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sldIdLst>
    <p:sldId id="271" r:id="rId2"/>
    <p:sldId id="272" r:id="rId3"/>
    <p:sldId id="335" r:id="rId4"/>
    <p:sldId id="275" r:id="rId5"/>
    <p:sldId id="276" r:id="rId6"/>
    <p:sldId id="287" r:id="rId7"/>
    <p:sldId id="323" r:id="rId8"/>
    <p:sldId id="261" r:id="rId9"/>
    <p:sldId id="329" r:id="rId10"/>
    <p:sldId id="334" r:id="rId11"/>
    <p:sldId id="290" r:id="rId12"/>
    <p:sldId id="317" r:id="rId13"/>
    <p:sldId id="318" r:id="rId14"/>
    <p:sldId id="320" r:id="rId15"/>
    <p:sldId id="262" r:id="rId16"/>
    <p:sldId id="330" r:id="rId17"/>
    <p:sldId id="333" r:id="rId18"/>
    <p:sldId id="332" r:id="rId19"/>
    <p:sldId id="301" r:id="rId20"/>
    <p:sldId id="327" r:id="rId21"/>
    <p:sldId id="336" r:id="rId22"/>
    <p:sldId id="286" r:id="rId23"/>
    <p:sldId id="299" r:id="rId24"/>
    <p:sldId id="29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21" autoAdjust="0"/>
    <p:restoredTop sz="94660"/>
  </p:normalViewPr>
  <p:slideViewPr>
    <p:cSldViewPr snapToGrid="0">
      <p:cViewPr varScale="1">
        <p:scale>
          <a:sx n="90" d="100"/>
          <a:sy n="90" d="100"/>
        </p:scale>
        <p:origin x="43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D93668-4678-452F-9BCA-B179EE848FF6}"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17E73EC9-7C6F-466C-8769-4FDCD67E24E6}">
      <dgm:prSet/>
      <dgm:spPr/>
      <dgm:t>
        <a:bodyPr/>
        <a:lstStyle/>
        <a:p>
          <a:r>
            <a:rPr lang="en-GB" dirty="0"/>
            <a:t>Amongst the full offender population: Dual Harm ≈ 11%.</a:t>
          </a:r>
          <a:endParaRPr lang="en-US" dirty="0"/>
        </a:p>
      </dgm:t>
    </dgm:pt>
    <dgm:pt modelId="{CA05D459-4D76-42FB-ABF7-01A7A1A88BE8}" type="parTrans" cxnId="{85D4F876-B337-4469-AD48-5E6CBE72881E}">
      <dgm:prSet/>
      <dgm:spPr/>
      <dgm:t>
        <a:bodyPr/>
        <a:lstStyle/>
        <a:p>
          <a:endParaRPr lang="en-US"/>
        </a:p>
      </dgm:t>
    </dgm:pt>
    <dgm:pt modelId="{143AB749-B4CD-422E-AD0A-6D62C6274EF0}" type="sibTrans" cxnId="{85D4F876-B337-4469-AD48-5E6CBE72881E}">
      <dgm:prSet/>
      <dgm:spPr/>
      <dgm:t>
        <a:bodyPr/>
        <a:lstStyle/>
        <a:p>
          <a:endParaRPr lang="en-US"/>
        </a:p>
      </dgm:t>
    </dgm:pt>
    <dgm:pt modelId="{D72E62AD-79F4-4B6B-B798-2DF389B64ED2}">
      <dgm:prSet/>
      <dgm:spPr/>
      <dgm:t>
        <a:bodyPr/>
        <a:lstStyle/>
        <a:p>
          <a:r>
            <a:rPr lang="en-GB" dirty="0"/>
            <a:t>Amongst an in-prison self-harm population: 40-60% also have an assault in prison.</a:t>
          </a:r>
          <a:endParaRPr lang="en-US" dirty="0"/>
        </a:p>
      </dgm:t>
    </dgm:pt>
    <dgm:pt modelId="{C74A1A35-E98E-4703-B6C4-1BE8F62C73E1}" type="parTrans" cxnId="{95BDA600-D9FB-405B-8D77-B62ECB0B49A3}">
      <dgm:prSet/>
      <dgm:spPr/>
      <dgm:t>
        <a:bodyPr/>
        <a:lstStyle/>
        <a:p>
          <a:endParaRPr lang="en-US"/>
        </a:p>
      </dgm:t>
    </dgm:pt>
    <dgm:pt modelId="{EA09C4F9-221A-49AB-9983-DBA554EB0822}" type="sibTrans" cxnId="{95BDA600-D9FB-405B-8D77-B62ECB0B49A3}">
      <dgm:prSet/>
      <dgm:spPr/>
      <dgm:t>
        <a:bodyPr/>
        <a:lstStyle/>
        <a:p>
          <a:endParaRPr lang="en-US"/>
        </a:p>
      </dgm:t>
    </dgm:pt>
    <dgm:pt modelId="{A3B02C94-89DE-4203-A83F-8FCBE94A81F2}">
      <dgm:prSet/>
      <dgm:spPr/>
      <dgm:t>
        <a:bodyPr/>
        <a:lstStyle/>
        <a:p>
          <a:r>
            <a:rPr lang="en-US" dirty="0"/>
            <a:t>Far greater rate of other incidents (particularly fire, damage) but not of self-harm.  </a:t>
          </a:r>
        </a:p>
      </dgm:t>
    </dgm:pt>
    <dgm:pt modelId="{B94B8D0B-7AB8-4505-8067-F8BD79EDF54B}" type="parTrans" cxnId="{30A32538-EA5E-48BF-BDE5-F9D52C382045}">
      <dgm:prSet/>
      <dgm:spPr/>
      <dgm:t>
        <a:bodyPr/>
        <a:lstStyle/>
        <a:p>
          <a:endParaRPr lang="en-US"/>
        </a:p>
      </dgm:t>
    </dgm:pt>
    <dgm:pt modelId="{CE5AEEDF-F3F5-4B4B-AAA1-17F6DE16180B}" type="sibTrans" cxnId="{30A32538-EA5E-48BF-BDE5-F9D52C382045}">
      <dgm:prSet/>
      <dgm:spPr/>
      <dgm:t>
        <a:bodyPr/>
        <a:lstStyle/>
        <a:p>
          <a:endParaRPr lang="en-US"/>
        </a:p>
      </dgm:t>
    </dgm:pt>
    <dgm:pt modelId="{635A85E9-9E9B-4088-925B-2F42CCDD0634}">
      <dgm:prSet/>
      <dgm:spPr/>
      <dgm:t>
        <a:bodyPr/>
        <a:lstStyle/>
        <a:p>
          <a:r>
            <a:rPr lang="en-GB" dirty="0"/>
            <a:t>No differences in index offence but far longer experience of both prison and of restrictive regimes .</a:t>
          </a:r>
        </a:p>
      </dgm:t>
    </dgm:pt>
    <dgm:pt modelId="{CAC02FB0-1277-45C2-B7F2-F1C088FBFC67}" type="parTrans" cxnId="{4AC554E2-0C35-4899-A66E-1CB2ABAA6695}">
      <dgm:prSet/>
      <dgm:spPr/>
      <dgm:t>
        <a:bodyPr/>
        <a:lstStyle/>
        <a:p>
          <a:endParaRPr lang="en-GB"/>
        </a:p>
      </dgm:t>
    </dgm:pt>
    <dgm:pt modelId="{E0862DDC-C069-4935-A6A6-A10AD4576EF9}" type="sibTrans" cxnId="{4AC554E2-0C35-4899-A66E-1CB2ABAA6695}">
      <dgm:prSet/>
      <dgm:spPr/>
      <dgm:t>
        <a:bodyPr/>
        <a:lstStyle/>
        <a:p>
          <a:endParaRPr lang="en-GB"/>
        </a:p>
      </dgm:t>
    </dgm:pt>
    <dgm:pt modelId="{6C1A984A-8C40-480B-A187-AC518E2B4DD7}">
      <dgm:prSet/>
      <dgm:spPr/>
      <dgm:t>
        <a:bodyPr/>
        <a:lstStyle/>
        <a:p>
          <a:r>
            <a:rPr lang="en-GB" dirty="0"/>
            <a:t>Wider range of self-harm methods used and greater use of ligature and overdose</a:t>
          </a:r>
        </a:p>
      </dgm:t>
    </dgm:pt>
    <dgm:pt modelId="{D5B3FE3A-0CE3-4C74-AA4A-B2DE2891F099}" type="parTrans" cxnId="{B7A120F5-E581-4B0C-B146-D08FAF3F2EF1}">
      <dgm:prSet/>
      <dgm:spPr/>
      <dgm:t>
        <a:bodyPr/>
        <a:lstStyle/>
        <a:p>
          <a:endParaRPr lang="en-GB"/>
        </a:p>
      </dgm:t>
    </dgm:pt>
    <dgm:pt modelId="{EA8462F9-A8A8-4AEA-9957-8D54A7760B5E}" type="sibTrans" cxnId="{B7A120F5-E581-4B0C-B146-D08FAF3F2EF1}">
      <dgm:prSet/>
      <dgm:spPr/>
      <dgm:t>
        <a:bodyPr/>
        <a:lstStyle/>
        <a:p>
          <a:endParaRPr lang="en-GB"/>
        </a:p>
      </dgm:t>
    </dgm:pt>
    <dgm:pt modelId="{A2DBACE2-1494-4F37-98A0-E243F75F54DC}">
      <dgm:prSet/>
      <dgm:spPr/>
      <dgm:t>
        <a:bodyPr/>
        <a:lstStyle/>
        <a:p>
          <a:r>
            <a:rPr lang="en-GB"/>
            <a:t>Amongst an in-prison self-harm population: 40-60% also have an assault in prison.</a:t>
          </a:r>
          <a:endParaRPr lang="en-US" dirty="0"/>
        </a:p>
      </dgm:t>
    </dgm:pt>
    <dgm:pt modelId="{BE41B878-4ABD-404C-8AF4-6DE2DBF8F9A5}" type="parTrans" cxnId="{E5DF3F5C-79D0-4721-A9FE-1A4E445EE4FD}">
      <dgm:prSet/>
      <dgm:spPr/>
      <dgm:t>
        <a:bodyPr/>
        <a:lstStyle/>
        <a:p>
          <a:endParaRPr lang="en-GB"/>
        </a:p>
      </dgm:t>
    </dgm:pt>
    <dgm:pt modelId="{86542DF4-E370-4CE9-95A5-FDCECE11D5A8}" type="sibTrans" cxnId="{E5DF3F5C-79D0-4721-A9FE-1A4E445EE4FD}">
      <dgm:prSet/>
      <dgm:spPr/>
      <dgm:t>
        <a:bodyPr/>
        <a:lstStyle/>
        <a:p>
          <a:endParaRPr lang="en-GB"/>
        </a:p>
      </dgm:t>
    </dgm:pt>
    <dgm:pt modelId="{96483C9B-DBA0-41C0-B1D2-F27C7BD75DC7}" type="pres">
      <dgm:prSet presAssocID="{05D93668-4678-452F-9BCA-B179EE848FF6}" presName="Name0" presStyleCnt="0">
        <dgm:presLayoutVars>
          <dgm:dir/>
          <dgm:resizeHandles val="exact"/>
        </dgm:presLayoutVars>
      </dgm:prSet>
      <dgm:spPr/>
    </dgm:pt>
    <dgm:pt modelId="{4209AD3C-F7B8-448A-B46A-FE693586E333}" type="pres">
      <dgm:prSet presAssocID="{17E73EC9-7C6F-466C-8769-4FDCD67E24E6}" presName="node" presStyleLbl="node1" presStyleIdx="0" presStyleCnt="6">
        <dgm:presLayoutVars>
          <dgm:bulletEnabled val="1"/>
        </dgm:presLayoutVars>
      </dgm:prSet>
      <dgm:spPr/>
    </dgm:pt>
    <dgm:pt modelId="{81B97A62-0346-489E-9885-BC52F867EC05}" type="pres">
      <dgm:prSet presAssocID="{143AB749-B4CD-422E-AD0A-6D62C6274EF0}" presName="sibTrans" presStyleLbl="sibTrans1D1" presStyleIdx="0" presStyleCnt="5"/>
      <dgm:spPr/>
    </dgm:pt>
    <dgm:pt modelId="{0B1D3264-C773-4724-9551-B33375DA480E}" type="pres">
      <dgm:prSet presAssocID="{143AB749-B4CD-422E-AD0A-6D62C6274EF0}" presName="connectorText" presStyleLbl="sibTrans1D1" presStyleIdx="0" presStyleCnt="5"/>
      <dgm:spPr/>
    </dgm:pt>
    <dgm:pt modelId="{E52FB138-B555-4E0A-AA21-33CC1DD1B592}" type="pres">
      <dgm:prSet presAssocID="{A2DBACE2-1494-4F37-98A0-E243F75F54DC}" presName="node" presStyleLbl="node1" presStyleIdx="1" presStyleCnt="6">
        <dgm:presLayoutVars>
          <dgm:bulletEnabled val="1"/>
        </dgm:presLayoutVars>
      </dgm:prSet>
      <dgm:spPr/>
    </dgm:pt>
    <dgm:pt modelId="{D5FF9964-7A82-4372-BFDC-AC103E1C645F}" type="pres">
      <dgm:prSet presAssocID="{86542DF4-E370-4CE9-95A5-FDCECE11D5A8}" presName="sibTrans" presStyleLbl="sibTrans1D1" presStyleIdx="1" presStyleCnt="5"/>
      <dgm:spPr/>
    </dgm:pt>
    <dgm:pt modelId="{29087344-4DF2-4486-9979-70AE32D71371}" type="pres">
      <dgm:prSet presAssocID="{86542DF4-E370-4CE9-95A5-FDCECE11D5A8}" presName="connectorText" presStyleLbl="sibTrans1D1" presStyleIdx="1" presStyleCnt="5"/>
      <dgm:spPr/>
    </dgm:pt>
    <dgm:pt modelId="{EECD6748-5973-44E9-8885-89602219A339}" type="pres">
      <dgm:prSet presAssocID="{D72E62AD-79F4-4B6B-B798-2DF389B64ED2}" presName="node" presStyleLbl="node1" presStyleIdx="2" presStyleCnt="6">
        <dgm:presLayoutVars>
          <dgm:bulletEnabled val="1"/>
        </dgm:presLayoutVars>
      </dgm:prSet>
      <dgm:spPr/>
    </dgm:pt>
    <dgm:pt modelId="{573BD750-7CAD-47D8-8093-5A79D93CFD28}" type="pres">
      <dgm:prSet presAssocID="{EA09C4F9-221A-49AB-9983-DBA554EB0822}" presName="sibTrans" presStyleLbl="sibTrans1D1" presStyleIdx="2" presStyleCnt="5"/>
      <dgm:spPr/>
    </dgm:pt>
    <dgm:pt modelId="{34BBD384-932D-4F90-9D64-D13988D92F57}" type="pres">
      <dgm:prSet presAssocID="{EA09C4F9-221A-49AB-9983-DBA554EB0822}" presName="connectorText" presStyleLbl="sibTrans1D1" presStyleIdx="2" presStyleCnt="5"/>
      <dgm:spPr/>
    </dgm:pt>
    <dgm:pt modelId="{D3B15A0C-2659-4890-ADA5-401D0637E0AA}" type="pres">
      <dgm:prSet presAssocID="{A3B02C94-89DE-4203-A83F-8FCBE94A81F2}" presName="node" presStyleLbl="node1" presStyleIdx="3" presStyleCnt="6">
        <dgm:presLayoutVars>
          <dgm:bulletEnabled val="1"/>
        </dgm:presLayoutVars>
      </dgm:prSet>
      <dgm:spPr/>
    </dgm:pt>
    <dgm:pt modelId="{463C7780-24FF-4470-B730-F276F4C2B014}" type="pres">
      <dgm:prSet presAssocID="{CE5AEEDF-F3F5-4B4B-AAA1-17F6DE16180B}" presName="sibTrans" presStyleLbl="sibTrans1D1" presStyleIdx="3" presStyleCnt="5"/>
      <dgm:spPr/>
    </dgm:pt>
    <dgm:pt modelId="{CA44E8C5-EA63-4403-B040-2FD4EF473A16}" type="pres">
      <dgm:prSet presAssocID="{CE5AEEDF-F3F5-4B4B-AAA1-17F6DE16180B}" presName="connectorText" presStyleLbl="sibTrans1D1" presStyleIdx="3" presStyleCnt="5"/>
      <dgm:spPr/>
    </dgm:pt>
    <dgm:pt modelId="{3C600277-1531-44DF-87E7-9BA7B2883661}" type="pres">
      <dgm:prSet presAssocID="{635A85E9-9E9B-4088-925B-2F42CCDD0634}" presName="node" presStyleLbl="node1" presStyleIdx="4" presStyleCnt="6">
        <dgm:presLayoutVars>
          <dgm:bulletEnabled val="1"/>
        </dgm:presLayoutVars>
      </dgm:prSet>
      <dgm:spPr/>
    </dgm:pt>
    <dgm:pt modelId="{92CCC1F8-E2D8-4139-94A4-9F44467BED4A}" type="pres">
      <dgm:prSet presAssocID="{E0862DDC-C069-4935-A6A6-A10AD4576EF9}" presName="sibTrans" presStyleLbl="sibTrans1D1" presStyleIdx="4" presStyleCnt="5"/>
      <dgm:spPr/>
    </dgm:pt>
    <dgm:pt modelId="{97F28AC7-FB6A-45CD-8AFC-9DDB10CBA249}" type="pres">
      <dgm:prSet presAssocID="{E0862DDC-C069-4935-A6A6-A10AD4576EF9}" presName="connectorText" presStyleLbl="sibTrans1D1" presStyleIdx="4" presStyleCnt="5"/>
      <dgm:spPr/>
    </dgm:pt>
    <dgm:pt modelId="{9E0D3EB8-C2FE-4E13-866D-9B0F88E54758}" type="pres">
      <dgm:prSet presAssocID="{6C1A984A-8C40-480B-A187-AC518E2B4DD7}" presName="node" presStyleLbl="node1" presStyleIdx="5" presStyleCnt="6">
        <dgm:presLayoutVars>
          <dgm:bulletEnabled val="1"/>
        </dgm:presLayoutVars>
      </dgm:prSet>
      <dgm:spPr/>
    </dgm:pt>
  </dgm:ptLst>
  <dgm:cxnLst>
    <dgm:cxn modelId="{95BDA600-D9FB-405B-8D77-B62ECB0B49A3}" srcId="{05D93668-4678-452F-9BCA-B179EE848FF6}" destId="{D72E62AD-79F4-4B6B-B798-2DF389B64ED2}" srcOrd="2" destOrd="0" parTransId="{C74A1A35-E98E-4703-B6C4-1BE8F62C73E1}" sibTransId="{EA09C4F9-221A-49AB-9983-DBA554EB0822}"/>
    <dgm:cxn modelId="{BBC00B01-802D-44A1-B219-F98397CC44BC}" type="presOf" srcId="{CE5AEEDF-F3F5-4B4B-AAA1-17F6DE16180B}" destId="{CA44E8C5-EA63-4403-B040-2FD4EF473A16}" srcOrd="1" destOrd="0" presId="urn:microsoft.com/office/officeart/2016/7/layout/RepeatingBendingProcessNew"/>
    <dgm:cxn modelId="{285C5D17-F1CF-4627-8BA0-D9EA4EF81474}" type="presOf" srcId="{CE5AEEDF-F3F5-4B4B-AAA1-17F6DE16180B}" destId="{463C7780-24FF-4470-B730-F276F4C2B014}" srcOrd="0" destOrd="0" presId="urn:microsoft.com/office/officeart/2016/7/layout/RepeatingBendingProcessNew"/>
    <dgm:cxn modelId="{6C02C518-21D1-4F01-9E2B-A2ADD7431721}" type="presOf" srcId="{86542DF4-E370-4CE9-95A5-FDCECE11D5A8}" destId="{D5FF9964-7A82-4372-BFDC-AC103E1C645F}" srcOrd="0" destOrd="0" presId="urn:microsoft.com/office/officeart/2016/7/layout/RepeatingBendingProcessNew"/>
    <dgm:cxn modelId="{04D7EC1A-FB88-4733-9476-E4A8977A4B66}" type="presOf" srcId="{A2DBACE2-1494-4F37-98A0-E243F75F54DC}" destId="{E52FB138-B555-4E0A-AA21-33CC1DD1B592}" srcOrd="0" destOrd="0" presId="urn:microsoft.com/office/officeart/2016/7/layout/RepeatingBendingProcessNew"/>
    <dgm:cxn modelId="{30A32538-EA5E-48BF-BDE5-F9D52C382045}" srcId="{05D93668-4678-452F-9BCA-B179EE848FF6}" destId="{A3B02C94-89DE-4203-A83F-8FCBE94A81F2}" srcOrd="3" destOrd="0" parTransId="{B94B8D0B-7AB8-4505-8067-F8BD79EDF54B}" sibTransId="{CE5AEEDF-F3F5-4B4B-AAA1-17F6DE16180B}"/>
    <dgm:cxn modelId="{92970A3A-16AC-4DE0-AD85-903D72C46699}" type="presOf" srcId="{143AB749-B4CD-422E-AD0A-6D62C6274EF0}" destId="{0B1D3264-C773-4724-9551-B33375DA480E}" srcOrd="1" destOrd="0" presId="urn:microsoft.com/office/officeart/2016/7/layout/RepeatingBendingProcessNew"/>
    <dgm:cxn modelId="{E5DF3F5C-79D0-4721-A9FE-1A4E445EE4FD}" srcId="{05D93668-4678-452F-9BCA-B179EE848FF6}" destId="{A2DBACE2-1494-4F37-98A0-E243F75F54DC}" srcOrd="1" destOrd="0" parTransId="{BE41B878-4ABD-404C-8AF4-6DE2DBF8F9A5}" sibTransId="{86542DF4-E370-4CE9-95A5-FDCECE11D5A8}"/>
    <dgm:cxn modelId="{CD742E49-F3BB-47D8-B608-DB56BC77E0E1}" type="presOf" srcId="{6C1A984A-8C40-480B-A187-AC518E2B4DD7}" destId="{9E0D3EB8-C2FE-4E13-866D-9B0F88E54758}" srcOrd="0" destOrd="0" presId="urn:microsoft.com/office/officeart/2016/7/layout/RepeatingBendingProcessNew"/>
    <dgm:cxn modelId="{7003286A-B790-4B2B-A5CF-4C982CFAA57E}" type="presOf" srcId="{17E73EC9-7C6F-466C-8769-4FDCD67E24E6}" destId="{4209AD3C-F7B8-448A-B46A-FE693586E333}" srcOrd="0" destOrd="0" presId="urn:microsoft.com/office/officeart/2016/7/layout/RepeatingBendingProcessNew"/>
    <dgm:cxn modelId="{85D4F876-B337-4469-AD48-5E6CBE72881E}" srcId="{05D93668-4678-452F-9BCA-B179EE848FF6}" destId="{17E73EC9-7C6F-466C-8769-4FDCD67E24E6}" srcOrd="0" destOrd="0" parTransId="{CA05D459-4D76-42FB-ABF7-01A7A1A88BE8}" sibTransId="{143AB749-B4CD-422E-AD0A-6D62C6274EF0}"/>
    <dgm:cxn modelId="{9DE7D482-175D-44AC-B80B-E3B0D984CECA}" type="presOf" srcId="{05D93668-4678-452F-9BCA-B179EE848FF6}" destId="{96483C9B-DBA0-41C0-B1D2-F27C7BD75DC7}" srcOrd="0" destOrd="0" presId="urn:microsoft.com/office/officeart/2016/7/layout/RepeatingBendingProcessNew"/>
    <dgm:cxn modelId="{B4E38C8A-F61D-4998-BBA1-2BB7D1753F0F}" type="presOf" srcId="{D72E62AD-79F4-4B6B-B798-2DF389B64ED2}" destId="{EECD6748-5973-44E9-8885-89602219A339}" srcOrd="0" destOrd="0" presId="urn:microsoft.com/office/officeart/2016/7/layout/RepeatingBendingProcessNew"/>
    <dgm:cxn modelId="{9B1E0F9B-AA2D-41E4-B85F-78050289D742}" type="presOf" srcId="{86542DF4-E370-4CE9-95A5-FDCECE11D5A8}" destId="{29087344-4DF2-4486-9979-70AE32D71371}" srcOrd="1" destOrd="0" presId="urn:microsoft.com/office/officeart/2016/7/layout/RepeatingBendingProcessNew"/>
    <dgm:cxn modelId="{6E5D029E-C9E6-4060-9306-4EA4C823696F}" type="presOf" srcId="{EA09C4F9-221A-49AB-9983-DBA554EB0822}" destId="{573BD750-7CAD-47D8-8093-5A79D93CFD28}" srcOrd="0" destOrd="0" presId="urn:microsoft.com/office/officeart/2016/7/layout/RepeatingBendingProcessNew"/>
    <dgm:cxn modelId="{58BD8DA8-AA40-481B-8FA2-9F16D753FF60}" type="presOf" srcId="{E0862DDC-C069-4935-A6A6-A10AD4576EF9}" destId="{97F28AC7-FB6A-45CD-8AFC-9DDB10CBA249}" srcOrd="1" destOrd="0" presId="urn:microsoft.com/office/officeart/2016/7/layout/RepeatingBendingProcessNew"/>
    <dgm:cxn modelId="{C0E562B6-F5CE-4D26-BBEF-B0A64F1B1DD9}" type="presOf" srcId="{143AB749-B4CD-422E-AD0A-6D62C6274EF0}" destId="{81B97A62-0346-489E-9885-BC52F867EC05}" srcOrd="0" destOrd="0" presId="urn:microsoft.com/office/officeart/2016/7/layout/RepeatingBendingProcessNew"/>
    <dgm:cxn modelId="{DB9C9CD5-37DD-4140-976D-EDA853E8B121}" type="presOf" srcId="{E0862DDC-C069-4935-A6A6-A10AD4576EF9}" destId="{92CCC1F8-E2D8-4139-94A4-9F44467BED4A}" srcOrd="0" destOrd="0" presId="urn:microsoft.com/office/officeart/2016/7/layout/RepeatingBendingProcessNew"/>
    <dgm:cxn modelId="{160F3CDC-ACB7-43B6-B383-5AEB18B53E45}" type="presOf" srcId="{EA09C4F9-221A-49AB-9983-DBA554EB0822}" destId="{34BBD384-932D-4F90-9D64-D13988D92F57}" srcOrd="1" destOrd="0" presId="urn:microsoft.com/office/officeart/2016/7/layout/RepeatingBendingProcessNew"/>
    <dgm:cxn modelId="{4AC554E2-0C35-4899-A66E-1CB2ABAA6695}" srcId="{05D93668-4678-452F-9BCA-B179EE848FF6}" destId="{635A85E9-9E9B-4088-925B-2F42CCDD0634}" srcOrd="4" destOrd="0" parTransId="{CAC02FB0-1277-45C2-B7F2-F1C088FBFC67}" sibTransId="{E0862DDC-C069-4935-A6A6-A10AD4576EF9}"/>
    <dgm:cxn modelId="{E29FA5EA-47C1-46C4-9A76-C998997662CD}" type="presOf" srcId="{A3B02C94-89DE-4203-A83F-8FCBE94A81F2}" destId="{D3B15A0C-2659-4890-ADA5-401D0637E0AA}" srcOrd="0" destOrd="0" presId="urn:microsoft.com/office/officeart/2016/7/layout/RepeatingBendingProcessNew"/>
    <dgm:cxn modelId="{EA5F50EE-AF15-404A-A082-161CED6A3C9C}" type="presOf" srcId="{635A85E9-9E9B-4088-925B-2F42CCDD0634}" destId="{3C600277-1531-44DF-87E7-9BA7B2883661}" srcOrd="0" destOrd="0" presId="urn:microsoft.com/office/officeart/2016/7/layout/RepeatingBendingProcessNew"/>
    <dgm:cxn modelId="{B7A120F5-E581-4B0C-B146-D08FAF3F2EF1}" srcId="{05D93668-4678-452F-9BCA-B179EE848FF6}" destId="{6C1A984A-8C40-480B-A187-AC518E2B4DD7}" srcOrd="5" destOrd="0" parTransId="{D5B3FE3A-0CE3-4C74-AA4A-B2DE2891F099}" sibTransId="{EA8462F9-A8A8-4AEA-9957-8D54A7760B5E}"/>
    <dgm:cxn modelId="{F8480721-C25A-41E5-B381-6466B548F012}" type="presParOf" srcId="{96483C9B-DBA0-41C0-B1D2-F27C7BD75DC7}" destId="{4209AD3C-F7B8-448A-B46A-FE693586E333}" srcOrd="0" destOrd="0" presId="urn:microsoft.com/office/officeart/2016/7/layout/RepeatingBendingProcessNew"/>
    <dgm:cxn modelId="{37E17836-B4E3-45A6-B0E2-B3BDA21F0220}" type="presParOf" srcId="{96483C9B-DBA0-41C0-B1D2-F27C7BD75DC7}" destId="{81B97A62-0346-489E-9885-BC52F867EC05}" srcOrd="1" destOrd="0" presId="urn:microsoft.com/office/officeart/2016/7/layout/RepeatingBendingProcessNew"/>
    <dgm:cxn modelId="{FE30FE7B-0FB2-404C-9F22-F9B6FA503047}" type="presParOf" srcId="{81B97A62-0346-489E-9885-BC52F867EC05}" destId="{0B1D3264-C773-4724-9551-B33375DA480E}" srcOrd="0" destOrd="0" presId="urn:microsoft.com/office/officeart/2016/7/layout/RepeatingBendingProcessNew"/>
    <dgm:cxn modelId="{CDB45BE1-71D7-4E9D-B16A-83563F17B02B}" type="presParOf" srcId="{96483C9B-DBA0-41C0-B1D2-F27C7BD75DC7}" destId="{E52FB138-B555-4E0A-AA21-33CC1DD1B592}" srcOrd="2" destOrd="0" presId="urn:microsoft.com/office/officeart/2016/7/layout/RepeatingBendingProcessNew"/>
    <dgm:cxn modelId="{63E0AB65-5B72-4C7F-959F-98FE9C021F18}" type="presParOf" srcId="{96483C9B-DBA0-41C0-B1D2-F27C7BD75DC7}" destId="{D5FF9964-7A82-4372-BFDC-AC103E1C645F}" srcOrd="3" destOrd="0" presId="urn:microsoft.com/office/officeart/2016/7/layout/RepeatingBendingProcessNew"/>
    <dgm:cxn modelId="{B103868E-771F-4FDE-B028-2473F818ECED}" type="presParOf" srcId="{D5FF9964-7A82-4372-BFDC-AC103E1C645F}" destId="{29087344-4DF2-4486-9979-70AE32D71371}" srcOrd="0" destOrd="0" presId="urn:microsoft.com/office/officeart/2016/7/layout/RepeatingBendingProcessNew"/>
    <dgm:cxn modelId="{F0E301D9-8084-4C2F-8787-6DB13C0C9DF7}" type="presParOf" srcId="{96483C9B-DBA0-41C0-B1D2-F27C7BD75DC7}" destId="{EECD6748-5973-44E9-8885-89602219A339}" srcOrd="4" destOrd="0" presId="urn:microsoft.com/office/officeart/2016/7/layout/RepeatingBendingProcessNew"/>
    <dgm:cxn modelId="{D8D897F1-978E-4F19-A1D2-568190E5E4C7}" type="presParOf" srcId="{96483C9B-DBA0-41C0-B1D2-F27C7BD75DC7}" destId="{573BD750-7CAD-47D8-8093-5A79D93CFD28}" srcOrd="5" destOrd="0" presId="urn:microsoft.com/office/officeart/2016/7/layout/RepeatingBendingProcessNew"/>
    <dgm:cxn modelId="{1A90F31D-391D-407B-B8C9-5511CBB74D78}" type="presParOf" srcId="{573BD750-7CAD-47D8-8093-5A79D93CFD28}" destId="{34BBD384-932D-4F90-9D64-D13988D92F57}" srcOrd="0" destOrd="0" presId="urn:microsoft.com/office/officeart/2016/7/layout/RepeatingBendingProcessNew"/>
    <dgm:cxn modelId="{F25C9FA4-6689-4D48-8BB5-CE386645FFEF}" type="presParOf" srcId="{96483C9B-DBA0-41C0-B1D2-F27C7BD75DC7}" destId="{D3B15A0C-2659-4890-ADA5-401D0637E0AA}" srcOrd="6" destOrd="0" presId="urn:microsoft.com/office/officeart/2016/7/layout/RepeatingBendingProcessNew"/>
    <dgm:cxn modelId="{F4888B37-D335-4935-9C2D-760A376516C0}" type="presParOf" srcId="{96483C9B-DBA0-41C0-B1D2-F27C7BD75DC7}" destId="{463C7780-24FF-4470-B730-F276F4C2B014}" srcOrd="7" destOrd="0" presId="urn:microsoft.com/office/officeart/2016/7/layout/RepeatingBendingProcessNew"/>
    <dgm:cxn modelId="{D5B64F29-9E9E-4A39-97D9-333E0C135D20}" type="presParOf" srcId="{463C7780-24FF-4470-B730-F276F4C2B014}" destId="{CA44E8C5-EA63-4403-B040-2FD4EF473A16}" srcOrd="0" destOrd="0" presId="urn:microsoft.com/office/officeart/2016/7/layout/RepeatingBendingProcessNew"/>
    <dgm:cxn modelId="{6A27D54A-E2C0-4802-B0B5-0441606F63E4}" type="presParOf" srcId="{96483C9B-DBA0-41C0-B1D2-F27C7BD75DC7}" destId="{3C600277-1531-44DF-87E7-9BA7B2883661}" srcOrd="8" destOrd="0" presId="urn:microsoft.com/office/officeart/2016/7/layout/RepeatingBendingProcessNew"/>
    <dgm:cxn modelId="{3A79F402-4094-45CF-B32E-92F675AB0BCE}" type="presParOf" srcId="{96483C9B-DBA0-41C0-B1D2-F27C7BD75DC7}" destId="{92CCC1F8-E2D8-4139-94A4-9F44467BED4A}" srcOrd="9" destOrd="0" presId="urn:microsoft.com/office/officeart/2016/7/layout/RepeatingBendingProcessNew"/>
    <dgm:cxn modelId="{4AA34259-D6F2-4B59-B633-A1838542A454}" type="presParOf" srcId="{92CCC1F8-E2D8-4139-94A4-9F44467BED4A}" destId="{97F28AC7-FB6A-45CD-8AFC-9DDB10CBA249}" srcOrd="0" destOrd="0" presId="urn:microsoft.com/office/officeart/2016/7/layout/RepeatingBendingProcessNew"/>
    <dgm:cxn modelId="{BEDE2BF5-BD50-4B11-97E4-1E9DBEBCA91A}" type="presParOf" srcId="{96483C9B-DBA0-41C0-B1D2-F27C7BD75DC7}" destId="{9E0D3EB8-C2FE-4E13-866D-9B0F88E54758}"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B97A62-0346-489E-9885-BC52F867EC05}">
      <dsp:nvSpPr>
        <dsp:cNvPr id="0" name=""/>
        <dsp:cNvSpPr/>
      </dsp:nvSpPr>
      <dsp:spPr>
        <a:xfrm>
          <a:off x="2759550" y="694392"/>
          <a:ext cx="536349" cy="91440"/>
        </a:xfrm>
        <a:custGeom>
          <a:avLst/>
          <a:gdLst/>
          <a:ahLst/>
          <a:cxnLst/>
          <a:rect l="0" t="0" r="0" b="0"/>
          <a:pathLst>
            <a:path>
              <a:moveTo>
                <a:pt x="0" y="45720"/>
              </a:moveTo>
              <a:lnTo>
                <a:pt x="536349"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13551" y="737277"/>
        <a:ext cx="28347" cy="5669"/>
      </dsp:txXfrm>
    </dsp:sp>
    <dsp:sp modelId="{4209AD3C-F7B8-448A-B46A-FE693586E333}">
      <dsp:nvSpPr>
        <dsp:cNvPr id="0" name=""/>
        <dsp:cNvSpPr/>
      </dsp:nvSpPr>
      <dsp:spPr>
        <a:xfrm>
          <a:off x="296350" y="612"/>
          <a:ext cx="2464999" cy="147899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787" tIns="126787" rIns="120787" bIns="126787" numCol="1" spcCol="1270" anchor="ctr" anchorCtr="0">
          <a:noAutofit/>
        </a:bodyPr>
        <a:lstStyle/>
        <a:p>
          <a:pPr marL="0" lvl="0" indent="0" algn="ctr" defTabSz="755650">
            <a:lnSpc>
              <a:spcPct val="90000"/>
            </a:lnSpc>
            <a:spcBef>
              <a:spcPct val="0"/>
            </a:spcBef>
            <a:spcAft>
              <a:spcPct val="35000"/>
            </a:spcAft>
            <a:buNone/>
          </a:pPr>
          <a:r>
            <a:rPr lang="en-GB" sz="1700" kern="1200" dirty="0"/>
            <a:t>Amongst the full offender population: Dual Harm ≈ 11%.</a:t>
          </a:r>
          <a:endParaRPr lang="en-US" sz="1700" kern="1200" dirty="0"/>
        </a:p>
      </dsp:txBody>
      <dsp:txXfrm>
        <a:off x="296350" y="612"/>
        <a:ext cx="2464999" cy="1478999"/>
      </dsp:txXfrm>
    </dsp:sp>
    <dsp:sp modelId="{D5FF9964-7A82-4372-BFDC-AC103E1C645F}">
      <dsp:nvSpPr>
        <dsp:cNvPr id="0" name=""/>
        <dsp:cNvSpPr/>
      </dsp:nvSpPr>
      <dsp:spPr>
        <a:xfrm>
          <a:off x="1528850" y="1477812"/>
          <a:ext cx="3031949" cy="536349"/>
        </a:xfrm>
        <a:custGeom>
          <a:avLst/>
          <a:gdLst/>
          <a:ahLst/>
          <a:cxnLst/>
          <a:rect l="0" t="0" r="0" b="0"/>
          <a:pathLst>
            <a:path>
              <a:moveTo>
                <a:pt x="3031949" y="0"/>
              </a:moveTo>
              <a:lnTo>
                <a:pt x="3031949" y="285274"/>
              </a:lnTo>
              <a:lnTo>
                <a:pt x="0" y="285274"/>
              </a:lnTo>
              <a:lnTo>
                <a:pt x="0" y="536349"/>
              </a:lnTo>
            </a:path>
          </a:pathLst>
        </a:custGeom>
        <a:noFill/>
        <a:ln w="6350" cap="flat" cmpd="sng" algn="ctr">
          <a:solidFill>
            <a:schemeClr val="accent5">
              <a:hueOff val="-1689636"/>
              <a:satOff val="-4355"/>
              <a:lumOff val="-294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967712" y="1743152"/>
        <a:ext cx="154225" cy="5669"/>
      </dsp:txXfrm>
    </dsp:sp>
    <dsp:sp modelId="{E52FB138-B555-4E0A-AA21-33CC1DD1B592}">
      <dsp:nvSpPr>
        <dsp:cNvPr id="0" name=""/>
        <dsp:cNvSpPr/>
      </dsp:nvSpPr>
      <dsp:spPr>
        <a:xfrm>
          <a:off x="3328299" y="612"/>
          <a:ext cx="2464999" cy="1478999"/>
        </a:xfrm>
        <a:prstGeom prst="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787" tIns="126787" rIns="120787" bIns="126787" numCol="1" spcCol="1270" anchor="ctr" anchorCtr="0">
          <a:noAutofit/>
        </a:bodyPr>
        <a:lstStyle/>
        <a:p>
          <a:pPr marL="0" lvl="0" indent="0" algn="ctr" defTabSz="755650">
            <a:lnSpc>
              <a:spcPct val="90000"/>
            </a:lnSpc>
            <a:spcBef>
              <a:spcPct val="0"/>
            </a:spcBef>
            <a:spcAft>
              <a:spcPct val="35000"/>
            </a:spcAft>
            <a:buNone/>
          </a:pPr>
          <a:r>
            <a:rPr lang="en-GB" sz="1700" kern="1200"/>
            <a:t>Amongst an in-prison self-harm population: 40-60% also have an assault in prison.</a:t>
          </a:r>
          <a:endParaRPr lang="en-US" sz="1700" kern="1200" dirty="0"/>
        </a:p>
      </dsp:txBody>
      <dsp:txXfrm>
        <a:off x="3328299" y="612"/>
        <a:ext cx="2464999" cy="1478999"/>
      </dsp:txXfrm>
    </dsp:sp>
    <dsp:sp modelId="{573BD750-7CAD-47D8-8093-5A79D93CFD28}">
      <dsp:nvSpPr>
        <dsp:cNvPr id="0" name=""/>
        <dsp:cNvSpPr/>
      </dsp:nvSpPr>
      <dsp:spPr>
        <a:xfrm>
          <a:off x="2759550" y="2740342"/>
          <a:ext cx="536349" cy="91440"/>
        </a:xfrm>
        <a:custGeom>
          <a:avLst/>
          <a:gdLst/>
          <a:ahLst/>
          <a:cxnLst/>
          <a:rect l="0" t="0" r="0" b="0"/>
          <a:pathLst>
            <a:path>
              <a:moveTo>
                <a:pt x="0" y="45720"/>
              </a:moveTo>
              <a:lnTo>
                <a:pt x="536349" y="45720"/>
              </a:lnTo>
            </a:path>
          </a:pathLst>
        </a:custGeom>
        <a:noFill/>
        <a:ln w="6350" cap="flat" cmpd="sng" algn="ctr">
          <a:solidFill>
            <a:schemeClr val="accent5">
              <a:hueOff val="-3379271"/>
              <a:satOff val="-8710"/>
              <a:lumOff val="-588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13551" y="2783227"/>
        <a:ext cx="28347" cy="5669"/>
      </dsp:txXfrm>
    </dsp:sp>
    <dsp:sp modelId="{EECD6748-5973-44E9-8885-89602219A339}">
      <dsp:nvSpPr>
        <dsp:cNvPr id="0" name=""/>
        <dsp:cNvSpPr/>
      </dsp:nvSpPr>
      <dsp:spPr>
        <a:xfrm>
          <a:off x="296350" y="2046562"/>
          <a:ext cx="2464999" cy="1478999"/>
        </a:xfrm>
        <a:prstGeom prst="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787" tIns="126787" rIns="120787" bIns="126787" numCol="1" spcCol="1270" anchor="ctr" anchorCtr="0">
          <a:noAutofit/>
        </a:bodyPr>
        <a:lstStyle/>
        <a:p>
          <a:pPr marL="0" lvl="0" indent="0" algn="ctr" defTabSz="755650">
            <a:lnSpc>
              <a:spcPct val="90000"/>
            </a:lnSpc>
            <a:spcBef>
              <a:spcPct val="0"/>
            </a:spcBef>
            <a:spcAft>
              <a:spcPct val="35000"/>
            </a:spcAft>
            <a:buNone/>
          </a:pPr>
          <a:r>
            <a:rPr lang="en-GB" sz="1700" kern="1200" dirty="0"/>
            <a:t>Amongst an in-prison self-harm population: 40-60% also have an assault in prison.</a:t>
          </a:r>
          <a:endParaRPr lang="en-US" sz="1700" kern="1200" dirty="0"/>
        </a:p>
      </dsp:txBody>
      <dsp:txXfrm>
        <a:off x="296350" y="2046562"/>
        <a:ext cx="2464999" cy="1478999"/>
      </dsp:txXfrm>
    </dsp:sp>
    <dsp:sp modelId="{463C7780-24FF-4470-B730-F276F4C2B014}">
      <dsp:nvSpPr>
        <dsp:cNvPr id="0" name=""/>
        <dsp:cNvSpPr/>
      </dsp:nvSpPr>
      <dsp:spPr>
        <a:xfrm>
          <a:off x="1528850" y="3523762"/>
          <a:ext cx="3031949" cy="536349"/>
        </a:xfrm>
        <a:custGeom>
          <a:avLst/>
          <a:gdLst/>
          <a:ahLst/>
          <a:cxnLst/>
          <a:rect l="0" t="0" r="0" b="0"/>
          <a:pathLst>
            <a:path>
              <a:moveTo>
                <a:pt x="3031949" y="0"/>
              </a:moveTo>
              <a:lnTo>
                <a:pt x="3031949" y="285274"/>
              </a:lnTo>
              <a:lnTo>
                <a:pt x="0" y="285274"/>
              </a:lnTo>
              <a:lnTo>
                <a:pt x="0" y="536349"/>
              </a:lnTo>
            </a:path>
          </a:pathLst>
        </a:custGeom>
        <a:noFill/>
        <a:ln w="6350" cap="flat" cmpd="sng" algn="ctr">
          <a:solidFill>
            <a:schemeClr val="accent5">
              <a:hueOff val="-5068907"/>
              <a:satOff val="-13064"/>
              <a:lumOff val="-882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67712" y="3789102"/>
        <a:ext cx="154225" cy="5669"/>
      </dsp:txXfrm>
    </dsp:sp>
    <dsp:sp modelId="{D3B15A0C-2659-4890-ADA5-401D0637E0AA}">
      <dsp:nvSpPr>
        <dsp:cNvPr id="0" name=""/>
        <dsp:cNvSpPr/>
      </dsp:nvSpPr>
      <dsp:spPr>
        <a:xfrm>
          <a:off x="3328299" y="2046562"/>
          <a:ext cx="2464999" cy="1478999"/>
        </a:xfrm>
        <a:prstGeom prst="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787" tIns="126787" rIns="120787" bIns="126787" numCol="1" spcCol="1270" anchor="ctr" anchorCtr="0">
          <a:noAutofit/>
        </a:bodyPr>
        <a:lstStyle/>
        <a:p>
          <a:pPr marL="0" lvl="0" indent="0" algn="ctr" defTabSz="755650">
            <a:lnSpc>
              <a:spcPct val="90000"/>
            </a:lnSpc>
            <a:spcBef>
              <a:spcPct val="0"/>
            </a:spcBef>
            <a:spcAft>
              <a:spcPct val="35000"/>
            </a:spcAft>
            <a:buNone/>
          </a:pPr>
          <a:r>
            <a:rPr lang="en-US" sz="1700" kern="1200" dirty="0"/>
            <a:t>Far greater rate of other incidents (particularly fire, damage) but not of self-harm.  </a:t>
          </a:r>
        </a:p>
      </dsp:txBody>
      <dsp:txXfrm>
        <a:off x="3328299" y="2046562"/>
        <a:ext cx="2464999" cy="1478999"/>
      </dsp:txXfrm>
    </dsp:sp>
    <dsp:sp modelId="{92CCC1F8-E2D8-4139-94A4-9F44467BED4A}">
      <dsp:nvSpPr>
        <dsp:cNvPr id="0" name=""/>
        <dsp:cNvSpPr/>
      </dsp:nvSpPr>
      <dsp:spPr>
        <a:xfrm>
          <a:off x="2759550" y="4786292"/>
          <a:ext cx="536349" cy="91440"/>
        </a:xfrm>
        <a:custGeom>
          <a:avLst/>
          <a:gdLst/>
          <a:ahLst/>
          <a:cxnLst/>
          <a:rect l="0" t="0" r="0" b="0"/>
          <a:pathLst>
            <a:path>
              <a:moveTo>
                <a:pt x="0" y="45720"/>
              </a:moveTo>
              <a:lnTo>
                <a:pt x="536349" y="45720"/>
              </a:lnTo>
            </a:path>
          </a:pathLst>
        </a:custGeom>
        <a:noFill/>
        <a:ln w="6350" cap="flat" cmpd="sng" algn="ctr">
          <a:solidFill>
            <a:schemeClr val="accent5">
              <a:hueOff val="-6758543"/>
              <a:satOff val="-17419"/>
              <a:lumOff val="-1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013551" y="4829177"/>
        <a:ext cx="28347" cy="5669"/>
      </dsp:txXfrm>
    </dsp:sp>
    <dsp:sp modelId="{3C600277-1531-44DF-87E7-9BA7B2883661}">
      <dsp:nvSpPr>
        <dsp:cNvPr id="0" name=""/>
        <dsp:cNvSpPr/>
      </dsp:nvSpPr>
      <dsp:spPr>
        <a:xfrm>
          <a:off x="296350" y="4092512"/>
          <a:ext cx="2464999" cy="1478999"/>
        </a:xfrm>
        <a:prstGeom prst="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787" tIns="126787" rIns="120787" bIns="126787" numCol="1" spcCol="1270" anchor="ctr" anchorCtr="0">
          <a:noAutofit/>
        </a:bodyPr>
        <a:lstStyle/>
        <a:p>
          <a:pPr marL="0" lvl="0" indent="0" algn="ctr" defTabSz="755650">
            <a:lnSpc>
              <a:spcPct val="90000"/>
            </a:lnSpc>
            <a:spcBef>
              <a:spcPct val="0"/>
            </a:spcBef>
            <a:spcAft>
              <a:spcPct val="35000"/>
            </a:spcAft>
            <a:buNone/>
          </a:pPr>
          <a:r>
            <a:rPr lang="en-GB" sz="1700" kern="1200" dirty="0"/>
            <a:t>No differences in index offence but far longer experience of both prison and of restrictive regimes .</a:t>
          </a:r>
        </a:p>
      </dsp:txBody>
      <dsp:txXfrm>
        <a:off x="296350" y="4092512"/>
        <a:ext cx="2464999" cy="1478999"/>
      </dsp:txXfrm>
    </dsp:sp>
    <dsp:sp modelId="{9E0D3EB8-C2FE-4E13-866D-9B0F88E54758}">
      <dsp:nvSpPr>
        <dsp:cNvPr id="0" name=""/>
        <dsp:cNvSpPr/>
      </dsp:nvSpPr>
      <dsp:spPr>
        <a:xfrm>
          <a:off x="3328299" y="4092512"/>
          <a:ext cx="2464999" cy="147899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787" tIns="126787" rIns="120787" bIns="126787" numCol="1" spcCol="1270" anchor="ctr" anchorCtr="0">
          <a:noAutofit/>
        </a:bodyPr>
        <a:lstStyle/>
        <a:p>
          <a:pPr marL="0" lvl="0" indent="0" algn="ctr" defTabSz="755650">
            <a:lnSpc>
              <a:spcPct val="90000"/>
            </a:lnSpc>
            <a:spcBef>
              <a:spcPct val="0"/>
            </a:spcBef>
            <a:spcAft>
              <a:spcPct val="35000"/>
            </a:spcAft>
            <a:buNone/>
          </a:pPr>
          <a:r>
            <a:rPr lang="en-GB" sz="1700" kern="1200" dirty="0"/>
            <a:t>Wider range of self-harm methods used and greater use of ligature and overdose</a:t>
          </a:r>
        </a:p>
      </dsp:txBody>
      <dsp:txXfrm>
        <a:off x="3328299" y="4092512"/>
        <a:ext cx="2464999" cy="1478999"/>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D791C-8893-4965-912C-9F4AFAEDB628}" type="datetimeFigureOut">
              <a:rPr lang="en-GB" smtClean="0"/>
              <a:t>02/09/2019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7E97A5-5396-44A6-AEB2-FA654732DB17}" type="slidenum">
              <a:rPr lang="en-GB" smtClean="0"/>
              <a:t>‹#›</a:t>
            </a:fld>
            <a:endParaRPr lang="en-GB"/>
          </a:p>
        </p:txBody>
      </p:sp>
    </p:spTree>
    <p:extLst>
      <p:ext uri="{BB962C8B-B14F-4D97-AF65-F5344CB8AC3E}">
        <p14:creationId xmlns:p14="http://schemas.microsoft.com/office/powerpoint/2010/main" val="3770035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fontAlgn="auto">
              <a:spcBef>
                <a:spcPts val="0"/>
              </a:spcBef>
              <a:spcAft>
                <a:spcPts val="0"/>
              </a:spcAft>
              <a:defRPr/>
            </a:pPr>
            <a:fld id="{43F83076-30DA-46D5-A7BA-195C14450E12}" type="slidenum">
              <a:rPr lang="en-GB" sz="1800" kern="0" smtClean="0">
                <a:solidFill>
                  <a:sysClr val="windowText" lastClr="000000"/>
                </a:solidFill>
              </a:rPr>
              <a:pPr fontAlgn="auto">
                <a:spcBef>
                  <a:spcPts val="0"/>
                </a:spcBef>
                <a:spcAft>
                  <a:spcPts val="0"/>
                </a:spcAft>
                <a:defRPr/>
              </a:pPr>
              <a:t>2</a:t>
            </a:fld>
            <a:endParaRPr lang="en-GB" sz="1800" kern="0">
              <a:solidFill>
                <a:sysClr val="windowText" lastClr="000000"/>
              </a:solidFill>
            </a:endParaRPr>
          </a:p>
        </p:txBody>
      </p:sp>
    </p:spTree>
    <p:extLst>
      <p:ext uri="{BB962C8B-B14F-4D97-AF65-F5344CB8AC3E}">
        <p14:creationId xmlns:p14="http://schemas.microsoft.com/office/powerpoint/2010/main" val="1083013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76444-9BF4-4F8F-8469-3353B53AE4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DF6CA4A-E12E-4F98-AF8D-ED5F5F2C4C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6E666E9-9AF7-464A-8FF4-68ED040E6D04}"/>
              </a:ext>
            </a:extLst>
          </p:cNvPr>
          <p:cNvSpPr>
            <a:spLocks noGrp="1"/>
          </p:cNvSpPr>
          <p:nvPr>
            <p:ph type="dt" sz="half" idx="10"/>
          </p:nvPr>
        </p:nvSpPr>
        <p:spPr/>
        <p:txBody>
          <a:bodyPr/>
          <a:lstStyle/>
          <a:p>
            <a:fld id="{4B408DFD-5F43-4CAB-91D5-8645BF702A45}" type="datetimeFigureOut">
              <a:rPr lang="en-GB" smtClean="0"/>
              <a:t>02/09/2019</a:t>
            </a:fld>
            <a:endParaRPr lang="en-GB"/>
          </a:p>
        </p:txBody>
      </p:sp>
      <p:sp>
        <p:nvSpPr>
          <p:cNvPr id="5" name="Footer Placeholder 4">
            <a:extLst>
              <a:ext uri="{FF2B5EF4-FFF2-40B4-BE49-F238E27FC236}">
                <a16:creationId xmlns:a16="http://schemas.microsoft.com/office/drawing/2014/main" id="{0B797888-4BC5-42CD-B51B-A912B2537B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D4C6F2-1591-443E-AFAA-F1712B91AFEB}"/>
              </a:ext>
            </a:extLst>
          </p:cNvPr>
          <p:cNvSpPr>
            <a:spLocks noGrp="1"/>
          </p:cNvSpPr>
          <p:nvPr>
            <p:ph type="sldNum" sz="quarter" idx="12"/>
          </p:nvPr>
        </p:nvSpPr>
        <p:spPr/>
        <p:txBody>
          <a:bodyPr/>
          <a:lstStyle/>
          <a:p>
            <a:fld id="{E27C5A75-8BDD-4D92-91E3-A8131444E4C1}" type="slidenum">
              <a:rPr lang="en-GB" smtClean="0"/>
              <a:t>‹#›</a:t>
            </a:fld>
            <a:endParaRPr lang="en-GB"/>
          </a:p>
        </p:txBody>
      </p:sp>
    </p:spTree>
    <p:extLst>
      <p:ext uri="{BB962C8B-B14F-4D97-AF65-F5344CB8AC3E}">
        <p14:creationId xmlns:p14="http://schemas.microsoft.com/office/powerpoint/2010/main" val="2859091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14B26-28FD-4E37-915C-374B899CDA9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150079-3576-4895-8A5A-29459AD6019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19A2C1-97C4-44AC-8A8B-8A7B1C615FD6}"/>
              </a:ext>
            </a:extLst>
          </p:cNvPr>
          <p:cNvSpPr>
            <a:spLocks noGrp="1"/>
          </p:cNvSpPr>
          <p:nvPr>
            <p:ph type="dt" sz="half" idx="10"/>
          </p:nvPr>
        </p:nvSpPr>
        <p:spPr/>
        <p:txBody>
          <a:bodyPr/>
          <a:lstStyle/>
          <a:p>
            <a:fld id="{37EB4371-7CF3-46B8-9382-883D1EBE7A96}" type="datetime4">
              <a:rPr lang="en-GB" altLang="en-US" smtClean="0">
                <a:solidFill>
                  <a:srgbClr val="000000"/>
                </a:solidFill>
              </a:rPr>
              <a:pPr/>
              <a:t>02 September 2019</a:t>
            </a:fld>
            <a:endParaRPr lang="en-GB" altLang="en-US">
              <a:solidFill>
                <a:srgbClr val="000000"/>
              </a:solidFill>
            </a:endParaRPr>
          </a:p>
        </p:txBody>
      </p:sp>
      <p:sp>
        <p:nvSpPr>
          <p:cNvPr id="5" name="Footer Placeholder 4">
            <a:extLst>
              <a:ext uri="{FF2B5EF4-FFF2-40B4-BE49-F238E27FC236}">
                <a16:creationId xmlns:a16="http://schemas.microsoft.com/office/drawing/2014/main" id="{3C4346C5-E68D-43EC-A09B-778803D171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0497D3-F26D-47C8-8F90-AF4DBEB4B40A}"/>
              </a:ext>
            </a:extLst>
          </p:cNvPr>
          <p:cNvSpPr>
            <a:spLocks noGrp="1"/>
          </p:cNvSpPr>
          <p:nvPr>
            <p:ph type="sldNum" sz="quarter" idx="12"/>
          </p:nvPr>
        </p:nvSpPr>
        <p:spPr/>
        <p:txBody>
          <a:bodyPr/>
          <a:lstStyle/>
          <a:p>
            <a:fld id="{DA741ECE-1100-4CC6-A58D-1D3792A8FAF1}"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96760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A123D6-4F13-4911-8672-8C4E4DEC64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E13BB6-5A63-4707-9DAC-BFEA65F9FEC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4BB158-ED5B-414A-865B-CB934A9DE33C}"/>
              </a:ext>
            </a:extLst>
          </p:cNvPr>
          <p:cNvSpPr>
            <a:spLocks noGrp="1"/>
          </p:cNvSpPr>
          <p:nvPr>
            <p:ph type="dt" sz="half" idx="10"/>
          </p:nvPr>
        </p:nvSpPr>
        <p:spPr/>
        <p:txBody>
          <a:bodyPr/>
          <a:lstStyle/>
          <a:p>
            <a:fld id="{E7D453E5-5E64-4DA0-91B2-BEF7B50944D4}" type="datetime4">
              <a:rPr lang="en-GB" altLang="en-US" smtClean="0">
                <a:solidFill>
                  <a:srgbClr val="000000"/>
                </a:solidFill>
              </a:rPr>
              <a:pPr/>
              <a:t>02 September 2019</a:t>
            </a:fld>
            <a:endParaRPr lang="en-GB" altLang="en-US">
              <a:solidFill>
                <a:srgbClr val="000000"/>
              </a:solidFill>
            </a:endParaRPr>
          </a:p>
        </p:txBody>
      </p:sp>
      <p:sp>
        <p:nvSpPr>
          <p:cNvPr id="5" name="Footer Placeholder 4">
            <a:extLst>
              <a:ext uri="{FF2B5EF4-FFF2-40B4-BE49-F238E27FC236}">
                <a16:creationId xmlns:a16="http://schemas.microsoft.com/office/drawing/2014/main" id="{9CEF7A50-CF83-4D29-B35F-05039C9547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4B1D4A-7BFD-4F11-A5CD-073C7B8064BA}"/>
              </a:ext>
            </a:extLst>
          </p:cNvPr>
          <p:cNvSpPr>
            <a:spLocks noGrp="1"/>
          </p:cNvSpPr>
          <p:nvPr>
            <p:ph type="sldNum" sz="quarter" idx="12"/>
          </p:nvPr>
        </p:nvSpPr>
        <p:spPr/>
        <p:txBody>
          <a:bodyPr/>
          <a:lstStyle/>
          <a:p>
            <a:fld id="{2E7C350C-8A37-45D2-A254-EA472DF096D0}"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09569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9EDB-840F-477A-82C2-4A836389E0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7C3BE1-1FAA-434D-9C90-A72B46B3DF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FEF5CD-76A4-40BC-AC40-8763EADA4DBA}"/>
              </a:ext>
            </a:extLst>
          </p:cNvPr>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Footer Placeholder 4">
            <a:extLst>
              <a:ext uri="{FF2B5EF4-FFF2-40B4-BE49-F238E27FC236}">
                <a16:creationId xmlns:a16="http://schemas.microsoft.com/office/drawing/2014/main" id="{9E1ED402-4F91-41BD-A2AD-CF5EEA48A8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302815-2801-4DF2-BE85-D698C5CC326F}"/>
              </a:ext>
            </a:extLst>
          </p:cNvPr>
          <p:cNvSpPr>
            <a:spLocks noGrp="1"/>
          </p:cNvSpPr>
          <p:nvPr>
            <p:ph type="sldNum" sz="quarter" idx="12"/>
          </p:nvPr>
        </p:nvSpPr>
        <p:spPr/>
        <p:txBody>
          <a:bodyPr/>
          <a:lstStyle/>
          <a:p>
            <a:fld id="{D586CA68-4FB1-427B-BB86-91C02EACE322}"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498322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39F7-2916-46F3-A9CA-48EB4C9427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89938F-47A2-4C71-AB74-59B37A9C03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89A0BB-B024-4C29-93BE-E5E9C70AD371}"/>
              </a:ext>
            </a:extLst>
          </p:cNvPr>
          <p:cNvSpPr>
            <a:spLocks noGrp="1"/>
          </p:cNvSpPr>
          <p:nvPr>
            <p:ph type="dt" sz="half" idx="10"/>
          </p:nvPr>
        </p:nvSpPr>
        <p:spPr/>
        <p:txBody>
          <a:bodyPr/>
          <a:lstStyle/>
          <a:p>
            <a:fld id="{CF2B1736-CDE6-41D1-8E38-B554BB0EEBF3}" type="datetime4">
              <a:rPr lang="en-GB" altLang="en-US" smtClean="0">
                <a:solidFill>
                  <a:srgbClr val="000000"/>
                </a:solidFill>
              </a:rPr>
              <a:pPr/>
              <a:t>02 September 2019</a:t>
            </a:fld>
            <a:endParaRPr lang="en-GB" altLang="en-US">
              <a:solidFill>
                <a:srgbClr val="000000"/>
              </a:solidFill>
            </a:endParaRPr>
          </a:p>
        </p:txBody>
      </p:sp>
      <p:sp>
        <p:nvSpPr>
          <p:cNvPr id="5" name="Footer Placeholder 4">
            <a:extLst>
              <a:ext uri="{FF2B5EF4-FFF2-40B4-BE49-F238E27FC236}">
                <a16:creationId xmlns:a16="http://schemas.microsoft.com/office/drawing/2014/main" id="{039CDD66-171F-488B-BE81-662BF27352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6848D9-4FA3-40B7-91CB-B5D2B3816FBE}"/>
              </a:ext>
            </a:extLst>
          </p:cNvPr>
          <p:cNvSpPr>
            <a:spLocks noGrp="1"/>
          </p:cNvSpPr>
          <p:nvPr>
            <p:ph type="sldNum" sz="quarter" idx="12"/>
          </p:nvPr>
        </p:nvSpPr>
        <p:spPr/>
        <p:txBody>
          <a:bodyPr/>
          <a:lstStyle/>
          <a:p>
            <a:fld id="{DAC81774-4884-4C81-A39C-0A65195A017F}"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08748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DBF07-342F-4371-8CF2-CEE1728076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74F0DE-A6E5-460E-AFFC-CBF1F50ACA9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6F2AC3-0127-43BD-9ACB-DDA261500E0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67432BD-84E8-49A9-BD39-8CBD304383AA}"/>
              </a:ext>
            </a:extLst>
          </p:cNvPr>
          <p:cNvSpPr>
            <a:spLocks noGrp="1"/>
          </p:cNvSpPr>
          <p:nvPr>
            <p:ph type="dt" sz="half" idx="10"/>
          </p:nvPr>
        </p:nvSpPr>
        <p:spPr/>
        <p:txBody>
          <a:bodyPr/>
          <a:lstStyle/>
          <a:p>
            <a:fld id="{D851490F-1FAC-43C4-81F3-4977DEA9B404}" type="datetime4">
              <a:rPr lang="en-GB" altLang="en-US" smtClean="0">
                <a:solidFill>
                  <a:srgbClr val="000000"/>
                </a:solidFill>
              </a:rPr>
              <a:pPr/>
              <a:t>02 September 2019</a:t>
            </a:fld>
            <a:endParaRPr lang="en-GB" altLang="en-US">
              <a:solidFill>
                <a:srgbClr val="000000"/>
              </a:solidFill>
            </a:endParaRPr>
          </a:p>
        </p:txBody>
      </p:sp>
      <p:sp>
        <p:nvSpPr>
          <p:cNvPr id="6" name="Footer Placeholder 5">
            <a:extLst>
              <a:ext uri="{FF2B5EF4-FFF2-40B4-BE49-F238E27FC236}">
                <a16:creationId xmlns:a16="http://schemas.microsoft.com/office/drawing/2014/main" id="{F0F9ECD9-6C9F-4FFF-AE04-8A27945ADC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EDBB53-3089-4649-A004-8A9E35C7F834}"/>
              </a:ext>
            </a:extLst>
          </p:cNvPr>
          <p:cNvSpPr>
            <a:spLocks noGrp="1"/>
          </p:cNvSpPr>
          <p:nvPr>
            <p:ph type="sldNum" sz="quarter" idx="12"/>
          </p:nvPr>
        </p:nvSpPr>
        <p:spPr/>
        <p:txBody>
          <a:bodyPr/>
          <a:lstStyle/>
          <a:p>
            <a:fld id="{899A82C7-F67C-48D3-A5D6-DA4F76878EE0}"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9184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2A030-600B-41A7-9104-F13E521BC7B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EC71B8-3C34-420B-9DB2-43FA16B207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43F7A7-B71D-4C3D-BABF-789A6CA45B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C3FD18C-9481-4BE0-BB3D-E489D7C16F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3DD5715-DD35-426B-97D5-5354433BD8B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8801DF-2820-4F9E-8B7D-AAA127AFC93F}"/>
              </a:ext>
            </a:extLst>
          </p:cNvPr>
          <p:cNvSpPr>
            <a:spLocks noGrp="1"/>
          </p:cNvSpPr>
          <p:nvPr>
            <p:ph type="dt" sz="half" idx="10"/>
          </p:nvPr>
        </p:nvSpPr>
        <p:spPr/>
        <p:txBody>
          <a:bodyPr/>
          <a:lstStyle/>
          <a:p>
            <a:fld id="{27EBD821-FFF8-48B0-9889-567B97D78316}" type="datetime4">
              <a:rPr lang="en-GB" altLang="en-US" smtClean="0">
                <a:solidFill>
                  <a:srgbClr val="000000"/>
                </a:solidFill>
              </a:rPr>
              <a:pPr/>
              <a:t>02 September 2019</a:t>
            </a:fld>
            <a:endParaRPr lang="en-GB" altLang="en-US">
              <a:solidFill>
                <a:srgbClr val="000000"/>
              </a:solidFill>
            </a:endParaRPr>
          </a:p>
        </p:txBody>
      </p:sp>
      <p:sp>
        <p:nvSpPr>
          <p:cNvPr id="8" name="Footer Placeholder 7">
            <a:extLst>
              <a:ext uri="{FF2B5EF4-FFF2-40B4-BE49-F238E27FC236}">
                <a16:creationId xmlns:a16="http://schemas.microsoft.com/office/drawing/2014/main" id="{2AAF8A0E-1994-46A0-8967-13AAB364AD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E441831-0E73-4FC8-AEB5-E2F9062215FE}"/>
              </a:ext>
            </a:extLst>
          </p:cNvPr>
          <p:cNvSpPr>
            <a:spLocks noGrp="1"/>
          </p:cNvSpPr>
          <p:nvPr>
            <p:ph type="sldNum" sz="quarter" idx="12"/>
          </p:nvPr>
        </p:nvSpPr>
        <p:spPr/>
        <p:txBody>
          <a:bodyPr/>
          <a:lstStyle/>
          <a:p>
            <a:fld id="{7CB27967-D0E4-43DE-9411-B443F773B956}"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543495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12281-ED6A-42AE-852C-065D74BEBF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668649B-D9B8-4A27-B078-73AE2ADC87D3}"/>
              </a:ext>
            </a:extLst>
          </p:cNvPr>
          <p:cNvSpPr>
            <a:spLocks noGrp="1"/>
          </p:cNvSpPr>
          <p:nvPr>
            <p:ph type="dt" sz="half" idx="10"/>
          </p:nvPr>
        </p:nvSpPr>
        <p:spPr/>
        <p:txBody>
          <a:bodyPr/>
          <a:lstStyle/>
          <a:p>
            <a:fld id="{C6DBEE02-EA38-4199-927C-E2AEA0948C6A}" type="datetime4">
              <a:rPr lang="en-GB" altLang="en-US" smtClean="0">
                <a:solidFill>
                  <a:srgbClr val="000000"/>
                </a:solidFill>
              </a:rPr>
              <a:pPr/>
              <a:t>02 September 2019</a:t>
            </a:fld>
            <a:endParaRPr lang="en-GB" altLang="en-US">
              <a:solidFill>
                <a:srgbClr val="000000"/>
              </a:solidFill>
            </a:endParaRPr>
          </a:p>
        </p:txBody>
      </p:sp>
      <p:sp>
        <p:nvSpPr>
          <p:cNvPr id="4" name="Footer Placeholder 3">
            <a:extLst>
              <a:ext uri="{FF2B5EF4-FFF2-40B4-BE49-F238E27FC236}">
                <a16:creationId xmlns:a16="http://schemas.microsoft.com/office/drawing/2014/main" id="{01D83198-DB44-4E3B-B416-B392640F31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CC6ACD9-C2A3-45AA-BF2F-14CD082B19D4}"/>
              </a:ext>
            </a:extLst>
          </p:cNvPr>
          <p:cNvSpPr>
            <a:spLocks noGrp="1"/>
          </p:cNvSpPr>
          <p:nvPr>
            <p:ph type="sldNum" sz="quarter" idx="12"/>
          </p:nvPr>
        </p:nvSpPr>
        <p:spPr/>
        <p:txBody>
          <a:bodyPr/>
          <a:lstStyle/>
          <a:p>
            <a:fld id="{9E6C05E7-DAEE-4713-9AF8-69F5BB6149FB}"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263887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FD6D18-0EB1-45B3-B33D-32DD03405FEE}"/>
              </a:ext>
            </a:extLst>
          </p:cNvPr>
          <p:cNvSpPr>
            <a:spLocks noGrp="1"/>
          </p:cNvSpPr>
          <p:nvPr>
            <p:ph type="dt" sz="half" idx="10"/>
          </p:nvPr>
        </p:nvSpPr>
        <p:spPr/>
        <p:txBody>
          <a:bodyPr/>
          <a:lstStyle/>
          <a:p>
            <a:fld id="{C9740339-C47D-45F8-81C8-255DA1A97B86}" type="datetime4">
              <a:rPr lang="en-GB" altLang="en-US" smtClean="0">
                <a:solidFill>
                  <a:srgbClr val="000000"/>
                </a:solidFill>
              </a:rPr>
              <a:pPr/>
              <a:t>02 September 2019</a:t>
            </a:fld>
            <a:endParaRPr lang="en-GB" altLang="en-US">
              <a:solidFill>
                <a:srgbClr val="000000"/>
              </a:solidFill>
            </a:endParaRPr>
          </a:p>
        </p:txBody>
      </p:sp>
      <p:sp>
        <p:nvSpPr>
          <p:cNvPr id="3" name="Footer Placeholder 2">
            <a:extLst>
              <a:ext uri="{FF2B5EF4-FFF2-40B4-BE49-F238E27FC236}">
                <a16:creationId xmlns:a16="http://schemas.microsoft.com/office/drawing/2014/main" id="{AAD65E79-D99A-4DDE-80F3-115AE0573C0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DC53963-89E0-458A-81E6-1324E9DA6973}"/>
              </a:ext>
            </a:extLst>
          </p:cNvPr>
          <p:cNvSpPr>
            <a:spLocks noGrp="1"/>
          </p:cNvSpPr>
          <p:nvPr>
            <p:ph type="sldNum" sz="quarter" idx="12"/>
          </p:nvPr>
        </p:nvSpPr>
        <p:spPr/>
        <p:txBody>
          <a:bodyPr/>
          <a:lstStyle/>
          <a:p>
            <a:fld id="{93E2EA42-A00C-473A-ACCA-D95817948D3B}"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719933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5D334-AB2A-440C-91E5-7DC67840C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A40F8B2-3516-4BBC-8AAC-A18B3F00D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AC8DA9-D0B8-4A4B-ACBD-AD4CB66696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2FEBC8-9FFB-4346-97C7-78280801B6B5}"/>
              </a:ext>
            </a:extLst>
          </p:cNvPr>
          <p:cNvSpPr>
            <a:spLocks noGrp="1"/>
          </p:cNvSpPr>
          <p:nvPr>
            <p:ph type="dt" sz="half" idx="10"/>
          </p:nvPr>
        </p:nvSpPr>
        <p:spPr/>
        <p:txBody>
          <a:bodyPr/>
          <a:lstStyle/>
          <a:p>
            <a:fld id="{5E5DB7DC-ABA4-4E8B-9899-B2579B47A377}" type="datetime4">
              <a:rPr lang="en-GB" altLang="en-US" smtClean="0">
                <a:solidFill>
                  <a:srgbClr val="000000"/>
                </a:solidFill>
              </a:rPr>
              <a:pPr/>
              <a:t>02 September 2019</a:t>
            </a:fld>
            <a:endParaRPr lang="en-GB" altLang="en-US">
              <a:solidFill>
                <a:srgbClr val="000000"/>
              </a:solidFill>
            </a:endParaRPr>
          </a:p>
        </p:txBody>
      </p:sp>
      <p:sp>
        <p:nvSpPr>
          <p:cNvPr id="6" name="Footer Placeholder 5">
            <a:extLst>
              <a:ext uri="{FF2B5EF4-FFF2-40B4-BE49-F238E27FC236}">
                <a16:creationId xmlns:a16="http://schemas.microsoft.com/office/drawing/2014/main" id="{0A49AE2F-323C-404A-AAE8-6A9D9B6070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88A0E0-5013-417D-8E48-A884DF1C8F7C}"/>
              </a:ext>
            </a:extLst>
          </p:cNvPr>
          <p:cNvSpPr>
            <a:spLocks noGrp="1"/>
          </p:cNvSpPr>
          <p:nvPr>
            <p:ph type="sldNum" sz="quarter" idx="12"/>
          </p:nvPr>
        </p:nvSpPr>
        <p:spPr/>
        <p:txBody>
          <a:bodyPr/>
          <a:lstStyle/>
          <a:p>
            <a:fld id="{41679189-8039-43BB-9945-05CE2D35D451}"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52827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90FDD-6FAE-482E-8336-9457043133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907058-0C0C-4B9C-8DB3-71276B4BEB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AFA918-EB4A-4789-8720-F9A57E2F2B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F90457-5011-4A81-A19E-6AEC971A3E7F}"/>
              </a:ext>
            </a:extLst>
          </p:cNvPr>
          <p:cNvSpPr>
            <a:spLocks noGrp="1"/>
          </p:cNvSpPr>
          <p:nvPr>
            <p:ph type="dt" sz="half" idx="10"/>
          </p:nvPr>
        </p:nvSpPr>
        <p:spPr/>
        <p:txBody>
          <a:bodyPr/>
          <a:lstStyle/>
          <a:p>
            <a:fld id="{FA3B211A-DE2D-4396-9984-853A2E3CCE4C}" type="datetime4">
              <a:rPr lang="en-GB" altLang="en-US" smtClean="0">
                <a:solidFill>
                  <a:srgbClr val="000000"/>
                </a:solidFill>
              </a:rPr>
              <a:pPr/>
              <a:t>02 September 2019</a:t>
            </a:fld>
            <a:endParaRPr lang="en-GB" altLang="en-US">
              <a:solidFill>
                <a:srgbClr val="000000"/>
              </a:solidFill>
            </a:endParaRPr>
          </a:p>
        </p:txBody>
      </p:sp>
      <p:sp>
        <p:nvSpPr>
          <p:cNvPr id="6" name="Footer Placeholder 5">
            <a:extLst>
              <a:ext uri="{FF2B5EF4-FFF2-40B4-BE49-F238E27FC236}">
                <a16:creationId xmlns:a16="http://schemas.microsoft.com/office/drawing/2014/main" id="{88FABFC6-A1F5-4F4E-8116-035CC531DF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42E473-818C-465A-861A-5374328CE2DD}"/>
              </a:ext>
            </a:extLst>
          </p:cNvPr>
          <p:cNvSpPr>
            <a:spLocks noGrp="1"/>
          </p:cNvSpPr>
          <p:nvPr>
            <p:ph type="sldNum" sz="quarter" idx="12"/>
          </p:nvPr>
        </p:nvSpPr>
        <p:spPr/>
        <p:txBody>
          <a:bodyPr/>
          <a:lstStyle/>
          <a:p>
            <a:fld id="{A6B9C556-A627-476D-AFC0-4EE1DAECA792}"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1883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4BE7C7-4EE8-4AEB-951B-31274DE33F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6D4FC7-99BD-468F-AF54-7835560A75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F4BBE3-6FD7-480B-BB26-000F3AFC2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84B50F14-5912-4D65-B0DE-9D42BBDB8D88}" type="datetime4">
              <a:rPr lang="en-GB" altLang="en-US" smtClean="0">
                <a:solidFill>
                  <a:srgbClr val="004D75"/>
                </a:solidFill>
                <a:cs typeface="Arial" pitchFamily="34" charset="0"/>
              </a:rPr>
              <a:pPr fontAlgn="base">
                <a:spcBef>
                  <a:spcPct val="0"/>
                </a:spcBef>
                <a:spcAft>
                  <a:spcPct val="0"/>
                </a:spcAft>
              </a:pPr>
              <a:t>02 September 2019</a:t>
            </a:fld>
            <a:endParaRPr lang="en-GB" altLang="en-US">
              <a:solidFill>
                <a:srgbClr val="004D75"/>
              </a:solidFill>
              <a:cs typeface="Arial" pitchFamily="34" charset="0"/>
            </a:endParaRPr>
          </a:p>
        </p:txBody>
      </p:sp>
      <p:sp>
        <p:nvSpPr>
          <p:cNvPr id="5" name="Footer Placeholder 4">
            <a:extLst>
              <a:ext uri="{FF2B5EF4-FFF2-40B4-BE49-F238E27FC236}">
                <a16:creationId xmlns:a16="http://schemas.microsoft.com/office/drawing/2014/main" id="{AF4A041D-6C43-4B91-9E40-26E2B36EFA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4FD16C2-D340-4B13-94E0-79DCCE1699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1BD7182F-FC65-49CC-95BA-94112E5AF0DD}" type="slidenum">
              <a:rPr lang="en-GB" altLang="en-US" smtClean="0">
                <a:solidFill>
                  <a:srgbClr val="004D75"/>
                </a:solidFill>
                <a:cs typeface="Arial" pitchFamily="34" charset="0"/>
              </a:rPr>
              <a:pPr fontAlgn="base">
                <a:spcBef>
                  <a:spcPct val="0"/>
                </a:spcBef>
                <a:spcAft>
                  <a:spcPct val="0"/>
                </a:spcAft>
              </a:pPr>
              <a:t>‹#›</a:t>
            </a:fld>
            <a:endParaRPr lang="en-GB" altLang="en-US">
              <a:solidFill>
                <a:srgbClr val="004D75"/>
              </a:solidFill>
              <a:cs typeface="Arial" pitchFamily="34" charset="0"/>
            </a:endParaRPr>
          </a:p>
        </p:txBody>
      </p:sp>
    </p:spTree>
    <p:extLst>
      <p:ext uri="{BB962C8B-B14F-4D97-AF65-F5344CB8AC3E}">
        <p14:creationId xmlns:p14="http://schemas.microsoft.com/office/powerpoint/2010/main" val="282773864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hyperlink" Target="mailto:karen.slade@ntu.ac.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3257" y="965198"/>
            <a:ext cx="6766078" cy="4927601"/>
          </a:xfrm>
        </p:spPr>
        <p:txBody>
          <a:bodyPr vert="horz" lIns="91440" tIns="45720" rIns="91440" bIns="45720" rtlCol="0" anchor="ctr">
            <a:normAutofit/>
          </a:bodyPr>
          <a:lstStyle/>
          <a:p>
            <a:pPr algn="r"/>
            <a:r>
              <a:rPr lang="en-US" kern="1200" dirty="0">
                <a:latin typeface="+mj-lt"/>
                <a:ea typeface="+mj-ea"/>
                <a:cs typeface="+mj-cs"/>
              </a:rPr>
              <a:t>Dual Harm</a:t>
            </a:r>
          </a:p>
        </p:txBody>
      </p:sp>
      <p:sp>
        <p:nvSpPr>
          <p:cNvPr id="4" name="Date Placeholder 3"/>
          <p:cNvSpPr>
            <a:spLocks noGrp="1"/>
          </p:cNvSpPr>
          <p:nvPr>
            <p:ph type="dt" sz="half" idx="10"/>
          </p:nvPr>
        </p:nvSpPr>
        <p:spPr>
          <a:xfrm>
            <a:off x="5468591" y="6356350"/>
            <a:ext cx="2320743" cy="365125"/>
          </a:xfrm>
        </p:spPr>
        <p:txBody>
          <a:bodyPr vert="horz" lIns="91440" tIns="45720" rIns="91440" bIns="45720" rtlCol="0">
            <a:normAutofit/>
          </a:bodyPr>
          <a:lstStyle/>
          <a:p>
            <a:pPr algn="r">
              <a:spcAft>
                <a:spcPts val="600"/>
              </a:spcAft>
            </a:pPr>
            <a:fld id="{44026E08-299C-4CD3-BFC1-AE204EFA12E9}" type="datetime4">
              <a:rPr lang="en-US" altLang="en-US" sz="1100"/>
              <a:pPr algn="r">
                <a:spcAft>
                  <a:spcPts val="600"/>
                </a:spcAft>
              </a:pPr>
              <a:t>September 2, 2019</a:t>
            </a:fld>
            <a:endParaRPr lang="en-US" altLang="en-US" sz="1100"/>
          </a:p>
        </p:txBody>
      </p:sp>
      <p:sp>
        <p:nvSpPr>
          <p:cNvPr id="46" name="Rectangle 45">
            <a:extLst>
              <a:ext uri="{FF2B5EF4-FFF2-40B4-BE49-F238E27FC236}">
                <a16:creationId xmlns:a16="http://schemas.microsoft.com/office/drawing/2014/main" id="{793EF0C2-EE57-40DD-B754-BF1477FAB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0"/>
            <a:ext cx="4072130"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type="subTitle" idx="1"/>
          </p:nvPr>
        </p:nvSpPr>
        <p:spPr>
          <a:xfrm>
            <a:off x="8454570" y="965199"/>
            <a:ext cx="3093963" cy="4927602"/>
          </a:xfrm>
        </p:spPr>
        <p:txBody>
          <a:bodyPr vert="horz" lIns="91440" tIns="45720" rIns="91440" bIns="45720" rtlCol="0" anchor="ctr">
            <a:normAutofit/>
          </a:bodyPr>
          <a:lstStyle/>
          <a:p>
            <a:pPr marL="0" indent="0" algn="l">
              <a:buNone/>
            </a:pPr>
            <a:endParaRPr lang="en-US" sz="2000" dirty="0">
              <a:solidFill>
                <a:srgbClr val="FFFFFF"/>
              </a:solidFill>
            </a:endParaRPr>
          </a:p>
          <a:p>
            <a:pPr marL="0" indent="0" algn="l">
              <a:buNone/>
            </a:pPr>
            <a:r>
              <a:rPr lang="en-US" sz="2000" kern="1200" dirty="0">
                <a:solidFill>
                  <a:srgbClr val="FFFFFF"/>
                </a:solidFill>
                <a:latin typeface="+mn-lt"/>
                <a:ea typeface="+mn-ea"/>
                <a:cs typeface="+mn-cs"/>
              </a:rPr>
              <a:t>Dr Karen Slade </a:t>
            </a:r>
            <a:r>
              <a:rPr lang="en-US" sz="2000" kern="1200" dirty="0" err="1">
                <a:solidFill>
                  <a:srgbClr val="FFFFFF"/>
                </a:solidFill>
                <a:latin typeface="+mn-lt"/>
                <a:ea typeface="+mn-ea"/>
                <a:cs typeface="+mn-cs"/>
              </a:rPr>
              <a:t>C.Psychol</a:t>
            </a:r>
            <a:r>
              <a:rPr lang="en-US" sz="2000" kern="1200" dirty="0">
                <a:solidFill>
                  <a:srgbClr val="FFFFFF"/>
                </a:solidFill>
                <a:latin typeface="+mn-lt"/>
                <a:ea typeface="+mn-ea"/>
                <a:cs typeface="+mn-cs"/>
              </a:rPr>
              <a:t> </a:t>
            </a:r>
          </a:p>
          <a:p>
            <a:pPr marL="0" indent="0" algn="l">
              <a:buNone/>
            </a:pPr>
            <a:r>
              <a:rPr lang="en-US" sz="2000" kern="1200" dirty="0">
                <a:solidFill>
                  <a:srgbClr val="FFFFFF"/>
                </a:solidFill>
                <a:latin typeface="+mn-lt"/>
                <a:ea typeface="+mn-ea"/>
                <a:cs typeface="+mn-cs"/>
              </a:rPr>
              <a:t>Associate Professor in applied forensic psychology</a:t>
            </a:r>
          </a:p>
          <a:p>
            <a:pPr marL="0" indent="0" algn="l">
              <a:buNone/>
            </a:pPr>
            <a:r>
              <a:rPr lang="en-US" sz="2000" dirty="0">
                <a:solidFill>
                  <a:srgbClr val="FFFFFF"/>
                </a:solidFill>
              </a:rPr>
              <a:t>Nottingham Trent University</a:t>
            </a:r>
            <a:endParaRPr lang="en-US" sz="2000" kern="1200" dirty="0">
              <a:solidFill>
                <a:srgbClr val="FFFFFF"/>
              </a:solidFill>
              <a:latin typeface="+mn-lt"/>
              <a:ea typeface="+mn-ea"/>
              <a:cs typeface="+mn-cs"/>
            </a:endParaRPr>
          </a:p>
        </p:txBody>
      </p:sp>
      <p:sp>
        <p:nvSpPr>
          <p:cNvPr id="5" name="Slide Number Placeholder 4"/>
          <p:cNvSpPr>
            <a:spLocks noGrp="1"/>
          </p:cNvSpPr>
          <p:nvPr>
            <p:ph type="sldNum" sz="quarter" idx="12"/>
          </p:nvPr>
        </p:nvSpPr>
        <p:spPr>
          <a:xfrm>
            <a:off x="8610600" y="6356350"/>
            <a:ext cx="2743200" cy="365125"/>
          </a:xfrm>
          <a:prstGeom prst="ellipse">
            <a:avLst/>
          </a:prstGeom>
        </p:spPr>
        <p:txBody>
          <a:bodyPr vert="horz" lIns="91440" tIns="45720" rIns="91440" bIns="45720" rtlCol="0">
            <a:normAutofit/>
          </a:bodyPr>
          <a:lstStyle/>
          <a:p>
            <a:pPr>
              <a:lnSpc>
                <a:spcPct val="90000"/>
              </a:lnSpc>
              <a:spcAft>
                <a:spcPts val="600"/>
              </a:spcAft>
            </a:pPr>
            <a:fld id="{D586CA68-4FB1-427B-BB86-91C02EACE322}" type="slidenum">
              <a:rPr lang="en-US" altLang="en-US" sz="1100">
                <a:solidFill>
                  <a:srgbClr val="FFFFFF"/>
                </a:solidFill>
              </a:rPr>
              <a:pPr>
                <a:lnSpc>
                  <a:spcPct val="90000"/>
                </a:lnSpc>
                <a:spcAft>
                  <a:spcPts val="600"/>
                </a:spcAft>
              </a:pPr>
              <a:t>1</a:t>
            </a:fld>
            <a:endParaRPr lang="en-US" altLang="en-US" sz="1100">
              <a:solidFill>
                <a:srgbClr val="FFFFFF"/>
              </a:solidFill>
            </a:endParaRPr>
          </a:p>
        </p:txBody>
      </p:sp>
    </p:spTree>
    <p:extLst>
      <p:ext uri="{BB962C8B-B14F-4D97-AF65-F5344CB8AC3E}">
        <p14:creationId xmlns:p14="http://schemas.microsoft.com/office/powerpoint/2010/main" val="431426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9" name="Content Placeholder 5">
            <a:extLst>
              <a:ext uri="{FF2B5EF4-FFF2-40B4-BE49-F238E27FC236}">
                <a16:creationId xmlns:a16="http://schemas.microsoft.com/office/drawing/2014/main" id="{D0D4484B-2C86-4996-ADFD-99060A7B2BBA}"/>
              </a:ext>
            </a:extLst>
          </p:cNvPr>
          <p:cNvPicPr>
            <a:picLocks noChangeAspect="1"/>
          </p:cNvPicPr>
          <p:nvPr/>
        </p:nvPicPr>
        <p:blipFill rotWithShape="1">
          <a:blip r:embed="rId2"/>
          <a:srcRect r="644" b="-1"/>
          <a:stretch/>
        </p:blipFill>
        <p:spPr>
          <a:xfrm>
            <a:off x="5297763" y="828026"/>
            <a:ext cx="6250769" cy="5041080"/>
          </a:xfrm>
          <a:prstGeom prst="rect">
            <a:avLst/>
          </a:prstGeom>
        </p:spPr>
      </p:pic>
      <p:sp>
        <p:nvSpPr>
          <p:cNvPr id="2" name="Title 1">
            <a:extLst>
              <a:ext uri="{FF2B5EF4-FFF2-40B4-BE49-F238E27FC236}">
                <a16:creationId xmlns:a16="http://schemas.microsoft.com/office/drawing/2014/main" id="{8AFCC7BE-A653-40D7-AF29-BDC47D5DA6DC}"/>
              </a:ext>
            </a:extLst>
          </p:cNvPr>
          <p:cNvSpPr>
            <a:spLocks noGrp="1"/>
          </p:cNvSpPr>
          <p:nvPr>
            <p:ph type="title"/>
          </p:nvPr>
        </p:nvSpPr>
        <p:spPr>
          <a:xfrm>
            <a:off x="643467" y="643467"/>
            <a:ext cx="3363974" cy="1597315"/>
          </a:xfrm>
          <a:noFill/>
          <a:ln w="19050">
            <a:solidFill>
              <a:schemeClr val="bg1"/>
            </a:solidFill>
          </a:ln>
        </p:spPr>
        <p:txBody>
          <a:bodyPr wrap="square">
            <a:normAutofit/>
          </a:bodyPr>
          <a:lstStyle/>
          <a:p>
            <a:pPr algn="ctr"/>
            <a:r>
              <a:rPr lang="en-GB" sz="2800">
                <a:solidFill>
                  <a:schemeClr val="bg1"/>
                </a:solidFill>
              </a:rPr>
              <a:t>Years in Prison</a:t>
            </a:r>
          </a:p>
        </p:txBody>
      </p:sp>
      <p:sp>
        <p:nvSpPr>
          <p:cNvPr id="4" name="Date Placeholder 3">
            <a:extLst>
              <a:ext uri="{FF2B5EF4-FFF2-40B4-BE49-F238E27FC236}">
                <a16:creationId xmlns:a16="http://schemas.microsoft.com/office/drawing/2014/main" id="{1FD19074-B4DB-4FF4-BE89-B15E68D84608}"/>
              </a:ext>
            </a:extLst>
          </p:cNvPr>
          <p:cNvSpPr>
            <a:spLocks noGrp="1"/>
          </p:cNvSpPr>
          <p:nvPr>
            <p:ph type="dt" sz="half" idx="10"/>
          </p:nvPr>
        </p:nvSpPr>
        <p:spPr>
          <a:xfrm>
            <a:off x="838200" y="6356350"/>
            <a:ext cx="2743200" cy="365125"/>
          </a:xfrm>
        </p:spPr>
        <p:txBody>
          <a:bodyPr>
            <a:normAutofit/>
          </a:bodyPr>
          <a:lstStyle/>
          <a:p>
            <a:pPr>
              <a:spcAft>
                <a:spcPts val="600"/>
              </a:spcAft>
            </a:pPr>
            <a:fld id="{44026E08-299C-4CD3-BFC1-AE204EFA12E9}" type="datetime4">
              <a:rPr lang="en-GB" altLang="en-US">
                <a:solidFill>
                  <a:schemeClr val="bg1">
                    <a:alpha val="80000"/>
                  </a:schemeClr>
                </a:solidFill>
              </a:rPr>
              <a:pPr>
                <a:spcAft>
                  <a:spcPts val="600"/>
                </a:spcAft>
              </a:pPr>
              <a:t>02 September 2019</a:t>
            </a:fld>
            <a:endParaRPr lang="en-GB" altLang="en-US">
              <a:solidFill>
                <a:schemeClr val="bg1">
                  <a:alpha val="80000"/>
                </a:schemeClr>
              </a:solidFill>
            </a:endParaRPr>
          </a:p>
        </p:txBody>
      </p:sp>
      <p:sp>
        <p:nvSpPr>
          <p:cNvPr id="5" name="Slide Number Placeholder 4">
            <a:extLst>
              <a:ext uri="{FF2B5EF4-FFF2-40B4-BE49-F238E27FC236}">
                <a16:creationId xmlns:a16="http://schemas.microsoft.com/office/drawing/2014/main" id="{B3D19867-EA9F-4E78-B0DD-DCC6C59EF83C}"/>
              </a:ext>
            </a:extLst>
          </p:cNvPr>
          <p:cNvSpPr>
            <a:spLocks noGrp="1"/>
          </p:cNvSpPr>
          <p:nvPr>
            <p:ph type="sldNum" sz="quarter" idx="12"/>
          </p:nvPr>
        </p:nvSpPr>
        <p:spPr>
          <a:xfrm>
            <a:off x="10289512" y="6356350"/>
            <a:ext cx="1064287" cy="365125"/>
          </a:xfrm>
        </p:spPr>
        <p:txBody>
          <a:bodyPr>
            <a:normAutofit/>
          </a:bodyPr>
          <a:lstStyle/>
          <a:p>
            <a:pPr>
              <a:spcAft>
                <a:spcPts val="600"/>
              </a:spcAft>
            </a:pPr>
            <a:fld id="{D586CA68-4FB1-427B-BB86-91C02EACE322}" type="slidenum">
              <a:rPr lang="en-GB" altLang="en-US">
                <a:solidFill>
                  <a:schemeClr val="tx1">
                    <a:alpha val="80000"/>
                  </a:schemeClr>
                </a:solidFill>
              </a:rPr>
              <a:pPr>
                <a:spcAft>
                  <a:spcPts val="600"/>
                </a:spcAft>
              </a:pPr>
              <a:t>10</a:t>
            </a:fld>
            <a:endParaRPr lang="en-GB" altLang="en-US">
              <a:solidFill>
                <a:schemeClr val="tx1">
                  <a:alpha val="80000"/>
                </a:schemeClr>
              </a:solidFill>
            </a:endParaRPr>
          </a:p>
        </p:txBody>
      </p:sp>
      <p:sp>
        <p:nvSpPr>
          <p:cNvPr id="7" name="Content Placeholder 6">
            <a:extLst>
              <a:ext uri="{FF2B5EF4-FFF2-40B4-BE49-F238E27FC236}">
                <a16:creationId xmlns:a16="http://schemas.microsoft.com/office/drawing/2014/main" id="{DC12B9C3-532E-4400-BE3B-1A06508F8AF2}"/>
              </a:ext>
            </a:extLst>
          </p:cNvPr>
          <p:cNvSpPr>
            <a:spLocks noGrp="1"/>
          </p:cNvSpPr>
          <p:nvPr>
            <p:ph idx="1"/>
          </p:nvPr>
        </p:nvSpPr>
        <p:spPr>
          <a:xfrm>
            <a:off x="643468" y="2638044"/>
            <a:ext cx="3363974" cy="3415622"/>
          </a:xfrm>
        </p:spPr>
        <p:txBody>
          <a:bodyPr>
            <a:normAutofit/>
          </a:bodyPr>
          <a:lstStyle/>
          <a:p>
            <a:pPr marL="0" indent="0">
              <a:buNone/>
            </a:pPr>
            <a:r>
              <a:rPr lang="en-GB" sz="2000">
                <a:solidFill>
                  <a:schemeClr val="bg1"/>
                </a:solidFill>
              </a:rPr>
              <a:t>ANOVA</a:t>
            </a:r>
          </a:p>
          <a:p>
            <a:endParaRPr lang="en-GB" sz="2000">
              <a:solidFill>
                <a:schemeClr val="bg1"/>
              </a:solidFill>
            </a:endParaRPr>
          </a:p>
          <a:p>
            <a:pPr marL="0" indent="0">
              <a:buNone/>
            </a:pPr>
            <a:r>
              <a:rPr lang="en-GB" sz="2000">
                <a:solidFill>
                  <a:schemeClr val="bg1"/>
                </a:solidFill>
              </a:rPr>
              <a:t>Significant difference in time in prison</a:t>
            </a:r>
          </a:p>
          <a:p>
            <a:pPr marL="0" indent="0">
              <a:buNone/>
            </a:pPr>
            <a:r>
              <a:rPr lang="en-GB" sz="2000">
                <a:solidFill>
                  <a:schemeClr val="bg1"/>
                </a:solidFill>
              </a:rPr>
              <a:t> p &lt;.001 Dual vs all other groups.</a:t>
            </a:r>
          </a:p>
        </p:txBody>
      </p:sp>
    </p:spTree>
    <p:extLst>
      <p:ext uri="{BB962C8B-B14F-4D97-AF65-F5344CB8AC3E}">
        <p14:creationId xmlns:p14="http://schemas.microsoft.com/office/powerpoint/2010/main" val="3408564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602D2-3867-42B7-8259-2576868E5576}"/>
              </a:ext>
            </a:extLst>
          </p:cNvPr>
          <p:cNvSpPr>
            <a:spLocks noGrp="1"/>
          </p:cNvSpPr>
          <p:nvPr>
            <p:ph type="title"/>
          </p:nvPr>
        </p:nvSpPr>
        <p:spPr>
          <a:xfrm>
            <a:off x="1023257" y="965198"/>
            <a:ext cx="6766078" cy="4927601"/>
          </a:xfrm>
        </p:spPr>
        <p:txBody>
          <a:bodyPr vert="horz" lIns="91440" tIns="45720" rIns="91440" bIns="45720" rtlCol="0" anchor="ctr">
            <a:normAutofit/>
          </a:bodyPr>
          <a:lstStyle/>
          <a:p>
            <a:pPr algn="r"/>
            <a:r>
              <a:rPr lang="en-US" kern="1200">
                <a:solidFill>
                  <a:schemeClr val="tx1"/>
                </a:solidFill>
                <a:latin typeface="+mj-lt"/>
                <a:ea typeface="+mj-ea"/>
                <a:cs typeface="+mj-cs"/>
              </a:rPr>
              <a:t>Rate of wider incidents </a:t>
            </a:r>
            <a:br>
              <a:rPr lang="en-US" kern="1200">
                <a:solidFill>
                  <a:schemeClr val="tx1"/>
                </a:solidFill>
                <a:latin typeface="+mj-lt"/>
                <a:ea typeface="+mj-ea"/>
                <a:cs typeface="+mj-cs"/>
              </a:rPr>
            </a:br>
            <a:r>
              <a:rPr lang="en-US" kern="1200">
                <a:solidFill>
                  <a:schemeClr val="tx1"/>
                </a:solidFill>
                <a:latin typeface="+mj-lt"/>
                <a:ea typeface="+mj-ea"/>
                <a:cs typeface="+mj-cs"/>
              </a:rPr>
              <a:t>(per person year)</a:t>
            </a:r>
            <a:br>
              <a:rPr lang="en-US" kern="1200">
                <a:solidFill>
                  <a:schemeClr val="tx1"/>
                </a:solidFill>
                <a:latin typeface="+mj-lt"/>
                <a:ea typeface="+mj-ea"/>
                <a:cs typeface="+mj-cs"/>
              </a:rPr>
            </a:br>
            <a:endParaRPr lang="en-US" kern="1200">
              <a:solidFill>
                <a:schemeClr val="tx1"/>
              </a:solidFill>
              <a:latin typeface="+mj-lt"/>
              <a:ea typeface="+mj-ea"/>
              <a:cs typeface="+mj-cs"/>
            </a:endParaRPr>
          </a:p>
        </p:txBody>
      </p:sp>
      <p:sp>
        <p:nvSpPr>
          <p:cNvPr id="21" name="Rectangle 20">
            <a:extLst>
              <a:ext uri="{FF2B5EF4-FFF2-40B4-BE49-F238E27FC236}">
                <a16:creationId xmlns:a16="http://schemas.microsoft.com/office/drawing/2014/main" id="{793EF0C2-EE57-40DD-B754-BF1477FAB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0"/>
            <a:ext cx="4072130"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EFB30FA3-3DAF-4067-AB06-B6D39A395983}"/>
              </a:ext>
            </a:extLst>
          </p:cNvPr>
          <p:cNvSpPr>
            <a:spLocks noGrp="1"/>
          </p:cNvSpPr>
          <p:nvPr>
            <p:ph type="body" idx="1"/>
          </p:nvPr>
        </p:nvSpPr>
        <p:spPr>
          <a:xfrm>
            <a:off x="8454570" y="965199"/>
            <a:ext cx="3093963" cy="4927602"/>
          </a:xfrm>
        </p:spPr>
        <p:txBody>
          <a:bodyPr vert="horz" lIns="91440" tIns="45720" rIns="91440" bIns="45720" rtlCol="0" anchor="ctr">
            <a:normAutofit/>
          </a:bodyPr>
          <a:lstStyle/>
          <a:p>
            <a:endParaRPr lang="en-US" sz="2000" kern="1200">
              <a:solidFill>
                <a:srgbClr val="FFFFFF"/>
              </a:solidFill>
              <a:latin typeface="+mn-lt"/>
              <a:ea typeface="+mn-ea"/>
              <a:cs typeface="+mn-cs"/>
            </a:endParaRPr>
          </a:p>
        </p:txBody>
      </p:sp>
    </p:spTree>
    <p:extLst>
      <p:ext uri="{BB962C8B-B14F-4D97-AF65-F5344CB8AC3E}">
        <p14:creationId xmlns:p14="http://schemas.microsoft.com/office/powerpoint/2010/main" val="3586174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ACC817-81B0-4B5E-BCA3-DD6EC2539154}"/>
              </a:ext>
            </a:extLst>
          </p:cNvPr>
          <p:cNvSpPr>
            <a:spLocks noGrp="1"/>
          </p:cNvSpPr>
          <p:nvPr>
            <p:ph type="title"/>
          </p:nvPr>
        </p:nvSpPr>
        <p:spPr>
          <a:xfrm>
            <a:off x="643467" y="643467"/>
            <a:ext cx="3363974" cy="1597315"/>
          </a:xfrm>
          <a:prstGeom prst="ellipse">
            <a:avLst/>
          </a:prstGeom>
          <a:noFill/>
          <a:ln w="19050">
            <a:solidFill>
              <a:schemeClr val="bg1"/>
            </a:solidFill>
          </a:ln>
        </p:spPr>
        <p:txBody>
          <a:bodyPr vert="horz" wrap="square" lIns="91440" tIns="45720" rIns="91440" bIns="45720" rtlCol="0" anchor="ctr">
            <a:normAutofit/>
          </a:bodyPr>
          <a:lstStyle/>
          <a:p>
            <a:pPr algn="ctr"/>
            <a:r>
              <a:rPr lang="en-US" sz="2800" kern="1200">
                <a:solidFill>
                  <a:schemeClr val="bg1"/>
                </a:solidFill>
                <a:latin typeface="+mj-lt"/>
                <a:ea typeface="+mj-ea"/>
                <a:cs typeface="+mj-cs"/>
              </a:rPr>
              <a:t>#Self-harm</a:t>
            </a:r>
          </a:p>
        </p:txBody>
      </p:sp>
      <p:sp>
        <p:nvSpPr>
          <p:cNvPr id="3" name="TextBox 2"/>
          <p:cNvSpPr txBox="1"/>
          <p:nvPr/>
        </p:nvSpPr>
        <p:spPr>
          <a:xfrm>
            <a:off x="643468" y="2638044"/>
            <a:ext cx="3363974" cy="3415622"/>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a:solidFill>
                  <a:schemeClr val="bg1"/>
                </a:solidFill>
              </a:rPr>
              <a:t>Kruskal-Wallis test confirmed that there was no significant difference in the number of self-harm incidents between the dual and sole self-harm group, p =.361</a:t>
            </a:r>
          </a:p>
        </p:txBody>
      </p:sp>
      <p:pic>
        <p:nvPicPr>
          <p:cNvPr id="7" name="Content Placeholder 6">
            <a:extLst>
              <a:ext uri="{FF2B5EF4-FFF2-40B4-BE49-F238E27FC236}">
                <a16:creationId xmlns:a16="http://schemas.microsoft.com/office/drawing/2014/main" id="{3247598E-BDD2-4473-A353-705A4728B670}"/>
              </a:ext>
            </a:extLst>
          </p:cNvPr>
          <p:cNvPicPr>
            <a:picLocks noGrp="1" noChangeAspect="1"/>
          </p:cNvPicPr>
          <p:nvPr>
            <p:ph idx="1"/>
          </p:nvPr>
        </p:nvPicPr>
        <p:blipFill rotWithShape="1">
          <a:blip r:embed="rId2"/>
          <a:srcRect r="7289" b="4"/>
          <a:stretch/>
        </p:blipFill>
        <p:spPr>
          <a:xfrm>
            <a:off x="5297763" y="647504"/>
            <a:ext cx="6250769" cy="5402125"/>
          </a:xfrm>
          <a:prstGeom prst="rect">
            <a:avLst/>
          </a:prstGeom>
        </p:spPr>
      </p:pic>
    </p:spTree>
    <p:extLst>
      <p:ext uri="{BB962C8B-B14F-4D97-AF65-F5344CB8AC3E}">
        <p14:creationId xmlns:p14="http://schemas.microsoft.com/office/powerpoint/2010/main" val="1586315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ACC817-81B0-4B5E-BCA3-DD6EC2539154}"/>
              </a:ext>
            </a:extLst>
          </p:cNvPr>
          <p:cNvSpPr>
            <a:spLocks noGrp="1"/>
          </p:cNvSpPr>
          <p:nvPr>
            <p:ph type="title"/>
          </p:nvPr>
        </p:nvSpPr>
        <p:spPr>
          <a:xfrm>
            <a:off x="643467" y="643467"/>
            <a:ext cx="3363974" cy="1597315"/>
          </a:xfrm>
          <a:prstGeom prst="ellipse">
            <a:avLst/>
          </a:prstGeom>
          <a:noFill/>
          <a:ln w="19050">
            <a:solidFill>
              <a:schemeClr val="bg1"/>
            </a:solidFill>
          </a:ln>
        </p:spPr>
        <p:txBody>
          <a:bodyPr vert="horz" wrap="square" lIns="91440" tIns="45720" rIns="91440" bIns="45720" rtlCol="0" anchor="ctr">
            <a:normAutofit/>
          </a:bodyPr>
          <a:lstStyle/>
          <a:p>
            <a:pPr algn="ctr"/>
            <a:r>
              <a:rPr lang="en-US" sz="2800" kern="1200">
                <a:solidFill>
                  <a:schemeClr val="bg1"/>
                </a:solidFill>
                <a:latin typeface="+mj-lt"/>
                <a:ea typeface="+mj-ea"/>
                <a:cs typeface="+mj-cs"/>
              </a:rPr>
              <a:t>#fire</a:t>
            </a:r>
          </a:p>
        </p:txBody>
      </p:sp>
      <p:sp>
        <p:nvSpPr>
          <p:cNvPr id="5" name="Content Placeholder 4">
            <a:extLst>
              <a:ext uri="{FF2B5EF4-FFF2-40B4-BE49-F238E27FC236}">
                <a16:creationId xmlns:a16="http://schemas.microsoft.com/office/drawing/2014/main" id="{751E2632-231B-427D-949C-6018429B8A6A}"/>
              </a:ext>
            </a:extLst>
          </p:cNvPr>
          <p:cNvSpPr>
            <a:spLocks noGrp="1"/>
          </p:cNvSpPr>
          <p:nvPr>
            <p:ph sz="half" idx="1"/>
          </p:nvPr>
        </p:nvSpPr>
        <p:spPr>
          <a:xfrm>
            <a:off x="643468" y="2638044"/>
            <a:ext cx="3363974" cy="3415622"/>
          </a:xfrm>
        </p:spPr>
        <p:txBody>
          <a:bodyPr vert="horz" lIns="91440" tIns="45720" rIns="91440" bIns="45720" rtlCol="0">
            <a:normAutofit/>
          </a:bodyPr>
          <a:lstStyle/>
          <a:p>
            <a:r>
              <a:rPr lang="en-US" sz="1400">
                <a:solidFill>
                  <a:schemeClr val="bg1"/>
                </a:solidFill>
              </a:rPr>
              <a:t>Kruskal Wallis confirmed that dual harm have far greater rate of fire incidents than any other group, p &lt;.0001 for all comparisons.</a:t>
            </a:r>
          </a:p>
          <a:p>
            <a:pPr marL="0"/>
            <a:endParaRPr lang="en-US" sz="1400">
              <a:solidFill>
                <a:schemeClr val="bg1"/>
              </a:solidFill>
            </a:endParaRPr>
          </a:p>
          <a:p>
            <a:r>
              <a:rPr lang="en-US" sz="1400">
                <a:solidFill>
                  <a:schemeClr val="bg1"/>
                </a:solidFill>
              </a:rPr>
              <a:t>Relative Risk of dual harm prisoners ever setting a fire in prison was calculated:</a:t>
            </a:r>
          </a:p>
          <a:p>
            <a:r>
              <a:rPr lang="en-US" sz="1400">
                <a:solidFill>
                  <a:schemeClr val="bg1"/>
                </a:solidFill>
              </a:rPr>
              <a:t>Dual vs SH: 4.8;  Dual vs Asst: 3.6</a:t>
            </a:r>
          </a:p>
          <a:p>
            <a:endParaRPr lang="en-US" sz="1400">
              <a:solidFill>
                <a:schemeClr val="bg1"/>
              </a:solidFill>
            </a:endParaRPr>
          </a:p>
          <a:p>
            <a:r>
              <a:rPr lang="en-US" sz="1400">
                <a:solidFill>
                  <a:schemeClr val="bg1"/>
                </a:solidFill>
              </a:rPr>
              <a:t>Dual harm prisoners 3-4 times more likely to set a fire at some point.</a:t>
            </a:r>
          </a:p>
          <a:p>
            <a:endParaRPr lang="en-US" sz="1400">
              <a:solidFill>
                <a:schemeClr val="bg1"/>
              </a:solidFill>
            </a:endParaRPr>
          </a:p>
        </p:txBody>
      </p:sp>
      <p:pic>
        <p:nvPicPr>
          <p:cNvPr id="9" name="Content Placeholder 8">
            <a:extLst>
              <a:ext uri="{FF2B5EF4-FFF2-40B4-BE49-F238E27FC236}">
                <a16:creationId xmlns:a16="http://schemas.microsoft.com/office/drawing/2014/main" id="{18E9DDAE-A7F3-4FB3-858C-D67515EE9ED5}"/>
              </a:ext>
            </a:extLst>
          </p:cNvPr>
          <p:cNvPicPr>
            <a:picLocks noGrp="1" noChangeAspect="1"/>
          </p:cNvPicPr>
          <p:nvPr>
            <p:ph sz="half" idx="2"/>
          </p:nvPr>
        </p:nvPicPr>
        <p:blipFill rotWithShape="1">
          <a:blip r:embed="rId2"/>
          <a:srcRect r="7289" b="4"/>
          <a:stretch/>
        </p:blipFill>
        <p:spPr>
          <a:xfrm>
            <a:off x="5297763" y="647504"/>
            <a:ext cx="6250769" cy="5402125"/>
          </a:xfrm>
          <a:prstGeom prst="rect">
            <a:avLst/>
          </a:prstGeom>
        </p:spPr>
      </p:pic>
      <p:sp>
        <p:nvSpPr>
          <p:cNvPr id="3" name="TextBox 2"/>
          <p:cNvSpPr txBox="1"/>
          <p:nvPr/>
        </p:nvSpPr>
        <p:spPr>
          <a:xfrm>
            <a:off x="887136" y="1380689"/>
            <a:ext cx="5083728" cy="4348672"/>
          </a:xfrm>
          <a:prstGeom prst="rect">
            <a:avLst/>
          </a:prstGeom>
        </p:spPr>
        <p:txBody>
          <a:bodyPr vert="horz" lIns="91440" tIns="45720" rIns="91440" bIns="45720" rtlCol="0">
            <a:normAutofit/>
          </a:bodyPr>
          <a:lstStyle/>
          <a:p>
            <a:pPr>
              <a:lnSpc>
                <a:spcPct val="90000"/>
              </a:lnSpc>
              <a:spcAft>
                <a:spcPts val="600"/>
              </a:spcAft>
            </a:pPr>
            <a:endParaRPr lang="en-US" sz="2000" dirty="0"/>
          </a:p>
        </p:txBody>
      </p:sp>
    </p:spTree>
    <p:extLst>
      <p:ext uri="{BB962C8B-B14F-4D97-AF65-F5344CB8AC3E}">
        <p14:creationId xmlns:p14="http://schemas.microsoft.com/office/powerpoint/2010/main" val="2373234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ACC817-81B0-4B5E-BCA3-DD6EC2539154}"/>
              </a:ext>
            </a:extLst>
          </p:cNvPr>
          <p:cNvSpPr>
            <a:spLocks noGrp="1"/>
          </p:cNvSpPr>
          <p:nvPr>
            <p:ph type="title"/>
          </p:nvPr>
        </p:nvSpPr>
        <p:spPr>
          <a:xfrm>
            <a:off x="643467" y="643467"/>
            <a:ext cx="3363974" cy="1597315"/>
          </a:xfrm>
          <a:prstGeom prst="ellipse">
            <a:avLst/>
          </a:prstGeom>
          <a:noFill/>
          <a:ln w="19050">
            <a:solidFill>
              <a:schemeClr val="bg1"/>
            </a:solidFill>
          </a:ln>
        </p:spPr>
        <p:txBody>
          <a:bodyPr vert="horz" wrap="square" lIns="91440" tIns="45720" rIns="91440" bIns="45720" rtlCol="0" anchor="ctr">
            <a:normAutofit/>
          </a:bodyPr>
          <a:lstStyle/>
          <a:p>
            <a:pPr algn="ctr"/>
            <a:r>
              <a:rPr lang="en-US" sz="2400" kern="1200">
                <a:solidFill>
                  <a:schemeClr val="bg1"/>
                </a:solidFill>
                <a:latin typeface="+mj-lt"/>
                <a:ea typeface="+mj-ea"/>
                <a:cs typeface="+mj-cs"/>
              </a:rPr>
              <a:t>#property damage</a:t>
            </a:r>
            <a:br>
              <a:rPr lang="en-US" sz="2400" kern="1200">
                <a:solidFill>
                  <a:schemeClr val="bg1"/>
                </a:solidFill>
                <a:latin typeface="+mj-lt"/>
                <a:ea typeface="+mj-ea"/>
                <a:cs typeface="+mj-cs"/>
              </a:rPr>
            </a:br>
            <a:endParaRPr lang="en-US" sz="2400" kern="1200">
              <a:solidFill>
                <a:schemeClr val="bg1"/>
              </a:solidFill>
              <a:latin typeface="+mj-lt"/>
              <a:ea typeface="+mj-ea"/>
              <a:cs typeface="+mj-cs"/>
            </a:endParaRPr>
          </a:p>
        </p:txBody>
      </p:sp>
      <p:sp>
        <p:nvSpPr>
          <p:cNvPr id="3" name="TextBox 2"/>
          <p:cNvSpPr txBox="1"/>
          <p:nvPr/>
        </p:nvSpPr>
        <p:spPr>
          <a:xfrm>
            <a:off x="643468" y="2638044"/>
            <a:ext cx="3363974" cy="3415622"/>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a:solidFill>
                  <a:schemeClr val="bg1"/>
                </a:solidFill>
              </a:rPr>
              <a:t>Kruskal-Wallis tests revealed that Dual harm also have greater rate of damage and disorder incidents than all other groups, p &lt;.001 for all comparisons. </a:t>
            </a:r>
          </a:p>
          <a:p>
            <a:pPr indent="-228600">
              <a:lnSpc>
                <a:spcPct val="90000"/>
              </a:lnSpc>
              <a:spcAft>
                <a:spcPts val="600"/>
              </a:spcAft>
              <a:buFont typeface="Arial" panose="020B0604020202020204" pitchFamily="34" charset="0"/>
              <a:buChar char="•"/>
            </a:pPr>
            <a:endParaRPr lang="en-US" sz="2000">
              <a:solidFill>
                <a:schemeClr val="bg1"/>
              </a:solidFill>
            </a:endParaRPr>
          </a:p>
          <a:p>
            <a:pPr indent="-228600">
              <a:lnSpc>
                <a:spcPct val="90000"/>
              </a:lnSpc>
              <a:spcAft>
                <a:spcPts val="600"/>
              </a:spcAft>
              <a:buFont typeface="Arial" panose="020B0604020202020204" pitchFamily="34" charset="0"/>
              <a:buChar char="•"/>
            </a:pPr>
            <a:endParaRPr lang="en-US" sz="2000">
              <a:solidFill>
                <a:schemeClr val="bg1"/>
              </a:solidFill>
            </a:endParaRPr>
          </a:p>
          <a:p>
            <a:pPr indent="-228600">
              <a:lnSpc>
                <a:spcPct val="90000"/>
              </a:lnSpc>
              <a:spcAft>
                <a:spcPts val="600"/>
              </a:spcAft>
              <a:buFont typeface="Arial" panose="020B0604020202020204" pitchFamily="34" charset="0"/>
              <a:buChar char="•"/>
            </a:pPr>
            <a:endParaRPr lang="en-US" sz="2000">
              <a:solidFill>
                <a:schemeClr val="bg1"/>
              </a:solidFill>
            </a:endParaRPr>
          </a:p>
        </p:txBody>
      </p:sp>
      <p:pic>
        <p:nvPicPr>
          <p:cNvPr id="6" name="Content Placeholder 5">
            <a:extLst>
              <a:ext uri="{FF2B5EF4-FFF2-40B4-BE49-F238E27FC236}">
                <a16:creationId xmlns:a16="http://schemas.microsoft.com/office/drawing/2014/main" id="{F5C5C456-8333-4BB9-91FD-39FD43691E0D}"/>
              </a:ext>
            </a:extLst>
          </p:cNvPr>
          <p:cNvPicPr>
            <a:picLocks noGrp="1" noChangeAspect="1"/>
          </p:cNvPicPr>
          <p:nvPr>
            <p:ph idx="1"/>
          </p:nvPr>
        </p:nvPicPr>
        <p:blipFill rotWithShape="1">
          <a:blip r:embed="rId2"/>
          <a:srcRect r="7289" b="4"/>
          <a:stretch/>
        </p:blipFill>
        <p:spPr>
          <a:xfrm>
            <a:off x="5297763" y="647504"/>
            <a:ext cx="6250769" cy="5402125"/>
          </a:xfrm>
          <a:prstGeom prst="rect">
            <a:avLst/>
          </a:prstGeom>
        </p:spPr>
      </p:pic>
    </p:spTree>
    <p:extLst>
      <p:ext uri="{BB962C8B-B14F-4D97-AF65-F5344CB8AC3E}">
        <p14:creationId xmlns:p14="http://schemas.microsoft.com/office/powerpoint/2010/main" val="948626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4881D-1890-45C3-9C8F-58131AB143C0}"/>
              </a:ext>
            </a:extLst>
          </p:cNvPr>
          <p:cNvSpPr>
            <a:spLocks noGrp="1"/>
          </p:cNvSpPr>
          <p:nvPr>
            <p:ph type="title"/>
          </p:nvPr>
        </p:nvSpPr>
        <p:spPr>
          <a:xfrm>
            <a:off x="643467" y="643467"/>
            <a:ext cx="3363974" cy="1597315"/>
          </a:xfrm>
          <a:noFill/>
          <a:ln w="19050">
            <a:solidFill>
              <a:schemeClr val="bg1"/>
            </a:solidFill>
          </a:ln>
        </p:spPr>
        <p:txBody>
          <a:bodyPr vert="horz" wrap="square" lIns="91440" tIns="45720" rIns="91440" bIns="45720" rtlCol="0" anchor="ctr">
            <a:normAutofit/>
          </a:bodyPr>
          <a:lstStyle/>
          <a:p>
            <a:pPr algn="ctr"/>
            <a:r>
              <a:rPr lang="en-US" sz="2800" kern="1200">
                <a:solidFill>
                  <a:schemeClr val="bg1"/>
                </a:solidFill>
                <a:latin typeface="+mj-lt"/>
                <a:ea typeface="+mj-ea"/>
                <a:cs typeface="+mj-cs"/>
              </a:rPr>
              <a:t>Total Incidents </a:t>
            </a:r>
            <a:br>
              <a:rPr lang="en-US" sz="2800" kern="1200">
                <a:solidFill>
                  <a:schemeClr val="bg1"/>
                </a:solidFill>
                <a:latin typeface="+mj-lt"/>
                <a:ea typeface="+mj-ea"/>
                <a:cs typeface="+mj-cs"/>
              </a:rPr>
            </a:br>
            <a:r>
              <a:rPr lang="en-US" sz="2800" kern="1200">
                <a:solidFill>
                  <a:schemeClr val="bg1"/>
                </a:solidFill>
                <a:latin typeface="+mj-lt"/>
                <a:ea typeface="+mj-ea"/>
                <a:cs typeface="+mj-cs"/>
              </a:rPr>
              <a:t>(per person year)</a:t>
            </a:r>
          </a:p>
        </p:txBody>
      </p:sp>
      <p:sp>
        <p:nvSpPr>
          <p:cNvPr id="3" name="TextBox 2"/>
          <p:cNvSpPr txBox="1"/>
          <p:nvPr/>
        </p:nvSpPr>
        <p:spPr>
          <a:xfrm>
            <a:off x="643468" y="2638044"/>
            <a:ext cx="3363974" cy="3415622"/>
          </a:xfrm>
          <a:prstGeom prst="rect">
            <a:avLst/>
          </a:prstGeom>
        </p:spPr>
        <p:txBody>
          <a:bodyPr vert="horz" lIns="91440" tIns="45720" rIns="91440" bIns="45720" rtlCol="0">
            <a:normAutofit/>
          </a:bodyPr>
          <a:lstStyle/>
          <a:p>
            <a:pPr marL="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2000" b="0" i="0" u="none" strike="noStrike" cap="none" spc="0" normalizeH="0" baseline="0" noProof="0">
                <a:ln>
                  <a:noFill/>
                </a:ln>
                <a:solidFill>
                  <a:schemeClr val="bg1"/>
                </a:solidFill>
                <a:effectLst/>
                <a:uLnTx/>
                <a:uFillTx/>
              </a:rPr>
              <a:t>All incidents (not including self-harm or assault) per person year.</a:t>
            </a: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2000" b="0" i="0" u="none" strike="noStrike" cap="none" spc="0" normalizeH="0" baseline="0" noProof="0">
              <a:ln>
                <a:noFill/>
              </a:ln>
              <a:solidFill>
                <a:schemeClr val="bg1"/>
              </a:solidFill>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2000" b="0" i="0" u="none" strike="noStrike" cap="none" spc="0" normalizeH="0" baseline="0" noProof="0">
                <a:ln>
                  <a:noFill/>
                </a:ln>
                <a:solidFill>
                  <a:schemeClr val="bg1"/>
                </a:solidFill>
                <a:effectLst/>
                <a:uLnTx/>
                <a:uFillTx/>
              </a:rPr>
              <a:t>Kruskal-Wallis test revealed dual harm had significantly higher rate than all other groups (p &lt;.001 for all comparisons).</a:t>
            </a:r>
          </a:p>
        </p:txBody>
      </p:sp>
      <p:pic>
        <p:nvPicPr>
          <p:cNvPr id="6" name="Content Placeholder 5">
            <a:extLst>
              <a:ext uri="{FF2B5EF4-FFF2-40B4-BE49-F238E27FC236}">
                <a16:creationId xmlns:a16="http://schemas.microsoft.com/office/drawing/2014/main" id="{F05A763E-5672-4F6C-B5B3-25B92300D6A5}"/>
              </a:ext>
            </a:extLst>
          </p:cNvPr>
          <p:cNvPicPr>
            <a:picLocks noGrp="1" noChangeAspect="1"/>
          </p:cNvPicPr>
          <p:nvPr>
            <p:ph idx="1"/>
          </p:nvPr>
        </p:nvPicPr>
        <p:blipFill rotWithShape="1">
          <a:blip r:embed="rId2"/>
          <a:srcRect r="7289" b="4"/>
          <a:stretch/>
        </p:blipFill>
        <p:spPr>
          <a:xfrm>
            <a:off x="5297763" y="647504"/>
            <a:ext cx="6250769" cy="5402125"/>
          </a:xfrm>
          <a:prstGeom prst="rect">
            <a:avLst/>
          </a:prstGeom>
        </p:spPr>
      </p:pic>
    </p:spTree>
    <p:extLst>
      <p:ext uri="{BB962C8B-B14F-4D97-AF65-F5344CB8AC3E}">
        <p14:creationId xmlns:p14="http://schemas.microsoft.com/office/powerpoint/2010/main" val="2743446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8E0508-0326-48A0-8BA0-859A2669102A}"/>
              </a:ext>
            </a:extLst>
          </p:cNvPr>
          <p:cNvSpPr>
            <a:spLocks noGrp="1"/>
          </p:cNvSpPr>
          <p:nvPr>
            <p:ph type="title"/>
          </p:nvPr>
        </p:nvSpPr>
        <p:spPr>
          <a:xfrm>
            <a:off x="1023257" y="965198"/>
            <a:ext cx="6766078" cy="4927601"/>
          </a:xfrm>
        </p:spPr>
        <p:txBody>
          <a:bodyPr vert="horz" lIns="91440" tIns="45720" rIns="91440" bIns="45720" rtlCol="0" anchor="ctr">
            <a:normAutofit/>
          </a:bodyPr>
          <a:lstStyle/>
          <a:p>
            <a:pPr algn="r"/>
            <a:r>
              <a:rPr lang="en-US" kern="1200">
                <a:solidFill>
                  <a:schemeClr val="tx1"/>
                </a:solidFill>
                <a:latin typeface="+mj-lt"/>
                <a:ea typeface="+mj-ea"/>
                <a:cs typeface="+mj-cs"/>
              </a:rPr>
              <a:t>Punishment regimes</a:t>
            </a:r>
          </a:p>
        </p:txBody>
      </p:sp>
      <p:sp>
        <p:nvSpPr>
          <p:cNvPr id="11" name="Rectangle 10">
            <a:extLst>
              <a:ext uri="{FF2B5EF4-FFF2-40B4-BE49-F238E27FC236}">
                <a16:creationId xmlns:a16="http://schemas.microsoft.com/office/drawing/2014/main" id="{793EF0C2-EE57-40DD-B754-BF1477FAB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0"/>
            <a:ext cx="4072130"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FB1DEB64-FA64-43AF-8D7E-6B159BF1BB7B}"/>
              </a:ext>
            </a:extLst>
          </p:cNvPr>
          <p:cNvSpPr>
            <a:spLocks noGrp="1"/>
          </p:cNvSpPr>
          <p:nvPr>
            <p:ph type="body" idx="1"/>
          </p:nvPr>
        </p:nvSpPr>
        <p:spPr>
          <a:xfrm>
            <a:off x="8454570" y="965199"/>
            <a:ext cx="3093963" cy="4927602"/>
          </a:xfrm>
        </p:spPr>
        <p:txBody>
          <a:bodyPr vert="horz" lIns="91440" tIns="45720" rIns="91440" bIns="45720" rtlCol="0" anchor="ctr">
            <a:normAutofit/>
          </a:bodyPr>
          <a:lstStyle/>
          <a:p>
            <a:endParaRPr lang="en-US" sz="2000" kern="1200">
              <a:solidFill>
                <a:srgbClr val="FFFFFF"/>
              </a:solidFill>
              <a:latin typeface="+mn-lt"/>
              <a:ea typeface="+mn-ea"/>
              <a:cs typeface="+mn-cs"/>
            </a:endParaRPr>
          </a:p>
        </p:txBody>
      </p:sp>
    </p:spTree>
    <p:extLst>
      <p:ext uri="{BB962C8B-B14F-4D97-AF65-F5344CB8AC3E}">
        <p14:creationId xmlns:p14="http://schemas.microsoft.com/office/powerpoint/2010/main" val="952487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7">
            <a:extLst>
              <a:ext uri="{FF2B5EF4-FFF2-40B4-BE49-F238E27FC236}">
                <a16:creationId xmlns:a16="http://schemas.microsoft.com/office/drawing/2014/main" id="{FE3FD2A5-2EFF-4B27-86A3-8A563600F897}"/>
              </a:ext>
            </a:extLst>
          </p:cNvPr>
          <p:cNvPicPr>
            <a:picLocks noChangeAspect="1"/>
          </p:cNvPicPr>
          <p:nvPr/>
        </p:nvPicPr>
        <p:blipFill rotWithShape="1">
          <a:blip r:embed="rId2"/>
          <a:srcRect t="5991" r="644" b="-1"/>
          <a:stretch/>
        </p:blipFill>
        <p:spPr>
          <a:xfrm>
            <a:off x="4636008" y="974221"/>
            <a:ext cx="6916329" cy="5243698"/>
          </a:xfrm>
          <a:prstGeom prst="rect">
            <a:avLst/>
          </a:prstGeom>
          <a:effectLst/>
        </p:spPr>
      </p:pic>
      <p:sp>
        <p:nvSpPr>
          <p:cNvPr id="6" name="Title 5">
            <a:extLst>
              <a:ext uri="{FF2B5EF4-FFF2-40B4-BE49-F238E27FC236}">
                <a16:creationId xmlns:a16="http://schemas.microsoft.com/office/drawing/2014/main" id="{5088D792-5F7E-46C8-8308-23E691E2B91C}"/>
              </a:ext>
            </a:extLst>
          </p:cNvPr>
          <p:cNvSpPr>
            <a:spLocks noGrp="1"/>
          </p:cNvSpPr>
          <p:nvPr>
            <p:ph type="title"/>
          </p:nvPr>
        </p:nvSpPr>
        <p:spPr>
          <a:xfrm>
            <a:off x="639663" y="118969"/>
            <a:ext cx="3667039" cy="1676603"/>
          </a:xfrm>
        </p:spPr>
        <p:txBody>
          <a:bodyPr>
            <a:normAutofit/>
          </a:bodyPr>
          <a:lstStyle/>
          <a:p>
            <a:r>
              <a:rPr lang="en-GB" dirty="0"/>
              <a:t>Punishment experience</a:t>
            </a:r>
          </a:p>
        </p:txBody>
      </p:sp>
      <p:sp>
        <p:nvSpPr>
          <p:cNvPr id="4" name="Date Placeholder 3">
            <a:extLst>
              <a:ext uri="{FF2B5EF4-FFF2-40B4-BE49-F238E27FC236}">
                <a16:creationId xmlns:a16="http://schemas.microsoft.com/office/drawing/2014/main" id="{43BA1862-4888-479E-9E8E-23FE5B1384CB}"/>
              </a:ext>
            </a:extLst>
          </p:cNvPr>
          <p:cNvSpPr>
            <a:spLocks noGrp="1"/>
          </p:cNvSpPr>
          <p:nvPr>
            <p:ph type="dt" sz="half" idx="10"/>
          </p:nvPr>
        </p:nvSpPr>
        <p:spPr>
          <a:xfrm>
            <a:off x="838200" y="6356350"/>
            <a:ext cx="2743200" cy="365125"/>
          </a:xfrm>
        </p:spPr>
        <p:txBody>
          <a:bodyPr>
            <a:normAutofit/>
          </a:bodyPr>
          <a:lstStyle/>
          <a:p>
            <a:pPr>
              <a:spcAft>
                <a:spcPts val="600"/>
              </a:spcAft>
            </a:pPr>
            <a:fld id="{CF2B1736-CDE6-41D1-8E38-B554BB0EEBF3}" type="datetime4">
              <a:rPr lang="en-GB" altLang="en-US" smtClean="0"/>
              <a:pPr>
                <a:spcAft>
                  <a:spcPts val="600"/>
                </a:spcAft>
              </a:pPr>
              <a:t>02 September 2019</a:t>
            </a:fld>
            <a:endParaRPr lang="en-GB" altLang="en-US"/>
          </a:p>
        </p:txBody>
      </p:sp>
      <p:sp>
        <p:nvSpPr>
          <p:cNvPr id="5" name="Slide Number Placeholder 4">
            <a:extLst>
              <a:ext uri="{FF2B5EF4-FFF2-40B4-BE49-F238E27FC236}">
                <a16:creationId xmlns:a16="http://schemas.microsoft.com/office/drawing/2014/main" id="{01F56417-E3D6-4297-A974-5DB52F3A852B}"/>
              </a:ext>
            </a:extLst>
          </p:cNvPr>
          <p:cNvSpPr>
            <a:spLocks noGrp="1"/>
          </p:cNvSpPr>
          <p:nvPr>
            <p:ph type="sldNum" sz="quarter" idx="12"/>
          </p:nvPr>
        </p:nvSpPr>
        <p:spPr>
          <a:xfrm>
            <a:off x="8610600" y="6356350"/>
            <a:ext cx="2743200" cy="365125"/>
          </a:xfrm>
        </p:spPr>
        <p:txBody>
          <a:bodyPr>
            <a:normAutofit/>
          </a:bodyPr>
          <a:lstStyle/>
          <a:p>
            <a:pPr>
              <a:spcAft>
                <a:spcPts val="600"/>
              </a:spcAft>
            </a:pPr>
            <a:fld id="{DAC81774-4884-4C81-A39C-0A65195A017F}" type="slidenum">
              <a:rPr lang="en-GB" altLang="en-US" smtClean="0"/>
              <a:pPr>
                <a:spcAft>
                  <a:spcPts val="600"/>
                </a:spcAft>
              </a:pPr>
              <a:t>17</a:t>
            </a:fld>
            <a:endParaRPr lang="en-GB" altLang="en-US"/>
          </a:p>
        </p:txBody>
      </p:sp>
      <p:graphicFrame>
        <p:nvGraphicFramePr>
          <p:cNvPr id="10" name="Content Placeholder 9">
            <a:extLst>
              <a:ext uri="{FF2B5EF4-FFF2-40B4-BE49-F238E27FC236}">
                <a16:creationId xmlns:a16="http://schemas.microsoft.com/office/drawing/2014/main" id="{D7464460-EB7D-41BA-AFCC-9208E2418B27}"/>
              </a:ext>
            </a:extLst>
          </p:cNvPr>
          <p:cNvGraphicFramePr>
            <a:graphicFrameLocks noGrp="1"/>
          </p:cNvGraphicFramePr>
          <p:nvPr>
            <p:ph idx="1"/>
            <p:extLst>
              <p:ext uri="{D42A27DB-BD31-4B8C-83A1-F6EECF244321}">
                <p14:modId xmlns:p14="http://schemas.microsoft.com/office/powerpoint/2010/main" val="1535382523"/>
              </p:ext>
            </p:extLst>
          </p:nvPr>
        </p:nvGraphicFramePr>
        <p:xfrm>
          <a:off x="218115" y="1740810"/>
          <a:ext cx="4417893" cy="4195060"/>
        </p:xfrm>
        <a:graphic>
          <a:graphicData uri="http://schemas.openxmlformats.org/drawingml/2006/table">
            <a:tbl>
              <a:tblPr firstRow="1" bandRow="1">
                <a:tableStyleId>{5C22544A-7EE6-4342-B048-85BDC9FD1C3A}</a:tableStyleId>
              </a:tblPr>
              <a:tblGrid>
                <a:gridCol w="1954634">
                  <a:extLst>
                    <a:ext uri="{9D8B030D-6E8A-4147-A177-3AD203B41FA5}">
                      <a16:colId xmlns:a16="http://schemas.microsoft.com/office/drawing/2014/main" val="3588961047"/>
                    </a:ext>
                  </a:extLst>
                </a:gridCol>
                <a:gridCol w="1194236">
                  <a:extLst>
                    <a:ext uri="{9D8B030D-6E8A-4147-A177-3AD203B41FA5}">
                      <a16:colId xmlns:a16="http://schemas.microsoft.com/office/drawing/2014/main" val="108797765"/>
                    </a:ext>
                  </a:extLst>
                </a:gridCol>
                <a:gridCol w="1269023">
                  <a:extLst>
                    <a:ext uri="{9D8B030D-6E8A-4147-A177-3AD203B41FA5}">
                      <a16:colId xmlns:a16="http://schemas.microsoft.com/office/drawing/2014/main" val="936402897"/>
                    </a:ext>
                  </a:extLst>
                </a:gridCol>
              </a:tblGrid>
              <a:tr h="1345036">
                <a:tc>
                  <a:txBody>
                    <a:bodyPr/>
                    <a:lstStyle/>
                    <a:p>
                      <a:endParaRPr lang="en-GB" dirty="0"/>
                    </a:p>
                  </a:txBody>
                  <a:tcPr/>
                </a:tc>
                <a:tc>
                  <a:txBody>
                    <a:bodyPr/>
                    <a:lstStyle/>
                    <a:p>
                      <a:pPr algn="ctr"/>
                      <a:r>
                        <a:rPr lang="en-GB" sz="1600" dirty="0"/>
                        <a:t>Basic regime experience</a:t>
                      </a:r>
                    </a:p>
                    <a:p>
                      <a:pPr algn="ctr"/>
                      <a:r>
                        <a:rPr lang="en-GB" sz="1600" dirty="0"/>
                        <a:t>N (%)</a:t>
                      </a:r>
                    </a:p>
                  </a:txBody>
                  <a:tcPr marL="74722" marR="74722" marT="37361" marB="37361"/>
                </a:tc>
                <a:tc>
                  <a:txBody>
                    <a:bodyPr/>
                    <a:lstStyle/>
                    <a:p>
                      <a:pPr algn="ctr"/>
                      <a:r>
                        <a:rPr lang="en-GB" sz="1600" dirty="0"/>
                        <a:t>Segregation experience</a:t>
                      </a:r>
                    </a:p>
                    <a:p>
                      <a:pPr algn="ctr"/>
                      <a:endParaRPr lang="en-GB" sz="1600" dirty="0"/>
                    </a:p>
                    <a:p>
                      <a:pPr algn="ctr"/>
                      <a:r>
                        <a:rPr lang="en-GB" sz="1600" dirty="0"/>
                        <a:t>N (%)</a:t>
                      </a:r>
                    </a:p>
                  </a:txBody>
                  <a:tcPr marL="74722" marR="74722" marT="37361" marB="37361"/>
                </a:tc>
                <a:extLst>
                  <a:ext uri="{0D108BD9-81ED-4DB2-BD59-A6C34878D82A}">
                    <a16:rowId xmlns:a16="http://schemas.microsoft.com/office/drawing/2014/main" val="2623646819"/>
                  </a:ext>
                </a:extLst>
              </a:tr>
              <a:tr h="475004">
                <a:tc>
                  <a:txBody>
                    <a:bodyPr/>
                    <a:lstStyle/>
                    <a:p>
                      <a:r>
                        <a:rPr lang="en-GB" dirty="0"/>
                        <a:t>Assault Only</a:t>
                      </a:r>
                    </a:p>
                  </a:txBody>
                  <a:tcPr/>
                </a:tc>
                <a:tc>
                  <a:txBody>
                    <a:bodyPr/>
                    <a:lstStyle/>
                    <a:p>
                      <a:pPr algn="ct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186 (83)</a:t>
                      </a:r>
                    </a:p>
                  </a:txBody>
                  <a:tcPr marL="0" marR="0" marT="0" marB="0"/>
                </a:tc>
                <a:tc>
                  <a:txBody>
                    <a:bodyPr/>
                    <a:lstStyle/>
                    <a:p>
                      <a:pPr algn="ct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110 (49)</a:t>
                      </a:r>
                    </a:p>
                  </a:txBody>
                  <a:tcPr marL="0" marR="0" marT="0" marB="0"/>
                </a:tc>
                <a:extLst>
                  <a:ext uri="{0D108BD9-81ED-4DB2-BD59-A6C34878D82A}">
                    <a16:rowId xmlns:a16="http://schemas.microsoft.com/office/drawing/2014/main" val="3986025487"/>
                  </a:ext>
                </a:extLst>
              </a:tr>
              <a:tr h="475004">
                <a:tc>
                  <a:txBody>
                    <a:bodyPr/>
                    <a:lstStyle/>
                    <a:p>
                      <a:r>
                        <a:rPr lang="en-GB" dirty="0"/>
                        <a:t>Dual</a:t>
                      </a:r>
                    </a:p>
                  </a:txBody>
                  <a:tcPr/>
                </a:tc>
                <a:tc>
                  <a:txBody>
                    <a:bodyPr/>
                    <a:lstStyle/>
                    <a:p>
                      <a:pPr algn="ctr">
                        <a:lnSpc>
                          <a:spcPct val="107000"/>
                        </a:lnSpc>
                        <a:spcAft>
                          <a:spcPts val="800"/>
                        </a:spcAft>
                      </a:pPr>
                      <a:r>
                        <a:rPr lang="en-GB" sz="1600" dirty="0">
                          <a:effectLst/>
                        </a:rPr>
                        <a:t>103 (98)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84 (80)</a:t>
                      </a:r>
                    </a:p>
                  </a:txBody>
                  <a:tcPr marL="0" marR="0" marT="0" marB="0"/>
                </a:tc>
                <a:extLst>
                  <a:ext uri="{0D108BD9-81ED-4DB2-BD59-A6C34878D82A}">
                    <a16:rowId xmlns:a16="http://schemas.microsoft.com/office/drawing/2014/main" val="4144634354"/>
                  </a:ext>
                </a:extLst>
              </a:tr>
              <a:tr h="475004">
                <a:tc>
                  <a:txBody>
                    <a:bodyPr/>
                    <a:lstStyle/>
                    <a:p>
                      <a:r>
                        <a:rPr lang="en-GB" sz="1600" dirty="0"/>
                        <a:t>Incident but no harm</a:t>
                      </a:r>
                    </a:p>
                  </a:txBody>
                  <a:tcPr/>
                </a:tc>
                <a:tc>
                  <a:txBody>
                    <a:bodyPr/>
                    <a:lstStyle/>
                    <a:p>
                      <a:pPr algn="ct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67 (78)</a:t>
                      </a:r>
                    </a:p>
                  </a:txBody>
                  <a:tcPr marL="0" marR="0" marT="0" marB="0"/>
                </a:tc>
                <a:tc>
                  <a:txBody>
                    <a:bodyPr/>
                    <a:lstStyle/>
                    <a:p>
                      <a:pPr algn="ct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31 (37)</a:t>
                      </a:r>
                    </a:p>
                  </a:txBody>
                  <a:tcPr marL="0" marR="0" marT="0" marB="0"/>
                </a:tc>
                <a:extLst>
                  <a:ext uri="{0D108BD9-81ED-4DB2-BD59-A6C34878D82A}">
                    <a16:rowId xmlns:a16="http://schemas.microsoft.com/office/drawing/2014/main" val="2625352673"/>
                  </a:ext>
                </a:extLst>
              </a:tr>
              <a:tr h="475004">
                <a:tc>
                  <a:txBody>
                    <a:bodyPr/>
                    <a:lstStyle/>
                    <a:p>
                      <a:r>
                        <a:rPr lang="en-GB" dirty="0"/>
                        <a:t>Self-harm</a:t>
                      </a:r>
                    </a:p>
                  </a:txBody>
                  <a:tcPr/>
                </a:tc>
                <a:tc>
                  <a:txBody>
                    <a:bodyPr/>
                    <a:lstStyle/>
                    <a:p>
                      <a:pPr algn="ct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45 (64)</a:t>
                      </a:r>
                    </a:p>
                  </a:txBody>
                  <a:tcPr marL="0" marR="0" marT="0" marB="0"/>
                </a:tc>
                <a:tc>
                  <a:txBody>
                    <a:bodyPr/>
                    <a:lstStyle/>
                    <a:p>
                      <a:pPr algn="ct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19 (27)</a:t>
                      </a:r>
                    </a:p>
                  </a:txBody>
                  <a:tcPr marL="0" marR="0" marT="0" marB="0"/>
                </a:tc>
                <a:extLst>
                  <a:ext uri="{0D108BD9-81ED-4DB2-BD59-A6C34878D82A}">
                    <a16:rowId xmlns:a16="http://schemas.microsoft.com/office/drawing/2014/main" val="2539842540"/>
                  </a:ext>
                </a:extLst>
              </a:tr>
              <a:tr h="475004">
                <a:tc>
                  <a:txBody>
                    <a:bodyPr/>
                    <a:lstStyle/>
                    <a:p>
                      <a:r>
                        <a:rPr lang="en-GB" dirty="0"/>
                        <a:t>Total</a:t>
                      </a:r>
                    </a:p>
                  </a:txBody>
                  <a:tcPr/>
                </a:tc>
                <a:tc>
                  <a:txBody>
                    <a:bodyPr/>
                    <a:lstStyle/>
                    <a:p>
                      <a:pPr algn="ct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401 (83)</a:t>
                      </a:r>
                    </a:p>
                  </a:txBody>
                  <a:tcPr marL="0" marR="0" marT="0" marB="0"/>
                </a:tc>
                <a:tc>
                  <a:txBody>
                    <a:bodyPr/>
                    <a:lstStyle/>
                    <a:p>
                      <a:pPr algn="ct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244 (50)</a:t>
                      </a:r>
                    </a:p>
                  </a:txBody>
                  <a:tcPr marL="0" marR="0" marT="0" marB="0"/>
                </a:tc>
                <a:extLst>
                  <a:ext uri="{0D108BD9-81ED-4DB2-BD59-A6C34878D82A}">
                    <a16:rowId xmlns:a16="http://schemas.microsoft.com/office/drawing/2014/main" val="3033998040"/>
                  </a:ext>
                </a:extLst>
              </a:tr>
              <a:tr h="475004">
                <a:tc>
                  <a:txBody>
                    <a:bodyPr/>
                    <a:lstStyle/>
                    <a:p>
                      <a:r>
                        <a:rPr lang="en-GB" dirty="0"/>
                        <a:t>p </a:t>
                      </a:r>
                      <a:r>
                        <a:rPr lang="en-GB" sz="1600" dirty="0"/>
                        <a:t>(Dual vs the rest)</a:t>
                      </a:r>
                    </a:p>
                  </a:txBody>
                  <a:tcPr/>
                </a:tc>
                <a:tc>
                  <a:txBody>
                    <a:bodyPr/>
                    <a:lstStyle/>
                    <a:p>
                      <a:pPr algn="ct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&lt;.001</a:t>
                      </a:r>
                    </a:p>
                  </a:txBody>
                  <a:tcPr marL="0" marR="0" marT="0" marB="0"/>
                </a:tc>
                <a:tc>
                  <a:txBody>
                    <a:bodyPr/>
                    <a:lstStyle/>
                    <a:p>
                      <a:pPr algn="ct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&lt;.001</a:t>
                      </a:r>
                    </a:p>
                  </a:txBody>
                  <a:tcPr marL="0" marR="0" marT="0" marB="0"/>
                </a:tc>
                <a:extLst>
                  <a:ext uri="{0D108BD9-81ED-4DB2-BD59-A6C34878D82A}">
                    <a16:rowId xmlns:a16="http://schemas.microsoft.com/office/drawing/2014/main" val="3858762235"/>
                  </a:ext>
                </a:extLst>
              </a:tr>
            </a:tbl>
          </a:graphicData>
        </a:graphic>
      </p:graphicFrame>
    </p:spTree>
    <p:extLst>
      <p:ext uri="{BB962C8B-B14F-4D97-AF65-F5344CB8AC3E}">
        <p14:creationId xmlns:p14="http://schemas.microsoft.com/office/powerpoint/2010/main" val="2285843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58730E5-C304-4D64-8EBA-ECAE4E8ACF80}"/>
              </a:ext>
            </a:extLst>
          </p:cNvPr>
          <p:cNvSpPr>
            <a:spLocks noGrp="1"/>
          </p:cNvSpPr>
          <p:nvPr>
            <p:ph type="title"/>
          </p:nvPr>
        </p:nvSpPr>
        <p:spPr>
          <a:xfrm>
            <a:off x="523985" y="141197"/>
            <a:ext cx="10515600" cy="1325563"/>
          </a:xfrm>
        </p:spPr>
        <p:txBody>
          <a:bodyPr/>
          <a:lstStyle/>
          <a:p>
            <a:r>
              <a:rPr lang="en-GB" dirty="0"/>
              <a:t>Restrictive regimes</a:t>
            </a:r>
          </a:p>
        </p:txBody>
      </p:sp>
      <p:sp>
        <p:nvSpPr>
          <p:cNvPr id="7" name="Text Placeholder 6">
            <a:extLst>
              <a:ext uri="{FF2B5EF4-FFF2-40B4-BE49-F238E27FC236}">
                <a16:creationId xmlns:a16="http://schemas.microsoft.com/office/drawing/2014/main" id="{E4F2C426-A63B-4367-BE81-5B45C5A8F74D}"/>
              </a:ext>
            </a:extLst>
          </p:cNvPr>
          <p:cNvSpPr>
            <a:spLocks noGrp="1"/>
          </p:cNvSpPr>
          <p:nvPr>
            <p:ph type="body" idx="1"/>
          </p:nvPr>
        </p:nvSpPr>
        <p:spPr>
          <a:xfrm>
            <a:off x="630699" y="744829"/>
            <a:ext cx="1789906" cy="823912"/>
          </a:xfrm>
        </p:spPr>
        <p:txBody>
          <a:bodyPr>
            <a:normAutofit/>
          </a:bodyPr>
          <a:lstStyle/>
          <a:p>
            <a:r>
              <a:rPr lang="en-GB" dirty="0"/>
              <a:t>Segregation</a:t>
            </a:r>
          </a:p>
        </p:txBody>
      </p:sp>
      <p:sp>
        <p:nvSpPr>
          <p:cNvPr id="9" name="Text Placeholder 8">
            <a:extLst>
              <a:ext uri="{FF2B5EF4-FFF2-40B4-BE49-F238E27FC236}">
                <a16:creationId xmlns:a16="http://schemas.microsoft.com/office/drawing/2014/main" id="{F9A3E353-4628-4032-98C5-9B8F54B0CD24}"/>
              </a:ext>
            </a:extLst>
          </p:cNvPr>
          <p:cNvSpPr>
            <a:spLocks noGrp="1"/>
          </p:cNvSpPr>
          <p:nvPr>
            <p:ph type="body" sz="quarter" idx="3"/>
          </p:nvPr>
        </p:nvSpPr>
        <p:spPr>
          <a:xfrm>
            <a:off x="6031684" y="875937"/>
            <a:ext cx="2088859" cy="692804"/>
          </a:xfrm>
        </p:spPr>
        <p:txBody>
          <a:bodyPr>
            <a:normAutofit/>
          </a:bodyPr>
          <a:lstStyle/>
          <a:p>
            <a:r>
              <a:rPr lang="en-GB" dirty="0"/>
              <a:t>Basic Regime</a:t>
            </a:r>
          </a:p>
        </p:txBody>
      </p:sp>
      <p:graphicFrame>
        <p:nvGraphicFramePr>
          <p:cNvPr id="11" name="Content Placeholder 10">
            <a:extLst>
              <a:ext uri="{FF2B5EF4-FFF2-40B4-BE49-F238E27FC236}">
                <a16:creationId xmlns:a16="http://schemas.microsoft.com/office/drawing/2014/main" id="{89570587-0CA1-4D95-9BC3-1491BA8BE962}"/>
              </a:ext>
            </a:extLst>
          </p:cNvPr>
          <p:cNvGraphicFramePr>
            <a:graphicFrameLocks noGrp="1"/>
          </p:cNvGraphicFramePr>
          <p:nvPr>
            <p:ph sz="quarter" idx="4"/>
            <p:extLst>
              <p:ext uri="{D42A27DB-BD31-4B8C-83A1-F6EECF244321}">
                <p14:modId xmlns:p14="http://schemas.microsoft.com/office/powerpoint/2010/main" val="3081790131"/>
              </p:ext>
            </p:extLst>
          </p:nvPr>
        </p:nvGraphicFramePr>
        <p:xfrm>
          <a:off x="2320549" y="1110272"/>
          <a:ext cx="3813093" cy="1920240"/>
        </p:xfrm>
        <a:graphic>
          <a:graphicData uri="http://schemas.openxmlformats.org/drawingml/2006/table">
            <a:tbl>
              <a:tblPr firstRow="1" bandRow="1">
                <a:tableStyleId>{93296810-A885-4BE3-A3E7-6D5BEEA58F35}</a:tableStyleId>
              </a:tblPr>
              <a:tblGrid>
                <a:gridCol w="1843450">
                  <a:extLst>
                    <a:ext uri="{9D8B030D-6E8A-4147-A177-3AD203B41FA5}">
                      <a16:colId xmlns:a16="http://schemas.microsoft.com/office/drawing/2014/main" val="4287670813"/>
                    </a:ext>
                  </a:extLst>
                </a:gridCol>
                <a:gridCol w="1969643">
                  <a:extLst>
                    <a:ext uri="{9D8B030D-6E8A-4147-A177-3AD203B41FA5}">
                      <a16:colId xmlns:a16="http://schemas.microsoft.com/office/drawing/2014/main" val="2009103467"/>
                    </a:ext>
                  </a:extLst>
                </a:gridCol>
              </a:tblGrid>
              <a:tr h="502029">
                <a:tc>
                  <a:txBody>
                    <a:bodyPr/>
                    <a:lstStyle/>
                    <a:p>
                      <a:pPr algn="ctr"/>
                      <a:r>
                        <a:rPr lang="en-GB" sz="1600" dirty="0">
                          <a:solidFill>
                            <a:schemeClr val="tx1"/>
                          </a:solidFill>
                        </a:rPr>
                        <a:t>Group</a:t>
                      </a:r>
                    </a:p>
                  </a:txBody>
                  <a:tcPr/>
                </a:tc>
                <a:tc>
                  <a:txBody>
                    <a:bodyPr/>
                    <a:lstStyle/>
                    <a:p>
                      <a:pPr algn="ctr"/>
                      <a:r>
                        <a:rPr lang="en-GB" sz="1600" dirty="0">
                          <a:solidFill>
                            <a:schemeClr val="tx1"/>
                          </a:solidFill>
                        </a:rPr>
                        <a:t>DAYS</a:t>
                      </a:r>
                    </a:p>
                    <a:p>
                      <a:pPr algn="ctr"/>
                      <a:r>
                        <a:rPr lang="en-GB" sz="1600" dirty="0">
                          <a:solidFill>
                            <a:schemeClr val="tx1"/>
                          </a:solidFill>
                        </a:rPr>
                        <a:t>M (SD)</a:t>
                      </a:r>
                    </a:p>
                  </a:txBody>
                  <a:tcPr/>
                </a:tc>
                <a:extLst>
                  <a:ext uri="{0D108BD9-81ED-4DB2-BD59-A6C34878D82A}">
                    <a16:rowId xmlns:a16="http://schemas.microsoft.com/office/drawing/2014/main" val="3515011509"/>
                  </a:ext>
                </a:extLst>
              </a:tr>
              <a:tr h="290648">
                <a:tc>
                  <a:txBody>
                    <a:bodyPr/>
                    <a:lstStyle/>
                    <a:p>
                      <a:pPr algn="ctr"/>
                      <a:r>
                        <a:rPr lang="en-GB" sz="1600" dirty="0">
                          <a:solidFill>
                            <a:schemeClr val="tx1"/>
                          </a:solidFill>
                        </a:rPr>
                        <a:t>Assault Only</a:t>
                      </a:r>
                    </a:p>
                  </a:txBody>
                  <a:tcPr/>
                </a:tc>
                <a:tc>
                  <a:txBody>
                    <a:bodyPr/>
                    <a:lstStyle/>
                    <a:p>
                      <a:pPr algn="ctr"/>
                      <a:r>
                        <a:rPr lang="en-GB" sz="1600" dirty="0">
                          <a:solidFill>
                            <a:schemeClr val="tx1"/>
                          </a:solidFill>
                        </a:rPr>
                        <a:t>19.84 (48.45)</a:t>
                      </a:r>
                    </a:p>
                  </a:txBody>
                  <a:tcPr/>
                </a:tc>
                <a:extLst>
                  <a:ext uri="{0D108BD9-81ED-4DB2-BD59-A6C34878D82A}">
                    <a16:rowId xmlns:a16="http://schemas.microsoft.com/office/drawing/2014/main" val="742646236"/>
                  </a:ext>
                </a:extLst>
              </a:tr>
              <a:tr h="290648">
                <a:tc>
                  <a:txBody>
                    <a:bodyPr/>
                    <a:lstStyle/>
                    <a:p>
                      <a:pPr algn="ctr"/>
                      <a:r>
                        <a:rPr lang="en-GB" sz="1600" dirty="0">
                          <a:solidFill>
                            <a:schemeClr val="tx1"/>
                          </a:solidFill>
                        </a:rPr>
                        <a:t>Dual</a:t>
                      </a:r>
                    </a:p>
                  </a:txBody>
                  <a:tcPr/>
                </a:tc>
                <a:tc>
                  <a:txBody>
                    <a:bodyPr/>
                    <a:lstStyle/>
                    <a:p>
                      <a:pPr algn="ctr"/>
                      <a:r>
                        <a:rPr lang="en-GB" sz="1600" dirty="0">
                          <a:solidFill>
                            <a:schemeClr val="tx1"/>
                          </a:solidFill>
                        </a:rPr>
                        <a:t>51.04 (71.5)</a:t>
                      </a:r>
                    </a:p>
                  </a:txBody>
                  <a:tcPr/>
                </a:tc>
                <a:extLst>
                  <a:ext uri="{0D108BD9-81ED-4DB2-BD59-A6C34878D82A}">
                    <a16:rowId xmlns:a16="http://schemas.microsoft.com/office/drawing/2014/main" val="2932604333"/>
                  </a:ext>
                </a:extLst>
              </a:tr>
              <a:tr h="290648">
                <a:tc>
                  <a:txBody>
                    <a:bodyPr/>
                    <a:lstStyle/>
                    <a:p>
                      <a:pPr algn="ctr"/>
                      <a:r>
                        <a:rPr lang="en-GB" sz="1600" dirty="0">
                          <a:solidFill>
                            <a:schemeClr val="tx1"/>
                          </a:solidFill>
                        </a:rPr>
                        <a:t>No harm</a:t>
                      </a:r>
                    </a:p>
                  </a:txBody>
                  <a:tcPr/>
                </a:tc>
                <a:tc>
                  <a:txBody>
                    <a:bodyPr/>
                    <a:lstStyle/>
                    <a:p>
                      <a:pPr algn="ctr"/>
                      <a:r>
                        <a:rPr lang="en-GB" sz="1600" dirty="0">
                          <a:solidFill>
                            <a:schemeClr val="tx1"/>
                          </a:solidFill>
                        </a:rPr>
                        <a:t>4.76 (13.8)</a:t>
                      </a:r>
                    </a:p>
                  </a:txBody>
                  <a:tcPr/>
                </a:tc>
                <a:extLst>
                  <a:ext uri="{0D108BD9-81ED-4DB2-BD59-A6C34878D82A}">
                    <a16:rowId xmlns:a16="http://schemas.microsoft.com/office/drawing/2014/main" val="2290356726"/>
                  </a:ext>
                </a:extLst>
              </a:tr>
              <a:tr h="290648">
                <a:tc>
                  <a:txBody>
                    <a:bodyPr/>
                    <a:lstStyle/>
                    <a:p>
                      <a:pPr algn="ctr"/>
                      <a:r>
                        <a:rPr lang="en-GB" sz="1600" dirty="0">
                          <a:solidFill>
                            <a:schemeClr val="tx1"/>
                          </a:solidFill>
                        </a:rPr>
                        <a:t>SH only</a:t>
                      </a:r>
                    </a:p>
                  </a:txBody>
                  <a:tcPr/>
                </a:tc>
                <a:tc>
                  <a:txBody>
                    <a:bodyPr/>
                    <a:lstStyle/>
                    <a:p>
                      <a:pPr algn="ctr"/>
                      <a:r>
                        <a:rPr lang="en-GB" sz="1600" dirty="0">
                          <a:solidFill>
                            <a:schemeClr val="tx1"/>
                          </a:solidFill>
                        </a:rPr>
                        <a:t>7.05 (27.45)</a:t>
                      </a:r>
                    </a:p>
                  </a:txBody>
                  <a:tcPr/>
                </a:tc>
                <a:extLst>
                  <a:ext uri="{0D108BD9-81ED-4DB2-BD59-A6C34878D82A}">
                    <a16:rowId xmlns:a16="http://schemas.microsoft.com/office/drawing/2014/main" val="3892690476"/>
                  </a:ext>
                </a:extLst>
              </a:tr>
            </a:tbl>
          </a:graphicData>
        </a:graphic>
      </p:graphicFrame>
      <p:sp>
        <p:nvSpPr>
          <p:cNvPr id="4" name="Date Placeholder 3">
            <a:extLst>
              <a:ext uri="{FF2B5EF4-FFF2-40B4-BE49-F238E27FC236}">
                <a16:creationId xmlns:a16="http://schemas.microsoft.com/office/drawing/2014/main" id="{2DFD0692-078B-45DC-81AE-5DC60A5AA6FE}"/>
              </a:ext>
            </a:extLst>
          </p:cNvPr>
          <p:cNvSpPr>
            <a:spLocks noGrp="1"/>
          </p:cNvSpPr>
          <p:nvPr>
            <p:ph type="dt" sz="half" idx="10"/>
          </p:nvPr>
        </p:nvSpPr>
        <p:spPr/>
        <p:txBody>
          <a:bodyPr/>
          <a:lstStyle/>
          <a:p>
            <a:fld id="{CF2B1736-CDE6-41D1-8E38-B554BB0EEBF3}"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a:extLst>
              <a:ext uri="{FF2B5EF4-FFF2-40B4-BE49-F238E27FC236}">
                <a16:creationId xmlns:a16="http://schemas.microsoft.com/office/drawing/2014/main" id="{E6AC2470-70BE-4816-AF85-5C3C0D888960}"/>
              </a:ext>
            </a:extLst>
          </p:cNvPr>
          <p:cNvSpPr>
            <a:spLocks noGrp="1"/>
          </p:cNvSpPr>
          <p:nvPr>
            <p:ph type="sldNum" sz="quarter" idx="12"/>
          </p:nvPr>
        </p:nvSpPr>
        <p:spPr/>
        <p:txBody>
          <a:bodyPr/>
          <a:lstStyle/>
          <a:p>
            <a:fld id="{DAC81774-4884-4C81-A39C-0A65195A017F}" type="slidenum">
              <a:rPr lang="en-GB" altLang="en-US" smtClean="0">
                <a:solidFill>
                  <a:srgbClr val="000000"/>
                </a:solidFill>
              </a:rPr>
              <a:pPr/>
              <a:t>18</a:t>
            </a:fld>
            <a:endParaRPr lang="en-GB" altLang="en-US">
              <a:solidFill>
                <a:srgbClr val="000000"/>
              </a:solidFill>
            </a:endParaRPr>
          </a:p>
        </p:txBody>
      </p:sp>
      <p:pic>
        <p:nvPicPr>
          <p:cNvPr id="14" name="Picture 13">
            <a:extLst>
              <a:ext uri="{FF2B5EF4-FFF2-40B4-BE49-F238E27FC236}">
                <a16:creationId xmlns:a16="http://schemas.microsoft.com/office/drawing/2014/main" id="{78B018B2-DCDB-4924-82F3-4966E9AFF5DE}"/>
              </a:ext>
            </a:extLst>
          </p:cNvPr>
          <p:cNvPicPr>
            <a:picLocks noChangeAspect="1"/>
          </p:cNvPicPr>
          <p:nvPr/>
        </p:nvPicPr>
        <p:blipFill rotWithShape="1">
          <a:blip r:embed="rId2"/>
          <a:srcRect t="5666"/>
          <a:stretch/>
        </p:blipFill>
        <p:spPr>
          <a:xfrm>
            <a:off x="6410215" y="3137482"/>
            <a:ext cx="5401483" cy="3414319"/>
          </a:xfrm>
          <a:prstGeom prst="rect">
            <a:avLst/>
          </a:prstGeom>
        </p:spPr>
      </p:pic>
      <p:graphicFrame>
        <p:nvGraphicFramePr>
          <p:cNvPr id="15" name="Table 14">
            <a:extLst>
              <a:ext uri="{FF2B5EF4-FFF2-40B4-BE49-F238E27FC236}">
                <a16:creationId xmlns:a16="http://schemas.microsoft.com/office/drawing/2014/main" id="{2E0D9F04-B16C-4311-A5E3-C12B7A021074}"/>
              </a:ext>
            </a:extLst>
          </p:cNvPr>
          <p:cNvGraphicFramePr>
            <a:graphicFrameLocks noGrp="1"/>
          </p:cNvGraphicFramePr>
          <p:nvPr>
            <p:extLst>
              <p:ext uri="{D42A27DB-BD31-4B8C-83A1-F6EECF244321}">
                <p14:modId xmlns:p14="http://schemas.microsoft.com/office/powerpoint/2010/main" val="444839536"/>
              </p:ext>
            </p:extLst>
          </p:nvPr>
        </p:nvGraphicFramePr>
        <p:xfrm>
          <a:off x="8208330" y="712213"/>
          <a:ext cx="3813093" cy="1918405"/>
        </p:xfrm>
        <a:graphic>
          <a:graphicData uri="http://schemas.openxmlformats.org/drawingml/2006/table">
            <a:tbl>
              <a:tblPr firstRow="1" firstCol="1" bandRow="1">
                <a:tableStyleId>{46F890A9-2807-4EBB-B81D-B2AA78EC7F39}</a:tableStyleId>
              </a:tblPr>
              <a:tblGrid>
                <a:gridCol w="1204118">
                  <a:extLst>
                    <a:ext uri="{9D8B030D-6E8A-4147-A177-3AD203B41FA5}">
                      <a16:colId xmlns:a16="http://schemas.microsoft.com/office/drawing/2014/main" val="853673866"/>
                    </a:ext>
                  </a:extLst>
                </a:gridCol>
                <a:gridCol w="603433">
                  <a:extLst>
                    <a:ext uri="{9D8B030D-6E8A-4147-A177-3AD203B41FA5}">
                      <a16:colId xmlns:a16="http://schemas.microsoft.com/office/drawing/2014/main" val="3563834787"/>
                    </a:ext>
                  </a:extLst>
                </a:gridCol>
                <a:gridCol w="1002771">
                  <a:extLst>
                    <a:ext uri="{9D8B030D-6E8A-4147-A177-3AD203B41FA5}">
                      <a16:colId xmlns:a16="http://schemas.microsoft.com/office/drawing/2014/main" val="1766630620"/>
                    </a:ext>
                  </a:extLst>
                </a:gridCol>
                <a:gridCol w="1002771">
                  <a:extLst>
                    <a:ext uri="{9D8B030D-6E8A-4147-A177-3AD203B41FA5}">
                      <a16:colId xmlns:a16="http://schemas.microsoft.com/office/drawing/2014/main" val="2982217903"/>
                    </a:ext>
                  </a:extLst>
                </a:gridCol>
              </a:tblGrid>
              <a:tr h="272043">
                <a:tc>
                  <a:txBody>
                    <a:bodyPr/>
                    <a:lstStyle/>
                    <a:p>
                      <a:pPr algn="ctr">
                        <a:lnSpc>
                          <a:spcPct val="107000"/>
                        </a:lnSpc>
                        <a:spcAft>
                          <a:spcPts val="80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WEEKS</a:t>
                      </a:r>
                    </a:p>
                    <a:p>
                      <a:pPr algn="ctr">
                        <a:lnSpc>
                          <a:spcPct val="107000"/>
                        </a:lnSpc>
                        <a:spcAft>
                          <a:spcPts val="800"/>
                        </a:spcAft>
                      </a:pPr>
                      <a:r>
                        <a:rPr lang="en-GB" sz="1400" dirty="0">
                          <a:effectLst/>
                        </a:rPr>
                        <a:t>Mean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SD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72772270"/>
                  </a:ext>
                </a:extLst>
              </a:tr>
              <a:tr h="272043">
                <a:tc>
                  <a:txBody>
                    <a:bodyPr/>
                    <a:lstStyle/>
                    <a:p>
                      <a:pPr algn="ctr">
                        <a:lnSpc>
                          <a:spcPct val="107000"/>
                        </a:lnSpc>
                        <a:spcAft>
                          <a:spcPts val="800"/>
                        </a:spcAft>
                      </a:pPr>
                      <a:r>
                        <a:rPr lang="en-GB" sz="1400" dirty="0">
                          <a:effectLst/>
                        </a:rPr>
                        <a:t>Assault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164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14.15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14.17</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31319644"/>
                  </a:ext>
                </a:extLst>
              </a:tr>
              <a:tr h="272043">
                <a:tc>
                  <a:txBody>
                    <a:bodyPr/>
                    <a:lstStyle/>
                    <a:p>
                      <a:pPr algn="ctr">
                        <a:lnSpc>
                          <a:spcPct val="107000"/>
                        </a:lnSpc>
                        <a:spcAft>
                          <a:spcPts val="800"/>
                        </a:spcAft>
                      </a:pPr>
                      <a:r>
                        <a:rPr lang="en-GB" sz="1400" dirty="0">
                          <a:effectLst/>
                        </a:rPr>
                        <a:t>Dual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79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30.17</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23.98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75189918"/>
                  </a:ext>
                </a:extLst>
              </a:tr>
              <a:tr h="272043">
                <a:tc>
                  <a:txBody>
                    <a:bodyPr/>
                    <a:lstStyle/>
                    <a:p>
                      <a:pPr algn="ctr">
                        <a:lnSpc>
                          <a:spcPct val="107000"/>
                        </a:lnSpc>
                        <a:spcAft>
                          <a:spcPts val="800"/>
                        </a:spcAft>
                      </a:pPr>
                      <a:r>
                        <a:rPr lang="en-GB" sz="1400" dirty="0">
                          <a:effectLst/>
                        </a:rPr>
                        <a:t>No harm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69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4.98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6.42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96208435"/>
                  </a:ext>
                </a:extLst>
              </a:tr>
              <a:tr h="272043">
                <a:tc>
                  <a:txBody>
                    <a:bodyPr/>
                    <a:lstStyle/>
                    <a:p>
                      <a:pPr algn="ctr">
                        <a:lnSpc>
                          <a:spcPct val="107000"/>
                        </a:lnSpc>
                        <a:spcAft>
                          <a:spcPts val="800"/>
                        </a:spcAft>
                      </a:pPr>
                      <a:r>
                        <a:rPr lang="en-GB" sz="1400">
                          <a:effectLst/>
                        </a:rPr>
                        <a:t>SH</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58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4.31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6.91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89305721"/>
                  </a:ext>
                </a:extLst>
              </a:tr>
              <a:tr h="272043">
                <a:tc>
                  <a:txBody>
                    <a:bodyPr/>
                    <a:lstStyle/>
                    <a:p>
                      <a:pPr algn="ctr">
                        <a:lnSpc>
                          <a:spcPct val="107000"/>
                        </a:lnSpc>
                        <a:spcAft>
                          <a:spcPts val="800"/>
                        </a:spcAft>
                      </a:pPr>
                      <a:r>
                        <a:rPr lang="en-GB" sz="1400" dirty="0">
                          <a:effectLst/>
                        </a:rPr>
                        <a:t>Total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441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12.12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GB" sz="1400" dirty="0">
                          <a:effectLst/>
                        </a:rPr>
                        <a:t>16.93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79835234"/>
                  </a:ext>
                </a:extLst>
              </a:tr>
            </a:tbl>
          </a:graphicData>
        </a:graphic>
      </p:graphicFrame>
      <p:pic>
        <p:nvPicPr>
          <p:cNvPr id="18" name="Content Placeholder 17">
            <a:extLst>
              <a:ext uri="{FF2B5EF4-FFF2-40B4-BE49-F238E27FC236}">
                <a16:creationId xmlns:a16="http://schemas.microsoft.com/office/drawing/2014/main" id="{120412E5-F6E8-461D-AA37-D52C15A3CF4A}"/>
              </a:ext>
            </a:extLst>
          </p:cNvPr>
          <p:cNvPicPr>
            <a:picLocks noGrp="1" noChangeAspect="1"/>
          </p:cNvPicPr>
          <p:nvPr>
            <p:ph sz="half" idx="2"/>
          </p:nvPr>
        </p:nvPicPr>
        <p:blipFill rotWithShape="1">
          <a:blip r:embed="rId3"/>
          <a:srcRect t="6339"/>
          <a:stretch/>
        </p:blipFill>
        <p:spPr>
          <a:xfrm>
            <a:off x="630699" y="3167925"/>
            <a:ext cx="4805367" cy="3341825"/>
          </a:xfrm>
          <a:prstGeom prst="rect">
            <a:avLst/>
          </a:prstGeom>
        </p:spPr>
      </p:pic>
    </p:spTree>
    <p:extLst>
      <p:ext uri="{BB962C8B-B14F-4D97-AF65-F5344CB8AC3E}">
        <p14:creationId xmlns:p14="http://schemas.microsoft.com/office/powerpoint/2010/main" val="1644878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0">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rotWithShape="1">
          <a:blip r:embed="rId2"/>
          <a:srcRect l="42996" r="7527" b="-1"/>
          <a:stretch/>
        </p:blipFill>
        <p:spPr>
          <a:xfrm>
            <a:off x="7454007" y="1409700"/>
            <a:ext cx="3198413" cy="4286250"/>
          </a:xfrm>
          <a:prstGeom prst="rect">
            <a:avLst/>
          </a:prstGeom>
        </p:spPr>
      </p:pic>
      <p:sp>
        <p:nvSpPr>
          <p:cNvPr id="2" name="Title 1">
            <a:extLst>
              <a:ext uri="{FF2B5EF4-FFF2-40B4-BE49-F238E27FC236}">
                <a16:creationId xmlns:a16="http://schemas.microsoft.com/office/drawing/2014/main" id="{986FF94E-DB44-4900-9F2F-AA0145817E90}"/>
              </a:ext>
            </a:extLst>
          </p:cNvPr>
          <p:cNvSpPr>
            <a:spLocks noGrp="1"/>
          </p:cNvSpPr>
          <p:nvPr>
            <p:ph type="ctrTitle"/>
          </p:nvPr>
        </p:nvSpPr>
        <p:spPr>
          <a:xfrm>
            <a:off x="804673" y="1409700"/>
            <a:ext cx="4152900" cy="2809875"/>
          </a:xfrm>
        </p:spPr>
        <p:txBody>
          <a:bodyPr anchor="b">
            <a:normAutofit/>
          </a:bodyPr>
          <a:lstStyle/>
          <a:p>
            <a:pPr algn="l"/>
            <a:r>
              <a:rPr lang="en-GB" sz="5400">
                <a:solidFill>
                  <a:schemeClr val="bg1">
                    <a:lumMod val="85000"/>
                    <a:lumOff val="15000"/>
                  </a:schemeClr>
                </a:solidFill>
              </a:rPr>
              <a:t>Dual Harm</a:t>
            </a:r>
          </a:p>
        </p:txBody>
      </p:sp>
      <p:sp>
        <p:nvSpPr>
          <p:cNvPr id="3" name="Subtitle 2">
            <a:extLst>
              <a:ext uri="{FF2B5EF4-FFF2-40B4-BE49-F238E27FC236}">
                <a16:creationId xmlns:a16="http://schemas.microsoft.com/office/drawing/2014/main" id="{16B2D161-8A62-4719-9BC3-3B4DA104C347}"/>
              </a:ext>
            </a:extLst>
          </p:cNvPr>
          <p:cNvSpPr>
            <a:spLocks noGrp="1"/>
          </p:cNvSpPr>
          <p:nvPr>
            <p:ph type="subTitle" idx="1"/>
          </p:nvPr>
        </p:nvSpPr>
        <p:spPr>
          <a:xfrm>
            <a:off x="804672" y="4219575"/>
            <a:ext cx="3348228" cy="928494"/>
          </a:xfrm>
        </p:spPr>
        <p:txBody>
          <a:bodyPr anchor="t">
            <a:normAutofit/>
          </a:bodyPr>
          <a:lstStyle/>
          <a:p>
            <a:pPr algn="l"/>
            <a:r>
              <a:rPr lang="en-GB" sz="3200" dirty="0">
                <a:solidFill>
                  <a:schemeClr val="bg1">
                    <a:lumMod val="85000"/>
                    <a:lumOff val="15000"/>
                  </a:schemeClr>
                </a:solidFill>
              </a:rPr>
              <a:t>Self-harm method</a:t>
            </a:r>
          </a:p>
        </p:txBody>
      </p:sp>
    </p:spTree>
    <p:extLst>
      <p:ext uri="{BB962C8B-B14F-4D97-AF65-F5344CB8AC3E}">
        <p14:creationId xmlns:p14="http://schemas.microsoft.com/office/powerpoint/2010/main" val="299914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423595" y="567710"/>
            <a:ext cx="9837736" cy="1280890"/>
          </a:xfrm>
        </p:spPr>
        <p:txBody>
          <a:bodyPr>
            <a:normAutofit fontScale="90000"/>
          </a:bodyPr>
          <a:lstStyle/>
          <a:p>
            <a:pPr algn="ctr"/>
            <a:r>
              <a:rPr lang="en-GB" dirty="0"/>
              <a:t>The link between violence and self-harm </a:t>
            </a:r>
            <a:br>
              <a:rPr lang="en-GB" dirty="0"/>
            </a:br>
            <a:r>
              <a:rPr lang="en-GB" dirty="0"/>
              <a:t>or suicidal behaviour</a:t>
            </a:r>
          </a:p>
        </p:txBody>
      </p:sp>
      <p:sp>
        <p:nvSpPr>
          <p:cNvPr id="10" name="Content Placeholder 9"/>
          <p:cNvSpPr>
            <a:spLocks noGrp="1"/>
          </p:cNvSpPr>
          <p:nvPr>
            <p:ph sz="half" idx="1"/>
          </p:nvPr>
        </p:nvSpPr>
        <p:spPr>
          <a:xfrm>
            <a:off x="232757" y="1767377"/>
            <a:ext cx="5899850" cy="4899701"/>
          </a:xfrm>
        </p:spPr>
        <p:txBody>
          <a:bodyPr>
            <a:normAutofit fontScale="47500" lnSpcReduction="20000"/>
          </a:bodyPr>
          <a:lstStyle/>
          <a:p>
            <a:pPr marL="0" indent="0" algn="ctr">
              <a:buNone/>
            </a:pPr>
            <a:r>
              <a:rPr lang="en-GB" sz="4500" b="1" dirty="0"/>
              <a:t>Community Violence</a:t>
            </a:r>
            <a:endParaRPr lang="en-GB" sz="4500" dirty="0"/>
          </a:p>
          <a:p>
            <a:r>
              <a:rPr lang="en-GB" sz="4000" dirty="0"/>
              <a:t>Exposure to violence increases risk of SH and suicide ideation (</a:t>
            </a:r>
            <a:r>
              <a:rPr lang="en-GB" sz="4000" dirty="0" err="1"/>
              <a:t>Vermeiren</a:t>
            </a:r>
            <a:r>
              <a:rPr lang="en-GB" sz="4000" dirty="0"/>
              <a:t>, et al. 2002)</a:t>
            </a:r>
          </a:p>
          <a:p>
            <a:r>
              <a:rPr lang="en-GB" sz="4000" dirty="0"/>
              <a:t>Systematic review ‘Evidence suggests that aggression and SH frequently co-occur’ with most patients who engaged in self-harm engaged in aggression (74%), whereas most patients who engaged in aggression did not engage in self-harm (20%) (O’Donnell, House and Waterman, 2015).</a:t>
            </a:r>
          </a:p>
          <a:p>
            <a:r>
              <a:rPr lang="en-GB" sz="4000" dirty="0"/>
              <a:t>‘Violent offences have consistently been the most serious offence associated with the deceased person’s detention (53%)’ (Australian Government, 2015)</a:t>
            </a:r>
          </a:p>
          <a:p>
            <a:r>
              <a:rPr lang="en-GB" sz="4000" dirty="0"/>
              <a:t>BUT </a:t>
            </a:r>
            <a:r>
              <a:rPr lang="en-GB" sz="4000" b="1" dirty="0"/>
              <a:t>conducting</a:t>
            </a:r>
            <a:r>
              <a:rPr lang="en-GB" sz="4000" dirty="0"/>
              <a:t> repeated violence is a stronger risk of suicidal behaviour (Jordan &amp; Samuelson, 2015)</a:t>
            </a:r>
          </a:p>
          <a:p>
            <a:endParaRPr lang="en-GB" dirty="0"/>
          </a:p>
          <a:p>
            <a:endParaRPr lang="en-GB" dirty="0"/>
          </a:p>
          <a:p>
            <a:endParaRPr lang="en-GB" dirty="0"/>
          </a:p>
          <a:p>
            <a:endParaRPr lang="en-GB" dirty="0"/>
          </a:p>
        </p:txBody>
      </p:sp>
      <p:sp>
        <p:nvSpPr>
          <p:cNvPr id="11" name="Content Placeholder 10"/>
          <p:cNvSpPr>
            <a:spLocks noGrp="1"/>
          </p:cNvSpPr>
          <p:nvPr>
            <p:ph sz="half" idx="2"/>
          </p:nvPr>
        </p:nvSpPr>
        <p:spPr>
          <a:xfrm>
            <a:off x="6222619" y="1768062"/>
            <a:ext cx="5822523" cy="4970597"/>
          </a:xfrm>
        </p:spPr>
        <p:txBody>
          <a:bodyPr>
            <a:normAutofit fontScale="47500" lnSpcReduction="20000"/>
          </a:bodyPr>
          <a:lstStyle/>
          <a:p>
            <a:pPr marL="0" indent="0" algn="ctr">
              <a:buNone/>
            </a:pPr>
            <a:r>
              <a:rPr lang="en-GB" sz="4500" b="1" dirty="0"/>
              <a:t>Prison Violence</a:t>
            </a:r>
            <a:endParaRPr lang="en-GB" sz="4500" dirty="0"/>
          </a:p>
          <a:p>
            <a:r>
              <a:rPr lang="en-GB" sz="4200" dirty="0"/>
              <a:t>Relationship between violence and SH in prisoners has, so far, largely been correlating SH with violent convictions (Static) with few institutional studies. </a:t>
            </a:r>
          </a:p>
          <a:p>
            <a:r>
              <a:rPr lang="en-GB" sz="4200" dirty="0"/>
              <a:t>Those who engage in institutional physical violence has been demonstrated to be linked with suicide and self-harm behaviour (e.g. lifetime link: Mann et al., 1999)</a:t>
            </a:r>
          </a:p>
          <a:p>
            <a:r>
              <a:rPr lang="en-GB" sz="4200" dirty="0"/>
              <a:t>USA study (Young et al, 2006) suggested that prisoners in healthcare units who self-harmed were 8 times more likely to assault a staff member.</a:t>
            </a:r>
          </a:p>
          <a:p>
            <a:r>
              <a:rPr lang="en-GB" sz="4200" dirty="0"/>
              <a:t>USA: Lanes (2011) demonstrated that male prisoners who self-harm were more likely to be violent and be in segregation. </a:t>
            </a:r>
          </a:p>
          <a:p>
            <a:r>
              <a:rPr lang="en-GB" sz="4200" dirty="0"/>
              <a:t>UK: Women  </a:t>
            </a:r>
            <a:r>
              <a:rPr lang="en-GB" sz="4200" dirty="0" err="1"/>
              <a:t>Kottler</a:t>
            </a:r>
            <a:r>
              <a:rPr lang="en-GB" sz="4200" dirty="0"/>
              <a:t> et al. (2018)  Very recently confirmed that 40% of women who self-harmed were also violent with higher incidence of ligature and </a:t>
            </a:r>
            <a:r>
              <a:rPr lang="en-GB" sz="4200" dirty="0" err="1"/>
              <a:t>firesetting</a:t>
            </a:r>
            <a:r>
              <a:rPr lang="en-GB" sz="4200" dirty="0"/>
              <a:t>. </a:t>
            </a:r>
          </a:p>
          <a:p>
            <a:endParaRPr lang="en-GB" dirty="0"/>
          </a:p>
        </p:txBody>
      </p:sp>
      <p:pic>
        <p:nvPicPr>
          <p:cNvPr id="2" name="Picture 1"/>
          <p:cNvPicPr>
            <a:picLocks noChangeAspect="1"/>
          </p:cNvPicPr>
          <p:nvPr/>
        </p:nvPicPr>
        <p:blipFill>
          <a:blip r:embed="rId3"/>
          <a:stretch>
            <a:fillRect/>
          </a:stretch>
        </p:blipFill>
        <p:spPr>
          <a:xfrm>
            <a:off x="11063229" y="0"/>
            <a:ext cx="1128771" cy="1128771"/>
          </a:xfrm>
          <a:prstGeom prst="rect">
            <a:avLst/>
          </a:prstGeom>
        </p:spPr>
      </p:pic>
    </p:spTree>
    <p:extLst>
      <p:ext uri="{BB962C8B-B14F-4D97-AF65-F5344CB8AC3E}">
        <p14:creationId xmlns:p14="http://schemas.microsoft.com/office/powerpoint/2010/main" val="251819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 calcmode="lin" valueType="num">
                                      <p:cBhvr additive="base">
                                        <p:cTn id="2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 calcmode="lin" valueType="num">
                                      <p:cBhvr additive="base">
                                        <p:cTn id="2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anim calcmode="lin" valueType="num">
                                      <p:cBhvr additive="base">
                                        <p:cTn id="3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 calcmode="lin" valueType="num">
                                      <p:cBhvr additive="base">
                                        <p:cTn id="3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37" presetID="16" presetClass="emph" presetSubtype="0" fill="hold" nodeType="withEffect">
                                  <p:stCondLst>
                                    <p:cond delay="0"/>
                                  </p:stCondLst>
                                  <p:iterate type="lt">
                                    <p:tmPct val="4000"/>
                                  </p:iterate>
                                  <p:childTnLst>
                                    <p:set>
                                      <p:cBhvr override="childStyle">
                                        <p:cTn id="38" dur="500" fill="hold"/>
                                        <p:tgtEl>
                                          <p:spTgt spid="11">
                                            <p:txEl>
                                              <p:pRg st="4" end="4"/>
                                            </p:txEl>
                                          </p:spTgt>
                                        </p:tgtEl>
                                        <p:attrNameLst>
                                          <p:attrName>style.color</p:attrName>
                                        </p:attrNameLst>
                                      </p:cBhvr>
                                      <p:to>
                                        <p:clrVal>
                                          <a:srgbClr val="FF0000"/>
                                        </p:clrVal>
                                      </p:to>
                                    </p:set>
                                    <p:set>
                                      <p:cBhvr>
                                        <p:cTn id="39" dur="500" fill="hold"/>
                                        <p:tgtEl>
                                          <p:spTgt spid="11">
                                            <p:txEl>
                                              <p:pRg st="4" end="4"/>
                                            </p:txEl>
                                          </p:spTgt>
                                        </p:tgtEl>
                                        <p:attrNameLst>
                                          <p:attrName>fillcolor</p:attrName>
                                        </p:attrNameLst>
                                      </p:cBhvr>
                                      <p:to>
                                        <p:clrVal>
                                          <a:srgbClr val="FF0000"/>
                                        </p:clrVal>
                                      </p:to>
                                    </p:set>
                                    <p:set>
                                      <p:cBhvr>
                                        <p:cTn id="40" dur="500" fill="hold"/>
                                        <p:tgtEl>
                                          <p:spTgt spid="11">
                                            <p:txEl>
                                              <p:pRg st="4" end="4"/>
                                            </p:txEl>
                                          </p:spTgt>
                                        </p:tgtEl>
                                        <p:attrNameLst>
                                          <p:attrName>fill.type</p:attrName>
                                        </p:attrNameLst>
                                      </p:cBhvr>
                                      <p:to>
                                        <p:strVal val="solid"/>
                                      </p:to>
                                    </p:set>
                                  </p:childTnLst>
                                </p:cTn>
                              </p:par>
                              <p:par>
                                <p:cTn id="41" presetID="16" presetClass="emph" presetSubtype="0" fill="hold" nodeType="withEffect">
                                  <p:stCondLst>
                                    <p:cond delay="0"/>
                                  </p:stCondLst>
                                  <p:iterate type="lt">
                                    <p:tmPct val="4000"/>
                                  </p:iterate>
                                  <p:childTnLst>
                                    <p:set>
                                      <p:cBhvr override="childStyle">
                                        <p:cTn id="42" dur="500" fill="hold"/>
                                        <p:tgtEl>
                                          <p:spTgt spid="11">
                                            <p:txEl>
                                              <p:pRg st="5" end="5"/>
                                            </p:txEl>
                                          </p:spTgt>
                                        </p:tgtEl>
                                        <p:attrNameLst>
                                          <p:attrName>style.color</p:attrName>
                                        </p:attrNameLst>
                                      </p:cBhvr>
                                      <p:to>
                                        <p:clrVal>
                                          <a:srgbClr val="FF0000"/>
                                        </p:clrVal>
                                      </p:to>
                                    </p:set>
                                    <p:set>
                                      <p:cBhvr>
                                        <p:cTn id="43" dur="500" fill="hold"/>
                                        <p:tgtEl>
                                          <p:spTgt spid="11">
                                            <p:txEl>
                                              <p:pRg st="5" end="5"/>
                                            </p:txEl>
                                          </p:spTgt>
                                        </p:tgtEl>
                                        <p:attrNameLst>
                                          <p:attrName>fillcolor</p:attrName>
                                        </p:attrNameLst>
                                      </p:cBhvr>
                                      <p:to>
                                        <p:clrVal>
                                          <a:srgbClr val="FF0000"/>
                                        </p:clrVal>
                                      </p:to>
                                    </p:set>
                                    <p:set>
                                      <p:cBhvr>
                                        <p:cTn id="44" dur="500" fill="hold"/>
                                        <p:tgtEl>
                                          <p:spTgt spid="11">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16BC3-1FD4-4574-928B-A3691CCBCD91}"/>
              </a:ext>
            </a:extLst>
          </p:cNvPr>
          <p:cNvSpPr>
            <a:spLocks noGrp="1"/>
          </p:cNvSpPr>
          <p:nvPr>
            <p:ph type="title"/>
          </p:nvPr>
        </p:nvSpPr>
        <p:spPr/>
        <p:txBody>
          <a:bodyPr/>
          <a:lstStyle/>
          <a:p>
            <a:r>
              <a:rPr lang="en-GB" dirty="0"/>
              <a:t>Method of self-harm</a:t>
            </a:r>
          </a:p>
        </p:txBody>
      </p:sp>
      <p:graphicFrame>
        <p:nvGraphicFramePr>
          <p:cNvPr id="6" name="Content Placeholder 5">
            <a:extLst>
              <a:ext uri="{FF2B5EF4-FFF2-40B4-BE49-F238E27FC236}">
                <a16:creationId xmlns:a16="http://schemas.microsoft.com/office/drawing/2014/main" id="{41FEA936-4590-4DCF-B89D-41A295754CDF}"/>
              </a:ext>
            </a:extLst>
          </p:cNvPr>
          <p:cNvGraphicFramePr>
            <a:graphicFrameLocks noGrp="1"/>
          </p:cNvGraphicFramePr>
          <p:nvPr>
            <p:ph idx="1"/>
            <p:extLst>
              <p:ext uri="{D42A27DB-BD31-4B8C-83A1-F6EECF244321}">
                <p14:modId xmlns:p14="http://schemas.microsoft.com/office/powerpoint/2010/main" val="3826444973"/>
              </p:ext>
            </p:extLst>
          </p:nvPr>
        </p:nvGraphicFramePr>
        <p:xfrm>
          <a:off x="304801" y="1422400"/>
          <a:ext cx="11887198" cy="3936333"/>
        </p:xfrm>
        <a:graphic>
          <a:graphicData uri="http://schemas.openxmlformats.org/drawingml/2006/table">
            <a:tbl>
              <a:tblPr firstRow="1" firstCol="1" bandRow="1"/>
              <a:tblGrid>
                <a:gridCol w="3780381">
                  <a:extLst>
                    <a:ext uri="{9D8B030D-6E8A-4147-A177-3AD203B41FA5}">
                      <a16:colId xmlns:a16="http://schemas.microsoft.com/office/drawing/2014/main" val="1756489898"/>
                    </a:ext>
                  </a:extLst>
                </a:gridCol>
                <a:gridCol w="1358137">
                  <a:extLst>
                    <a:ext uri="{9D8B030D-6E8A-4147-A177-3AD203B41FA5}">
                      <a16:colId xmlns:a16="http://schemas.microsoft.com/office/drawing/2014/main" val="3255187762"/>
                    </a:ext>
                  </a:extLst>
                </a:gridCol>
                <a:gridCol w="1848187">
                  <a:extLst>
                    <a:ext uri="{9D8B030D-6E8A-4147-A177-3AD203B41FA5}">
                      <a16:colId xmlns:a16="http://schemas.microsoft.com/office/drawing/2014/main" val="2570282474"/>
                    </a:ext>
                  </a:extLst>
                </a:gridCol>
                <a:gridCol w="1596161">
                  <a:extLst>
                    <a:ext uri="{9D8B030D-6E8A-4147-A177-3AD203B41FA5}">
                      <a16:colId xmlns:a16="http://schemas.microsoft.com/office/drawing/2014/main" val="433036810"/>
                    </a:ext>
                  </a:extLst>
                </a:gridCol>
                <a:gridCol w="1209413">
                  <a:extLst>
                    <a:ext uri="{9D8B030D-6E8A-4147-A177-3AD203B41FA5}">
                      <a16:colId xmlns:a16="http://schemas.microsoft.com/office/drawing/2014/main" val="3885075046"/>
                    </a:ext>
                  </a:extLst>
                </a:gridCol>
                <a:gridCol w="2094919">
                  <a:extLst>
                    <a:ext uri="{9D8B030D-6E8A-4147-A177-3AD203B41FA5}">
                      <a16:colId xmlns:a16="http://schemas.microsoft.com/office/drawing/2014/main" val="1021874800"/>
                    </a:ext>
                  </a:extLst>
                </a:gridCol>
              </a:tblGrid>
              <a:tr h="942626">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Arial" panose="020B0604020202020204" pitchFamily="34" charset="0"/>
                        </a:rPr>
                        <a:t>Type of self-harm</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All self-harm </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N = 175 </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N (%)</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Self-harm only (N = 70)</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N (%)</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Dual (N =105)</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N (%)</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p</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OR (95% CI)</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2360378"/>
                  </a:ext>
                </a:extLst>
              </a:tr>
              <a:tr h="460832">
                <a:tc>
                  <a:txBody>
                    <a:bodyPr/>
                    <a:lstStyle/>
                    <a:p>
                      <a:pPr>
                        <a:lnSpc>
                          <a:spcPct val="107000"/>
                        </a:lnSpc>
                        <a:spcAft>
                          <a:spcPts val="0"/>
                        </a:spcAft>
                      </a:pPr>
                      <a:r>
                        <a:rPr lang="en-GB" sz="1800" b="1" i="1" dirty="0">
                          <a:effectLst/>
                          <a:latin typeface="Calibri" panose="020F0502020204030204" pitchFamily="34" charset="0"/>
                          <a:ea typeface="Calibri" panose="020F0502020204030204" pitchFamily="34" charset="0"/>
                          <a:cs typeface="Arial" panose="020B0604020202020204" pitchFamily="34" charset="0"/>
                        </a:rPr>
                        <a:t>Ligature</a:t>
                      </a:r>
                      <a:r>
                        <a:rPr lang="en-GB" sz="1800" b="1" i="1">
                          <a:effectLst/>
                          <a:latin typeface="Calibri" panose="020F0502020204030204" pitchFamily="34" charset="0"/>
                          <a:ea typeface="Calibri" panose="020F0502020204030204" pitchFamily="34" charset="0"/>
                          <a:cs typeface="Arial" panose="020B0604020202020204" pitchFamily="34" charset="0"/>
                        </a:rPr>
                        <a:t>/Self-strangulation</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68 (38.9)</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a:lnSpc>
                          <a:spcPct val="107000"/>
                        </a:lnSpc>
                        <a:spcAft>
                          <a:spcPts val="0"/>
                        </a:spcAft>
                      </a:pPr>
                      <a:r>
                        <a:rPr lang="en-GB" sz="1600" b="1" i="1">
                          <a:effectLst/>
                          <a:latin typeface="Calibri" panose="020F0502020204030204" pitchFamily="34" charset="0"/>
                          <a:ea typeface="Calibri" panose="020F0502020204030204" pitchFamily="34" charset="0"/>
                          <a:cs typeface="Arial" panose="020B0604020202020204" pitchFamily="34" charset="0"/>
                        </a:rPr>
                        <a:t>20 (28.6)</a:t>
                      </a:r>
                      <a:endParaRPr lang="en-GB" sz="160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a:lnSpc>
                          <a:spcPct val="107000"/>
                        </a:lnSpc>
                        <a:spcAft>
                          <a:spcPts val="0"/>
                        </a:spcAft>
                      </a:pPr>
                      <a:r>
                        <a:rPr lang="en-GB" sz="1600" b="1" i="1">
                          <a:effectLst/>
                          <a:latin typeface="Calibri" panose="020F0502020204030204" pitchFamily="34" charset="0"/>
                          <a:ea typeface="Calibri" panose="020F0502020204030204" pitchFamily="34" charset="0"/>
                          <a:cs typeface="Arial" panose="020B0604020202020204" pitchFamily="34" charset="0"/>
                        </a:rPr>
                        <a:t>48 (45.7)</a:t>
                      </a:r>
                      <a:endParaRPr lang="en-GB" sz="160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.024</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2.1 (1.1 – .014)</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val="1997644591"/>
                  </a:ext>
                </a:extLst>
              </a:tr>
              <a:tr h="359462">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Cuts</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127 (72.6)</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50 (71.4)</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a:effectLst/>
                          <a:latin typeface="Calibri" panose="020F0502020204030204" pitchFamily="34" charset="0"/>
                          <a:ea typeface="Calibri" panose="020F0502020204030204" pitchFamily="34" charset="0"/>
                          <a:cs typeface="Arial" panose="020B0604020202020204" pitchFamily="34" charset="0"/>
                        </a:rPr>
                        <a:t>77 (73.3)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a:effectLst/>
                          <a:latin typeface="Calibri" panose="020F0502020204030204" pitchFamily="34" charset="0"/>
                          <a:ea typeface="Calibri" panose="020F0502020204030204" pitchFamily="34" charset="0"/>
                          <a:cs typeface="Arial" panose="020B0604020202020204" pitchFamily="34" charset="0"/>
                        </a:rPr>
                        <a:t>.782</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1.1 (.56 – 2.16)</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7944921"/>
                  </a:ext>
                </a:extLst>
              </a:tr>
              <a:tr h="359462">
                <a:tc>
                  <a:txBody>
                    <a:bodyPr/>
                    <a:lstStyle/>
                    <a:p>
                      <a:pPr>
                        <a:lnSpc>
                          <a:spcPct val="107000"/>
                        </a:lnSpc>
                        <a:spcAft>
                          <a:spcPts val="0"/>
                        </a:spcAft>
                      </a:pPr>
                      <a:r>
                        <a:rPr lang="en-GB" sz="1800" b="1" i="1" dirty="0">
                          <a:effectLst/>
                          <a:latin typeface="Calibri" panose="020F0502020204030204" pitchFamily="34" charset="0"/>
                          <a:ea typeface="Calibri" panose="020F0502020204030204" pitchFamily="34" charset="0"/>
                          <a:cs typeface="Arial" panose="020B0604020202020204" pitchFamily="34" charset="0"/>
                        </a:rPr>
                        <a:t>Overdose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39 (22.3)</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10 (14.3)</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29 (27.6)</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.041</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2.29 (1.03 – 5.07)</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842676615"/>
                  </a:ext>
                </a:extLst>
              </a:tr>
              <a:tr h="359462">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Headbanging</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a:effectLst/>
                          <a:latin typeface="Calibri" panose="020F0502020204030204" pitchFamily="34" charset="0"/>
                          <a:ea typeface="Calibri" panose="020F0502020204030204" pitchFamily="34" charset="0"/>
                          <a:cs typeface="Arial" panose="020B0604020202020204" pitchFamily="34" charset="0"/>
                        </a:rPr>
                        <a:t>10 (5.7)</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5 (7.1)</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a:effectLst/>
                          <a:latin typeface="Calibri" panose="020F0502020204030204" pitchFamily="34" charset="0"/>
                          <a:ea typeface="Calibri" panose="020F0502020204030204" pitchFamily="34" charset="0"/>
                          <a:cs typeface="Arial" panose="020B0604020202020204" pitchFamily="34" charset="0"/>
                        </a:rPr>
                        <a:t>5 (4.8)</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a:effectLst/>
                          <a:latin typeface="Calibri" panose="020F0502020204030204" pitchFamily="34" charset="0"/>
                          <a:ea typeface="Calibri" panose="020F0502020204030204" pitchFamily="34" charset="0"/>
                          <a:cs typeface="Arial" panose="020B0604020202020204" pitchFamily="34" charset="0"/>
                        </a:rPr>
                        <a:t>.509</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.65 (.18 – 2.33)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6097229"/>
                  </a:ext>
                </a:extLst>
              </a:tr>
              <a:tr h="359462">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Punched wall or self</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a:effectLst/>
                          <a:latin typeface="Calibri" panose="020F0502020204030204" pitchFamily="34" charset="0"/>
                          <a:ea typeface="Calibri" panose="020F0502020204030204" pitchFamily="34" charset="0"/>
                          <a:cs typeface="Arial" panose="020B0604020202020204" pitchFamily="34" charset="0"/>
                        </a:rPr>
                        <a:t>13 (7.4)</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2 (2.9)</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11 (10.5)</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a:effectLst/>
                          <a:latin typeface="Calibri" panose="020F0502020204030204" pitchFamily="34" charset="0"/>
                          <a:ea typeface="Calibri" panose="020F0502020204030204" pitchFamily="34" charset="0"/>
                          <a:cs typeface="Arial" panose="020B0604020202020204" pitchFamily="34" charset="0"/>
                        </a:rPr>
                        <a:t>.079</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3.98 (.85 – 18.53)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7720123"/>
                  </a:ext>
                </a:extLst>
              </a:tr>
              <a:tr h="359462">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Swallowed item</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a:effectLst/>
                          <a:latin typeface="Calibri" panose="020F0502020204030204" pitchFamily="34" charset="0"/>
                          <a:ea typeface="Calibri" panose="020F0502020204030204" pitchFamily="34" charset="0"/>
                          <a:cs typeface="Arial" panose="020B0604020202020204" pitchFamily="34" charset="0"/>
                        </a:rPr>
                        <a:t>14 (8)</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a:effectLst/>
                          <a:latin typeface="Calibri" panose="020F0502020204030204" pitchFamily="34" charset="0"/>
                          <a:ea typeface="Calibri" panose="020F0502020204030204" pitchFamily="34" charset="0"/>
                          <a:cs typeface="Arial" panose="020B0604020202020204" pitchFamily="34" charset="0"/>
                        </a:rPr>
                        <a:t>3 (4.3)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11 (10.5)</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a:effectLst/>
                          <a:latin typeface="Calibri" panose="020F0502020204030204" pitchFamily="34" charset="0"/>
                          <a:ea typeface="Calibri" panose="020F0502020204030204" pitchFamily="34" charset="0"/>
                          <a:cs typeface="Arial" panose="020B0604020202020204" pitchFamily="34" charset="0"/>
                        </a:rPr>
                        <a:t>.152</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2.61 (.70 – 9.73)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1186953"/>
                  </a:ext>
                </a:extLst>
              </a:tr>
              <a:tr h="735565">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Other (insertion, burns, kicking, set fire, NPS)</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11 (6.3)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3 (4.2)</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8 (7.6)</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 </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8838537"/>
                  </a:ext>
                </a:extLst>
              </a:tr>
            </a:tbl>
          </a:graphicData>
        </a:graphic>
      </p:graphicFrame>
      <p:sp>
        <p:nvSpPr>
          <p:cNvPr id="4" name="Date Placeholder 3">
            <a:extLst>
              <a:ext uri="{FF2B5EF4-FFF2-40B4-BE49-F238E27FC236}">
                <a16:creationId xmlns:a16="http://schemas.microsoft.com/office/drawing/2014/main" id="{1115E44F-E4D9-4199-918E-E6D28148A0F1}"/>
              </a:ext>
            </a:extLst>
          </p:cNvPr>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a:extLst>
              <a:ext uri="{FF2B5EF4-FFF2-40B4-BE49-F238E27FC236}">
                <a16:creationId xmlns:a16="http://schemas.microsoft.com/office/drawing/2014/main" id="{4BB476BF-CF96-4878-80AD-3470B7491C04}"/>
              </a:ext>
            </a:extLst>
          </p:cNvPr>
          <p:cNvSpPr>
            <a:spLocks noGrp="1"/>
          </p:cNvSpPr>
          <p:nvPr>
            <p:ph type="sldNum" sz="quarter" idx="12"/>
          </p:nvPr>
        </p:nvSpPr>
        <p:spPr>
          <a:xfrm>
            <a:off x="9347200" y="6205538"/>
            <a:ext cx="2844800" cy="476250"/>
          </a:xfrm>
        </p:spPr>
        <p:txBody>
          <a:bodyPr/>
          <a:lstStyle/>
          <a:p>
            <a:fld id="{D586CA68-4FB1-427B-BB86-91C02EACE322}" type="slidenum">
              <a:rPr lang="en-GB" altLang="en-US" smtClean="0">
                <a:solidFill>
                  <a:srgbClr val="000000"/>
                </a:solidFill>
              </a:rPr>
              <a:pPr/>
              <a:t>20</a:t>
            </a:fld>
            <a:endParaRPr lang="en-GB" altLang="en-US">
              <a:solidFill>
                <a:srgbClr val="000000"/>
              </a:solidFill>
            </a:endParaRPr>
          </a:p>
        </p:txBody>
      </p:sp>
      <p:sp>
        <p:nvSpPr>
          <p:cNvPr id="3" name="TextBox 2">
            <a:extLst>
              <a:ext uri="{FF2B5EF4-FFF2-40B4-BE49-F238E27FC236}">
                <a16:creationId xmlns:a16="http://schemas.microsoft.com/office/drawing/2014/main" id="{226D8BFB-10AE-42D0-8198-C1F966E552CA}"/>
              </a:ext>
            </a:extLst>
          </p:cNvPr>
          <p:cNvSpPr txBox="1"/>
          <p:nvPr/>
        </p:nvSpPr>
        <p:spPr>
          <a:xfrm>
            <a:off x="525815" y="5358729"/>
            <a:ext cx="10070193" cy="369332"/>
          </a:xfrm>
          <a:prstGeom prst="rect">
            <a:avLst/>
          </a:prstGeom>
          <a:noFill/>
        </p:spPr>
        <p:txBody>
          <a:bodyPr wrap="none" rtlCol="0">
            <a:spAutoFit/>
          </a:bodyPr>
          <a:lstStyle/>
          <a:p>
            <a:r>
              <a:rPr lang="en-GB" dirty="0"/>
              <a:t>Odds Ratio indicates the risk of ligature or overdose is x2 those in the Sole SH group</a:t>
            </a:r>
          </a:p>
        </p:txBody>
      </p:sp>
    </p:spTree>
    <p:extLst>
      <p:ext uri="{BB962C8B-B14F-4D97-AF65-F5344CB8AC3E}">
        <p14:creationId xmlns:p14="http://schemas.microsoft.com/office/powerpoint/2010/main" val="767296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B1A1-FCFB-44CC-A285-520A8EE96CAD}"/>
              </a:ext>
            </a:extLst>
          </p:cNvPr>
          <p:cNvSpPr>
            <a:spLocks noGrp="1"/>
          </p:cNvSpPr>
          <p:nvPr>
            <p:ph type="title"/>
          </p:nvPr>
        </p:nvSpPr>
        <p:spPr/>
        <p:txBody>
          <a:bodyPr/>
          <a:lstStyle/>
          <a:p>
            <a:r>
              <a:rPr lang="en-GB" dirty="0"/>
              <a:t>Number of SH Methods  (max of 7)</a:t>
            </a:r>
          </a:p>
        </p:txBody>
      </p:sp>
      <p:sp>
        <p:nvSpPr>
          <p:cNvPr id="8" name="Content Placeholder 7">
            <a:extLst>
              <a:ext uri="{FF2B5EF4-FFF2-40B4-BE49-F238E27FC236}">
                <a16:creationId xmlns:a16="http://schemas.microsoft.com/office/drawing/2014/main" id="{ED0D5FCA-863C-4658-BD99-6F2E2F8FD99A}"/>
              </a:ext>
            </a:extLst>
          </p:cNvPr>
          <p:cNvSpPr>
            <a:spLocks noGrp="1"/>
          </p:cNvSpPr>
          <p:nvPr>
            <p:ph sz="half" idx="2"/>
          </p:nvPr>
        </p:nvSpPr>
        <p:spPr>
          <a:xfrm>
            <a:off x="5995798" y="2672594"/>
            <a:ext cx="5435600" cy="2892138"/>
          </a:xfrm>
        </p:spPr>
        <p:txBody>
          <a:bodyPr/>
          <a:lstStyle/>
          <a:p>
            <a:pPr marL="0" indent="0">
              <a:buNone/>
            </a:pPr>
            <a:r>
              <a:rPr lang="en-GB" dirty="0"/>
              <a:t>Mann Whitney U-test confirmed that Dual Harm (</a:t>
            </a:r>
            <a:r>
              <a:rPr lang="en-GB" dirty="0" err="1"/>
              <a:t>Mdn</a:t>
            </a:r>
            <a:r>
              <a:rPr lang="en-GB" dirty="0"/>
              <a:t> = 1.66) used a greater range of methods of SH than Sole self-harm (</a:t>
            </a:r>
            <a:r>
              <a:rPr lang="en-GB" dirty="0" err="1"/>
              <a:t>Mdn</a:t>
            </a:r>
            <a:r>
              <a:rPr lang="en-GB" dirty="0"/>
              <a:t> = 1.24) </a:t>
            </a:r>
          </a:p>
          <a:p>
            <a:pPr marL="0" indent="0">
              <a:buNone/>
            </a:pPr>
            <a:r>
              <a:rPr lang="en-GB" dirty="0"/>
              <a:t>(U = 2,769, P = .001)</a:t>
            </a:r>
          </a:p>
        </p:txBody>
      </p:sp>
      <p:sp>
        <p:nvSpPr>
          <p:cNvPr id="4" name="Date Placeholder 3">
            <a:extLst>
              <a:ext uri="{FF2B5EF4-FFF2-40B4-BE49-F238E27FC236}">
                <a16:creationId xmlns:a16="http://schemas.microsoft.com/office/drawing/2014/main" id="{012C8FF2-7A63-4D96-8919-A7CE2BA37A1F}"/>
              </a:ext>
            </a:extLst>
          </p:cNvPr>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a:extLst>
              <a:ext uri="{FF2B5EF4-FFF2-40B4-BE49-F238E27FC236}">
                <a16:creationId xmlns:a16="http://schemas.microsoft.com/office/drawing/2014/main" id="{71150120-136F-432B-ACD3-307122417CB9}"/>
              </a:ext>
            </a:extLst>
          </p:cNvPr>
          <p:cNvSpPr>
            <a:spLocks noGrp="1"/>
          </p:cNvSpPr>
          <p:nvPr>
            <p:ph type="sldNum" sz="quarter" idx="12"/>
          </p:nvPr>
        </p:nvSpPr>
        <p:spPr>
          <a:xfrm>
            <a:off x="9347200" y="6205538"/>
            <a:ext cx="2844800" cy="476250"/>
          </a:xfrm>
        </p:spPr>
        <p:txBody>
          <a:bodyPr/>
          <a:lstStyle/>
          <a:p>
            <a:fld id="{D586CA68-4FB1-427B-BB86-91C02EACE322}" type="slidenum">
              <a:rPr lang="en-GB" altLang="en-US" smtClean="0">
                <a:solidFill>
                  <a:srgbClr val="000000"/>
                </a:solidFill>
              </a:rPr>
              <a:pPr/>
              <a:t>21</a:t>
            </a:fld>
            <a:endParaRPr lang="en-GB" altLang="en-US">
              <a:solidFill>
                <a:srgbClr val="000000"/>
              </a:solidFill>
            </a:endParaRPr>
          </a:p>
        </p:txBody>
      </p:sp>
      <p:graphicFrame>
        <p:nvGraphicFramePr>
          <p:cNvPr id="9" name="Content Placeholder 8">
            <a:extLst>
              <a:ext uri="{FF2B5EF4-FFF2-40B4-BE49-F238E27FC236}">
                <a16:creationId xmlns:a16="http://schemas.microsoft.com/office/drawing/2014/main" id="{B3B42E38-0165-4EBD-99F1-1B324D2F0F37}"/>
              </a:ext>
            </a:extLst>
          </p:cNvPr>
          <p:cNvGraphicFramePr>
            <a:graphicFrameLocks noGrp="1"/>
          </p:cNvGraphicFramePr>
          <p:nvPr>
            <p:ph sz="half" idx="1"/>
          </p:nvPr>
        </p:nvGraphicFramePr>
        <p:xfrm>
          <a:off x="838200" y="1825625"/>
          <a:ext cx="4211973" cy="4328334"/>
        </p:xfrm>
        <a:graphic>
          <a:graphicData uri="http://schemas.openxmlformats.org/drawingml/2006/table">
            <a:tbl>
              <a:tblPr firstRow="1" bandRow="1">
                <a:tableStyleId>{5C22544A-7EE6-4342-B048-85BDC9FD1C3A}</a:tableStyleId>
              </a:tblPr>
              <a:tblGrid>
                <a:gridCol w="1175158">
                  <a:extLst>
                    <a:ext uri="{9D8B030D-6E8A-4147-A177-3AD203B41FA5}">
                      <a16:colId xmlns:a16="http://schemas.microsoft.com/office/drawing/2014/main" val="3626158102"/>
                    </a:ext>
                  </a:extLst>
                </a:gridCol>
                <a:gridCol w="1632824">
                  <a:extLst>
                    <a:ext uri="{9D8B030D-6E8A-4147-A177-3AD203B41FA5}">
                      <a16:colId xmlns:a16="http://schemas.microsoft.com/office/drawing/2014/main" val="3012400457"/>
                    </a:ext>
                  </a:extLst>
                </a:gridCol>
                <a:gridCol w="1403991">
                  <a:extLst>
                    <a:ext uri="{9D8B030D-6E8A-4147-A177-3AD203B41FA5}">
                      <a16:colId xmlns:a16="http://schemas.microsoft.com/office/drawing/2014/main" val="2273635565"/>
                    </a:ext>
                  </a:extLst>
                </a:gridCol>
              </a:tblGrid>
              <a:tr h="614709">
                <a:tc>
                  <a:txBody>
                    <a:bodyPr/>
                    <a:lstStyle/>
                    <a:p>
                      <a:pPr algn="ctr"/>
                      <a:r>
                        <a:rPr lang="en-GB" dirty="0"/>
                        <a:t>Methods</a:t>
                      </a:r>
                    </a:p>
                  </a:txBody>
                  <a:tcPr/>
                </a:tc>
                <a:tc>
                  <a:txBody>
                    <a:bodyPr/>
                    <a:lstStyle/>
                    <a:p>
                      <a:pPr algn="ctr"/>
                      <a:r>
                        <a:rPr lang="en-GB" dirty="0"/>
                        <a:t>Dual</a:t>
                      </a:r>
                    </a:p>
                    <a:p>
                      <a:pPr algn="ctr"/>
                      <a:r>
                        <a:rPr lang="en-GB" dirty="0"/>
                        <a:t>%</a:t>
                      </a:r>
                    </a:p>
                  </a:txBody>
                  <a:tcPr/>
                </a:tc>
                <a:tc>
                  <a:txBody>
                    <a:bodyPr/>
                    <a:lstStyle/>
                    <a:p>
                      <a:pPr algn="ctr"/>
                      <a:r>
                        <a:rPr lang="en-GB" dirty="0"/>
                        <a:t>Self-harm</a:t>
                      </a:r>
                    </a:p>
                    <a:p>
                      <a:pPr algn="ctr"/>
                      <a:r>
                        <a:rPr lang="en-GB" dirty="0"/>
                        <a:t>%</a:t>
                      </a:r>
                    </a:p>
                  </a:txBody>
                  <a:tcPr/>
                </a:tc>
                <a:extLst>
                  <a:ext uri="{0D108BD9-81ED-4DB2-BD59-A6C34878D82A}">
                    <a16:rowId xmlns:a16="http://schemas.microsoft.com/office/drawing/2014/main" val="3388971235"/>
                  </a:ext>
                </a:extLst>
              </a:tr>
              <a:tr h="614709">
                <a:tc>
                  <a:txBody>
                    <a:bodyPr/>
                    <a:lstStyle/>
                    <a:p>
                      <a:pPr algn="ctr"/>
                      <a:r>
                        <a:rPr lang="en-GB" dirty="0"/>
                        <a:t>1</a:t>
                      </a:r>
                    </a:p>
                  </a:txBody>
                  <a:tcPr/>
                </a:tc>
                <a:tc>
                  <a:txBody>
                    <a:bodyPr/>
                    <a:lstStyle/>
                    <a:p>
                      <a:pPr algn="ctr"/>
                      <a:r>
                        <a:rPr lang="en-GB" dirty="0"/>
                        <a:t>55</a:t>
                      </a:r>
                    </a:p>
                  </a:txBody>
                  <a:tcPr/>
                </a:tc>
                <a:tc>
                  <a:txBody>
                    <a:bodyPr/>
                    <a:lstStyle/>
                    <a:p>
                      <a:pPr algn="ctr"/>
                      <a:r>
                        <a:rPr lang="en-GB" dirty="0"/>
                        <a:t>79</a:t>
                      </a:r>
                    </a:p>
                  </a:txBody>
                  <a:tcPr/>
                </a:tc>
                <a:extLst>
                  <a:ext uri="{0D108BD9-81ED-4DB2-BD59-A6C34878D82A}">
                    <a16:rowId xmlns:a16="http://schemas.microsoft.com/office/drawing/2014/main" val="603549567"/>
                  </a:ext>
                </a:extLst>
              </a:tr>
              <a:tr h="614709">
                <a:tc>
                  <a:txBody>
                    <a:bodyPr/>
                    <a:lstStyle/>
                    <a:p>
                      <a:pPr algn="ctr"/>
                      <a:r>
                        <a:rPr lang="en-GB" dirty="0"/>
                        <a:t>2</a:t>
                      </a:r>
                    </a:p>
                  </a:txBody>
                  <a:tcPr/>
                </a:tc>
                <a:tc>
                  <a:txBody>
                    <a:bodyPr/>
                    <a:lstStyle/>
                    <a:p>
                      <a:pPr algn="ctr"/>
                      <a:r>
                        <a:rPr lang="en-GB" dirty="0"/>
                        <a:t>24</a:t>
                      </a:r>
                    </a:p>
                  </a:txBody>
                  <a:tcPr/>
                </a:tc>
                <a:tc>
                  <a:txBody>
                    <a:bodyPr/>
                    <a:lstStyle/>
                    <a:p>
                      <a:pPr algn="ctr"/>
                      <a:r>
                        <a:rPr lang="en-GB" dirty="0"/>
                        <a:t>14</a:t>
                      </a:r>
                    </a:p>
                  </a:txBody>
                  <a:tcPr/>
                </a:tc>
                <a:extLst>
                  <a:ext uri="{0D108BD9-81ED-4DB2-BD59-A6C34878D82A}">
                    <a16:rowId xmlns:a16="http://schemas.microsoft.com/office/drawing/2014/main" val="492022626"/>
                  </a:ext>
                </a:extLst>
              </a:tr>
              <a:tr h="614709">
                <a:tc>
                  <a:txBody>
                    <a:bodyPr/>
                    <a:lstStyle/>
                    <a:p>
                      <a:pPr algn="ctr"/>
                      <a:r>
                        <a:rPr lang="en-GB" dirty="0"/>
                        <a:t>3</a:t>
                      </a:r>
                    </a:p>
                  </a:txBody>
                  <a:tcPr/>
                </a:tc>
                <a:tc>
                  <a:txBody>
                    <a:bodyPr/>
                    <a:lstStyle/>
                    <a:p>
                      <a:pPr algn="ctr"/>
                      <a:r>
                        <a:rPr lang="en-GB" dirty="0"/>
                        <a:t>11</a:t>
                      </a:r>
                    </a:p>
                  </a:txBody>
                  <a:tcPr/>
                </a:tc>
                <a:tc>
                  <a:txBody>
                    <a:bodyPr/>
                    <a:lstStyle/>
                    <a:p>
                      <a:pPr algn="ctr"/>
                      <a:r>
                        <a:rPr lang="en-GB" dirty="0"/>
                        <a:t>4</a:t>
                      </a:r>
                    </a:p>
                  </a:txBody>
                  <a:tcPr/>
                </a:tc>
                <a:extLst>
                  <a:ext uri="{0D108BD9-81ED-4DB2-BD59-A6C34878D82A}">
                    <a16:rowId xmlns:a16="http://schemas.microsoft.com/office/drawing/2014/main" val="53283814"/>
                  </a:ext>
                </a:extLst>
              </a:tr>
              <a:tr h="614709">
                <a:tc>
                  <a:txBody>
                    <a:bodyPr/>
                    <a:lstStyle/>
                    <a:p>
                      <a:pPr algn="ctr"/>
                      <a:r>
                        <a:rPr lang="en-GB" dirty="0"/>
                        <a:t>4</a:t>
                      </a:r>
                    </a:p>
                  </a:txBody>
                  <a:tcPr/>
                </a:tc>
                <a:tc>
                  <a:txBody>
                    <a:bodyPr/>
                    <a:lstStyle/>
                    <a:p>
                      <a:pPr algn="ctr"/>
                      <a:r>
                        <a:rPr lang="en-GB" dirty="0"/>
                        <a:t>8</a:t>
                      </a:r>
                    </a:p>
                  </a:txBody>
                  <a:tcPr/>
                </a:tc>
                <a:tc>
                  <a:txBody>
                    <a:bodyPr/>
                    <a:lstStyle/>
                    <a:p>
                      <a:pPr algn="ctr"/>
                      <a:r>
                        <a:rPr lang="en-GB" dirty="0"/>
                        <a:t>1</a:t>
                      </a:r>
                    </a:p>
                  </a:txBody>
                  <a:tcPr/>
                </a:tc>
                <a:extLst>
                  <a:ext uri="{0D108BD9-81ED-4DB2-BD59-A6C34878D82A}">
                    <a16:rowId xmlns:a16="http://schemas.microsoft.com/office/drawing/2014/main" val="2625871269"/>
                  </a:ext>
                </a:extLst>
              </a:tr>
              <a:tr h="614709">
                <a:tc>
                  <a:txBody>
                    <a:bodyPr/>
                    <a:lstStyle/>
                    <a:p>
                      <a:pPr algn="ctr"/>
                      <a:r>
                        <a:rPr lang="en-GB" dirty="0"/>
                        <a:t>5</a:t>
                      </a:r>
                    </a:p>
                  </a:txBody>
                  <a:tcPr/>
                </a:tc>
                <a:tc>
                  <a:txBody>
                    <a:bodyPr/>
                    <a:lstStyle/>
                    <a:p>
                      <a:pPr algn="ctr"/>
                      <a:r>
                        <a:rPr lang="en-GB" dirty="0"/>
                        <a:t>2</a:t>
                      </a:r>
                    </a:p>
                  </a:txBody>
                  <a:tcPr/>
                </a:tc>
                <a:tc>
                  <a:txBody>
                    <a:bodyPr/>
                    <a:lstStyle/>
                    <a:p>
                      <a:pPr algn="ctr"/>
                      <a:r>
                        <a:rPr lang="en-GB" dirty="0"/>
                        <a:t>1</a:t>
                      </a:r>
                    </a:p>
                  </a:txBody>
                  <a:tcPr/>
                </a:tc>
                <a:extLst>
                  <a:ext uri="{0D108BD9-81ED-4DB2-BD59-A6C34878D82A}">
                    <a16:rowId xmlns:a16="http://schemas.microsoft.com/office/drawing/2014/main" val="2674044291"/>
                  </a:ext>
                </a:extLst>
              </a:tr>
              <a:tr h="614709">
                <a:tc>
                  <a:txBody>
                    <a:bodyPr/>
                    <a:lstStyle/>
                    <a:p>
                      <a:pPr algn="ctr"/>
                      <a:r>
                        <a:rPr lang="en-GB" dirty="0"/>
                        <a:t>6</a:t>
                      </a:r>
                    </a:p>
                  </a:txBody>
                  <a:tcPr/>
                </a:tc>
                <a:tc>
                  <a:txBody>
                    <a:bodyPr/>
                    <a:lstStyle/>
                    <a:p>
                      <a:pPr algn="ctr"/>
                      <a:r>
                        <a:rPr lang="en-GB" dirty="0"/>
                        <a:t>1</a:t>
                      </a:r>
                    </a:p>
                  </a:txBody>
                  <a:tcPr/>
                </a:tc>
                <a:tc>
                  <a:txBody>
                    <a:bodyPr/>
                    <a:lstStyle/>
                    <a:p>
                      <a:pPr algn="ctr"/>
                      <a:r>
                        <a:rPr lang="en-GB" dirty="0"/>
                        <a:t>0</a:t>
                      </a:r>
                    </a:p>
                  </a:txBody>
                  <a:tcPr/>
                </a:tc>
                <a:extLst>
                  <a:ext uri="{0D108BD9-81ED-4DB2-BD59-A6C34878D82A}">
                    <a16:rowId xmlns:a16="http://schemas.microsoft.com/office/drawing/2014/main" val="2845825293"/>
                  </a:ext>
                </a:extLst>
              </a:tr>
            </a:tbl>
          </a:graphicData>
        </a:graphic>
      </p:graphicFrame>
    </p:spTree>
    <p:extLst>
      <p:ext uri="{BB962C8B-B14F-4D97-AF65-F5344CB8AC3E}">
        <p14:creationId xmlns:p14="http://schemas.microsoft.com/office/powerpoint/2010/main" val="2666246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4E20E6-06A5-454B-B203-9C7E6E37FBE4}"/>
              </a:ext>
            </a:extLst>
          </p:cNvPr>
          <p:cNvSpPr>
            <a:spLocks noGrp="1"/>
          </p:cNvSpPr>
          <p:nvPr>
            <p:ph type="title"/>
          </p:nvPr>
        </p:nvSpPr>
        <p:spPr>
          <a:xfrm>
            <a:off x="838200" y="811161"/>
            <a:ext cx="3335594" cy="5403370"/>
          </a:xfrm>
        </p:spPr>
        <p:txBody>
          <a:bodyPr>
            <a:normAutofit/>
          </a:bodyPr>
          <a:lstStyle/>
          <a:p>
            <a:r>
              <a:rPr lang="en-GB" dirty="0">
                <a:solidFill>
                  <a:srgbClr val="FFFFFF"/>
                </a:solidFill>
              </a:rPr>
              <a:t>Summary of Dual Harm</a:t>
            </a:r>
          </a:p>
        </p:txBody>
      </p:sp>
      <p:graphicFrame>
        <p:nvGraphicFramePr>
          <p:cNvPr id="12" name="Content Placeholder 2">
            <a:extLst>
              <a:ext uri="{FF2B5EF4-FFF2-40B4-BE49-F238E27FC236}">
                <a16:creationId xmlns:a16="http://schemas.microsoft.com/office/drawing/2014/main" id="{C7412CE4-DF4B-442F-BC20-B3D9913D4C46}"/>
              </a:ext>
            </a:extLst>
          </p:cNvPr>
          <p:cNvGraphicFramePr>
            <a:graphicFrameLocks noGrp="1"/>
          </p:cNvGraphicFramePr>
          <p:nvPr>
            <p:ph idx="1"/>
            <p:extLst>
              <p:ext uri="{D42A27DB-BD31-4B8C-83A1-F6EECF244321}">
                <p14:modId xmlns:p14="http://schemas.microsoft.com/office/powerpoint/2010/main" val="1066574203"/>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9454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C6E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1378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3122038-5082-42FC-B3CC-4A5D7246A91B}"/>
              </a:ext>
            </a:extLst>
          </p:cNvPr>
          <p:cNvPicPr>
            <a:picLocks noChangeAspect="1"/>
          </p:cNvPicPr>
          <p:nvPr/>
        </p:nvPicPr>
        <p:blipFill rotWithShape="1">
          <a:blip r:embed="rId2">
            <a:alphaModFix/>
            <a:extLst/>
          </a:blip>
          <a:srcRect l="4187" r="2916" b="3"/>
          <a:stretch/>
        </p:blipFill>
        <p:spPr>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2" name="Title 1"/>
          <p:cNvSpPr>
            <a:spLocks noGrp="1"/>
          </p:cNvSpPr>
          <p:nvPr>
            <p:ph type="title"/>
          </p:nvPr>
        </p:nvSpPr>
        <p:spPr>
          <a:xfrm>
            <a:off x="1136428" y="627564"/>
            <a:ext cx="7474172" cy="1325563"/>
          </a:xfrm>
        </p:spPr>
        <p:txBody>
          <a:bodyPr>
            <a:normAutofit/>
          </a:bodyPr>
          <a:lstStyle/>
          <a:p>
            <a:r>
              <a:rPr lang="en-GB" dirty="0"/>
              <a:t>Discussion</a:t>
            </a:r>
            <a:br>
              <a:rPr lang="en-GB" dirty="0"/>
            </a:br>
            <a:endParaRPr lang="en-GB" dirty="0"/>
          </a:p>
        </p:txBody>
      </p:sp>
      <p:sp>
        <p:nvSpPr>
          <p:cNvPr id="3" name="Content Placeholder 2"/>
          <p:cNvSpPr>
            <a:spLocks noGrp="1"/>
          </p:cNvSpPr>
          <p:nvPr>
            <p:ph idx="1"/>
          </p:nvPr>
        </p:nvSpPr>
        <p:spPr>
          <a:xfrm>
            <a:off x="470914" y="1427148"/>
            <a:ext cx="8332218" cy="5315483"/>
          </a:xfrm>
        </p:spPr>
        <p:txBody>
          <a:bodyPr anchor="ctr">
            <a:normAutofit/>
          </a:bodyPr>
          <a:lstStyle/>
          <a:p>
            <a:r>
              <a:rPr lang="en-GB" sz="1800" dirty="0"/>
              <a:t>Dual harm risks are not limited to one behaviour, but a potential range of harmful behaviours.</a:t>
            </a:r>
          </a:p>
          <a:p>
            <a:r>
              <a:rPr lang="en-GB" sz="1800" dirty="0"/>
              <a:t>There is no difference in the annual rate of self-harm, but higher rates of fire setting and property damage (in addition to violence).  The pattern looks more like the self-harm group. However, the greater variability of behaviours creates an overall picture of far higher rates of incidents and greater overall risk of harm. </a:t>
            </a:r>
          </a:p>
          <a:p>
            <a:r>
              <a:rPr lang="en-GB" sz="1800" dirty="0"/>
              <a:t>Due to high levels of incident they will experience significant levels of punishment and restrictive regime (without seemingly much effect). This is more like the assault group.</a:t>
            </a:r>
          </a:p>
          <a:p>
            <a:r>
              <a:rPr lang="en-GB" sz="1800" dirty="0"/>
              <a:t>Dual harm offenders seem to have a pattern of behavioural variability which changes over time and across spheres, including SH methods.  Managing one risk at a time may be unlikely to result in lasting impact on overall risk of harm.   Coupled with greater use of more lethal methods i.e. ligature and overdose, they may be more at risk of self-inflicted death or serious harm.</a:t>
            </a:r>
          </a:p>
          <a:p>
            <a:r>
              <a:rPr lang="en-GB" sz="1800" dirty="0"/>
              <a:t>They will be resource intensive and with changing behaviour patterns, single case management is recommended across services.</a:t>
            </a:r>
          </a:p>
        </p:txBody>
      </p:sp>
    </p:spTree>
    <p:extLst>
      <p:ext uri="{BB962C8B-B14F-4D97-AF65-F5344CB8AC3E}">
        <p14:creationId xmlns:p14="http://schemas.microsoft.com/office/powerpoint/2010/main" val="38137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8">
            <a:extLst>
              <a:ext uri="{FF2B5EF4-FFF2-40B4-BE49-F238E27FC236}">
                <a16:creationId xmlns:a16="http://schemas.microsoft.com/office/drawing/2014/main" id="{9B297534-5137-484F-9B02-803A2EAAB3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2" name="Title 1"/>
          <p:cNvSpPr>
            <a:spLocks noGrp="1"/>
          </p:cNvSpPr>
          <p:nvPr>
            <p:ph type="title"/>
          </p:nvPr>
        </p:nvSpPr>
        <p:spPr>
          <a:xfrm>
            <a:off x="1136428" y="627564"/>
            <a:ext cx="7474172" cy="1325563"/>
          </a:xfrm>
        </p:spPr>
        <p:txBody>
          <a:bodyPr>
            <a:normAutofit/>
          </a:bodyPr>
          <a:lstStyle/>
          <a:p>
            <a:endParaRPr lang="en-GB" dirty="0"/>
          </a:p>
        </p:txBody>
      </p:sp>
      <p:sp>
        <p:nvSpPr>
          <p:cNvPr id="3" name="Content Placeholder 2"/>
          <p:cNvSpPr>
            <a:spLocks noGrp="1"/>
          </p:cNvSpPr>
          <p:nvPr>
            <p:ph idx="1"/>
          </p:nvPr>
        </p:nvSpPr>
        <p:spPr>
          <a:xfrm>
            <a:off x="1136429" y="2278173"/>
            <a:ext cx="6467867" cy="3450613"/>
          </a:xfrm>
        </p:spPr>
        <p:txBody>
          <a:bodyPr anchor="ctr">
            <a:normAutofit lnSpcReduction="10000"/>
          </a:bodyPr>
          <a:lstStyle/>
          <a:p>
            <a:pPr marL="0" indent="0">
              <a:buNone/>
            </a:pPr>
            <a:r>
              <a:rPr lang="en-GB" sz="2200" dirty="0"/>
              <a:t>Previous paper:</a:t>
            </a:r>
          </a:p>
          <a:p>
            <a:pPr marL="0" indent="0">
              <a:buNone/>
            </a:pPr>
            <a:endParaRPr lang="en-GB" sz="2200" dirty="0"/>
          </a:p>
          <a:p>
            <a:pPr marL="0" indent="0">
              <a:buNone/>
            </a:pPr>
            <a:r>
              <a:rPr lang="en-GB" sz="2200" dirty="0"/>
              <a:t>Slade, K. (2017) Dual Harm: An exploration of the presence and characteristics for dual violence and self-harm behaviour in prison. </a:t>
            </a:r>
            <a:r>
              <a:rPr lang="en-GB" sz="2200" i="1" dirty="0"/>
              <a:t>Journal of Criminal Psychology (online).</a:t>
            </a:r>
          </a:p>
          <a:p>
            <a:pPr marL="0" indent="0">
              <a:buNone/>
            </a:pPr>
            <a:endParaRPr lang="en-GB" sz="2200" i="1" dirty="0"/>
          </a:p>
          <a:p>
            <a:pPr marL="0" indent="0">
              <a:buNone/>
            </a:pPr>
            <a:r>
              <a:rPr lang="en-GB" sz="2200" dirty="0"/>
              <a:t>Please contact me if you’d like the slides, papers or interested in research avenues:  </a:t>
            </a:r>
            <a:r>
              <a:rPr lang="en-GB" sz="2200" dirty="0">
                <a:hlinkClick r:id="rId4"/>
              </a:rPr>
              <a:t>karen.slade@ntu.ac.uk</a:t>
            </a:r>
            <a:endParaRPr lang="en-GB" sz="2200" dirty="0"/>
          </a:p>
          <a:p>
            <a:pPr marL="0" indent="0">
              <a:buNone/>
            </a:pPr>
            <a:endParaRPr lang="en-GB" sz="2200" i="1" dirty="0"/>
          </a:p>
          <a:p>
            <a:pPr marL="0" indent="0">
              <a:buNone/>
            </a:pPr>
            <a:endParaRPr lang="en-GB" sz="2200" i="1" dirty="0"/>
          </a:p>
          <a:p>
            <a:endParaRPr lang="en-GB" sz="2200" i="1" dirty="0"/>
          </a:p>
          <a:p>
            <a:endParaRPr lang="en-GB" sz="2200" i="1" dirty="0"/>
          </a:p>
        </p:txBody>
      </p:sp>
      <p:sp>
        <p:nvSpPr>
          <p:cNvPr id="4" name="Date Placeholder 3"/>
          <p:cNvSpPr>
            <a:spLocks noGrp="1"/>
          </p:cNvSpPr>
          <p:nvPr>
            <p:ph type="dt" sz="half" idx="10"/>
          </p:nvPr>
        </p:nvSpPr>
        <p:spPr>
          <a:xfrm>
            <a:off x="6973342" y="6356350"/>
            <a:ext cx="2743200" cy="365125"/>
          </a:xfrm>
        </p:spPr>
        <p:txBody>
          <a:bodyPr>
            <a:normAutofit/>
          </a:bodyPr>
          <a:lstStyle/>
          <a:p>
            <a:pPr algn="r">
              <a:spcAft>
                <a:spcPts val="600"/>
              </a:spcAft>
            </a:pPr>
            <a:fld id="{44026E08-299C-4CD3-BFC1-AE204EFA12E9}" type="datetime4">
              <a:rPr lang="en-GB" altLang="en-US" sz="1050">
                <a:solidFill>
                  <a:schemeClr val="tx1">
                    <a:lumMod val="75000"/>
                    <a:lumOff val="25000"/>
                  </a:schemeClr>
                </a:solidFill>
              </a:rPr>
              <a:pPr algn="r">
                <a:spcAft>
                  <a:spcPts val="600"/>
                </a:spcAft>
              </a:pPr>
              <a:t>02 September 2019</a:t>
            </a:fld>
            <a:endParaRPr lang="en-GB" altLang="en-US" sz="1050">
              <a:solidFill>
                <a:schemeClr val="tx1">
                  <a:lumMod val="75000"/>
                  <a:lumOff val="25000"/>
                </a:schemeClr>
              </a:solidFill>
            </a:endParaRPr>
          </a:p>
        </p:txBody>
      </p:sp>
      <p:sp>
        <p:nvSpPr>
          <p:cNvPr id="5" name="Slide Number Placeholder 4"/>
          <p:cNvSpPr>
            <a:spLocks noGrp="1"/>
          </p:cNvSpPr>
          <p:nvPr>
            <p:ph type="sldNum" sz="quarter" idx="12"/>
          </p:nvPr>
        </p:nvSpPr>
        <p:spPr>
          <a:xfrm>
            <a:off x="10341428" y="6356350"/>
            <a:ext cx="1012371" cy="365125"/>
          </a:xfrm>
        </p:spPr>
        <p:txBody>
          <a:bodyPr>
            <a:normAutofit/>
          </a:bodyPr>
          <a:lstStyle/>
          <a:p>
            <a:pPr>
              <a:spcAft>
                <a:spcPts val="600"/>
              </a:spcAft>
            </a:pPr>
            <a:fld id="{D586CA68-4FB1-427B-BB86-91C02EACE322}" type="slidenum">
              <a:rPr lang="en-GB" altLang="en-US">
                <a:solidFill>
                  <a:srgbClr val="FFFFFF"/>
                </a:solidFill>
              </a:rPr>
              <a:pPr>
                <a:spcAft>
                  <a:spcPts val="600"/>
                </a:spcAft>
              </a:pPr>
              <a:t>24</a:t>
            </a:fld>
            <a:endParaRPr lang="en-GB" altLang="en-US">
              <a:solidFill>
                <a:srgbClr val="FFFFFF"/>
              </a:solidFill>
            </a:endParaRPr>
          </a:p>
        </p:txBody>
      </p:sp>
    </p:spTree>
    <p:extLst>
      <p:ext uri="{BB962C8B-B14F-4D97-AF65-F5344CB8AC3E}">
        <p14:creationId xmlns:p14="http://schemas.microsoft.com/office/powerpoint/2010/main" val="98966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What we know and what we don’t</a:t>
            </a:r>
          </a:p>
        </p:txBody>
      </p:sp>
      <p:sp>
        <p:nvSpPr>
          <p:cNvPr id="8" name="Content Placeholder 7"/>
          <p:cNvSpPr>
            <a:spLocks noGrp="1"/>
          </p:cNvSpPr>
          <p:nvPr>
            <p:ph idx="1"/>
          </p:nvPr>
        </p:nvSpPr>
        <p:spPr>
          <a:xfrm>
            <a:off x="838200" y="1614345"/>
            <a:ext cx="10515600" cy="4562618"/>
          </a:xfrm>
        </p:spPr>
        <p:txBody>
          <a:bodyPr>
            <a:normAutofit fontScale="92500"/>
          </a:bodyPr>
          <a:lstStyle/>
          <a:p>
            <a:pPr marL="0" indent="0">
              <a:buNone/>
            </a:pPr>
            <a:r>
              <a:rPr lang="en-US" dirty="0"/>
              <a:t>We know that violence and self-harm are very clearly linked </a:t>
            </a:r>
            <a:r>
              <a:rPr lang="en-US" dirty="0" err="1"/>
              <a:t>behaviours</a:t>
            </a:r>
            <a:r>
              <a:rPr lang="en-US" dirty="0"/>
              <a:t>.  Shown in all populations in which it has been researched.</a:t>
            </a:r>
          </a:p>
          <a:p>
            <a:endParaRPr lang="en-US" dirty="0"/>
          </a:p>
          <a:p>
            <a:pPr marL="0" indent="0">
              <a:buNone/>
            </a:pPr>
            <a:r>
              <a:rPr lang="en-US" dirty="0"/>
              <a:t>But</a:t>
            </a:r>
          </a:p>
          <a:p>
            <a:r>
              <a:rPr lang="en-US" dirty="0"/>
              <a:t>We don’t know the characteristics of this group except in the highly exceptional situation when the harm is fatal (homicide-suicide).</a:t>
            </a:r>
          </a:p>
          <a:p>
            <a:r>
              <a:rPr lang="en-US" dirty="0"/>
              <a:t>We don’t know the range of other </a:t>
            </a:r>
            <a:r>
              <a:rPr lang="en-US" dirty="0" err="1"/>
              <a:t>behaviours</a:t>
            </a:r>
            <a:endParaRPr lang="en-US" dirty="0"/>
          </a:p>
          <a:p>
            <a:r>
              <a:rPr lang="en-US" dirty="0"/>
              <a:t>We don</a:t>
            </a:r>
            <a:r>
              <a:rPr lang="mr-IN" dirty="0"/>
              <a:t>’</a:t>
            </a:r>
            <a:r>
              <a:rPr lang="en-US" dirty="0"/>
              <a:t>t know the level of risk posed by these (and other) </a:t>
            </a:r>
            <a:r>
              <a:rPr lang="en-US" dirty="0" err="1"/>
              <a:t>behaviours</a:t>
            </a:r>
            <a:endParaRPr lang="en-US" dirty="0"/>
          </a:p>
          <a:p>
            <a:r>
              <a:rPr lang="en-US" dirty="0"/>
              <a:t>We don’t know why they are linked.</a:t>
            </a:r>
          </a:p>
          <a:p>
            <a:r>
              <a:rPr lang="en-US" dirty="0"/>
              <a:t>We don’t know whether it matters.</a:t>
            </a:r>
          </a:p>
        </p:txBody>
      </p:sp>
    </p:spTree>
    <p:extLst>
      <p:ext uri="{BB962C8B-B14F-4D97-AF65-F5344CB8AC3E}">
        <p14:creationId xmlns:p14="http://schemas.microsoft.com/office/powerpoint/2010/main" val="18569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GB">
                <a:solidFill>
                  <a:schemeClr val="accent1"/>
                </a:solidFill>
              </a:rPr>
              <a:t>Aims</a:t>
            </a:r>
          </a:p>
        </p:txBody>
      </p:sp>
      <p:sp>
        <p:nvSpPr>
          <p:cNvPr id="3" name="Content Placeholder 2"/>
          <p:cNvSpPr>
            <a:spLocks noGrp="1"/>
          </p:cNvSpPr>
          <p:nvPr>
            <p:ph idx="1"/>
          </p:nvPr>
        </p:nvSpPr>
        <p:spPr>
          <a:xfrm>
            <a:off x="4976031" y="963877"/>
            <a:ext cx="6377769" cy="4930246"/>
          </a:xfrm>
        </p:spPr>
        <p:txBody>
          <a:bodyPr anchor="ctr">
            <a:normAutofit/>
          </a:bodyPr>
          <a:lstStyle/>
          <a:p>
            <a:endParaRPr lang="en-GB" sz="2200" dirty="0"/>
          </a:p>
          <a:p>
            <a:pPr marL="0" indent="0">
              <a:buNone/>
            </a:pPr>
            <a:r>
              <a:rPr lang="en-GB" sz="2200" dirty="0"/>
              <a:t>To explore possible risk factors for dual harm prisoners.</a:t>
            </a:r>
          </a:p>
          <a:p>
            <a:pPr marL="0" indent="0">
              <a:buNone/>
            </a:pPr>
            <a:endParaRPr lang="en-GB" sz="2200" dirty="0"/>
          </a:p>
          <a:p>
            <a:pPr marL="0" indent="0">
              <a:buNone/>
            </a:pPr>
            <a:r>
              <a:rPr lang="en-GB" sz="2200" dirty="0"/>
              <a:t>Therefore, this study will aim to compare sole self-harm, sole assault and dual harm prisoners:</a:t>
            </a:r>
          </a:p>
          <a:p>
            <a:r>
              <a:rPr lang="en-GB" sz="2200" dirty="0"/>
              <a:t>To explore demographic variables and offence types</a:t>
            </a:r>
          </a:p>
          <a:p>
            <a:r>
              <a:rPr lang="en-GB" sz="2200" dirty="0"/>
              <a:t>To explore incident rates, incident types and (where applicable) rates of restrictive punishment regimes.</a:t>
            </a:r>
          </a:p>
          <a:p>
            <a:r>
              <a:rPr lang="en-GB" sz="2200" dirty="0"/>
              <a:t>To explore any differences in methods or lethality of self-harm.</a:t>
            </a:r>
          </a:p>
          <a:p>
            <a:pPr marL="0" indent="0">
              <a:buNone/>
            </a:pPr>
            <a:endParaRPr lang="en-GB" sz="2200" dirty="0"/>
          </a:p>
          <a:p>
            <a:endParaRPr lang="en-GB" sz="2200" dirty="0"/>
          </a:p>
        </p:txBody>
      </p:sp>
      <p:sp>
        <p:nvSpPr>
          <p:cNvPr id="4" name="Date Placeholder 3"/>
          <p:cNvSpPr>
            <a:spLocks noGrp="1"/>
          </p:cNvSpPr>
          <p:nvPr>
            <p:ph type="dt" sz="half" idx="10"/>
          </p:nvPr>
        </p:nvSpPr>
        <p:spPr>
          <a:xfrm>
            <a:off x="838200" y="6033479"/>
            <a:ext cx="2743200" cy="365125"/>
          </a:xfrm>
        </p:spPr>
        <p:txBody>
          <a:bodyPr>
            <a:normAutofit/>
          </a:bodyPr>
          <a:lstStyle/>
          <a:p>
            <a:pPr>
              <a:spcAft>
                <a:spcPts val="600"/>
              </a:spcAft>
            </a:pPr>
            <a:fld id="{44026E08-299C-4CD3-BFC1-AE204EFA12E9}" type="datetime4">
              <a:rPr lang="en-GB" altLang="en-US" sz="1050">
                <a:solidFill>
                  <a:schemeClr val="tx1">
                    <a:alpha val="80000"/>
                  </a:schemeClr>
                </a:solidFill>
              </a:rPr>
              <a:pPr>
                <a:spcAft>
                  <a:spcPts val="600"/>
                </a:spcAft>
              </a:pPr>
              <a:t>02 September 2019</a:t>
            </a:fld>
            <a:endParaRPr lang="en-GB" altLang="en-US" sz="1050">
              <a:solidFill>
                <a:schemeClr val="tx1">
                  <a:alpha val="80000"/>
                </a:schemeClr>
              </a:solidFill>
            </a:endParaRPr>
          </a:p>
        </p:txBody>
      </p:sp>
      <p:sp>
        <p:nvSpPr>
          <p:cNvPr id="5" name="Slide Number Placeholder 4"/>
          <p:cNvSpPr>
            <a:spLocks noGrp="1"/>
          </p:cNvSpPr>
          <p:nvPr>
            <p:ph type="sldNum" sz="quarter" idx="12"/>
          </p:nvPr>
        </p:nvSpPr>
        <p:spPr>
          <a:xfrm>
            <a:off x="10571516" y="6033479"/>
            <a:ext cx="782283" cy="365125"/>
          </a:xfrm>
        </p:spPr>
        <p:txBody>
          <a:bodyPr>
            <a:normAutofit/>
          </a:bodyPr>
          <a:lstStyle/>
          <a:p>
            <a:pPr>
              <a:spcAft>
                <a:spcPts val="600"/>
              </a:spcAft>
            </a:pPr>
            <a:fld id="{D586CA68-4FB1-427B-BB86-91C02EACE322}" type="slidenum">
              <a:rPr lang="en-GB" altLang="en-US" sz="1050">
                <a:solidFill>
                  <a:schemeClr val="tx1">
                    <a:alpha val="80000"/>
                  </a:schemeClr>
                </a:solidFill>
              </a:rPr>
              <a:pPr>
                <a:spcAft>
                  <a:spcPts val="600"/>
                </a:spcAft>
              </a:pPr>
              <a:t>4</a:t>
            </a:fld>
            <a:endParaRPr lang="en-GB" altLang="en-US" sz="1050">
              <a:solidFill>
                <a:schemeClr val="tx1">
                  <a:alpha val="80000"/>
                </a:schemeClr>
              </a:solidFill>
            </a:endParaRPr>
          </a:p>
        </p:txBody>
      </p:sp>
    </p:spTree>
    <p:extLst>
      <p:ext uri="{BB962C8B-B14F-4D97-AF65-F5344CB8AC3E}">
        <p14:creationId xmlns:p14="http://schemas.microsoft.com/office/powerpoint/2010/main" val="4278853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24110"/>
            <a:ext cx="10590213" cy="1280890"/>
          </a:xfrm>
        </p:spPr>
        <p:txBody>
          <a:bodyPr>
            <a:normAutofit/>
          </a:bodyPr>
          <a:lstStyle/>
          <a:p>
            <a:r>
              <a:rPr lang="en-US" dirty="0"/>
              <a:t>Exploring Sole and Dual Harm</a:t>
            </a:r>
            <a:br>
              <a:rPr lang="en-US" dirty="0"/>
            </a:br>
            <a:br>
              <a:rPr lang="en-GB" sz="2000" i="1" dirty="0"/>
            </a:br>
            <a:endParaRPr lang="en-US" sz="2000" i="1" dirty="0"/>
          </a:p>
        </p:txBody>
      </p:sp>
      <p:sp>
        <p:nvSpPr>
          <p:cNvPr id="3" name="Content Placeholder 2"/>
          <p:cNvSpPr>
            <a:spLocks noGrp="1"/>
          </p:cNvSpPr>
          <p:nvPr>
            <p:ph idx="1"/>
          </p:nvPr>
        </p:nvSpPr>
        <p:spPr>
          <a:xfrm>
            <a:off x="284846" y="1614345"/>
            <a:ext cx="11595604" cy="4769522"/>
          </a:xfrm>
        </p:spPr>
        <p:txBody>
          <a:bodyPr numCol="2" spcCol="612000">
            <a:normAutofit fontScale="92500" lnSpcReduction="10000"/>
          </a:bodyPr>
          <a:lstStyle/>
          <a:p>
            <a:pPr marL="0" indent="0" algn="ctr">
              <a:buNone/>
            </a:pPr>
            <a:r>
              <a:rPr lang="en-US" dirty="0"/>
              <a:t>Location</a:t>
            </a:r>
          </a:p>
          <a:p>
            <a:pPr marL="0" indent="0" algn="ctr">
              <a:buNone/>
            </a:pPr>
            <a:endParaRPr lang="en-GB" dirty="0"/>
          </a:p>
          <a:p>
            <a:pPr marL="0" indent="0">
              <a:lnSpc>
                <a:spcPct val="80000"/>
              </a:lnSpc>
              <a:buNone/>
            </a:pPr>
            <a:r>
              <a:rPr lang="en-GB" b="1" dirty="0"/>
              <a:t>Medium Security (Cat B) Remand and early stage prison in England</a:t>
            </a:r>
          </a:p>
          <a:p>
            <a:pPr marL="0" indent="0">
              <a:lnSpc>
                <a:spcPct val="80000"/>
              </a:lnSpc>
              <a:buNone/>
            </a:pPr>
            <a:endParaRPr lang="en-GB" b="1" dirty="0"/>
          </a:p>
          <a:p>
            <a:pPr marL="0" indent="0">
              <a:lnSpc>
                <a:spcPct val="80000"/>
              </a:lnSpc>
              <a:buNone/>
            </a:pPr>
            <a:endParaRPr lang="en-GB" b="1"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Groups</a:t>
            </a:r>
          </a:p>
          <a:p>
            <a:pPr marL="0" indent="0" algn="ctr">
              <a:buNone/>
            </a:pPr>
            <a:r>
              <a:rPr lang="en-US" dirty="0"/>
              <a:t>(based on in-prison incidents)</a:t>
            </a:r>
          </a:p>
          <a:p>
            <a:pPr marL="0" indent="0">
              <a:buNone/>
            </a:pPr>
            <a:endParaRPr lang="en-US" dirty="0"/>
          </a:p>
          <a:p>
            <a:pPr marL="0" indent="0">
              <a:buNone/>
            </a:pPr>
            <a:r>
              <a:rPr lang="en-US" dirty="0">
                <a:solidFill>
                  <a:srgbClr val="FF0000"/>
                </a:solidFill>
              </a:rPr>
              <a:t>Sole Assault </a:t>
            </a:r>
            <a:r>
              <a:rPr lang="en-US" dirty="0"/>
              <a:t>(physical assault)</a:t>
            </a:r>
          </a:p>
          <a:p>
            <a:pPr marL="0" indent="0">
              <a:buNone/>
            </a:pPr>
            <a:r>
              <a:rPr lang="en-US" dirty="0">
                <a:solidFill>
                  <a:srgbClr val="FF0000"/>
                </a:solidFill>
              </a:rPr>
              <a:t>Sole Self-harm </a:t>
            </a:r>
            <a:r>
              <a:rPr lang="en-US" dirty="0"/>
              <a:t>(physical harm to self) </a:t>
            </a:r>
          </a:p>
          <a:p>
            <a:pPr marL="0" indent="0">
              <a:buNone/>
            </a:pPr>
            <a:r>
              <a:rPr lang="en-US" dirty="0">
                <a:solidFill>
                  <a:srgbClr val="FF0000"/>
                </a:solidFill>
              </a:rPr>
              <a:t>Dual Harm</a:t>
            </a:r>
            <a:r>
              <a:rPr lang="en-US" dirty="0"/>
              <a:t>: Both assault and self-harm</a:t>
            </a:r>
          </a:p>
          <a:p>
            <a:pPr marL="0" indent="0">
              <a:buNone/>
            </a:pPr>
            <a:r>
              <a:rPr lang="en-US" dirty="0">
                <a:solidFill>
                  <a:srgbClr val="FF0000"/>
                </a:solidFill>
              </a:rPr>
              <a:t>No incidents </a:t>
            </a:r>
            <a:endParaRPr lang="en-US" dirty="0"/>
          </a:p>
          <a:p>
            <a:pPr marL="0" indent="0">
              <a:buNone/>
            </a:pPr>
            <a:r>
              <a:rPr lang="en-US" dirty="0">
                <a:solidFill>
                  <a:srgbClr val="FF0000"/>
                </a:solidFill>
              </a:rPr>
              <a:t>No harm</a:t>
            </a:r>
            <a:r>
              <a:rPr lang="en-US" dirty="0"/>
              <a:t> (</a:t>
            </a:r>
            <a:r>
              <a:rPr lang="en-US" dirty="0" err="1"/>
              <a:t>i</a:t>
            </a:r>
            <a:r>
              <a:rPr lang="en-GB" dirty="0" err="1"/>
              <a:t>ncidents</a:t>
            </a:r>
            <a:r>
              <a:rPr lang="en-GB" dirty="0"/>
              <a:t> but not physical harm)</a:t>
            </a:r>
            <a:endParaRPr lang="en-US" dirty="0"/>
          </a:p>
          <a:p>
            <a:endParaRPr lang="en-US" dirty="0"/>
          </a:p>
        </p:txBody>
      </p:sp>
      <p:pic>
        <p:nvPicPr>
          <p:cNvPr id="4" name="Picture 3"/>
          <p:cNvPicPr>
            <a:picLocks noChangeAspect="1"/>
          </p:cNvPicPr>
          <p:nvPr/>
        </p:nvPicPr>
        <p:blipFill>
          <a:blip r:embed="rId2"/>
          <a:stretch>
            <a:fillRect/>
          </a:stretch>
        </p:blipFill>
        <p:spPr>
          <a:xfrm>
            <a:off x="11002876" y="2576"/>
            <a:ext cx="1189124" cy="1116362"/>
          </a:xfrm>
          <a:prstGeom prst="rect">
            <a:avLst/>
          </a:prstGeom>
        </p:spPr>
      </p:pic>
    </p:spTree>
    <p:extLst>
      <p:ext uri="{BB962C8B-B14F-4D97-AF65-F5344CB8AC3E}">
        <p14:creationId xmlns:p14="http://schemas.microsoft.com/office/powerpoint/2010/main" val="2655521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a:t>
            </a:r>
          </a:p>
        </p:txBody>
      </p:sp>
      <p:sp>
        <p:nvSpPr>
          <p:cNvPr id="3" name="Content Placeholder 2"/>
          <p:cNvSpPr>
            <a:spLocks noGrp="1"/>
          </p:cNvSpPr>
          <p:nvPr>
            <p:ph idx="1"/>
          </p:nvPr>
        </p:nvSpPr>
        <p:spPr>
          <a:xfrm>
            <a:off x="508000" y="1447801"/>
            <a:ext cx="11074400" cy="4908549"/>
          </a:xfrm>
        </p:spPr>
        <p:txBody>
          <a:bodyPr/>
          <a:lstStyle/>
          <a:p>
            <a:pPr marL="0" indent="0">
              <a:buNone/>
            </a:pPr>
            <a:r>
              <a:rPr lang="en-GB" dirty="0"/>
              <a:t>Data:  Routinely gathered detailed incident, location and demographic data from electronic database system</a:t>
            </a:r>
          </a:p>
          <a:p>
            <a:pPr marL="0" indent="0">
              <a:buNone/>
            </a:pPr>
            <a:endParaRPr lang="en-GB" dirty="0"/>
          </a:p>
          <a:p>
            <a:pPr marL="0" indent="0">
              <a:buNone/>
            </a:pPr>
            <a:r>
              <a:rPr lang="en-GB" dirty="0"/>
              <a:t>Each participant had demographic, current offence, incident dates and incident types, dates of segregation and placement on basic regime recorded.</a:t>
            </a:r>
          </a:p>
          <a:p>
            <a:pPr marL="0" indent="0">
              <a:buNone/>
            </a:pPr>
            <a:endParaRPr lang="en-GB" dirty="0"/>
          </a:p>
          <a:p>
            <a:pPr marL="0" indent="0">
              <a:buNone/>
            </a:pPr>
            <a:r>
              <a:rPr lang="en-GB" dirty="0"/>
              <a:t>Further details on method and severity of self-harm behaviour was also gathered. </a:t>
            </a:r>
          </a:p>
          <a:p>
            <a:pPr marL="0" indent="0">
              <a:buNone/>
            </a:pPr>
            <a:endParaRPr lang="en-GB" dirty="0"/>
          </a:p>
          <a:p>
            <a:pPr marL="0" indent="0">
              <a:buNone/>
            </a:pPr>
            <a:endParaRPr lang="en-GB" dirty="0"/>
          </a:p>
          <a:p>
            <a:pPr marL="0" indent="0">
              <a:buNone/>
            </a:pPr>
            <a:endParaRPr lang="en-GB"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4026E08-299C-4CD3-BFC1-AE204EFA12E9}" type="datetime4">
              <a:rPr kumimoji="0" lang="en-GB" altLang="en-US" sz="1200" b="0" i="0" u="none" strike="noStrike" kern="1200" cap="none" spc="0" normalizeH="0" baseline="0" noProof="0" smtClean="0">
                <a:ln>
                  <a:noFill/>
                </a:ln>
                <a:solidFill>
                  <a:srgbClr val="000000"/>
                </a:solidFill>
                <a:effectLst/>
                <a:uLnTx/>
                <a:uFillTx/>
                <a:latin typeface="Verdan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02 September 2019</a:t>
            </a:fld>
            <a:endParaRPr kumimoji="0" lang="en-GB" altLang="en-US" sz="1200" b="0" i="0" u="none" strike="noStrike" kern="1200" cap="none" spc="0" normalizeH="0" baseline="0" noProof="0">
              <a:ln>
                <a:noFill/>
              </a:ln>
              <a:solidFill>
                <a:srgbClr val="000000"/>
              </a:solidFill>
              <a:effectLst/>
              <a:uLnTx/>
              <a:uFillTx/>
              <a:latin typeface="Verdana"/>
              <a:ea typeface="+mn-ea"/>
              <a:cs typeface="+mn-cs"/>
            </a:endParaRPr>
          </a:p>
        </p:txBody>
      </p:sp>
      <p:sp>
        <p:nvSpPr>
          <p:cNvPr id="5" name="Slide Number Placeholder 4"/>
          <p:cNvSpPr>
            <a:spLocks noGrp="1"/>
          </p:cNvSpPr>
          <p:nvPr>
            <p:ph type="sldNum" sz="quarter" idx="12"/>
          </p:nvPr>
        </p:nvSpPr>
        <p:spPr>
          <a:xfrm>
            <a:off x="0" y="6356350"/>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86CA68-4FB1-427B-BB86-91C02EACE322}" type="slidenum">
              <a:rPr kumimoji="0" lang="en-GB" altLang="en-US" sz="1200" b="0" i="0" u="none" strike="noStrike" kern="1200" cap="none" spc="0" normalizeH="0" baseline="0" noProof="0" smtClean="0">
                <a:ln>
                  <a:noFill/>
                </a:ln>
                <a:solidFill>
                  <a:srgbClr val="000000"/>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altLang="en-US" sz="1200" b="0" i="0" u="none" strike="noStrike" kern="1200" cap="none" spc="0" normalizeH="0" baseline="0" noProof="0">
              <a:ln>
                <a:noFill/>
              </a:ln>
              <a:solidFill>
                <a:srgbClr val="000000"/>
              </a:solidFill>
              <a:effectLst/>
              <a:uLnTx/>
              <a:uFillTx/>
              <a:latin typeface="Verdana"/>
              <a:ea typeface="+mn-ea"/>
              <a:cs typeface="+mn-cs"/>
            </a:endParaRPr>
          </a:p>
        </p:txBody>
      </p:sp>
    </p:spTree>
    <p:extLst>
      <p:ext uri="{BB962C8B-B14F-4D97-AF65-F5344CB8AC3E}">
        <p14:creationId xmlns:p14="http://schemas.microsoft.com/office/powerpoint/2010/main" val="175958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9CA38281-2C1D-46C5-B6A2-7FB3232CFB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2" name="Title 1"/>
          <p:cNvSpPr>
            <a:spLocks noGrp="1"/>
          </p:cNvSpPr>
          <p:nvPr>
            <p:ph type="title"/>
          </p:nvPr>
        </p:nvSpPr>
        <p:spPr>
          <a:xfrm>
            <a:off x="1913468" y="365125"/>
            <a:ext cx="9440332" cy="1325563"/>
          </a:xfrm>
        </p:spPr>
        <p:txBody>
          <a:bodyPr>
            <a:normAutofit/>
          </a:bodyPr>
          <a:lstStyle/>
          <a:p>
            <a:r>
              <a:rPr lang="en-GB" dirty="0"/>
              <a:t>Definitions</a:t>
            </a:r>
          </a:p>
        </p:txBody>
      </p:sp>
      <p:sp>
        <p:nvSpPr>
          <p:cNvPr id="3" name="Content Placeholder 2"/>
          <p:cNvSpPr>
            <a:spLocks noGrp="1"/>
          </p:cNvSpPr>
          <p:nvPr>
            <p:ph idx="1"/>
          </p:nvPr>
        </p:nvSpPr>
        <p:spPr>
          <a:xfrm>
            <a:off x="838200" y="1825625"/>
            <a:ext cx="10515600" cy="4351338"/>
          </a:xfrm>
        </p:spPr>
        <p:txBody>
          <a:bodyPr>
            <a:normAutofit/>
          </a:bodyPr>
          <a:lstStyle/>
          <a:p>
            <a:r>
              <a:rPr lang="en-GB" b="1" dirty="0"/>
              <a:t>Assault: </a:t>
            </a:r>
            <a:r>
              <a:rPr lang="en-GB" dirty="0"/>
              <a:t>Assaults in prison custody cover a wide range of physically violent incidents including fights between prisoners. </a:t>
            </a:r>
          </a:p>
          <a:p>
            <a:r>
              <a:rPr lang="en-GB" b="1" dirty="0"/>
              <a:t>Self-harm: </a:t>
            </a:r>
            <a:r>
              <a:rPr lang="en-GB" dirty="0"/>
              <a:t>Any act where a prisoner deliberately harms themselves irrespective of the method, intent or severity of any injury.</a:t>
            </a:r>
          </a:p>
          <a:p>
            <a:r>
              <a:rPr lang="en-GB" b="1" dirty="0"/>
              <a:t>Reportable Incident:  </a:t>
            </a:r>
            <a:r>
              <a:rPr lang="en-GB" dirty="0"/>
              <a:t>Any incident, as outlined in HM Prison Service Order 1400, which requires staff to report it onto the PNOMIS electronic computer system.  These include: assault, self-harm, damage to property, fire, drugs, mobile phone possession, death of a prisoner, miscellaneous, incidents at height, tool possession and barricade.</a:t>
            </a:r>
          </a:p>
          <a:p>
            <a:endParaRPr lang="en-GB" dirty="0"/>
          </a:p>
        </p:txBody>
      </p:sp>
    </p:spTree>
    <p:extLst>
      <p:ext uri="{BB962C8B-B14F-4D97-AF65-F5344CB8AC3E}">
        <p14:creationId xmlns:p14="http://schemas.microsoft.com/office/powerpoint/2010/main" val="2062984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43277" y="712269"/>
            <a:ext cx="3370998" cy="5502264"/>
          </a:xfrm>
        </p:spPr>
        <p:txBody>
          <a:bodyPr>
            <a:normAutofit/>
          </a:bodyPr>
          <a:lstStyle/>
          <a:p>
            <a:r>
              <a:rPr lang="en-GB">
                <a:solidFill>
                  <a:srgbClr val="FFFFFF"/>
                </a:solidFill>
              </a:rPr>
              <a:t>Sample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8394104"/>
              </p:ext>
            </p:extLst>
          </p:nvPr>
        </p:nvGraphicFramePr>
        <p:xfrm>
          <a:off x="5280025" y="1198846"/>
          <a:ext cx="6269037" cy="4460309"/>
        </p:xfrm>
        <a:graphic>
          <a:graphicData uri="http://schemas.openxmlformats.org/drawingml/2006/table">
            <a:tbl>
              <a:tblPr firstRow="1" bandRow="1">
                <a:tableStyleId>{5C22544A-7EE6-4342-B048-85BDC9FD1C3A}</a:tableStyleId>
              </a:tblPr>
              <a:tblGrid>
                <a:gridCol w="3240417">
                  <a:extLst>
                    <a:ext uri="{9D8B030D-6E8A-4147-A177-3AD203B41FA5}">
                      <a16:colId xmlns:a16="http://schemas.microsoft.com/office/drawing/2014/main" val="3617725503"/>
                    </a:ext>
                  </a:extLst>
                </a:gridCol>
                <a:gridCol w="3028620">
                  <a:extLst>
                    <a:ext uri="{9D8B030D-6E8A-4147-A177-3AD203B41FA5}">
                      <a16:colId xmlns:a16="http://schemas.microsoft.com/office/drawing/2014/main" val="20004"/>
                    </a:ext>
                  </a:extLst>
                </a:gridCol>
              </a:tblGrid>
              <a:tr h="637187">
                <a:tc>
                  <a:txBody>
                    <a:bodyPr/>
                    <a:lstStyle/>
                    <a:p>
                      <a:endParaRPr lang="en-GB" sz="3100"/>
                    </a:p>
                  </a:txBody>
                  <a:tcPr marL="114425" marR="114425" marT="57212" marB="57212"/>
                </a:tc>
                <a:tc>
                  <a:txBody>
                    <a:bodyPr/>
                    <a:lstStyle/>
                    <a:p>
                      <a:pPr algn="ctr"/>
                      <a:r>
                        <a:rPr lang="en-GB" sz="3100"/>
                        <a:t>N(%)</a:t>
                      </a:r>
                    </a:p>
                  </a:txBody>
                  <a:tcPr marL="114425" marR="114425" marT="57212" marB="57212"/>
                </a:tc>
                <a:extLst>
                  <a:ext uri="{0D108BD9-81ED-4DB2-BD59-A6C34878D82A}">
                    <a16:rowId xmlns:a16="http://schemas.microsoft.com/office/drawing/2014/main" val="1188834708"/>
                  </a:ext>
                </a:extLst>
              </a:tr>
              <a:tr h="637187">
                <a:tc>
                  <a:txBody>
                    <a:bodyPr/>
                    <a:lstStyle/>
                    <a:p>
                      <a:r>
                        <a:rPr lang="en-GB" sz="3100"/>
                        <a:t>Sole Self-Harm</a:t>
                      </a:r>
                    </a:p>
                  </a:txBody>
                  <a:tcPr marL="114425" marR="114425" marT="57212" marB="57212"/>
                </a:tc>
                <a:tc>
                  <a:txBody>
                    <a:bodyPr/>
                    <a:lstStyle/>
                    <a:p>
                      <a:pPr algn="ctr"/>
                      <a:r>
                        <a:rPr lang="en-GB" sz="3100"/>
                        <a:t>70 (7.3)</a:t>
                      </a:r>
                    </a:p>
                  </a:txBody>
                  <a:tcPr marL="114425" marR="114425" marT="57212" marB="57212"/>
                </a:tc>
                <a:extLst>
                  <a:ext uri="{0D108BD9-81ED-4DB2-BD59-A6C34878D82A}">
                    <a16:rowId xmlns:a16="http://schemas.microsoft.com/office/drawing/2014/main" val="1402624046"/>
                  </a:ext>
                </a:extLst>
              </a:tr>
              <a:tr h="637187">
                <a:tc>
                  <a:txBody>
                    <a:bodyPr/>
                    <a:lstStyle/>
                    <a:p>
                      <a:r>
                        <a:rPr lang="en-GB" sz="3100"/>
                        <a:t>Dual Harm</a:t>
                      </a:r>
                    </a:p>
                  </a:txBody>
                  <a:tcPr marL="114425" marR="114425" marT="57212" marB="57212"/>
                </a:tc>
                <a:tc>
                  <a:txBody>
                    <a:bodyPr/>
                    <a:lstStyle/>
                    <a:p>
                      <a:pPr algn="ctr"/>
                      <a:r>
                        <a:rPr lang="en-GB" sz="3100"/>
                        <a:t>105 (10.9)</a:t>
                      </a:r>
                    </a:p>
                  </a:txBody>
                  <a:tcPr marL="114425" marR="114425" marT="57212" marB="57212"/>
                </a:tc>
                <a:extLst>
                  <a:ext uri="{0D108BD9-81ED-4DB2-BD59-A6C34878D82A}">
                    <a16:rowId xmlns:a16="http://schemas.microsoft.com/office/drawing/2014/main" val="1683172303"/>
                  </a:ext>
                </a:extLst>
              </a:tr>
              <a:tr h="637187">
                <a:tc>
                  <a:txBody>
                    <a:bodyPr/>
                    <a:lstStyle/>
                    <a:p>
                      <a:r>
                        <a:rPr lang="en-GB" sz="3100"/>
                        <a:t>Sole Assault</a:t>
                      </a:r>
                    </a:p>
                  </a:txBody>
                  <a:tcPr marL="114425" marR="114425" marT="57212" marB="57212"/>
                </a:tc>
                <a:tc>
                  <a:txBody>
                    <a:bodyPr/>
                    <a:lstStyle/>
                    <a:p>
                      <a:pPr algn="ctr"/>
                      <a:r>
                        <a:rPr lang="en-GB" sz="3100"/>
                        <a:t>223 (23.1)</a:t>
                      </a:r>
                    </a:p>
                  </a:txBody>
                  <a:tcPr marL="114425" marR="114425" marT="57212" marB="57212"/>
                </a:tc>
                <a:extLst>
                  <a:ext uri="{0D108BD9-81ED-4DB2-BD59-A6C34878D82A}">
                    <a16:rowId xmlns:a16="http://schemas.microsoft.com/office/drawing/2014/main" val="876513778"/>
                  </a:ext>
                </a:extLst>
              </a:tr>
              <a:tr h="637187">
                <a:tc>
                  <a:txBody>
                    <a:bodyPr/>
                    <a:lstStyle/>
                    <a:p>
                      <a:r>
                        <a:rPr lang="en-GB" sz="3100"/>
                        <a:t>No Harm</a:t>
                      </a:r>
                    </a:p>
                  </a:txBody>
                  <a:tcPr marL="114425" marR="114425" marT="57212" marB="57212"/>
                </a:tc>
                <a:tc>
                  <a:txBody>
                    <a:bodyPr/>
                    <a:lstStyle/>
                    <a:p>
                      <a:pPr algn="ctr"/>
                      <a:r>
                        <a:rPr lang="en-GB" sz="3100"/>
                        <a:t>86 (8.9)</a:t>
                      </a:r>
                    </a:p>
                  </a:txBody>
                  <a:tcPr marL="114425" marR="114425" marT="57212" marB="57212"/>
                </a:tc>
                <a:extLst>
                  <a:ext uri="{0D108BD9-81ED-4DB2-BD59-A6C34878D82A}">
                    <a16:rowId xmlns:a16="http://schemas.microsoft.com/office/drawing/2014/main" val="1310507457"/>
                  </a:ext>
                </a:extLst>
              </a:tr>
              <a:tr h="637187">
                <a:tc>
                  <a:txBody>
                    <a:bodyPr/>
                    <a:lstStyle/>
                    <a:p>
                      <a:r>
                        <a:rPr lang="en-GB" sz="3100"/>
                        <a:t>No Incidents</a:t>
                      </a:r>
                    </a:p>
                  </a:txBody>
                  <a:tcPr marL="114425" marR="114425" marT="57212" marB="57212"/>
                </a:tc>
                <a:tc>
                  <a:txBody>
                    <a:bodyPr/>
                    <a:lstStyle/>
                    <a:p>
                      <a:pPr algn="ctr"/>
                      <a:r>
                        <a:rPr lang="en-GB" sz="3100"/>
                        <a:t>481 (49.8)</a:t>
                      </a:r>
                    </a:p>
                  </a:txBody>
                  <a:tcPr marL="114425" marR="114425" marT="57212" marB="57212"/>
                </a:tc>
                <a:extLst>
                  <a:ext uri="{0D108BD9-81ED-4DB2-BD59-A6C34878D82A}">
                    <a16:rowId xmlns:a16="http://schemas.microsoft.com/office/drawing/2014/main" val="2184608395"/>
                  </a:ext>
                </a:extLst>
              </a:tr>
              <a:tr h="637187">
                <a:tc>
                  <a:txBody>
                    <a:bodyPr/>
                    <a:lstStyle/>
                    <a:p>
                      <a:r>
                        <a:rPr lang="en-GB" sz="3100"/>
                        <a:t>Total</a:t>
                      </a:r>
                    </a:p>
                  </a:txBody>
                  <a:tcPr marL="114425" marR="114425" marT="57212" marB="57212"/>
                </a:tc>
                <a:tc>
                  <a:txBody>
                    <a:bodyPr/>
                    <a:lstStyle/>
                    <a:p>
                      <a:pPr algn="ctr"/>
                      <a:r>
                        <a:rPr lang="en-GB" sz="3100"/>
                        <a:t>965</a:t>
                      </a:r>
                      <a:endParaRPr lang="en-GB" sz="3100" b="1"/>
                    </a:p>
                  </a:txBody>
                  <a:tcPr marL="114425" marR="114425" marT="57212" marB="57212"/>
                </a:tc>
                <a:extLst>
                  <a:ext uri="{0D108BD9-81ED-4DB2-BD59-A6C34878D82A}">
                    <a16:rowId xmlns:a16="http://schemas.microsoft.com/office/drawing/2014/main" val="2913585602"/>
                  </a:ext>
                </a:extLst>
              </a:tr>
            </a:tbl>
          </a:graphicData>
        </a:graphic>
      </p:graphicFrame>
      <p:sp>
        <p:nvSpPr>
          <p:cNvPr id="4" name="Date Placeholder 3"/>
          <p:cNvSpPr>
            <a:spLocks noGrp="1"/>
          </p:cNvSpPr>
          <p:nvPr>
            <p:ph type="dt" sz="half" idx="10"/>
          </p:nvPr>
        </p:nvSpPr>
        <p:spPr>
          <a:xfrm>
            <a:off x="838200" y="6356350"/>
            <a:ext cx="2743200" cy="365125"/>
          </a:xfrm>
        </p:spPr>
        <p:txBody>
          <a:bodyPr>
            <a:normAutofit/>
          </a:bodyPr>
          <a:lstStyle/>
          <a:p>
            <a:pPr>
              <a:spcAft>
                <a:spcPts val="600"/>
              </a:spcAft>
            </a:pPr>
            <a:fld id="{44026E08-299C-4CD3-BFC1-AE204EFA12E9}" type="datetime4">
              <a:rPr lang="en-GB" altLang="en-US">
                <a:solidFill>
                  <a:srgbClr val="FFFFFF"/>
                </a:solidFill>
              </a:rPr>
              <a:pPr>
                <a:spcAft>
                  <a:spcPts val="600"/>
                </a:spcAft>
              </a:pPr>
              <a:t>02 September 2019</a:t>
            </a:fld>
            <a:endParaRPr lang="en-GB" altLang="en-US">
              <a:solidFill>
                <a:srgbClr val="FFFFFF"/>
              </a:solidFill>
            </a:endParaRPr>
          </a:p>
        </p:txBody>
      </p:sp>
      <p:sp>
        <p:nvSpPr>
          <p:cNvPr id="5" name="Slide Number Placeholder 4"/>
          <p:cNvSpPr>
            <a:spLocks noGrp="1"/>
          </p:cNvSpPr>
          <p:nvPr>
            <p:ph type="sldNum" sz="quarter" idx="12"/>
          </p:nvPr>
        </p:nvSpPr>
        <p:spPr>
          <a:xfrm>
            <a:off x="8610600" y="6356350"/>
            <a:ext cx="2743200" cy="365125"/>
          </a:xfrm>
        </p:spPr>
        <p:txBody>
          <a:bodyPr>
            <a:normAutofit/>
          </a:bodyPr>
          <a:lstStyle/>
          <a:p>
            <a:pPr>
              <a:spcAft>
                <a:spcPts val="600"/>
              </a:spcAft>
            </a:pPr>
            <a:fld id="{D586CA68-4FB1-427B-BB86-91C02EACE322}" type="slidenum">
              <a:rPr lang="en-GB" altLang="en-US">
                <a:solidFill>
                  <a:schemeClr val="tx1"/>
                </a:solidFill>
              </a:rPr>
              <a:pPr>
                <a:spcAft>
                  <a:spcPts val="600"/>
                </a:spcAft>
              </a:pPr>
              <a:t>8</a:t>
            </a:fld>
            <a:endParaRPr lang="en-GB" altLang="en-US">
              <a:solidFill>
                <a:schemeClr val="tx1"/>
              </a:solidFill>
            </a:endParaRPr>
          </a:p>
        </p:txBody>
      </p:sp>
    </p:spTree>
    <p:extLst>
      <p:ext uri="{BB962C8B-B14F-4D97-AF65-F5344CB8AC3E}">
        <p14:creationId xmlns:p14="http://schemas.microsoft.com/office/powerpoint/2010/main" val="1551425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4FC8F91-A2CD-4143-925B-7A1707F101D8}"/>
              </a:ext>
            </a:extLst>
          </p:cNvPr>
          <p:cNvPicPr>
            <a:picLocks noChangeAspect="1"/>
          </p:cNvPicPr>
          <p:nvPr/>
        </p:nvPicPr>
        <p:blipFill>
          <a:blip r:embed="rId2"/>
          <a:stretch>
            <a:fillRect/>
          </a:stretch>
        </p:blipFill>
        <p:spPr>
          <a:xfrm>
            <a:off x="480060" y="2161155"/>
            <a:ext cx="3425957" cy="2535208"/>
          </a:xfrm>
          <a:prstGeom prst="rect">
            <a:avLst/>
          </a:prstGeom>
        </p:spPr>
      </p:pic>
      <p:sp>
        <p:nvSpPr>
          <p:cNvPr id="2" name="Title 1">
            <a:extLst>
              <a:ext uri="{FF2B5EF4-FFF2-40B4-BE49-F238E27FC236}">
                <a16:creationId xmlns:a16="http://schemas.microsoft.com/office/drawing/2014/main" id="{4CFD184E-DA08-42A0-AA33-CB720136DF4F}"/>
              </a:ext>
            </a:extLst>
          </p:cNvPr>
          <p:cNvSpPr>
            <a:spLocks noGrp="1"/>
          </p:cNvSpPr>
          <p:nvPr>
            <p:ph type="title"/>
          </p:nvPr>
        </p:nvSpPr>
        <p:spPr>
          <a:xfrm>
            <a:off x="4384039" y="365125"/>
            <a:ext cx="7164493" cy="1325563"/>
          </a:xfrm>
        </p:spPr>
        <p:txBody>
          <a:bodyPr>
            <a:normAutofit/>
          </a:bodyPr>
          <a:lstStyle/>
          <a:p>
            <a:r>
              <a:rPr lang="en-GB"/>
              <a:t>Index offence</a:t>
            </a:r>
            <a:endParaRPr lang="en-GB" dirty="0"/>
          </a:p>
        </p:txBody>
      </p:sp>
      <p:sp>
        <p:nvSpPr>
          <p:cNvPr id="3" name="Content Placeholder 2">
            <a:extLst>
              <a:ext uri="{FF2B5EF4-FFF2-40B4-BE49-F238E27FC236}">
                <a16:creationId xmlns:a16="http://schemas.microsoft.com/office/drawing/2014/main" id="{CCCFE065-DF01-4AA4-B9E5-2D6A3AA25B19}"/>
              </a:ext>
            </a:extLst>
          </p:cNvPr>
          <p:cNvSpPr>
            <a:spLocks noGrp="1"/>
          </p:cNvSpPr>
          <p:nvPr>
            <p:ph idx="1"/>
          </p:nvPr>
        </p:nvSpPr>
        <p:spPr>
          <a:xfrm>
            <a:off x="4387515" y="1521151"/>
            <a:ext cx="7533868" cy="5118931"/>
          </a:xfrm>
        </p:spPr>
        <p:txBody>
          <a:bodyPr>
            <a:normAutofit/>
          </a:bodyPr>
          <a:lstStyle/>
          <a:p>
            <a:pPr marL="0" indent="0">
              <a:buNone/>
            </a:pPr>
            <a:r>
              <a:rPr lang="en-GB" sz="2000" dirty="0"/>
              <a:t>Logistic Regression undertaken considering whether we could distinguish dual from either sole self-harm or sole assault groups on the basis of their current offence type.  </a:t>
            </a:r>
          </a:p>
          <a:p>
            <a:pPr marL="0" indent="0">
              <a:buNone/>
            </a:pPr>
            <a:r>
              <a:rPr lang="en-GB" sz="2000" dirty="0"/>
              <a:t>The following offence types were coded:</a:t>
            </a:r>
          </a:p>
          <a:p>
            <a:r>
              <a:rPr lang="en-GB" sz="2000" dirty="0"/>
              <a:t>Violent</a:t>
            </a:r>
          </a:p>
          <a:p>
            <a:r>
              <a:rPr lang="en-GB" sz="2000" dirty="0"/>
              <a:t>Sexual</a:t>
            </a:r>
          </a:p>
          <a:p>
            <a:r>
              <a:rPr lang="en-GB" sz="2000" dirty="0"/>
              <a:t>Acquisitive</a:t>
            </a:r>
          </a:p>
          <a:p>
            <a:r>
              <a:rPr lang="en-GB" sz="2000" dirty="0"/>
              <a:t>Drugs</a:t>
            </a:r>
          </a:p>
          <a:p>
            <a:r>
              <a:rPr lang="en-GB" sz="2000" dirty="0"/>
              <a:t>Arson</a:t>
            </a:r>
          </a:p>
          <a:p>
            <a:pPr marL="0" indent="0">
              <a:buNone/>
            </a:pPr>
            <a:endParaRPr lang="en-GB" sz="2000" dirty="0"/>
          </a:p>
          <a:p>
            <a:pPr marL="0" indent="0">
              <a:buNone/>
            </a:pPr>
            <a:r>
              <a:rPr lang="en-GB" sz="2000" dirty="0"/>
              <a:t>All analyses were all non-significant (p&gt;. 05), meaning offence type does not distinguish the harm groups.</a:t>
            </a:r>
          </a:p>
          <a:p>
            <a:pPr marL="0" indent="0">
              <a:buNone/>
            </a:pPr>
            <a:endParaRPr lang="en-GB" sz="1900" dirty="0"/>
          </a:p>
          <a:p>
            <a:pPr marL="0" indent="0">
              <a:buNone/>
            </a:pPr>
            <a:endParaRPr lang="en-GB" sz="1900" dirty="0"/>
          </a:p>
          <a:p>
            <a:endParaRPr lang="en-GB" sz="1900" dirty="0"/>
          </a:p>
          <a:p>
            <a:endParaRPr lang="en-GB" sz="1900" dirty="0"/>
          </a:p>
        </p:txBody>
      </p:sp>
    </p:spTree>
    <p:extLst>
      <p:ext uri="{BB962C8B-B14F-4D97-AF65-F5344CB8AC3E}">
        <p14:creationId xmlns:p14="http://schemas.microsoft.com/office/powerpoint/2010/main" val="3327822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TotalTime>
  <Words>1726</Words>
  <Application>Microsoft Office PowerPoint</Application>
  <PresentationFormat>Widescreen</PresentationFormat>
  <Paragraphs>301</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Verdana</vt:lpstr>
      <vt:lpstr>Office Theme</vt:lpstr>
      <vt:lpstr>Dual Harm</vt:lpstr>
      <vt:lpstr>The link between violence and self-harm  or suicidal behaviour</vt:lpstr>
      <vt:lpstr>What we know and what we don’t</vt:lpstr>
      <vt:lpstr>Aims</vt:lpstr>
      <vt:lpstr>Exploring Sole and Dual Harm  </vt:lpstr>
      <vt:lpstr>Method</vt:lpstr>
      <vt:lpstr>Definitions</vt:lpstr>
      <vt:lpstr>Sample</vt:lpstr>
      <vt:lpstr>Index offence</vt:lpstr>
      <vt:lpstr>Years in Prison</vt:lpstr>
      <vt:lpstr>Rate of wider incidents  (per person year) </vt:lpstr>
      <vt:lpstr>#Self-harm</vt:lpstr>
      <vt:lpstr>#fire</vt:lpstr>
      <vt:lpstr>#property damage </vt:lpstr>
      <vt:lpstr>Total Incidents  (per person year)</vt:lpstr>
      <vt:lpstr>Punishment regimes</vt:lpstr>
      <vt:lpstr>Punishment experience</vt:lpstr>
      <vt:lpstr>Restrictive regimes</vt:lpstr>
      <vt:lpstr>Dual Harm</vt:lpstr>
      <vt:lpstr>Method of self-harm</vt:lpstr>
      <vt:lpstr>Number of SH Methods  (max of 7)</vt:lpstr>
      <vt:lpstr>Summary of Dual Harm</vt:lpstr>
      <vt:lpstr>Discussion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Harm 2</dc:title>
  <dc:creator>tallkaz</dc:creator>
  <cp:lastModifiedBy>Sullivan, Linda</cp:lastModifiedBy>
  <cp:revision>140</cp:revision>
  <dcterms:created xsi:type="dcterms:W3CDTF">2017-06-27T14:59:13Z</dcterms:created>
  <dcterms:modified xsi:type="dcterms:W3CDTF">2019-09-02T13:18:06Z</dcterms:modified>
</cp:coreProperties>
</file>