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4" r:id="rId7"/>
    <p:sldId id="266" r:id="rId8"/>
    <p:sldId id="263" r:id="rId9"/>
    <p:sldId id="265" r:id="rId10"/>
    <p:sldId id="27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4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A02D3-2044-4B14-BE96-2E88017E474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2AF5DF-F785-4394-9CFF-0C14E0359A16}">
      <dgm:prSet custT="1"/>
      <dgm:spPr/>
      <dgm:t>
        <a:bodyPr/>
        <a:lstStyle/>
        <a:p>
          <a:r>
            <a:rPr lang="en-GB" sz="2200" dirty="0"/>
            <a:t>2010 onwards, the performance management arrangements in England </a:t>
          </a:r>
          <a:r>
            <a:rPr lang="en-GB" sz="2200" b="1" dirty="0"/>
            <a:t>were not delivering joined up policy development; service delivery was sub-optimal and public assurance was deteriorating</a:t>
          </a:r>
          <a:r>
            <a:rPr lang="en-GB" sz="2200" dirty="0"/>
            <a:t>. </a:t>
          </a:r>
          <a:endParaRPr lang="en-US" sz="2200" dirty="0"/>
        </a:p>
      </dgm:t>
    </dgm:pt>
    <dgm:pt modelId="{8B77AF0D-DAF5-42EF-9F5F-F3C8E20E9977}" type="parTrans" cxnId="{CDB41BFC-CB5E-4902-A9AD-616515AB7815}">
      <dgm:prSet/>
      <dgm:spPr/>
      <dgm:t>
        <a:bodyPr/>
        <a:lstStyle/>
        <a:p>
          <a:endParaRPr lang="en-US"/>
        </a:p>
      </dgm:t>
    </dgm:pt>
    <dgm:pt modelId="{82D4BC72-15CF-4595-B12C-28E07DA43342}" type="sibTrans" cxnId="{CDB41BFC-CB5E-4902-A9AD-616515AB7815}">
      <dgm:prSet/>
      <dgm:spPr/>
      <dgm:t>
        <a:bodyPr/>
        <a:lstStyle/>
        <a:p>
          <a:endParaRPr lang="en-US"/>
        </a:p>
      </dgm:t>
    </dgm:pt>
    <dgm:pt modelId="{ECDDA326-4134-4D12-86EA-9CB457257E87}">
      <dgm:prSet custT="1"/>
      <dgm:spPr/>
      <dgm:t>
        <a:bodyPr/>
        <a:lstStyle/>
        <a:p>
          <a:r>
            <a:rPr lang="en-GB" sz="2200" dirty="0"/>
            <a:t>The last governments’ response was to </a:t>
          </a:r>
          <a:r>
            <a:rPr lang="en-GB" sz="2200" b="1" dirty="0"/>
            <a:t>adopt the reforms to the police</a:t>
          </a:r>
          <a:r>
            <a:rPr lang="en-GB" sz="2200" dirty="0"/>
            <a:t> from 2011-2016 and replicate them in the Fire and Rescue Service</a:t>
          </a:r>
          <a:endParaRPr lang="en-US" sz="2200" dirty="0"/>
        </a:p>
      </dgm:t>
    </dgm:pt>
    <dgm:pt modelId="{0A69E2B5-D953-4516-8983-F1933DD9C1BA}" type="parTrans" cxnId="{F959D24A-748F-4BC6-AAF0-3971395BADA6}">
      <dgm:prSet/>
      <dgm:spPr/>
      <dgm:t>
        <a:bodyPr/>
        <a:lstStyle/>
        <a:p>
          <a:endParaRPr lang="en-US"/>
        </a:p>
      </dgm:t>
    </dgm:pt>
    <dgm:pt modelId="{9A9DD684-8900-4117-9EA2-BF3DE7F6D6A1}" type="sibTrans" cxnId="{F959D24A-748F-4BC6-AAF0-3971395BADA6}">
      <dgm:prSet/>
      <dgm:spPr/>
      <dgm:t>
        <a:bodyPr/>
        <a:lstStyle/>
        <a:p>
          <a:endParaRPr lang="en-US"/>
        </a:p>
      </dgm:t>
    </dgm:pt>
    <dgm:pt modelId="{E1D988F6-8FC8-447C-A608-3C2BDFDFD789}">
      <dgm:prSet custT="1"/>
      <dgm:spPr/>
      <dgm:t>
        <a:bodyPr/>
        <a:lstStyle/>
        <a:p>
          <a:r>
            <a:rPr lang="en-GB" sz="2200" baseline="0" dirty="0"/>
            <a:t>Key aspects included </a:t>
          </a:r>
          <a:r>
            <a:rPr lang="en-GB" sz="2200" b="1" baseline="0" dirty="0"/>
            <a:t>changes to governance </a:t>
          </a:r>
          <a:r>
            <a:rPr lang="en-GB" sz="2200" baseline="0" dirty="0"/>
            <a:t>(PCCs and PFCCs), </a:t>
          </a:r>
          <a:r>
            <a:rPr lang="en-GB" sz="2200" b="1" baseline="0" dirty="0"/>
            <a:t>better data </a:t>
          </a:r>
          <a:r>
            <a:rPr lang="en-GB" sz="2200" baseline="0" dirty="0"/>
            <a:t>and information, and even a </a:t>
          </a:r>
          <a:r>
            <a:rPr lang="en-GB" sz="2200" b="1" baseline="0" dirty="0"/>
            <a:t>common Inspectorate  </a:t>
          </a:r>
          <a:endParaRPr lang="en-US" sz="2200" b="1" baseline="0" dirty="0"/>
        </a:p>
      </dgm:t>
    </dgm:pt>
    <dgm:pt modelId="{F334421D-B3F4-4B04-BBE5-D271DADE4496}" type="parTrans" cxnId="{142D428F-9D66-4391-A4AD-D2935E69244A}">
      <dgm:prSet/>
      <dgm:spPr/>
      <dgm:t>
        <a:bodyPr/>
        <a:lstStyle/>
        <a:p>
          <a:endParaRPr lang="en-US"/>
        </a:p>
      </dgm:t>
    </dgm:pt>
    <dgm:pt modelId="{D924117B-CE57-4DB2-ADDA-DC729E0E89E4}" type="sibTrans" cxnId="{142D428F-9D66-4391-A4AD-D2935E69244A}">
      <dgm:prSet/>
      <dgm:spPr/>
      <dgm:t>
        <a:bodyPr/>
        <a:lstStyle/>
        <a:p>
          <a:endParaRPr lang="en-US"/>
        </a:p>
      </dgm:t>
    </dgm:pt>
    <dgm:pt modelId="{261CBFED-4120-4FCB-870C-F190F6034828}" type="pres">
      <dgm:prSet presAssocID="{47DA02D3-2044-4B14-BE96-2E88017E474C}" presName="linear" presStyleCnt="0">
        <dgm:presLayoutVars>
          <dgm:animLvl val="lvl"/>
          <dgm:resizeHandles val="exact"/>
        </dgm:presLayoutVars>
      </dgm:prSet>
      <dgm:spPr/>
    </dgm:pt>
    <dgm:pt modelId="{C00FD3D8-3A60-4254-879B-3C3F655154E6}" type="pres">
      <dgm:prSet presAssocID="{1A2AF5DF-F785-4394-9CFF-0C14E0359A16}" presName="parentText" presStyleLbl="node1" presStyleIdx="0" presStyleCnt="3" custScaleY="140864">
        <dgm:presLayoutVars>
          <dgm:chMax val="0"/>
          <dgm:bulletEnabled val="1"/>
        </dgm:presLayoutVars>
      </dgm:prSet>
      <dgm:spPr/>
    </dgm:pt>
    <dgm:pt modelId="{9A387101-B1EE-4998-986B-81B96D7B804C}" type="pres">
      <dgm:prSet presAssocID="{82D4BC72-15CF-4595-B12C-28E07DA43342}" presName="spacer" presStyleCnt="0"/>
      <dgm:spPr/>
    </dgm:pt>
    <dgm:pt modelId="{13371394-5DDE-4761-8A6C-C9F70552A9C6}" type="pres">
      <dgm:prSet presAssocID="{ECDDA326-4134-4D12-86EA-9CB457257E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73D690F-37F4-4777-8A63-C80AF6BE520C}" type="pres">
      <dgm:prSet presAssocID="{9A9DD684-8900-4117-9EA2-BF3DE7F6D6A1}" presName="spacer" presStyleCnt="0"/>
      <dgm:spPr/>
    </dgm:pt>
    <dgm:pt modelId="{7B4B721E-3F16-4CD6-A1AC-6B09554D2B7D}" type="pres">
      <dgm:prSet presAssocID="{E1D988F6-8FC8-447C-A608-3C2BDFDFD789}" presName="parentText" presStyleLbl="node1" presStyleIdx="2" presStyleCnt="3" custScaleY="101589">
        <dgm:presLayoutVars>
          <dgm:chMax val="0"/>
          <dgm:bulletEnabled val="1"/>
        </dgm:presLayoutVars>
      </dgm:prSet>
      <dgm:spPr/>
    </dgm:pt>
  </dgm:ptLst>
  <dgm:cxnLst>
    <dgm:cxn modelId="{F959D24A-748F-4BC6-AAF0-3971395BADA6}" srcId="{47DA02D3-2044-4B14-BE96-2E88017E474C}" destId="{ECDDA326-4134-4D12-86EA-9CB457257E87}" srcOrd="1" destOrd="0" parTransId="{0A69E2B5-D953-4516-8983-F1933DD9C1BA}" sibTransId="{9A9DD684-8900-4117-9EA2-BF3DE7F6D6A1}"/>
    <dgm:cxn modelId="{7FDC674B-A73D-4C47-855A-8070CE4A169E}" type="presOf" srcId="{ECDDA326-4134-4D12-86EA-9CB457257E87}" destId="{13371394-5DDE-4761-8A6C-C9F70552A9C6}" srcOrd="0" destOrd="0" presId="urn:microsoft.com/office/officeart/2005/8/layout/vList2"/>
    <dgm:cxn modelId="{142D428F-9D66-4391-A4AD-D2935E69244A}" srcId="{47DA02D3-2044-4B14-BE96-2E88017E474C}" destId="{E1D988F6-8FC8-447C-A608-3C2BDFDFD789}" srcOrd="2" destOrd="0" parTransId="{F334421D-B3F4-4B04-BBE5-D271DADE4496}" sibTransId="{D924117B-CE57-4DB2-ADDA-DC729E0E89E4}"/>
    <dgm:cxn modelId="{C02FEDC6-70E8-4885-8E49-5FE30F5B3F21}" type="presOf" srcId="{1A2AF5DF-F785-4394-9CFF-0C14E0359A16}" destId="{C00FD3D8-3A60-4254-879B-3C3F655154E6}" srcOrd="0" destOrd="0" presId="urn:microsoft.com/office/officeart/2005/8/layout/vList2"/>
    <dgm:cxn modelId="{C976F8DC-A650-472F-8D40-5A6E5D55E39E}" type="presOf" srcId="{E1D988F6-8FC8-447C-A608-3C2BDFDFD789}" destId="{7B4B721E-3F16-4CD6-A1AC-6B09554D2B7D}" srcOrd="0" destOrd="0" presId="urn:microsoft.com/office/officeart/2005/8/layout/vList2"/>
    <dgm:cxn modelId="{69E94FFA-2240-41DD-8A1D-51C7D41264D8}" type="presOf" srcId="{47DA02D3-2044-4B14-BE96-2E88017E474C}" destId="{261CBFED-4120-4FCB-870C-F190F6034828}" srcOrd="0" destOrd="0" presId="urn:microsoft.com/office/officeart/2005/8/layout/vList2"/>
    <dgm:cxn modelId="{CDB41BFC-CB5E-4902-A9AD-616515AB7815}" srcId="{47DA02D3-2044-4B14-BE96-2E88017E474C}" destId="{1A2AF5DF-F785-4394-9CFF-0C14E0359A16}" srcOrd="0" destOrd="0" parTransId="{8B77AF0D-DAF5-42EF-9F5F-F3C8E20E9977}" sibTransId="{82D4BC72-15CF-4595-B12C-28E07DA43342}"/>
    <dgm:cxn modelId="{A51868C7-9803-4961-8176-8B4194DD5BB5}" type="presParOf" srcId="{261CBFED-4120-4FCB-870C-F190F6034828}" destId="{C00FD3D8-3A60-4254-879B-3C3F655154E6}" srcOrd="0" destOrd="0" presId="urn:microsoft.com/office/officeart/2005/8/layout/vList2"/>
    <dgm:cxn modelId="{3A9856EA-062A-40EB-8B99-0A5EF04C7C49}" type="presParOf" srcId="{261CBFED-4120-4FCB-870C-F190F6034828}" destId="{9A387101-B1EE-4998-986B-81B96D7B804C}" srcOrd="1" destOrd="0" presId="urn:microsoft.com/office/officeart/2005/8/layout/vList2"/>
    <dgm:cxn modelId="{EEBE7555-B8A9-4764-9E19-7B9D5B21033D}" type="presParOf" srcId="{261CBFED-4120-4FCB-870C-F190F6034828}" destId="{13371394-5DDE-4761-8A6C-C9F70552A9C6}" srcOrd="2" destOrd="0" presId="urn:microsoft.com/office/officeart/2005/8/layout/vList2"/>
    <dgm:cxn modelId="{ABCD835F-D4AA-43BC-8E9E-4364A04E0D58}" type="presParOf" srcId="{261CBFED-4120-4FCB-870C-F190F6034828}" destId="{273D690F-37F4-4777-8A63-C80AF6BE520C}" srcOrd="3" destOrd="0" presId="urn:microsoft.com/office/officeart/2005/8/layout/vList2"/>
    <dgm:cxn modelId="{D90716EC-39EC-496B-A883-49EFB9A207E2}" type="presParOf" srcId="{261CBFED-4120-4FCB-870C-F190F6034828}" destId="{7B4B721E-3F16-4CD6-A1AC-6B09554D2B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2D5BCE-6922-41B9-9DE1-737AA5A8BFA4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264E5A-1BDE-43E2-92E2-92C4DECB59AA}">
      <dgm:prSet/>
      <dgm:spPr/>
      <dgm:t>
        <a:bodyPr/>
        <a:lstStyle/>
        <a:p>
          <a:r>
            <a:rPr lang="en-GB" b="1" dirty="0"/>
            <a:t>Central Government (Spending Reviews and PSAs) </a:t>
          </a:r>
          <a:endParaRPr lang="en-US" b="1" dirty="0"/>
        </a:p>
      </dgm:t>
    </dgm:pt>
    <dgm:pt modelId="{F314E275-8464-46FA-8E61-0228DEA8B9D6}" type="parTrans" cxnId="{7037D76B-9C88-4B5E-8915-6945B3762064}">
      <dgm:prSet/>
      <dgm:spPr/>
      <dgm:t>
        <a:bodyPr/>
        <a:lstStyle/>
        <a:p>
          <a:endParaRPr lang="en-US"/>
        </a:p>
      </dgm:t>
    </dgm:pt>
    <dgm:pt modelId="{E84CD5D7-F881-465E-A561-7700A5FF6626}" type="sibTrans" cxnId="{7037D76B-9C88-4B5E-8915-6945B3762064}">
      <dgm:prSet/>
      <dgm:spPr/>
      <dgm:t>
        <a:bodyPr/>
        <a:lstStyle/>
        <a:p>
          <a:endParaRPr lang="en-US"/>
        </a:p>
      </dgm:t>
    </dgm:pt>
    <dgm:pt modelId="{60310A30-5B69-4DF1-93EC-51FA87A8072D}">
      <dgm:prSet/>
      <dgm:spPr>
        <a:solidFill>
          <a:srgbClr val="E268D1"/>
        </a:solidFill>
      </dgm:spPr>
      <dgm:t>
        <a:bodyPr/>
        <a:lstStyle/>
        <a:p>
          <a:r>
            <a:rPr lang="en-GB" b="1" dirty="0"/>
            <a:t>Local Authorities (Best Value, CPA, CAA, SLI) </a:t>
          </a:r>
          <a:endParaRPr lang="en-US" b="1" dirty="0"/>
        </a:p>
      </dgm:t>
    </dgm:pt>
    <dgm:pt modelId="{A130D1F9-F0D3-489E-80C8-458312AB1D55}" type="parTrans" cxnId="{FC5CC12A-BE9F-4CE7-9399-03FE0C1E7829}">
      <dgm:prSet/>
      <dgm:spPr/>
      <dgm:t>
        <a:bodyPr/>
        <a:lstStyle/>
        <a:p>
          <a:endParaRPr lang="en-US"/>
        </a:p>
      </dgm:t>
    </dgm:pt>
    <dgm:pt modelId="{CD434C9E-70EC-494E-9D8C-5F827CCDE88D}" type="sibTrans" cxnId="{FC5CC12A-BE9F-4CE7-9399-03FE0C1E7829}">
      <dgm:prSet/>
      <dgm:spPr/>
      <dgm:t>
        <a:bodyPr/>
        <a:lstStyle/>
        <a:p>
          <a:endParaRPr lang="en-US"/>
        </a:p>
      </dgm:t>
    </dgm:pt>
    <dgm:pt modelId="{0BE4C343-911D-46BE-A3BC-D27B18D5959E}">
      <dgm:prSet/>
      <dgm:spPr/>
      <dgm:t>
        <a:bodyPr/>
        <a:lstStyle/>
        <a:p>
          <a:r>
            <a:rPr lang="en-GB" b="1" dirty="0"/>
            <a:t>Schools and Education (Ofsted inspections  CPA Safeguarding)</a:t>
          </a:r>
          <a:endParaRPr lang="en-US" b="1" dirty="0"/>
        </a:p>
      </dgm:t>
    </dgm:pt>
    <dgm:pt modelId="{C7936323-0C90-45BC-8236-4C1FE9401F13}" type="parTrans" cxnId="{0E7358AC-5DD6-427B-9F2C-7FCDB18FAE81}">
      <dgm:prSet/>
      <dgm:spPr/>
      <dgm:t>
        <a:bodyPr/>
        <a:lstStyle/>
        <a:p>
          <a:endParaRPr lang="en-US"/>
        </a:p>
      </dgm:t>
    </dgm:pt>
    <dgm:pt modelId="{F6F091F5-886C-49C7-9366-51B647B069D7}" type="sibTrans" cxnId="{0E7358AC-5DD6-427B-9F2C-7FCDB18FAE81}">
      <dgm:prSet/>
      <dgm:spPr/>
      <dgm:t>
        <a:bodyPr/>
        <a:lstStyle/>
        <a:p>
          <a:endParaRPr lang="en-US"/>
        </a:p>
      </dgm:t>
    </dgm:pt>
    <dgm:pt modelId="{97EC2DF1-5F9A-4CC7-9D75-047465C8B6BC}">
      <dgm:prSet/>
      <dgm:spPr/>
      <dgm:t>
        <a:bodyPr/>
        <a:lstStyle/>
        <a:p>
          <a:r>
            <a:rPr lang="en-GB" b="1" dirty="0"/>
            <a:t>Health and Social Care (Standards 4 Better Health; World Class Commissioning, NHS operating mandate) </a:t>
          </a:r>
          <a:endParaRPr lang="en-US" b="1" dirty="0"/>
        </a:p>
      </dgm:t>
    </dgm:pt>
    <dgm:pt modelId="{DD3145E2-EAD4-4A13-9B7F-F13FBA797FBC}" type="parTrans" cxnId="{E158D165-9E88-47B5-ABD8-417D2FBAFF73}">
      <dgm:prSet/>
      <dgm:spPr/>
      <dgm:t>
        <a:bodyPr/>
        <a:lstStyle/>
        <a:p>
          <a:endParaRPr lang="en-US"/>
        </a:p>
      </dgm:t>
    </dgm:pt>
    <dgm:pt modelId="{BE33E41B-CA73-4F77-A054-C33797E02EAF}" type="sibTrans" cxnId="{E158D165-9E88-47B5-ABD8-417D2FBAFF73}">
      <dgm:prSet/>
      <dgm:spPr/>
      <dgm:t>
        <a:bodyPr/>
        <a:lstStyle/>
        <a:p>
          <a:endParaRPr lang="en-US"/>
        </a:p>
      </dgm:t>
    </dgm:pt>
    <dgm:pt modelId="{DBCAEF94-3FBB-4CB9-B0D4-6F9BE0B8F367}">
      <dgm:prSet/>
      <dgm:spPr/>
      <dgm:t>
        <a:bodyPr/>
        <a:lstStyle/>
        <a:p>
          <a:r>
            <a:rPr lang="en-GB" b="1" dirty="0"/>
            <a:t>National Parks (National Assessments and Peer Reviews) </a:t>
          </a:r>
          <a:endParaRPr lang="en-US" b="1" dirty="0"/>
        </a:p>
      </dgm:t>
    </dgm:pt>
    <dgm:pt modelId="{821600E5-65FD-4413-BE48-DDAA8528B3DD}" type="parTrans" cxnId="{528DCD5C-7318-4E2D-9BB3-5A0BA9B01509}">
      <dgm:prSet/>
      <dgm:spPr/>
      <dgm:t>
        <a:bodyPr/>
        <a:lstStyle/>
        <a:p>
          <a:endParaRPr lang="en-US"/>
        </a:p>
      </dgm:t>
    </dgm:pt>
    <dgm:pt modelId="{15A08506-E2A4-4B28-A255-649649B6166B}" type="sibTrans" cxnId="{528DCD5C-7318-4E2D-9BB3-5A0BA9B01509}">
      <dgm:prSet/>
      <dgm:spPr/>
      <dgm:t>
        <a:bodyPr/>
        <a:lstStyle/>
        <a:p>
          <a:endParaRPr lang="en-US"/>
        </a:p>
      </dgm:t>
    </dgm:pt>
    <dgm:pt modelId="{A40F2EB0-387C-4BD2-A5D4-B458B4BFB12F}">
      <dgm:prSet/>
      <dgm:spPr>
        <a:solidFill>
          <a:srgbClr val="7030A0"/>
        </a:solidFill>
      </dgm:spPr>
      <dgm:t>
        <a:bodyPr/>
        <a:lstStyle/>
        <a:p>
          <a:r>
            <a:rPr lang="en-GB" b="1" dirty="0"/>
            <a:t>Regional Development Agencies </a:t>
          </a:r>
          <a:endParaRPr lang="en-US" b="1" dirty="0"/>
        </a:p>
      </dgm:t>
    </dgm:pt>
    <dgm:pt modelId="{63AAFD17-1328-400B-B37F-5742399C47E6}" type="parTrans" cxnId="{8A00A362-25E0-496A-B749-F4C950D56EAF}">
      <dgm:prSet/>
      <dgm:spPr/>
      <dgm:t>
        <a:bodyPr/>
        <a:lstStyle/>
        <a:p>
          <a:endParaRPr lang="en-US"/>
        </a:p>
      </dgm:t>
    </dgm:pt>
    <dgm:pt modelId="{68B28774-4786-4924-B4FF-4DECA344FE8B}" type="sibTrans" cxnId="{8A00A362-25E0-496A-B749-F4C950D56EAF}">
      <dgm:prSet/>
      <dgm:spPr/>
      <dgm:t>
        <a:bodyPr/>
        <a:lstStyle/>
        <a:p>
          <a:endParaRPr lang="en-US"/>
        </a:p>
      </dgm:t>
    </dgm:pt>
    <dgm:pt modelId="{8ED91C06-4442-4D4F-9AEA-936F02732818}">
      <dgm:prSet/>
      <dgm:spPr>
        <a:solidFill>
          <a:srgbClr val="FF0000"/>
        </a:solidFill>
      </dgm:spPr>
      <dgm:t>
        <a:bodyPr/>
        <a:lstStyle/>
        <a:p>
          <a:r>
            <a:rPr lang="en-GB" b="1" dirty="0"/>
            <a:t>Criminal Justice HMIC; HMIP; HMIP; HMI Courts; CPS and HMICFRS</a:t>
          </a:r>
          <a:endParaRPr lang="en-US" b="1" dirty="0"/>
        </a:p>
      </dgm:t>
    </dgm:pt>
    <dgm:pt modelId="{937658DF-B69D-4A5D-AF8A-05E28C2E1774}" type="parTrans" cxnId="{BB82D6BB-9A9D-4AE6-A6C1-7239B15AC7CD}">
      <dgm:prSet/>
      <dgm:spPr/>
      <dgm:t>
        <a:bodyPr/>
        <a:lstStyle/>
        <a:p>
          <a:endParaRPr lang="en-US"/>
        </a:p>
      </dgm:t>
    </dgm:pt>
    <dgm:pt modelId="{99291D88-38B1-4DA1-A071-F38B81A0A4BC}" type="sibTrans" cxnId="{BB82D6BB-9A9D-4AE6-A6C1-7239B15AC7CD}">
      <dgm:prSet/>
      <dgm:spPr/>
      <dgm:t>
        <a:bodyPr/>
        <a:lstStyle/>
        <a:p>
          <a:endParaRPr lang="en-US"/>
        </a:p>
      </dgm:t>
    </dgm:pt>
    <dgm:pt modelId="{565C98D7-0F42-4CDE-AA27-3107EBDE96E9}">
      <dgm:prSet/>
      <dgm:spPr>
        <a:solidFill>
          <a:schemeClr val="tx1"/>
        </a:solidFill>
      </dgm:spPr>
      <dgm:t>
        <a:bodyPr/>
        <a:lstStyle/>
        <a:p>
          <a:r>
            <a:rPr lang="en-GB" b="1" dirty="0"/>
            <a:t>Universities REF 2021 </a:t>
          </a:r>
          <a:endParaRPr lang="en-US" b="1" dirty="0"/>
        </a:p>
      </dgm:t>
    </dgm:pt>
    <dgm:pt modelId="{AD4F55A1-1037-4E58-923E-9A3191136AD6}" type="parTrans" cxnId="{98CDBD4F-4966-43A9-8BE0-8E63C72C0493}">
      <dgm:prSet/>
      <dgm:spPr/>
      <dgm:t>
        <a:bodyPr/>
        <a:lstStyle/>
        <a:p>
          <a:endParaRPr lang="en-US"/>
        </a:p>
      </dgm:t>
    </dgm:pt>
    <dgm:pt modelId="{3FE2EF46-7B95-47EB-8243-117D9415D2FB}" type="sibTrans" cxnId="{98CDBD4F-4966-43A9-8BE0-8E63C72C0493}">
      <dgm:prSet/>
      <dgm:spPr/>
      <dgm:t>
        <a:bodyPr/>
        <a:lstStyle/>
        <a:p>
          <a:endParaRPr lang="en-US"/>
        </a:p>
      </dgm:t>
    </dgm:pt>
    <dgm:pt modelId="{EB2F55BC-F32E-402E-8825-2C69972C5424}" type="pres">
      <dgm:prSet presAssocID="{252D5BCE-6922-41B9-9DE1-737AA5A8BFA4}" presName="Name0" presStyleCnt="0">
        <dgm:presLayoutVars>
          <dgm:dir/>
          <dgm:resizeHandles val="exact"/>
        </dgm:presLayoutVars>
      </dgm:prSet>
      <dgm:spPr/>
    </dgm:pt>
    <dgm:pt modelId="{6100C51A-E02D-47D2-8C14-E0E67D3F1A48}" type="pres">
      <dgm:prSet presAssocID="{AC264E5A-1BDE-43E2-92E2-92C4DECB59AA}" presName="node" presStyleLbl="node1" presStyleIdx="0" presStyleCnt="8">
        <dgm:presLayoutVars>
          <dgm:bulletEnabled val="1"/>
        </dgm:presLayoutVars>
      </dgm:prSet>
      <dgm:spPr/>
    </dgm:pt>
    <dgm:pt modelId="{B6AAE5D9-0601-438E-AFC5-848C3A5D19ED}" type="pres">
      <dgm:prSet presAssocID="{E84CD5D7-F881-465E-A561-7700A5FF6626}" presName="sibTrans" presStyleLbl="sibTrans1D1" presStyleIdx="0" presStyleCnt="7"/>
      <dgm:spPr/>
    </dgm:pt>
    <dgm:pt modelId="{A950628C-091D-4BC6-8AAE-37412BC6CF47}" type="pres">
      <dgm:prSet presAssocID="{E84CD5D7-F881-465E-A561-7700A5FF6626}" presName="connectorText" presStyleLbl="sibTrans1D1" presStyleIdx="0" presStyleCnt="7"/>
      <dgm:spPr/>
    </dgm:pt>
    <dgm:pt modelId="{E3303810-1488-4B9B-BD2F-18562C4A0056}" type="pres">
      <dgm:prSet presAssocID="{60310A30-5B69-4DF1-93EC-51FA87A8072D}" presName="node" presStyleLbl="node1" presStyleIdx="1" presStyleCnt="8">
        <dgm:presLayoutVars>
          <dgm:bulletEnabled val="1"/>
        </dgm:presLayoutVars>
      </dgm:prSet>
      <dgm:spPr/>
    </dgm:pt>
    <dgm:pt modelId="{AC4181C2-CD8A-400B-AAC5-F94C1CBAFB48}" type="pres">
      <dgm:prSet presAssocID="{CD434C9E-70EC-494E-9D8C-5F827CCDE88D}" presName="sibTrans" presStyleLbl="sibTrans1D1" presStyleIdx="1" presStyleCnt="7"/>
      <dgm:spPr/>
    </dgm:pt>
    <dgm:pt modelId="{F73581F3-E9B6-41BB-A213-6A15C0BC74EC}" type="pres">
      <dgm:prSet presAssocID="{CD434C9E-70EC-494E-9D8C-5F827CCDE88D}" presName="connectorText" presStyleLbl="sibTrans1D1" presStyleIdx="1" presStyleCnt="7"/>
      <dgm:spPr/>
    </dgm:pt>
    <dgm:pt modelId="{8F10A707-DDC9-477B-A886-78D24EE43A1A}" type="pres">
      <dgm:prSet presAssocID="{0BE4C343-911D-46BE-A3BC-D27B18D5959E}" presName="node" presStyleLbl="node1" presStyleIdx="2" presStyleCnt="8">
        <dgm:presLayoutVars>
          <dgm:bulletEnabled val="1"/>
        </dgm:presLayoutVars>
      </dgm:prSet>
      <dgm:spPr/>
    </dgm:pt>
    <dgm:pt modelId="{1696FFF2-858C-4332-862E-2717501BC704}" type="pres">
      <dgm:prSet presAssocID="{F6F091F5-886C-49C7-9366-51B647B069D7}" presName="sibTrans" presStyleLbl="sibTrans1D1" presStyleIdx="2" presStyleCnt="7"/>
      <dgm:spPr/>
    </dgm:pt>
    <dgm:pt modelId="{8CEEF4BD-D364-4971-891E-05D5505E9B18}" type="pres">
      <dgm:prSet presAssocID="{F6F091F5-886C-49C7-9366-51B647B069D7}" presName="connectorText" presStyleLbl="sibTrans1D1" presStyleIdx="2" presStyleCnt="7"/>
      <dgm:spPr/>
    </dgm:pt>
    <dgm:pt modelId="{15F001D4-9BEE-4014-B043-1F9A79FA1D48}" type="pres">
      <dgm:prSet presAssocID="{97EC2DF1-5F9A-4CC7-9D75-047465C8B6BC}" presName="node" presStyleLbl="node1" presStyleIdx="3" presStyleCnt="8">
        <dgm:presLayoutVars>
          <dgm:bulletEnabled val="1"/>
        </dgm:presLayoutVars>
      </dgm:prSet>
      <dgm:spPr/>
    </dgm:pt>
    <dgm:pt modelId="{3AF2F00C-FF23-4BC2-B049-14558741101C}" type="pres">
      <dgm:prSet presAssocID="{BE33E41B-CA73-4F77-A054-C33797E02EAF}" presName="sibTrans" presStyleLbl="sibTrans1D1" presStyleIdx="3" presStyleCnt="7"/>
      <dgm:spPr/>
    </dgm:pt>
    <dgm:pt modelId="{97E71907-EBEE-4ADA-8B37-764FF02F084B}" type="pres">
      <dgm:prSet presAssocID="{BE33E41B-CA73-4F77-A054-C33797E02EAF}" presName="connectorText" presStyleLbl="sibTrans1D1" presStyleIdx="3" presStyleCnt="7"/>
      <dgm:spPr/>
    </dgm:pt>
    <dgm:pt modelId="{A00F4AB9-C58D-4A80-BA2B-DCCB32E37FC4}" type="pres">
      <dgm:prSet presAssocID="{DBCAEF94-3FBB-4CB9-B0D4-6F9BE0B8F367}" presName="node" presStyleLbl="node1" presStyleIdx="4" presStyleCnt="8">
        <dgm:presLayoutVars>
          <dgm:bulletEnabled val="1"/>
        </dgm:presLayoutVars>
      </dgm:prSet>
      <dgm:spPr/>
    </dgm:pt>
    <dgm:pt modelId="{33ED449A-3D93-4838-9818-03E7667DBEEA}" type="pres">
      <dgm:prSet presAssocID="{15A08506-E2A4-4B28-A255-649649B6166B}" presName="sibTrans" presStyleLbl="sibTrans1D1" presStyleIdx="4" presStyleCnt="7"/>
      <dgm:spPr/>
    </dgm:pt>
    <dgm:pt modelId="{2BB83208-8C9B-4D14-8ABF-C26E74D3CAAC}" type="pres">
      <dgm:prSet presAssocID="{15A08506-E2A4-4B28-A255-649649B6166B}" presName="connectorText" presStyleLbl="sibTrans1D1" presStyleIdx="4" presStyleCnt="7"/>
      <dgm:spPr/>
    </dgm:pt>
    <dgm:pt modelId="{2151B3B3-2AB9-4237-9584-058F2830210C}" type="pres">
      <dgm:prSet presAssocID="{A40F2EB0-387C-4BD2-A5D4-B458B4BFB12F}" presName="node" presStyleLbl="node1" presStyleIdx="5" presStyleCnt="8">
        <dgm:presLayoutVars>
          <dgm:bulletEnabled val="1"/>
        </dgm:presLayoutVars>
      </dgm:prSet>
      <dgm:spPr/>
    </dgm:pt>
    <dgm:pt modelId="{FDEB3EF9-8A0A-4E52-A15C-83F353E7AC7A}" type="pres">
      <dgm:prSet presAssocID="{68B28774-4786-4924-B4FF-4DECA344FE8B}" presName="sibTrans" presStyleLbl="sibTrans1D1" presStyleIdx="5" presStyleCnt="7"/>
      <dgm:spPr/>
    </dgm:pt>
    <dgm:pt modelId="{1CF76514-E6A5-488A-B1AB-3CEEB937B06F}" type="pres">
      <dgm:prSet presAssocID="{68B28774-4786-4924-B4FF-4DECA344FE8B}" presName="connectorText" presStyleLbl="sibTrans1D1" presStyleIdx="5" presStyleCnt="7"/>
      <dgm:spPr/>
    </dgm:pt>
    <dgm:pt modelId="{299D7EF1-79B3-4E5B-ADD6-4FF5B14155D1}" type="pres">
      <dgm:prSet presAssocID="{8ED91C06-4442-4D4F-9AEA-936F02732818}" presName="node" presStyleLbl="node1" presStyleIdx="6" presStyleCnt="8">
        <dgm:presLayoutVars>
          <dgm:bulletEnabled val="1"/>
        </dgm:presLayoutVars>
      </dgm:prSet>
      <dgm:spPr/>
    </dgm:pt>
    <dgm:pt modelId="{1659920E-B776-431B-AE38-F091AA845B5D}" type="pres">
      <dgm:prSet presAssocID="{99291D88-38B1-4DA1-A071-F38B81A0A4BC}" presName="sibTrans" presStyleLbl="sibTrans1D1" presStyleIdx="6" presStyleCnt="7"/>
      <dgm:spPr/>
    </dgm:pt>
    <dgm:pt modelId="{5AEE460C-8C23-4D65-9477-D7178D389FFE}" type="pres">
      <dgm:prSet presAssocID="{99291D88-38B1-4DA1-A071-F38B81A0A4BC}" presName="connectorText" presStyleLbl="sibTrans1D1" presStyleIdx="6" presStyleCnt="7"/>
      <dgm:spPr/>
    </dgm:pt>
    <dgm:pt modelId="{A609C881-911D-450F-BCE1-E6CE20FB52EB}" type="pres">
      <dgm:prSet presAssocID="{565C98D7-0F42-4CDE-AA27-3107EBDE96E9}" presName="node" presStyleLbl="node1" presStyleIdx="7" presStyleCnt="8">
        <dgm:presLayoutVars>
          <dgm:bulletEnabled val="1"/>
        </dgm:presLayoutVars>
      </dgm:prSet>
      <dgm:spPr/>
    </dgm:pt>
  </dgm:ptLst>
  <dgm:cxnLst>
    <dgm:cxn modelId="{7844D50F-FCE3-464B-9521-B1F6E6F23EF3}" type="presOf" srcId="{252D5BCE-6922-41B9-9DE1-737AA5A8BFA4}" destId="{EB2F55BC-F32E-402E-8825-2C69972C5424}" srcOrd="0" destOrd="0" presId="urn:microsoft.com/office/officeart/2016/7/layout/RepeatingBendingProcessNew"/>
    <dgm:cxn modelId="{FC5CC12A-BE9F-4CE7-9399-03FE0C1E7829}" srcId="{252D5BCE-6922-41B9-9DE1-737AA5A8BFA4}" destId="{60310A30-5B69-4DF1-93EC-51FA87A8072D}" srcOrd="1" destOrd="0" parTransId="{A130D1F9-F0D3-489E-80C8-458312AB1D55}" sibTransId="{CD434C9E-70EC-494E-9D8C-5F827CCDE88D}"/>
    <dgm:cxn modelId="{CF40C437-557E-4627-9863-1BDA27475526}" type="presOf" srcId="{BE33E41B-CA73-4F77-A054-C33797E02EAF}" destId="{3AF2F00C-FF23-4BC2-B049-14558741101C}" srcOrd="0" destOrd="0" presId="urn:microsoft.com/office/officeart/2016/7/layout/RepeatingBendingProcessNew"/>
    <dgm:cxn modelId="{528DCD5C-7318-4E2D-9BB3-5A0BA9B01509}" srcId="{252D5BCE-6922-41B9-9DE1-737AA5A8BFA4}" destId="{DBCAEF94-3FBB-4CB9-B0D4-6F9BE0B8F367}" srcOrd="4" destOrd="0" parTransId="{821600E5-65FD-4413-BE48-DDAA8528B3DD}" sibTransId="{15A08506-E2A4-4B28-A255-649649B6166B}"/>
    <dgm:cxn modelId="{6B37A241-1CFB-4C92-AA20-BA747CB3D201}" type="presOf" srcId="{A40F2EB0-387C-4BD2-A5D4-B458B4BFB12F}" destId="{2151B3B3-2AB9-4237-9584-058F2830210C}" srcOrd="0" destOrd="0" presId="urn:microsoft.com/office/officeart/2016/7/layout/RepeatingBendingProcessNew"/>
    <dgm:cxn modelId="{8A00A362-25E0-496A-B749-F4C950D56EAF}" srcId="{252D5BCE-6922-41B9-9DE1-737AA5A8BFA4}" destId="{A40F2EB0-387C-4BD2-A5D4-B458B4BFB12F}" srcOrd="5" destOrd="0" parTransId="{63AAFD17-1328-400B-B37F-5742399C47E6}" sibTransId="{68B28774-4786-4924-B4FF-4DECA344FE8B}"/>
    <dgm:cxn modelId="{E158D165-9E88-47B5-ABD8-417D2FBAFF73}" srcId="{252D5BCE-6922-41B9-9DE1-737AA5A8BFA4}" destId="{97EC2DF1-5F9A-4CC7-9D75-047465C8B6BC}" srcOrd="3" destOrd="0" parTransId="{DD3145E2-EAD4-4A13-9B7F-F13FBA797FBC}" sibTransId="{BE33E41B-CA73-4F77-A054-C33797E02EAF}"/>
    <dgm:cxn modelId="{66DDA768-A923-40AD-AE07-92281BCDD493}" type="presOf" srcId="{F6F091F5-886C-49C7-9366-51B647B069D7}" destId="{1696FFF2-858C-4332-862E-2717501BC704}" srcOrd="0" destOrd="0" presId="urn:microsoft.com/office/officeart/2016/7/layout/RepeatingBendingProcessNew"/>
    <dgm:cxn modelId="{7037D76B-9C88-4B5E-8915-6945B3762064}" srcId="{252D5BCE-6922-41B9-9DE1-737AA5A8BFA4}" destId="{AC264E5A-1BDE-43E2-92E2-92C4DECB59AA}" srcOrd="0" destOrd="0" parTransId="{F314E275-8464-46FA-8E61-0228DEA8B9D6}" sibTransId="{E84CD5D7-F881-465E-A561-7700A5FF6626}"/>
    <dgm:cxn modelId="{828F2C6C-9472-47C5-B59A-040A232D841E}" type="presOf" srcId="{F6F091F5-886C-49C7-9366-51B647B069D7}" destId="{8CEEF4BD-D364-4971-891E-05D5505E9B18}" srcOrd="1" destOrd="0" presId="urn:microsoft.com/office/officeart/2016/7/layout/RepeatingBendingProcessNew"/>
    <dgm:cxn modelId="{7D7FCF4D-E31A-4B67-A889-5F416301D2F8}" type="presOf" srcId="{E84CD5D7-F881-465E-A561-7700A5FF6626}" destId="{A950628C-091D-4BC6-8AAE-37412BC6CF47}" srcOrd="1" destOrd="0" presId="urn:microsoft.com/office/officeart/2016/7/layout/RepeatingBendingProcessNew"/>
    <dgm:cxn modelId="{98CDBD4F-4966-43A9-8BE0-8E63C72C0493}" srcId="{252D5BCE-6922-41B9-9DE1-737AA5A8BFA4}" destId="{565C98D7-0F42-4CDE-AA27-3107EBDE96E9}" srcOrd="7" destOrd="0" parTransId="{AD4F55A1-1037-4E58-923E-9A3191136AD6}" sibTransId="{3FE2EF46-7B95-47EB-8243-117D9415D2FB}"/>
    <dgm:cxn modelId="{FCD7F353-AE08-4A23-B487-9761A3208080}" type="presOf" srcId="{BE33E41B-CA73-4F77-A054-C33797E02EAF}" destId="{97E71907-EBEE-4ADA-8B37-764FF02F084B}" srcOrd="1" destOrd="0" presId="urn:microsoft.com/office/officeart/2016/7/layout/RepeatingBendingProcessNew"/>
    <dgm:cxn modelId="{284F7485-10CB-4952-AC5C-51783C40C69F}" type="presOf" srcId="{68B28774-4786-4924-B4FF-4DECA344FE8B}" destId="{FDEB3EF9-8A0A-4E52-A15C-83F353E7AC7A}" srcOrd="0" destOrd="0" presId="urn:microsoft.com/office/officeart/2016/7/layout/RepeatingBendingProcessNew"/>
    <dgm:cxn modelId="{1EA3BF90-5E92-48DD-AE00-3B4AD0E8E31B}" type="presOf" srcId="{0BE4C343-911D-46BE-A3BC-D27B18D5959E}" destId="{8F10A707-DDC9-477B-A886-78D24EE43A1A}" srcOrd="0" destOrd="0" presId="urn:microsoft.com/office/officeart/2016/7/layout/RepeatingBendingProcessNew"/>
    <dgm:cxn modelId="{0C9B3E96-0A33-4DA0-8275-C0B37F71032E}" type="presOf" srcId="{565C98D7-0F42-4CDE-AA27-3107EBDE96E9}" destId="{A609C881-911D-450F-BCE1-E6CE20FB52EB}" srcOrd="0" destOrd="0" presId="urn:microsoft.com/office/officeart/2016/7/layout/RepeatingBendingProcessNew"/>
    <dgm:cxn modelId="{A63BD496-A95E-4E9B-9D2F-309F4E0BC906}" type="presOf" srcId="{CD434C9E-70EC-494E-9D8C-5F827CCDE88D}" destId="{F73581F3-E9B6-41BB-A213-6A15C0BC74EC}" srcOrd="1" destOrd="0" presId="urn:microsoft.com/office/officeart/2016/7/layout/RepeatingBendingProcessNew"/>
    <dgm:cxn modelId="{C3C97CA6-5C5B-4D73-B80F-EBB17049EC43}" type="presOf" srcId="{99291D88-38B1-4DA1-A071-F38B81A0A4BC}" destId="{1659920E-B776-431B-AE38-F091AA845B5D}" srcOrd="0" destOrd="0" presId="urn:microsoft.com/office/officeart/2016/7/layout/RepeatingBendingProcessNew"/>
    <dgm:cxn modelId="{0E7358AC-5DD6-427B-9F2C-7FCDB18FAE81}" srcId="{252D5BCE-6922-41B9-9DE1-737AA5A8BFA4}" destId="{0BE4C343-911D-46BE-A3BC-D27B18D5959E}" srcOrd="2" destOrd="0" parTransId="{C7936323-0C90-45BC-8236-4C1FE9401F13}" sibTransId="{F6F091F5-886C-49C7-9366-51B647B069D7}"/>
    <dgm:cxn modelId="{3E1977B4-8C07-4E68-B7D5-0615B2B2E9C3}" type="presOf" srcId="{DBCAEF94-3FBB-4CB9-B0D4-6F9BE0B8F367}" destId="{A00F4AB9-C58D-4A80-BA2B-DCCB32E37FC4}" srcOrd="0" destOrd="0" presId="urn:microsoft.com/office/officeart/2016/7/layout/RepeatingBendingProcessNew"/>
    <dgm:cxn modelId="{B2EC4FBA-DA45-45D3-9173-A9D4E2F081AA}" type="presOf" srcId="{97EC2DF1-5F9A-4CC7-9D75-047465C8B6BC}" destId="{15F001D4-9BEE-4014-B043-1F9A79FA1D48}" srcOrd="0" destOrd="0" presId="urn:microsoft.com/office/officeart/2016/7/layout/RepeatingBendingProcessNew"/>
    <dgm:cxn modelId="{B7FE03BB-FB3B-4592-8B3F-468C99E82CCC}" type="presOf" srcId="{CD434C9E-70EC-494E-9D8C-5F827CCDE88D}" destId="{AC4181C2-CD8A-400B-AAC5-F94C1CBAFB48}" srcOrd="0" destOrd="0" presId="urn:microsoft.com/office/officeart/2016/7/layout/RepeatingBendingProcessNew"/>
    <dgm:cxn modelId="{BB82D6BB-9A9D-4AE6-A6C1-7239B15AC7CD}" srcId="{252D5BCE-6922-41B9-9DE1-737AA5A8BFA4}" destId="{8ED91C06-4442-4D4F-9AEA-936F02732818}" srcOrd="6" destOrd="0" parTransId="{937658DF-B69D-4A5D-AF8A-05E28C2E1774}" sibTransId="{99291D88-38B1-4DA1-A071-F38B81A0A4BC}"/>
    <dgm:cxn modelId="{F1EAD7C2-5E0D-4B31-9DDF-C0C93BF84BA5}" type="presOf" srcId="{15A08506-E2A4-4B28-A255-649649B6166B}" destId="{33ED449A-3D93-4838-9818-03E7667DBEEA}" srcOrd="0" destOrd="0" presId="urn:microsoft.com/office/officeart/2016/7/layout/RepeatingBendingProcessNew"/>
    <dgm:cxn modelId="{D8B423C9-C81F-4C51-99A7-E3C92E1E1ABB}" type="presOf" srcId="{E84CD5D7-F881-465E-A561-7700A5FF6626}" destId="{B6AAE5D9-0601-438E-AFC5-848C3A5D19ED}" srcOrd="0" destOrd="0" presId="urn:microsoft.com/office/officeart/2016/7/layout/RepeatingBendingProcessNew"/>
    <dgm:cxn modelId="{91C9EDC9-EF01-4315-B35A-ED4FEF89D45A}" type="presOf" srcId="{60310A30-5B69-4DF1-93EC-51FA87A8072D}" destId="{E3303810-1488-4B9B-BD2F-18562C4A0056}" srcOrd="0" destOrd="0" presId="urn:microsoft.com/office/officeart/2016/7/layout/RepeatingBendingProcessNew"/>
    <dgm:cxn modelId="{EC786FD5-D71F-455A-A694-3EF9009DAAE3}" type="presOf" srcId="{AC264E5A-1BDE-43E2-92E2-92C4DECB59AA}" destId="{6100C51A-E02D-47D2-8C14-E0E67D3F1A48}" srcOrd="0" destOrd="0" presId="urn:microsoft.com/office/officeart/2016/7/layout/RepeatingBendingProcessNew"/>
    <dgm:cxn modelId="{2D0614D6-114F-4BB5-9188-BA8D9D6257B1}" type="presOf" srcId="{68B28774-4786-4924-B4FF-4DECA344FE8B}" destId="{1CF76514-E6A5-488A-B1AB-3CEEB937B06F}" srcOrd="1" destOrd="0" presId="urn:microsoft.com/office/officeart/2016/7/layout/RepeatingBendingProcessNew"/>
    <dgm:cxn modelId="{EC2C73E6-76A3-4D74-96F5-2B241A6D7B45}" type="presOf" srcId="{15A08506-E2A4-4B28-A255-649649B6166B}" destId="{2BB83208-8C9B-4D14-8ABF-C26E74D3CAAC}" srcOrd="1" destOrd="0" presId="urn:microsoft.com/office/officeart/2016/7/layout/RepeatingBendingProcessNew"/>
    <dgm:cxn modelId="{AAA0F5EE-3AB0-48ED-A1C6-26892487169F}" type="presOf" srcId="{99291D88-38B1-4DA1-A071-F38B81A0A4BC}" destId="{5AEE460C-8C23-4D65-9477-D7178D389FFE}" srcOrd="1" destOrd="0" presId="urn:microsoft.com/office/officeart/2016/7/layout/RepeatingBendingProcessNew"/>
    <dgm:cxn modelId="{4E800BEF-4416-4463-898D-F094DCDD2EB5}" type="presOf" srcId="{8ED91C06-4442-4D4F-9AEA-936F02732818}" destId="{299D7EF1-79B3-4E5B-ADD6-4FF5B14155D1}" srcOrd="0" destOrd="0" presId="urn:microsoft.com/office/officeart/2016/7/layout/RepeatingBendingProcessNew"/>
    <dgm:cxn modelId="{B57F9795-13BD-4830-97CB-3BFBB4DCD32E}" type="presParOf" srcId="{EB2F55BC-F32E-402E-8825-2C69972C5424}" destId="{6100C51A-E02D-47D2-8C14-E0E67D3F1A48}" srcOrd="0" destOrd="0" presId="urn:microsoft.com/office/officeart/2016/7/layout/RepeatingBendingProcessNew"/>
    <dgm:cxn modelId="{3D8D6BCB-EB37-4640-87F2-8B6253CC9238}" type="presParOf" srcId="{EB2F55BC-F32E-402E-8825-2C69972C5424}" destId="{B6AAE5D9-0601-438E-AFC5-848C3A5D19ED}" srcOrd="1" destOrd="0" presId="urn:microsoft.com/office/officeart/2016/7/layout/RepeatingBendingProcessNew"/>
    <dgm:cxn modelId="{88F52D42-35DB-447F-A5B6-5B0D21A3591E}" type="presParOf" srcId="{B6AAE5D9-0601-438E-AFC5-848C3A5D19ED}" destId="{A950628C-091D-4BC6-8AAE-37412BC6CF47}" srcOrd="0" destOrd="0" presId="urn:microsoft.com/office/officeart/2016/7/layout/RepeatingBendingProcessNew"/>
    <dgm:cxn modelId="{BFFF2FAE-FA64-4E05-96E9-39E33FA6E626}" type="presParOf" srcId="{EB2F55BC-F32E-402E-8825-2C69972C5424}" destId="{E3303810-1488-4B9B-BD2F-18562C4A0056}" srcOrd="2" destOrd="0" presId="urn:microsoft.com/office/officeart/2016/7/layout/RepeatingBendingProcessNew"/>
    <dgm:cxn modelId="{C6325254-7825-4228-A35D-A764868CDF14}" type="presParOf" srcId="{EB2F55BC-F32E-402E-8825-2C69972C5424}" destId="{AC4181C2-CD8A-400B-AAC5-F94C1CBAFB48}" srcOrd="3" destOrd="0" presId="urn:microsoft.com/office/officeart/2016/7/layout/RepeatingBendingProcessNew"/>
    <dgm:cxn modelId="{C6DF5DD3-ADCA-4DCE-8549-F9297BE1030A}" type="presParOf" srcId="{AC4181C2-CD8A-400B-AAC5-F94C1CBAFB48}" destId="{F73581F3-E9B6-41BB-A213-6A15C0BC74EC}" srcOrd="0" destOrd="0" presId="urn:microsoft.com/office/officeart/2016/7/layout/RepeatingBendingProcessNew"/>
    <dgm:cxn modelId="{74E767A4-AF27-450F-9C6C-479E6DA38519}" type="presParOf" srcId="{EB2F55BC-F32E-402E-8825-2C69972C5424}" destId="{8F10A707-DDC9-477B-A886-78D24EE43A1A}" srcOrd="4" destOrd="0" presId="urn:microsoft.com/office/officeart/2016/7/layout/RepeatingBendingProcessNew"/>
    <dgm:cxn modelId="{23961721-28E1-4771-9F84-4BD6B5DCCBC6}" type="presParOf" srcId="{EB2F55BC-F32E-402E-8825-2C69972C5424}" destId="{1696FFF2-858C-4332-862E-2717501BC704}" srcOrd="5" destOrd="0" presId="urn:microsoft.com/office/officeart/2016/7/layout/RepeatingBendingProcessNew"/>
    <dgm:cxn modelId="{F177467F-FB5E-4126-B13F-392B4BFE639C}" type="presParOf" srcId="{1696FFF2-858C-4332-862E-2717501BC704}" destId="{8CEEF4BD-D364-4971-891E-05D5505E9B18}" srcOrd="0" destOrd="0" presId="urn:microsoft.com/office/officeart/2016/7/layout/RepeatingBendingProcessNew"/>
    <dgm:cxn modelId="{2C381481-52A1-472B-B1A1-5AE6768766F7}" type="presParOf" srcId="{EB2F55BC-F32E-402E-8825-2C69972C5424}" destId="{15F001D4-9BEE-4014-B043-1F9A79FA1D48}" srcOrd="6" destOrd="0" presId="urn:microsoft.com/office/officeart/2016/7/layout/RepeatingBendingProcessNew"/>
    <dgm:cxn modelId="{20C2BD70-3889-4E66-8521-A7A3AE4F77FE}" type="presParOf" srcId="{EB2F55BC-F32E-402E-8825-2C69972C5424}" destId="{3AF2F00C-FF23-4BC2-B049-14558741101C}" srcOrd="7" destOrd="0" presId="urn:microsoft.com/office/officeart/2016/7/layout/RepeatingBendingProcessNew"/>
    <dgm:cxn modelId="{E6118A55-1C58-443E-8889-2BE26300A0CF}" type="presParOf" srcId="{3AF2F00C-FF23-4BC2-B049-14558741101C}" destId="{97E71907-EBEE-4ADA-8B37-764FF02F084B}" srcOrd="0" destOrd="0" presId="urn:microsoft.com/office/officeart/2016/7/layout/RepeatingBendingProcessNew"/>
    <dgm:cxn modelId="{0CB57B56-EE7A-4713-9248-55BD62D75B73}" type="presParOf" srcId="{EB2F55BC-F32E-402E-8825-2C69972C5424}" destId="{A00F4AB9-C58D-4A80-BA2B-DCCB32E37FC4}" srcOrd="8" destOrd="0" presId="urn:microsoft.com/office/officeart/2016/7/layout/RepeatingBendingProcessNew"/>
    <dgm:cxn modelId="{8A4D5B53-ACFB-4DD7-8A06-3AF0F0D0434F}" type="presParOf" srcId="{EB2F55BC-F32E-402E-8825-2C69972C5424}" destId="{33ED449A-3D93-4838-9818-03E7667DBEEA}" srcOrd="9" destOrd="0" presId="urn:microsoft.com/office/officeart/2016/7/layout/RepeatingBendingProcessNew"/>
    <dgm:cxn modelId="{517B5F2D-8C3B-4FAC-A8E1-2F5152F06EBC}" type="presParOf" srcId="{33ED449A-3D93-4838-9818-03E7667DBEEA}" destId="{2BB83208-8C9B-4D14-8ABF-C26E74D3CAAC}" srcOrd="0" destOrd="0" presId="urn:microsoft.com/office/officeart/2016/7/layout/RepeatingBendingProcessNew"/>
    <dgm:cxn modelId="{A183F731-721D-4B59-8FD0-CFB4A6B06E5D}" type="presParOf" srcId="{EB2F55BC-F32E-402E-8825-2C69972C5424}" destId="{2151B3B3-2AB9-4237-9584-058F2830210C}" srcOrd="10" destOrd="0" presId="urn:microsoft.com/office/officeart/2016/7/layout/RepeatingBendingProcessNew"/>
    <dgm:cxn modelId="{C485A9EF-1791-4A4D-9058-F1DD2EDDA092}" type="presParOf" srcId="{EB2F55BC-F32E-402E-8825-2C69972C5424}" destId="{FDEB3EF9-8A0A-4E52-A15C-83F353E7AC7A}" srcOrd="11" destOrd="0" presId="urn:microsoft.com/office/officeart/2016/7/layout/RepeatingBendingProcessNew"/>
    <dgm:cxn modelId="{941651AC-E919-4A2C-B28F-C18A6DDA840E}" type="presParOf" srcId="{FDEB3EF9-8A0A-4E52-A15C-83F353E7AC7A}" destId="{1CF76514-E6A5-488A-B1AB-3CEEB937B06F}" srcOrd="0" destOrd="0" presId="urn:microsoft.com/office/officeart/2016/7/layout/RepeatingBendingProcessNew"/>
    <dgm:cxn modelId="{186BF31B-4C64-4E57-AD84-D6B045C8ADA1}" type="presParOf" srcId="{EB2F55BC-F32E-402E-8825-2C69972C5424}" destId="{299D7EF1-79B3-4E5B-ADD6-4FF5B14155D1}" srcOrd="12" destOrd="0" presId="urn:microsoft.com/office/officeart/2016/7/layout/RepeatingBendingProcessNew"/>
    <dgm:cxn modelId="{E4769DBC-F679-43D2-99F2-A5D275257D5A}" type="presParOf" srcId="{EB2F55BC-F32E-402E-8825-2C69972C5424}" destId="{1659920E-B776-431B-AE38-F091AA845B5D}" srcOrd="13" destOrd="0" presId="urn:microsoft.com/office/officeart/2016/7/layout/RepeatingBendingProcessNew"/>
    <dgm:cxn modelId="{5F610049-03E0-4368-BF4D-119127830F20}" type="presParOf" srcId="{1659920E-B776-431B-AE38-F091AA845B5D}" destId="{5AEE460C-8C23-4D65-9477-D7178D389FFE}" srcOrd="0" destOrd="0" presId="urn:microsoft.com/office/officeart/2016/7/layout/RepeatingBendingProcessNew"/>
    <dgm:cxn modelId="{D58F115E-F494-44B7-A8CB-15595040B8A6}" type="presParOf" srcId="{EB2F55BC-F32E-402E-8825-2C69972C5424}" destId="{A609C881-911D-450F-BCE1-E6CE20FB52EB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FD3D8-3A60-4254-879B-3C3F655154E6}">
      <dsp:nvSpPr>
        <dsp:cNvPr id="0" name=""/>
        <dsp:cNvSpPr/>
      </dsp:nvSpPr>
      <dsp:spPr>
        <a:xfrm>
          <a:off x="0" y="86049"/>
          <a:ext cx="6513603" cy="21961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2010 onwards, the performance management arrangements in England </a:t>
          </a:r>
          <a:r>
            <a:rPr lang="en-GB" sz="2200" b="1" kern="1200" dirty="0"/>
            <a:t>were not delivering joined up policy development; service delivery was sub-optimal and public assurance was deteriorating</a:t>
          </a:r>
          <a:r>
            <a:rPr lang="en-GB" sz="2200" kern="1200" dirty="0"/>
            <a:t>. </a:t>
          </a:r>
          <a:endParaRPr lang="en-US" sz="2200" kern="1200" dirty="0"/>
        </a:p>
      </dsp:txBody>
      <dsp:txXfrm>
        <a:off x="107205" y="193254"/>
        <a:ext cx="6299193" cy="1981694"/>
      </dsp:txXfrm>
    </dsp:sp>
    <dsp:sp modelId="{13371394-5DDE-4761-8A6C-C9F70552A9C6}">
      <dsp:nvSpPr>
        <dsp:cNvPr id="0" name=""/>
        <dsp:cNvSpPr/>
      </dsp:nvSpPr>
      <dsp:spPr>
        <a:xfrm>
          <a:off x="0" y="2469354"/>
          <a:ext cx="6513603" cy="155902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last governments’ response was to </a:t>
          </a:r>
          <a:r>
            <a:rPr lang="en-GB" sz="2200" b="1" kern="1200" dirty="0"/>
            <a:t>adopt the reforms to the police</a:t>
          </a:r>
          <a:r>
            <a:rPr lang="en-GB" sz="2200" kern="1200" dirty="0"/>
            <a:t> from 2011-2016 and replicate them in the Fire and Rescue Service</a:t>
          </a:r>
          <a:endParaRPr lang="en-US" sz="2200" kern="1200" dirty="0"/>
        </a:p>
      </dsp:txBody>
      <dsp:txXfrm>
        <a:off x="76105" y="2545459"/>
        <a:ext cx="6361393" cy="1406815"/>
      </dsp:txXfrm>
    </dsp:sp>
    <dsp:sp modelId="{7B4B721E-3F16-4CD6-A1AC-6B09554D2B7D}">
      <dsp:nvSpPr>
        <dsp:cNvPr id="0" name=""/>
        <dsp:cNvSpPr/>
      </dsp:nvSpPr>
      <dsp:spPr>
        <a:xfrm>
          <a:off x="0" y="4215579"/>
          <a:ext cx="6513603" cy="1583797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 dirty="0"/>
            <a:t>Key aspects included </a:t>
          </a:r>
          <a:r>
            <a:rPr lang="en-GB" sz="2200" b="1" kern="1200" baseline="0" dirty="0"/>
            <a:t>changes to governance </a:t>
          </a:r>
          <a:r>
            <a:rPr lang="en-GB" sz="2200" kern="1200" baseline="0" dirty="0"/>
            <a:t>(PCCs and PFCCs), </a:t>
          </a:r>
          <a:r>
            <a:rPr lang="en-GB" sz="2200" b="1" kern="1200" baseline="0" dirty="0"/>
            <a:t>better data </a:t>
          </a:r>
          <a:r>
            <a:rPr lang="en-GB" sz="2200" kern="1200" baseline="0" dirty="0"/>
            <a:t>and information, and even a </a:t>
          </a:r>
          <a:r>
            <a:rPr lang="en-GB" sz="2200" b="1" kern="1200" baseline="0" dirty="0"/>
            <a:t>common Inspectorate  </a:t>
          </a:r>
          <a:endParaRPr lang="en-US" sz="2200" b="1" kern="1200" baseline="0" dirty="0"/>
        </a:p>
      </dsp:txBody>
      <dsp:txXfrm>
        <a:off x="77315" y="4292894"/>
        <a:ext cx="6358973" cy="1429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AE5D9-0601-438E-AFC5-848C3A5D19ED}">
      <dsp:nvSpPr>
        <dsp:cNvPr id="0" name=""/>
        <dsp:cNvSpPr/>
      </dsp:nvSpPr>
      <dsp:spPr>
        <a:xfrm>
          <a:off x="1963671" y="1051410"/>
          <a:ext cx="4202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0260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2530" y="1094876"/>
        <a:ext cx="22543" cy="4508"/>
      </dsp:txXfrm>
    </dsp:sp>
    <dsp:sp modelId="{6100C51A-E02D-47D2-8C14-E0E67D3F1A48}">
      <dsp:nvSpPr>
        <dsp:cNvPr id="0" name=""/>
        <dsp:cNvSpPr/>
      </dsp:nvSpPr>
      <dsp:spPr>
        <a:xfrm>
          <a:off x="5207" y="509051"/>
          <a:ext cx="1960264" cy="11761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Central Government (Spending Reviews and PSAs) </a:t>
          </a:r>
          <a:endParaRPr lang="en-US" sz="1300" b="1" kern="1200" dirty="0"/>
        </a:p>
      </dsp:txBody>
      <dsp:txXfrm>
        <a:off x="5207" y="509051"/>
        <a:ext cx="1960264" cy="1176158"/>
      </dsp:txXfrm>
    </dsp:sp>
    <dsp:sp modelId="{AC4181C2-CD8A-400B-AAC5-F94C1CBAFB48}">
      <dsp:nvSpPr>
        <dsp:cNvPr id="0" name=""/>
        <dsp:cNvSpPr/>
      </dsp:nvSpPr>
      <dsp:spPr>
        <a:xfrm>
          <a:off x="4374797" y="1051410"/>
          <a:ext cx="4202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0260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73656" y="1094876"/>
        <a:ext cx="22543" cy="4508"/>
      </dsp:txXfrm>
    </dsp:sp>
    <dsp:sp modelId="{E3303810-1488-4B9B-BD2F-18562C4A0056}">
      <dsp:nvSpPr>
        <dsp:cNvPr id="0" name=""/>
        <dsp:cNvSpPr/>
      </dsp:nvSpPr>
      <dsp:spPr>
        <a:xfrm>
          <a:off x="2416332" y="509051"/>
          <a:ext cx="1960264" cy="1176158"/>
        </a:xfrm>
        <a:prstGeom prst="rect">
          <a:avLst/>
        </a:prstGeom>
        <a:solidFill>
          <a:srgbClr val="E268D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Local Authorities (Best Value, CPA, CAA, SLI) </a:t>
          </a:r>
          <a:endParaRPr lang="en-US" sz="1300" b="1" kern="1200" dirty="0"/>
        </a:p>
      </dsp:txBody>
      <dsp:txXfrm>
        <a:off x="2416332" y="509051"/>
        <a:ext cx="1960264" cy="1176158"/>
      </dsp:txXfrm>
    </dsp:sp>
    <dsp:sp modelId="{1696FFF2-858C-4332-862E-2717501BC704}">
      <dsp:nvSpPr>
        <dsp:cNvPr id="0" name=""/>
        <dsp:cNvSpPr/>
      </dsp:nvSpPr>
      <dsp:spPr>
        <a:xfrm>
          <a:off x="985339" y="1683409"/>
          <a:ext cx="4822250" cy="420260"/>
        </a:xfrm>
        <a:custGeom>
          <a:avLst/>
          <a:gdLst/>
          <a:ahLst/>
          <a:cxnLst/>
          <a:rect l="0" t="0" r="0" b="0"/>
          <a:pathLst>
            <a:path>
              <a:moveTo>
                <a:pt x="4822250" y="0"/>
              </a:moveTo>
              <a:lnTo>
                <a:pt x="4822250" y="227230"/>
              </a:lnTo>
              <a:lnTo>
                <a:pt x="0" y="227230"/>
              </a:lnTo>
              <a:lnTo>
                <a:pt x="0" y="42026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5382" y="1891285"/>
        <a:ext cx="242164" cy="4508"/>
      </dsp:txXfrm>
    </dsp:sp>
    <dsp:sp modelId="{8F10A707-DDC9-477B-A886-78D24EE43A1A}">
      <dsp:nvSpPr>
        <dsp:cNvPr id="0" name=""/>
        <dsp:cNvSpPr/>
      </dsp:nvSpPr>
      <dsp:spPr>
        <a:xfrm>
          <a:off x="4827458" y="509051"/>
          <a:ext cx="1960264" cy="11761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Schools and Education (Ofsted inspections  CPA Safeguarding)</a:t>
          </a:r>
          <a:endParaRPr lang="en-US" sz="1300" b="1" kern="1200" dirty="0"/>
        </a:p>
      </dsp:txBody>
      <dsp:txXfrm>
        <a:off x="4827458" y="509051"/>
        <a:ext cx="1960264" cy="1176158"/>
      </dsp:txXfrm>
    </dsp:sp>
    <dsp:sp modelId="{3AF2F00C-FF23-4BC2-B049-14558741101C}">
      <dsp:nvSpPr>
        <dsp:cNvPr id="0" name=""/>
        <dsp:cNvSpPr/>
      </dsp:nvSpPr>
      <dsp:spPr>
        <a:xfrm>
          <a:off x="1963671" y="2678430"/>
          <a:ext cx="4202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0260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2530" y="2721895"/>
        <a:ext cx="22543" cy="4508"/>
      </dsp:txXfrm>
    </dsp:sp>
    <dsp:sp modelId="{15F001D4-9BEE-4014-B043-1F9A79FA1D48}">
      <dsp:nvSpPr>
        <dsp:cNvPr id="0" name=""/>
        <dsp:cNvSpPr/>
      </dsp:nvSpPr>
      <dsp:spPr>
        <a:xfrm>
          <a:off x="5207" y="2136070"/>
          <a:ext cx="1960264" cy="117615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Health and Social Care (Standards 4 Better Health; World Class Commissioning, NHS operating mandate) </a:t>
          </a:r>
          <a:endParaRPr lang="en-US" sz="1300" b="1" kern="1200" dirty="0"/>
        </a:p>
      </dsp:txBody>
      <dsp:txXfrm>
        <a:off x="5207" y="2136070"/>
        <a:ext cx="1960264" cy="1176158"/>
      </dsp:txXfrm>
    </dsp:sp>
    <dsp:sp modelId="{33ED449A-3D93-4838-9818-03E7667DBEEA}">
      <dsp:nvSpPr>
        <dsp:cNvPr id="0" name=""/>
        <dsp:cNvSpPr/>
      </dsp:nvSpPr>
      <dsp:spPr>
        <a:xfrm>
          <a:off x="4374797" y="2678430"/>
          <a:ext cx="4202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0260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73656" y="2721895"/>
        <a:ext cx="22543" cy="4508"/>
      </dsp:txXfrm>
    </dsp:sp>
    <dsp:sp modelId="{A00F4AB9-C58D-4A80-BA2B-DCCB32E37FC4}">
      <dsp:nvSpPr>
        <dsp:cNvPr id="0" name=""/>
        <dsp:cNvSpPr/>
      </dsp:nvSpPr>
      <dsp:spPr>
        <a:xfrm>
          <a:off x="2416332" y="2136070"/>
          <a:ext cx="1960264" cy="11761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National Parks (National Assessments and Peer Reviews) </a:t>
          </a:r>
          <a:endParaRPr lang="en-US" sz="1300" b="1" kern="1200" dirty="0"/>
        </a:p>
      </dsp:txBody>
      <dsp:txXfrm>
        <a:off x="2416332" y="2136070"/>
        <a:ext cx="1960264" cy="1176158"/>
      </dsp:txXfrm>
    </dsp:sp>
    <dsp:sp modelId="{FDEB3EF9-8A0A-4E52-A15C-83F353E7AC7A}">
      <dsp:nvSpPr>
        <dsp:cNvPr id="0" name=""/>
        <dsp:cNvSpPr/>
      </dsp:nvSpPr>
      <dsp:spPr>
        <a:xfrm>
          <a:off x="985339" y="3310429"/>
          <a:ext cx="4822250" cy="420260"/>
        </a:xfrm>
        <a:custGeom>
          <a:avLst/>
          <a:gdLst/>
          <a:ahLst/>
          <a:cxnLst/>
          <a:rect l="0" t="0" r="0" b="0"/>
          <a:pathLst>
            <a:path>
              <a:moveTo>
                <a:pt x="4822250" y="0"/>
              </a:moveTo>
              <a:lnTo>
                <a:pt x="4822250" y="227230"/>
              </a:lnTo>
              <a:lnTo>
                <a:pt x="0" y="227230"/>
              </a:lnTo>
              <a:lnTo>
                <a:pt x="0" y="42026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75382" y="3518305"/>
        <a:ext cx="242164" cy="4508"/>
      </dsp:txXfrm>
    </dsp:sp>
    <dsp:sp modelId="{2151B3B3-2AB9-4237-9584-058F2830210C}">
      <dsp:nvSpPr>
        <dsp:cNvPr id="0" name=""/>
        <dsp:cNvSpPr/>
      </dsp:nvSpPr>
      <dsp:spPr>
        <a:xfrm>
          <a:off x="4827458" y="2136070"/>
          <a:ext cx="1960264" cy="1176158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Regional Development Agencies </a:t>
          </a:r>
          <a:endParaRPr lang="en-US" sz="1300" b="1" kern="1200" dirty="0"/>
        </a:p>
      </dsp:txBody>
      <dsp:txXfrm>
        <a:off x="4827458" y="2136070"/>
        <a:ext cx="1960264" cy="1176158"/>
      </dsp:txXfrm>
    </dsp:sp>
    <dsp:sp modelId="{1659920E-B776-431B-AE38-F091AA845B5D}">
      <dsp:nvSpPr>
        <dsp:cNvPr id="0" name=""/>
        <dsp:cNvSpPr/>
      </dsp:nvSpPr>
      <dsp:spPr>
        <a:xfrm>
          <a:off x="1963671" y="4305449"/>
          <a:ext cx="4202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0260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2530" y="4348915"/>
        <a:ext cx="22543" cy="4508"/>
      </dsp:txXfrm>
    </dsp:sp>
    <dsp:sp modelId="{299D7EF1-79B3-4E5B-ADD6-4FF5B14155D1}">
      <dsp:nvSpPr>
        <dsp:cNvPr id="0" name=""/>
        <dsp:cNvSpPr/>
      </dsp:nvSpPr>
      <dsp:spPr>
        <a:xfrm>
          <a:off x="5207" y="3763090"/>
          <a:ext cx="1960264" cy="1176158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Criminal Justice HMIC; HMIP; HMIP; HMI Courts; CPS and HMICFRS</a:t>
          </a:r>
          <a:endParaRPr lang="en-US" sz="1300" b="1" kern="1200" dirty="0"/>
        </a:p>
      </dsp:txBody>
      <dsp:txXfrm>
        <a:off x="5207" y="3763090"/>
        <a:ext cx="1960264" cy="1176158"/>
      </dsp:txXfrm>
    </dsp:sp>
    <dsp:sp modelId="{A609C881-911D-450F-BCE1-E6CE20FB52EB}">
      <dsp:nvSpPr>
        <dsp:cNvPr id="0" name=""/>
        <dsp:cNvSpPr/>
      </dsp:nvSpPr>
      <dsp:spPr>
        <a:xfrm>
          <a:off x="2416332" y="3763090"/>
          <a:ext cx="1960264" cy="1176158"/>
        </a:xfrm>
        <a:prstGeom prst="rect">
          <a:avLst/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55" tIns="100826" rIns="96055" bIns="10082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/>
            <a:t>Universities REF 2021 </a:t>
          </a:r>
          <a:endParaRPr lang="en-US" sz="1300" b="1" kern="1200" dirty="0"/>
        </a:p>
      </dsp:txBody>
      <dsp:txXfrm>
        <a:off x="2416332" y="3763090"/>
        <a:ext cx="1960264" cy="1176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5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5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248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54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66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17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42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443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77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39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4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092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7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31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DC7-6C51-4635-981D-FAA5C0D53F1D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31ED-0FE2-4919-BEE0-25922A6A5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1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0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68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2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5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3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F6B4-1EEE-49C4-9D67-F15BB5707B5C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0B9EF-A497-4277-99C8-40D15937D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1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111E-F49C-4BC7-AD8C-EE66941D8997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63DE7-D98F-49ED-B7AB-A2D0EB89D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5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flickr.com/photos/ell-r-brown/3811948685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murphy@ntu.ac.uk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ridge over a body of water&#10;&#10;Description automatically generated">
            <a:extLst>
              <a:ext uri="{FF2B5EF4-FFF2-40B4-BE49-F238E27FC236}">
                <a16:creationId xmlns:a16="http://schemas.microsoft.com/office/drawing/2014/main" id="{5ABC64D3-2618-4869-98FD-F9C30DBC06B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75674" y="50450"/>
            <a:ext cx="12216177" cy="68674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46606A-5BAA-4067-B420-CAB01B4E63E6}"/>
              </a:ext>
            </a:extLst>
          </p:cNvPr>
          <p:cNvSpPr txBox="1"/>
          <p:nvPr/>
        </p:nvSpPr>
        <p:spPr>
          <a:xfrm>
            <a:off x="-75674" y="6523166"/>
            <a:ext cx="122161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://www.flickr.com/photos/ell-r-brown/3811948685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/3.0/"/>
              </a:rPr>
              <a:t>CC BY</a:t>
            </a:r>
            <a:endParaRPr lang="en-GB" sz="9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1462"/>
          </a:xfrm>
        </p:spPr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sz="4000" b="1" dirty="0">
                <a:latin typeface="+mn-lt"/>
              </a:rPr>
              <a:t>BAM Conference 2019</a:t>
            </a:r>
            <a:br>
              <a:rPr lang="en-GB" sz="4000" b="1" dirty="0">
                <a:latin typeface="+mn-lt"/>
              </a:rPr>
            </a:br>
            <a:br>
              <a:rPr lang="en-GB" sz="4000" b="1" dirty="0">
                <a:latin typeface="+mn-lt"/>
              </a:rPr>
            </a:br>
            <a:r>
              <a:rPr lang="en-GB" sz="4000" b="1" dirty="0">
                <a:latin typeface="+mn-lt"/>
              </a:rPr>
              <a:t>Professional Development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1978" y="3602038"/>
            <a:ext cx="10108504" cy="1655762"/>
          </a:xfrm>
        </p:spPr>
        <p:txBody>
          <a:bodyPr>
            <a:normAutofit fontScale="77500" lnSpcReduction="20000"/>
          </a:bodyPr>
          <a:lstStyle/>
          <a:p>
            <a:r>
              <a:rPr lang="en-GB" sz="3300" b="1" dirty="0"/>
              <a:t>Critical Understanding of Interoperability and Governance Issues in The Blue-Light Emergency Services: Need For A Joined-Up Approach</a:t>
            </a:r>
          </a:p>
          <a:p>
            <a:endParaRPr lang="en-GB" sz="2800" b="1" dirty="0"/>
          </a:p>
          <a:p>
            <a:r>
              <a:rPr lang="en-GB" sz="2800" b="1" dirty="0"/>
              <a:t>Paresh Wankhade, </a:t>
            </a:r>
            <a:r>
              <a:rPr lang="en-GB" sz="2800" b="1" dirty="0" err="1"/>
              <a:t>Swetketu</a:t>
            </a:r>
            <a:r>
              <a:rPr lang="en-GB" sz="2800" b="1" dirty="0"/>
              <a:t> Patnaik, Peter Murphy, David Weir, Silvia Nelson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141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/>
              <a:t>Any 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" r="2343"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en-US" sz="1800" dirty="0"/>
              <a:t>Contacts</a:t>
            </a:r>
          </a:p>
          <a:p>
            <a:endParaRPr lang="en-US" sz="1800" dirty="0"/>
          </a:p>
          <a:p>
            <a:pPr marL="0"/>
            <a:endParaRPr lang="en-US" sz="1800" dirty="0"/>
          </a:p>
          <a:p>
            <a:pPr marL="0"/>
            <a:r>
              <a:rPr lang="en-US" sz="1800" dirty="0"/>
              <a:t>Pete Murphy </a:t>
            </a:r>
          </a:p>
          <a:p>
            <a:pPr marL="0"/>
            <a:r>
              <a:rPr lang="en-US" sz="1800" dirty="0">
                <a:solidFill>
                  <a:srgbClr val="0000CC"/>
                </a:solidFill>
                <a:hlinkClick r:id="rId3"/>
              </a:rPr>
              <a:t>peter.murphy@ntu.ac.uk</a:t>
            </a:r>
            <a:r>
              <a:rPr lang="en-US" sz="1800" dirty="0">
                <a:solidFill>
                  <a:srgbClr val="0000CC"/>
                </a:solidFill>
              </a:rPr>
              <a:t> </a:t>
            </a:r>
          </a:p>
          <a:p>
            <a:pPr mar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950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sz="3700" b="1">
                <a:solidFill>
                  <a:srgbClr val="FFFFFF"/>
                </a:solidFill>
                <a:latin typeface="+mn-lt"/>
              </a:rPr>
              <a:t>Critical understanding of Governance and Interoperability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8CA087-474E-499F-99E1-D317F2E8B3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07406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11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251-077B-453F-AEF7-896FEDB4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              </a:t>
            </a:r>
            <a:r>
              <a:rPr lang="en-GB" b="1" dirty="0">
                <a:latin typeface="+mn-lt"/>
              </a:rPr>
              <a:t>HMIC</a:t>
            </a:r>
            <a:r>
              <a:rPr lang="en-GB" dirty="0">
                <a:latin typeface="+mn-lt"/>
              </a:rPr>
              <a:t> </a:t>
            </a:r>
            <a:r>
              <a:rPr lang="en-GB" dirty="0"/>
              <a:t>                          </a:t>
            </a:r>
            <a:r>
              <a:rPr lang="en-GB" b="1" dirty="0">
                <a:latin typeface="+mn-lt"/>
              </a:rPr>
              <a:t>HMICFRS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ACD77-348F-42A7-BC9D-E4D69CD8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Scope, design, governance and modus </a:t>
            </a:r>
            <a:r>
              <a:rPr lang="en-GB" dirty="0" err="1"/>
              <a:t>operndii</a:t>
            </a:r>
            <a:r>
              <a:rPr lang="en-GB" dirty="0"/>
              <a:t> for first inspections all based on police arrangements (PEEL annual appraisals) </a:t>
            </a:r>
          </a:p>
          <a:p>
            <a:endParaRPr lang="en-GB" dirty="0"/>
          </a:p>
          <a:p>
            <a:r>
              <a:rPr lang="en-GB" dirty="0"/>
              <a:t>HMIC traditionally much closer to the Home Office and Government than other external performance management inspectorates</a:t>
            </a:r>
          </a:p>
          <a:p>
            <a:endParaRPr lang="en-GB" dirty="0"/>
          </a:p>
          <a:p>
            <a:r>
              <a:rPr lang="en-GB" dirty="0"/>
              <a:t>2/3</a:t>
            </a:r>
            <a:r>
              <a:rPr lang="en-GB" baseline="30000" dirty="0"/>
              <a:t>rd</a:t>
            </a:r>
            <a:r>
              <a:rPr lang="en-GB" dirty="0"/>
              <a:t> of the first round of inspections (30 out of 45) completed. No evaluation of governance, strategy or IRMPs.</a:t>
            </a:r>
          </a:p>
          <a:p>
            <a:endParaRPr lang="en-GB" dirty="0"/>
          </a:p>
          <a:p>
            <a:r>
              <a:rPr lang="en-GB" dirty="0"/>
              <a:t>HMICFRS External academic advisory group extended to admit academics interested in FRS or all emergency services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4B08184-305B-48E3-946A-9BF682E36C49}"/>
              </a:ext>
            </a:extLst>
          </p:cNvPr>
          <p:cNvSpPr/>
          <p:nvPr/>
        </p:nvSpPr>
        <p:spPr>
          <a:xfrm>
            <a:off x="5057577" y="7855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5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C719-CECC-4A22-A0B7-A9680055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86439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>
                <a:latin typeface="+mn-lt"/>
              </a:rPr>
            </a:br>
            <a:br>
              <a:rPr lang="en-GB" sz="3600" b="1" dirty="0">
                <a:latin typeface="+mn-lt"/>
              </a:rPr>
            </a:br>
            <a:r>
              <a:rPr lang="en-GB" sz="3600" b="1" dirty="0">
                <a:latin typeface="+mn-lt"/>
              </a:rPr>
              <a:t>HMICFRS external academic advisory group – May</a:t>
            </a:r>
            <a:br>
              <a:rPr lang="en-GB" sz="3600" b="1" dirty="0">
                <a:latin typeface="+mn-lt"/>
              </a:rPr>
            </a:br>
            <a:br>
              <a:rPr lang="en-GB" sz="3600" b="1" dirty="0">
                <a:latin typeface="+mn-lt"/>
              </a:rPr>
            </a:br>
            <a:br>
              <a:rPr lang="en-GB" sz="3600" b="1" dirty="0">
                <a:latin typeface="+mn-lt"/>
              </a:rPr>
            </a:br>
            <a:br>
              <a:rPr lang="en-GB" sz="3600" b="1" dirty="0">
                <a:latin typeface="+mn-lt"/>
              </a:rPr>
            </a:br>
            <a:r>
              <a:rPr lang="en-GB" sz="3600" dirty="0">
                <a:latin typeface="+mn-lt"/>
              </a:rPr>
              <a:t>Does any member of the group know of any academic work on a generic model for performance management regimes in either police or fire?</a:t>
            </a:r>
            <a:br>
              <a:rPr lang="en-GB" sz="3600" b="1" dirty="0">
                <a:latin typeface="+mn-lt"/>
              </a:rPr>
            </a:br>
            <a:endParaRPr lang="en-GB" sz="36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3EBD1-CF35-43D3-81BF-465AF4D4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0"/>
            <a:ext cx="10515600" cy="2022764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As a matter of fact…….</a:t>
            </a:r>
          </a:p>
        </p:txBody>
      </p:sp>
    </p:spTree>
    <p:extLst>
      <p:ext uri="{BB962C8B-B14F-4D97-AF65-F5344CB8AC3E}">
        <p14:creationId xmlns:p14="http://schemas.microsoft.com/office/powerpoint/2010/main" val="370162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685800"/>
            <a:ext cx="3380380" cy="5359400"/>
          </a:xfrm>
        </p:spPr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rgbClr val="FFFFFF"/>
                </a:solidFill>
                <a:latin typeface="+mn-lt"/>
              </a:rPr>
              <a:t>National Frameworks</a:t>
            </a:r>
            <a:br>
              <a:rPr lang="en-GB" sz="3700" dirty="0">
                <a:solidFill>
                  <a:srgbClr val="FFFFFF"/>
                </a:solidFill>
              </a:rPr>
            </a:br>
            <a:r>
              <a:rPr lang="en-GB" sz="3700" dirty="0">
                <a:solidFill>
                  <a:srgbClr val="FFFFFF"/>
                </a:solidFill>
              </a:rPr>
              <a:t> </a:t>
            </a:r>
            <a:br>
              <a:rPr lang="en-GB" sz="3700" dirty="0">
                <a:solidFill>
                  <a:srgbClr val="FFFFFF"/>
                </a:solidFill>
              </a:rPr>
            </a:br>
            <a:br>
              <a:rPr lang="en-GB" sz="3700" dirty="0">
                <a:solidFill>
                  <a:srgbClr val="FFFFFF"/>
                </a:solidFill>
              </a:rPr>
            </a:br>
            <a:r>
              <a:rPr lang="en-GB" sz="2700" b="1" dirty="0">
                <a:solidFill>
                  <a:srgbClr val="FFFFFF"/>
                </a:solidFill>
                <a:latin typeface="+mn-lt"/>
              </a:rPr>
              <a:t>The context, the parameters, the agencies and the relationships operating within the three domains of policy development, service delivery and public assurance in public services </a:t>
            </a:r>
            <a:br>
              <a:rPr lang="en-GB" sz="3700" dirty="0">
                <a:solidFill>
                  <a:srgbClr val="FFFFFF"/>
                </a:solidFill>
              </a:rPr>
            </a:br>
            <a:endParaRPr lang="en-GB" sz="3700" dirty="0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B3F5B2A7-498E-4E72-9E19-7BBBE8032B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10096" y="889000"/>
          <a:ext cx="679293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40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A model for  </a:t>
            </a:r>
            <a:br>
              <a:rPr lang="en-GB" sz="3600" b="1" dirty="0">
                <a:latin typeface="+mn-lt"/>
              </a:rPr>
            </a:br>
            <a:r>
              <a:rPr lang="en-GB" sz="3600" b="1" dirty="0">
                <a:latin typeface="+mn-lt"/>
              </a:rPr>
              <a:t>national frameworks and performance regimes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07177"/>
            <a:ext cx="5956300" cy="4269786"/>
          </a:xfrm>
        </p:spPr>
        <p:txBody>
          <a:bodyPr>
            <a:normAutofit fontScale="92500" lnSpcReduction="20000"/>
          </a:bodyPr>
          <a:lstStyle/>
          <a:p>
            <a:pPr marL="76200" indent="0">
              <a:spcBef>
                <a:spcPts val="600"/>
              </a:spcBef>
              <a:buClr>
                <a:srgbClr val="C7D3E6"/>
              </a:buClr>
              <a:buSzPts val="2400"/>
              <a:buNone/>
            </a:pPr>
            <a:r>
              <a:rPr lang="en-GB" sz="3000" dirty="0">
                <a:ea typeface="Roboto Condensed Light"/>
                <a:sym typeface="Roboto Condensed Light"/>
              </a:rPr>
              <a:t>Principles of Public Service 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7 ‘Nolan’ Principles</a:t>
            </a:r>
          </a:p>
          <a:p>
            <a:pPr marL="533400" indent="-457200">
              <a:spcBef>
                <a:spcPts val="600"/>
              </a:spcBef>
              <a:buClr>
                <a:srgbClr val="C7D3E6"/>
              </a:buClr>
              <a:buSzPts val="2400"/>
            </a:pPr>
            <a:endParaRPr lang="en-GB" dirty="0">
              <a:ea typeface="Roboto Condensed Light"/>
              <a:sym typeface="Roboto Condensed Light"/>
            </a:endParaRPr>
          </a:p>
          <a:p>
            <a:pPr marL="76200" indent="0">
              <a:spcBef>
                <a:spcPts val="600"/>
              </a:spcBef>
              <a:buClr>
                <a:srgbClr val="C7D3E6"/>
              </a:buClr>
              <a:buSzPts val="2400"/>
              <a:buNone/>
            </a:pPr>
            <a:r>
              <a:rPr lang="en-GB" sz="3000" dirty="0">
                <a:ea typeface="Roboto Condensed Light"/>
                <a:sym typeface="Roboto Condensed Light"/>
              </a:rPr>
              <a:t>Situational or contextual constraints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Legislative framework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Resource Envelope 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Organisational Landscape</a:t>
            </a:r>
          </a:p>
          <a:p>
            <a:pPr marL="533400" indent="-457200">
              <a:spcBef>
                <a:spcPts val="600"/>
              </a:spcBef>
              <a:buClr>
                <a:srgbClr val="C7D3E6"/>
              </a:buClr>
              <a:buSzPts val="2400"/>
            </a:pPr>
            <a:endParaRPr lang="en-GB" dirty="0">
              <a:ea typeface="Roboto Condensed Light"/>
              <a:sym typeface="Roboto Condensed Light"/>
            </a:endParaRPr>
          </a:p>
          <a:p>
            <a:pPr marL="76200" indent="0">
              <a:spcBef>
                <a:spcPts val="600"/>
              </a:spcBef>
              <a:buClr>
                <a:srgbClr val="C7D3E6"/>
              </a:buClr>
              <a:buSzPts val="2400"/>
              <a:buNone/>
            </a:pPr>
            <a:r>
              <a:rPr lang="en-GB" sz="3000" dirty="0">
                <a:ea typeface="Roboto Condensed Light"/>
                <a:sym typeface="Roboto Condensed Light"/>
              </a:rPr>
              <a:t>Core areas or domains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Policy development, 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Service delivery </a:t>
            </a:r>
          </a:p>
          <a:p>
            <a:pPr marL="990600" lvl="1" indent="-457200">
              <a:spcBef>
                <a:spcPts val="600"/>
              </a:spcBef>
              <a:buClr>
                <a:srgbClr val="C7D3E6"/>
              </a:buClr>
              <a:buSzPts val="2400"/>
            </a:pPr>
            <a:r>
              <a:rPr lang="en-GB" sz="2600" dirty="0">
                <a:ea typeface="Roboto Condensed Light"/>
                <a:sym typeface="Roboto Condensed Light"/>
              </a:rPr>
              <a:t>Public assurance</a:t>
            </a:r>
          </a:p>
          <a:p>
            <a:endParaRPr lang="en-GB" dirty="0"/>
          </a:p>
        </p:txBody>
      </p:sp>
      <p:pic>
        <p:nvPicPr>
          <p:cNvPr id="10" name="Content Placeholder 9" descr="F:\PhD by Publications\Final Chapter\Framework model Pete PhD.jp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128" y="1825624"/>
            <a:ext cx="4886672" cy="468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16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9EDA-A1AF-456B-9752-D3DD0123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74" y="952500"/>
            <a:ext cx="2751463" cy="203278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FFFF"/>
                </a:solidFill>
                <a:latin typeface="+mn-lt"/>
              </a:rPr>
              <a:t>Details of the core areas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324140"/>
            <a:ext cx="4317999" cy="2470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583" y="774700"/>
            <a:ext cx="7339541" cy="5245099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A4E57ABC-EE5C-4678-A755-49AF516D82B7}"/>
              </a:ext>
            </a:extLst>
          </p:cNvPr>
          <p:cNvSpPr/>
          <p:nvPr/>
        </p:nvSpPr>
        <p:spPr>
          <a:xfrm>
            <a:off x="1015298" y="952500"/>
            <a:ext cx="2453115" cy="2244747"/>
          </a:xfrm>
          <a:prstGeom prst="rightArrow">
            <a:avLst>
              <a:gd name="adj1" fmla="val 50000"/>
              <a:gd name="adj2" fmla="val 485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45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b="1">
                <a:latin typeface="+mn-lt"/>
              </a:rPr>
              <a:t>The purposes of the model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Identify the </a:t>
            </a:r>
            <a:r>
              <a:rPr lang="en-GB" sz="2400" b="1" dirty="0"/>
              <a:t>underlying principles and assumptions </a:t>
            </a:r>
            <a:r>
              <a:rPr lang="en-GB" sz="2400" dirty="0"/>
              <a:t>of working in and operationalising the delivery of public services in the public interest  </a:t>
            </a:r>
          </a:p>
          <a:p>
            <a:endParaRPr lang="en-GB" sz="1000" dirty="0"/>
          </a:p>
          <a:p>
            <a:r>
              <a:rPr lang="en-GB" sz="2400" dirty="0"/>
              <a:t>Helps to identify the </a:t>
            </a:r>
            <a:r>
              <a:rPr lang="en-GB" sz="2400" b="1" dirty="0"/>
              <a:t>situational or contextual constraints </a:t>
            </a:r>
            <a:r>
              <a:rPr lang="en-GB" sz="2400" dirty="0"/>
              <a:t>which may be short term parameters to action (although they may be variable in the medium to long term)</a:t>
            </a:r>
          </a:p>
          <a:p>
            <a:endParaRPr lang="en-GB" sz="1000" dirty="0"/>
          </a:p>
          <a:p>
            <a:r>
              <a:rPr lang="en-GB" sz="2400" dirty="0"/>
              <a:t>Illustrates the </a:t>
            </a:r>
            <a:r>
              <a:rPr lang="en-GB" sz="2400" b="1" dirty="0"/>
              <a:t>relationships</a:t>
            </a:r>
            <a:r>
              <a:rPr lang="en-GB" sz="2400" dirty="0"/>
              <a:t> between different parts of a performance regime and helps understand any dependencies and reciprocities</a:t>
            </a:r>
          </a:p>
          <a:p>
            <a:endParaRPr lang="en-GB" sz="1000" dirty="0"/>
          </a:p>
          <a:p>
            <a:r>
              <a:rPr lang="en-GB" sz="2400" dirty="0"/>
              <a:t>Facilitates the </a:t>
            </a:r>
            <a:r>
              <a:rPr lang="en-GB" sz="2400" b="1" dirty="0"/>
              <a:t>evaluation, analyses and comparison </a:t>
            </a:r>
            <a:r>
              <a:rPr lang="en-GB" sz="2400" dirty="0"/>
              <a:t>of individual performance regimes or national frameworks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3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0772"/>
            <a:ext cx="10972800" cy="3548062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latin typeface="+mn-lt"/>
              </a:rPr>
              <a:t>Any performance regime or national framework that seeks to be comprehensive has to cover policy, service delivery and public assurance and be </a:t>
            </a:r>
            <a:r>
              <a:rPr lang="en-GB" sz="2800" b="1" dirty="0">
                <a:latin typeface="+mn-lt"/>
              </a:rPr>
              <a:t>cognisant of their interrelationships and interdependencies</a:t>
            </a:r>
            <a:br>
              <a:rPr lang="en-GB" sz="2400" dirty="0"/>
            </a:br>
            <a:endParaRPr lang="en-GB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14700"/>
            <a:ext cx="10972800" cy="2811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/>
              <a:t>Why?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Key partners and collaborative stakeholders, particularly those in multi-agency and joint and collectively responsible operating environments (such as local authorities and the NHS in their respective sectors; or the Police, Fire and Ambulance Services), need this </a:t>
            </a:r>
            <a:r>
              <a:rPr lang="en-GB" sz="2400" b="1" dirty="0"/>
              <a:t>information and assurance if they are to continually improve their respective services </a:t>
            </a:r>
            <a:r>
              <a:rPr lang="en-GB" sz="2400" dirty="0"/>
              <a:t>and meet their individual and collective responsibilities to the public. </a:t>
            </a:r>
          </a:p>
        </p:txBody>
      </p:sp>
    </p:spTree>
    <p:extLst>
      <p:ext uri="{BB962C8B-B14F-4D97-AF65-F5344CB8AC3E}">
        <p14:creationId xmlns:p14="http://schemas.microsoft.com/office/powerpoint/2010/main" val="94831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522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 BAM Conference 2019  Professional Development Workshop</vt:lpstr>
      <vt:lpstr>Critical understanding of Governance and Interoperability</vt:lpstr>
      <vt:lpstr>              HMIC                           HMICFRS</vt:lpstr>
      <vt:lpstr>  HMICFRS external academic advisory group – May    Does any member of the group know of any academic work on a generic model for performance management regimes in either police or fire? </vt:lpstr>
      <vt:lpstr>National Frameworks    The context, the parameters, the agencies and the relationships operating within the three domains of policy development, service delivery and public assurance in public services  </vt:lpstr>
      <vt:lpstr>A model for   national frameworks and performance regimes</vt:lpstr>
      <vt:lpstr>Details of the core areas</vt:lpstr>
      <vt:lpstr>The purposes of the model</vt:lpstr>
      <vt:lpstr>Any performance regime or national framework that seeks to be comprehensive has to cover policy, service delivery and public assurance and be cognisant of their interrelationships and interdependencies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BAM Conference 2019  Professional Development Workshop</dc:title>
  <dc:creator>Peter Murphy</dc:creator>
  <cp:lastModifiedBy>Gallacher, Jonathan</cp:lastModifiedBy>
  <cp:revision>6</cp:revision>
  <dcterms:created xsi:type="dcterms:W3CDTF">2019-09-03T09:09:35Z</dcterms:created>
  <dcterms:modified xsi:type="dcterms:W3CDTF">2019-09-10T12:52:01Z</dcterms:modified>
</cp:coreProperties>
</file>