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omments/comment1.xml" ContentType="application/vnd.openxmlformats-officedocument.presentationml.comment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Lst>
  <p:notesMasterIdLst>
    <p:notesMasterId r:id="rId25"/>
  </p:notesMasterIdLst>
  <p:sldIdLst>
    <p:sldId id="288" r:id="rId2"/>
    <p:sldId id="325" r:id="rId3"/>
    <p:sldId id="326" r:id="rId4"/>
    <p:sldId id="327" r:id="rId5"/>
    <p:sldId id="328" r:id="rId6"/>
    <p:sldId id="329" r:id="rId7"/>
    <p:sldId id="330" r:id="rId8"/>
    <p:sldId id="331" r:id="rId9"/>
    <p:sldId id="332" r:id="rId10"/>
    <p:sldId id="334" r:id="rId11"/>
    <p:sldId id="335" r:id="rId12"/>
    <p:sldId id="336" r:id="rId13"/>
    <p:sldId id="337" r:id="rId14"/>
    <p:sldId id="339" r:id="rId15"/>
    <p:sldId id="341" r:id="rId16"/>
    <p:sldId id="342" r:id="rId17"/>
    <p:sldId id="343" r:id="rId18"/>
    <p:sldId id="345" r:id="rId19"/>
    <p:sldId id="346" r:id="rId20"/>
    <p:sldId id="315" r:id="rId21"/>
    <p:sldId id="320" r:id="rId22"/>
    <p:sldId id="321" r:id="rId23"/>
    <p:sldId id="322" r:id="rId2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sakali, Maria (Greece)" initials="TM(" lastIdx="1" clrIdx="0">
    <p:extLst>
      <p:ext uri="{19B8F6BF-5375-455C-9EA6-DF929625EA0E}">
        <p15:presenceInfo xmlns:p15="http://schemas.microsoft.com/office/powerpoint/2012/main" userId="S::Maria.Tsakali@britishcouncil.org::7fc44866-5822-4f99-8f79-4d11aca54c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FB3"/>
    <a:srgbClr val="000000"/>
    <a:srgbClr val="80E9D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32" autoAdjust="0"/>
    <p:restoredTop sz="94660"/>
  </p:normalViewPr>
  <p:slideViewPr>
    <p:cSldViewPr snapToGrid="0" snapToObjects="1">
      <p:cViewPr varScale="1">
        <p:scale>
          <a:sx n="83" d="100"/>
          <a:sy n="83" d="100"/>
        </p:scale>
        <p:origin x="836" y="6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'UK TNE in Greece'!$A$4</c:f>
              <c:strCache>
                <c:ptCount val="1"/>
                <c:pt idx="0">
                  <c:v>UG</c:v>
                </c:pt>
              </c:strCache>
            </c:strRef>
          </c:tx>
          <c:spPr>
            <a:solidFill>
              <a:srgbClr val="7030A0"/>
            </a:solidFill>
            <a:ln>
              <a:noFill/>
            </a:ln>
            <a:effectLst/>
          </c:spPr>
          <c:invertIfNegative val="0"/>
          <c:cat>
            <c:strRef>
              <c:f>'UK TNE in Greece'!$B$2:$K$2</c:f>
              <c:strCache>
                <c:ptCount val="10"/>
                <c:pt idx="0">
                  <c:v>2007/08</c:v>
                </c:pt>
                <c:pt idx="1">
                  <c:v>2008/09</c:v>
                </c:pt>
                <c:pt idx="2">
                  <c:v>2009/10</c:v>
                </c:pt>
                <c:pt idx="3">
                  <c:v>2010/11</c:v>
                </c:pt>
                <c:pt idx="4">
                  <c:v>2011/12</c:v>
                </c:pt>
                <c:pt idx="5">
                  <c:v>2012/13</c:v>
                </c:pt>
                <c:pt idx="6">
                  <c:v>2013/14</c:v>
                </c:pt>
                <c:pt idx="7">
                  <c:v>2014/15</c:v>
                </c:pt>
                <c:pt idx="8">
                  <c:v>2015/16</c:v>
                </c:pt>
                <c:pt idx="9">
                  <c:v>2016/17</c:v>
                </c:pt>
              </c:strCache>
            </c:strRef>
          </c:cat>
          <c:val>
            <c:numRef>
              <c:f>'UK TNE in Greece'!$B$4:$K$4</c:f>
              <c:numCache>
                <c:formatCode>_-* #,##0_-;\-* #,##0_-;_-* "-"??_-;_-@_-</c:formatCode>
                <c:ptCount val="10"/>
                <c:pt idx="0">
                  <c:v>5150</c:v>
                </c:pt>
                <c:pt idx="1">
                  <c:v>7005</c:v>
                </c:pt>
                <c:pt idx="2">
                  <c:v>6655</c:v>
                </c:pt>
                <c:pt idx="3">
                  <c:v>7180</c:v>
                </c:pt>
                <c:pt idx="4">
                  <c:v>7645</c:v>
                </c:pt>
                <c:pt idx="5">
                  <c:v>8240</c:v>
                </c:pt>
                <c:pt idx="6">
                  <c:v>9200</c:v>
                </c:pt>
                <c:pt idx="7">
                  <c:v>10800</c:v>
                </c:pt>
                <c:pt idx="8">
                  <c:v>11950</c:v>
                </c:pt>
                <c:pt idx="9">
                  <c:v>12635</c:v>
                </c:pt>
              </c:numCache>
            </c:numRef>
          </c:val>
          <c:extLst>
            <c:ext xmlns:c16="http://schemas.microsoft.com/office/drawing/2014/chart" uri="{C3380CC4-5D6E-409C-BE32-E72D297353CC}">
              <c16:uniqueId val="{00000000-0CB0-4E70-9AA1-C75035C7F1B8}"/>
            </c:ext>
          </c:extLst>
        </c:ser>
        <c:ser>
          <c:idx val="1"/>
          <c:order val="1"/>
          <c:tx>
            <c:strRef>
              <c:f>'UK TNE in Greece'!$A$5</c:f>
              <c:strCache>
                <c:ptCount val="1"/>
                <c:pt idx="0">
                  <c:v>PG</c:v>
                </c:pt>
              </c:strCache>
            </c:strRef>
          </c:tx>
          <c:spPr>
            <a:solidFill>
              <a:srgbClr val="00B0F0"/>
            </a:solidFill>
            <a:ln>
              <a:noFill/>
            </a:ln>
            <a:effectLst/>
          </c:spPr>
          <c:invertIfNegative val="0"/>
          <c:cat>
            <c:strRef>
              <c:f>'UK TNE in Greece'!$B$2:$K$2</c:f>
              <c:strCache>
                <c:ptCount val="10"/>
                <c:pt idx="0">
                  <c:v>2007/08</c:v>
                </c:pt>
                <c:pt idx="1">
                  <c:v>2008/09</c:v>
                </c:pt>
                <c:pt idx="2">
                  <c:v>2009/10</c:v>
                </c:pt>
                <c:pt idx="3">
                  <c:v>2010/11</c:v>
                </c:pt>
                <c:pt idx="4">
                  <c:v>2011/12</c:v>
                </c:pt>
                <c:pt idx="5">
                  <c:v>2012/13</c:v>
                </c:pt>
                <c:pt idx="6">
                  <c:v>2013/14</c:v>
                </c:pt>
                <c:pt idx="7">
                  <c:v>2014/15</c:v>
                </c:pt>
                <c:pt idx="8">
                  <c:v>2015/16</c:v>
                </c:pt>
                <c:pt idx="9">
                  <c:v>2016/17</c:v>
                </c:pt>
              </c:strCache>
            </c:strRef>
          </c:cat>
          <c:val>
            <c:numRef>
              <c:f>'UK TNE in Greece'!$B$5:$K$5</c:f>
              <c:numCache>
                <c:formatCode>_-* #,##0_-;\-* #,##0_-;_-* "-"??_-;_-@_-</c:formatCode>
                <c:ptCount val="10"/>
                <c:pt idx="0">
                  <c:v>4050</c:v>
                </c:pt>
                <c:pt idx="1">
                  <c:v>4335</c:v>
                </c:pt>
                <c:pt idx="2">
                  <c:v>4550</c:v>
                </c:pt>
                <c:pt idx="3">
                  <c:v>4085</c:v>
                </c:pt>
                <c:pt idx="4">
                  <c:v>3420</c:v>
                </c:pt>
                <c:pt idx="5">
                  <c:v>3115</c:v>
                </c:pt>
                <c:pt idx="6">
                  <c:v>3050</c:v>
                </c:pt>
                <c:pt idx="7">
                  <c:v>3615</c:v>
                </c:pt>
                <c:pt idx="8">
                  <c:v>3640</c:v>
                </c:pt>
                <c:pt idx="9">
                  <c:v>3725</c:v>
                </c:pt>
              </c:numCache>
            </c:numRef>
          </c:val>
          <c:extLst>
            <c:ext xmlns:c16="http://schemas.microsoft.com/office/drawing/2014/chart" uri="{C3380CC4-5D6E-409C-BE32-E72D297353CC}">
              <c16:uniqueId val="{00000001-0CB0-4E70-9AA1-C75035C7F1B8}"/>
            </c:ext>
          </c:extLst>
        </c:ser>
        <c:ser>
          <c:idx val="2"/>
          <c:order val="2"/>
          <c:tx>
            <c:strRef>
              <c:f>'UK TNE in Greece'!$A$6</c:f>
              <c:strCache>
                <c:ptCount val="1"/>
                <c:pt idx="0">
                  <c:v>Research</c:v>
                </c:pt>
              </c:strCache>
            </c:strRef>
          </c:tx>
          <c:spPr>
            <a:solidFill>
              <a:srgbClr val="FFFF00"/>
            </a:solidFill>
            <a:ln>
              <a:noFill/>
            </a:ln>
            <a:effectLst/>
          </c:spPr>
          <c:invertIfNegative val="0"/>
          <c:cat>
            <c:strRef>
              <c:f>'UK TNE in Greece'!$B$2:$K$2</c:f>
              <c:strCache>
                <c:ptCount val="10"/>
                <c:pt idx="0">
                  <c:v>2007/08</c:v>
                </c:pt>
                <c:pt idx="1">
                  <c:v>2008/09</c:v>
                </c:pt>
                <c:pt idx="2">
                  <c:v>2009/10</c:v>
                </c:pt>
                <c:pt idx="3">
                  <c:v>2010/11</c:v>
                </c:pt>
                <c:pt idx="4">
                  <c:v>2011/12</c:v>
                </c:pt>
                <c:pt idx="5">
                  <c:v>2012/13</c:v>
                </c:pt>
                <c:pt idx="6">
                  <c:v>2013/14</c:v>
                </c:pt>
                <c:pt idx="7">
                  <c:v>2014/15</c:v>
                </c:pt>
                <c:pt idx="8">
                  <c:v>2015/16</c:v>
                </c:pt>
                <c:pt idx="9">
                  <c:v>2016/17</c:v>
                </c:pt>
              </c:strCache>
            </c:strRef>
          </c:cat>
          <c:val>
            <c:numRef>
              <c:f>'UK TNE in Greece'!$B$6:$K$6</c:f>
              <c:numCache>
                <c:formatCode>_-* #,##0_-;\-* #,##0_-;_-* "-"??_-;_-@_-</c:formatCode>
                <c:ptCount val="10"/>
                <c:pt idx="0">
                  <c:v>30</c:v>
                </c:pt>
                <c:pt idx="1">
                  <c:v>35</c:v>
                </c:pt>
                <c:pt idx="2">
                  <c:v>40</c:v>
                </c:pt>
                <c:pt idx="3">
                  <c:v>70</c:v>
                </c:pt>
                <c:pt idx="4">
                  <c:v>125</c:v>
                </c:pt>
                <c:pt idx="5">
                  <c:v>115</c:v>
                </c:pt>
                <c:pt idx="6">
                  <c:v>130</c:v>
                </c:pt>
                <c:pt idx="7">
                  <c:v>105</c:v>
                </c:pt>
                <c:pt idx="8">
                  <c:v>95</c:v>
                </c:pt>
                <c:pt idx="9">
                  <c:v>90</c:v>
                </c:pt>
              </c:numCache>
            </c:numRef>
          </c:val>
          <c:extLst>
            <c:ext xmlns:c16="http://schemas.microsoft.com/office/drawing/2014/chart" uri="{C3380CC4-5D6E-409C-BE32-E72D297353CC}">
              <c16:uniqueId val="{00000002-0CB0-4E70-9AA1-C75035C7F1B8}"/>
            </c:ext>
          </c:extLst>
        </c:ser>
        <c:ser>
          <c:idx val="3"/>
          <c:order val="3"/>
          <c:tx>
            <c:strRef>
              <c:f>'UK TNE in Greece'!$A$7</c:f>
              <c:strCache>
                <c:ptCount val="1"/>
                <c:pt idx="0">
                  <c:v>FE</c:v>
                </c:pt>
              </c:strCache>
            </c:strRef>
          </c:tx>
          <c:spPr>
            <a:solidFill>
              <a:srgbClr val="FF0000"/>
            </a:solidFill>
            <a:ln>
              <a:noFill/>
            </a:ln>
            <a:effectLst/>
          </c:spPr>
          <c:invertIfNegative val="0"/>
          <c:cat>
            <c:strRef>
              <c:f>'UK TNE in Greece'!$B$2:$K$2</c:f>
              <c:strCache>
                <c:ptCount val="10"/>
                <c:pt idx="0">
                  <c:v>2007/08</c:v>
                </c:pt>
                <c:pt idx="1">
                  <c:v>2008/09</c:v>
                </c:pt>
                <c:pt idx="2">
                  <c:v>2009/10</c:v>
                </c:pt>
                <c:pt idx="3">
                  <c:v>2010/11</c:v>
                </c:pt>
                <c:pt idx="4">
                  <c:v>2011/12</c:v>
                </c:pt>
                <c:pt idx="5">
                  <c:v>2012/13</c:v>
                </c:pt>
                <c:pt idx="6">
                  <c:v>2013/14</c:v>
                </c:pt>
                <c:pt idx="7">
                  <c:v>2014/15</c:v>
                </c:pt>
                <c:pt idx="8">
                  <c:v>2015/16</c:v>
                </c:pt>
                <c:pt idx="9">
                  <c:v>2016/17</c:v>
                </c:pt>
              </c:strCache>
            </c:strRef>
          </c:cat>
          <c:val>
            <c:numRef>
              <c:f>'UK TNE in Greece'!$B$7:$K$7</c:f>
              <c:numCache>
                <c:formatCode>_-* #,##0_-;\-* #,##0_-;_-* "-"??_-;_-@_-</c:formatCode>
                <c:ptCount val="10"/>
                <c:pt idx="0">
                  <c:v>340</c:v>
                </c:pt>
                <c:pt idx="1">
                  <c:v>300</c:v>
                </c:pt>
                <c:pt idx="2">
                  <c:v>265</c:v>
                </c:pt>
                <c:pt idx="3">
                  <c:v>185</c:v>
                </c:pt>
                <c:pt idx="4">
                  <c:v>1150</c:v>
                </c:pt>
                <c:pt idx="5">
                  <c:v>825</c:v>
                </c:pt>
                <c:pt idx="6">
                  <c:v>835</c:v>
                </c:pt>
                <c:pt idx="7">
                  <c:v>440</c:v>
                </c:pt>
                <c:pt idx="8">
                  <c:v>145</c:v>
                </c:pt>
                <c:pt idx="9">
                  <c:v>135</c:v>
                </c:pt>
              </c:numCache>
            </c:numRef>
          </c:val>
          <c:extLst>
            <c:ext xmlns:c16="http://schemas.microsoft.com/office/drawing/2014/chart" uri="{C3380CC4-5D6E-409C-BE32-E72D297353CC}">
              <c16:uniqueId val="{00000003-0CB0-4E70-9AA1-C75035C7F1B8}"/>
            </c:ext>
          </c:extLst>
        </c:ser>
        <c:dLbls>
          <c:showLegendKey val="0"/>
          <c:showVal val="0"/>
          <c:showCatName val="0"/>
          <c:showSerName val="0"/>
          <c:showPercent val="0"/>
          <c:showBubbleSize val="0"/>
        </c:dLbls>
        <c:gapWidth val="219"/>
        <c:overlap val="100"/>
        <c:axId val="1086540848"/>
        <c:axId val="1090674672"/>
      </c:barChart>
      <c:catAx>
        <c:axId val="1086540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1090674672"/>
        <c:crosses val="autoZero"/>
        <c:auto val="1"/>
        <c:lblAlgn val="ctr"/>
        <c:lblOffset val="100"/>
        <c:noMultiLvlLbl val="0"/>
      </c:catAx>
      <c:valAx>
        <c:axId val="1090674672"/>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0865408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chemeClr val="accent1"/>
            </a:solidFill>
            <a:ln>
              <a:noFill/>
            </a:ln>
            <a:effectLst/>
          </c:spPr>
          <c:invertIfNegative val="0"/>
          <c:cat>
            <c:strRef>
              <c:f>Worksheet!$C$34:$C$36</c:f>
              <c:strCache>
                <c:ptCount val="3"/>
                <c:pt idx="0">
                  <c:v>USA</c:v>
                </c:pt>
                <c:pt idx="1">
                  <c:v>France</c:v>
                </c:pt>
                <c:pt idx="2">
                  <c:v>UK</c:v>
                </c:pt>
              </c:strCache>
            </c:strRef>
          </c:cat>
          <c:val>
            <c:numRef>
              <c:f>Worksheet!$E$34:$E$36</c:f>
              <c:numCache>
                <c:formatCode>0%</c:formatCode>
                <c:ptCount val="3"/>
                <c:pt idx="0">
                  <c:v>7.1428571428571397E-2</c:v>
                </c:pt>
                <c:pt idx="1">
                  <c:v>0.14285714285714299</c:v>
                </c:pt>
                <c:pt idx="2">
                  <c:v>0.78571428571428603</c:v>
                </c:pt>
              </c:numCache>
            </c:numRef>
          </c:val>
          <c:extLst>
            <c:ext xmlns:c16="http://schemas.microsoft.com/office/drawing/2014/chart" uri="{C3380CC4-5D6E-409C-BE32-E72D297353CC}">
              <c16:uniqueId val="{00000000-B6F7-4CB3-ACDA-F4240446010E}"/>
            </c:ext>
          </c:extLst>
        </c:ser>
        <c:dLbls>
          <c:showLegendKey val="0"/>
          <c:showVal val="0"/>
          <c:showCatName val="0"/>
          <c:showSerName val="0"/>
          <c:showPercent val="0"/>
          <c:showBubbleSize val="0"/>
        </c:dLbls>
        <c:gapWidth val="182"/>
        <c:axId val="1091332864"/>
        <c:axId val="1091336816"/>
      </c:barChart>
      <c:catAx>
        <c:axId val="10913328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1091336816"/>
        <c:crosses val="autoZero"/>
        <c:auto val="1"/>
        <c:lblAlgn val="ctr"/>
        <c:lblOffset val="100"/>
        <c:noMultiLvlLbl val="0"/>
      </c:catAx>
      <c:valAx>
        <c:axId val="109133681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1091332864"/>
        <c:crosses val="autoZero"/>
        <c:crossBetween val="between"/>
      </c:valAx>
      <c:spPr>
        <a:noFill/>
        <a:ln>
          <a:noFill/>
        </a:ln>
        <a:effectLst/>
      </c:spPr>
    </c:plotArea>
    <c:plotVisOnly val="1"/>
    <c:dispBlanksAs val="gap"/>
    <c:showDLblsOverMax val="0"/>
  </c:chart>
  <c:spPr>
    <a:noFill/>
    <a:ln>
      <a:noFill/>
    </a:ln>
    <a:effectLst/>
  </c:spPr>
  <c:txPr>
    <a:bodyPr/>
    <a:lstStyle/>
    <a:p>
      <a:pPr>
        <a:defRPr sz="1050">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0-07-07T19:36:27.043" idx="1">
    <p:pos x="10" y="10"/>
    <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3AABE3-8AEA-413C-8491-D2A030045194}" type="datetimeFigureOut">
              <a:rPr lang="en-GB" smtClean="0"/>
              <a:t>22/07/2020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D1A9BF-BDFF-47A5-9596-40D0C061BED0}" type="slidenum">
              <a:rPr lang="en-GB" smtClean="0"/>
              <a:t>‹#›</a:t>
            </a:fld>
            <a:endParaRPr lang="en-GB"/>
          </a:p>
        </p:txBody>
      </p:sp>
    </p:spTree>
    <p:extLst>
      <p:ext uri="{BB962C8B-B14F-4D97-AF65-F5344CB8AC3E}">
        <p14:creationId xmlns:p14="http://schemas.microsoft.com/office/powerpoint/2010/main" val="1766587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(career days, open virtual events on topical themes/Covid-19 related or international studies). This is very important for the profile raising of  Colleges and of their UK programmes and partnering institutions. </a:t>
            </a:r>
          </a:p>
        </p:txBody>
      </p:sp>
      <p:sp>
        <p:nvSpPr>
          <p:cNvPr id="4" name="Slide Number Placeholder 3"/>
          <p:cNvSpPr>
            <a:spLocks noGrp="1"/>
          </p:cNvSpPr>
          <p:nvPr>
            <p:ph type="sldNum" sz="quarter" idx="5"/>
          </p:nvPr>
        </p:nvSpPr>
        <p:spPr/>
        <p:txBody>
          <a:bodyPr/>
          <a:lstStyle/>
          <a:p>
            <a:fld id="{78D1A9BF-BDFF-47A5-9596-40D0C061BED0}" type="slidenum">
              <a:rPr lang="en-GB" smtClean="0"/>
              <a:t>2</a:t>
            </a:fld>
            <a:endParaRPr lang="en-GB"/>
          </a:p>
        </p:txBody>
      </p:sp>
    </p:spTree>
    <p:extLst>
      <p:ext uri="{BB962C8B-B14F-4D97-AF65-F5344CB8AC3E}">
        <p14:creationId xmlns:p14="http://schemas.microsoft.com/office/powerpoint/2010/main" val="27384717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profession is said to be regulated when access and exercise is subject to the possession of a specific professional qualification.</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D1A9BF-BDFF-47A5-9596-40D0C061BED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20358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profession is said to be regulated when access and exercise is subject to the possession of a specific professional qualification.</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D1A9BF-BDFF-47A5-9596-40D0C061BED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07055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profession is said to be regulated when access and exercise is subject to the possession of a specific professional qualification.</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D1A9BF-BDFF-47A5-9596-40D0C061BED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038966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profession is said to be regulated when access and exercise is subject to the possession of a specific professional qualification.</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D1A9BF-BDFF-47A5-9596-40D0C061BED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052867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profession is said to be regulated when access and exercise is subject to the possession of a specific professional qualification.</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D1A9BF-BDFF-47A5-9596-40D0C061BED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498501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profession is said to be regulated when access and exercise is subject to the possession of a specific professional qualification.</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D1A9BF-BDFF-47A5-9596-40D0C061BED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073007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(career days, open virtual events on topical themes/Covid-19 related or international studies). This is very important for the profile raising of  Colleges and of their UK programmes and partnering institutions. </a:t>
            </a:r>
          </a:p>
        </p:txBody>
      </p:sp>
      <p:sp>
        <p:nvSpPr>
          <p:cNvPr id="4" name="Slide Number Placeholder 3"/>
          <p:cNvSpPr>
            <a:spLocks noGrp="1"/>
          </p:cNvSpPr>
          <p:nvPr>
            <p:ph type="sldNum" sz="quarter" idx="5"/>
          </p:nvPr>
        </p:nvSpPr>
        <p:spPr/>
        <p:txBody>
          <a:bodyPr/>
          <a:lstStyle/>
          <a:p>
            <a:fld id="{78D1A9BF-BDFF-47A5-9596-40D0C061BED0}" type="slidenum">
              <a:rPr lang="en-GB" smtClean="0"/>
              <a:t>20</a:t>
            </a:fld>
            <a:endParaRPr lang="en-GB"/>
          </a:p>
        </p:txBody>
      </p:sp>
    </p:spTree>
    <p:extLst>
      <p:ext uri="{BB962C8B-B14F-4D97-AF65-F5344CB8AC3E}">
        <p14:creationId xmlns:p14="http://schemas.microsoft.com/office/powerpoint/2010/main" val="31405201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profession is said to be regulated when access and exercise is subject to the possession of a specific professional qualification.</a:t>
            </a:r>
            <a:endParaRPr lang="el-GR" dirty="0"/>
          </a:p>
          <a:p>
            <a:endParaRPr lang="el-GR" dirty="0"/>
          </a:p>
          <a:p>
            <a:r>
              <a:rPr lang="el-GR" dirty="0"/>
              <a:t>Τ</a:t>
            </a:r>
            <a:r>
              <a:rPr lang="en-US" dirty="0"/>
              <a:t>he applicant has the right to submit once an </a:t>
            </a:r>
            <a:r>
              <a:rPr lang="en-US" dirty="0" err="1"/>
              <a:t>admistrative</a:t>
            </a:r>
            <a:r>
              <a:rPr lang="en-US" dirty="0"/>
              <a:t> appeal to ATEEN requesting the cancellation or modification of ATEEN’s decision</a:t>
            </a:r>
            <a:r>
              <a:rPr lang="el-GR" dirty="0"/>
              <a:t> .ΑΤΕΕΝ </a:t>
            </a:r>
            <a:r>
              <a:rPr lang="en-US" dirty="0"/>
              <a:t>notifies the applicant of its decision within three months at the latest. </a:t>
            </a:r>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D1A9BF-BDFF-47A5-9596-40D0C061BED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700885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profession is said to be regulated when access and exercise is subject to the possession of a specific professional qualification.</a:t>
            </a:r>
            <a:endParaRPr lang="el-GR" dirty="0"/>
          </a:p>
          <a:p>
            <a:endParaRPr lang="el-GR" dirty="0"/>
          </a:p>
          <a:p>
            <a:r>
              <a:rPr lang="el-GR" dirty="0"/>
              <a:t>Τ</a:t>
            </a:r>
            <a:r>
              <a:rPr lang="en-US" dirty="0"/>
              <a:t>he applicant has the right to submit once an </a:t>
            </a:r>
            <a:r>
              <a:rPr lang="en-US" dirty="0" err="1"/>
              <a:t>admistrative</a:t>
            </a:r>
            <a:r>
              <a:rPr lang="en-US" dirty="0"/>
              <a:t> appeal to ATEEN requesting the cancellation or modification of ATEEN’s decision</a:t>
            </a:r>
            <a:r>
              <a:rPr lang="el-GR" dirty="0"/>
              <a:t> .ΑΤΕΕΝ </a:t>
            </a:r>
            <a:r>
              <a:rPr lang="en-US" dirty="0"/>
              <a:t>notifies the applicant of its decision within three months at the latest. </a:t>
            </a:r>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D1A9BF-BDFF-47A5-9596-40D0C061BED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283568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profession is said to be regulated when access and exercise is subject to the possession of a specific professional qualification.</a:t>
            </a:r>
            <a:endParaRPr lang="el-GR" dirty="0"/>
          </a:p>
          <a:p>
            <a:endParaRPr lang="el-GR" dirty="0"/>
          </a:p>
          <a:p>
            <a:r>
              <a:rPr lang="el-GR" dirty="0"/>
              <a:t>Τ</a:t>
            </a:r>
            <a:r>
              <a:rPr lang="en-US" dirty="0"/>
              <a:t>he applicant has the right to submit once an </a:t>
            </a:r>
            <a:r>
              <a:rPr lang="en-US" dirty="0" err="1"/>
              <a:t>admistrative</a:t>
            </a:r>
            <a:r>
              <a:rPr lang="en-US" dirty="0"/>
              <a:t> appeal to ATEEN requesting the cancellation or modification of ATEEN’s decision</a:t>
            </a:r>
            <a:r>
              <a:rPr lang="el-GR" dirty="0"/>
              <a:t> .ΑΤΕΕΝ </a:t>
            </a:r>
            <a:r>
              <a:rPr lang="en-US" dirty="0"/>
              <a:t>notifies the applicant of its decision within three months at the latest. </a:t>
            </a:r>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D1A9BF-BDFF-47A5-9596-40D0C061BED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73932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(career days, open virtual events on topical themes/Covid-19 related or international studies). This is very important for the profile raising of  Colleges and of their UK programmes and partnering institutions. </a:t>
            </a:r>
          </a:p>
        </p:txBody>
      </p:sp>
      <p:sp>
        <p:nvSpPr>
          <p:cNvPr id="4" name="Slide Number Placeholder 3"/>
          <p:cNvSpPr>
            <a:spLocks noGrp="1"/>
          </p:cNvSpPr>
          <p:nvPr>
            <p:ph type="sldNum" sz="quarter" idx="5"/>
          </p:nvPr>
        </p:nvSpPr>
        <p:spPr/>
        <p:txBody>
          <a:bodyPr/>
          <a:lstStyle/>
          <a:p>
            <a:fld id="{78D1A9BF-BDFF-47A5-9596-40D0C061BED0}" type="slidenum">
              <a:rPr lang="en-GB" smtClean="0"/>
              <a:t>3</a:t>
            </a:fld>
            <a:endParaRPr lang="en-GB"/>
          </a:p>
        </p:txBody>
      </p:sp>
    </p:spTree>
    <p:extLst>
      <p:ext uri="{BB962C8B-B14F-4D97-AF65-F5344CB8AC3E}">
        <p14:creationId xmlns:p14="http://schemas.microsoft.com/office/powerpoint/2010/main" val="465078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(career days, open virtual events on topical themes/Covid-19 related or international studies). This is very important for the profile raising of  Colleges and of their UK programmes and partnering institutions. </a:t>
            </a:r>
          </a:p>
        </p:txBody>
      </p:sp>
      <p:sp>
        <p:nvSpPr>
          <p:cNvPr id="4" name="Slide Number Placeholder 3"/>
          <p:cNvSpPr>
            <a:spLocks noGrp="1"/>
          </p:cNvSpPr>
          <p:nvPr>
            <p:ph type="sldNum" sz="quarter" idx="5"/>
          </p:nvPr>
        </p:nvSpPr>
        <p:spPr/>
        <p:txBody>
          <a:bodyPr/>
          <a:lstStyle/>
          <a:p>
            <a:fld id="{78D1A9BF-BDFF-47A5-9596-40D0C061BED0}" type="slidenum">
              <a:rPr lang="en-GB" smtClean="0"/>
              <a:t>4</a:t>
            </a:fld>
            <a:endParaRPr lang="en-GB"/>
          </a:p>
        </p:txBody>
      </p:sp>
    </p:spTree>
    <p:extLst>
      <p:ext uri="{BB962C8B-B14F-4D97-AF65-F5344CB8AC3E}">
        <p14:creationId xmlns:p14="http://schemas.microsoft.com/office/powerpoint/2010/main" val="2918958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(career days, open virtual events on topical themes/Covid-19 related or international studies). This is very important for the profile raising of  Colleges and of their UK programmes and partnering institutions. </a:t>
            </a:r>
          </a:p>
        </p:txBody>
      </p:sp>
      <p:sp>
        <p:nvSpPr>
          <p:cNvPr id="4" name="Slide Number Placeholder 3"/>
          <p:cNvSpPr>
            <a:spLocks noGrp="1"/>
          </p:cNvSpPr>
          <p:nvPr>
            <p:ph type="sldNum" sz="quarter" idx="5"/>
          </p:nvPr>
        </p:nvSpPr>
        <p:spPr/>
        <p:txBody>
          <a:bodyPr/>
          <a:lstStyle/>
          <a:p>
            <a:fld id="{78D1A9BF-BDFF-47A5-9596-40D0C061BED0}" type="slidenum">
              <a:rPr lang="en-GB" smtClean="0"/>
              <a:t>5</a:t>
            </a:fld>
            <a:endParaRPr lang="en-GB"/>
          </a:p>
        </p:txBody>
      </p:sp>
    </p:spTree>
    <p:extLst>
      <p:ext uri="{BB962C8B-B14F-4D97-AF65-F5344CB8AC3E}">
        <p14:creationId xmlns:p14="http://schemas.microsoft.com/office/powerpoint/2010/main" val="1814251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8D1A9BF-BDFF-47A5-9596-40D0C061BED0}" type="slidenum">
              <a:rPr lang="en-GB" smtClean="0"/>
              <a:t>7</a:t>
            </a:fld>
            <a:endParaRPr lang="en-GB"/>
          </a:p>
        </p:txBody>
      </p:sp>
    </p:spTree>
    <p:extLst>
      <p:ext uri="{BB962C8B-B14F-4D97-AF65-F5344CB8AC3E}">
        <p14:creationId xmlns:p14="http://schemas.microsoft.com/office/powerpoint/2010/main" val="1733021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profession is said to be regulated when access and exercise is subject to the possession of a specific professional qualification.</a:t>
            </a:r>
          </a:p>
        </p:txBody>
      </p:sp>
      <p:sp>
        <p:nvSpPr>
          <p:cNvPr id="4" name="Slide Number Placeholder 3"/>
          <p:cNvSpPr>
            <a:spLocks noGrp="1"/>
          </p:cNvSpPr>
          <p:nvPr>
            <p:ph type="sldNum" sz="quarter" idx="5"/>
          </p:nvPr>
        </p:nvSpPr>
        <p:spPr/>
        <p:txBody>
          <a:bodyPr/>
          <a:lstStyle/>
          <a:p>
            <a:fld id="{78D1A9BF-BDFF-47A5-9596-40D0C061BED0}" type="slidenum">
              <a:rPr lang="en-GB" smtClean="0"/>
              <a:t>10</a:t>
            </a:fld>
            <a:endParaRPr lang="en-GB"/>
          </a:p>
        </p:txBody>
      </p:sp>
    </p:spTree>
    <p:extLst>
      <p:ext uri="{BB962C8B-B14F-4D97-AF65-F5344CB8AC3E}">
        <p14:creationId xmlns:p14="http://schemas.microsoft.com/office/powerpoint/2010/main" val="2711026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profession is said to be regulated when access and exercise is subject to the possession of a specific professional qualification.</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D1A9BF-BDFF-47A5-9596-40D0C061BED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38319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profession is said to be regulated when access and exercise is subject to the possession of a specific professional qualification.</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D1A9BF-BDFF-47A5-9596-40D0C061BED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13206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profession is said to be regulated when access and exercise is subject to the possession of a specific professional qualification.</a:t>
            </a:r>
            <a:endParaRPr lang="el-GR" dirty="0"/>
          </a:p>
          <a:p>
            <a:endParaRPr lang="el-GR" dirty="0"/>
          </a:p>
          <a:p>
            <a:r>
              <a:rPr lang="el-GR" dirty="0"/>
              <a:t>Τ</a:t>
            </a:r>
            <a:r>
              <a:rPr lang="en-US" dirty="0"/>
              <a:t>he applicant has the right to submit once an </a:t>
            </a:r>
            <a:r>
              <a:rPr lang="en-US" dirty="0" err="1"/>
              <a:t>admistrative</a:t>
            </a:r>
            <a:r>
              <a:rPr lang="en-US" dirty="0"/>
              <a:t> appeal to ATEEN requesting the cancellation or modification of ATEEN’s decision</a:t>
            </a:r>
            <a:r>
              <a:rPr lang="el-GR" dirty="0"/>
              <a:t> .ΑΤΕΕΝ </a:t>
            </a:r>
            <a:r>
              <a:rPr lang="en-US" dirty="0"/>
              <a:t>notifies the applicant of its decision within three months at the latest. </a:t>
            </a:r>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D1A9BF-BDFF-47A5-9596-40D0C061BED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168169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026" name="Picture 2" descr="\\UK_MNC1B_MS101\HOME$\OliverPhillips\desktop\drawing.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b="15330"/>
          <a:stretch/>
        </p:blipFill>
        <p:spPr bwMode="auto">
          <a:xfrm>
            <a:off x="-8358" y="-13187"/>
            <a:ext cx="9152358" cy="4359556"/>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380215" y="2784440"/>
            <a:ext cx="8601094" cy="976293"/>
          </a:xfrm>
        </p:spPr>
        <p:txBody>
          <a:bodyPr lIns="0" tIns="0" rIns="0" bIns="0">
            <a:noAutofit/>
          </a:bodyPr>
          <a:lstStyle>
            <a:lvl1pPr marL="0" indent="0">
              <a:lnSpc>
                <a:spcPts val="2400"/>
              </a:lnSpc>
              <a:spcBef>
                <a:spcPts val="0"/>
              </a:spcBef>
              <a:buFontTx/>
              <a:buNone/>
              <a:defRPr sz="2200" b="0" i="0">
                <a:solidFill>
                  <a:srgbClr val="80E9D9"/>
                </a:solidFill>
                <a:latin typeface="Arial"/>
                <a:cs typeface="Arial"/>
              </a:defRPr>
            </a:lvl1pPr>
            <a:lvl2pPr marL="0" indent="0">
              <a:lnSpc>
                <a:spcPts val="2400"/>
              </a:lnSpc>
              <a:spcBef>
                <a:spcPts val="0"/>
              </a:spcBef>
              <a:buFontTx/>
              <a:buNone/>
              <a:defRPr sz="2200" b="0" i="0">
                <a:solidFill>
                  <a:schemeClr val="bg1"/>
                </a:solidFill>
                <a:latin typeface="Arial"/>
                <a:cs typeface="Arial"/>
              </a:defRPr>
            </a:lvl2pPr>
            <a:lvl3pPr marL="0" indent="0">
              <a:lnSpc>
                <a:spcPts val="2400"/>
              </a:lnSpc>
              <a:spcBef>
                <a:spcPts val="0"/>
              </a:spcBef>
              <a:buFontTx/>
              <a:buNone/>
              <a:defRPr sz="2200" b="0" i="0">
                <a:solidFill>
                  <a:srgbClr val="80E9D9"/>
                </a:solidFill>
                <a:latin typeface=""/>
              </a:defRPr>
            </a:lvl3pPr>
            <a:lvl4pPr marL="0" indent="0">
              <a:lnSpc>
                <a:spcPts val="2400"/>
              </a:lnSpc>
              <a:spcBef>
                <a:spcPts val="0"/>
              </a:spcBef>
              <a:buFontTx/>
              <a:buNone/>
              <a:defRPr sz="2200" b="0" i="0">
                <a:solidFill>
                  <a:srgbClr val="80E9D9"/>
                </a:solidFill>
                <a:latin typeface=""/>
              </a:defRPr>
            </a:lvl4pPr>
            <a:lvl5pPr marL="0" indent="0">
              <a:lnSpc>
                <a:spcPts val="2400"/>
              </a:lnSpc>
              <a:spcBef>
                <a:spcPts val="0"/>
              </a:spcBef>
              <a:buFontTx/>
              <a:buNone/>
              <a:defRPr sz="2200" b="0" i="0">
                <a:solidFill>
                  <a:srgbClr val="80E9D9"/>
                </a:solidFill>
                <a:latin typeface=""/>
              </a:defRPr>
            </a:lvl5pPr>
          </a:lstStyle>
          <a:p>
            <a:pPr lvl="0"/>
            <a:r>
              <a:rPr lang="en-GB" dirty="0"/>
              <a:t>Click to edit Master text styles</a:t>
            </a:r>
          </a:p>
          <a:p>
            <a:pPr lvl="1"/>
            <a:r>
              <a:rPr lang="en-GB" dirty="0"/>
              <a:t>Second level</a:t>
            </a:r>
          </a:p>
        </p:txBody>
      </p:sp>
      <p:sp>
        <p:nvSpPr>
          <p:cNvPr id="4" name="TextBox 3"/>
          <p:cNvSpPr txBox="1"/>
          <p:nvPr userDrawn="1"/>
        </p:nvSpPr>
        <p:spPr>
          <a:xfrm>
            <a:off x="312098" y="4545235"/>
            <a:ext cx="8527102" cy="261610"/>
          </a:xfrm>
          <a:prstGeom prst="rect">
            <a:avLst/>
          </a:prstGeom>
          <a:noFill/>
        </p:spPr>
        <p:txBody>
          <a:bodyPr wrap="square" lIns="0" rtlCol="0">
            <a:spAutoFit/>
          </a:bodyPr>
          <a:lstStyle/>
          <a:p>
            <a:r>
              <a:rPr lang="en-GB" sz="1100" dirty="0">
                <a:solidFill>
                  <a:prstClr val="black"/>
                </a:solidFill>
                <a:latin typeface="Arial" panose="020B0604020202020204" pitchFamily="34" charset="0"/>
                <a:cs typeface="Arial" panose="020B0604020202020204" pitchFamily="34" charset="0"/>
              </a:rPr>
              <a:t>www.britishcouncil.org/education-services							© 2020 British Council. All rights reserved.</a:t>
            </a:r>
          </a:p>
        </p:txBody>
      </p:sp>
    </p:spTree>
    <p:extLst>
      <p:ext uri="{BB962C8B-B14F-4D97-AF65-F5344CB8AC3E}">
        <p14:creationId xmlns:p14="http://schemas.microsoft.com/office/powerpoint/2010/main" val="3783481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b="11605"/>
          <a:stretch/>
        </p:blipFill>
        <p:spPr>
          <a:xfrm>
            <a:off x="4061" y="0"/>
            <a:ext cx="9135877" cy="4546599"/>
          </a:xfrm>
          <a:prstGeom prst="rect">
            <a:avLst/>
          </a:prstGeom>
        </p:spPr>
      </p:pic>
      <p:sp>
        <p:nvSpPr>
          <p:cNvPr id="2" name="Title 1"/>
          <p:cNvSpPr>
            <a:spLocks noGrp="1"/>
          </p:cNvSpPr>
          <p:nvPr>
            <p:ph type="title"/>
          </p:nvPr>
        </p:nvSpPr>
        <p:spPr>
          <a:xfrm>
            <a:off x="298450" y="686052"/>
            <a:ext cx="8540750" cy="418848"/>
          </a:xfrm>
        </p:spPr>
        <p:txBody>
          <a:bodyPr lIns="0" tIns="0" rIns="0" bIns="0">
            <a:normAutofit/>
          </a:bodyPr>
          <a:lstStyle>
            <a:lvl1pPr algn="l">
              <a:lnSpc>
                <a:spcPts val="3300"/>
              </a:lnSpc>
              <a:defRPr sz="2500" b="1" i="0">
                <a:solidFill>
                  <a:srgbClr val="00BFB3"/>
                </a:solidFill>
                <a:latin typeface="Arial"/>
              </a:defRPr>
            </a:lvl1pPr>
          </a:lstStyle>
          <a:p>
            <a:r>
              <a:rPr lang="en-GB"/>
              <a:t>Click to edit Master title style</a:t>
            </a:r>
            <a:endParaRPr lang="en-US"/>
          </a:p>
        </p:txBody>
      </p:sp>
      <p:sp>
        <p:nvSpPr>
          <p:cNvPr id="3" name="Content Placeholder 2"/>
          <p:cNvSpPr>
            <a:spLocks noGrp="1"/>
          </p:cNvSpPr>
          <p:nvPr>
            <p:ph sz="half" idx="1"/>
          </p:nvPr>
        </p:nvSpPr>
        <p:spPr>
          <a:xfrm>
            <a:off x="298450" y="1227666"/>
            <a:ext cx="8540750" cy="3318933"/>
          </a:xfrm>
        </p:spPr>
        <p:txBody>
          <a:bodyPr wrap="square" lIns="0" tIns="0" rIns="0" bIns="0" numCol="2" spcCol="288000">
            <a:normAutofit/>
          </a:bodyPr>
          <a:lstStyle>
            <a:lvl1pPr marL="0" indent="0">
              <a:lnSpc>
                <a:spcPts val="2300"/>
              </a:lnSpc>
              <a:spcBef>
                <a:spcPts val="0"/>
              </a:spcBef>
              <a:spcAft>
                <a:spcPts val="0"/>
              </a:spcAft>
              <a:buFontTx/>
              <a:buNone/>
              <a:defRPr sz="2000" b="0" i="0">
                <a:latin typeface="Arial"/>
                <a:cs typeface="Arial"/>
              </a:defRPr>
            </a:lvl1pPr>
            <a:lvl2pPr marL="0" indent="-342000">
              <a:lnSpc>
                <a:spcPts val="2300"/>
              </a:lnSpc>
              <a:spcBef>
                <a:spcPts val="0"/>
              </a:spcBef>
              <a:spcAft>
                <a:spcPts val="0"/>
              </a:spcAft>
              <a:buFont typeface="Arial"/>
              <a:buChar char="•"/>
              <a:defRPr sz="2000" b="0" i="0">
                <a:latin typeface="Arial"/>
                <a:cs typeface="Arial"/>
              </a:defRPr>
            </a:lvl2pPr>
            <a:lvl3pPr marL="684000" indent="-342000">
              <a:lnSpc>
                <a:spcPts val="2300"/>
              </a:lnSpc>
              <a:spcBef>
                <a:spcPts val="0"/>
              </a:spcBef>
              <a:spcAft>
                <a:spcPts val="600"/>
              </a:spcAft>
              <a:buFont typeface="Lucida Grande"/>
              <a:buChar char="-"/>
              <a:defRPr sz="2000" b="0" i="0">
                <a:latin typeface="Arial"/>
                <a:cs typeface="Arial"/>
              </a:defRPr>
            </a:lvl3pPr>
            <a:lvl4pPr marL="0" indent="0">
              <a:lnSpc>
                <a:spcPts val="2300"/>
              </a:lnSpc>
              <a:spcBef>
                <a:spcPts val="0"/>
              </a:spcBef>
              <a:spcAft>
                <a:spcPts val="0"/>
              </a:spcAft>
              <a:buFontTx/>
              <a:buNone/>
              <a:defRPr sz="2000" b="0" i="0">
                <a:latin typeface="Arial"/>
                <a:cs typeface="Arial"/>
              </a:defRPr>
            </a:lvl4pPr>
            <a:lvl5pPr marL="0" indent="0">
              <a:lnSpc>
                <a:spcPts val="2300"/>
              </a:lnSpc>
              <a:spcBef>
                <a:spcPts val="0"/>
              </a:spcBef>
              <a:spcAft>
                <a:spcPts val="0"/>
              </a:spcAft>
              <a:buFontTx/>
              <a:buNone/>
              <a:defRPr sz="2000" b="0" i="0">
                <a:latin typeface="Arial"/>
                <a:cs typeface="Arial"/>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p:txBody>
      </p:sp>
      <p:sp>
        <p:nvSpPr>
          <p:cNvPr id="5" name="TextBox 4"/>
          <p:cNvSpPr txBox="1"/>
          <p:nvPr userDrawn="1"/>
        </p:nvSpPr>
        <p:spPr>
          <a:xfrm>
            <a:off x="312098" y="4687735"/>
            <a:ext cx="8527102" cy="261610"/>
          </a:xfrm>
          <a:prstGeom prst="rect">
            <a:avLst/>
          </a:prstGeom>
          <a:noFill/>
        </p:spPr>
        <p:txBody>
          <a:bodyPr wrap="square" lIns="0" rtlCol="0">
            <a:spAutoFit/>
          </a:bodyPr>
          <a:lstStyle/>
          <a:p>
            <a:r>
              <a:rPr lang="en-GB" sz="1100" dirty="0">
                <a:solidFill>
                  <a:prstClr val="black"/>
                </a:solidFill>
                <a:latin typeface="Arial" panose="020B0604020202020204" pitchFamily="34" charset="0"/>
                <a:cs typeface="Arial" panose="020B0604020202020204" pitchFamily="34" charset="0"/>
              </a:rPr>
              <a:t>www.britishcouncil.org/education-services							© 2020 British Council. All rights reserved.</a:t>
            </a:r>
          </a:p>
        </p:txBody>
      </p:sp>
    </p:spTree>
    <p:extLst>
      <p:ext uri="{BB962C8B-B14F-4D97-AF65-F5344CB8AC3E}">
        <p14:creationId xmlns:p14="http://schemas.microsoft.com/office/powerpoint/2010/main" val="25013362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615950"/>
            <a:ext cx="8534400" cy="447278"/>
          </a:xfrm>
          <a:prstGeom prst="rect">
            <a:avLst/>
          </a:prstGeom>
        </p:spPr>
        <p:txBody>
          <a:bodyPr vert="horz" lIns="0" tIns="0" rIns="0" bIns="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304800" y="1200151"/>
            <a:ext cx="8534400" cy="3394472"/>
          </a:xfrm>
          <a:prstGeom prst="rect">
            <a:avLst/>
          </a:prstGeom>
        </p:spPr>
        <p:txBody>
          <a:bodyPr vert="horz" lIns="0" tIns="0" rIns="0" bIns="0" rtlCol="0">
            <a:normAutofit/>
          </a:bodyPr>
          <a:lstStyle/>
          <a:p>
            <a:pPr lvl="0"/>
            <a:r>
              <a:rPr lang="en-GB"/>
              <a:t>Click to edit Master text styles</a:t>
            </a:r>
          </a:p>
          <a:p>
            <a:pPr lvl="1"/>
            <a:r>
              <a:rPr lang="en-GB"/>
              <a:t>Second level</a:t>
            </a:r>
          </a:p>
          <a:p>
            <a:pPr lvl="2"/>
            <a:r>
              <a:rPr lang="en-GB"/>
              <a:t>Third level</a:t>
            </a:r>
          </a:p>
        </p:txBody>
      </p:sp>
    </p:spTree>
    <p:extLst>
      <p:ext uri="{BB962C8B-B14F-4D97-AF65-F5344CB8AC3E}">
        <p14:creationId xmlns:p14="http://schemas.microsoft.com/office/powerpoint/2010/main" val="1253633276"/>
      </p:ext>
    </p:extLst>
  </p:cSld>
  <p:clrMap bg1="lt1" tx1="dk1" bg2="lt2" tx2="dk2" accent1="accent1" accent2="accent2" accent3="accent3" accent4="accent4" accent5="accent5" accent6="accent6" hlink="hlink" folHlink="folHlink"/>
  <p:sldLayoutIdLst>
    <p:sldLayoutId id="2147483657" r:id="rId1"/>
    <p:sldLayoutId id="2147483658" r:id="rId2"/>
  </p:sldLayoutIdLst>
  <p:hf sldNum="0" hdr="0" ftr="0" dt="0"/>
  <p:txStyles>
    <p:titleStyle>
      <a:lvl1pPr algn="l" defTabSz="457200" rtl="0" eaLnBrk="1" latinLnBrk="0" hangingPunct="1">
        <a:lnSpc>
          <a:spcPts val="3300"/>
        </a:lnSpc>
        <a:spcBef>
          <a:spcPct val="0"/>
        </a:spcBef>
        <a:buNone/>
        <a:defRPr sz="2500" b="1" i="0" kern="1200">
          <a:solidFill>
            <a:srgbClr val="00BFB3"/>
          </a:solidFill>
          <a:latin typeface="Arial"/>
          <a:ea typeface="+mj-ea"/>
          <a:cs typeface="Arial"/>
        </a:defRPr>
      </a:lvl1pPr>
    </p:titleStyle>
    <p:bodyStyle>
      <a:lvl1pPr marL="0" indent="0" algn="l" defTabSz="457200" rtl="0" eaLnBrk="1" latinLnBrk="0" hangingPunct="1">
        <a:lnSpc>
          <a:spcPts val="2300"/>
        </a:lnSpc>
        <a:spcBef>
          <a:spcPts val="0"/>
        </a:spcBef>
        <a:buFontTx/>
        <a:buNone/>
        <a:defRPr sz="2000" kern="1200">
          <a:solidFill>
            <a:schemeClr val="tx1"/>
          </a:solidFill>
          <a:latin typeface="Arial"/>
          <a:ea typeface="+mn-ea"/>
          <a:cs typeface="Arial"/>
        </a:defRPr>
      </a:lvl1pPr>
      <a:lvl2pPr marL="126900" indent="-342900" algn="l" defTabSz="457200" rtl="0" eaLnBrk="1" latinLnBrk="0" hangingPunct="1">
        <a:lnSpc>
          <a:spcPts val="2300"/>
        </a:lnSpc>
        <a:spcBef>
          <a:spcPts val="0"/>
        </a:spcBef>
        <a:buFont typeface="Arial"/>
        <a:buChar char="•"/>
        <a:defRPr sz="2000" kern="1200">
          <a:solidFill>
            <a:schemeClr val="tx1"/>
          </a:solidFill>
          <a:latin typeface="Arial"/>
          <a:ea typeface="+mn-ea"/>
          <a:cs typeface="Arial"/>
        </a:defRPr>
      </a:lvl2pPr>
      <a:lvl3pPr marL="684000" indent="-342000" algn="l" defTabSz="457200" rtl="0" eaLnBrk="1" latinLnBrk="0" hangingPunct="1">
        <a:lnSpc>
          <a:spcPts val="2300"/>
        </a:lnSpc>
        <a:spcBef>
          <a:spcPts val="0"/>
        </a:spcBef>
        <a:buFont typeface="Lucida Grande"/>
        <a:buChar char="-"/>
        <a:defRPr sz="2000" kern="1200">
          <a:solidFill>
            <a:schemeClr val="tx1"/>
          </a:solidFill>
          <a:latin typeface="Arial"/>
          <a:ea typeface="+mn-ea"/>
          <a:cs typeface="Arial"/>
        </a:defRPr>
      </a:lvl3pPr>
      <a:lvl4pPr marL="0" indent="0" algn="l" defTabSz="457200" rtl="0" eaLnBrk="1" latinLnBrk="0" hangingPunct="1">
        <a:lnSpc>
          <a:spcPts val="2300"/>
        </a:lnSpc>
        <a:spcBef>
          <a:spcPts val="0"/>
        </a:spcBef>
        <a:buFontTx/>
        <a:buNone/>
        <a:defRPr sz="2000" kern="1200">
          <a:solidFill>
            <a:schemeClr val="tx1"/>
          </a:solidFill>
          <a:latin typeface="Arial"/>
          <a:ea typeface="+mn-ea"/>
          <a:cs typeface="Arial"/>
        </a:defRPr>
      </a:lvl4pPr>
      <a:lvl5pPr marL="0" indent="0" algn="l" defTabSz="457200" rtl="0" eaLnBrk="1" latinLnBrk="0" hangingPunct="1">
        <a:lnSpc>
          <a:spcPts val="2300"/>
        </a:lnSpc>
        <a:spcBef>
          <a:spcPts val="0"/>
        </a:spcBef>
        <a:buFontTx/>
        <a:buNone/>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c.europa.eu/growth/tools-databases/regprof/index.cf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maria.tsakali@britishouncil.gr"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mailto:Almut.Caspary@britishcouncil.gr" TargetMode="External"/><Relationship Id="rId4" Type="http://schemas.openxmlformats.org/officeDocument/2006/relationships/hyperlink" Target="mailto:Katerina.Fegarou@britishcouncil.gr"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GREECE TNE Webinar </a:t>
            </a:r>
          </a:p>
          <a:p>
            <a:r>
              <a:rPr lang="en-US" dirty="0"/>
              <a:t>8 July 2020</a:t>
            </a:r>
          </a:p>
          <a:p>
            <a:pPr lvl="1"/>
            <a:endParaRPr lang="en-US" dirty="0"/>
          </a:p>
        </p:txBody>
      </p:sp>
    </p:spTree>
    <p:extLst>
      <p:ext uri="{BB962C8B-B14F-4D97-AF65-F5344CB8AC3E}">
        <p14:creationId xmlns:p14="http://schemas.microsoft.com/office/powerpoint/2010/main" val="2544293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230C1-25E1-4079-9DAD-5E237BB99CC0}"/>
              </a:ext>
            </a:extLst>
          </p:cNvPr>
          <p:cNvSpPr>
            <a:spLocks noGrp="1"/>
          </p:cNvSpPr>
          <p:nvPr>
            <p:ph type="title"/>
          </p:nvPr>
        </p:nvSpPr>
        <p:spPr>
          <a:xfrm>
            <a:off x="301625" y="686052"/>
            <a:ext cx="8540750" cy="418848"/>
          </a:xfrm>
        </p:spPr>
        <p:txBody>
          <a:bodyPr/>
          <a:lstStyle/>
          <a:p>
            <a:r>
              <a:rPr lang="en-US" dirty="0"/>
              <a:t>Professional Recognition</a:t>
            </a:r>
            <a:endParaRPr lang="en-GB" dirty="0"/>
          </a:p>
        </p:txBody>
      </p:sp>
      <p:sp>
        <p:nvSpPr>
          <p:cNvPr id="3" name="Content Placeholder 2">
            <a:extLst>
              <a:ext uri="{FF2B5EF4-FFF2-40B4-BE49-F238E27FC236}">
                <a16:creationId xmlns:a16="http://schemas.microsoft.com/office/drawing/2014/main" id="{FE03D9B3-2393-4DDA-834C-211BD0C5C094}"/>
              </a:ext>
            </a:extLst>
          </p:cNvPr>
          <p:cNvSpPr>
            <a:spLocks noGrp="1"/>
          </p:cNvSpPr>
          <p:nvPr>
            <p:ph sz="half" idx="1"/>
          </p:nvPr>
        </p:nvSpPr>
        <p:spPr>
          <a:xfrm>
            <a:off x="298450" y="1424198"/>
            <a:ext cx="8540750" cy="3122401"/>
          </a:xfrm>
        </p:spPr>
        <p:txBody>
          <a:bodyPr numCol="1">
            <a:normAutofit fontScale="77500" lnSpcReduction="20000"/>
          </a:bodyPr>
          <a:lstStyle/>
          <a:p>
            <a:r>
              <a:rPr lang="en-US" b="1" dirty="0"/>
              <a:t>Professional equivalence</a:t>
            </a:r>
            <a:r>
              <a:rPr lang="en-US" dirty="0"/>
              <a:t>:  </a:t>
            </a:r>
            <a:r>
              <a:rPr lang="el-GR" dirty="0"/>
              <a:t>(</a:t>
            </a:r>
            <a:r>
              <a:rPr lang="en-US" dirty="0"/>
              <a:t>article 3, PD/38/2010) applies to EU member states &amp; </a:t>
            </a:r>
            <a:r>
              <a:rPr lang="en-US" u="sng" dirty="0"/>
              <a:t>third countries </a:t>
            </a:r>
            <a:r>
              <a:rPr lang="en-US" dirty="0"/>
              <a:t>for “typical” higher education degrees, meeting the following criteria:  a) minimum 3 years duration for UGs </a:t>
            </a:r>
            <a:r>
              <a:rPr lang="en-US" dirty="0" err="1"/>
              <a:t>programmes</a:t>
            </a:r>
            <a:r>
              <a:rPr lang="en-US" dirty="0"/>
              <a:t>, b) less than 3 years duration for PGs and c)minimum 3 years for PhDs </a:t>
            </a:r>
          </a:p>
          <a:p>
            <a:endParaRPr lang="en-US" b="1" dirty="0"/>
          </a:p>
          <a:p>
            <a:r>
              <a:rPr lang="en-US" b="1" dirty="0"/>
              <a:t>The recognition of professional equivalence of typical higher education degrees </a:t>
            </a:r>
            <a:r>
              <a:rPr lang="en-US" dirty="0"/>
              <a:t>of an EU member state or third country grants the right to the degree holder to exercise economic activity as salaried employee or self-employed with the same terms &amp; conditions which apply to holders of comparable domestic degrees; </a:t>
            </a:r>
            <a:r>
              <a:rPr lang="en-US" b="1" dirty="0"/>
              <a:t>exemptions</a:t>
            </a:r>
            <a:r>
              <a:rPr lang="en-US" dirty="0"/>
              <a:t>:  professions which require high academic standards (Professors of Greek HEIs, researchers and specialized scientific staff)</a:t>
            </a:r>
            <a:endParaRPr lang="en-US" b="1" dirty="0"/>
          </a:p>
          <a:p>
            <a:endParaRPr lang="en-GB" dirty="0"/>
          </a:p>
          <a:p>
            <a:endParaRPr lang="en-GB" dirty="0"/>
          </a:p>
        </p:txBody>
      </p:sp>
    </p:spTree>
    <p:extLst>
      <p:ext uri="{BB962C8B-B14F-4D97-AF65-F5344CB8AC3E}">
        <p14:creationId xmlns:p14="http://schemas.microsoft.com/office/powerpoint/2010/main" val="1314899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230C1-25E1-4079-9DAD-5E237BB99CC0}"/>
              </a:ext>
            </a:extLst>
          </p:cNvPr>
          <p:cNvSpPr>
            <a:spLocks noGrp="1"/>
          </p:cNvSpPr>
          <p:nvPr>
            <p:ph type="title"/>
          </p:nvPr>
        </p:nvSpPr>
        <p:spPr>
          <a:xfrm>
            <a:off x="301625" y="686052"/>
            <a:ext cx="8540750" cy="418848"/>
          </a:xfrm>
        </p:spPr>
        <p:txBody>
          <a:bodyPr/>
          <a:lstStyle/>
          <a:p>
            <a:r>
              <a:rPr lang="en-US" dirty="0"/>
              <a:t>Professional Recognition</a:t>
            </a:r>
            <a:endParaRPr lang="en-GB" dirty="0"/>
          </a:p>
        </p:txBody>
      </p:sp>
      <p:sp>
        <p:nvSpPr>
          <p:cNvPr id="3" name="Content Placeholder 2">
            <a:extLst>
              <a:ext uri="{FF2B5EF4-FFF2-40B4-BE49-F238E27FC236}">
                <a16:creationId xmlns:a16="http://schemas.microsoft.com/office/drawing/2014/main" id="{FE03D9B3-2393-4DDA-834C-211BD0C5C094}"/>
              </a:ext>
            </a:extLst>
          </p:cNvPr>
          <p:cNvSpPr>
            <a:spLocks noGrp="1"/>
          </p:cNvSpPr>
          <p:nvPr>
            <p:ph sz="half" idx="1"/>
          </p:nvPr>
        </p:nvSpPr>
        <p:spPr>
          <a:xfrm>
            <a:off x="298450" y="1424198"/>
            <a:ext cx="8540750" cy="3487667"/>
          </a:xfrm>
        </p:spPr>
        <p:txBody>
          <a:bodyPr numCol="1">
            <a:normAutofit/>
          </a:bodyPr>
          <a:lstStyle/>
          <a:p>
            <a:r>
              <a:rPr lang="en-US" sz="1900" b="1" dirty="0"/>
              <a:t>Recognition of Professional Rights </a:t>
            </a:r>
            <a:r>
              <a:rPr lang="en-US" sz="1900" dirty="0"/>
              <a:t>is assessed either on the basis of the general recognition system of qualifications (chapter I, title I, PD 38/2010) or the recognition of professional experience (chapter II, title III, PD 38/2010).   </a:t>
            </a:r>
            <a:endParaRPr lang="en-GB" sz="1900" dirty="0"/>
          </a:p>
          <a:p>
            <a:endParaRPr lang="en-GB" sz="1900" dirty="0"/>
          </a:p>
          <a:p>
            <a:r>
              <a:rPr lang="en-GB" sz="1900" b="1" dirty="0"/>
              <a:t>RPR</a:t>
            </a:r>
            <a:r>
              <a:rPr lang="en-GB" sz="1900" dirty="0"/>
              <a:t> applies to </a:t>
            </a:r>
            <a:r>
              <a:rPr lang="en-GB" sz="1900" b="1" dirty="0"/>
              <a:t>regulated professions</a:t>
            </a:r>
            <a:r>
              <a:rPr lang="en-GB" sz="1900" dirty="0"/>
              <a:t>:  doctors, dentists, pharmacists, nurses, architects, etc. A complete list of regulated professions in Greece is available at </a:t>
            </a:r>
            <a:r>
              <a:rPr lang="en-GB" sz="1900" dirty="0">
                <a:hlinkClick r:id="rId3"/>
              </a:rPr>
              <a:t>https://ec.europa.eu/growth/tools-databases/regprof/index.cfm</a:t>
            </a:r>
            <a:endParaRPr lang="en-GB" sz="1900" dirty="0"/>
          </a:p>
          <a:p>
            <a:endParaRPr lang="en-GB" sz="1900" dirty="0"/>
          </a:p>
          <a:p>
            <a:r>
              <a:rPr lang="en-GB" sz="1900" b="1" dirty="0"/>
              <a:t>Responsible authorities for the recognition of professional rights are the professional associations</a:t>
            </a:r>
            <a:r>
              <a:rPr lang="en-GB" sz="1900" dirty="0"/>
              <a:t> </a:t>
            </a:r>
            <a:r>
              <a:rPr lang="en-GB" sz="1900" u="sng" dirty="0"/>
              <a:t>provided that t</a:t>
            </a:r>
            <a:r>
              <a:rPr lang="en-GB" sz="1900" dirty="0"/>
              <a:t>hey are constituted as </a:t>
            </a:r>
            <a:r>
              <a:rPr lang="en-GB" sz="1900" u="sng" dirty="0"/>
              <a:t>legal entities of public law </a:t>
            </a:r>
            <a:r>
              <a:rPr lang="en-GB" sz="1900" dirty="0"/>
              <a:t>(</a:t>
            </a:r>
            <a:r>
              <a:rPr lang="en-GB" sz="1900" dirty="0" err="1"/>
              <a:t>nomika</a:t>
            </a:r>
            <a:r>
              <a:rPr lang="en-GB" sz="1900" dirty="0"/>
              <a:t> </a:t>
            </a:r>
            <a:r>
              <a:rPr lang="en-GB" sz="1900" dirty="0" err="1"/>
              <a:t>prosopa</a:t>
            </a:r>
            <a:r>
              <a:rPr lang="en-GB" sz="1900" dirty="0"/>
              <a:t> </a:t>
            </a:r>
            <a:r>
              <a:rPr lang="en-GB" sz="1900" dirty="0" err="1"/>
              <a:t>dimosiou</a:t>
            </a:r>
            <a:r>
              <a:rPr lang="en-GB" sz="1900" dirty="0"/>
              <a:t> </a:t>
            </a:r>
            <a:r>
              <a:rPr lang="en-GB" sz="1900" dirty="0" err="1"/>
              <a:t>dikaiou</a:t>
            </a:r>
            <a:r>
              <a:rPr lang="en-GB" sz="1900" dirty="0"/>
              <a:t>)</a:t>
            </a:r>
          </a:p>
          <a:p>
            <a:endParaRPr lang="en-GB" dirty="0"/>
          </a:p>
        </p:txBody>
      </p:sp>
    </p:spTree>
    <p:extLst>
      <p:ext uri="{BB962C8B-B14F-4D97-AF65-F5344CB8AC3E}">
        <p14:creationId xmlns:p14="http://schemas.microsoft.com/office/powerpoint/2010/main" val="678880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230C1-25E1-4079-9DAD-5E237BB99CC0}"/>
              </a:ext>
            </a:extLst>
          </p:cNvPr>
          <p:cNvSpPr>
            <a:spLocks noGrp="1"/>
          </p:cNvSpPr>
          <p:nvPr>
            <p:ph type="title"/>
          </p:nvPr>
        </p:nvSpPr>
        <p:spPr>
          <a:xfrm>
            <a:off x="301625" y="895476"/>
            <a:ext cx="8540750" cy="418848"/>
          </a:xfrm>
        </p:spPr>
        <p:txBody>
          <a:bodyPr/>
          <a:lstStyle/>
          <a:p>
            <a:r>
              <a:rPr lang="en-US" dirty="0"/>
              <a:t>Professional Recognition Body</a:t>
            </a:r>
            <a:endParaRPr lang="en-GB" dirty="0"/>
          </a:p>
        </p:txBody>
      </p:sp>
      <p:sp>
        <p:nvSpPr>
          <p:cNvPr id="3" name="Content Placeholder 2">
            <a:extLst>
              <a:ext uri="{FF2B5EF4-FFF2-40B4-BE49-F238E27FC236}">
                <a16:creationId xmlns:a16="http://schemas.microsoft.com/office/drawing/2014/main" id="{FE03D9B3-2393-4DDA-834C-211BD0C5C094}"/>
              </a:ext>
            </a:extLst>
          </p:cNvPr>
          <p:cNvSpPr>
            <a:spLocks noGrp="1"/>
          </p:cNvSpPr>
          <p:nvPr>
            <p:ph sz="half" idx="1"/>
          </p:nvPr>
        </p:nvSpPr>
        <p:spPr>
          <a:xfrm>
            <a:off x="372234" y="1424198"/>
            <a:ext cx="8466966" cy="3122401"/>
          </a:xfrm>
        </p:spPr>
        <p:txBody>
          <a:bodyPr numCol="1">
            <a:noAutofit/>
          </a:bodyPr>
          <a:lstStyle/>
          <a:p>
            <a:r>
              <a:rPr lang="en-US" sz="1600" b="1" dirty="0"/>
              <a:t>ATEEN (</a:t>
            </a:r>
            <a:r>
              <a:rPr lang="el-GR" sz="1600" b="1" dirty="0"/>
              <a:t>Ι</a:t>
            </a:r>
            <a:r>
              <a:rPr lang="en-US" sz="1600" b="1" dirty="0" err="1"/>
              <a:t>ndependent</a:t>
            </a:r>
            <a:r>
              <a:rPr lang="en-US" sz="1600" b="1" dirty="0"/>
              <a:t> Department responsible for the implementation of European Legislation, Ministry of Education) </a:t>
            </a:r>
            <a:r>
              <a:rPr lang="en-US" sz="1600" dirty="0"/>
              <a:t>is the responsible authority to receive the applications and to issue decisions for professional equivalence or professional rights of degrees from  EU member states or third countries. </a:t>
            </a:r>
            <a:endParaRPr lang="el-GR" sz="1600" dirty="0"/>
          </a:p>
          <a:p>
            <a:endParaRPr lang="en-US" sz="1600" dirty="0"/>
          </a:p>
          <a:p>
            <a:r>
              <a:rPr lang="en-US" sz="1600" b="1" dirty="0"/>
              <a:t>Practical Training or Written Testing for professional rights </a:t>
            </a:r>
          </a:p>
          <a:p>
            <a:r>
              <a:rPr lang="en-US" sz="1600" dirty="0"/>
              <a:t>ATEEN or the relevant professional body is authorized to request the applicant to complete practical training (max 3 years) or a written test to asses level of competence if </a:t>
            </a:r>
            <a:r>
              <a:rPr lang="en-US" sz="1600" b="1" dirty="0"/>
              <a:t>a)</a:t>
            </a:r>
            <a:r>
              <a:rPr lang="en-US" sz="1600" dirty="0"/>
              <a:t> the education received by the applicant is substantially different to comparable education in Greece, </a:t>
            </a:r>
            <a:r>
              <a:rPr lang="en-US" sz="1600" b="1" dirty="0"/>
              <a:t>b</a:t>
            </a:r>
            <a:r>
              <a:rPr lang="en-US" sz="1600" dirty="0"/>
              <a:t>) the regulated profession in Greece consists of one or more regulated professional activities which do not exist in the country of origin /origin of the degree </a:t>
            </a:r>
          </a:p>
        </p:txBody>
      </p:sp>
    </p:spTree>
    <p:extLst>
      <p:ext uri="{BB962C8B-B14F-4D97-AF65-F5344CB8AC3E}">
        <p14:creationId xmlns:p14="http://schemas.microsoft.com/office/powerpoint/2010/main" val="3620786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230C1-25E1-4079-9DAD-5E237BB99CC0}"/>
              </a:ext>
            </a:extLst>
          </p:cNvPr>
          <p:cNvSpPr>
            <a:spLocks noGrp="1"/>
          </p:cNvSpPr>
          <p:nvPr>
            <p:ph type="title"/>
          </p:nvPr>
        </p:nvSpPr>
        <p:spPr>
          <a:xfrm>
            <a:off x="301625" y="895476"/>
            <a:ext cx="8540750" cy="418848"/>
          </a:xfrm>
        </p:spPr>
        <p:txBody>
          <a:bodyPr/>
          <a:lstStyle/>
          <a:p>
            <a:r>
              <a:rPr lang="en-US" dirty="0"/>
              <a:t>Professional Recognition</a:t>
            </a:r>
            <a:endParaRPr lang="en-GB" dirty="0"/>
          </a:p>
        </p:txBody>
      </p:sp>
      <p:sp>
        <p:nvSpPr>
          <p:cNvPr id="3" name="Content Placeholder 2">
            <a:extLst>
              <a:ext uri="{FF2B5EF4-FFF2-40B4-BE49-F238E27FC236}">
                <a16:creationId xmlns:a16="http://schemas.microsoft.com/office/drawing/2014/main" id="{FE03D9B3-2393-4DDA-834C-211BD0C5C094}"/>
              </a:ext>
            </a:extLst>
          </p:cNvPr>
          <p:cNvSpPr>
            <a:spLocks noGrp="1"/>
          </p:cNvSpPr>
          <p:nvPr>
            <p:ph sz="half" idx="1"/>
          </p:nvPr>
        </p:nvSpPr>
        <p:spPr>
          <a:xfrm>
            <a:off x="372234" y="1707419"/>
            <a:ext cx="8466966" cy="2839180"/>
          </a:xfrm>
        </p:spPr>
        <p:txBody>
          <a:bodyPr numCol="1">
            <a:normAutofit/>
          </a:bodyPr>
          <a:lstStyle/>
          <a:p>
            <a:r>
              <a:rPr lang="en-US" sz="1600" b="1" dirty="0"/>
              <a:t>Written testing for professional equivalence: </a:t>
            </a:r>
            <a:r>
              <a:rPr lang="en-US" sz="1600" dirty="0"/>
              <a:t>ATEEN is authorized to request written exams if substantial differences are identified between the </a:t>
            </a:r>
            <a:r>
              <a:rPr lang="en-US" sz="1600" dirty="0" err="1"/>
              <a:t>programme</a:t>
            </a:r>
            <a:r>
              <a:rPr lang="en-US" sz="1600" dirty="0"/>
              <a:t> of studies of  the applicant and the comparable degree of a Greek HEI. </a:t>
            </a:r>
          </a:p>
          <a:p>
            <a:endParaRPr lang="en-US" sz="1600" b="1" dirty="0"/>
          </a:p>
          <a:p>
            <a:r>
              <a:rPr lang="en-US" sz="1600" b="1" dirty="0"/>
              <a:t>For PR &amp; PE, </a:t>
            </a:r>
            <a:r>
              <a:rPr lang="en-US" sz="1600" dirty="0"/>
              <a:t>decisions are issued within 4 months since the submission of  applications.  If practical training (PR) or written testing (PR &amp; PE) is necessary, ATEEN issues decision within a 4month period including providing the details of the practical training or testing. Following the completion of the training or testing, the final decision is issued within 30 days. </a:t>
            </a:r>
            <a:endParaRPr lang="el-GR" sz="1600" dirty="0"/>
          </a:p>
          <a:p>
            <a:endParaRPr lang="el-GR" sz="1600" b="1" dirty="0"/>
          </a:p>
          <a:p>
            <a:endParaRPr lang="el-GR" sz="1600" b="1" dirty="0"/>
          </a:p>
          <a:p>
            <a:endParaRPr lang="en-US" sz="1600" dirty="0"/>
          </a:p>
        </p:txBody>
      </p:sp>
    </p:spTree>
    <p:extLst>
      <p:ext uri="{BB962C8B-B14F-4D97-AF65-F5344CB8AC3E}">
        <p14:creationId xmlns:p14="http://schemas.microsoft.com/office/powerpoint/2010/main" val="3230475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230C1-25E1-4079-9DAD-5E237BB99CC0}"/>
              </a:ext>
            </a:extLst>
          </p:cNvPr>
          <p:cNvSpPr>
            <a:spLocks noGrp="1"/>
          </p:cNvSpPr>
          <p:nvPr>
            <p:ph type="title"/>
          </p:nvPr>
        </p:nvSpPr>
        <p:spPr>
          <a:xfrm>
            <a:off x="301625" y="895476"/>
            <a:ext cx="8540750" cy="418848"/>
          </a:xfrm>
        </p:spPr>
        <p:txBody>
          <a:bodyPr/>
          <a:lstStyle/>
          <a:p>
            <a:r>
              <a:rPr lang="en-US" dirty="0"/>
              <a:t>Quality Assurance </a:t>
            </a:r>
            <a:endParaRPr lang="en-GB" dirty="0"/>
          </a:p>
        </p:txBody>
      </p:sp>
      <p:sp>
        <p:nvSpPr>
          <p:cNvPr id="3" name="Content Placeholder 2">
            <a:extLst>
              <a:ext uri="{FF2B5EF4-FFF2-40B4-BE49-F238E27FC236}">
                <a16:creationId xmlns:a16="http://schemas.microsoft.com/office/drawing/2014/main" id="{FE03D9B3-2393-4DDA-834C-211BD0C5C094}"/>
              </a:ext>
            </a:extLst>
          </p:cNvPr>
          <p:cNvSpPr>
            <a:spLocks noGrp="1"/>
          </p:cNvSpPr>
          <p:nvPr>
            <p:ph sz="half" idx="1"/>
          </p:nvPr>
        </p:nvSpPr>
        <p:spPr>
          <a:xfrm>
            <a:off x="372234" y="1605963"/>
            <a:ext cx="8466966" cy="3219610"/>
          </a:xfrm>
        </p:spPr>
        <p:txBody>
          <a:bodyPr numCol="1">
            <a:noAutofit/>
          </a:bodyPr>
          <a:lstStyle/>
          <a:p>
            <a:pPr marL="285750" indent="-285750">
              <a:buFont typeface="Arial" panose="020B0604020202020204" pitchFamily="34" charset="0"/>
              <a:buChar char="•"/>
            </a:pPr>
            <a:r>
              <a:rPr lang="en-GB" sz="1600" dirty="0"/>
              <a:t>TNE in Greece is not subject to an external quality audit by the Hellenic Quality Assurance Agency</a:t>
            </a:r>
          </a:p>
          <a:p>
            <a:pPr marL="285750" indent="-285750">
              <a:buFont typeface="Arial" panose="020B0604020202020204" pitchFamily="34" charset="0"/>
              <a:buChar char="•"/>
            </a:pPr>
            <a:r>
              <a:rPr lang="en-GB" sz="1600" dirty="0"/>
              <a:t>UK TNE providers are subject to quality assurance audits by QAA</a:t>
            </a:r>
          </a:p>
          <a:p>
            <a:pPr marL="285750" indent="-285750">
              <a:buFont typeface="Arial" panose="020B0604020202020204" pitchFamily="34" charset="0"/>
              <a:buChar char="•"/>
            </a:pPr>
            <a:r>
              <a:rPr lang="en-GB" sz="1600" dirty="0"/>
              <a:t>Greek Colleges have been in favour of external quality audits and have taken initiatives to cover the existing gap in Greek policy. For example, the British Accreditation Council accredit all members of the Hellenic College Association</a:t>
            </a:r>
          </a:p>
          <a:p>
            <a:pPr marL="285750" indent="-285750">
              <a:buFont typeface="Arial" panose="020B0604020202020204" pitchFamily="34" charset="0"/>
              <a:buChar char="•"/>
            </a:pPr>
            <a:r>
              <a:rPr lang="en-GB" sz="1600" dirty="0"/>
              <a:t>Local providers would welcome being part of a national quality assurance system which would strengthen the profile of the programmes delivered and pave the way for the academic recognition of UK TNE degrees.</a:t>
            </a:r>
            <a:endParaRPr lang="en-US" sz="1600" dirty="0"/>
          </a:p>
        </p:txBody>
      </p:sp>
    </p:spTree>
    <p:extLst>
      <p:ext uri="{BB962C8B-B14F-4D97-AF65-F5344CB8AC3E}">
        <p14:creationId xmlns:p14="http://schemas.microsoft.com/office/powerpoint/2010/main" val="1354799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230C1-25E1-4079-9DAD-5E237BB99CC0}"/>
              </a:ext>
            </a:extLst>
          </p:cNvPr>
          <p:cNvSpPr>
            <a:spLocks noGrp="1"/>
          </p:cNvSpPr>
          <p:nvPr>
            <p:ph type="title"/>
          </p:nvPr>
        </p:nvSpPr>
        <p:spPr>
          <a:xfrm>
            <a:off x="301625" y="895476"/>
            <a:ext cx="8540750" cy="418848"/>
          </a:xfrm>
        </p:spPr>
        <p:txBody>
          <a:bodyPr/>
          <a:lstStyle/>
          <a:p>
            <a:r>
              <a:rPr lang="en-US" dirty="0"/>
              <a:t>Insights:  Greek HEIs </a:t>
            </a:r>
            <a:endParaRPr lang="en-GB" dirty="0"/>
          </a:p>
        </p:txBody>
      </p:sp>
      <p:sp>
        <p:nvSpPr>
          <p:cNvPr id="3" name="Content Placeholder 2">
            <a:extLst>
              <a:ext uri="{FF2B5EF4-FFF2-40B4-BE49-F238E27FC236}">
                <a16:creationId xmlns:a16="http://schemas.microsoft.com/office/drawing/2014/main" id="{FE03D9B3-2393-4DDA-834C-211BD0C5C094}"/>
              </a:ext>
            </a:extLst>
          </p:cNvPr>
          <p:cNvSpPr>
            <a:spLocks noGrp="1"/>
          </p:cNvSpPr>
          <p:nvPr>
            <p:ph sz="half" idx="1"/>
          </p:nvPr>
        </p:nvSpPr>
        <p:spPr>
          <a:xfrm>
            <a:off x="372234" y="1605963"/>
            <a:ext cx="8466966" cy="3219610"/>
          </a:xfrm>
        </p:spPr>
        <p:txBody>
          <a:bodyPr numCol="1">
            <a:noAutofit/>
          </a:bodyPr>
          <a:lstStyle/>
          <a:p>
            <a:r>
              <a:rPr lang="en-GB" sz="1600" dirty="0"/>
              <a:t>Evidence indicates very positive prospects for the development of TNE collaborations with Greek HEIs on double or dual and joint degree arrangements</a:t>
            </a:r>
          </a:p>
          <a:p>
            <a:endParaRPr lang="en-GB" sz="1600" dirty="0"/>
          </a:p>
          <a:p>
            <a:r>
              <a:rPr lang="en-GB" sz="1600" dirty="0"/>
              <a:t>The key drivers for TNE collaborations for Greek HEIs are: </a:t>
            </a:r>
          </a:p>
          <a:p>
            <a:r>
              <a:rPr lang="en-GB" sz="1600" dirty="0"/>
              <a:t>	</a:t>
            </a:r>
            <a:r>
              <a:rPr lang="en-GB" sz="1600" b="1" dirty="0"/>
              <a:t>Raising their international profile </a:t>
            </a:r>
            <a:r>
              <a:rPr lang="en-GB" sz="1600" dirty="0"/>
              <a:t>and </a:t>
            </a:r>
            <a:r>
              <a:rPr lang="en-GB" sz="1600" b="1" dirty="0"/>
              <a:t>attracting international students</a:t>
            </a:r>
          </a:p>
          <a:p>
            <a:r>
              <a:rPr lang="en-GB" sz="1600" dirty="0"/>
              <a:t>	</a:t>
            </a:r>
            <a:r>
              <a:rPr lang="en-GB" sz="1600" b="1" dirty="0"/>
              <a:t>Developing their internationalisation capacity</a:t>
            </a:r>
          </a:p>
          <a:p>
            <a:endParaRPr lang="en-GB" sz="1600" dirty="0"/>
          </a:p>
          <a:p>
            <a:r>
              <a:rPr lang="en-GB" sz="1600" dirty="0"/>
              <a:t>There is a need to increase awareness among senior management at Greek HEIs around internationalisation of higher education. </a:t>
            </a:r>
          </a:p>
          <a:p>
            <a:pPr marL="285750" indent="-285750">
              <a:buFont typeface="Arial" panose="020B0604020202020204" pitchFamily="34" charset="0"/>
              <a:buChar char="•"/>
            </a:pPr>
            <a:endParaRPr lang="en-US" sz="1600" dirty="0"/>
          </a:p>
        </p:txBody>
      </p:sp>
    </p:spTree>
    <p:extLst>
      <p:ext uri="{BB962C8B-B14F-4D97-AF65-F5344CB8AC3E}">
        <p14:creationId xmlns:p14="http://schemas.microsoft.com/office/powerpoint/2010/main" val="2163093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230C1-25E1-4079-9DAD-5E237BB99CC0}"/>
              </a:ext>
            </a:extLst>
          </p:cNvPr>
          <p:cNvSpPr>
            <a:spLocks noGrp="1"/>
          </p:cNvSpPr>
          <p:nvPr>
            <p:ph type="title"/>
          </p:nvPr>
        </p:nvSpPr>
        <p:spPr>
          <a:xfrm>
            <a:off x="301625" y="895476"/>
            <a:ext cx="8540750" cy="418848"/>
          </a:xfrm>
        </p:spPr>
        <p:txBody>
          <a:bodyPr/>
          <a:lstStyle/>
          <a:p>
            <a:r>
              <a:rPr lang="en-US" dirty="0"/>
              <a:t>Insights:  Colleges  </a:t>
            </a:r>
            <a:endParaRPr lang="en-GB" dirty="0"/>
          </a:p>
        </p:txBody>
      </p:sp>
      <p:sp>
        <p:nvSpPr>
          <p:cNvPr id="3" name="Content Placeholder 2">
            <a:extLst>
              <a:ext uri="{FF2B5EF4-FFF2-40B4-BE49-F238E27FC236}">
                <a16:creationId xmlns:a16="http://schemas.microsoft.com/office/drawing/2014/main" id="{FE03D9B3-2393-4DDA-834C-211BD0C5C094}"/>
              </a:ext>
            </a:extLst>
          </p:cNvPr>
          <p:cNvSpPr>
            <a:spLocks noGrp="1"/>
          </p:cNvSpPr>
          <p:nvPr>
            <p:ph sz="half" idx="1"/>
          </p:nvPr>
        </p:nvSpPr>
        <p:spPr>
          <a:xfrm>
            <a:off x="372234" y="1605963"/>
            <a:ext cx="8466966" cy="3219610"/>
          </a:xfrm>
        </p:spPr>
        <p:txBody>
          <a:bodyPr numCol="1">
            <a:noAutofit/>
          </a:bodyPr>
          <a:lstStyle/>
          <a:p>
            <a:pPr marL="285750" indent="-285750">
              <a:buFont typeface="Arial" panose="020B0604020202020204" pitchFamily="34" charset="0"/>
              <a:buChar char="•"/>
            </a:pPr>
            <a:r>
              <a:rPr lang="en-GB" sz="1600" b="1" dirty="0"/>
              <a:t>90% of Greek colleges </a:t>
            </a:r>
            <a:r>
              <a:rPr lang="en-GB" sz="1600" dirty="0"/>
              <a:t>from those participating in this research reported a desire to expand their existing or develop new collaboration.</a:t>
            </a:r>
          </a:p>
          <a:p>
            <a:endParaRPr lang="en-GB" sz="1600" dirty="0"/>
          </a:p>
          <a:p>
            <a:pPr marL="285750" indent="-285750">
              <a:buFont typeface="Arial" panose="020B0604020202020204" pitchFamily="34" charset="0"/>
              <a:buChar char="•"/>
            </a:pPr>
            <a:r>
              <a:rPr lang="en-GB" sz="1600" dirty="0"/>
              <a:t>Local partners indicate that the subjects with the most positive demand prospects for the future in Greece are those related to </a:t>
            </a:r>
            <a:r>
              <a:rPr lang="en-GB" sz="1600" b="1" dirty="0"/>
              <a:t>computer science, business studies, biological science (including psychology), </a:t>
            </a:r>
            <a:r>
              <a:rPr lang="en-GB" sz="1600" dirty="0"/>
              <a:t>and</a:t>
            </a:r>
            <a:r>
              <a:rPr lang="en-GB" sz="1600" b="1" dirty="0"/>
              <a:t> subjects allied to medicine.</a:t>
            </a:r>
          </a:p>
          <a:p>
            <a:endParaRPr lang="en-US" sz="1600" dirty="0"/>
          </a:p>
        </p:txBody>
      </p:sp>
    </p:spTree>
    <p:extLst>
      <p:ext uri="{BB962C8B-B14F-4D97-AF65-F5344CB8AC3E}">
        <p14:creationId xmlns:p14="http://schemas.microsoft.com/office/powerpoint/2010/main" val="4069275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230C1-25E1-4079-9DAD-5E237BB99CC0}"/>
              </a:ext>
            </a:extLst>
          </p:cNvPr>
          <p:cNvSpPr>
            <a:spLocks noGrp="1"/>
          </p:cNvSpPr>
          <p:nvPr>
            <p:ph type="title"/>
          </p:nvPr>
        </p:nvSpPr>
        <p:spPr>
          <a:xfrm>
            <a:off x="301625" y="895476"/>
            <a:ext cx="8540750" cy="418848"/>
          </a:xfrm>
        </p:spPr>
        <p:txBody>
          <a:bodyPr/>
          <a:lstStyle/>
          <a:p>
            <a:r>
              <a:rPr lang="en-US" dirty="0"/>
              <a:t>Insights:  Students   </a:t>
            </a:r>
            <a:endParaRPr lang="en-GB" dirty="0"/>
          </a:p>
        </p:txBody>
      </p:sp>
      <p:sp>
        <p:nvSpPr>
          <p:cNvPr id="3" name="Content Placeholder 2">
            <a:extLst>
              <a:ext uri="{FF2B5EF4-FFF2-40B4-BE49-F238E27FC236}">
                <a16:creationId xmlns:a16="http://schemas.microsoft.com/office/drawing/2014/main" id="{FE03D9B3-2393-4DDA-834C-211BD0C5C094}"/>
              </a:ext>
            </a:extLst>
          </p:cNvPr>
          <p:cNvSpPr>
            <a:spLocks noGrp="1"/>
          </p:cNvSpPr>
          <p:nvPr>
            <p:ph sz="half" idx="1"/>
          </p:nvPr>
        </p:nvSpPr>
        <p:spPr>
          <a:xfrm>
            <a:off x="372234" y="1605963"/>
            <a:ext cx="8466966" cy="3219610"/>
          </a:xfrm>
        </p:spPr>
        <p:txBody>
          <a:bodyPr numCol="1">
            <a:noAutofit/>
          </a:bodyPr>
          <a:lstStyle/>
          <a:p>
            <a:r>
              <a:rPr lang="en-GB" sz="1600" b="1" dirty="0"/>
              <a:t>UK TNE students in Greece </a:t>
            </a:r>
          </a:p>
          <a:p>
            <a:pPr marL="285750" indent="-285750">
              <a:buFont typeface="Wingdings" panose="05000000000000000000" pitchFamily="2" charset="2"/>
              <a:buChar char="§"/>
            </a:pPr>
            <a:r>
              <a:rPr lang="en-GB" sz="1600" dirty="0"/>
              <a:t>are generally satisfied with their existing student experience.</a:t>
            </a:r>
          </a:p>
          <a:p>
            <a:pPr marL="285750" indent="-285750">
              <a:buFont typeface="Wingdings" panose="05000000000000000000" pitchFamily="2" charset="2"/>
              <a:buChar char="§"/>
            </a:pPr>
            <a:r>
              <a:rPr lang="en-GB" sz="1600" dirty="0"/>
              <a:t>would like to see improvements that relate to the programme design (electives, working experience opportunities), model of delivery (contact hours; interaction with UK HEI academic staff; practical case studies), and more consistency in the quality of academic staff</a:t>
            </a:r>
          </a:p>
          <a:p>
            <a:pPr marL="285750" indent="-285750">
              <a:buFont typeface="Wingdings" panose="05000000000000000000" pitchFamily="2" charset="2"/>
              <a:buChar char="§"/>
            </a:pPr>
            <a:r>
              <a:rPr lang="en-GB" sz="1600" dirty="0"/>
              <a:t>perceive the USA and the UK as the top countries for the value and quality of their higher education.  </a:t>
            </a:r>
          </a:p>
          <a:p>
            <a:pPr marL="285750" indent="-285750">
              <a:buFont typeface="Wingdings" panose="05000000000000000000" pitchFamily="2" charset="2"/>
              <a:buChar char="§"/>
            </a:pPr>
            <a:r>
              <a:rPr lang="en-GB" sz="1600" dirty="0"/>
              <a:t>Overall, students appreciate the benefits of TNE as mode of higher education provision but also the quality of the UK HE system.</a:t>
            </a:r>
          </a:p>
          <a:p>
            <a:endParaRPr lang="en-US" sz="1600" dirty="0"/>
          </a:p>
        </p:txBody>
      </p:sp>
    </p:spTree>
    <p:extLst>
      <p:ext uri="{BB962C8B-B14F-4D97-AF65-F5344CB8AC3E}">
        <p14:creationId xmlns:p14="http://schemas.microsoft.com/office/powerpoint/2010/main" val="920441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230C1-25E1-4079-9DAD-5E237BB99CC0}"/>
              </a:ext>
            </a:extLst>
          </p:cNvPr>
          <p:cNvSpPr>
            <a:spLocks noGrp="1"/>
          </p:cNvSpPr>
          <p:nvPr>
            <p:ph type="title"/>
          </p:nvPr>
        </p:nvSpPr>
        <p:spPr>
          <a:xfrm>
            <a:off x="298450" y="686052"/>
            <a:ext cx="8540750" cy="418848"/>
          </a:xfrm>
        </p:spPr>
        <p:txBody>
          <a:bodyPr/>
          <a:lstStyle/>
          <a:p>
            <a:r>
              <a:rPr lang="en-US" dirty="0"/>
              <a:t>Insights from current partnership pursuits    </a:t>
            </a:r>
            <a:endParaRPr lang="en-GB" dirty="0"/>
          </a:p>
        </p:txBody>
      </p:sp>
      <p:sp>
        <p:nvSpPr>
          <p:cNvPr id="3" name="Content Placeholder 2">
            <a:extLst>
              <a:ext uri="{FF2B5EF4-FFF2-40B4-BE49-F238E27FC236}">
                <a16:creationId xmlns:a16="http://schemas.microsoft.com/office/drawing/2014/main" id="{FE03D9B3-2393-4DDA-834C-211BD0C5C094}"/>
              </a:ext>
            </a:extLst>
          </p:cNvPr>
          <p:cNvSpPr>
            <a:spLocks noGrp="1"/>
          </p:cNvSpPr>
          <p:nvPr>
            <p:ph sz="half" idx="1"/>
          </p:nvPr>
        </p:nvSpPr>
        <p:spPr>
          <a:xfrm>
            <a:off x="215153" y="1559859"/>
            <a:ext cx="8624047" cy="3265714"/>
          </a:xfrm>
        </p:spPr>
        <p:txBody>
          <a:bodyPr numCol="1">
            <a:noAutofit/>
          </a:bodyPr>
          <a:lstStyle/>
          <a:p>
            <a:pPr marL="285750" indent="-285750">
              <a:buFont typeface="Wingdings" panose="05000000000000000000" pitchFamily="2" charset="2"/>
              <a:buChar char="§"/>
            </a:pPr>
            <a:r>
              <a:rPr lang="en-GB" sz="1600" dirty="0"/>
              <a:t>Three local, private Colleges are seeking to expand their current UK offer; another  is keen to establish links with the UK</a:t>
            </a:r>
          </a:p>
          <a:p>
            <a:pPr marL="285750" indent="-285750">
              <a:buFont typeface="Wingdings" panose="05000000000000000000" pitchFamily="2" charset="2"/>
              <a:buChar char="§"/>
            </a:pPr>
            <a:r>
              <a:rPr lang="en-GB" sz="1600" dirty="0"/>
              <a:t>Open to explore different delivery models &amp; partnerships – franchise, validation, articulation 2+2</a:t>
            </a:r>
          </a:p>
          <a:p>
            <a:pPr marL="285750" indent="-285750">
              <a:buFont typeface="Wingdings" panose="05000000000000000000" pitchFamily="2" charset="2"/>
              <a:buChar char="§"/>
            </a:pPr>
            <a:r>
              <a:rPr lang="en-GB" sz="1600" dirty="0"/>
              <a:t>Interested to offer Literature, History &amp; Heritage, STEM and Music</a:t>
            </a:r>
          </a:p>
          <a:p>
            <a:pPr marL="285750" indent="-285750">
              <a:buFont typeface="Wingdings" panose="05000000000000000000" pitchFamily="2" charset="2"/>
              <a:buChar char="§"/>
            </a:pPr>
            <a:r>
              <a:rPr lang="en-GB" sz="1600" dirty="0"/>
              <a:t>Good infrastructures in place; for example, excellent lab facilities (including music labs)</a:t>
            </a:r>
          </a:p>
          <a:p>
            <a:pPr marL="285750" indent="-285750">
              <a:buFont typeface="Wingdings" panose="05000000000000000000" pitchFamily="2" charset="2"/>
              <a:buChar char="§"/>
            </a:pPr>
            <a:r>
              <a:rPr lang="en-GB" sz="1600" dirty="0"/>
              <a:t>Level of fees is a concern </a:t>
            </a:r>
          </a:p>
          <a:p>
            <a:pPr marL="285750" indent="-285750">
              <a:buFont typeface="Wingdings" panose="05000000000000000000" pitchFamily="2" charset="2"/>
              <a:buChar char="§"/>
            </a:pPr>
            <a:r>
              <a:rPr lang="en-GB" sz="1600" dirty="0"/>
              <a:t>Recognition of professional qualifications</a:t>
            </a:r>
          </a:p>
          <a:p>
            <a:pPr marL="285750" indent="-285750">
              <a:buFont typeface="Wingdings" panose="05000000000000000000" pitchFamily="2" charset="2"/>
              <a:buChar char="§"/>
            </a:pPr>
            <a:r>
              <a:rPr lang="en-GB" sz="1600" dirty="0"/>
              <a:t>Why this sudden increase of interest from the private sector? </a:t>
            </a:r>
          </a:p>
          <a:p>
            <a:endParaRPr lang="en-US" sz="1600" dirty="0"/>
          </a:p>
        </p:txBody>
      </p:sp>
    </p:spTree>
    <p:extLst>
      <p:ext uri="{BB962C8B-B14F-4D97-AF65-F5344CB8AC3E}">
        <p14:creationId xmlns:p14="http://schemas.microsoft.com/office/powerpoint/2010/main" val="4236318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230C1-25E1-4079-9DAD-5E237BB99CC0}"/>
              </a:ext>
            </a:extLst>
          </p:cNvPr>
          <p:cNvSpPr>
            <a:spLocks noGrp="1"/>
          </p:cNvSpPr>
          <p:nvPr>
            <p:ph type="title"/>
          </p:nvPr>
        </p:nvSpPr>
        <p:spPr>
          <a:xfrm>
            <a:off x="298450" y="686052"/>
            <a:ext cx="8540750" cy="466553"/>
          </a:xfrm>
        </p:spPr>
        <p:txBody>
          <a:bodyPr>
            <a:normAutofit/>
          </a:bodyPr>
          <a:lstStyle/>
          <a:p>
            <a:r>
              <a:rPr lang="en-US" dirty="0"/>
              <a:t>Internationalisation of Greek Universities</a:t>
            </a:r>
            <a:endParaRPr lang="en-GB" dirty="0"/>
          </a:p>
        </p:txBody>
      </p:sp>
      <p:sp>
        <p:nvSpPr>
          <p:cNvPr id="3" name="Content Placeholder 2">
            <a:extLst>
              <a:ext uri="{FF2B5EF4-FFF2-40B4-BE49-F238E27FC236}">
                <a16:creationId xmlns:a16="http://schemas.microsoft.com/office/drawing/2014/main" id="{FE03D9B3-2393-4DDA-834C-211BD0C5C094}"/>
              </a:ext>
            </a:extLst>
          </p:cNvPr>
          <p:cNvSpPr>
            <a:spLocks noGrp="1"/>
          </p:cNvSpPr>
          <p:nvPr>
            <p:ph sz="half" idx="1"/>
          </p:nvPr>
        </p:nvSpPr>
        <p:spPr>
          <a:xfrm>
            <a:off x="215153" y="1260182"/>
            <a:ext cx="8624047" cy="3565391"/>
          </a:xfrm>
        </p:spPr>
        <p:txBody>
          <a:bodyPr numCol="1">
            <a:noAutofit/>
          </a:bodyPr>
          <a:lstStyle/>
          <a:p>
            <a:r>
              <a:rPr lang="en-GB" sz="1600" dirty="0"/>
              <a:t>Legislation was recently introduced </a:t>
            </a:r>
          </a:p>
          <a:p>
            <a:endParaRPr lang="en-GB" sz="1600" dirty="0"/>
          </a:p>
          <a:p>
            <a:pPr marL="285750" indent="-285750">
              <a:buFont typeface="Wingdings" panose="05000000000000000000" pitchFamily="2" charset="2"/>
              <a:buChar char="§"/>
            </a:pPr>
            <a:r>
              <a:rPr lang="en-GB" sz="1600" dirty="0"/>
              <a:t>to </a:t>
            </a:r>
            <a:r>
              <a:rPr lang="en-GB" sz="1600" b="1" dirty="0"/>
              <a:t>reinforce the administrative autonomy of universities </a:t>
            </a:r>
          </a:p>
          <a:p>
            <a:pPr marL="285750" indent="-285750">
              <a:buFont typeface="Wingdings" panose="05000000000000000000" pitchFamily="2" charset="2"/>
              <a:buChar char="§"/>
            </a:pPr>
            <a:endParaRPr lang="en-GB" sz="1600" dirty="0"/>
          </a:p>
          <a:p>
            <a:pPr marL="285750" indent="-285750">
              <a:buFont typeface="Wingdings" panose="05000000000000000000" pitchFamily="2" charset="2"/>
              <a:buChar char="§"/>
            </a:pPr>
            <a:r>
              <a:rPr lang="en-GB" sz="1600" b="1" dirty="0"/>
              <a:t>Enhance and promote HEIs’ internationalisation </a:t>
            </a:r>
            <a:r>
              <a:rPr lang="en-GB" sz="1600" dirty="0"/>
              <a:t>through foreign language programs, summer courses, more distance learning programs, as well as academic collaborations with foreign universities or international programs with institutions abroad. </a:t>
            </a:r>
          </a:p>
          <a:p>
            <a:pPr marL="285750" indent="-285750">
              <a:buFont typeface="Wingdings" panose="05000000000000000000" pitchFamily="2" charset="2"/>
              <a:buChar char="§"/>
            </a:pPr>
            <a:endParaRPr lang="en-GB" sz="1600" dirty="0"/>
          </a:p>
          <a:p>
            <a:pPr marL="285750" indent="-285750">
              <a:buFont typeface="Wingdings" panose="05000000000000000000" pitchFamily="2" charset="2"/>
              <a:buChar char="§"/>
            </a:pPr>
            <a:r>
              <a:rPr lang="en-GB" sz="1600" dirty="0"/>
              <a:t>The </a:t>
            </a:r>
            <a:r>
              <a:rPr lang="en-GB" sz="1600" b="1" dirty="0"/>
              <a:t>capacity of state HEIs to internationalise will also be measured and determine funding allocations</a:t>
            </a:r>
            <a:r>
              <a:rPr lang="en-GB" sz="1600" dirty="0"/>
              <a:t> therefore, universities will have strong incentives to accelerate their internationalisation. </a:t>
            </a:r>
            <a:endParaRPr lang="en-US" sz="1600" dirty="0"/>
          </a:p>
        </p:txBody>
      </p:sp>
    </p:spTree>
    <p:extLst>
      <p:ext uri="{BB962C8B-B14F-4D97-AF65-F5344CB8AC3E}">
        <p14:creationId xmlns:p14="http://schemas.microsoft.com/office/powerpoint/2010/main" val="1960117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230C1-25E1-4079-9DAD-5E237BB99CC0}"/>
              </a:ext>
            </a:extLst>
          </p:cNvPr>
          <p:cNvSpPr>
            <a:spLocks noGrp="1"/>
          </p:cNvSpPr>
          <p:nvPr>
            <p:ph type="title"/>
          </p:nvPr>
        </p:nvSpPr>
        <p:spPr>
          <a:xfrm>
            <a:off x="446971" y="679732"/>
            <a:ext cx="8466012" cy="436970"/>
          </a:xfrm>
        </p:spPr>
        <p:txBody>
          <a:bodyPr/>
          <a:lstStyle/>
          <a:p>
            <a:r>
              <a:rPr lang="en-GB" dirty="0"/>
              <a:t>Our speakers </a:t>
            </a:r>
          </a:p>
        </p:txBody>
      </p:sp>
      <p:sp>
        <p:nvSpPr>
          <p:cNvPr id="3" name="Content Placeholder 2">
            <a:extLst>
              <a:ext uri="{FF2B5EF4-FFF2-40B4-BE49-F238E27FC236}">
                <a16:creationId xmlns:a16="http://schemas.microsoft.com/office/drawing/2014/main" id="{FE03D9B3-2393-4DDA-834C-211BD0C5C094}"/>
              </a:ext>
            </a:extLst>
          </p:cNvPr>
          <p:cNvSpPr>
            <a:spLocks noGrp="1"/>
          </p:cNvSpPr>
          <p:nvPr>
            <p:ph sz="half" idx="1"/>
          </p:nvPr>
        </p:nvSpPr>
        <p:spPr>
          <a:xfrm>
            <a:off x="372233" y="1260088"/>
            <a:ext cx="8540750" cy="3489937"/>
          </a:xfrm>
        </p:spPr>
        <p:txBody>
          <a:bodyPr numCol="1">
            <a:normAutofit/>
          </a:bodyPr>
          <a:lstStyle/>
          <a:p>
            <a:endParaRPr lang="en-GB" sz="2200" dirty="0"/>
          </a:p>
          <a:p>
            <a:r>
              <a:rPr lang="en-GB" sz="1800" dirty="0"/>
              <a:t>Eduardo Ramos, Head Transnational Education,  </a:t>
            </a:r>
            <a:r>
              <a:rPr lang="en-GB" sz="1800" dirty="0" err="1"/>
              <a:t>UUKi</a:t>
            </a:r>
            <a:r>
              <a:rPr lang="en-GB" sz="1800" dirty="0"/>
              <a:t> </a:t>
            </a:r>
          </a:p>
          <a:p>
            <a:endParaRPr lang="en-GB" sz="1800" dirty="0"/>
          </a:p>
          <a:p>
            <a:r>
              <a:rPr lang="en-GB" sz="1800" dirty="0"/>
              <a:t>Dr Vangelis Tsiligiris, Principal Lecturer, Nottingham Business School,  Nottingham Trent University</a:t>
            </a:r>
          </a:p>
          <a:p>
            <a:endParaRPr lang="en-GB" sz="1800" dirty="0"/>
          </a:p>
          <a:p>
            <a:r>
              <a:rPr lang="en-GB" sz="1800" dirty="0"/>
              <a:t> Katerina Fegarou,  Education Marketing Manager, Greece </a:t>
            </a:r>
          </a:p>
        </p:txBody>
      </p:sp>
    </p:spTree>
    <p:extLst>
      <p:ext uri="{BB962C8B-B14F-4D97-AF65-F5344CB8AC3E}">
        <p14:creationId xmlns:p14="http://schemas.microsoft.com/office/powerpoint/2010/main" val="42127535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230C1-25E1-4079-9DAD-5E237BB99CC0}"/>
              </a:ext>
            </a:extLst>
          </p:cNvPr>
          <p:cNvSpPr>
            <a:spLocks noGrp="1"/>
          </p:cNvSpPr>
          <p:nvPr>
            <p:ph type="title"/>
          </p:nvPr>
        </p:nvSpPr>
        <p:spPr>
          <a:xfrm>
            <a:off x="446971" y="679732"/>
            <a:ext cx="8466012" cy="436970"/>
          </a:xfrm>
        </p:spPr>
        <p:txBody>
          <a:bodyPr/>
          <a:lstStyle/>
          <a:p>
            <a:r>
              <a:rPr lang="en-GB" dirty="0"/>
              <a:t>HE sector response to Covid-19</a:t>
            </a:r>
          </a:p>
        </p:txBody>
      </p:sp>
      <p:sp>
        <p:nvSpPr>
          <p:cNvPr id="3" name="Content Placeholder 2">
            <a:extLst>
              <a:ext uri="{FF2B5EF4-FFF2-40B4-BE49-F238E27FC236}">
                <a16:creationId xmlns:a16="http://schemas.microsoft.com/office/drawing/2014/main" id="{FE03D9B3-2393-4DDA-834C-211BD0C5C094}"/>
              </a:ext>
            </a:extLst>
          </p:cNvPr>
          <p:cNvSpPr>
            <a:spLocks noGrp="1"/>
          </p:cNvSpPr>
          <p:nvPr>
            <p:ph sz="half" idx="1"/>
          </p:nvPr>
        </p:nvSpPr>
        <p:spPr>
          <a:xfrm>
            <a:off x="372233" y="1613647"/>
            <a:ext cx="8540750" cy="3136378"/>
          </a:xfrm>
        </p:spPr>
        <p:txBody>
          <a:bodyPr numCol="1">
            <a:normAutofit/>
          </a:bodyPr>
          <a:lstStyle/>
          <a:p>
            <a:pPr marL="342900" indent="-342900">
              <a:buFont typeface="Wingdings" panose="05000000000000000000" pitchFamily="2" charset="2"/>
              <a:buChar char="§"/>
            </a:pPr>
            <a:r>
              <a:rPr lang="en-GB" sz="1600" dirty="0">
                <a:latin typeface="Arial" panose="020B0604020202020204" pitchFamily="34" charset="0"/>
                <a:cs typeface="Arial" panose="020B0604020202020204" pitchFamily="34" charset="0"/>
              </a:rPr>
              <a:t>All kinds of educational activities requiring physical activity are prohibited till the end of academic year 2019-20. Exceptions: lab based courses and exams for which physical presence is considered essential </a:t>
            </a:r>
          </a:p>
          <a:p>
            <a:pPr marL="342900" indent="-342900">
              <a:buFont typeface="Wingdings" panose="05000000000000000000" pitchFamily="2" charset="2"/>
              <a:buChar char="§"/>
            </a:pPr>
            <a:endParaRPr lang="en-GB" sz="16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GB" sz="1600" dirty="0">
                <a:latin typeface="Arial" panose="020B0604020202020204" pitchFamily="34" charset="0"/>
                <a:cs typeface="Arial" panose="020B0604020202020204" pitchFamily="34" charset="0"/>
              </a:rPr>
              <a:t>Programmes are delivered on line; on line-provision was quickly and smoothly implemented during the lockdown. </a:t>
            </a:r>
          </a:p>
          <a:p>
            <a:pPr marL="342900" indent="-342900">
              <a:buFont typeface="Wingdings" panose="05000000000000000000" pitchFamily="2" charset="2"/>
              <a:buChar char="§"/>
            </a:pPr>
            <a:endParaRPr lang="en-GB" sz="16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en-GB" sz="1600" dirty="0">
                <a:latin typeface="Arial" panose="020B0604020202020204" pitchFamily="34" charset="0"/>
                <a:cs typeface="Arial" panose="020B0604020202020204" pitchFamily="34" charset="0"/>
              </a:rPr>
              <a:t>No public announcement has been made yet re start of the new academic year   </a:t>
            </a:r>
          </a:p>
          <a:p>
            <a:endParaRPr lang="en-GB" sz="2200" dirty="0"/>
          </a:p>
          <a:p>
            <a:endParaRPr lang="en-GB" sz="2200" dirty="0"/>
          </a:p>
          <a:p>
            <a:endParaRPr lang="en-GB" dirty="0"/>
          </a:p>
        </p:txBody>
      </p:sp>
    </p:spTree>
    <p:extLst>
      <p:ext uri="{BB962C8B-B14F-4D97-AF65-F5344CB8AC3E}">
        <p14:creationId xmlns:p14="http://schemas.microsoft.com/office/powerpoint/2010/main" val="4217606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230C1-25E1-4079-9DAD-5E237BB99CC0}"/>
              </a:ext>
            </a:extLst>
          </p:cNvPr>
          <p:cNvSpPr>
            <a:spLocks noGrp="1"/>
          </p:cNvSpPr>
          <p:nvPr>
            <p:ph type="title"/>
          </p:nvPr>
        </p:nvSpPr>
        <p:spPr>
          <a:xfrm>
            <a:off x="301625" y="645460"/>
            <a:ext cx="8540750" cy="445674"/>
          </a:xfrm>
        </p:spPr>
        <p:txBody>
          <a:bodyPr>
            <a:normAutofit/>
          </a:bodyPr>
          <a:lstStyle/>
          <a:p>
            <a:r>
              <a:rPr lang="en-US" dirty="0"/>
              <a:t>TNE Greece: future prospects- a consolidated overview </a:t>
            </a:r>
            <a:endParaRPr lang="en-GB" dirty="0"/>
          </a:p>
        </p:txBody>
      </p:sp>
      <p:sp>
        <p:nvSpPr>
          <p:cNvPr id="3" name="Content Placeholder 2">
            <a:extLst>
              <a:ext uri="{FF2B5EF4-FFF2-40B4-BE49-F238E27FC236}">
                <a16:creationId xmlns:a16="http://schemas.microsoft.com/office/drawing/2014/main" id="{FE03D9B3-2393-4DDA-834C-211BD0C5C094}"/>
              </a:ext>
            </a:extLst>
          </p:cNvPr>
          <p:cNvSpPr>
            <a:spLocks noGrp="1"/>
          </p:cNvSpPr>
          <p:nvPr>
            <p:ph sz="half" idx="1"/>
          </p:nvPr>
        </p:nvSpPr>
        <p:spPr>
          <a:xfrm>
            <a:off x="301625" y="1398494"/>
            <a:ext cx="8537575" cy="3173506"/>
          </a:xfrm>
        </p:spPr>
        <p:txBody>
          <a:bodyPr numCol="1">
            <a:normAutofit fontScale="25000" lnSpcReduction="20000"/>
          </a:bodyPr>
          <a:lstStyle/>
          <a:p>
            <a:pPr marL="285750" indent="-285750">
              <a:buFont typeface="Wingdings" panose="05000000000000000000" pitchFamily="2" charset="2"/>
              <a:buChar char="§"/>
            </a:pPr>
            <a:r>
              <a:rPr lang="en-GB" sz="6400" dirty="0"/>
              <a:t>The </a:t>
            </a:r>
            <a:r>
              <a:rPr lang="en-GB" sz="6400" b="1" dirty="0"/>
              <a:t>UK drives TNE provision in Greece </a:t>
            </a:r>
            <a:r>
              <a:rPr lang="en-GB" sz="6400" dirty="0"/>
              <a:t>and the market is growing steadily (7.1% in 2018-19 vs previous year)</a:t>
            </a:r>
          </a:p>
          <a:p>
            <a:pPr marL="285750" indent="-285750">
              <a:buFont typeface="Wingdings" panose="05000000000000000000" pitchFamily="2" charset="2"/>
              <a:buChar char="§"/>
            </a:pPr>
            <a:r>
              <a:rPr lang="en-GB" sz="6400" dirty="0"/>
              <a:t>For the first time, there is a </a:t>
            </a:r>
            <a:r>
              <a:rPr lang="en-GB" sz="6400" b="1" dirty="0"/>
              <a:t>clear national education mandate </a:t>
            </a:r>
            <a:r>
              <a:rPr lang="en-GB" sz="6400" dirty="0"/>
              <a:t>vigorously supporting Greek Universities to internationalise and giving them autonomy and incentives to do so independently</a:t>
            </a:r>
          </a:p>
          <a:p>
            <a:pPr marL="285750" indent="-285750">
              <a:buFont typeface="Wingdings" panose="05000000000000000000" pitchFamily="2" charset="2"/>
              <a:buChar char="§"/>
            </a:pPr>
            <a:r>
              <a:rPr lang="en-GB" sz="6400" dirty="0"/>
              <a:t>Greek Universities are keen to increase their international collaborations (evidence-based)</a:t>
            </a:r>
          </a:p>
          <a:p>
            <a:pPr marL="285750" indent="-285750">
              <a:buFont typeface="Wingdings" panose="05000000000000000000" pitchFamily="2" charset="2"/>
              <a:buChar char="§"/>
            </a:pPr>
            <a:r>
              <a:rPr lang="en-GB" sz="6400" dirty="0"/>
              <a:t>Colleges are looking to expand their collaborations with UK institutions (evidence-based)</a:t>
            </a:r>
          </a:p>
          <a:p>
            <a:pPr marL="285750" indent="-285750">
              <a:buFont typeface="Wingdings" panose="05000000000000000000" pitchFamily="2" charset="2"/>
              <a:buChar char="§"/>
            </a:pPr>
            <a:r>
              <a:rPr lang="en-GB" sz="6400" b="1" dirty="0"/>
              <a:t>Termination of home fees and loans – an opportunity for more TNE </a:t>
            </a:r>
            <a:r>
              <a:rPr lang="en-GB" sz="6400" dirty="0"/>
              <a:t>in Greece?</a:t>
            </a:r>
          </a:p>
          <a:p>
            <a:pPr marL="285750" indent="-285750">
              <a:buFont typeface="Wingdings" panose="05000000000000000000" pitchFamily="2" charset="2"/>
              <a:buChar char="§"/>
            </a:pPr>
            <a:r>
              <a:rPr lang="en-GB" sz="6400" b="1" dirty="0"/>
              <a:t>Covid-19: new dynamics and opportunities </a:t>
            </a:r>
            <a:r>
              <a:rPr lang="en-GB" sz="6400" dirty="0"/>
              <a:t>for more distance learning and partnership models? </a:t>
            </a:r>
          </a:p>
          <a:p>
            <a:pPr marL="285750" indent="-285750">
              <a:buFont typeface="Wingdings" panose="05000000000000000000" pitchFamily="2" charset="2"/>
              <a:buChar char="§"/>
            </a:pPr>
            <a:r>
              <a:rPr lang="en-GB" sz="6400" b="1" dirty="0"/>
              <a:t>Barriers to overcome</a:t>
            </a:r>
            <a:r>
              <a:rPr lang="en-GB" sz="6400" dirty="0"/>
              <a:t>:  uncertainties of recognition of professional rights post-Brexit</a:t>
            </a:r>
          </a:p>
          <a:p>
            <a:endParaRPr lang="en-GB" sz="6400" dirty="0"/>
          </a:p>
          <a:p>
            <a:pPr marL="285750" indent="-285750">
              <a:buFont typeface="Arial" panose="020B0604020202020204" pitchFamily="34" charset="0"/>
              <a:buChar char="•"/>
            </a:pPr>
            <a:endParaRPr lang="en-GB" sz="1600" b="1" dirty="0"/>
          </a:p>
          <a:p>
            <a:pPr marL="285750" indent="-285750">
              <a:buFont typeface="Arial" panose="020B0604020202020204" pitchFamily="34" charset="0"/>
              <a:buChar char="•"/>
            </a:pPr>
            <a:endParaRPr lang="el-GR" sz="1600" dirty="0"/>
          </a:p>
          <a:p>
            <a:endParaRPr lang="en-US" sz="1600" dirty="0"/>
          </a:p>
          <a:p>
            <a:pPr marL="285750" indent="-285750">
              <a:buFont typeface="Arial" panose="020B0604020202020204" pitchFamily="34" charset="0"/>
              <a:buChar char="•"/>
            </a:pPr>
            <a:endParaRPr lang="el-GR" sz="1600" dirty="0"/>
          </a:p>
        </p:txBody>
      </p:sp>
    </p:spTree>
    <p:extLst>
      <p:ext uri="{BB962C8B-B14F-4D97-AF65-F5344CB8AC3E}">
        <p14:creationId xmlns:p14="http://schemas.microsoft.com/office/powerpoint/2010/main" val="3447767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230C1-25E1-4079-9DAD-5E237BB99CC0}"/>
              </a:ext>
            </a:extLst>
          </p:cNvPr>
          <p:cNvSpPr>
            <a:spLocks noGrp="1"/>
          </p:cNvSpPr>
          <p:nvPr>
            <p:ph type="title"/>
          </p:nvPr>
        </p:nvSpPr>
        <p:spPr>
          <a:xfrm>
            <a:off x="298451" y="509798"/>
            <a:ext cx="8543924" cy="623088"/>
          </a:xfrm>
        </p:spPr>
        <p:txBody>
          <a:bodyPr>
            <a:normAutofit/>
          </a:bodyPr>
          <a:lstStyle/>
          <a:p>
            <a:r>
              <a:rPr lang="en-US" dirty="0"/>
              <a:t>Staying Connected &amp; Working Together </a:t>
            </a:r>
            <a:endParaRPr lang="en-GB" dirty="0"/>
          </a:p>
        </p:txBody>
      </p:sp>
      <p:sp>
        <p:nvSpPr>
          <p:cNvPr id="3" name="Content Placeholder 2">
            <a:extLst>
              <a:ext uri="{FF2B5EF4-FFF2-40B4-BE49-F238E27FC236}">
                <a16:creationId xmlns:a16="http://schemas.microsoft.com/office/drawing/2014/main" id="{FE03D9B3-2393-4DDA-834C-211BD0C5C094}"/>
              </a:ext>
            </a:extLst>
          </p:cNvPr>
          <p:cNvSpPr>
            <a:spLocks noGrp="1"/>
          </p:cNvSpPr>
          <p:nvPr>
            <p:ph sz="half" idx="1"/>
          </p:nvPr>
        </p:nvSpPr>
        <p:spPr>
          <a:xfrm>
            <a:off x="298451" y="1267866"/>
            <a:ext cx="8540750" cy="3365836"/>
          </a:xfrm>
        </p:spPr>
        <p:txBody>
          <a:bodyPr numCol="1">
            <a:noAutofit/>
          </a:bodyPr>
          <a:lstStyle/>
          <a:p>
            <a:pPr marL="285750" indent="-285750">
              <a:buFont typeface="Wingdings" panose="05000000000000000000" pitchFamily="2" charset="2"/>
              <a:buChar char="§"/>
            </a:pPr>
            <a:r>
              <a:rPr lang="en-GB" sz="1600" dirty="0"/>
              <a:t>Our support for HE partnerships is increasingly focused on </a:t>
            </a:r>
            <a:r>
              <a:rPr lang="en-GB" sz="1600" b="1" dirty="0"/>
              <a:t>Transnational Education partnerships </a:t>
            </a:r>
            <a:r>
              <a:rPr lang="en-GB" sz="1600" dirty="0"/>
              <a:t>which build local capacity and support local and UK policy priorities and </a:t>
            </a:r>
            <a:r>
              <a:rPr lang="en-GB" sz="1600" b="1" dirty="0"/>
              <a:t>create opportunities for UK sector engagement</a:t>
            </a:r>
          </a:p>
          <a:p>
            <a:pPr marL="285750" indent="-285750">
              <a:buFont typeface="Wingdings" panose="05000000000000000000" pitchFamily="2" charset="2"/>
              <a:buChar char="§"/>
            </a:pPr>
            <a:endParaRPr lang="en-GB" sz="1600" dirty="0"/>
          </a:p>
          <a:p>
            <a:pPr marL="285750" indent="-285750">
              <a:buFont typeface="Wingdings" panose="05000000000000000000" pitchFamily="2" charset="2"/>
              <a:buChar char="§"/>
            </a:pPr>
            <a:r>
              <a:rPr lang="en-GB" sz="1600" dirty="0"/>
              <a:t>We maintain </a:t>
            </a:r>
            <a:r>
              <a:rPr lang="en-GB" sz="1600" b="1" dirty="0"/>
              <a:t>strong relationships with Ministry of Education &amp; Greek Unive</a:t>
            </a:r>
            <a:r>
              <a:rPr lang="en-GB" sz="1600" dirty="0"/>
              <a:t>rsities </a:t>
            </a:r>
          </a:p>
          <a:p>
            <a:pPr marL="285750" indent="-285750">
              <a:buFont typeface="Wingdings" panose="05000000000000000000" pitchFamily="2" charset="2"/>
              <a:buChar char="§"/>
            </a:pPr>
            <a:endParaRPr lang="en-GB" sz="1600" b="1" dirty="0"/>
          </a:p>
          <a:p>
            <a:pPr marL="285750" indent="-285750">
              <a:buFont typeface="Wingdings" panose="05000000000000000000" pitchFamily="2" charset="2"/>
              <a:buChar char="§"/>
            </a:pPr>
            <a:r>
              <a:rPr lang="en-GB" sz="1600" dirty="0"/>
              <a:t>We work closely with </a:t>
            </a:r>
            <a:r>
              <a:rPr lang="en-GB" sz="1600" b="1" dirty="0"/>
              <a:t>British Embassy, UK partners, local providers  </a:t>
            </a:r>
            <a:r>
              <a:rPr lang="en-GB" sz="1600" dirty="0"/>
              <a:t>(bilateral framework of co-operation in education, quality assurance, professional recognition)</a:t>
            </a:r>
          </a:p>
          <a:p>
            <a:pPr marL="285750" indent="-285750">
              <a:buFont typeface="Wingdings" panose="05000000000000000000" pitchFamily="2" charset="2"/>
              <a:buChar char="§"/>
            </a:pPr>
            <a:endParaRPr lang="en-GB" sz="1600" dirty="0"/>
          </a:p>
          <a:p>
            <a:pPr marL="285750" indent="-285750">
              <a:buFont typeface="Wingdings" panose="05000000000000000000" pitchFamily="2" charset="2"/>
              <a:buChar char="§"/>
            </a:pPr>
            <a:r>
              <a:rPr lang="en-GB" sz="1600" b="1" dirty="0"/>
              <a:t>Webinars – Insights- Bespoke Services</a:t>
            </a:r>
            <a:r>
              <a:rPr lang="en-GB" sz="1600" dirty="0"/>
              <a:t>: to support your internationalisation strategies &amp; TNE priorities in Greece </a:t>
            </a:r>
          </a:p>
          <a:p>
            <a:pPr marL="285750" indent="-285750">
              <a:buFont typeface="Wingdings" panose="05000000000000000000" pitchFamily="2" charset="2"/>
              <a:buChar char="§"/>
            </a:pPr>
            <a:endParaRPr lang="en-GB" sz="1600" dirty="0"/>
          </a:p>
          <a:p>
            <a:pPr marL="285750" indent="-285750">
              <a:buFont typeface="Wingdings" panose="05000000000000000000" pitchFamily="2" charset="2"/>
              <a:buChar char="§"/>
            </a:pPr>
            <a:endParaRPr lang="en-GB" sz="1600" dirty="0"/>
          </a:p>
        </p:txBody>
      </p:sp>
    </p:spTree>
    <p:extLst>
      <p:ext uri="{BB962C8B-B14F-4D97-AF65-F5344CB8AC3E}">
        <p14:creationId xmlns:p14="http://schemas.microsoft.com/office/powerpoint/2010/main" val="26598657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230C1-25E1-4079-9DAD-5E237BB99CC0}"/>
              </a:ext>
            </a:extLst>
          </p:cNvPr>
          <p:cNvSpPr>
            <a:spLocks noGrp="1"/>
          </p:cNvSpPr>
          <p:nvPr>
            <p:ph type="title"/>
          </p:nvPr>
        </p:nvSpPr>
        <p:spPr>
          <a:xfrm>
            <a:off x="301625" y="596902"/>
            <a:ext cx="8540750" cy="535984"/>
          </a:xfrm>
        </p:spPr>
        <p:txBody>
          <a:bodyPr>
            <a:normAutofit/>
          </a:bodyPr>
          <a:lstStyle/>
          <a:p>
            <a:r>
              <a:rPr lang="en-US" dirty="0"/>
              <a:t>Contact Us </a:t>
            </a:r>
            <a:endParaRPr lang="en-GB" dirty="0"/>
          </a:p>
        </p:txBody>
      </p:sp>
      <p:sp>
        <p:nvSpPr>
          <p:cNvPr id="3" name="Content Placeholder 2">
            <a:extLst>
              <a:ext uri="{FF2B5EF4-FFF2-40B4-BE49-F238E27FC236}">
                <a16:creationId xmlns:a16="http://schemas.microsoft.com/office/drawing/2014/main" id="{FE03D9B3-2393-4DDA-834C-211BD0C5C094}"/>
              </a:ext>
            </a:extLst>
          </p:cNvPr>
          <p:cNvSpPr>
            <a:spLocks noGrp="1"/>
          </p:cNvSpPr>
          <p:nvPr>
            <p:ph sz="half" idx="1"/>
          </p:nvPr>
        </p:nvSpPr>
        <p:spPr>
          <a:xfrm>
            <a:off x="226577" y="1537485"/>
            <a:ext cx="8612624" cy="2919253"/>
          </a:xfrm>
        </p:spPr>
        <p:txBody>
          <a:bodyPr numCol="1">
            <a:normAutofit fontScale="25000" lnSpcReduction="20000"/>
          </a:bodyPr>
          <a:lstStyle/>
          <a:p>
            <a:endParaRPr lang="en-US" sz="1600" dirty="0"/>
          </a:p>
          <a:p>
            <a:r>
              <a:rPr lang="en-US" sz="6400" dirty="0"/>
              <a:t>Maria Tsakali, Head Education, </a:t>
            </a:r>
            <a:r>
              <a:rPr lang="en-US" sz="6400" dirty="0">
                <a:hlinkClick r:id="rId3"/>
              </a:rPr>
              <a:t>maria.tsakali@britishouncil.gr</a:t>
            </a:r>
            <a:endParaRPr lang="en-US" sz="6400" dirty="0"/>
          </a:p>
          <a:p>
            <a:endParaRPr lang="en-US" sz="6400" dirty="0"/>
          </a:p>
          <a:p>
            <a:r>
              <a:rPr lang="en-US" sz="6400" dirty="0"/>
              <a:t>Katerina Fegarou, Education Marketing Manager,  </a:t>
            </a:r>
            <a:r>
              <a:rPr lang="en-US" sz="6400" dirty="0">
                <a:hlinkClick r:id="rId4"/>
              </a:rPr>
              <a:t>Katerina.Fegarou@britishcouncil.gr</a:t>
            </a:r>
            <a:endParaRPr lang="en-US" sz="6400" dirty="0"/>
          </a:p>
          <a:p>
            <a:endParaRPr lang="en-US" sz="6400" dirty="0"/>
          </a:p>
          <a:p>
            <a:r>
              <a:rPr lang="en-US" sz="6400" dirty="0"/>
              <a:t>Almut Caspary, Higher Education &amp; Research Co-Ordinator, EU region, </a:t>
            </a:r>
            <a:r>
              <a:rPr lang="en-US" sz="6400" dirty="0">
                <a:hlinkClick r:id="rId5"/>
              </a:rPr>
              <a:t>Almut.Caspary@britishcouncil.gr</a:t>
            </a:r>
            <a:endParaRPr lang="en-US" sz="6400" dirty="0"/>
          </a:p>
          <a:p>
            <a:endParaRPr lang="en-US" sz="6400" dirty="0"/>
          </a:p>
          <a:p>
            <a:r>
              <a:rPr lang="en-US" sz="6400" dirty="0"/>
              <a:t>						</a:t>
            </a:r>
            <a:r>
              <a:rPr lang="en-US" sz="6400" b="1" dirty="0"/>
              <a:t>thank you for your attention! </a:t>
            </a:r>
          </a:p>
          <a:p>
            <a:r>
              <a:rPr lang="en-US" sz="1600" dirty="0"/>
              <a:t>		</a:t>
            </a:r>
          </a:p>
          <a:p>
            <a:r>
              <a:rPr lang="en-US" sz="1600" dirty="0"/>
              <a:t>					</a:t>
            </a:r>
            <a:r>
              <a:rPr lang="en-US" sz="1600" b="1" dirty="0"/>
              <a:t>Thank you for your attention! </a:t>
            </a:r>
          </a:p>
          <a:p>
            <a:pPr marL="285750" indent="-285750">
              <a:buFont typeface="Arial" panose="020B0604020202020204" pitchFamily="34" charset="0"/>
              <a:buChar char="•"/>
            </a:pPr>
            <a:endParaRPr lang="el-GR" sz="1600" dirty="0"/>
          </a:p>
        </p:txBody>
      </p:sp>
    </p:spTree>
    <p:extLst>
      <p:ext uri="{BB962C8B-B14F-4D97-AF65-F5344CB8AC3E}">
        <p14:creationId xmlns:p14="http://schemas.microsoft.com/office/powerpoint/2010/main" val="568008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230C1-25E1-4079-9DAD-5E237BB99CC0}"/>
              </a:ext>
            </a:extLst>
          </p:cNvPr>
          <p:cNvSpPr>
            <a:spLocks noGrp="1"/>
          </p:cNvSpPr>
          <p:nvPr>
            <p:ph type="title"/>
          </p:nvPr>
        </p:nvSpPr>
        <p:spPr>
          <a:xfrm>
            <a:off x="446971" y="679732"/>
            <a:ext cx="8466012" cy="436970"/>
          </a:xfrm>
        </p:spPr>
        <p:txBody>
          <a:bodyPr/>
          <a:lstStyle/>
          <a:p>
            <a:r>
              <a:rPr lang="en-GB" dirty="0"/>
              <a:t> What we will talk about today </a:t>
            </a:r>
          </a:p>
        </p:txBody>
      </p:sp>
      <p:sp>
        <p:nvSpPr>
          <p:cNvPr id="3" name="Content Placeholder 2">
            <a:extLst>
              <a:ext uri="{FF2B5EF4-FFF2-40B4-BE49-F238E27FC236}">
                <a16:creationId xmlns:a16="http://schemas.microsoft.com/office/drawing/2014/main" id="{FE03D9B3-2393-4DDA-834C-211BD0C5C094}"/>
              </a:ext>
            </a:extLst>
          </p:cNvPr>
          <p:cNvSpPr>
            <a:spLocks noGrp="1"/>
          </p:cNvSpPr>
          <p:nvPr>
            <p:ph sz="half" idx="1"/>
          </p:nvPr>
        </p:nvSpPr>
        <p:spPr>
          <a:xfrm>
            <a:off x="372233" y="1260088"/>
            <a:ext cx="8540750" cy="3489937"/>
          </a:xfrm>
        </p:spPr>
        <p:txBody>
          <a:bodyPr numCol="1">
            <a:normAutofit/>
          </a:bodyPr>
          <a:lstStyle/>
          <a:p>
            <a:pPr marL="342900" indent="-342900">
              <a:buFont typeface="Wingdings" panose="05000000000000000000" pitchFamily="2" charset="2"/>
              <a:buChar char="§"/>
            </a:pPr>
            <a:r>
              <a:rPr lang="en-GB" sz="1800" dirty="0"/>
              <a:t>Greece UK TNE at a glance</a:t>
            </a:r>
          </a:p>
          <a:p>
            <a:pPr marL="342900" indent="-342900">
              <a:buFont typeface="Wingdings" panose="05000000000000000000" pitchFamily="2" charset="2"/>
              <a:buChar char="§"/>
            </a:pPr>
            <a:r>
              <a:rPr lang="en-GB" sz="1800" dirty="0"/>
              <a:t>Current levels of provision, types of partnerships, subject areas </a:t>
            </a:r>
          </a:p>
          <a:p>
            <a:pPr marL="342900" indent="-342900">
              <a:buFont typeface="Wingdings" panose="05000000000000000000" pitchFamily="2" charset="2"/>
              <a:buChar char="§"/>
            </a:pPr>
            <a:r>
              <a:rPr lang="en-GB" sz="1800" dirty="0"/>
              <a:t>Recognition </a:t>
            </a:r>
          </a:p>
          <a:p>
            <a:pPr marL="342900" indent="-342900">
              <a:buFont typeface="Wingdings" panose="05000000000000000000" pitchFamily="2" charset="2"/>
              <a:buChar char="§"/>
            </a:pPr>
            <a:r>
              <a:rPr lang="en-GB" sz="1800" dirty="0"/>
              <a:t>Quality Assurance </a:t>
            </a:r>
          </a:p>
          <a:p>
            <a:pPr marL="342900" indent="-342900">
              <a:buFont typeface="Wingdings" panose="05000000000000000000" pitchFamily="2" charset="2"/>
              <a:buChar char="§"/>
            </a:pPr>
            <a:r>
              <a:rPr lang="en-GB" sz="1800" dirty="0"/>
              <a:t>Insight from institutions (state &amp; private) and students  </a:t>
            </a:r>
          </a:p>
          <a:p>
            <a:pPr marL="342900" indent="-342900">
              <a:buFont typeface="Wingdings" panose="05000000000000000000" pitchFamily="2" charset="2"/>
              <a:buChar char="§"/>
            </a:pPr>
            <a:r>
              <a:rPr lang="en-GB" sz="1800" dirty="0"/>
              <a:t>Insights from recent partnership pursuits </a:t>
            </a:r>
          </a:p>
          <a:p>
            <a:pPr marL="342900" indent="-342900">
              <a:buFont typeface="Wingdings" panose="05000000000000000000" pitchFamily="2" charset="2"/>
              <a:buChar char="§"/>
            </a:pPr>
            <a:r>
              <a:rPr lang="en-GB" sz="1800" dirty="0"/>
              <a:t>Internationalisation of Greek HEIs  </a:t>
            </a:r>
          </a:p>
          <a:p>
            <a:pPr marL="285750" indent="-285750">
              <a:buFont typeface="Wingdings" panose="05000000000000000000" pitchFamily="2" charset="2"/>
              <a:buChar char="§"/>
            </a:pPr>
            <a:r>
              <a:rPr lang="en-GB" sz="1800" dirty="0"/>
              <a:t> HE sector response to Covid-19</a:t>
            </a:r>
          </a:p>
          <a:p>
            <a:pPr marL="342900" indent="-342900">
              <a:buFont typeface="Wingdings" panose="05000000000000000000" pitchFamily="2" charset="2"/>
              <a:buChar char="§"/>
            </a:pPr>
            <a:r>
              <a:rPr lang="en-GB" sz="1800" dirty="0"/>
              <a:t>The Future of UK TNE in Greece: a consolidated overview  </a:t>
            </a:r>
          </a:p>
          <a:p>
            <a:pPr marL="342900" indent="-342900">
              <a:buFont typeface="Wingdings" panose="05000000000000000000" pitchFamily="2" charset="2"/>
              <a:buChar char="§"/>
            </a:pPr>
            <a:r>
              <a:rPr lang="en-GB" sz="1800" dirty="0"/>
              <a:t> Staying Connected &amp; Working Together</a:t>
            </a:r>
          </a:p>
          <a:p>
            <a:endParaRPr lang="en-GB" sz="1800" dirty="0"/>
          </a:p>
          <a:p>
            <a:pPr marL="342900" indent="-342900">
              <a:buFont typeface="Wingdings" panose="05000000000000000000" pitchFamily="2" charset="2"/>
              <a:buChar char="§"/>
            </a:pPr>
            <a:endParaRPr lang="en-GB" sz="1800" dirty="0"/>
          </a:p>
          <a:p>
            <a:endParaRPr lang="en-GB" sz="2200" dirty="0"/>
          </a:p>
        </p:txBody>
      </p:sp>
    </p:spTree>
    <p:extLst>
      <p:ext uri="{BB962C8B-B14F-4D97-AF65-F5344CB8AC3E}">
        <p14:creationId xmlns:p14="http://schemas.microsoft.com/office/powerpoint/2010/main" val="424681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230C1-25E1-4079-9DAD-5E237BB99CC0}"/>
              </a:ext>
            </a:extLst>
          </p:cNvPr>
          <p:cNvSpPr>
            <a:spLocks noGrp="1"/>
          </p:cNvSpPr>
          <p:nvPr>
            <p:ph type="title"/>
          </p:nvPr>
        </p:nvSpPr>
        <p:spPr>
          <a:xfrm>
            <a:off x="446971" y="679732"/>
            <a:ext cx="8466012" cy="436970"/>
          </a:xfrm>
        </p:spPr>
        <p:txBody>
          <a:bodyPr/>
          <a:lstStyle/>
          <a:p>
            <a:r>
              <a:rPr lang="en-GB" dirty="0"/>
              <a:t> Greece at a glance  </a:t>
            </a:r>
          </a:p>
        </p:txBody>
      </p:sp>
      <p:sp>
        <p:nvSpPr>
          <p:cNvPr id="3" name="Content Placeholder 2">
            <a:extLst>
              <a:ext uri="{FF2B5EF4-FFF2-40B4-BE49-F238E27FC236}">
                <a16:creationId xmlns:a16="http://schemas.microsoft.com/office/drawing/2014/main" id="{FE03D9B3-2393-4DDA-834C-211BD0C5C094}"/>
              </a:ext>
            </a:extLst>
          </p:cNvPr>
          <p:cNvSpPr>
            <a:spLocks noGrp="1"/>
          </p:cNvSpPr>
          <p:nvPr>
            <p:ph sz="half" idx="1"/>
          </p:nvPr>
        </p:nvSpPr>
        <p:spPr>
          <a:xfrm>
            <a:off x="372233" y="1260088"/>
            <a:ext cx="8540750" cy="3489937"/>
          </a:xfrm>
        </p:spPr>
        <p:txBody>
          <a:bodyPr numCol="1">
            <a:normAutofit/>
          </a:bodyPr>
          <a:lstStyle/>
          <a:p>
            <a:pPr marL="285750" indent="-285750">
              <a:buFont typeface="Arial" panose="020B0604020202020204" pitchFamily="34" charset="0"/>
              <a:buChar char="•"/>
            </a:pPr>
            <a:r>
              <a:rPr lang="en-GB" sz="1800" dirty="0"/>
              <a:t>With 16,555 TNE students, Greece is the </a:t>
            </a:r>
            <a:r>
              <a:rPr lang="en-GB" sz="1800" b="1" dirty="0"/>
              <a:t>top host country </a:t>
            </a:r>
            <a:r>
              <a:rPr lang="en-GB" sz="1800" dirty="0"/>
              <a:t>for UK TNE learners in the EU</a:t>
            </a:r>
          </a:p>
          <a:p>
            <a:endParaRPr lang="en-GB" sz="1800" dirty="0"/>
          </a:p>
          <a:p>
            <a:pPr marL="285750" indent="-285750">
              <a:buFont typeface="Arial" panose="020B0604020202020204" pitchFamily="34" charset="0"/>
              <a:buChar char="•"/>
            </a:pPr>
            <a:r>
              <a:rPr lang="en-GB" sz="1800" dirty="0"/>
              <a:t>Amongst the </a:t>
            </a:r>
            <a:r>
              <a:rPr lang="en-GB" sz="1800" b="1" dirty="0"/>
              <a:t>top ten markets globally</a:t>
            </a:r>
            <a:r>
              <a:rPr lang="en-GB" sz="1800" dirty="0"/>
              <a:t>, ranked 3rd in the number of UK programmes and 8th in terms of enrolments</a:t>
            </a:r>
          </a:p>
          <a:p>
            <a:endParaRPr lang="en-GB" sz="1800" dirty="0"/>
          </a:p>
          <a:p>
            <a:pPr marL="285750" indent="-285750">
              <a:buFont typeface="Arial" panose="020B0604020202020204" pitchFamily="34" charset="0"/>
              <a:buChar char="•"/>
            </a:pPr>
            <a:r>
              <a:rPr lang="en-GB" sz="1800" dirty="0"/>
              <a:t>With 9,920 students, Greece is also among the </a:t>
            </a:r>
            <a:r>
              <a:rPr lang="en-GB" sz="1800" b="1" dirty="0"/>
              <a:t>top 20 sending markets </a:t>
            </a:r>
            <a:r>
              <a:rPr lang="en-GB" sz="1800" dirty="0"/>
              <a:t>to the UK globally</a:t>
            </a:r>
          </a:p>
          <a:p>
            <a:endParaRPr lang="en-GB" sz="1800" dirty="0"/>
          </a:p>
          <a:p>
            <a:pPr marL="285750" indent="-285750">
              <a:buFont typeface="Arial" panose="020B0604020202020204" pitchFamily="34" charset="0"/>
              <a:buChar char="•"/>
            </a:pPr>
            <a:r>
              <a:rPr lang="en-GB" sz="1800" b="1" dirty="0"/>
              <a:t>one of the largest UK alumni communities </a:t>
            </a:r>
            <a:r>
              <a:rPr lang="en-GB" sz="1800" dirty="0"/>
              <a:t>in the world vs population with an estimated number of more than 300k UK alumni. </a:t>
            </a:r>
          </a:p>
          <a:p>
            <a:pPr marL="342900" indent="-342900">
              <a:buFont typeface="Wingdings" panose="05000000000000000000" pitchFamily="2" charset="2"/>
              <a:buChar char="§"/>
            </a:pPr>
            <a:endParaRPr lang="en-GB" sz="1800" dirty="0"/>
          </a:p>
          <a:p>
            <a:endParaRPr lang="en-GB" sz="2200" dirty="0"/>
          </a:p>
        </p:txBody>
      </p:sp>
    </p:spTree>
    <p:extLst>
      <p:ext uri="{BB962C8B-B14F-4D97-AF65-F5344CB8AC3E}">
        <p14:creationId xmlns:p14="http://schemas.microsoft.com/office/powerpoint/2010/main" val="1417971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230C1-25E1-4079-9DAD-5E237BB99CC0}"/>
              </a:ext>
            </a:extLst>
          </p:cNvPr>
          <p:cNvSpPr>
            <a:spLocks noGrp="1"/>
          </p:cNvSpPr>
          <p:nvPr>
            <p:ph type="title"/>
          </p:nvPr>
        </p:nvSpPr>
        <p:spPr>
          <a:xfrm>
            <a:off x="446971" y="679732"/>
            <a:ext cx="8466012" cy="436970"/>
          </a:xfrm>
        </p:spPr>
        <p:txBody>
          <a:bodyPr/>
          <a:lstStyle/>
          <a:p>
            <a:r>
              <a:rPr lang="en-GB" dirty="0"/>
              <a:t> Current landscape of provision  </a:t>
            </a:r>
          </a:p>
        </p:txBody>
      </p:sp>
      <p:sp>
        <p:nvSpPr>
          <p:cNvPr id="3" name="Content Placeholder 2">
            <a:extLst>
              <a:ext uri="{FF2B5EF4-FFF2-40B4-BE49-F238E27FC236}">
                <a16:creationId xmlns:a16="http://schemas.microsoft.com/office/drawing/2014/main" id="{FE03D9B3-2393-4DDA-834C-211BD0C5C094}"/>
              </a:ext>
            </a:extLst>
          </p:cNvPr>
          <p:cNvSpPr>
            <a:spLocks noGrp="1"/>
          </p:cNvSpPr>
          <p:nvPr>
            <p:ph sz="half" idx="1"/>
          </p:nvPr>
        </p:nvSpPr>
        <p:spPr>
          <a:xfrm>
            <a:off x="372233" y="1260088"/>
            <a:ext cx="8540750" cy="3304227"/>
          </a:xfrm>
        </p:spPr>
        <p:txBody>
          <a:bodyPr numCol="1">
            <a:normAutofit/>
          </a:bodyPr>
          <a:lstStyle/>
          <a:p>
            <a:pPr marL="285750" indent="-285750">
              <a:buFont typeface="Wingdings" panose="05000000000000000000" pitchFamily="2" charset="2"/>
              <a:buChar char="§"/>
            </a:pPr>
            <a:r>
              <a:rPr lang="en-GB" sz="1800" dirty="0"/>
              <a:t>UK TNE provision is long standing and well established </a:t>
            </a:r>
          </a:p>
          <a:p>
            <a:pPr marL="342900" indent="-342900">
              <a:buFont typeface="Wingdings" panose="05000000000000000000" pitchFamily="2" charset="2"/>
              <a:buChar char="§"/>
            </a:pPr>
            <a:r>
              <a:rPr lang="en-GB" sz="1800" dirty="0"/>
              <a:t>&gt; 70% of provision is delivered through franchise and validation at licenced private colleges</a:t>
            </a:r>
          </a:p>
          <a:p>
            <a:pPr marL="342900" indent="-342900">
              <a:buFont typeface="Wingdings" panose="05000000000000000000" pitchFamily="2" charset="2"/>
              <a:buChar char="§"/>
            </a:pPr>
            <a:r>
              <a:rPr lang="en-GB" sz="1800" dirty="0"/>
              <a:t>There are 35 colleges in Greece able to engage in TNE activities at the tertiary education level </a:t>
            </a:r>
          </a:p>
          <a:p>
            <a:pPr marL="342900" indent="-342900">
              <a:buFont typeface="Wingdings" panose="05000000000000000000" pitchFamily="2" charset="2"/>
              <a:buChar char="§"/>
            </a:pPr>
            <a:r>
              <a:rPr lang="en-GB" sz="1800" dirty="0"/>
              <a:t>75% of TNE provision is at undergraduate level</a:t>
            </a:r>
          </a:p>
          <a:p>
            <a:pPr marL="342900" indent="-342900">
              <a:buFont typeface="Wingdings" panose="05000000000000000000" pitchFamily="2" charset="2"/>
              <a:buChar char="§"/>
            </a:pPr>
            <a:r>
              <a:rPr lang="en-GB" sz="1800" dirty="0"/>
              <a:t>Most popular subjects:  business and administrative studies, biological sciences, computer sciences, creative arts </a:t>
            </a:r>
          </a:p>
          <a:p>
            <a:pPr marL="342900" indent="-342900">
              <a:buFont typeface="Wingdings" panose="05000000000000000000" pitchFamily="2" charset="2"/>
              <a:buChar char="§"/>
            </a:pPr>
            <a:r>
              <a:rPr lang="en-GB" sz="1800" dirty="0"/>
              <a:t>70 UK institutions have some TNE presence; 5 of those, account for 60 per cent of the total UK TNE market in Greece</a:t>
            </a:r>
          </a:p>
          <a:p>
            <a:pPr marL="342900" indent="-342900">
              <a:buFont typeface="Wingdings" panose="05000000000000000000" pitchFamily="2" charset="2"/>
              <a:buChar char="§"/>
            </a:pPr>
            <a:endParaRPr lang="en-GB" sz="1800" dirty="0"/>
          </a:p>
          <a:p>
            <a:pPr marL="342900" indent="-342900">
              <a:buFont typeface="Wingdings" panose="05000000000000000000" pitchFamily="2" charset="2"/>
              <a:buChar char="§"/>
            </a:pPr>
            <a:endParaRPr lang="en-GB" sz="1800" dirty="0"/>
          </a:p>
          <a:p>
            <a:pPr marL="342900" indent="-342900">
              <a:buFont typeface="Wingdings" panose="05000000000000000000" pitchFamily="2" charset="2"/>
              <a:buChar char="§"/>
            </a:pPr>
            <a:endParaRPr lang="en-GB" sz="1800" dirty="0"/>
          </a:p>
          <a:p>
            <a:pPr marL="342900" indent="-342900">
              <a:buFont typeface="Wingdings" panose="05000000000000000000" pitchFamily="2" charset="2"/>
              <a:buChar char="§"/>
            </a:pPr>
            <a:endParaRPr lang="en-GB" sz="1800" dirty="0"/>
          </a:p>
          <a:p>
            <a:endParaRPr lang="en-GB" sz="2200" dirty="0"/>
          </a:p>
        </p:txBody>
      </p:sp>
    </p:spTree>
    <p:extLst>
      <p:ext uri="{BB962C8B-B14F-4D97-AF65-F5344CB8AC3E}">
        <p14:creationId xmlns:p14="http://schemas.microsoft.com/office/powerpoint/2010/main" val="3883267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6A889-07C8-4233-B8FB-49099AB1CCC1}"/>
              </a:ext>
            </a:extLst>
          </p:cNvPr>
          <p:cNvSpPr>
            <a:spLocks noGrp="1"/>
          </p:cNvSpPr>
          <p:nvPr>
            <p:ph type="title"/>
          </p:nvPr>
        </p:nvSpPr>
        <p:spPr/>
        <p:txBody>
          <a:bodyPr>
            <a:normAutofit/>
          </a:bodyPr>
          <a:lstStyle/>
          <a:p>
            <a:r>
              <a:rPr lang="en-US" dirty="0"/>
              <a:t>Student Nos &amp; Level of study </a:t>
            </a:r>
            <a:endParaRPr lang="en-GB" dirty="0"/>
          </a:p>
        </p:txBody>
      </p:sp>
      <p:graphicFrame>
        <p:nvGraphicFramePr>
          <p:cNvPr id="4" name="Content Placeholder 3">
            <a:extLst>
              <a:ext uri="{FF2B5EF4-FFF2-40B4-BE49-F238E27FC236}">
                <a16:creationId xmlns:a16="http://schemas.microsoft.com/office/drawing/2014/main" id="{072AA1A7-701B-48E9-B160-0CD324846E0A}"/>
              </a:ext>
            </a:extLst>
          </p:cNvPr>
          <p:cNvGraphicFramePr>
            <a:graphicFrameLocks noGrp="1"/>
          </p:cNvGraphicFramePr>
          <p:nvPr>
            <p:ph sz="half" idx="1"/>
            <p:extLst>
              <p:ext uri="{D42A27DB-BD31-4B8C-83A1-F6EECF244321}">
                <p14:modId xmlns:p14="http://schemas.microsoft.com/office/powerpoint/2010/main" val="3354442068"/>
              </p:ext>
            </p:extLst>
          </p:nvPr>
        </p:nvGraphicFramePr>
        <p:xfrm>
          <a:off x="298450" y="1513754"/>
          <a:ext cx="8077147" cy="27816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98612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1F43C-0AE9-426F-9D5B-75FC330239CD}"/>
              </a:ext>
            </a:extLst>
          </p:cNvPr>
          <p:cNvSpPr>
            <a:spLocks noGrp="1"/>
          </p:cNvSpPr>
          <p:nvPr>
            <p:ph type="title"/>
          </p:nvPr>
        </p:nvSpPr>
        <p:spPr/>
        <p:txBody>
          <a:bodyPr>
            <a:normAutofit/>
          </a:bodyPr>
          <a:lstStyle/>
          <a:p>
            <a:r>
              <a:rPr lang="en-US" dirty="0"/>
              <a:t> UK institutions with &gt;50 students  </a:t>
            </a:r>
            <a:endParaRPr lang="en-GB" dirty="0"/>
          </a:p>
        </p:txBody>
      </p:sp>
      <p:pic>
        <p:nvPicPr>
          <p:cNvPr id="6" name="Content Placeholder 5">
            <a:extLst>
              <a:ext uri="{FF2B5EF4-FFF2-40B4-BE49-F238E27FC236}">
                <a16:creationId xmlns:a16="http://schemas.microsoft.com/office/drawing/2014/main" id="{4BFCA69E-64C7-4E2A-82E5-FB3A5F215333}"/>
              </a:ext>
            </a:extLst>
          </p:cNvPr>
          <p:cNvPicPr>
            <a:picLocks noGrp="1" noChangeAspect="1"/>
          </p:cNvPicPr>
          <p:nvPr>
            <p:ph sz="half" idx="1"/>
          </p:nvPr>
        </p:nvPicPr>
        <p:blipFill>
          <a:blip r:embed="rId3"/>
          <a:stretch>
            <a:fillRect/>
          </a:stretch>
        </p:blipFill>
        <p:spPr>
          <a:xfrm>
            <a:off x="883664" y="1227138"/>
            <a:ext cx="6954050" cy="3319462"/>
          </a:xfrm>
          <a:prstGeom prst="rect">
            <a:avLst/>
          </a:prstGeom>
        </p:spPr>
      </p:pic>
    </p:spTree>
    <p:extLst>
      <p:ext uri="{BB962C8B-B14F-4D97-AF65-F5344CB8AC3E}">
        <p14:creationId xmlns:p14="http://schemas.microsoft.com/office/powerpoint/2010/main" val="3164442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D86B1-2CC7-408F-B419-8227626FF6AC}"/>
              </a:ext>
            </a:extLst>
          </p:cNvPr>
          <p:cNvSpPr>
            <a:spLocks noGrp="1"/>
          </p:cNvSpPr>
          <p:nvPr>
            <p:ph type="title"/>
          </p:nvPr>
        </p:nvSpPr>
        <p:spPr>
          <a:xfrm>
            <a:off x="298450" y="740555"/>
            <a:ext cx="8540750" cy="765515"/>
          </a:xfrm>
        </p:spPr>
        <p:txBody>
          <a:bodyPr>
            <a:normAutofit fontScale="90000"/>
          </a:bodyPr>
          <a:lstStyle/>
          <a:p>
            <a:r>
              <a:rPr lang="en-US" dirty="0"/>
              <a:t>Top 10 college providers </a:t>
            </a:r>
            <a:br>
              <a:rPr lang="en-US" dirty="0"/>
            </a:br>
            <a:endParaRPr lang="en-GB" dirty="0"/>
          </a:p>
        </p:txBody>
      </p:sp>
      <p:graphicFrame>
        <p:nvGraphicFramePr>
          <p:cNvPr id="4" name="Content Placeholder 3">
            <a:extLst>
              <a:ext uri="{FF2B5EF4-FFF2-40B4-BE49-F238E27FC236}">
                <a16:creationId xmlns:a16="http://schemas.microsoft.com/office/drawing/2014/main" id="{C06E1758-95D4-4FA5-B1B4-D0315FA94857}"/>
              </a:ext>
            </a:extLst>
          </p:cNvPr>
          <p:cNvGraphicFramePr>
            <a:graphicFrameLocks noGrp="1"/>
          </p:cNvGraphicFramePr>
          <p:nvPr>
            <p:ph sz="half" idx="1"/>
            <p:extLst>
              <p:ext uri="{D42A27DB-BD31-4B8C-83A1-F6EECF244321}">
                <p14:modId xmlns:p14="http://schemas.microsoft.com/office/powerpoint/2010/main" val="2324765457"/>
              </p:ext>
            </p:extLst>
          </p:nvPr>
        </p:nvGraphicFramePr>
        <p:xfrm>
          <a:off x="791454" y="1313970"/>
          <a:ext cx="6055019" cy="3088970"/>
        </p:xfrm>
        <a:graphic>
          <a:graphicData uri="http://schemas.openxmlformats.org/drawingml/2006/table">
            <a:tbl>
              <a:tblPr firstRow="1" firstCol="1" bandRow="1">
                <a:tableStyleId>{5C22544A-7EE6-4342-B048-85BDC9FD1C3A}</a:tableStyleId>
              </a:tblPr>
              <a:tblGrid>
                <a:gridCol w="1016901">
                  <a:extLst>
                    <a:ext uri="{9D8B030D-6E8A-4147-A177-3AD203B41FA5}">
                      <a16:colId xmlns:a16="http://schemas.microsoft.com/office/drawing/2014/main" val="2606190011"/>
                    </a:ext>
                  </a:extLst>
                </a:gridCol>
                <a:gridCol w="5038118">
                  <a:extLst>
                    <a:ext uri="{9D8B030D-6E8A-4147-A177-3AD203B41FA5}">
                      <a16:colId xmlns:a16="http://schemas.microsoft.com/office/drawing/2014/main" val="1326973002"/>
                    </a:ext>
                  </a:extLst>
                </a:gridCol>
              </a:tblGrid>
              <a:tr h="308897">
                <a:tc>
                  <a:txBody>
                    <a:bodyPr/>
                    <a:lstStyle/>
                    <a:p>
                      <a:pPr marL="0" marR="0" algn="r">
                        <a:lnSpc>
                          <a:spcPct val="115000"/>
                        </a:lnSpc>
                        <a:spcBef>
                          <a:spcPts val="0"/>
                        </a:spcBef>
                        <a:spcAft>
                          <a:spcPts val="0"/>
                        </a:spcAft>
                      </a:pPr>
                      <a:r>
                        <a:rPr lang="en-GB" sz="1100">
                          <a:effectLst/>
                        </a:rPr>
                        <a:t>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100">
                          <a:effectLst/>
                        </a:rPr>
                        <a:t>Metropolitan College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8288756"/>
                  </a:ext>
                </a:extLst>
              </a:tr>
              <a:tr h="308897">
                <a:tc>
                  <a:txBody>
                    <a:bodyPr/>
                    <a:lstStyle/>
                    <a:p>
                      <a:pPr marL="0" marR="0" algn="r">
                        <a:lnSpc>
                          <a:spcPct val="115000"/>
                        </a:lnSpc>
                        <a:spcBef>
                          <a:spcPts val="0"/>
                        </a:spcBef>
                        <a:spcAft>
                          <a:spcPts val="0"/>
                        </a:spcAft>
                      </a:pPr>
                      <a:r>
                        <a:rPr lang="en-GB" sz="1100">
                          <a:effectLst/>
                        </a:rPr>
                        <a:t>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100">
                          <a:effectLst/>
                        </a:rPr>
                        <a:t>Deree College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4198789"/>
                  </a:ext>
                </a:extLst>
              </a:tr>
              <a:tr h="308897">
                <a:tc>
                  <a:txBody>
                    <a:bodyPr/>
                    <a:lstStyle/>
                    <a:p>
                      <a:pPr marL="0" marR="0" algn="r">
                        <a:lnSpc>
                          <a:spcPct val="115000"/>
                        </a:lnSpc>
                        <a:spcBef>
                          <a:spcPts val="0"/>
                        </a:spcBef>
                        <a:spcAft>
                          <a:spcPts val="0"/>
                        </a:spcAft>
                      </a:pPr>
                      <a:r>
                        <a:rPr lang="en-GB" sz="1100">
                          <a:effectLst/>
                        </a:rPr>
                        <a:t>3</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100">
                          <a:effectLst/>
                        </a:rPr>
                        <a:t>City College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02082424"/>
                  </a:ext>
                </a:extLst>
              </a:tr>
              <a:tr h="308897">
                <a:tc>
                  <a:txBody>
                    <a:bodyPr/>
                    <a:lstStyle/>
                    <a:p>
                      <a:pPr marL="0" marR="0" algn="r">
                        <a:lnSpc>
                          <a:spcPct val="115000"/>
                        </a:lnSpc>
                        <a:spcBef>
                          <a:spcPts val="0"/>
                        </a:spcBef>
                        <a:spcAft>
                          <a:spcPts val="0"/>
                        </a:spcAft>
                      </a:pPr>
                      <a:r>
                        <a:rPr lang="en-GB" sz="1100">
                          <a:effectLst/>
                        </a:rPr>
                        <a:t>4</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100" dirty="0">
                          <a:effectLst/>
                        </a:rPr>
                        <a:t>Mediterranean College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93606098"/>
                  </a:ext>
                </a:extLst>
              </a:tr>
              <a:tr h="308897">
                <a:tc>
                  <a:txBody>
                    <a:bodyPr/>
                    <a:lstStyle/>
                    <a:p>
                      <a:pPr marL="0" marR="0" algn="r">
                        <a:lnSpc>
                          <a:spcPct val="115000"/>
                        </a:lnSpc>
                        <a:spcBef>
                          <a:spcPts val="0"/>
                        </a:spcBef>
                        <a:spcAft>
                          <a:spcPts val="0"/>
                        </a:spcAft>
                      </a:pPr>
                      <a:r>
                        <a:rPr lang="en-GB" sz="1100">
                          <a:effectLst/>
                        </a:rPr>
                        <a:t>5</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100" dirty="0">
                          <a:effectLst/>
                        </a:rPr>
                        <a:t>New York</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6231878"/>
                  </a:ext>
                </a:extLst>
              </a:tr>
              <a:tr h="308897">
                <a:tc>
                  <a:txBody>
                    <a:bodyPr/>
                    <a:lstStyle/>
                    <a:p>
                      <a:pPr marL="0" marR="0" algn="r">
                        <a:lnSpc>
                          <a:spcPct val="115000"/>
                        </a:lnSpc>
                        <a:spcBef>
                          <a:spcPts val="0"/>
                        </a:spcBef>
                        <a:spcAft>
                          <a:spcPts val="0"/>
                        </a:spcAft>
                      </a:pPr>
                      <a:r>
                        <a:rPr lang="en-GB" sz="1100">
                          <a:effectLst/>
                        </a:rPr>
                        <a:t>6</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100">
                          <a:effectLst/>
                        </a:rPr>
                        <a:t>Aegean Omiros College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76986758"/>
                  </a:ext>
                </a:extLst>
              </a:tr>
              <a:tr h="308897">
                <a:tc>
                  <a:txBody>
                    <a:bodyPr/>
                    <a:lstStyle/>
                    <a:p>
                      <a:pPr marL="0" marR="0" algn="r">
                        <a:lnSpc>
                          <a:spcPct val="115000"/>
                        </a:lnSpc>
                        <a:spcBef>
                          <a:spcPts val="0"/>
                        </a:spcBef>
                        <a:spcAft>
                          <a:spcPts val="0"/>
                        </a:spcAft>
                      </a:pPr>
                      <a:r>
                        <a:rPr lang="en-GB" sz="1100">
                          <a:effectLst/>
                        </a:rPr>
                        <a:t>7</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100">
                          <a:effectLst/>
                        </a:rPr>
                        <a:t>City Unity College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3174782"/>
                  </a:ext>
                </a:extLst>
              </a:tr>
              <a:tr h="308897">
                <a:tc>
                  <a:txBody>
                    <a:bodyPr/>
                    <a:lstStyle/>
                    <a:p>
                      <a:pPr marL="0" marR="0" algn="r">
                        <a:lnSpc>
                          <a:spcPct val="115000"/>
                        </a:lnSpc>
                        <a:spcBef>
                          <a:spcPts val="0"/>
                        </a:spcBef>
                        <a:spcAft>
                          <a:spcPts val="0"/>
                        </a:spcAft>
                      </a:pPr>
                      <a:r>
                        <a:rPr lang="en-GB" sz="1100">
                          <a:effectLst/>
                        </a:rPr>
                        <a:t>8</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100">
                          <a:effectLst/>
                        </a:rPr>
                        <a:t>AKTO College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89690955"/>
                  </a:ext>
                </a:extLst>
              </a:tr>
              <a:tr h="308897">
                <a:tc>
                  <a:txBody>
                    <a:bodyPr/>
                    <a:lstStyle/>
                    <a:p>
                      <a:pPr marL="0" marR="0" algn="r">
                        <a:lnSpc>
                          <a:spcPct val="115000"/>
                        </a:lnSpc>
                        <a:spcBef>
                          <a:spcPts val="0"/>
                        </a:spcBef>
                        <a:spcAft>
                          <a:spcPts val="0"/>
                        </a:spcAft>
                      </a:pPr>
                      <a:r>
                        <a:rPr lang="en-GB" sz="1100">
                          <a:effectLst/>
                        </a:rPr>
                        <a:t>9</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100">
                          <a:effectLst/>
                        </a:rPr>
                        <a:t>BCA College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42912798"/>
                  </a:ext>
                </a:extLst>
              </a:tr>
              <a:tr h="308897">
                <a:tc>
                  <a:txBody>
                    <a:bodyPr/>
                    <a:lstStyle/>
                    <a:p>
                      <a:pPr marL="0" marR="0" algn="r">
                        <a:lnSpc>
                          <a:spcPct val="115000"/>
                        </a:lnSpc>
                        <a:spcBef>
                          <a:spcPts val="0"/>
                        </a:spcBef>
                        <a:spcAft>
                          <a:spcPts val="0"/>
                        </a:spcAft>
                      </a:pPr>
                      <a:r>
                        <a:rPr lang="en-GB" sz="1100" dirty="0">
                          <a:effectLst/>
                        </a:rPr>
                        <a:t>10</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100" dirty="0">
                          <a:effectLst/>
                        </a:rPr>
                        <a:t>Hellenic American College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4163003"/>
                  </a:ext>
                </a:extLst>
              </a:tr>
            </a:tbl>
          </a:graphicData>
        </a:graphic>
      </p:graphicFrame>
    </p:spTree>
    <p:extLst>
      <p:ext uri="{BB962C8B-B14F-4D97-AF65-F5344CB8AC3E}">
        <p14:creationId xmlns:p14="http://schemas.microsoft.com/office/powerpoint/2010/main" val="216932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C6300-A303-44B6-AA5F-8C90D219CC5C}"/>
              </a:ext>
            </a:extLst>
          </p:cNvPr>
          <p:cNvSpPr>
            <a:spLocks noGrp="1"/>
          </p:cNvSpPr>
          <p:nvPr>
            <p:ph type="title"/>
          </p:nvPr>
        </p:nvSpPr>
        <p:spPr/>
        <p:txBody>
          <a:bodyPr/>
          <a:lstStyle/>
          <a:p>
            <a:r>
              <a:rPr lang="en-US" dirty="0"/>
              <a:t>UK TNE leading the Greek market </a:t>
            </a:r>
            <a:endParaRPr lang="en-GB" dirty="0"/>
          </a:p>
        </p:txBody>
      </p:sp>
      <p:graphicFrame>
        <p:nvGraphicFramePr>
          <p:cNvPr id="4" name="Content Placeholder 3">
            <a:extLst>
              <a:ext uri="{FF2B5EF4-FFF2-40B4-BE49-F238E27FC236}">
                <a16:creationId xmlns:a16="http://schemas.microsoft.com/office/drawing/2014/main" id="{9328E54D-5F9F-4910-A670-EB3EADB2B22E}"/>
              </a:ext>
            </a:extLst>
          </p:cNvPr>
          <p:cNvGraphicFramePr>
            <a:graphicFrameLocks noGrp="1"/>
          </p:cNvGraphicFramePr>
          <p:nvPr>
            <p:ph sz="half" idx="1"/>
            <p:extLst>
              <p:ext uri="{D42A27DB-BD31-4B8C-83A1-F6EECF244321}">
                <p14:modId xmlns:p14="http://schemas.microsoft.com/office/powerpoint/2010/main" val="1196457821"/>
              </p:ext>
            </p:extLst>
          </p:nvPr>
        </p:nvGraphicFramePr>
        <p:xfrm>
          <a:off x="545566" y="1227138"/>
          <a:ext cx="7991395" cy="33194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5107382"/>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2273</Words>
  <Application>Microsoft Office PowerPoint</Application>
  <PresentationFormat>On-screen Show (16:9)</PresentationFormat>
  <Paragraphs>204</Paragraphs>
  <Slides>23</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Lucida Grande</vt:lpstr>
      <vt:lpstr>Arial</vt:lpstr>
      <vt:lpstr>Calibri</vt:lpstr>
      <vt:lpstr>Wingdings</vt:lpstr>
      <vt:lpstr>2_Office Theme</vt:lpstr>
      <vt:lpstr>PowerPoint Presentation</vt:lpstr>
      <vt:lpstr>Our speakers </vt:lpstr>
      <vt:lpstr> What we will talk about today </vt:lpstr>
      <vt:lpstr> Greece at a glance  </vt:lpstr>
      <vt:lpstr> Current landscape of provision  </vt:lpstr>
      <vt:lpstr>Student Nos &amp; Level of study </vt:lpstr>
      <vt:lpstr> UK institutions with &gt;50 students  </vt:lpstr>
      <vt:lpstr>Top 10 college providers  </vt:lpstr>
      <vt:lpstr>UK TNE leading the Greek market </vt:lpstr>
      <vt:lpstr>Professional Recognition</vt:lpstr>
      <vt:lpstr>Professional Recognition</vt:lpstr>
      <vt:lpstr>Professional Recognition Body</vt:lpstr>
      <vt:lpstr>Professional Recognition</vt:lpstr>
      <vt:lpstr>Quality Assurance </vt:lpstr>
      <vt:lpstr>Insights:  Greek HEIs </vt:lpstr>
      <vt:lpstr>Insights:  Colleges  </vt:lpstr>
      <vt:lpstr>Insights:  Students   </vt:lpstr>
      <vt:lpstr>Insights from current partnership pursuits    </vt:lpstr>
      <vt:lpstr>Internationalisation of Greek Universities</vt:lpstr>
      <vt:lpstr>HE sector response to Covid-19</vt:lpstr>
      <vt:lpstr>TNE Greece: future prospects- a consolidated overview </vt:lpstr>
      <vt:lpstr>Staying Connected &amp; Working Together </vt:lpstr>
      <vt:lpstr>Contact Us </vt:lpstr>
    </vt:vector>
  </TitlesOfParts>
  <Company>British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Workstation 05</dc:creator>
  <cp:lastModifiedBy>Gallacher, Jonathan</cp:lastModifiedBy>
  <cp:revision>148</cp:revision>
  <dcterms:created xsi:type="dcterms:W3CDTF">2015-11-18T15:16:08Z</dcterms:created>
  <dcterms:modified xsi:type="dcterms:W3CDTF">2020-07-22T09:51:39Z</dcterms:modified>
</cp:coreProperties>
</file>