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4"/>
    <p:sldMasterId id="2147483795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4" r:id="rId10"/>
    <p:sldId id="281" r:id="rId11"/>
    <p:sldId id="282" r:id="rId12"/>
    <p:sldId id="285" r:id="rId13"/>
    <p:sldId id="287" r:id="rId14"/>
    <p:sldId id="288" r:id="rId15"/>
    <p:sldId id="263" r:id="rId16"/>
    <p:sldId id="277" r:id="rId17"/>
    <p:sldId id="265" r:id="rId18"/>
    <p:sldId id="266" r:id="rId19"/>
    <p:sldId id="267" r:id="rId20"/>
    <p:sldId id="268" r:id="rId21"/>
    <p:sldId id="269" r:id="rId22"/>
    <p:sldId id="283" r:id="rId23"/>
    <p:sldId id="284" r:id="rId24"/>
    <p:sldId id="270" r:id="rId25"/>
    <p:sldId id="273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9" autoAdjust="0"/>
  </p:normalViewPr>
  <p:slideViewPr>
    <p:cSldViewPr snapToGrid="0" snapToObjects="1">
      <p:cViewPr varScale="1">
        <p:scale>
          <a:sx n="55" d="100"/>
          <a:sy n="55" d="100"/>
        </p:scale>
        <p:origin x="16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AFB5-59F7-4AAB-8CE2-FF5A70C6781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8A5B72-7983-4CD8-9C62-26D852EDA6E7}">
      <dgm:prSet phldrT="[Text]"/>
      <dgm:spPr/>
      <dgm:t>
        <a:bodyPr/>
        <a:lstStyle/>
        <a:p>
          <a:r>
            <a:rPr lang="en-US" dirty="0"/>
            <a:t>GBR status with British Psychological Society </a:t>
          </a:r>
        </a:p>
        <a:p>
          <a:r>
            <a:rPr lang="en-US" dirty="0"/>
            <a:t>(3 + years)</a:t>
          </a:r>
        </a:p>
      </dgm:t>
    </dgm:pt>
    <dgm:pt modelId="{148D16AC-BD06-43DA-98AD-F20776F8A4E8}" type="parTrans" cxnId="{385877CE-76E9-4FE8-AB98-88BB7AF35FB3}">
      <dgm:prSet/>
      <dgm:spPr/>
      <dgm:t>
        <a:bodyPr/>
        <a:lstStyle/>
        <a:p>
          <a:endParaRPr lang="en-US"/>
        </a:p>
      </dgm:t>
    </dgm:pt>
    <dgm:pt modelId="{A4860B66-D957-4781-B046-310C7F1E1B98}" type="sibTrans" cxnId="{385877CE-76E9-4FE8-AB98-88BB7AF35FB3}">
      <dgm:prSet/>
      <dgm:spPr/>
      <dgm:t>
        <a:bodyPr/>
        <a:lstStyle/>
        <a:p>
          <a:endParaRPr lang="en-US"/>
        </a:p>
      </dgm:t>
    </dgm:pt>
    <dgm:pt modelId="{415EFC13-EC02-444C-A0DA-6D0C92064754}">
      <dgm:prSet phldrT="[Text]" custT="1"/>
      <dgm:spPr/>
      <dgm:t>
        <a:bodyPr/>
        <a:lstStyle/>
        <a:p>
          <a:r>
            <a:rPr lang="en-US" sz="1800" dirty="0"/>
            <a:t>Accredited BSc Psychology</a:t>
          </a:r>
        </a:p>
      </dgm:t>
    </dgm:pt>
    <dgm:pt modelId="{DDE577E7-C4E5-4EA9-A053-F73F76B87E9D}" type="parTrans" cxnId="{0B124D32-6831-44A6-BB9A-99D56C55BD87}">
      <dgm:prSet/>
      <dgm:spPr/>
      <dgm:t>
        <a:bodyPr/>
        <a:lstStyle/>
        <a:p>
          <a:endParaRPr lang="en-US"/>
        </a:p>
      </dgm:t>
    </dgm:pt>
    <dgm:pt modelId="{72801EFC-0F8D-4CD3-8D3B-0D873209C1C5}" type="sibTrans" cxnId="{0B124D32-6831-44A6-BB9A-99D56C55BD87}">
      <dgm:prSet/>
      <dgm:spPr/>
      <dgm:t>
        <a:bodyPr/>
        <a:lstStyle/>
        <a:p>
          <a:endParaRPr lang="en-US"/>
        </a:p>
      </dgm:t>
    </dgm:pt>
    <dgm:pt modelId="{EFA37594-F582-4B33-8377-C634AE2E177E}">
      <dgm:prSet phldrT="[Text]" custT="1"/>
      <dgm:spPr/>
      <dgm:t>
        <a:bodyPr/>
        <a:lstStyle/>
        <a:p>
          <a:r>
            <a:rPr lang="en-US" sz="1800" dirty="0"/>
            <a:t>Accredited MSc/PGDip Psychology</a:t>
          </a:r>
        </a:p>
      </dgm:t>
    </dgm:pt>
    <dgm:pt modelId="{9C850EFD-2D1F-4C49-9818-B9A38D4C0417}" type="parTrans" cxnId="{FC0DC078-55A9-45DF-8EB9-A2A78C31405C}">
      <dgm:prSet/>
      <dgm:spPr/>
      <dgm:t>
        <a:bodyPr/>
        <a:lstStyle/>
        <a:p>
          <a:endParaRPr lang="en-US"/>
        </a:p>
      </dgm:t>
    </dgm:pt>
    <dgm:pt modelId="{611737A1-624A-4AB8-889B-8769A13AB643}" type="sibTrans" cxnId="{FC0DC078-55A9-45DF-8EB9-A2A78C31405C}">
      <dgm:prSet/>
      <dgm:spPr/>
      <dgm:t>
        <a:bodyPr/>
        <a:lstStyle/>
        <a:p>
          <a:endParaRPr lang="en-US"/>
        </a:p>
      </dgm:t>
    </dgm:pt>
    <dgm:pt modelId="{BF56AF42-AAE6-41B7-8B2D-C912D3F2355C}">
      <dgm:prSet phldrT="[Text]"/>
      <dgm:spPr/>
      <dgm:t>
        <a:bodyPr/>
        <a:lstStyle/>
        <a:p>
          <a:r>
            <a:rPr lang="en-US" dirty="0"/>
            <a:t>Academic Stage 1</a:t>
          </a:r>
        </a:p>
        <a:p>
          <a:r>
            <a:rPr lang="en-US" dirty="0"/>
            <a:t>(1-2 years)</a:t>
          </a:r>
        </a:p>
      </dgm:t>
    </dgm:pt>
    <dgm:pt modelId="{CA6302A8-4AFA-405F-80DD-BCE20D030BD4}" type="parTrans" cxnId="{A9B1781F-4258-4D6A-A6DD-41495A4161F1}">
      <dgm:prSet/>
      <dgm:spPr/>
      <dgm:t>
        <a:bodyPr/>
        <a:lstStyle/>
        <a:p>
          <a:endParaRPr lang="en-US"/>
        </a:p>
      </dgm:t>
    </dgm:pt>
    <dgm:pt modelId="{88E4AE64-1AF3-4FAB-A190-FBBA49DCD31A}" type="sibTrans" cxnId="{A9B1781F-4258-4D6A-A6DD-41495A4161F1}">
      <dgm:prSet/>
      <dgm:spPr/>
      <dgm:t>
        <a:bodyPr/>
        <a:lstStyle/>
        <a:p>
          <a:endParaRPr lang="en-US"/>
        </a:p>
      </dgm:t>
    </dgm:pt>
    <dgm:pt modelId="{58A5FDB0-C124-4B82-82ED-63A199137A50}">
      <dgm:prSet phldrT="[Text]" custT="1"/>
      <dgm:spPr/>
      <dgm:t>
        <a:bodyPr/>
        <a:lstStyle/>
        <a:p>
          <a:r>
            <a:rPr lang="en-US" sz="1800" dirty="0"/>
            <a:t>Accredited MSc in Forensic Psychology</a:t>
          </a:r>
        </a:p>
      </dgm:t>
    </dgm:pt>
    <dgm:pt modelId="{730ADB6A-0BEA-40F7-A283-DFFC459D6B87}" type="parTrans" cxnId="{1446645A-5474-4507-A1E2-8E8BDD77117B}">
      <dgm:prSet/>
      <dgm:spPr/>
      <dgm:t>
        <a:bodyPr/>
        <a:lstStyle/>
        <a:p>
          <a:endParaRPr lang="en-US"/>
        </a:p>
      </dgm:t>
    </dgm:pt>
    <dgm:pt modelId="{0DB97012-CAD8-4355-9F78-FAE917C3167B}" type="sibTrans" cxnId="{1446645A-5474-4507-A1E2-8E8BDD77117B}">
      <dgm:prSet/>
      <dgm:spPr/>
      <dgm:t>
        <a:bodyPr/>
        <a:lstStyle/>
        <a:p>
          <a:endParaRPr lang="en-US"/>
        </a:p>
      </dgm:t>
    </dgm:pt>
    <dgm:pt modelId="{03C4D9A4-F380-429C-9967-5FE6F9F49619}">
      <dgm:prSet phldrT="[Text]"/>
      <dgm:spPr/>
      <dgm:t>
        <a:bodyPr/>
        <a:lstStyle/>
        <a:p>
          <a:r>
            <a:rPr lang="en-US" dirty="0"/>
            <a:t>Taught elements of a Doctorate</a:t>
          </a:r>
        </a:p>
        <a:p>
          <a:r>
            <a:rPr lang="en-US" dirty="0"/>
            <a:t>(in forensic psychology: usually self-funded)</a:t>
          </a:r>
        </a:p>
      </dgm:t>
    </dgm:pt>
    <dgm:pt modelId="{F86EFCFF-531D-43C8-B444-15E3DDDF03F2}" type="parTrans" cxnId="{CD73277C-8B33-465F-A5EA-BB58ED1A2D35}">
      <dgm:prSet/>
      <dgm:spPr/>
      <dgm:t>
        <a:bodyPr/>
        <a:lstStyle/>
        <a:p>
          <a:endParaRPr lang="en-US"/>
        </a:p>
      </dgm:t>
    </dgm:pt>
    <dgm:pt modelId="{97D63145-0528-44D3-BAF7-5F77CF60D8A9}" type="sibTrans" cxnId="{CD73277C-8B33-465F-A5EA-BB58ED1A2D35}">
      <dgm:prSet/>
      <dgm:spPr/>
      <dgm:t>
        <a:bodyPr/>
        <a:lstStyle/>
        <a:p>
          <a:endParaRPr lang="en-US"/>
        </a:p>
      </dgm:t>
    </dgm:pt>
    <dgm:pt modelId="{943804B4-4221-4C56-90B8-0B71ED4147CB}">
      <dgm:prSet phldrT="[Text]"/>
      <dgm:spPr/>
      <dgm:t>
        <a:bodyPr/>
        <a:lstStyle/>
        <a:p>
          <a:r>
            <a:rPr lang="en-US" dirty="0"/>
            <a:t>Supervised Practice (Stage 2)– provision of large portfolios proving competence </a:t>
          </a:r>
        </a:p>
        <a:p>
          <a:r>
            <a:rPr lang="en-US" dirty="0"/>
            <a:t>(2-5 years)</a:t>
          </a:r>
        </a:p>
      </dgm:t>
    </dgm:pt>
    <dgm:pt modelId="{B8F7C012-91E7-4FF2-96D6-66DA6501FF88}" type="parTrans" cxnId="{BAFAE90F-28B9-48FB-9712-6B516799C40A}">
      <dgm:prSet/>
      <dgm:spPr/>
      <dgm:t>
        <a:bodyPr/>
        <a:lstStyle/>
        <a:p>
          <a:endParaRPr lang="en-US"/>
        </a:p>
      </dgm:t>
    </dgm:pt>
    <dgm:pt modelId="{EC93B569-8DFA-47AB-92CF-45C10BB73B08}" type="sibTrans" cxnId="{BAFAE90F-28B9-48FB-9712-6B516799C40A}">
      <dgm:prSet/>
      <dgm:spPr/>
      <dgm:t>
        <a:bodyPr/>
        <a:lstStyle/>
        <a:p>
          <a:endParaRPr lang="en-US"/>
        </a:p>
      </dgm:t>
    </dgm:pt>
    <dgm:pt modelId="{7F35F750-8186-4479-A685-0D04337F0372}">
      <dgm:prSet phldrT="[Text]"/>
      <dgm:spPr/>
      <dgm:t>
        <a:bodyPr/>
        <a:lstStyle/>
        <a:p>
          <a:r>
            <a:rPr lang="en-US" dirty="0"/>
            <a:t>BPS Qualification  in FP</a:t>
          </a:r>
        </a:p>
      </dgm:t>
    </dgm:pt>
    <dgm:pt modelId="{F3DA2A0E-53A6-44AD-8302-342CD064DC80}" type="parTrans" cxnId="{E7D42719-1269-4635-ADC8-AAC8D03DDEC3}">
      <dgm:prSet/>
      <dgm:spPr/>
      <dgm:t>
        <a:bodyPr/>
        <a:lstStyle/>
        <a:p>
          <a:endParaRPr lang="en-US"/>
        </a:p>
      </dgm:t>
    </dgm:pt>
    <dgm:pt modelId="{D5648607-852A-4344-9237-BE6E1A1967D4}" type="sibTrans" cxnId="{E7D42719-1269-4635-ADC8-AAC8D03DDEC3}">
      <dgm:prSet/>
      <dgm:spPr/>
      <dgm:t>
        <a:bodyPr/>
        <a:lstStyle/>
        <a:p>
          <a:endParaRPr lang="en-US"/>
        </a:p>
      </dgm:t>
    </dgm:pt>
    <dgm:pt modelId="{7FEDBB2D-4AEE-45D0-A2CD-DD0C46EC71C9}">
      <dgm:prSet phldrT="[Text]"/>
      <dgm:spPr/>
      <dgm:t>
        <a:bodyPr/>
        <a:lstStyle/>
        <a:p>
          <a:r>
            <a:rPr lang="en-US" dirty="0"/>
            <a:t>Doctorate/PGDip with placements in FP (NOT a PhD)</a:t>
          </a:r>
        </a:p>
      </dgm:t>
    </dgm:pt>
    <dgm:pt modelId="{00E6E180-B346-41E5-9DB1-E8B89F34B003}" type="parTrans" cxnId="{A050FF90-C22A-446E-AABC-D259853DDF3D}">
      <dgm:prSet/>
      <dgm:spPr/>
      <dgm:t>
        <a:bodyPr/>
        <a:lstStyle/>
        <a:p>
          <a:endParaRPr lang="en-US"/>
        </a:p>
      </dgm:t>
    </dgm:pt>
    <dgm:pt modelId="{C32E95E6-AC67-4C04-BC56-FE696E0FFA14}" type="sibTrans" cxnId="{A050FF90-C22A-446E-AABC-D259853DDF3D}">
      <dgm:prSet/>
      <dgm:spPr/>
      <dgm:t>
        <a:bodyPr/>
        <a:lstStyle/>
        <a:p>
          <a:endParaRPr lang="en-US"/>
        </a:p>
      </dgm:t>
    </dgm:pt>
    <dgm:pt modelId="{B2E39E9A-7000-489A-8D91-D16BA4F4E4EA}" type="pres">
      <dgm:prSet presAssocID="{BD90AFB5-59F7-4AAB-8CE2-FF5A70C67811}" presName="Name0" presStyleCnt="0">
        <dgm:presLayoutVars>
          <dgm:dir/>
          <dgm:animLvl val="lvl"/>
          <dgm:resizeHandles val="exact"/>
        </dgm:presLayoutVars>
      </dgm:prSet>
      <dgm:spPr/>
    </dgm:pt>
    <dgm:pt modelId="{A1DEF74D-EFC0-4EFF-85BC-CA62445AA774}" type="pres">
      <dgm:prSet presAssocID="{943804B4-4221-4C56-90B8-0B71ED4147CB}" presName="boxAndChildren" presStyleCnt="0"/>
      <dgm:spPr/>
    </dgm:pt>
    <dgm:pt modelId="{AE9B454E-4307-4111-B747-F233C4C37EAC}" type="pres">
      <dgm:prSet presAssocID="{943804B4-4221-4C56-90B8-0B71ED4147CB}" presName="parentTextBox" presStyleLbl="node1" presStyleIdx="0" presStyleCnt="3"/>
      <dgm:spPr/>
    </dgm:pt>
    <dgm:pt modelId="{1AC6019F-FC41-4A1C-81D3-FB7CEB2E0585}" type="pres">
      <dgm:prSet presAssocID="{943804B4-4221-4C56-90B8-0B71ED4147CB}" presName="entireBox" presStyleLbl="node1" presStyleIdx="0" presStyleCnt="3"/>
      <dgm:spPr/>
    </dgm:pt>
    <dgm:pt modelId="{C69954E2-0296-452A-AC7C-130A078AE88D}" type="pres">
      <dgm:prSet presAssocID="{943804B4-4221-4C56-90B8-0B71ED4147CB}" presName="descendantBox" presStyleCnt="0"/>
      <dgm:spPr/>
    </dgm:pt>
    <dgm:pt modelId="{033607DD-7B60-42C1-A4C2-6C28DE80B2F0}" type="pres">
      <dgm:prSet presAssocID="{7F35F750-8186-4479-A685-0D04337F0372}" presName="childTextBox" presStyleLbl="fgAccFollowNode1" presStyleIdx="0" presStyleCnt="6">
        <dgm:presLayoutVars>
          <dgm:bulletEnabled val="1"/>
        </dgm:presLayoutVars>
      </dgm:prSet>
      <dgm:spPr/>
    </dgm:pt>
    <dgm:pt modelId="{7A3B97B9-5F0B-4937-BDD3-65D9E94C12EC}" type="pres">
      <dgm:prSet presAssocID="{7FEDBB2D-4AEE-45D0-A2CD-DD0C46EC71C9}" presName="childTextBox" presStyleLbl="fgAccFollowNode1" presStyleIdx="1" presStyleCnt="6">
        <dgm:presLayoutVars>
          <dgm:bulletEnabled val="1"/>
        </dgm:presLayoutVars>
      </dgm:prSet>
      <dgm:spPr/>
    </dgm:pt>
    <dgm:pt modelId="{5BDB4F7C-6FB9-4EF4-8907-6137EEDEE77E}" type="pres">
      <dgm:prSet presAssocID="{88E4AE64-1AF3-4FAB-A190-FBBA49DCD31A}" presName="sp" presStyleCnt="0"/>
      <dgm:spPr/>
    </dgm:pt>
    <dgm:pt modelId="{AF9C7A5E-A58A-4039-88F5-66109D778976}" type="pres">
      <dgm:prSet presAssocID="{BF56AF42-AAE6-41B7-8B2D-C912D3F2355C}" presName="arrowAndChildren" presStyleCnt="0"/>
      <dgm:spPr/>
    </dgm:pt>
    <dgm:pt modelId="{CE54503A-F15C-4647-85B0-1BEFF817B61F}" type="pres">
      <dgm:prSet presAssocID="{BF56AF42-AAE6-41B7-8B2D-C912D3F2355C}" presName="parentTextArrow" presStyleLbl="node1" presStyleIdx="0" presStyleCnt="3"/>
      <dgm:spPr/>
    </dgm:pt>
    <dgm:pt modelId="{00F49F63-3E0A-4D2C-864E-DC9F5F7C985D}" type="pres">
      <dgm:prSet presAssocID="{BF56AF42-AAE6-41B7-8B2D-C912D3F2355C}" presName="arrow" presStyleLbl="node1" presStyleIdx="1" presStyleCnt="3"/>
      <dgm:spPr/>
    </dgm:pt>
    <dgm:pt modelId="{01902302-71D5-40CB-830B-3FDE611DF0BC}" type="pres">
      <dgm:prSet presAssocID="{BF56AF42-AAE6-41B7-8B2D-C912D3F2355C}" presName="descendantArrow" presStyleCnt="0"/>
      <dgm:spPr/>
    </dgm:pt>
    <dgm:pt modelId="{0C3BEF75-B3DE-44BB-B945-C7ADE5497265}" type="pres">
      <dgm:prSet presAssocID="{58A5FDB0-C124-4B82-82ED-63A199137A50}" presName="childTextArrow" presStyleLbl="fgAccFollowNode1" presStyleIdx="2" presStyleCnt="6" custScaleX="97622" custScaleY="107326">
        <dgm:presLayoutVars>
          <dgm:bulletEnabled val="1"/>
        </dgm:presLayoutVars>
      </dgm:prSet>
      <dgm:spPr/>
    </dgm:pt>
    <dgm:pt modelId="{6A436D2C-9274-4CE1-9F40-BE41FF45A06B}" type="pres">
      <dgm:prSet presAssocID="{03C4D9A4-F380-429C-9967-5FE6F9F49619}" presName="childTextArrow" presStyleLbl="fgAccFollowNode1" presStyleIdx="3" presStyleCnt="6" custScaleY="106443">
        <dgm:presLayoutVars>
          <dgm:bulletEnabled val="1"/>
        </dgm:presLayoutVars>
      </dgm:prSet>
      <dgm:spPr/>
    </dgm:pt>
    <dgm:pt modelId="{01F6B196-6224-4D6A-9B0C-C13B10850500}" type="pres">
      <dgm:prSet presAssocID="{A4860B66-D957-4781-B046-310C7F1E1B98}" presName="sp" presStyleCnt="0"/>
      <dgm:spPr/>
    </dgm:pt>
    <dgm:pt modelId="{B0B7C7DC-36E8-48D5-8CF8-73E4A3F227DF}" type="pres">
      <dgm:prSet presAssocID="{058A5B72-7983-4CD8-9C62-26D852EDA6E7}" presName="arrowAndChildren" presStyleCnt="0"/>
      <dgm:spPr/>
    </dgm:pt>
    <dgm:pt modelId="{7879A013-6205-4CA7-A30B-7AD5A44B3717}" type="pres">
      <dgm:prSet presAssocID="{058A5B72-7983-4CD8-9C62-26D852EDA6E7}" presName="parentTextArrow" presStyleLbl="node1" presStyleIdx="1" presStyleCnt="3"/>
      <dgm:spPr/>
    </dgm:pt>
    <dgm:pt modelId="{5AF82A0E-AFB6-4D0A-9FD0-04E550FA78E6}" type="pres">
      <dgm:prSet presAssocID="{058A5B72-7983-4CD8-9C62-26D852EDA6E7}" presName="arrow" presStyleLbl="node1" presStyleIdx="2" presStyleCnt="3" custLinFactNeighborY="-46"/>
      <dgm:spPr/>
    </dgm:pt>
    <dgm:pt modelId="{1FD602D8-D29F-40B8-BCED-56002286891F}" type="pres">
      <dgm:prSet presAssocID="{058A5B72-7983-4CD8-9C62-26D852EDA6E7}" presName="descendantArrow" presStyleCnt="0"/>
      <dgm:spPr/>
    </dgm:pt>
    <dgm:pt modelId="{FA74BA53-2246-4D74-AC8C-1D8A4184B495}" type="pres">
      <dgm:prSet presAssocID="{415EFC13-EC02-444C-A0DA-6D0C92064754}" presName="childTextArrow" presStyleLbl="fgAccFollowNode1" presStyleIdx="4" presStyleCnt="6">
        <dgm:presLayoutVars>
          <dgm:bulletEnabled val="1"/>
        </dgm:presLayoutVars>
      </dgm:prSet>
      <dgm:spPr/>
    </dgm:pt>
    <dgm:pt modelId="{52A70531-D307-4CB1-A96F-4CB06DA3CD21}" type="pres">
      <dgm:prSet presAssocID="{EFA37594-F582-4B33-8377-C634AE2E177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BAFAE90F-28B9-48FB-9712-6B516799C40A}" srcId="{BD90AFB5-59F7-4AAB-8CE2-FF5A70C67811}" destId="{943804B4-4221-4C56-90B8-0B71ED4147CB}" srcOrd="2" destOrd="0" parTransId="{B8F7C012-91E7-4FF2-96D6-66DA6501FF88}" sibTransId="{EC93B569-8DFA-47AB-92CF-45C10BB73B08}"/>
    <dgm:cxn modelId="{E7D42719-1269-4635-ADC8-AAC8D03DDEC3}" srcId="{943804B4-4221-4C56-90B8-0B71ED4147CB}" destId="{7F35F750-8186-4479-A685-0D04337F0372}" srcOrd="0" destOrd="0" parTransId="{F3DA2A0E-53A6-44AD-8302-342CD064DC80}" sibTransId="{D5648607-852A-4344-9237-BE6E1A1967D4}"/>
    <dgm:cxn modelId="{E78ABD1B-6DCF-42DD-BEE6-2F7AAD75589D}" type="presOf" srcId="{BF56AF42-AAE6-41B7-8B2D-C912D3F2355C}" destId="{00F49F63-3E0A-4D2C-864E-DC9F5F7C985D}" srcOrd="1" destOrd="0" presId="urn:microsoft.com/office/officeart/2005/8/layout/process4"/>
    <dgm:cxn modelId="{A9B1781F-4258-4D6A-A6DD-41495A4161F1}" srcId="{BD90AFB5-59F7-4AAB-8CE2-FF5A70C67811}" destId="{BF56AF42-AAE6-41B7-8B2D-C912D3F2355C}" srcOrd="1" destOrd="0" parTransId="{CA6302A8-4AFA-405F-80DD-BCE20D030BD4}" sibTransId="{88E4AE64-1AF3-4FAB-A190-FBBA49DCD31A}"/>
    <dgm:cxn modelId="{A65A7F21-DF74-47C9-BCFF-75A46022A9F0}" type="presOf" srcId="{415EFC13-EC02-444C-A0DA-6D0C92064754}" destId="{FA74BA53-2246-4D74-AC8C-1D8A4184B495}" srcOrd="0" destOrd="0" presId="urn:microsoft.com/office/officeart/2005/8/layout/process4"/>
    <dgm:cxn modelId="{0B124D32-6831-44A6-BB9A-99D56C55BD87}" srcId="{058A5B72-7983-4CD8-9C62-26D852EDA6E7}" destId="{415EFC13-EC02-444C-A0DA-6D0C92064754}" srcOrd="0" destOrd="0" parTransId="{DDE577E7-C4E5-4EA9-A053-F73F76B87E9D}" sibTransId="{72801EFC-0F8D-4CD3-8D3B-0D873209C1C5}"/>
    <dgm:cxn modelId="{03928A3F-4404-43CA-B582-9FC246CEBAEC}" type="presOf" srcId="{943804B4-4221-4C56-90B8-0B71ED4147CB}" destId="{AE9B454E-4307-4111-B747-F233C4C37EAC}" srcOrd="0" destOrd="0" presId="urn:microsoft.com/office/officeart/2005/8/layout/process4"/>
    <dgm:cxn modelId="{77911A4E-840E-4BC0-AA5D-8F94E5846866}" type="presOf" srcId="{03C4D9A4-F380-429C-9967-5FE6F9F49619}" destId="{6A436D2C-9274-4CE1-9F40-BE41FF45A06B}" srcOrd="0" destOrd="0" presId="urn:microsoft.com/office/officeart/2005/8/layout/process4"/>
    <dgm:cxn modelId="{4D9E9751-FAF0-414B-BB54-6ACC39BE4F2C}" type="presOf" srcId="{58A5FDB0-C124-4B82-82ED-63A199137A50}" destId="{0C3BEF75-B3DE-44BB-B945-C7ADE5497265}" srcOrd="0" destOrd="0" presId="urn:microsoft.com/office/officeart/2005/8/layout/process4"/>
    <dgm:cxn modelId="{FC0DC078-55A9-45DF-8EB9-A2A78C31405C}" srcId="{058A5B72-7983-4CD8-9C62-26D852EDA6E7}" destId="{EFA37594-F582-4B33-8377-C634AE2E177E}" srcOrd="1" destOrd="0" parTransId="{9C850EFD-2D1F-4C49-9818-B9A38D4C0417}" sibTransId="{611737A1-624A-4AB8-889B-8769A13AB643}"/>
    <dgm:cxn modelId="{1446645A-5474-4507-A1E2-8E8BDD77117B}" srcId="{BF56AF42-AAE6-41B7-8B2D-C912D3F2355C}" destId="{58A5FDB0-C124-4B82-82ED-63A199137A50}" srcOrd="0" destOrd="0" parTransId="{730ADB6A-0BEA-40F7-A283-DFFC459D6B87}" sibTransId="{0DB97012-CAD8-4355-9F78-FAE917C3167B}"/>
    <dgm:cxn modelId="{CD73277C-8B33-465F-A5EA-BB58ED1A2D35}" srcId="{BF56AF42-AAE6-41B7-8B2D-C912D3F2355C}" destId="{03C4D9A4-F380-429C-9967-5FE6F9F49619}" srcOrd="1" destOrd="0" parTransId="{F86EFCFF-531D-43C8-B444-15E3DDDF03F2}" sibTransId="{97D63145-0528-44D3-BAF7-5F77CF60D8A9}"/>
    <dgm:cxn modelId="{5FA4FB80-6A72-4D37-98DB-8658A2F4A2B3}" type="presOf" srcId="{7F35F750-8186-4479-A685-0D04337F0372}" destId="{033607DD-7B60-42C1-A4C2-6C28DE80B2F0}" srcOrd="0" destOrd="0" presId="urn:microsoft.com/office/officeart/2005/8/layout/process4"/>
    <dgm:cxn modelId="{A050FF90-C22A-446E-AABC-D259853DDF3D}" srcId="{943804B4-4221-4C56-90B8-0B71ED4147CB}" destId="{7FEDBB2D-4AEE-45D0-A2CD-DD0C46EC71C9}" srcOrd="1" destOrd="0" parTransId="{00E6E180-B346-41E5-9DB1-E8B89F34B003}" sibTransId="{C32E95E6-AC67-4C04-BC56-FE696E0FFA14}"/>
    <dgm:cxn modelId="{E98FBDA8-2652-45A9-93B7-99838704C3EB}" type="presOf" srcId="{BD90AFB5-59F7-4AAB-8CE2-FF5A70C67811}" destId="{B2E39E9A-7000-489A-8D91-D16BA4F4E4EA}" srcOrd="0" destOrd="0" presId="urn:microsoft.com/office/officeart/2005/8/layout/process4"/>
    <dgm:cxn modelId="{224E3EB2-9799-475E-A903-E0619EC31FC9}" type="presOf" srcId="{BF56AF42-AAE6-41B7-8B2D-C912D3F2355C}" destId="{CE54503A-F15C-4647-85B0-1BEFF817B61F}" srcOrd="0" destOrd="0" presId="urn:microsoft.com/office/officeart/2005/8/layout/process4"/>
    <dgm:cxn modelId="{F43C0DBA-4A72-4391-A155-8CEA78660C44}" type="presOf" srcId="{7FEDBB2D-4AEE-45D0-A2CD-DD0C46EC71C9}" destId="{7A3B97B9-5F0B-4937-BDD3-65D9E94C12EC}" srcOrd="0" destOrd="0" presId="urn:microsoft.com/office/officeart/2005/8/layout/process4"/>
    <dgm:cxn modelId="{07C214BB-E183-4DB8-84D6-11DD6B78E4DC}" type="presOf" srcId="{058A5B72-7983-4CD8-9C62-26D852EDA6E7}" destId="{7879A013-6205-4CA7-A30B-7AD5A44B3717}" srcOrd="0" destOrd="0" presId="urn:microsoft.com/office/officeart/2005/8/layout/process4"/>
    <dgm:cxn modelId="{385877CE-76E9-4FE8-AB98-88BB7AF35FB3}" srcId="{BD90AFB5-59F7-4AAB-8CE2-FF5A70C67811}" destId="{058A5B72-7983-4CD8-9C62-26D852EDA6E7}" srcOrd="0" destOrd="0" parTransId="{148D16AC-BD06-43DA-98AD-F20776F8A4E8}" sibTransId="{A4860B66-D957-4781-B046-310C7F1E1B98}"/>
    <dgm:cxn modelId="{A24D06D3-3C07-441C-ABF7-D9F2E5A0C8D7}" type="presOf" srcId="{943804B4-4221-4C56-90B8-0B71ED4147CB}" destId="{1AC6019F-FC41-4A1C-81D3-FB7CEB2E0585}" srcOrd="1" destOrd="0" presId="urn:microsoft.com/office/officeart/2005/8/layout/process4"/>
    <dgm:cxn modelId="{8FDB2EEA-25D1-4F4A-B989-A157C779C9EE}" type="presOf" srcId="{058A5B72-7983-4CD8-9C62-26D852EDA6E7}" destId="{5AF82A0E-AFB6-4D0A-9FD0-04E550FA78E6}" srcOrd="1" destOrd="0" presId="urn:microsoft.com/office/officeart/2005/8/layout/process4"/>
    <dgm:cxn modelId="{7D4ED0FE-B532-424C-AD9C-551D6D9D12A1}" type="presOf" srcId="{EFA37594-F582-4B33-8377-C634AE2E177E}" destId="{52A70531-D307-4CB1-A96F-4CB06DA3CD21}" srcOrd="0" destOrd="0" presId="urn:microsoft.com/office/officeart/2005/8/layout/process4"/>
    <dgm:cxn modelId="{5B7F4B91-3C36-4B94-B29C-6C75B380B270}" type="presParOf" srcId="{B2E39E9A-7000-489A-8D91-D16BA4F4E4EA}" destId="{A1DEF74D-EFC0-4EFF-85BC-CA62445AA774}" srcOrd="0" destOrd="0" presId="urn:microsoft.com/office/officeart/2005/8/layout/process4"/>
    <dgm:cxn modelId="{C1168258-3438-4E2E-8AC6-5E8009DF8D48}" type="presParOf" srcId="{A1DEF74D-EFC0-4EFF-85BC-CA62445AA774}" destId="{AE9B454E-4307-4111-B747-F233C4C37EAC}" srcOrd="0" destOrd="0" presId="urn:microsoft.com/office/officeart/2005/8/layout/process4"/>
    <dgm:cxn modelId="{C3BA112F-E483-405E-B178-70526A1AE57E}" type="presParOf" srcId="{A1DEF74D-EFC0-4EFF-85BC-CA62445AA774}" destId="{1AC6019F-FC41-4A1C-81D3-FB7CEB2E0585}" srcOrd="1" destOrd="0" presId="urn:microsoft.com/office/officeart/2005/8/layout/process4"/>
    <dgm:cxn modelId="{771DCB0C-3D54-459B-B6B4-2398154EF83F}" type="presParOf" srcId="{A1DEF74D-EFC0-4EFF-85BC-CA62445AA774}" destId="{C69954E2-0296-452A-AC7C-130A078AE88D}" srcOrd="2" destOrd="0" presId="urn:microsoft.com/office/officeart/2005/8/layout/process4"/>
    <dgm:cxn modelId="{58FCD46F-D4C5-49C9-A4D9-4B2DD0D3EE27}" type="presParOf" srcId="{C69954E2-0296-452A-AC7C-130A078AE88D}" destId="{033607DD-7B60-42C1-A4C2-6C28DE80B2F0}" srcOrd="0" destOrd="0" presId="urn:microsoft.com/office/officeart/2005/8/layout/process4"/>
    <dgm:cxn modelId="{A3DC19F2-A436-4D85-A205-37D61BA335C8}" type="presParOf" srcId="{C69954E2-0296-452A-AC7C-130A078AE88D}" destId="{7A3B97B9-5F0B-4937-BDD3-65D9E94C12EC}" srcOrd="1" destOrd="0" presId="urn:microsoft.com/office/officeart/2005/8/layout/process4"/>
    <dgm:cxn modelId="{6F8B8602-87DE-4EBD-A68E-E3D4F57DE861}" type="presParOf" srcId="{B2E39E9A-7000-489A-8D91-D16BA4F4E4EA}" destId="{5BDB4F7C-6FB9-4EF4-8907-6137EEDEE77E}" srcOrd="1" destOrd="0" presId="urn:microsoft.com/office/officeart/2005/8/layout/process4"/>
    <dgm:cxn modelId="{08433F9B-39C3-4274-A9AE-F0541F3B2776}" type="presParOf" srcId="{B2E39E9A-7000-489A-8D91-D16BA4F4E4EA}" destId="{AF9C7A5E-A58A-4039-88F5-66109D778976}" srcOrd="2" destOrd="0" presId="urn:microsoft.com/office/officeart/2005/8/layout/process4"/>
    <dgm:cxn modelId="{E1F1BB32-CCF4-4F1F-B8C6-2397748F148D}" type="presParOf" srcId="{AF9C7A5E-A58A-4039-88F5-66109D778976}" destId="{CE54503A-F15C-4647-85B0-1BEFF817B61F}" srcOrd="0" destOrd="0" presId="urn:microsoft.com/office/officeart/2005/8/layout/process4"/>
    <dgm:cxn modelId="{3F626408-E2FA-41D8-905E-D66CF7A7859C}" type="presParOf" srcId="{AF9C7A5E-A58A-4039-88F5-66109D778976}" destId="{00F49F63-3E0A-4D2C-864E-DC9F5F7C985D}" srcOrd="1" destOrd="0" presId="urn:microsoft.com/office/officeart/2005/8/layout/process4"/>
    <dgm:cxn modelId="{8C0E835F-8A29-4D1A-B861-E549C652B250}" type="presParOf" srcId="{AF9C7A5E-A58A-4039-88F5-66109D778976}" destId="{01902302-71D5-40CB-830B-3FDE611DF0BC}" srcOrd="2" destOrd="0" presId="urn:microsoft.com/office/officeart/2005/8/layout/process4"/>
    <dgm:cxn modelId="{11CEB172-FD49-4F83-8ED0-C6687A515374}" type="presParOf" srcId="{01902302-71D5-40CB-830B-3FDE611DF0BC}" destId="{0C3BEF75-B3DE-44BB-B945-C7ADE5497265}" srcOrd="0" destOrd="0" presId="urn:microsoft.com/office/officeart/2005/8/layout/process4"/>
    <dgm:cxn modelId="{43E0F98F-83A7-4323-B41C-6E12462F9186}" type="presParOf" srcId="{01902302-71D5-40CB-830B-3FDE611DF0BC}" destId="{6A436D2C-9274-4CE1-9F40-BE41FF45A06B}" srcOrd="1" destOrd="0" presId="urn:microsoft.com/office/officeart/2005/8/layout/process4"/>
    <dgm:cxn modelId="{E595B9D5-1F0E-487C-9504-0D1BF5107750}" type="presParOf" srcId="{B2E39E9A-7000-489A-8D91-D16BA4F4E4EA}" destId="{01F6B196-6224-4D6A-9B0C-C13B10850500}" srcOrd="3" destOrd="0" presId="urn:microsoft.com/office/officeart/2005/8/layout/process4"/>
    <dgm:cxn modelId="{58500B11-3F08-4BB0-95C8-3C73927A7500}" type="presParOf" srcId="{B2E39E9A-7000-489A-8D91-D16BA4F4E4EA}" destId="{B0B7C7DC-36E8-48D5-8CF8-73E4A3F227DF}" srcOrd="4" destOrd="0" presId="urn:microsoft.com/office/officeart/2005/8/layout/process4"/>
    <dgm:cxn modelId="{0976516A-7840-494B-B17A-69F9B8EFDCE4}" type="presParOf" srcId="{B0B7C7DC-36E8-48D5-8CF8-73E4A3F227DF}" destId="{7879A013-6205-4CA7-A30B-7AD5A44B3717}" srcOrd="0" destOrd="0" presId="urn:microsoft.com/office/officeart/2005/8/layout/process4"/>
    <dgm:cxn modelId="{46C511DF-82C8-49F2-942B-5AAEAFE6129C}" type="presParOf" srcId="{B0B7C7DC-36E8-48D5-8CF8-73E4A3F227DF}" destId="{5AF82A0E-AFB6-4D0A-9FD0-04E550FA78E6}" srcOrd="1" destOrd="0" presId="urn:microsoft.com/office/officeart/2005/8/layout/process4"/>
    <dgm:cxn modelId="{48926B1A-2DB8-4676-89F5-87671B47D195}" type="presParOf" srcId="{B0B7C7DC-36E8-48D5-8CF8-73E4A3F227DF}" destId="{1FD602D8-D29F-40B8-BCED-56002286891F}" srcOrd="2" destOrd="0" presId="urn:microsoft.com/office/officeart/2005/8/layout/process4"/>
    <dgm:cxn modelId="{2AE9EFBA-B82B-4FE6-A606-F39517C2F1BF}" type="presParOf" srcId="{1FD602D8-D29F-40B8-BCED-56002286891F}" destId="{FA74BA53-2246-4D74-AC8C-1D8A4184B495}" srcOrd="0" destOrd="0" presId="urn:microsoft.com/office/officeart/2005/8/layout/process4"/>
    <dgm:cxn modelId="{9C23279D-B9CD-4AF4-978D-38FFC1A07DBD}" type="presParOf" srcId="{1FD602D8-D29F-40B8-BCED-56002286891F}" destId="{52A70531-D307-4CB1-A96F-4CB06DA3CD2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6019F-FC41-4A1C-81D3-FB7CEB2E0585}">
      <dsp:nvSpPr>
        <dsp:cNvPr id="0" name=""/>
        <dsp:cNvSpPr/>
      </dsp:nvSpPr>
      <dsp:spPr>
        <a:xfrm>
          <a:off x="0" y="3845404"/>
          <a:ext cx="7634288" cy="12621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Supervised Practice (Stage 2)– provision of large portfolios proving competence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(2-5 years)</a:t>
          </a:r>
        </a:p>
      </dsp:txBody>
      <dsp:txXfrm>
        <a:off x="0" y="3845404"/>
        <a:ext cx="7634288" cy="681559"/>
      </dsp:txXfrm>
    </dsp:sp>
    <dsp:sp modelId="{033607DD-7B60-42C1-A4C2-6C28DE80B2F0}">
      <dsp:nvSpPr>
        <dsp:cNvPr id="0" name=""/>
        <dsp:cNvSpPr/>
      </dsp:nvSpPr>
      <dsp:spPr>
        <a:xfrm>
          <a:off x="0" y="4501721"/>
          <a:ext cx="3817143" cy="5805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BPS Qualification  in FP</a:t>
          </a:r>
        </a:p>
      </dsp:txBody>
      <dsp:txXfrm>
        <a:off x="0" y="4501721"/>
        <a:ext cx="3817143" cy="580587"/>
      </dsp:txXfrm>
    </dsp:sp>
    <dsp:sp modelId="{7A3B97B9-5F0B-4937-BDD3-65D9E94C12EC}">
      <dsp:nvSpPr>
        <dsp:cNvPr id="0" name=""/>
        <dsp:cNvSpPr/>
      </dsp:nvSpPr>
      <dsp:spPr>
        <a:xfrm>
          <a:off x="3817144" y="4501721"/>
          <a:ext cx="3817143" cy="580587"/>
        </a:xfrm>
        <a:prstGeom prst="rect">
          <a:avLst/>
        </a:prstGeom>
        <a:solidFill>
          <a:schemeClr val="accent2">
            <a:tint val="40000"/>
            <a:alpha val="90000"/>
            <a:hueOff val="1242197"/>
            <a:satOff val="5414"/>
            <a:lumOff val="589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1242197"/>
              <a:satOff val="5414"/>
              <a:lumOff val="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Doctorate/PGDip with placements in FP (NOT a PhD)</a:t>
          </a:r>
        </a:p>
      </dsp:txBody>
      <dsp:txXfrm>
        <a:off x="3817144" y="4501721"/>
        <a:ext cx="3817143" cy="580587"/>
      </dsp:txXfrm>
    </dsp:sp>
    <dsp:sp modelId="{00F49F63-3E0A-4D2C-864E-DC9F5F7C985D}">
      <dsp:nvSpPr>
        <dsp:cNvPr id="0" name=""/>
        <dsp:cNvSpPr/>
      </dsp:nvSpPr>
      <dsp:spPr>
        <a:xfrm rot="10800000">
          <a:off x="0" y="1923153"/>
          <a:ext cx="7634288" cy="1941182"/>
        </a:xfrm>
        <a:prstGeom prst="upArrowCallout">
          <a:avLst/>
        </a:prstGeom>
        <a:solidFill>
          <a:schemeClr val="accent2">
            <a:hueOff val="3119331"/>
            <a:satOff val="17752"/>
            <a:lumOff val="549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Academic Stage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(1-2 years)</a:t>
          </a:r>
        </a:p>
      </dsp:txBody>
      <dsp:txXfrm rot="-10800000">
        <a:off x="0" y="1923153"/>
        <a:ext cx="7634288" cy="681355"/>
      </dsp:txXfrm>
    </dsp:sp>
    <dsp:sp modelId="{0C3BEF75-B3DE-44BB-B945-C7ADE5497265}">
      <dsp:nvSpPr>
        <dsp:cNvPr id="0" name=""/>
        <dsp:cNvSpPr/>
      </dsp:nvSpPr>
      <dsp:spPr>
        <a:xfrm>
          <a:off x="1185" y="2583248"/>
          <a:ext cx="3770040" cy="622934"/>
        </a:xfrm>
        <a:prstGeom prst="rect">
          <a:avLst/>
        </a:prstGeom>
        <a:solidFill>
          <a:schemeClr val="accent2">
            <a:tint val="40000"/>
            <a:alpha val="90000"/>
            <a:hueOff val="2484394"/>
            <a:satOff val="10829"/>
            <a:lumOff val="1177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2484394"/>
              <a:satOff val="10829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Accredited MSc in Forensic Psychology</a:t>
          </a:r>
        </a:p>
      </dsp:txBody>
      <dsp:txXfrm>
        <a:off x="1185" y="2583248"/>
        <a:ext cx="3770040" cy="622934"/>
      </dsp:txXfrm>
    </dsp:sp>
    <dsp:sp modelId="{6A436D2C-9274-4CE1-9F40-BE41FF45A06B}">
      <dsp:nvSpPr>
        <dsp:cNvPr id="0" name=""/>
        <dsp:cNvSpPr/>
      </dsp:nvSpPr>
      <dsp:spPr>
        <a:xfrm>
          <a:off x="3771226" y="2585810"/>
          <a:ext cx="3861876" cy="617809"/>
        </a:xfrm>
        <a:prstGeom prst="rect">
          <a:avLst/>
        </a:prstGeom>
        <a:solidFill>
          <a:schemeClr val="accent2">
            <a:tint val="40000"/>
            <a:alpha val="90000"/>
            <a:hueOff val="3726591"/>
            <a:satOff val="16243"/>
            <a:lumOff val="1766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3726591"/>
              <a:satOff val="16243"/>
              <a:lumOff val="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Taught elements of a Doctorate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(in forensic psychology: usually self-funded)</a:t>
          </a:r>
        </a:p>
      </dsp:txBody>
      <dsp:txXfrm>
        <a:off x="3771226" y="2585810"/>
        <a:ext cx="3861876" cy="617809"/>
      </dsp:txXfrm>
    </dsp:sp>
    <dsp:sp modelId="{5AF82A0E-AFB6-4D0A-9FD0-04E550FA78E6}">
      <dsp:nvSpPr>
        <dsp:cNvPr id="0" name=""/>
        <dsp:cNvSpPr/>
      </dsp:nvSpPr>
      <dsp:spPr>
        <a:xfrm rot="10800000">
          <a:off x="0" y="10"/>
          <a:ext cx="7634288" cy="1941182"/>
        </a:xfrm>
        <a:prstGeom prst="upArrowCallout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GBR status with British Psychological Society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(3 + years)</a:t>
          </a:r>
        </a:p>
      </dsp:txBody>
      <dsp:txXfrm rot="-10800000">
        <a:off x="0" y="10"/>
        <a:ext cx="7634288" cy="681355"/>
      </dsp:txXfrm>
    </dsp:sp>
    <dsp:sp modelId="{FA74BA53-2246-4D74-AC8C-1D8A4184B495}">
      <dsp:nvSpPr>
        <dsp:cNvPr id="0" name=""/>
        <dsp:cNvSpPr/>
      </dsp:nvSpPr>
      <dsp:spPr>
        <a:xfrm>
          <a:off x="0" y="682258"/>
          <a:ext cx="3817143" cy="580413"/>
        </a:xfrm>
        <a:prstGeom prst="rect">
          <a:avLst/>
        </a:prstGeom>
        <a:solidFill>
          <a:schemeClr val="accent2">
            <a:tint val="40000"/>
            <a:alpha val="90000"/>
            <a:hueOff val="4968788"/>
            <a:satOff val="21658"/>
            <a:lumOff val="2354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4968788"/>
              <a:satOff val="21658"/>
              <a:lumOff val="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Accredited BSc Psychology</a:t>
          </a:r>
        </a:p>
      </dsp:txBody>
      <dsp:txXfrm>
        <a:off x="0" y="682258"/>
        <a:ext cx="3817143" cy="580413"/>
      </dsp:txXfrm>
    </dsp:sp>
    <dsp:sp modelId="{52A70531-D307-4CB1-A96F-4CB06DA3CD21}">
      <dsp:nvSpPr>
        <dsp:cNvPr id="0" name=""/>
        <dsp:cNvSpPr/>
      </dsp:nvSpPr>
      <dsp:spPr>
        <a:xfrm>
          <a:off x="3817144" y="682258"/>
          <a:ext cx="3817143" cy="580413"/>
        </a:xfrm>
        <a:prstGeom prst="rect">
          <a:avLst/>
        </a:prstGeom>
        <a:solidFill>
          <a:schemeClr val="accent2">
            <a:tint val="40000"/>
            <a:alpha val="90000"/>
            <a:hueOff val="6210984"/>
            <a:satOff val="27072"/>
            <a:lumOff val="2943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6210984"/>
              <a:satOff val="27072"/>
              <a:lumOff val="29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Accredited MSc/PGDip Psychology</a:t>
          </a:r>
        </a:p>
      </dsp:txBody>
      <dsp:txXfrm>
        <a:off x="3817144" y="682258"/>
        <a:ext cx="3817143" cy="580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58DD-D407-4B24-B3BE-5FFB1D3902A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53BC7-AA7F-44CF-AA36-AB17746DC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7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Romford, East London.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53BC7-AA7F-44CF-AA36-AB17746DCF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8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degree can get you through the door but it’s a long journey of professional and personal development.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53BC7-AA7F-44CF-AA36-AB17746DCF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4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Putline</a:t>
            </a:r>
            <a:r>
              <a:rPr lang="en-GB" dirty="0"/>
              <a:t> some of my other roles;</a:t>
            </a:r>
          </a:p>
          <a:p>
            <a:r>
              <a:rPr lang="en-GB" dirty="0"/>
              <a:t>Working on the boats – drunk customers from American tourists to very drunk people trying to kill someone on a boat at sea.  </a:t>
            </a:r>
          </a:p>
          <a:p>
            <a:r>
              <a:rPr lang="en-GB" dirty="0"/>
              <a:t>ACCESS database  and mail merge – a skill I learnt 20 years before was critical in a later role. </a:t>
            </a:r>
          </a:p>
          <a:p>
            <a:r>
              <a:rPr lang="en-GB" dirty="0"/>
              <a:t>–  Highly controversial department, learnt how to respond to the public, to Ministers, PM question briefings in a calm and factual way.  Beef-on-the-bone.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53BC7-AA7F-44CF-AA36-AB17746DCF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1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3BC7-AA7F-44CF-AA36-AB17746DCF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222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no private jets.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53BC7-AA7F-44CF-AA36-AB17746DCF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46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5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63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218DF5-2AAB-4E37-9961-9982768D460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F9D7DC-9F9B-46FF-93D4-6189497F239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8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8DF5-2AAB-4E37-9961-9982768D460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D7DC-9F9B-46FF-93D4-6189497F2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17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218DF5-2AAB-4E37-9961-9982768D460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CF9D7DC-9F9B-46FF-93D4-6189497F239E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18589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8DF5-2AAB-4E37-9961-9982768D460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D7DC-9F9B-46FF-93D4-6189497F2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89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8DF5-2AAB-4E37-9961-9982768D460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D7DC-9F9B-46FF-93D4-6189497F2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01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8DF5-2AAB-4E37-9961-9982768D460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D7DC-9F9B-46FF-93D4-6189497F2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1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8DF5-2AAB-4E37-9961-9982768D460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D7DC-9F9B-46FF-93D4-6189497F2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068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53218DF5-2AAB-4E37-9961-9982768D460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CF9D7DC-9F9B-46FF-93D4-6189497F239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3662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3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53218DF5-2AAB-4E37-9961-9982768D460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fld id="{5CF9D7DC-9F9B-46FF-93D4-6189497F2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03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8DF5-2AAB-4E37-9961-9982768D460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D7DC-9F9B-46FF-93D4-6189497F2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582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6294439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8DF5-2AAB-4E37-9961-9982768D460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D7DC-9F9B-46FF-93D4-6189497F2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6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3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4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8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58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19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01F9CA3-105E-4857-9057-6DB6197DA78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9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5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218DF5-2AAB-4E37-9961-9982768D4600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F9D7DC-9F9B-46FF-93D4-6189497F239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799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MPIvOUvqPA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earningonscreen.ac.uk/ondemand/index.php/clip/15940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nnontrust.org.uk/volunteer/" TargetMode="External"/><Relationship Id="rId2" Type="http://schemas.openxmlformats.org/officeDocument/2006/relationships/hyperlink" Target="http://www.imb.org.uk/join-now/current-vacanc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earningonscreen.ac.uk/ondemand/index.php/clip/2756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343EE4E4-4F6E-4D0C-8241-7422485C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313" y="-2"/>
            <a:ext cx="4554687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2817" y="1290025"/>
            <a:ext cx="3356919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/>
              <a:t>Its not like it is on TV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CDFF21-67C6-4C4C-9A1C-C7726D3D3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24" y="640080"/>
            <a:ext cx="3614166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98F8D60-BC6F-4B41-9481-5F49C96A1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6357"/>
            <a:ext cx="3383449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EE604-9274-433C-84A6-708FB8A1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69" y="2295766"/>
            <a:ext cx="3119676" cy="194979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7309" y="2858703"/>
            <a:ext cx="4225771" cy="36930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Dr Karen Slade </a:t>
            </a:r>
            <a:r>
              <a:rPr lang="en-US" sz="2800" dirty="0" err="1">
                <a:solidFill>
                  <a:srgbClr val="FFFFFF"/>
                </a:solidFill>
              </a:rPr>
              <a:t>CPsychol</a:t>
            </a:r>
            <a:endParaRPr lang="en-US" sz="2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Associate Professor of applied forensic psychology</a:t>
            </a:r>
            <a:endParaRPr lang="en-US" sz="2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HCPC registered forensic psychologist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754CC-5395-479B-A20A-2EE40A57F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463" y="121554"/>
            <a:ext cx="1464941" cy="635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BE2F94-E5C3-42E3-807C-2B9C8C482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886" y="121554"/>
            <a:ext cx="1682641" cy="6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DD57-85E4-422C-8CF2-D1F8FCB5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4" y="440910"/>
            <a:ext cx="4162682" cy="1188720"/>
          </a:xfrm>
        </p:spPr>
        <p:txBody>
          <a:bodyPr/>
          <a:lstStyle/>
          <a:p>
            <a:r>
              <a:rPr lang="en-GB" dirty="0"/>
              <a:t>Intervention 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32B57B-C0A3-4208-AABB-E1FFB9ABE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6905" y="108642"/>
            <a:ext cx="3887711" cy="6627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FBDA27-91E1-4DDC-9BBF-CC493BC652B8}"/>
              </a:ext>
            </a:extLst>
          </p:cNvPr>
          <p:cNvSpPr/>
          <p:nvPr/>
        </p:nvSpPr>
        <p:spPr>
          <a:xfrm>
            <a:off x="615273" y="2212763"/>
            <a:ext cx="39662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Many psychologists start their career in delivering group-based offending behaviour interventions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You can get a job as a: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group facilitator,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psychology assistant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healthcare assistant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delivering interventions in prisons, probation or secure hospital settings. </a:t>
            </a:r>
          </a:p>
        </p:txBody>
      </p:sp>
    </p:spTree>
    <p:extLst>
      <p:ext uri="{BB962C8B-B14F-4D97-AF65-F5344CB8AC3E}">
        <p14:creationId xmlns:p14="http://schemas.microsoft.com/office/powerpoint/2010/main" val="334150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964692"/>
            <a:ext cx="4421124" cy="1188720"/>
          </a:xfrm>
        </p:spPr>
        <p:txBody>
          <a:bodyPr>
            <a:normAutofit/>
          </a:bodyPr>
          <a:lstStyle/>
          <a:p>
            <a:r>
              <a:rPr lang="en-US" dirty="0"/>
              <a:t>Back to </a:t>
            </a:r>
            <a:r>
              <a:rPr lang="en-US" dirty="0" err="1"/>
              <a:t>hmp</a:t>
            </a:r>
            <a:r>
              <a:rPr lang="en-US" dirty="0"/>
              <a:t> </a:t>
            </a:r>
            <a:r>
              <a:rPr lang="en-US" dirty="0" err="1"/>
              <a:t>Whitemoor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06" y="2417275"/>
            <a:ext cx="5225323" cy="42853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dirty="0"/>
              <a:t>I return to HMP </a:t>
            </a:r>
            <a:r>
              <a:rPr lang="en-US" sz="2000" dirty="0" err="1"/>
              <a:t>Whitemoor</a:t>
            </a:r>
            <a:r>
              <a:rPr lang="en-US" sz="2000" dirty="0"/>
              <a:t> and after a time become the Head of Psychology and Interventions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We did more ‘deep dive’ into high intensity offending </a:t>
            </a:r>
            <a:r>
              <a:rPr lang="en-US" sz="2000" dirty="0" err="1"/>
              <a:t>behaviour</a:t>
            </a:r>
            <a:r>
              <a:rPr lang="en-US" sz="2000" dirty="0"/>
              <a:t> and substance use interventions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Highly varied and complex individuals so I am trained in a wide range of therapeutic approaches (e.g. CBT, REBT, MI, CFT, psychodynamic)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029" y="964692"/>
            <a:ext cx="2990088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73" y="1128683"/>
            <a:ext cx="27432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602B4-0CA5-4E28-9E95-6E5DA17B3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917" y="2612308"/>
            <a:ext cx="2496312" cy="1641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EE4A70-026E-4050-B460-1C328431A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609" y="1014540"/>
            <a:ext cx="1006019" cy="9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0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" y="534323"/>
            <a:ext cx="3357604" cy="1188720"/>
          </a:xfrm>
        </p:spPr>
        <p:txBody>
          <a:bodyPr>
            <a:normAutofit/>
          </a:bodyPr>
          <a:lstStyle/>
          <a:p>
            <a:r>
              <a:rPr lang="en-US" dirty="0"/>
              <a:t>Seeing the good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838325"/>
            <a:ext cx="3960909" cy="47222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Forensic Psychology asks you to do a really difficult thing:  Not to judge. </a:t>
            </a:r>
          </a:p>
          <a:p>
            <a:pPr>
              <a:lnSpc>
                <a:spcPct val="90000"/>
              </a:lnSpc>
            </a:pPr>
            <a:r>
              <a:rPr lang="en-US" dirty="0"/>
              <a:t>The courts made the judgements, not you.</a:t>
            </a:r>
          </a:p>
          <a:p>
            <a:pPr>
              <a:lnSpc>
                <a:spcPct val="90000"/>
              </a:lnSpc>
            </a:pPr>
            <a:r>
              <a:rPr lang="en-GB" dirty="0"/>
              <a:t>Justice is not about being judgmental, but about encouraging fairness for all.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you can believe that even people who have done very bad things can change </a:t>
            </a:r>
            <a:r>
              <a:rPr lang="en-US" b="1" dirty="0"/>
              <a:t>and</a:t>
            </a:r>
            <a:r>
              <a:rPr lang="en-US" dirty="0"/>
              <a:t> people you really don’t like, have a right to be helped, then things </a:t>
            </a:r>
            <a:r>
              <a:rPr lang="en-US" b="1" i="1" dirty="0"/>
              <a:t>can</a:t>
            </a:r>
            <a:r>
              <a:rPr lang="en-US" dirty="0"/>
              <a:t> change.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Examples: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 ‘Mr Angry’ and ‘PCL-R man’</a:t>
            </a:r>
          </a:p>
          <a:p>
            <a:pPr>
              <a:lnSpc>
                <a:spcPct val="90000"/>
              </a:lnSpc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7703" y="964692"/>
            <a:ext cx="408051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3024" y="1128683"/>
            <a:ext cx="382987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C6F78-53EE-45CF-B666-21D15EF4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91" y="2504904"/>
            <a:ext cx="3586734" cy="18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8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260D68-A264-4932-914E-2EF50CAE6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9" y="3377509"/>
            <a:ext cx="3503697" cy="23387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799" y="382465"/>
            <a:ext cx="3968495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Finding your passion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11DB9-C4CB-48D6-A9AC-F8E117E1C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99" y="769613"/>
            <a:ext cx="3503697" cy="22861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295" y="1933575"/>
            <a:ext cx="5157705" cy="396767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Your career can and will shift and change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Try out opportunities and see where your passion lies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For me?  The prison environment is not like the community, it is unique, fascinating and highly damaging.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Suicide and self-harm </a:t>
            </a:r>
            <a:r>
              <a:rPr lang="en-US" sz="2400" dirty="0" err="1">
                <a:solidFill>
                  <a:srgbClr val="FFFFFF"/>
                </a:solidFill>
              </a:rPr>
              <a:t>behaviour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What are you passionate about?  </a:t>
            </a:r>
          </a:p>
        </p:txBody>
      </p:sp>
    </p:spTree>
    <p:extLst>
      <p:ext uri="{BB962C8B-B14F-4D97-AF65-F5344CB8AC3E}">
        <p14:creationId xmlns:p14="http://schemas.microsoft.com/office/powerpoint/2010/main" val="3418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60F2C6-7288-493A-BDD8-EAD79083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9" y="3377509"/>
            <a:ext cx="3503697" cy="21022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842" y="824706"/>
            <a:ext cx="3968495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HMP Brixton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0BABF-FC31-40EF-B770-2B75224A7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99" y="971077"/>
            <a:ext cx="3503697" cy="20846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994" y="2308194"/>
            <a:ext cx="4765707" cy="46163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Evidence-based practice in action or ‘Putting my money where my mouth is’ with innovative psychologically-based suicide prevention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Led the prison and health service in suicide and self-harm prevention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/>
                </a:solidFill>
              </a:rPr>
              <a:t>Covered </a:t>
            </a:r>
            <a:r>
              <a:rPr lang="en-US" dirty="0">
                <a:solidFill>
                  <a:schemeClr val="tx1"/>
                </a:solidFill>
              </a:rPr>
              <a:t>100s of staff and professionals and 800 men in prison. 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Reduced the suicide rate from 8 deaths in previous 4 years to zero in the next 4 years.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000" i="1" dirty="0">
                <a:solidFill>
                  <a:schemeClr val="tx1"/>
                </a:solidFill>
              </a:rPr>
              <a:t>There are </a:t>
            </a:r>
            <a:r>
              <a:rPr lang="en-US" sz="2000" b="1" i="1" dirty="0">
                <a:solidFill>
                  <a:schemeClr val="tx1"/>
                </a:solidFill>
              </a:rPr>
              <a:t>many</a:t>
            </a:r>
            <a:r>
              <a:rPr lang="en-US" sz="2000" i="1" dirty="0">
                <a:solidFill>
                  <a:schemeClr val="tx1"/>
                </a:solidFill>
              </a:rPr>
              <a:t> ways to make a difference.</a:t>
            </a:r>
          </a:p>
        </p:txBody>
      </p:sp>
    </p:spTree>
    <p:extLst>
      <p:ext uri="{BB962C8B-B14F-4D97-AF65-F5344CB8AC3E}">
        <p14:creationId xmlns:p14="http://schemas.microsoft.com/office/powerpoint/2010/main" val="363445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3" y="964692"/>
            <a:ext cx="4446478" cy="1188720"/>
          </a:xfrm>
        </p:spPr>
        <p:txBody>
          <a:bodyPr>
            <a:normAutofit/>
          </a:bodyPr>
          <a:lstStyle/>
          <a:p>
            <a:r>
              <a:rPr lang="en-US" dirty="0"/>
              <a:t>Stepping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2457450"/>
            <a:ext cx="4443984" cy="4275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Whilst at Brixton, I undertook a research doctorate based on my passion.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Finding the love of research to answer vital practice questions.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Health problems made travelling and on-call hours difficult so I looked around….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Moved out to NTU in 2011 and developed a balance of teaching, research </a:t>
            </a:r>
            <a:r>
              <a:rPr lang="en-US" b="1" i="1" dirty="0"/>
              <a:t>and</a:t>
            </a:r>
            <a:r>
              <a:rPr lang="en-US" dirty="0"/>
              <a:t> am using it to inform practice.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3CCD2-1D88-45E3-B2CD-E4E87304D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8" r="27905" b="3"/>
          <a:stretch/>
        </p:blipFill>
        <p:spPr>
          <a:xfrm>
            <a:off x="5653484" y="-1"/>
            <a:ext cx="3490722" cy="3410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1C30E4-31A6-42E8-86AD-E2DFBC943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689" y="3325220"/>
            <a:ext cx="3493311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1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99" y="643467"/>
            <a:ext cx="468203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forensic psychologists do many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9" y="2503503"/>
            <a:ext cx="4932779" cy="396831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You can specialise in an area of forensic psychology and make a difference across the world.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As an expert in suicide and self-harm in forensic populations, I work with a wide range of services, at front-line and senior levels, including: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Mental health services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Police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Government Ministries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Probation Services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Correctional Services around the world.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Network Rail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Samaritans</a:t>
            </a:r>
          </a:p>
          <a:p>
            <a:pPr marL="0" indent="0">
              <a:lnSpc>
                <a:spcPct val="90000"/>
              </a:lnSpc>
              <a:buNone/>
            </a:pPr>
            <a:endParaRPr lang="en-GB" sz="1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1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C7831-4392-4598-9B4B-68F160B68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756" y="1007827"/>
            <a:ext cx="2564643" cy="1891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0E893-04A1-4FCD-AE2B-56234D80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56" y="4001081"/>
            <a:ext cx="2564643" cy="16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3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196" y="964692"/>
            <a:ext cx="4569714" cy="1188720"/>
          </a:xfrm>
        </p:spPr>
        <p:txBody>
          <a:bodyPr>
            <a:normAutofit/>
          </a:bodyPr>
          <a:lstStyle/>
          <a:p>
            <a:r>
              <a:rPr lang="en-US" dirty="0"/>
              <a:t>Police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534B9-0B1C-4998-B6EC-D65E086A4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30" y="964692"/>
            <a:ext cx="2026257" cy="2655575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1FCE6-1114-4394-8E4B-A32362214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" y="3916818"/>
            <a:ext cx="2780739" cy="1640636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234" y="2247901"/>
            <a:ext cx="4736216" cy="46101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Forensic Psychologists rarely profile serial killers or work directly for the Police but if interested look @ Investigative Psychology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However, Forensic Psychologists can apply their knowledge and experience to many challenges relevant to Policing.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Development of the Police Welfare Assessment (</a:t>
            </a:r>
            <a:r>
              <a:rPr lang="en-US" dirty="0" err="1"/>
              <a:t>PoWA</a:t>
            </a:r>
            <a:r>
              <a:rPr lang="en-US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 marL="0" indent="0">
              <a:lnSpc>
                <a:spcPct val="90000"/>
              </a:lnSpc>
              <a:buNone/>
            </a:pPr>
            <a:r>
              <a:rPr lang="en-GB" i="1" dirty="0"/>
              <a:t>There are </a:t>
            </a:r>
            <a:r>
              <a:rPr lang="en-GB" b="1" i="1" dirty="0"/>
              <a:t>many</a:t>
            </a:r>
            <a:r>
              <a:rPr lang="en-GB" i="1" dirty="0"/>
              <a:t> ways to make a difference.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197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E11B6-BA7A-4F5A-899F-80753F71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643467"/>
            <a:ext cx="468203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Forensic psychology research is vital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0A0A-0526-4CF4-B3D7-B7419B596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638043"/>
            <a:ext cx="4994922" cy="39935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Forensic Psychologists are also researchers – you will do research at BSc, MSc and often two pieces for publication or doctoral thesis, during your supervised practice stage II.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Finding new knowledge changes practice   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b="1" dirty="0">
                <a:solidFill>
                  <a:schemeClr val="bg1"/>
                </a:solidFill>
              </a:rPr>
              <a:t>Dual Harm</a:t>
            </a:r>
            <a:r>
              <a:rPr lang="en-GB" dirty="0">
                <a:solidFill>
                  <a:schemeClr val="bg1"/>
                </a:solidFill>
              </a:rPr>
              <a:t> is changing the way we think about those who harm and services are changing for the better.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i="1" dirty="0">
                <a:solidFill>
                  <a:schemeClr val="bg1"/>
                </a:solidFill>
              </a:rPr>
              <a:t>There really are </a:t>
            </a:r>
            <a:r>
              <a:rPr lang="en-GB" b="1" i="1" dirty="0">
                <a:solidFill>
                  <a:schemeClr val="bg1"/>
                </a:solidFill>
              </a:rPr>
              <a:t>many</a:t>
            </a:r>
            <a:r>
              <a:rPr lang="en-GB" i="1" dirty="0">
                <a:solidFill>
                  <a:schemeClr val="bg1"/>
                </a:solidFill>
              </a:rPr>
              <a:t> ways to make a difference.</a:t>
            </a:r>
          </a:p>
          <a:p>
            <a:pPr>
              <a:lnSpc>
                <a:spcPct val="90000"/>
              </a:lnSpc>
            </a:pPr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682CC-CC1F-4A27-BE17-25302A53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902" y="2081408"/>
            <a:ext cx="2571497" cy="24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815FDFB-CF06-4999-B753-400F6DDB6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8F43F-4338-4383-8F44-DB3AAC41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dirty="0"/>
              <a:t>Think big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E847E4-8AD4-4367-8E66-57B801851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0330" y="640555"/>
            <a:ext cx="38633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9EF903-D3B6-439B-9E47-5D7F6F1D4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4917" y="795952"/>
            <a:ext cx="361416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A5CAC8-594A-4E9F-B725-DDB3FFBCA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361" y="1644174"/>
            <a:ext cx="3367278" cy="13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5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543" y="531101"/>
            <a:ext cx="4443982" cy="1174991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sz="2100" dirty="0"/>
              <a:t>Becoming a psychologist:</a:t>
            </a:r>
            <a:br>
              <a:rPr lang="en-US" sz="2100" dirty="0"/>
            </a:br>
            <a:r>
              <a:rPr lang="en-US" sz="2100" dirty="0"/>
              <a:t>Where it all began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9E3608-3EAE-45EA-BC34-4FA028811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6325" r="29296"/>
          <a:stretch/>
        </p:blipFill>
        <p:spPr>
          <a:xfrm>
            <a:off x="295295" y="190510"/>
            <a:ext cx="3162280" cy="45434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2089" y="1895475"/>
            <a:ext cx="5450890" cy="49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 was not excited by school and did not excel </a:t>
            </a:r>
          </a:p>
          <a:p>
            <a:pPr>
              <a:lnSpc>
                <a:spcPct val="90000"/>
              </a:lnSpc>
            </a:pPr>
            <a:r>
              <a:rPr lang="en-GB" dirty="0"/>
              <a:t>My family is from the Caribbean</a:t>
            </a:r>
          </a:p>
          <a:p>
            <a:pPr>
              <a:lnSpc>
                <a:spcPct val="90000"/>
              </a:lnSpc>
            </a:pPr>
            <a:r>
              <a:rPr lang="en-GB" dirty="0"/>
              <a:t>Romford is not plush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A few important lessons: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/>
              <a:t>People who are ‘different’ can feel they don’t ‘fit’ – but you can bring what you have, there’s no template.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/>
              <a:t>Don’t be afraid to do what’s right for YOU,  it can be hard, takes persistence and not sticking with the crowd.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/>
              <a:t>I went reluctantly to university and my disillusionment led to me applying for a placement year….the rest is history.</a:t>
            </a:r>
            <a:endParaRPr lang="en-US" sz="15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600" dirty="0">
                <a:solidFill>
                  <a:schemeClr val="accent5"/>
                </a:solidFill>
              </a:rPr>
              <a:t>Not sure what you want yet?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2A6AAE-FAF7-4E2D-9C9C-DF1DA30C9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13" y="4543425"/>
            <a:ext cx="18573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35" y="2708804"/>
            <a:ext cx="27741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Thinking you Want to help?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095750" y="88777"/>
            <a:ext cx="4870697" cy="665825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You can ‘help’ in many ways as a forensic psychologist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You can help people move towards a life without offending and harm</a:t>
            </a:r>
          </a:p>
          <a:p>
            <a:pPr marL="72000" indent="-144000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Help the public by understanding a person’s risk and providing recommendations for reducing it.</a:t>
            </a:r>
            <a:endParaRPr lang="en-US" dirty="0">
              <a:solidFill>
                <a:schemeClr val="bg1"/>
              </a:solidFill>
            </a:endParaRPr>
          </a:p>
          <a:p>
            <a:pPr marL="72000" indent="-1440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Help an individual by working with someone to develop their understanding, skills and changing their </a:t>
            </a:r>
            <a:r>
              <a:rPr lang="en-US" dirty="0" err="1">
                <a:solidFill>
                  <a:schemeClr val="bg1"/>
                </a:solidFill>
              </a:rPr>
              <a:t>behaviour</a:t>
            </a:r>
            <a:endParaRPr lang="en-US" dirty="0">
              <a:solidFill>
                <a:schemeClr val="bg1"/>
              </a:solidFill>
            </a:endParaRPr>
          </a:p>
          <a:p>
            <a:pPr marL="72000" indent="-1440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Help through changing the environment to reduce harm and increase the chance of rehabilitation</a:t>
            </a:r>
          </a:p>
          <a:p>
            <a:pPr marL="72000" indent="-1440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Help by developing psychologically-based knowledge in others who can then apply it </a:t>
            </a:r>
          </a:p>
          <a:p>
            <a:pPr marL="72000" indent="-1440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Help by developing new knowledge through research or practice which change the way we think and practice.</a:t>
            </a:r>
          </a:p>
          <a:p>
            <a:pPr marL="72000" indent="-1440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Help services by developing new ways of working which affect others in a positive way.</a:t>
            </a:r>
          </a:p>
        </p:txBody>
      </p:sp>
    </p:spTree>
    <p:extLst>
      <p:ext uri="{BB962C8B-B14F-4D97-AF65-F5344CB8AC3E}">
        <p14:creationId xmlns:p14="http://schemas.microsoft.com/office/powerpoint/2010/main" val="1104973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087" y="128016"/>
            <a:ext cx="5937755" cy="1188720"/>
          </a:xfrm>
        </p:spPr>
        <p:txBody>
          <a:bodyPr/>
          <a:lstStyle/>
          <a:p>
            <a:r>
              <a:rPr lang="en-US" dirty="0"/>
              <a:t>Forensic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Online Media 3" title="What is Forensic Psychology?">
            <a:hlinkClick r:id="" action="ppaction://media"/>
            <a:extLst>
              <a:ext uri="{FF2B5EF4-FFF2-40B4-BE49-F238E27FC236}">
                <a16:creationId xmlns:a16="http://schemas.microsoft.com/office/drawing/2014/main" id="{529F4F00-0330-428A-A091-F527CCF388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596" y="1316736"/>
            <a:ext cx="8265111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490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404872"/>
            <a:ext cx="2283712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/>
              <a:t>Thank you for listening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3BBB5A-3978-4E4A-A471-662EA27F0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782" y="1699439"/>
            <a:ext cx="4693158" cy="31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4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1" y="141879"/>
            <a:ext cx="468203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getting more experience than you bargained for!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75" y="2011802"/>
            <a:ext cx="5489813" cy="469971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My first day of placement – HMP </a:t>
            </a:r>
            <a:r>
              <a:rPr lang="en-GB" sz="1600" dirty="0" err="1">
                <a:solidFill>
                  <a:schemeClr val="bg1"/>
                </a:solidFill>
              </a:rPr>
              <a:t>Whitemoor</a:t>
            </a:r>
            <a:r>
              <a:rPr lang="en-GB" sz="1600" dirty="0">
                <a:solidFill>
                  <a:schemeClr val="bg1"/>
                </a:solidFill>
              </a:rPr>
              <a:t>, Sept 1994.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bg1"/>
                </a:solidFill>
              </a:rPr>
              <a:t>Day 1: </a:t>
            </a:r>
            <a:r>
              <a:rPr lang="en-US" sz="1600" b="1" dirty="0">
                <a:solidFill>
                  <a:schemeClr val="bg1"/>
                </a:solidFill>
                <a:hlinkClick r:id="rId2"/>
              </a:rPr>
              <a:t>Escape</a:t>
            </a:r>
            <a:r>
              <a:rPr lang="en-US" sz="1600" b="1" dirty="0">
                <a:solidFill>
                  <a:schemeClr val="bg1"/>
                </a:solidFill>
              </a:rPr>
              <a:t> : conditioning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bg1"/>
                </a:solidFill>
              </a:rPr>
              <a:t>Month II: Major riot	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bg1"/>
                </a:solidFill>
              </a:rPr>
              <a:t>Month IV:  Hostage incident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Psychology worked hard behind the scenes </a:t>
            </a:r>
            <a:r>
              <a:rPr lang="en-GB" sz="1600" dirty="0">
                <a:solidFill>
                  <a:schemeClr val="bg1"/>
                </a:solidFill>
              </a:rPr>
              <a:t>to avoid incidents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Evidence-based negotiation and prevention advice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Supporting anti-conditioning strategy and training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Assessments and Interventions with prisoners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Data analysis to identify risk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Perpetrator summaries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E9F76-D6B4-446D-911D-646ECAC4C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163" y="1869923"/>
            <a:ext cx="3228060" cy="36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49" y="860595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Back to </a:t>
            </a:r>
            <a:r>
              <a:rPr lang="en-US" dirty="0" err="1"/>
              <a:t>uni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what the experience taught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97" y="2233105"/>
            <a:ext cx="8673484" cy="4624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found something I </a:t>
            </a:r>
            <a:r>
              <a:rPr lang="en-US" b="1" i="1" dirty="0"/>
              <a:t>really </a:t>
            </a:r>
            <a:r>
              <a:rPr lang="en-US" dirty="0"/>
              <a:t>wanted to do and impressed by the balance needed by Forensic Psychologists.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Their clients largely don’t want their help, but really need it with quite the story to tell.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Deal confidently with conflict and threat (on your own) and then sit down next day and talk.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Deal with high pressure environments where you must respond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Can benefit others by advising on what helps to keep </a:t>
            </a:r>
            <a:r>
              <a:rPr lang="en-GB" u="sng" dirty="0"/>
              <a:t>everyone</a:t>
            </a:r>
            <a:r>
              <a:rPr lang="en-GB" dirty="0"/>
              <a:t> safe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Within boundaries, chat and even laugh with people with serious offences (because you are not judgemental but approachable, genuine and human)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Show compassion for people in prison and their difficulties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7924D-8D9E-4649-AE68-E0B32C3CD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724" y="169080"/>
            <a:ext cx="1828457" cy="20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99" y="643467"/>
            <a:ext cx="468203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‘But its so hard to get experience!’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638043"/>
            <a:ext cx="4888390" cy="394918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You are very unlikely to get voluntary experience by writing to a prison or emailing the Governor.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But there are masses of opportunity for experience (some paid, some voluntary) to only to see if you like it.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Examples: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Prison Independent Monitoring Board  </a:t>
            </a:r>
            <a:r>
              <a:rPr lang="en-GB" u="sng" dirty="0">
                <a:solidFill>
                  <a:schemeClr val="bg1"/>
                </a:solidFill>
                <a:hlinkClick r:id="rId2"/>
              </a:rPr>
              <a:t>http://www.imb.org.uk/join-now/current-vacancies/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Shannon Trust (toe by toe)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https://www.shannontrust.org.uk/volunteer/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1CE45-EE98-4819-BCED-43DA588C5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02" y="2476776"/>
            <a:ext cx="2571497" cy="17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4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FC75-881C-4F53-A630-6FD87DAB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en-GB" dirty="0"/>
              <a:t>Experience is not all about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B57D9-3C4F-49C7-858F-92BA78BA7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2638044"/>
            <a:ext cx="3688417" cy="37538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GB" sz="2000" dirty="0"/>
              <a:t>Did I go straight back to prison?     Far from it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Working on ‘the boats’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Running pubs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Civil Service Fast Track Scheme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Learning quality skills in other environments are really valuable</a:t>
            </a:r>
          </a:p>
          <a:p>
            <a:pPr>
              <a:lnSpc>
                <a:spcPct val="90000"/>
              </a:lnSpc>
            </a:pPr>
            <a:endParaRPr lang="en-GB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DF75C-DCDB-4C94-9128-51C505798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210" y="2982897"/>
            <a:ext cx="3573517" cy="2157274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6278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AC44-DD21-4B29-936D-47F3DA00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routes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C53700-D787-4850-A869-3DF168C6F0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891486"/>
              </p:ext>
            </p:extLst>
          </p:nvPr>
        </p:nvGraphicFramePr>
        <p:xfrm>
          <a:off x="938212" y="1367160"/>
          <a:ext cx="7634288" cy="510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184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04B16-33D0-4EC2-B6CB-9C0DED680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643467"/>
            <a:ext cx="468203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Stage 1: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The whys and the </a:t>
            </a:r>
            <a:r>
              <a:rPr lang="en-GB" dirty="0" err="1">
                <a:solidFill>
                  <a:schemeClr val="bg1"/>
                </a:solidFill>
              </a:rPr>
              <a:t>whats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41E60-75CF-4802-8C87-6239441B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638043"/>
            <a:ext cx="4682036" cy="3682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Stage 1 was BPS accredited MSc in forensic psychology part-time alongside working with men in prison.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Eye-opener – the ‘why’, the ‘what works’ and the ‘what next’.  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My advice?    Do it when there’s a bit of a fire burning in the subject </a:t>
            </a:r>
            <a:r>
              <a:rPr lang="en-GB" u="sng" dirty="0">
                <a:solidFill>
                  <a:schemeClr val="bg1"/>
                </a:solidFill>
              </a:rPr>
              <a:t>and</a:t>
            </a:r>
            <a:r>
              <a:rPr lang="en-GB" dirty="0">
                <a:solidFill>
                  <a:schemeClr val="bg1"/>
                </a:solidFill>
              </a:rPr>
              <a:t> the people.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15709-9967-4E58-A4EC-1BF931D89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236" y="1944210"/>
            <a:ext cx="3496764" cy="27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621792"/>
            <a:ext cx="4421124" cy="1188720"/>
          </a:xfrm>
        </p:spPr>
        <p:txBody>
          <a:bodyPr>
            <a:normAutofit fontScale="90000"/>
          </a:bodyPr>
          <a:lstStyle/>
          <a:p>
            <a:r>
              <a:rPr lang="en-GB" dirty="0"/>
              <a:t>Stage II training@</a:t>
            </a:r>
            <a:br>
              <a:rPr lang="en-GB" dirty="0"/>
            </a:br>
            <a:r>
              <a:rPr lang="en-GB" dirty="0"/>
              <a:t>HMP Wellingborough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2153413"/>
            <a:ext cx="5178459" cy="4549228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buClr>
                <a:srgbClr val="9BAFB5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Risk assessments for the parole board for lifers</a:t>
            </a:r>
          </a:p>
          <a:p>
            <a:pPr lvl="0">
              <a:lnSpc>
                <a:spcPct val="90000"/>
              </a:lnSpc>
              <a:buClr>
                <a:srgbClr val="9BAFB5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Group and individual 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offending </a:t>
            </a: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behaviour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interventions 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</a:p>
          <a:p>
            <a:pPr lvl="0">
              <a:lnSpc>
                <a:spcPct val="90000"/>
              </a:lnSpc>
              <a:buClr>
                <a:srgbClr val="9BAFB5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Research and consultancy work on reducing self-harm</a:t>
            </a:r>
          </a:p>
          <a:p>
            <a:pPr lvl="0">
              <a:lnSpc>
                <a:spcPct val="90000"/>
              </a:lnSpc>
              <a:buClr>
                <a:srgbClr val="9BAFB5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Training staff in talking to the men.</a:t>
            </a:r>
          </a:p>
          <a:p>
            <a:pPr lvl="0">
              <a:lnSpc>
                <a:spcPct val="90000"/>
              </a:lnSpc>
              <a:buClr>
                <a:srgbClr val="9BAFB5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Staff support after bad incidents</a:t>
            </a:r>
          </a:p>
          <a:p>
            <a:pPr lvl="0">
              <a:lnSpc>
                <a:spcPct val="90000"/>
              </a:lnSpc>
              <a:buClr>
                <a:srgbClr val="9BAFB5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Reflective practice</a:t>
            </a:r>
          </a:p>
          <a:p>
            <a:pPr lvl="0">
              <a:lnSpc>
                <a:spcPct val="90000"/>
              </a:lnSpc>
              <a:buClr>
                <a:srgbClr val="9BAFB5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0" lvl="0" indent="0" algn="ctr">
              <a:lnSpc>
                <a:spcPct val="90000"/>
              </a:lnSpc>
              <a:buClr>
                <a:srgbClr val="9BAFB5"/>
              </a:buClr>
              <a:buNone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Groupwork: Burglary 101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029" y="964692"/>
            <a:ext cx="2990088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73" y="1128683"/>
            <a:ext cx="27432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03292-6633-4C6D-AE85-D4E7E5855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37" y="2343818"/>
            <a:ext cx="2859272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AA72F7AB3D04CA48220458528BB43" ma:contentTypeVersion="10" ma:contentTypeDescription="Create a new document." ma:contentTypeScope="" ma:versionID="d2c2f6fbbaf3eb6818643447c4bee091">
  <xsd:schema xmlns:xsd="http://www.w3.org/2001/XMLSchema" xmlns:xs="http://www.w3.org/2001/XMLSchema" xmlns:p="http://schemas.microsoft.com/office/2006/metadata/properties" xmlns:ns3="f9708323-e26c-4289-92e7-e1fe2a3f46a3" xmlns:ns4="10bf3aa2-794f-4d0f-815b-2800062ccedc" targetNamespace="http://schemas.microsoft.com/office/2006/metadata/properties" ma:root="true" ma:fieldsID="13036ea61bdb6b35ed1a8bcb6e36e840" ns3:_="" ns4:_="">
    <xsd:import namespace="f9708323-e26c-4289-92e7-e1fe2a3f46a3"/>
    <xsd:import namespace="10bf3aa2-794f-4d0f-815b-2800062cced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08323-e26c-4289-92e7-e1fe2a3f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f3aa2-794f-4d0f-815b-2800062cc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A388A1-850A-4F59-89B2-068BD77CC8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708323-e26c-4289-92e7-e1fe2a3f46a3"/>
    <ds:schemaRef ds:uri="10bf3aa2-794f-4d0f-815b-2800062cce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C82799-5F72-4B34-88D6-F65B41C67F5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f9708323-e26c-4289-92e7-e1fe2a3f46a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0bf3aa2-794f-4d0f-815b-2800062cced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905458-6D0E-4DF1-A08C-935B9E4EC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</Words>
  <Application>Microsoft Office PowerPoint</Application>
  <PresentationFormat>On-screen Show (4:3)</PresentationFormat>
  <Paragraphs>186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 Sans MT</vt:lpstr>
      <vt:lpstr>Impact</vt:lpstr>
      <vt:lpstr>Wingdings</vt:lpstr>
      <vt:lpstr>Parcel</vt:lpstr>
      <vt:lpstr>Badge</vt:lpstr>
      <vt:lpstr>Its not like it is on TV</vt:lpstr>
      <vt:lpstr>Becoming a psychologist: Where it all began</vt:lpstr>
      <vt:lpstr>getting more experience than you bargained for!</vt:lpstr>
      <vt:lpstr>Back to uni:  what the experience taught me</vt:lpstr>
      <vt:lpstr>‘But its so hard to get experience!’</vt:lpstr>
      <vt:lpstr>Experience is not all about psychology</vt:lpstr>
      <vt:lpstr>Training routes</vt:lpstr>
      <vt:lpstr>Stage 1: The whys and the whats</vt:lpstr>
      <vt:lpstr>Stage II training@ HMP Wellingborough</vt:lpstr>
      <vt:lpstr>Intervention work</vt:lpstr>
      <vt:lpstr>Back to hmp Whitemoor</vt:lpstr>
      <vt:lpstr>Seeing the good</vt:lpstr>
      <vt:lpstr>Finding your passion</vt:lpstr>
      <vt:lpstr>HMP Brixton</vt:lpstr>
      <vt:lpstr>Stepping out</vt:lpstr>
      <vt:lpstr>forensic psychologists do many things</vt:lpstr>
      <vt:lpstr>Police</vt:lpstr>
      <vt:lpstr>Forensic psychology research is vital</vt:lpstr>
      <vt:lpstr>Think big</vt:lpstr>
      <vt:lpstr>Thinking you Want to help?</vt:lpstr>
      <vt:lpstr>Forensic Psychology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not like it is on TV</dc:title>
  <dc:creator>Karen Slade</dc:creator>
  <cp:lastModifiedBy>Sullivan, Linda</cp:lastModifiedBy>
  <cp:revision>10</cp:revision>
  <dcterms:created xsi:type="dcterms:W3CDTF">2019-11-29T09:53:27Z</dcterms:created>
  <dcterms:modified xsi:type="dcterms:W3CDTF">2020-12-02T15:25:17Z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0x01010089DAA72F7AB3D04CA48220458528BB43</vt:lpwstr>
  </property>
</Properties>
</file>