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486" r:id="rId2"/>
    <p:sldId id="504" r:id="rId3"/>
    <p:sldId id="487" r:id="rId4"/>
    <p:sldId id="500" r:id="rId5"/>
    <p:sldId id="491" r:id="rId6"/>
    <p:sldId id="262" r:id="rId7"/>
    <p:sldId id="483" r:id="rId8"/>
    <p:sldId id="484" r:id="rId9"/>
    <p:sldId id="481" r:id="rId10"/>
    <p:sldId id="492" r:id="rId11"/>
    <p:sldId id="489" r:id="rId12"/>
    <p:sldId id="496" r:id="rId13"/>
    <p:sldId id="488" r:id="rId14"/>
    <p:sldId id="495" r:id="rId15"/>
    <p:sldId id="493" r:id="rId16"/>
    <p:sldId id="263" r:id="rId17"/>
    <p:sldId id="501" r:id="rId18"/>
    <p:sldId id="502" r:id="rId19"/>
    <p:sldId id="503" r:id="rId20"/>
    <p:sldId id="494" r:id="rId21"/>
    <p:sldId id="259" r:id="rId22"/>
    <p:sldId id="260" r:id="rId23"/>
    <p:sldId id="258" r:id="rId24"/>
    <p:sldId id="497" r:id="rId25"/>
    <p:sldId id="498" r:id="rId26"/>
    <p:sldId id="49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24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495AE-46BD-4A7F-AA6D-703710150F8D}" type="datetimeFigureOut">
              <a:rPr lang="en-GB" smtClean="0"/>
              <a:t>15/12/2020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C7832-F8D2-45A5-8ACA-67B93D66C3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810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3B482-12B8-4DF4-8D73-56B6972EEFA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740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3B482-12B8-4DF4-8D73-56B6972EEFA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884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3B482-12B8-4DF4-8D73-56B6972EEFA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292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3B482-12B8-4DF4-8D73-56B6972EEFA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784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3B482-12B8-4DF4-8D73-56B6972EEFA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063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3B482-12B8-4DF4-8D73-56B6972EEFA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338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3B482-12B8-4DF4-8D73-56B6972EEFA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737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0D811-8273-42BA-B8D7-CBCE0E649A4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526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DDF5-1C84-4B88-B17F-0FB845EF2DA7}" type="datetimeFigureOut">
              <a:rPr lang="en-IE" smtClean="0"/>
              <a:t>15/12/2020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3929B-ABE7-4EBB-A025-A52E2528F8D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5490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DDF5-1C84-4B88-B17F-0FB845EF2DA7}" type="datetimeFigureOut">
              <a:rPr lang="en-IE" smtClean="0"/>
              <a:t>15/12/2020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3929B-ABE7-4EBB-A025-A52E2528F8D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81819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DDF5-1C84-4B88-B17F-0FB845EF2DA7}" type="datetimeFigureOut">
              <a:rPr lang="en-IE" smtClean="0"/>
              <a:t>15/12/2020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3929B-ABE7-4EBB-A025-A52E2528F8D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0739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DDF5-1C84-4B88-B17F-0FB845EF2DA7}" type="datetimeFigureOut">
              <a:rPr lang="en-IE" smtClean="0"/>
              <a:t>15/12/2020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3929B-ABE7-4EBB-A025-A52E2528F8D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35857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DDF5-1C84-4B88-B17F-0FB845EF2DA7}" type="datetimeFigureOut">
              <a:rPr lang="en-IE" smtClean="0"/>
              <a:t>15/12/2020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3929B-ABE7-4EBB-A025-A52E2528F8D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72105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DDF5-1C84-4B88-B17F-0FB845EF2DA7}" type="datetimeFigureOut">
              <a:rPr lang="en-IE" smtClean="0"/>
              <a:t>15/12/2020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3929B-ABE7-4EBB-A025-A52E2528F8D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62294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DDF5-1C84-4B88-B17F-0FB845EF2DA7}" type="datetimeFigureOut">
              <a:rPr lang="en-IE" smtClean="0"/>
              <a:t>15/12/2020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3929B-ABE7-4EBB-A025-A52E2528F8D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85117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DDF5-1C84-4B88-B17F-0FB845EF2DA7}" type="datetimeFigureOut">
              <a:rPr lang="en-IE" smtClean="0"/>
              <a:t>15/12/2020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3929B-ABE7-4EBB-A025-A52E2528F8D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89196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DDF5-1C84-4B88-B17F-0FB845EF2DA7}" type="datetimeFigureOut">
              <a:rPr lang="en-IE" smtClean="0"/>
              <a:t>15/12/2020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3929B-ABE7-4EBB-A025-A52E2528F8D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94548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DDF5-1C84-4B88-B17F-0FB845EF2DA7}" type="datetimeFigureOut">
              <a:rPr lang="en-IE" smtClean="0"/>
              <a:t>15/12/2020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3929B-ABE7-4EBB-A025-A52E2528F8D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26384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DDF5-1C84-4B88-B17F-0FB845EF2DA7}" type="datetimeFigureOut">
              <a:rPr lang="en-IE" smtClean="0"/>
              <a:t>15/12/2020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3929B-ABE7-4EBB-A025-A52E2528F8D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35391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ADDF5-1C84-4B88-B17F-0FB845EF2DA7}" type="datetimeFigureOut">
              <a:rPr lang="en-IE" smtClean="0"/>
              <a:t>15/12/2020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3929B-ABE7-4EBB-A025-A52E2528F8D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50839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D35C5-17E4-4EF7-AF13-7F69635396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30356"/>
            <a:ext cx="7676271" cy="972767"/>
          </a:xfrm>
        </p:spPr>
        <p:txBody>
          <a:bodyPr>
            <a:normAutofit fontScale="90000"/>
          </a:bodyPr>
          <a:lstStyle/>
          <a:p>
            <a:r>
              <a:rPr lang="en-GB" sz="5200" b="1" dirty="0"/>
              <a:t>The Public Sector Post Covid19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9FF77A-6171-4E0C-9AE1-C5FAC19EA2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33281"/>
            <a:ext cx="9144000" cy="549614"/>
          </a:xfrm>
        </p:spPr>
        <p:txBody>
          <a:bodyPr>
            <a:normAutofit/>
          </a:bodyPr>
          <a:lstStyle/>
          <a:p>
            <a:r>
              <a:rPr lang="en-GB" dirty="0"/>
              <a:t> 26</a:t>
            </a:r>
            <a:r>
              <a:rPr lang="en-GB" baseline="30000" dirty="0"/>
              <a:t>th</a:t>
            </a:r>
            <a:r>
              <a:rPr lang="en-GB" dirty="0"/>
              <a:t> June, 2020</a:t>
            </a:r>
          </a:p>
        </p:txBody>
      </p:sp>
      <p:pic>
        <p:nvPicPr>
          <p:cNvPr id="5" name="Picture 4" descr="A picture containing umbrella&#10;&#10;Description automatically generated">
            <a:extLst>
              <a:ext uri="{FF2B5EF4-FFF2-40B4-BE49-F238E27FC236}">
                <a16:creationId xmlns:a16="http://schemas.microsoft.com/office/drawing/2014/main" id="{C55D0185-ACE3-4C7C-A5BB-63910DD355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598" y="203592"/>
            <a:ext cx="3915275" cy="1396607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B79BD655-2002-4E9F-8ABA-2FDB939A5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792" y="470366"/>
            <a:ext cx="2857500" cy="7429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335555-B803-3A45-A0BA-C9807F3AB5E5}"/>
              </a:ext>
            </a:extLst>
          </p:cNvPr>
          <p:cNvSpPr txBox="1"/>
          <p:nvPr/>
        </p:nvSpPr>
        <p:spPr>
          <a:xfrm>
            <a:off x="1025719" y="5321030"/>
            <a:ext cx="4428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/>
              <a:t>Hosted by  the William J. Clinton Institute </a:t>
            </a:r>
          </a:p>
          <a:p>
            <a:r>
              <a:rPr lang="en-GB" b="1" i="1" dirty="0"/>
              <a:t>at Queen’s Management School </a:t>
            </a:r>
          </a:p>
        </p:txBody>
      </p:sp>
      <p:pic>
        <p:nvPicPr>
          <p:cNvPr id="15" name="Picture 14" descr="A red and white sign&#10;&#10;Description automatically generated">
            <a:extLst>
              <a:ext uri="{FF2B5EF4-FFF2-40B4-BE49-F238E27FC236}">
                <a16:creationId xmlns:a16="http://schemas.microsoft.com/office/drawing/2014/main" id="{6B93427F-B6A1-1648-83A5-A42E152426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292" y="5186995"/>
            <a:ext cx="2540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03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D35C5-17E4-4EF7-AF13-7F69635396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30356"/>
            <a:ext cx="9144000" cy="972767"/>
          </a:xfrm>
        </p:spPr>
        <p:txBody>
          <a:bodyPr>
            <a:normAutofit fontScale="90000"/>
          </a:bodyPr>
          <a:lstStyle/>
          <a:p>
            <a:br>
              <a:rPr lang="en-GB" sz="5200" b="1" dirty="0"/>
            </a:br>
            <a:r>
              <a:rPr lang="en-GB" sz="5200" b="1" dirty="0"/>
              <a:t>Dr Joanne Murphy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9FF77A-6171-4E0C-9AE1-C5FAC19EA2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33280"/>
            <a:ext cx="9144000" cy="1580403"/>
          </a:xfrm>
        </p:spPr>
        <p:txBody>
          <a:bodyPr>
            <a:normAutofit/>
          </a:bodyPr>
          <a:lstStyle/>
          <a:p>
            <a:r>
              <a:rPr lang="en-GB" i="1" dirty="0"/>
              <a:t>Queen’s University, Belfast</a:t>
            </a:r>
          </a:p>
          <a:p>
            <a:endParaRPr lang="en-GB" i="1" dirty="0"/>
          </a:p>
          <a:p>
            <a:r>
              <a:rPr lang="en-GB" i="1" dirty="0"/>
              <a:t>@</a:t>
            </a:r>
            <a:r>
              <a:rPr lang="en-GB" i="1" dirty="0" err="1"/>
              <a:t>changeresearch</a:t>
            </a:r>
            <a:r>
              <a:rPr lang="en-GB" i="1" dirty="0"/>
              <a:t> </a:t>
            </a:r>
          </a:p>
        </p:txBody>
      </p:sp>
      <p:pic>
        <p:nvPicPr>
          <p:cNvPr id="5" name="Picture 4" descr="A picture containing umbrella&#10;&#10;Description automatically generated">
            <a:extLst>
              <a:ext uri="{FF2B5EF4-FFF2-40B4-BE49-F238E27FC236}">
                <a16:creationId xmlns:a16="http://schemas.microsoft.com/office/drawing/2014/main" id="{C55D0185-ACE3-4C7C-A5BB-63910DD355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598" y="203592"/>
            <a:ext cx="3915275" cy="1396607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B79BD655-2002-4E9F-8ABA-2FDB939A5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792" y="470366"/>
            <a:ext cx="28575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142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1176" y="1619369"/>
            <a:ext cx="7904611" cy="747514"/>
          </a:xfrm>
        </p:spPr>
        <p:txBody>
          <a:bodyPr>
            <a:normAutofit/>
          </a:bodyPr>
          <a:lstStyle/>
          <a:p>
            <a:pPr algn="l"/>
            <a:r>
              <a:rPr lang="en-GB" sz="4000" dirty="0">
                <a:solidFill>
                  <a:srgbClr val="7030A0"/>
                </a:solidFill>
                <a:latin typeface="+mn-lt"/>
              </a:rPr>
              <a:t>The ‘War’ on Covid19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25294" y="2498378"/>
            <a:ext cx="5522579" cy="3912150"/>
          </a:xfrm>
        </p:spPr>
        <p:txBody>
          <a:bodyPr>
            <a:noAutofit/>
          </a:bodyPr>
          <a:lstStyle/>
          <a:p>
            <a:pPr algn="l"/>
            <a:r>
              <a:rPr lang="en-GB" sz="2000" dirty="0"/>
              <a:t>Extreme Contexts / Leadership / Groups and Teams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000" dirty="0"/>
              <a:t>Risky, Emergency, Disruptive, </a:t>
            </a:r>
            <a:r>
              <a:rPr lang="en-GB" sz="2000" b="1" dirty="0"/>
              <a:t>Surprising</a:t>
            </a:r>
            <a:endParaRPr lang="en-GB" sz="20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000" dirty="0"/>
              <a:t>Rapidly compressed decision making intensifies the impact of volatility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000" dirty="0"/>
              <a:t>Highly dynamic, interconnected and interdependent environments create enormous complexity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000" dirty="0"/>
              <a:t>Lead to conflicts over authority, clashes over domains or jurisdictions, and a lack of action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000" dirty="0"/>
              <a:t>Lessons during / lessons after </a:t>
            </a:r>
          </a:p>
        </p:txBody>
      </p:sp>
      <p:pic>
        <p:nvPicPr>
          <p:cNvPr id="4" name="Picture 3" descr="A picture containing umbrella&#10;&#10;Description automatically generated">
            <a:extLst>
              <a:ext uri="{FF2B5EF4-FFF2-40B4-BE49-F238E27FC236}">
                <a16:creationId xmlns:a16="http://schemas.microsoft.com/office/drawing/2014/main" id="{D6EC7B73-C2B9-46BB-BB8A-99C52D5627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598" y="203592"/>
            <a:ext cx="3915275" cy="1396607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D62E10F9-B795-4C16-8E10-CE370AED42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942" y="460841"/>
            <a:ext cx="2857500" cy="7429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9FF0D75-1DFC-454F-8557-214E70D246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7594" y="2498378"/>
            <a:ext cx="3376385" cy="342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577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1176" y="1619369"/>
            <a:ext cx="7904611" cy="747514"/>
          </a:xfrm>
        </p:spPr>
        <p:txBody>
          <a:bodyPr>
            <a:normAutofit/>
          </a:bodyPr>
          <a:lstStyle/>
          <a:p>
            <a:pPr algn="l"/>
            <a:r>
              <a:rPr lang="en-GB" sz="4000" dirty="0">
                <a:solidFill>
                  <a:srgbClr val="7030A0"/>
                </a:solidFill>
                <a:latin typeface="+mn-lt"/>
              </a:rPr>
              <a:t>Leadership ‘Configurations’ 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25294" y="2498378"/>
            <a:ext cx="5522579" cy="3912150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/>
              <a:t>We tend to be very  ‘actor-centric’ (Buchanan &amp; </a:t>
            </a:r>
            <a:r>
              <a:rPr lang="en-GB" sz="2000" dirty="0" err="1"/>
              <a:t>Hällgren</a:t>
            </a:r>
            <a:r>
              <a:rPr lang="en-GB" sz="2000" dirty="0"/>
              <a:t>, 2018)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/>
              <a:t>Individual and Collective leadership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/>
              <a:t>Importance of teams and individual capability (</a:t>
            </a:r>
            <a:r>
              <a:rPr lang="en-GB" sz="2000" dirty="0" err="1"/>
              <a:t>Fraher</a:t>
            </a:r>
            <a:r>
              <a:rPr lang="en-GB" sz="2000" dirty="0"/>
              <a:t>, 2011)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/>
              <a:t>Helpful to think about networks of individuals (Gronn,2009)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/>
              <a:t>Building trust, discouraging risky behaviour, identifying future vulnerabilities, making rapid decisions, taking courageous action and learning from crisis to effect change (James &amp; Wooten, 2005)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pic>
        <p:nvPicPr>
          <p:cNvPr id="4" name="Picture 3" descr="A picture containing umbrella&#10;&#10;Description automatically generated">
            <a:extLst>
              <a:ext uri="{FF2B5EF4-FFF2-40B4-BE49-F238E27FC236}">
                <a16:creationId xmlns:a16="http://schemas.microsoft.com/office/drawing/2014/main" id="{D6EC7B73-C2B9-46BB-BB8A-99C52D5627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598" y="203592"/>
            <a:ext cx="3915275" cy="1396607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D62E10F9-B795-4C16-8E10-CE370AED42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942" y="460841"/>
            <a:ext cx="2857500" cy="742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984765-EA13-4E4E-AB7C-CA5BE3E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4129" y="2366883"/>
            <a:ext cx="5883623" cy="35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227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67910" y="1619369"/>
            <a:ext cx="6321287" cy="747514"/>
          </a:xfrm>
        </p:spPr>
        <p:txBody>
          <a:bodyPr>
            <a:normAutofit/>
          </a:bodyPr>
          <a:lstStyle/>
          <a:p>
            <a:pPr algn="l"/>
            <a:r>
              <a:rPr lang="en-GB" sz="4000" dirty="0">
                <a:solidFill>
                  <a:srgbClr val="7030A0"/>
                </a:solidFill>
                <a:latin typeface="+mn-lt"/>
              </a:rPr>
              <a:t>Evidence from the Field  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03116" y="2498378"/>
            <a:ext cx="5243208" cy="3672408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i="1" dirty="0"/>
              <a:t>“In such a situation you are not that important…You are at the bottom of the pyramid not the top. You are carrying them on your shoulders”</a:t>
            </a:r>
            <a:r>
              <a:rPr lang="en-GB" sz="2200" dirty="0"/>
              <a:t> </a:t>
            </a:r>
            <a:endParaRPr lang="en-GB" sz="2200" b="1" i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i="1" dirty="0"/>
              <a:t>“Organisation is everything</a:t>
            </a:r>
            <a:r>
              <a:rPr lang="en-GB" sz="2200" dirty="0"/>
              <a:t>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i="1" dirty="0"/>
              <a:t>“you have no time. You have to make decisions. To make decisions without time you have to be brave”</a:t>
            </a:r>
            <a:r>
              <a:rPr lang="en-GB" sz="2200" dirty="0"/>
              <a:t> (Ismet </a:t>
            </a:r>
            <a:r>
              <a:rPr lang="en-GB" sz="2200" dirty="0" err="1"/>
              <a:t>Kumalic</a:t>
            </a:r>
            <a:r>
              <a:rPr lang="en-GB" sz="2200" dirty="0"/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/>
              <a:t>“</a:t>
            </a:r>
            <a:r>
              <a:rPr lang="en-US" sz="2200" i="1" dirty="0"/>
              <a:t>Because we had a duty of hope</a:t>
            </a:r>
            <a:r>
              <a:rPr lang="en-US" sz="2200" dirty="0"/>
              <a:t>” (DFAT)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4" name="Picture 3" descr="A picture containing umbrella&#10;&#10;Description automatically generated">
            <a:extLst>
              <a:ext uri="{FF2B5EF4-FFF2-40B4-BE49-F238E27FC236}">
                <a16:creationId xmlns:a16="http://schemas.microsoft.com/office/drawing/2014/main" id="{D6EC7B73-C2B9-46BB-BB8A-99C52D5627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598" y="203592"/>
            <a:ext cx="3915275" cy="1396607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D62E10F9-B795-4C16-8E10-CE370AED42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942" y="460841"/>
            <a:ext cx="2857500" cy="7429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E951E6-AFB9-E640-991C-50D35078708D}"/>
              </a:ext>
            </a:extLst>
          </p:cNvPr>
          <p:cNvSpPr txBox="1"/>
          <p:nvPr/>
        </p:nvSpPr>
        <p:spPr>
          <a:xfrm>
            <a:off x="286248" y="6217920"/>
            <a:ext cx="11905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/>
              <a:t>Murphy, J. Management and War: How Organisations Navigate Conflict and Build Peace, Palgrave Macmillan - out August 2020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3AC235-510C-0642-9CD8-3FBBA6637C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9672" y="1898715"/>
            <a:ext cx="1770715" cy="23560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0DB104F-60B6-BF46-832E-2EBB119B35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0534" y="3946849"/>
            <a:ext cx="1646401" cy="164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13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25294" y="1600198"/>
            <a:ext cx="9215054" cy="639149"/>
          </a:xfrm>
        </p:spPr>
        <p:txBody>
          <a:bodyPr>
            <a:noAutofit/>
          </a:bodyPr>
          <a:lstStyle/>
          <a:p>
            <a:pPr algn="l"/>
            <a:r>
              <a:rPr lang="en-GB" sz="3200" dirty="0">
                <a:solidFill>
                  <a:srgbClr val="7030A0"/>
                </a:solidFill>
                <a:latin typeface="+mn-lt"/>
              </a:rPr>
              <a:t>Helpful Practices 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25294" y="2498378"/>
            <a:ext cx="5522579" cy="3912150"/>
          </a:xfrm>
        </p:spPr>
        <p:txBody>
          <a:bodyPr>
            <a:no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IE" sz="2200" dirty="0"/>
              <a:t>Courage - distribute authority, acknowledge mistakes, take responsibility </a:t>
            </a:r>
            <a:endParaRPr lang="en-GB" sz="2200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2200" dirty="0"/>
              <a:t>An awareness of organisational resilience – Foresight, insight, Oversight, Hindsight *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2200" dirty="0"/>
              <a:t>Being able to cope with complexity - focus on ‘more than one thing, at one time’.  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/>
              <a:t>Look for your boundary spanners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2200" dirty="0"/>
              <a:t>Preserve  a ‘duty of hope</a:t>
            </a:r>
            <a:r>
              <a:rPr lang="en-GB" dirty="0"/>
              <a:t>’ </a:t>
            </a:r>
          </a:p>
          <a:p>
            <a:pPr algn="l"/>
            <a:endParaRPr lang="en-GB" dirty="0"/>
          </a:p>
        </p:txBody>
      </p:sp>
      <p:pic>
        <p:nvPicPr>
          <p:cNvPr id="4" name="Picture 3" descr="A picture containing umbrella&#10;&#10;Description automatically generated">
            <a:extLst>
              <a:ext uri="{FF2B5EF4-FFF2-40B4-BE49-F238E27FC236}">
                <a16:creationId xmlns:a16="http://schemas.microsoft.com/office/drawing/2014/main" id="{D6EC7B73-C2B9-46BB-BB8A-99C52D5627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598" y="203592"/>
            <a:ext cx="3915275" cy="1396607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D62E10F9-B795-4C16-8E10-CE370AED42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942" y="460841"/>
            <a:ext cx="2857500" cy="7429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FA38BA-4D3E-5448-A0BF-EA27E3690625}"/>
              </a:ext>
            </a:extLst>
          </p:cNvPr>
          <p:cNvSpPr txBox="1"/>
          <p:nvPr/>
        </p:nvSpPr>
        <p:spPr>
          <a:xfrm>
            <a:off x="525295" y="6400800"/>
            <a:ext cx="11287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200" dirty="0"/>
              <a:t>*</a:t>
            </a:r>
            <a:r>
              <a:rPr lang="en-GB" sz="1200" dirty="0" err="1"/>
              <a:t>Denyer</a:t>
            </a:r>
            <a:r>
              <a:rPr lang="en-GB" sz="1200" dirty="0"/>
              <a:t>, D. (2017). Organizational Resilience: A summary of academic evidence, business insights and new thinking. BSI and Cranfield School of Management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F046D4-D6F4-5343-8335-076E48FF8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1347" y="2239347"/>
            <a:ext cx="5715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297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D35C5-17E4-4EF7-AF13-7F69635396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30356"/>
            <a:ext cx="9144000" cy="972767"/>
          </a:xfrm>
        </p:spPr>
        <p:txBody>
          <a:bodyPr>
            <a:normAutofit fontScale="90000"/>
          </a:bodyPr>
          <a:lstStyle/>
          <a:p>
            <a:br>
              <a:rPr lang="en-GB" sz="5200" b="1" dirty="0"/>
            </a:br>
            <a:r>
              <a:rPr lang="en-GB" sz="5200" b="1" dirty="0"/>
              <a:t>Professor Alma McCarthy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9FF77A-6171-4E0C-9AE1-C5FAC19EA2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33280"/>
            <a:ext cx="9144000" cy="1195393"/>
          </a:xfrm>
        </p:spPr>
        <p:txBody>
          <a:bodyPr>
            <a:normAutofit fontScale="92500" lnSpcReduction="10000"/>
          </a:bodyPr>
          <a:lstStyle/>
          <a:p>
            <a:r>
              <a:rPr lang="en-GB" i="1" dirty="0"/>
              <a:t>National University of Ireland Galway</a:t>
            </a:r>
          </a:p>
          <a:p>
            <a:endParaRPr lang="en-GB" i="1" dirty="0"/>
          </a:p>
          <a:p>
            <a:r>
              <a:rPr lang="en-GB" i="1" dirty="0"/>
              <a:t>@</a:t>
            </a:r>
            <a:r>
              <a:rPr lang="en-GB" i="1" dirty="0" err="1"/>
              <a:t>nuigalway</a:t>
            </a:r>
            <a:endParaRPr lang="en-GB" i="1" dirty="0"/>
          </a:p>
        </p:txBody>
      </p:sp>
      <p:pic>
        <p:nvPicPr>
          <p:cNvPr id="5" name="Picture 4" descr="A picture containing umbrella&#10;&#10;Description automatically generated">
            <a:extLst>
              <a:ext uri="{FF2B5EF4-FFF2-40B4-BE49-F238E27FC236}">
                <a16:creationId xmlns:a16="http://schemas.microsoft.com/office/drawing/2014/main" id="{C55D0185-ACE3-4C7C-A5BB-63910DD355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598" y="203592"/>
            <a:ext cx="3915275" cy="1396607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B79BD655-2002-4E9F-8ABA-2FDB939A5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792" y="470366"/>
            <a:ext cx="28575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179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8892655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3200" b="1" noProof="0" dirty="0">
                <a:solidFill>
                  <a:srgbClr val="7030A0"/>
                </a:solidFill>
              </a:rPr>
              <a:t>Public Sector HR Management: </a:t>
            </a:r>
          </a:p>
          <a:p>
            <a:pPr marL="0" indent="0" algn="ctr">
              <a:buNone/>
            </a:pPr>
            <a:r>
              <a:rPr lang="en-GB" sz="3200" b="1" noProof="0" dirty="0">
                <a:solidFill>
                  <a:srgbClr val="7030A0"/>
                </a:solidFill>
              </a:rPr>
              <a:t>Responding to the Crisis and Beyond</a:t>
            </a:r>
            <a:endParaRPr lang="en-GB" b="1" noProof="0" dirty="0">
              <a:solidFill>
                <a:srgbClr val="7030A0"/>
              </a:solidFill>
            </a:endParaRPr>
          </a:p>
          <a:p>
            <a:endParaRPr lang="en-GB" noProof="0" dirty="0"/>
          </a:p>
          <a:p>
            <a:r>
              <a:rPr lang="en-GB" noProof="0" dirty="0"/>
              <a:t>Valuing our public service and front line workers</a:t>
            </a:r>
          </a:p>
          <a:p>
            <a:r>
              <a:rPr lang="en-IE" dirty="0"/>
              <a:t>Many public servants have had to quickly adapt and re-adjust the way in which services are delivered to ensure continuity – some inconsistencies in response</a:t>
            </a:r>
          </a:p>
          <a:p>
            <a:r>
              <a:rPr lang="en-IE" dirty="0"/>
              <a:t>Political and public health leadership has been key</a:t>
            </a:r>
          </a:p>
          <a:p>
            <a:r>
              <a:rPr lang="en-IE" dirty="0"/>
              <a:t>What opportunities might the crisis bring for change? </a:t>
            </a:r>
          </a:p>
          <a:p>
            <a:endParaRPr lang="en-IE" dirty="0"/>
          </a:p>
          <a:p>
            <a:endParaRPr lang="en-GB" noProof="0" dirty="0">
              <a:latin typeface="Arial" panose="020B0604020202020204" pitchFamily="34" charset="0"/>
            </a:endParaRPr>
          </a:p>
          <a:p>
            <a:endParaRPr lang="en-GB" noProof="0" dirty="0"/>
          </a:p>
        </p:txBody>
      </p:sp>
      <p:pic>
        <p:nvPicPr>
          <p:cNvPr id="4" name="Picture 3" descr="A picture containing umbrella&#10;&#10;Description automatically generated">
            <a:extLst>
              <a:ext uri="{FF2B5EF4-FFF2-40B4-BE49-F238E27FC236}">
                <a16:creationId xmlns:a16="http://schemas.microsoft.com/office/drawing/2014/main" id="{C55D0185-ACE3-4C7C-A5BB-63910DD355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598" y="203592"/>
            <a:ext cx="3915275" cy="1396607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B79BD655-2002-4E9F-8ABA-2FDB939A5A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792" y="470366"/>
            <a:ext cx="28575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876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892654" cy="45617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noProof="0" dirty="0">
                <a:solidFill>
                  <a:srgbClr val="7030A0"/>
                </a:solidFill>
              </a:rPr>
              <a:t>National Remote Working Survey in Ireland </a:t>
            </a:r>
          </a:p>
          <a:p>
            <a:pPr marL="0" indent="0" algn="ctr">
              <a:buNone/>
            </a:pPr>
            <a:r>
              <a:rPr lang="en-GB" b="1" noProof="0" dirty="0">
                <a:solidFill>
                  <a:srgbClr val="7030A0"/>
                </a:solidFill>
              </a:rPr>
              <a:t>end April/first week May 2020  </a:t>
            </a:r>
            <a:r>
              <a:rPr lang="en-GB" b="1" noProof="0" dirty="0">
                <a:solidFill>
                  <a:srgbClr val="FF0000"/>
                </a:solidFill>
              </a:rPr>
              <a:t>Public Sector Respondents</a:t>
            </a:r>
            <a:endParaRPr lang="en-GB" b="1" noProof="0" dirty="0"/>
          </a:p>
          <a:p>
            <a:r>
              <a:rPr lang="en-GB" noProof="0" dirty="0"/>
              <a:t>3,860 public sector respondents </a:t>
            </a:r>
          </a:p>
          <a:p>
            <a:r>
              <a:rPr lang="en-GB" noProof="0" dirty="0"/>
              <a:t>63% never worked remotely before COVID-19</a:t>
            </a:r>
          </a:p>
          <a:p>
            <a:r>
              <a:rPr lang="en-GB" noProof="0" dirty="0"/>
              <a:t>45% report easy/somewhat easy work remotely; 40% difficult/somewhat difficult</a:t>
            </a:r>
          </a:p>
          <a:p>
            <a:r>
              <a:rPr lang="en-GB" noProof="0" dirty="0"/>
              <a:t>Top 3 challenges:  </a:t>
            </a:r>
          </a:p>
          <a:p>
            <a:pPr marL="742950" lvl="1" indent="-514350" fontAlgn="t">
              <a:spcBef>
                <a:spcPts val="0"/>
              </a:spcBef>
              <a:buFont typeface="+mj-lt"/>
              <a:buAutoNum type="arabicPeriod"/>
            </a:pPr>
            <a:r>
              <a:rPr lang="en-GB" noProof="0" dirty="0"/>
              <a:t>Collaboration and communication with co-workers is harder</a:t>
            </a:r>
          </a:p>
          <a:p>
            <a:pPr marL="742950" lvl="1" indent="-514350" fontAlgn="t">
              <a:spcBef>
                <a:spcPts val="0"/>
              </a:spcBef>
              <a:buFont typeface="+mj-lt"/>
              <a:buAutoNum type="arabicPeriod"/>
            </a:pPr>
            <a:r>
              <a:rPr lang="en-GB" noProof="0" dirty="0">
                <a:solidFill>
                  <a:srgbClr val="000000"/>
                </a:solidFill>
                <a:latin typeface="Calibri" panose="020F0502020204030204" pitchFamily="34" charset="0"/>
              </a:rPr>
              <a:t>Not being able to switch off from work</a:t>
            </a:r>
          </a:p>
          <a:p>
            <a:pPr marL="742950" lvl="1" indent="-514350" fontAlgn="t">
              <a:spcBef>
                <a:spcPts val="0"/>
              </a:spcBef>
              <a:buFont typeface="+mj-lt"/>
              <a:buAutoNum type="arabicPeriod"/>
            </a:pPr>
            <a:r>
              <a:rPr lang="en-GB" noProof="0" dirty="0">
                <a:solidFill>
                  <a:srgbClr val="000000"/>
                </a:solidFill>
                <a:latin typeface="Calibri" panose="020F0502020204030204" pitchFamily="34" charset="0"/>
              </a:rPr>
              <a:t>My physical workspace (1/3 do not have dedicated workspace)</a:t>
            </a:r>
            <a:endParaRPr lang="en-GB" noProof="0" dirty="0">
              <a:latin typeface="Arial" panose="020B0604020202020204" pitchFamily="34" charset="0"/>
            </a:endParaRPr>
          </a:p>
          <a:p>
            <a:endParaRPr lang="en-GB" noProof="0" dirty="0"/>
          </a:p>
        </p:txBody>
      </p:sp>
      <p:pic>
        <p:nvPicPr>
          <p:cNvPr id="4" name="Picture 3" descr="A picture containing umbrella&#10;&#10;Description automatically generated">
            <a:extLst>
              <a:ext uri="{FF2B5EF4-FFF2-40B4-BE49-F238E27FC236}">
                <a16:creationId xmlns:a16="http://schemas.microsoft.com/office/drawing/2014/main" id="{C55D0185-ACE3-4C7C-A5BB-63910DD355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598" y="203592"/>
            <a:ext cx="3915275" cy="1396607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B79BD655-2002-4E9F-8ABA-2FDB939A5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792" y="470366"/>
            <a:ext cx="28575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09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36725"/>
            <a:ext cx="8838063" cy="3482975"/>
          </a:xfrm>
        </p:spPr>
        <p:txBody>
          <a:bodyPr>
            <a:normAutofit lnSpcReduction="10000"/>
          </a:bodyPr>
          <a:lstStyle/>
          <a:p>
            <a:r>
              <a:rPr lang="en-GB" noProof="0" dirty="0"/>
              <a:t>Top 3 advantages: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noProof="0" dirty="0"/>
              <a:t>No traffic and no commute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noProof="0" dirty="0"/>
              <a:t>Reduced costs of going to work and commuting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noProof="0" dirty="0"/>
              <a:t>Greater flexibility as to how I mange my working day</a:t>
            </a:r>
          </a:p>
          <a:p>
            <a:r>
              <a:rPr lang="en-GB" noProof="0" dirty="0"/>
              <a:t>Confidence in organisation’s leadership team to make the right decisions to manage through this crisis?</a:t>
            </a:r>
          </a:p>
          <a:p>
            <a:pPr lvl="1"/>
            <a:r>
              <a:rPr lang="en-GB" noProof="0" dirty="0"/>
              <a:t>79% confident/very confident; 21% not so confident/not at all</a:t>
            </a:r>
          </a:p>
          <a:p>
            <a:r>
              <a:rPr lang="en-GB" noProof="0" dirty="0"/>
              <a:t>Compared to normal, productivity while working remotely is:</a:t>
            </a:r>
          </a:p>
          <a:p>
            <a:endParaRPr lang="en-GB" noProof="0" dirty="0"/>
          </a:p>
        </p:txBody>
      </p:sp>
      <p:pic>
        <p:nvPicPr>
          <p:cNvPr id="4" name="Picture 3" descr="A picture containing umbrella&#10;&#10;Description automatically generated">
            <a:extLst>
              <a:ext uri="{FF2B5EF4-FFF2-40B4-BE49-F238E27FC236}">
                <a16:creationId xmlns:a16="http://schemas.microsoft.com/office/drawing/2014/main" id="{C55D0185-ACE3-4C7C-A5BB-63910DD355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1693"/>
            <a:ext cx="3915275" cy="1396607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B79BD655-2002-4E9F-8ABA-2FDB939A5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792" y="470366"/>
            <a:ext cx="2857500" cy="74295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895268" y="5076825"/>
          <a:ext cx="5563274" cy="14630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509173">
                  <a:extLst>
                    <a:ext uri="{9D8B030D-6E8A-4147-A177-3AD203B41FA5}">
                      <a16:colId xmlns:a16="http://schemas.microsoft.com/office/drawing/2014/main" val="522592763"/>
                    </a:ext>
                  </a:extLst>
                </a:gridCol>
                <a:gridCol w="1054101">
                  <a:extLst>
                    <a:ext uri="{9D8B030D-6E8A-4147-A177-3AD203B41FA5}">
                      <a16:colId xmlns:a16="http://schemas.microsoft.com/office/drawing/2014/main" val="3713288873"/>
                    </a:ext>
                  </a:extLst>
                </a:gridCol>
              </a:tblGrid>
              <a:tr h="251619">
                <a:tc>
                  <a:txBody>
                    <a:bodyPr/>
                    <a:lstStyle/>
                    <a:p>
                      <a:r>
                        <a:rPr lang="en-US" sz="1800" b="1" dirty="0"/>
                        <a:t>About the same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34.5%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741730"/>
                  </a:ext>
                </a:extLst>
              </a:tr>
              <a:tr h="251619">
                <a:tc>
                  <a:txBody>
                    <a:bodyPr/>
                    <a:lstStyle/>
                    <a:p>
                      <a:r>
                        <a:rPr lang="en-US" sz="1800" b="1" dirty="0"/>
                        <a:t>Higher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29.2%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083163"/>
                  </a:ext>
                </a:extLst>
              </a:tr>
              <a:tr h="251619">
                <a:tc>
                  <a:txBody>
                    <a:bodyPr/>
                    <a:lstStyle/>
                    <a:p>
                      <a:r>
                        <a:rPr lang="en-US" sz="1800" b="1" dirty="0"/>
                        <a:t>Lower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26.2%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744120"/>
                  </a:ext>
                </a:extLst>
              </a:tr>
              <a:tr h="251619">
                <a:tc>
                  <a:txBody>
                    <a:bodyPr/>
                    <a:lstStyle/>
                    <a:p>
                      <a:r>
                        <a:rPr lang="en-US" sz="1800" b="1" dirty="0"/>
                        <a:t>It is impossible to say given crisis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10.1%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469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9845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879006" cy="4628964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GB" sz="3500" b="1" noProof="0" dirty="0">
                <a:solidFill>
                  <a:srgbClr val="7030A0"/>
                </a:solidFill>
              </a:rPr>
              <a:t>Future? </a:t>
            </a:r>
          </a:p>
          <a:p>
            <a:r>
              <a:rPr lang="en-GB" noProof="0" dirty="0"/>
              <a:t>80% want to continue to work remotely post-COVID:</a:t>
            </a:r>
          </a:p>
          <a:p>
            <a:pPr lvl="1"/>
            <a:r>
              <a:rPr lang="en-GB" noProof="0" dirty="0"/>
              <a:t>Several times a week = 41%;  Several times a month = 28%;  Daily = 10%  </a:t>
            </a:r>
          </a:p>
          <a:p>
            <a:r>
              <a:rPr lang="en-GB" noProof="0" dirty="0"/>
              <a:t>Challenges to continue </a:t>
            </a:r>
            <a:r>
              <a:rPr lang="en-GB" noProof="0" dirty="0" err="1"/>
              <a:t>RW</a:t>
            </a:r>
            <a:r>
              <a:rPr lang="en-GB" noProof="0" dirty="0"/>
              <a:t>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noProof="0" dirty="0"/>
              <a:t>My organisation will not support it (26.5%)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i="1" noProof="0" dirty="0"/>
              <a:t>There are no challenges for me to continue working remotely (16.7%)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noProof="0" dirty="0"/>
              <a:t>Inadequate equipment and/or resources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noProof="0" dirty="0"/>
              <a:t>Nature of work does not allow  /  Manager will not support (11.7 each)</a:t>
            </a:r>
            <a:r>
              <a:rPr lang="en-IE" dirty="0"/>
              <a:t> </a:t>
            </a:r>
          </a:p>
          <a:p>
            <a:r>
              <a:rPr lang="en-IE" dirty="0"/>
              <a:t>Sustaining resilience and building a more effective and responsive public service: key learnings; what to retain from the crisis; take opportunity for radical change? </a:t>
            </a:r>
          </a:p>
          <a:p>
            <a:r>
              <a:rPr lang="en-IE" dirty="0"/>
              <a:t>Public service capacity development and people-centric leadership</a:t>
            </a:r>
          </a:p>
        </p:txBody>
      </p:sp>
      <p:pic>
        <p:nvPicPr>
          <p:cNvPr id="4" name="Picture 3" descr="A picture containing umbrella&#10;&#10;Description automatically generated">
            <a:extLst>
              <a:ext uri="{FF2B5EF4-FFF2-40B4-BE49-F238E27FC236}">
                <a16:creationId xmlns:a16="http://schemas.microsoft.com/office/drawing/2014/main" id="{C55D0185-ACE3-4C7C-A5BB-63910DD355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0188"/>
            <a:ext cx="3915275" cy="1396607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B79BD655-2002-4E9F-8ABA-2FDB939A5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792" y="470366"/>
            <a:ext cx="28575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677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79FF77A-6171-4E0C-9AE1-C5FAC19EA2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5873" y="3344780"/>
            <a:ext cx="9144000" cy="351322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British Academy of Management - @</a:t>
            </a:r>
            <a:r>
              <a:rPr lang="en-GB" dirty="0" err="1"/>
              <a:t>bam_ac_uk</a:t>
            </a:r>
            <a:r>
              <a:rPr lang="en-GB" dirty="0"/>
              <a:t> </a:t>
            </a:r>
          </a:p>
          <a:p>
            <a:r>
              <a:rPr lang="en-GB" dirty="0"/>
              <a:t>Irish Academy of Management - @</a:t>
            </a:r>
            <a:r>
              <a:rPr lang="en-GB" dirty="0" err="1"/>
              <a:t>iamirl</a:t>
            </a:r>
            <a:r>
              <a:rPr lang="en-GB" dirty="0"/>
              <a:t> </a:t>
            </a:r>
          </a:p>
          <a:p>
            <a:r>
              <a:rPr lang="en-GB" dirty="0"/>
              <a:t>Dr Russ </a:t>
            </a:r>
            <a:r>
              <a:rPr lang="en-GB" dirty="0" err="1"/>
              <a:t>Glennon</a:t>
            </a:r>
            <a:r>
              <a:rPr lang="en-GB" dirty="0"/>
              <a:t> - @</a:t>
            </a:r>
            <a:r>
              <a:rPr lang="en-GB" dirty="0" err="1"/>
              <a:t>russglennon</a:t>
            </a:r>
            <a:r>
              <a:rPr lang="en-GB" dirty="0"/>
              <a:t> </a:t>
            </a:r>
          </a:p>
          <a:p>
            <a:r>
              <a:rPr lang="en-GB" dirty="0"/>
              <a:t>Prof Robert MacIntosh - @</a:t>
            </a:r>
            <a:r>
              <a:rPr lang="en-GB" dirty="0" err="1"/>
              <a:t>rob_macintosh</a:t>
            </a:r>
            <a:r>
              <a:rPr lang="en-GB" dirty="0"/>
              <a:t> </a:t>
            </a:r>
          </a:p>
          <a:p>
            <a:r>
              <a:rPr lang="en-GB" dirty="0"/>
              <a:t>Dr Joanne Murphy - @</a:t>
            </a:r>
            <a:r>
              <a:rPr lang="en-GB" dirty="0" err="1"/>
              <a:t>changeresearch</a:t>
            </a:r>
            <a:r>
              <a:rPr lang="en-GB" dirty="0"/>
              <a:t> </a:t>
            </a:r>
          </a:p>
          <a:p>
            <a:r>
              <a:rPr lang="en-GB" dirty="0"/>
              <a:t>Prof Alma - @</a:t>
            </a:r>
            <a:r>
              <a:rPr lang="en-GB" dirty="0" err="1"/>
              <a:t>nuigalway</a:t>
            </a:r>
            <a:endParaRPr lang="en-GB" dirty="0"/>
          </a:p>
          <a:p>
            <a:r>
              <a:rPr lang="en-GB" dirty="0"/>
              <a:t>Prof Peter Murphy - @</a:t>
            </a:r>
            <a:r>
              <a:rPr lang="en-GB" dirty="0" err="1"/>
              <a:t>peterpmurphy</a:t>
            </a:r>
            <a:r>
              <a:rPr lang="en-GB" dirty="0"/>
              <a:t> </a:t>
            </a:r>
          </a:p>
          <a:p>
            <a:r>
              <a:rPr lang="en-GB" dirty="0"/>
              <a:t>Richard Jefferies - @</a:t>
            </a:r>
            <a:r>
              <a:rPr lang="en-GB" dirty="0" err="1"/>
              <a:t>rhjefferies</a:t>
            </a:r>
            <a:r>
              <a:rPr lang="en-GB" dirty="0"/>
              <a:t> </a:t>
            </a:r>
          </a:p>
          <a:p>
            <a:r>
              <a:rPr lang="en-GB" dirty="0"/>
              <a:t>Prof Robert </a:t>
            </a:r>
            <a:r>
              <a:rPr lang="en-GB" dirty="0" err="1"/>
              <a:t>Galavan</a:t>
            </a:r>
            <a:r>
              <a:rPr lang="en-GB" dirty="0"/>
              <a:t> - @</a:t>
            </a:r>
            <a:r>
              <a:rPr lang="en-GB" dirty="0" err="1"/>
              <a:t>robertgalavan</a:t>
            </a:r>
            <a:r>
              <a:rPr lang="en-GB" dirty="0"/>
              <a:t> </a:t>
            </a:r>
          </a:p>
        </p:txBody>
      </p:sp>
      <p:pic>
        <p:nvPicPr>
          <p:cNvPr id="5" name="Picture 4" descr="A picture containing umbrella&#10;&#10;Description automatically generated">
            <a:extLst>
              <a:ext uri="{FF2B5EF4-FFF2-40B4-BE49-F238E27FC236}">
                <a16:creationId xmlns:a16="http://schemas.microsoft.com/office/drawing/2014/main" id="{C55D0185-ACE3-4C7C-A5BB-63910DD355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598" y="203592"/>
            <a:ext cx="3915275" cy="1396607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B79BD655-2002-4E9F-8ABA-2FDB939A5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792" y="470366"/>
            <a:ext cx="2857500" cy="742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39452" y="2118546"/>
            <a:ext cx="6641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Find us on Twitter </a:t>
            </a:r>
          </a:p>
        </p:txBody>
      </p:sp>
    </p:spTree>
    <p:extLst>
      <p:ext uri="{BB962C8B-B14F-4D97-AF65-F5344CB8AC3E}">
        <p14:creationId xmlns:p14="http://schemas.microsoft.com/office/powerpoint/2010/main" val="2915574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D35C5-17E4-4EF7-AF13-7F69635396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30356"/>
            <a:ext cx="9144000" cy="972767"/>
          </a:xfrm>
        </p:spPr>
        <p:txBody>
          <a:bodyPr>
            <a:normAutofit fontScale="90000"/>
          </a:bodyPr>
          <a:lstStyle/>
          <a:p>
            <a:br>
              <a:rPr lang="en-GB" sz="5200" b="1" dirty="0"/>
            </a:br>
            <a:r>
              <a:rPr lang="en-GB" sz="5200" b="1" dirty="0"/>
              <a:t>Professor Peter Murphy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9FF77A-6171-4E0C-9AE1-C5FAC19EA2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33281"/>
            <a:ext cx="9144000" cy="1099140"/>
          </a:xfrm>
        </p:spPr>
        <p:txBody>
          <a:bodyPr>
            <a:normAutofit fontScale="92500" lnSpcReduction="20000"/>
          </a:bodyPr>
          <a:lstStyle/>
          <a:p>
            <a:r>
              <a:rPr lang="en-GB" i="1" dirty="0"/>
              <a:t>Nottingham Trent University</a:t>
            </a:r>
          </a:p>
          <a:p>
            <a:endParaRPr lang="en-GB" i="1" dirty="0"/>
          </a:p>
          <a:p>
            <a:r>
              <a:rPr lang="en-GB" dirty="0"/>
              <a:t>@</a:t>
            </a:r>
            <a:r>
              <a:rPr lang="en-GB" dirty="0" err="1"/>
              <a:t>peterpmurphy</a:t>
            </a:r>
            <a:endParaRPr lang="en-GB" i="1" dirty="0"/>
          </a:p>
        </p:txBody>
      </p:sp>
      <p:pic>
        <p:nvPicPr>
          <p:cNvPr id="5" name="Picture 4" descr="A picture containing umbrella&#10;&#10;Description automatically generated">
            <a:extLst>
              <a:ext uri="{FF2B5EF4-FFF2-40B4-BE49-F238E27FC236}">
                <a16:creationId xmlns:a16="http://schemas.microsoft.com/office/drawing/2014/main" id="{C55D0185-ACE3-4C7C-A5BB-63910DD355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598" y="203592"/>
            <a:ext cx="3915275" cy="1396607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B79BD655-2002-4E9F-8ABA-2FDB939A5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792" y="470366"/>
            <a:ext cx="28575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7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0FF1E-9FB6-44D5-AC64-A1E6B2C39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7030A0"/>
                </a:solidFill>
                <a:latin typeface="+mn-lt"/>
              </a:rPr>
              <a:t>A post Covid-19 scenario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D0AFF-EC18-447D-8A1E-92BAE38B5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892654" cy="4351338"/>
          </a:xfrm>
        </p:spPr>
        <p:txBody>
          <a:bodyPr>
            <a:normAutofit fontScale="92500" lnSpcReduction="20000"/>
          </a:bodyPr>
          <a:lstStyle/>
          <a:p>
            <a:endParaRPr lang="en-GB" dirty="0"/>
          </a:p>
          <a:p>
            <a:r>
              <a:rPr lang="en-GB" dirty="0"/>
              <a:t>The rise of ‘populism’ both in existing and in new parties/groups</a:t>
            </a:r>
          </a:p>
          <a:p>
            <a:r>
              <a:rPr lang="en-GB" dirty="0"/>
              <a:t>From evidence based to evidence free policy making</a:t>
            </a:r>
          </a:p>
          <a:p>
            <a:r>
              <a:rPr lang="en-GB" dirty="0"/>
              <a:t>Economic, social and environmental de-regulation </a:t>
            </a:r>
          </a:p>
          <a:p>
            <a:r>
              <a:rPr lang="en-GB" dirty="0"/>
              <a:t>Further reductions in public expenditure to achieve a smaller state</a:t>
            </a:r>
          </a:p>
          <a:p>
            <a:r>
              <a:rPr lang="en-GB" dirty="0"/>
              <a:t>Endemic short-termism</a:t>
            </a:r>
          </a:p>
          <a:p>
            <a:r>
              <a:rPr lang="en-GB" dirty="0"/>
              <a:t>Reaction and response prioritised over prevention and protection</a:t>
            </a:r>
          </a:p>
          <a:p>
            <a:r>
              <a:rPr lang="en-GB" dirty="0"/>
              <a:t>Behaviour change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F56F26-374D-4036-A3AC-58D309674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14" y="338412"/>
            <a:ext cx="2969357" cy="10637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6A1E56-7D6B-48E9-A767-AA7768EDB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5207" y="537069"/>
            <a:ext cx="2859272" cy="7437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C9A7CB-1CD8-42A7-9654-CBD316812E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1715" y="5894614"/>
            <a:ext cx="2688569" cy="85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583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C3BFD-0952-4972-9984-1FBF518EB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743"/>
            <a:ext cx="10515600" cy="898071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solidFill>
                  <a:srgbClr val="7030A0"/>
                </a:solidFill>
                <a:latin typeface="+mn-lt"/>
              </a:rPr>
              <a:t>Another post-Covid-19 scenario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8EDC4-D20E-465C-85FF-BFF1D1560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906301" cy="390026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0000"/>
              </a:lnSpc>
            </a:pPr>
            <a:r>
              <a:rPr lang="en-GB" dirty="0"/>
              <a:t>Co-produced and integrated policy and delivery (collaborations)</a:t>
            </a:r>
          </a:p>
          <a:p>
            <a:pPr>
              <a:lnSpc>
                <a:spcPct val="100000"/>
              </a:lnSpc>
            </a:pPr>
            <a:r>
              <a:rPr lang="en-GB" dirty="0"/>
              <a:t>Collective local and national responses to wicked issues and contexts</a:t>
            </a:r>
          </a:p>
          <a:p>
            <a:pPr>
              <a:lnSpc>
                <a:spcPct val="100000"/>
              </a:lnSpc>
            </a:pPr>
            <a:r>
              <a:rPr lang="en-GB" dirty="0"/>
              <a:t>Agreed mutual priorities and multi-organisational programmes</a:t>
            </a:r>
          </a:p>
          <a:p>
            <a:pPr>
              <a:lnSpc>
                <a:spcPct val="100000"/>
              </a:lnSpc>
            </a:pPr>
            <a:r>
              <a:rPr lang="en-GB" dirty="0"/>
              <a:t>Facilitated by new systems, processes, organisations, and networks.</a:t>
            </a:r>
          </a:p>
          <a:p>
            <a:pPr>
              <a:lnSpc>
                <a:spcPct val="100000"/>
              </a:lnSpc>
            </a:pPr>
            <a:r>
              <a:rPr lang="en-GB" dirty="0"/>
              <a:t>Development focussed on the UN’s Sustainable Development Goals  </a:t>
            </a:r>
          </a:p>
          <a:p>
            <a:pPr>
              <a:lnSpc>
                <a:spcPct val="100000"/>
              </a:lnSpc>
            </a:pPr>
            <a:r>
              <a:rPr lang="en-GB" dirty="0"/>
              <a:t>Strengthening of individual, organisational and community resilience</a:t>
            </a:r>
          </a:p>
          <a:p>
            <a:pPr>
              <a:lnSpc>
                <a:spcPct val="100000"/>
              </a:lnSpc>
            </a:pPr>
            <a:r>
              <a:rPr lang="en-GB" dirty="0"/>
              <a:t>Subsidiarity and appropriate local solutions.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824F40-3802-424D-9849-EFB04C398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850"/>
            <a:ext cx="2786743" cy="9936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AA9832-C24D-4E13-BCA6-09B7E4E28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6464" y="619659"/>
            <a:ext cx="2859272" cy="7437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5FE59C-1B6D-4C88-8F47-3F99506105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1715" y="5910942"/>
            <a:ext cx="2688569" cy="94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6232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umbrella&#10;&#10;Description automatically generated">
            <a:extLst>
              <a:ext uri="{FF2B5EF4-FFF2-40B4-BE49-F238E27FC236}">
                <a16:creationId xmlns:a16="http://schemas.microsoft.com/office/drawing/2014/main" id="{C55D0185-ACE3-4C7C-A5BB-63910DD355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725" y="149164"/>
            <a:ext cx="3915275" cy="1396607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B79BD655-2002-4E9F-8ABA-2FDB939A5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792" y="470366"/>
            <a:ext cx="2857500" cy="7429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E81D5E-D5A8-4883-9339-AD8BC3476C9A}"/>
              </a:ext>
            </a:extLst>
          </p:cNvPr>
          <p:cNvSpPr txBox="1"/>
          <p:nvPr/>
        </p:nvSpPr>
        <p:spPr>
          <a:xfrm>
            <a:off x="1148444" y="1621971"/>
            <a:ext cx="852781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Will either set of characteristics reassert themselves</a:t>
            </a:r>
          </a:p>
          <a:p>
            <a:endParaRPr lang="en-GB" sz="2400" dirty="0"/>
          </a:p>
          <a:p>
            <a:r>
              <a:rPr lang="en-GB" sz="2400" dirty="0"/>
              <a:t>Which characteristics were best deployed in response to Covid-19</a:t>
            </a:r>
          </a:p>
          <a:p>
            <a:endParaRPr lang="en-GB" sz="2400" dirty="0"/>
          </a:p>
          <a:p>
            <a:r>
              <a:rPr lang="en-GB" sz="2400" dirty="0"/>
              <a:t>Which characteristic are best deployed against climate change</a:t>
            </a:r>
          </a:p>
          <a:p>
            <a:endParaRPr lang="en-GB" sz="2400" dirty="0"/>
          </a:p>
          <a:p>
            <a:r>
              <a:rPr lang="en-GB" sz="2400" dirty="0"/>
              <a:t>Robert stated earlier</a:t>
            </a:r>
          </a:p>
          <a:p>
            <a:r>
              <a:rPr lang="en-GB" sz="2400" dirty="0"/>
              <a:t> </a:t>
            </a:r>
          </a:p>
          <a:p>
            <a:r>
              <a:rPr lang="en-GB" sz="2400" dirty="0"/>
              <a:t>“the challenge for our researchers is to play a leading role in building a more sustainable, resilient, inclusive economy … and cultivating public, private and third sector partnerships”</a:t>
            </a:r>
          </a:p>
        </p:txBody>
      </p:sp>
    </p:spTree>
    <p:extLst>
      <p:ext uri="{BB962C8B-B14F-4D97-AF65-F5344CB8AC3E}">
        <p14:creationId xmlns:p14="http://schemas.microsoft.com/office/powerpoint/2010/main" val="3522003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D35C5-17E4-4EF7-AF13-7F69635396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30356"/>
            <a:ext cx="9144000" cy="972767"/>
          </a:xfrm>
        </p:spPr>
        <p:txBody>
          <a:bodyPr>
            <a:normAutofit fontScale="90000"/>
          </a:bodyPr>
          <a:lstStyle/>
          <a:p>
            <a:br>
              <a:rPr lang="en-GB" sz="5200" b="1" dirty="0"/>
            </a:br>
            <a:r>
              <a:rPr lang="en-GB" sz="5200" b="1" dirty="0"/>
              <a:t>Professor Robert </a:t>
            </a:r>
            <a:r>
              <a:rPr lang="en-GB" sz="5200" b="1" dirty="0" err="1"/>
              <a:t>Galavan</a:t>
            </a:r>
            <a:r>
              <a:rPr lang="en-GB" sz="5200" b="1" dirty="0"/>
              <a:t>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9FF77A-6171-4E0C-9AE1-C5FAC19EA2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33281"/>
            <a:ext cx="9144000" cy="386882"/>
          </a:xfrm>
        </p:spPr>
        <p:txBody>
          <a:bodyPr>
            <a:normAutofit fontScale="92500" lnSpcReduction="10000"/>
          </a:bodyPr>
          <a:lstStyle/>
          <a:p>
            <a:r>
              <a:rPr lang="en-GB" i="1" dirty="0"/>
              <a:t>National University of Ireland Maynooth</a:t>
            </a:r>
          </a:p>
          <a:p>
            <a:endParaRPr lang="en-GB" i="1" dirty="0"/>
          </a:p>
          <a:p>
            <a:endParaRPr lang="en-GB" i="1" dirty="0"/>
          </a:p>
          <a:p>
            <a:endParaRPr lang="en-GB" i="1" dirty="0"/>
          </a:p>
        </p:txBody>
      </p:sp>
      <p:pic>
        <p:nvPicPr>
          <p:cNvPr id="5" name="Picture 4" descr="A picture containing umbrella&#10;&#10;Description automatically generated">
            <a:extLst>
              <a:ext uri="{FF2B5EF4-FFF2-40B4-BE49-F238E27FC236}">
                <a16:creationId xmlns:a16="http://schemas.microsoft.com/office/drawing/2014/main" id="{C55D0185-ACE3-4C7C-A5BB-63910DD355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598" y="203592"/>
            <a:ext cx="3915275" cy="1396607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B79BD655-2002-4E9F-8ABA-2FDB939A5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792" y="470366"/>
            <a:ext cx="2857500" cy="7429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949B773-11F5-49B1-A259-16FF784608EF}"/>
              </a:ext>
            </a:extLst>
          </p:cNvPr>
          <p:cNvSpPr/>
          <p:nvPr/>
        </p:nvSpPr>
        <p:spPr>
          <a:xfrm>
            <a:off x="5236598" y="4550321"/>
            <a:ext cx="1718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/>
              <a:t>@robertgalavan</a:t>
            </a:r>
          </a:p>
        </p:txBody>
      </p:sp>
    </p:spTree>
    <p:extLst>
      <p:ext uri="{BB962C8B-B14F-4D97-AF65-F5344CB8AC3E}">
        <p14:creationId xmlns:p14="http://schemas.microsoft.com/office/powerpoint/2010/main" val="20115547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D35C5-17E4-4EF7-AF13-7F69635396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30356"/>
            <a:ext cx="9144000" cy="972767"/>
          </a:xfrm>
        </p:spPr>
        <p:txBody>
          <a:bodyPr>
            <a:normAutofit fontScale="90000"/>
          </a:bodyPr>
          <a:lstStyle/>
          <a:p>
            <a:br>
              <a:rPr lang="en-GB" sz="5200" b="1" dirty="0"/>
            </a:br>
            <a:r>
              <a:rPr lang="en-GB" sz="5200" b="1" dirty="0"/>
              <a:t>Dr Felicity Kelliher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9FF77A-6171-4E0C-9AE1-C5FAC19EA2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33280"/>
            <a:ext cx="9144000" cy="2754353"/>
          </a:xfrm>
        </p:spPr>
        <p:txBody>
          <a:bodyPr>
            <a:normAutofit/>
          </a:bodyPr>
          <a:lstStyle/>
          <a:p>
            <a:r>
              <a:rPr lang="en-GB" i="1" dirty="0"/>
              <a:t>Waterford Institute of Technology, Ireland </a:t>
            </a:r>
          </a:p>
          <a:p>
            <a:endParaRPr lang="en-GB" i="1" dirty="0"/>
          </a:p>
          <a:p>
            <a:endParaRPr lang="en-GB" i="1" dirty="0"/>
          </a:p>
          <a:p>
            <a:r>
              <a:rPr lang="en-GB" sz="3600" i="1" dirty="0"/>
              <a:t>Q&amp;A</a:t>
            </a:r>
          </a:p>
          <a:p>
            <a:r>
              <a:rPr lang="en-GB" sz="2800" i="1" dirty="0"/>
              <a:t>@</a:t>
            </a:r>
            <a:r>
              <a:rPr lang="en-GB" sz="2800" i="1" dirty="0" err="1"/>
              <a:t>iamirl</a:t>
            </a:r>
            <a:endParaRPr lang="en-GB" sz="2800" i="1" dirty="0"/>
          </a:p>
          <a:p>
            <a:endParaRPr lang="en-GB" i="1" dirty="0"/>
          </a:p>
          <a:p>
            <a:endParaRPr lang="en-GB" i="1" dirty="0"/>
          </a:p>
        </p:txBody>
      </p:sp>
      <p:pic>
        <p:nvPicPr>
          <p:cNvPr id="5" name="Picture 4" descr="A picture containing umbrella&#10;&#10;Description automatically generated">
            <a:extLst>
              <a:ext uri="{FF2B5EF4-FFF2-40B4-BE49-F238E27FC236}">
                <a16:creationId xmlns:a16="http://schemas.microsoft.com/office/drawing/2014/main" id="{C55D0185-ACE3-4C7C-A5BB-63910DD355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598" y="203592"/>
            <a:ext cx="3915275" cy="1396607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B79BD655-2002-4E9F-8ABA-2FDB939A5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792" y="470366"/>
            <a:ext cx="28575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0601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D35C5-17E4-4EF7-AF13-7F69635396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30356"/>
            <a:ext cx="9144000" cy="972767"/>
          </a:xfrm>
        </p:spPr>
        <p:txBody>
          <a:bodyPr>
            <a:normAutofit fontScale="90000"/>
          </a:bodyPr>
          <a:lstStyle/>
          <a:p>
            <a:br>
              <a:rPr lang="en-GB" sz="5200" b="1" dirty="0"/>
            </a:br>
            <a:r>
              <a:rPr lang="en-GB" sz="5200" b="1" dirty="0"/>
              <a:t>Dr Russ Glennon 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9FF77A-6171-4E0C-9AE1-C5FAC19EA2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33281"/>
            <a:ext cx="9144000" cy="1644572"/>
          </a:xfrm>
        </p:spPr>
        <p:txBody>
          <a:bodyPr>
            <a:normAutofit/>
          </a:bodyPr>
          <a:lstStyle/>
          <a:p>
            <a:r>
              <a:rPr lang="en-GB" i="1" dirty="0"/>
              <a:t>Manchester Metropolitan University</a:t>
            </a:r>
          </a:p>
          <a:p>
            <a:endParaRPr lang="en-GB" i="1" dirty="0"/>
          </a:p>
          <a:p>
            <a:r>
              <a:rPr lang="en-GB" i="1" dirty="0"/>
              <a:t>@russglennon  </a:t>
            </a:r>
            <a:endParaRPr lang="en-GB" sz="3600" i="1" dirty="0"/>
          </a:p>
          <a:p>
            <a:endParaRPr lang="en-GB" i="1" dirty="0"/>
          </a:p>
        </p:txBody>
      </p:sp>
      <p:pic>
        <p:nvPicPr>
          <p:cNvPr id="5" name="Picture 4" descr="A picture containing umbrella&#10;&#10;Description automatically generated">
            <a:extLst>
              <a:ext uri="{FF2B5EF4-FFF2-40B4-BE49-F238E27FC236}">
                <a16:creationId xmlns:a16="http://schemas.microsoft.com/office/drawing/2014/main" id="{C55D0185-ACE3-4C7C-A5BB-63910DD355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598" y="203592"/>
            <a:ext cx="3915275" cy="1396607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B79BD655-2002-4E9F-8ABA-2FDB939A5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792" y="470366"/>
            <a:ext cx="28575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856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D35C5-17E4-4EF7-AF13-7F69635396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30356"/>
            <a:ext cx="9144000" cy="972767"/>
          </a:xfrm>
        </p:spPr>
        <p:txBody>
          <a:bodyPr>
            <a:normAutofit fontScale="90000"/>
          </a:bodyPr>
          <a:lstStyle/>
          <a:p>
            <a:br>
              <a:rPr lang="en-GB" sz="5200" b="1" dirty="0"/>
            </a:br>
            <a:r>
              <a:rPr lang="en-GB" sz="5200" b="1" dirty="0"/>
              <a:t>Welcome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9FF77A-6171-4E0C-9AE1-C5FAC19EA2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33281"/>
            <a:ext cx="9144000" cy="1238124"/>
          </a:xfrm>
        </p:spPr>
        <p:txBody>
          <a:bodyPr>
            <a:normAutofit/>
          </a:bodyPr>
          <a:lstStyle/>
          <a:p>
            <a:r>
              <a:rPr lang="en-GB" dirty="0"/>
              <a:t> Chair Irish Academy of Management – Dr Felicity </a:t>
            </a:r>
            <a:r>
              <a:rPr lang="en-GB" dirty="0" err="1"/>
              <a:t>Kelliher</a:t>
            </a:r>
            <a:endParaRPr lang="en-GB" dirty="0"/>
          </a:p>
          <a:p>
            <a:r>
              <a:rPr lang="en-GB" dirty="0"/>
              <a:t>CEO – British Academy of Management – Ms Madelaine Barrows</a:t>
            </a:r>
          </a:p>
        </p:txBody>
      </p:sp>
      <p:pic>
        <p:nvPicPr>
          <p:cNvPr id="5" name="Picture 4" descr="A picture containing umbrella&#10;&#10;Description automatically generated">
            <a:extLst>
              <a:ext uri="{FF2B5EF4-FFF2-40B4-BE49-F238E27FC236}">
                <a16:creationId xmlns:a16="http://schemas.microsoft.com/office/drawing/2014/main" id="{C55D0185-ACE3-4C7C-A5BB-63910DD355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598" y="203592"/>
            <a:ext cx="3915275" cy="1396607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B79BD655-2002-4E9F-8ABA-2FDB939A5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792" y="470366"/>
            <a:ext cx="28575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968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D35C5-17E4-4EF7-AF13-7F69635396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30356"/>
            <a:ext cx="9144000" cy="972767"/>
          </a:xfrm>
        </p:spPr>
        <p:txBody>
          <a:bodyPr>
            <a:normAutofit fontScale="90000"/>
          </a:bodyPr>
          <a:lstStyle/>
          <a:p>
            <a:br>
              <a:rPr lang="en-GB" sz="5200" b="1" dirty="0"/>
            </a:br>
            <a:r>
              <a:rPr lang="en-GB" sz="5200" b="1" dirty="0"/>
              <a:t>Dr Russ Glennon 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9FF77A-6171-4E0C-9AE1-C5FAC19EA2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33280"/>
            <a:ext cx="9144000" cy="1974417"/>
          </a:xfrm>
        </p:spPr>
        <p:txBody>
          <a:bodyPr>
            <a:normAutofit fontScale="92500" lnSpcReduction="20000"/>
          </a:bodyPr>
          <a:lstStyle/>
          <a:p>
            <a:r>
              <a:rPr lang="en-GB" i="1" dirty="0"/>
              <a:t>Manchester Metropolitan University </a:t>
            </a:r>
          </a:p>
          <a:p>
            <a:endParaRPr lang="en-GB" i="1" dirty="0"/>
          </a:p>
          <a:p>
            <a:r>
              <a:rPr lang="en-GB" i="1" dirty="0"/>
              <a:t>Chair of Today’s event  </a:t>
            </a:r>
          </a:p>
          <a:p>
            <a:endParaRPr lang="en-GB" sz="3600" i="1" dirty="0"/>
          </a:p>
          <a:p>
            <a:r>
              <a:rPr lang="en-GB" sz="2600" dirty="0"/>
              <a:t>@</a:t>
            </a:r>
            <a:r>
              <a:rPr lang="en-GB" sz="2600" dirty="0" err="1"/>
              <a:t>russglennon</a:t>
            </a:r>
            <a:endParaRPr lang="en-GB" sz="2600" i="1" dirty="0"/>
          </a:p>
          <a:p>
            <a:endParaRPr lang="en-GB" i="1" dirty="0"/>
          </a:p>
          <a:p>
            <a:endParaRPr lang="en-GB" i="1" dirty="0"/>
          </a:p>
        </p:txBody>
      </p:sp>
      <p:pic>
        <p:nvPicPr>
          <p:cNvPr id="5" name="Picture 4" descr="A picture containing umbrella&#10;&#10;Description automatically generated">
            <a:extLst>
              <a:ext uri="{FF2B5EF4-FFF2-40B4-BE49-F238E27FC236}">
                <a16:creationId xmlns:a16="http://schemas.microsoft.com/office/drawing/2014/main" id="{C55D0185-ACE3-4C7C-A5BB-63910DD355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598" y="203592"/>
            <a:ext cx="3915275" cy="1396607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B79BD655-2002-4E9F-8ABA-2FDB939A5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792" y="470366"/>
            <a:ext cx="28575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683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D35C5-17E4-4EF7-AF13-7F69635396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30356"/>
            <a:ext cx="9144000" cy="972767"/>
          </a:xfrm>
        </p:spPr>
        <p:txBody>
          <a:bodyPr>
            <a:normAutofit fontScale="90000"/>
          </a:bodyPr>
          <a:lstStyle/>
          <a:p>
            <a:br>
              <a:rPr lang="en-GB" sz="5200" b="1" dirty="0"/>
            </a:br>
            <a:r>
              <a:rPr lang="en-GB" sz="5200" b="1" dirty="0"/>
              <a:t>Professor Robert MacIntosh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9FF77A-6171-4E0C-9AE1-C5FAC19EA2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33281"/>
            <a:ext cx="9144000" cy="1949372"/>
          </a:xfrm>
        </p:spPr>
        <p:txBody>
          <a:bodyPr>
            <a:normAutofit/>
          </a:bodyPr>
          <a:lstStyle/>
          <a:p>
            <a:r>
              <a:rPr lang="en-GB" i="1" dirty="0"/>
              <a:t>Heriot-Watt University </a:t>
            </a:r>
          </a:p>
          <a:p>
            <a:endParaRPr lang="en-GB" i="1" dirty="0"/>
          </a:p>
          <a:p>
            <a:r>
              <a:rPr lang="en-GB" dirty="0"/>
              <a:t>@</a:t>
            </a:r>
            <a:r>
              <a:rPr lang="en-GB" dirty="0" err="1"/>
              <a:t>rob_macintosh</a:t>
            </a:r>
            <a:r>
              <a:rPr lang="en-GB" dirty="0"/>
              <a:t> </a:t>
            </a:r>
          </a:p>
          <a:p>
            <a:endParaRPr lang="en-GB" i="1" dirty="0"/>
          </a:p>
        </p:txBody>
      </p:sp>
      <p:pic>
        <p:nvPicPr>
          <p:cNvPr id="5" name="Picture 4" descr="A picture containing umbrella&#10;&#10;Description automatically generated">
            <a:extLst>
              <a:ext uri="{FF2B5EF4-FFF2-40B4-BE49-F238E27FC236}">
                <a16:creationId xmlns:a16="http://schemas.microsoft.com/office/drawing/2014/main" id="{C55D0185-ACE3-4C7C-A5BB-63910DD355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598" y="203592"/>
            <a:ext cx="3915275" cy="1396607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B79BD655-2002-4E9F-8ABA-2FDB939A5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792" y="470366"/>
            <a:ext cx="28575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907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C8314D-BD83-4812-BFA3-9CF971D13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2029" y="5769218"/>
            <a:ext cx="1360806" cy="90319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08770" y="1752599"/>
            <a:ext cx="9273480" cy="747514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>
                <a:solidFill>
                  <a:srgbClr val="7030A0"/>
                </a:solidFill>
                <a:latin typeface="+mn-lt"/>
              </a:rPr>
              <a:t>A Liminal Funding Landscape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108771" y="2416670"/>
            <a:ext cx="8492430" cy="3672408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/>
              <a:t>UK business schools receive 33% less funding from the UK Government than 10 years ago ... yet funding to other fields grew in real-terms by 9% over the same period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/>
              <a:t>ESRC awards over the current REF Cycle …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sz="2400" dirty="0"/>
              <a:t>2014-15 … 3,320 FTE staff in UK Business Schools … </a:t>
            </a:r>
            <a:r>
              <a:rPr lang="en-GB" sz="2400" u="sng" dirty="0"/>
              <a:t>1</a:t>
            </a:r>
            <a:r>
              <a:rPr lang="en-GB" sz="2400" dirty="0"/>
              <a:t> award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sz="2400" dirty="0"/>
              <a:t>2018-19 … Business Management = 3.5% of total funding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/>
              <a:t>EU’s share of research funding for Business &amp; Management has more than doubled (now at 27%, ) over the same period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6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6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6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i="0" dirty="0">
              <a:latin typeface="+mn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b="1" i="0" dirty="0"/>
          </a:p>
          <a:p>
            <a:pPr algn="l"/>
            <a:endParaRPr lang="en-GB" i="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/>
          </a:p>
          <a:p>
            <a:pPr algn="l"/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33AA5A-0ABE-474C-AC2B-9C7CC21EB0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69218"/>
            <a:ext cx="2533650" cy="1099241"/>
          </a:xfrm>
          <a:prstGeom prst="rect">
            <a:avLst/>
          </a:prstGeom>
        </p:spPr>
      </p:pic>
      <p:pic>
        <p:nvPicPr>
          <p:cNvPr id="5" name="Picture 4" descr="A picture containing umbrella&#10;&#10;Description automatically generated">
            <a:extLst>
              <a:ext uri="{FF2B5EF4-FFF2-40B4-BE49-F238E27FC236}">
                <a16:creationId xmlns:a16="http://schemas.microsoft.com/office/drawing/2014/main" id="{BE8367FB-8432-469E-AB6A-F02850E998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598" y="203592"/>
            <a:ext cx="3915275" cy="1396607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7E5D568A-AB13-45BC-A345-CCAB5612AF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942" y="460841"/>
            <a:ext cx="28575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276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303482" y="2035200"/>
            <a:ext cx="8259618" cy="747514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>
                <a:solidFill>
                  <a:srgbClr val="7030A0"/>
                </a:solidFill>
                <a:latin typeface="+mn-lt"/>
              </a:rPr>
              <a:t>Scottish Government:</a:t>
            </a:r>
            <a:br>
              <a:rPr lang="en-GB" dirty="0">
                <a:solidFill>
                  <a:srgbClr val="7030A0"/>
                </a:solidFill>
                <a:latin typeface="+mn-lt"/>
              </a:rPr>
            </a:br>
            <a:r>
              <a:rPr lang="en-GB" sz="2700" dirty="0">
                <a:solidFill>
                  <a:srgbClr val="7030A0"/>
                </a:solidFill>
                <a:latin typeface="+mn-lt"/>
              </a:rPr>
              <a:t>Advisory Group on Economic Recovery … pulse survey </a:t>
            </a:r>
            <a:r>
              <a:rPr lang="en-GB" sz="1300" dirty="0">
                <a:solidFill>
                  <a:srgbClr val="7030A0"/>
                </a:solidFill>
                <a:latin typeface="+mn-lt"/>
              </a:rPr>
              <a:t>(22 June 2020)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9682" y="2867700"/>
            <a:ext cx="8640960" cy="3672408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Most respondents planning for increased remote working when lockdown is eventually lifted.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&gt; 60% of respondents plan to revisit space requirements … this was truer for bigger businesses and notably truer for public and charitable organisations than it was for private business.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&gt; 40% respondents saw the need for significant reskilling in the medium term; again, most prevalent in larger organisations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Predictions of more cashless transactions … a view more prevalent in smaller businesses</a:t>
            </a:r>
          </a:p>
          <a:p>
            <a:pPr algn="l"/>
            <a:endParaRPr lang="en-GB" dirty="0"/>
          </a:p>
        </p:txBody>
      </p:sp>
      <p:pic>
        <p:nvPicPr>
          <p:cNvPr id="4" name="Picture 3" descr="A picture containing umbrella&#10;&#10;Description automatically generated">
            <a:extLst>
              <a:ext uri="{FF2B5EF4-FFF2-40B4-BE49-F238E27FC236}">
                <a16:creationId xmlns:a16="http://schemas.microsoft.com/office/drawing/2014/main" id="{F3B06698-2ABD-4EA6-8A5A-B0D617E04F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598" y="203592"/>
            <a:ext cx="3915275" cy="1396607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E228C9C1-B013-4725-8911-B58697E465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942" y="460841"/>
            <a:ext cx="28575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552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94495" y="1845742"/>
            <a:ext cx="10159305" cy="747514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7030A0"/>
                </a:solidFill>
                <a:latin typeface="+mn-lt"/>
              </a:rPr>
              <a:t>A Liminal Economic Landscape</a:t>
            </a:r>
            <a:endParaRPr lang="en-GB" sz="27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194495" y="2724751"/>
            <a:ext cx="8640960" cy="3672408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i="0" dirty="0">
                <a:latin typeface="+mn-lt"/>
              </a:rPr>
              <a:t>Public focus (and funding) is on testing, treatment and vaccination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i="0" dirty="0">
                <a:latin typeface="+mn-lt"/>
              </a:rPr>
              <a:t>Business research needed to complement this … specifically the logistics of distribution as and when a vaccine becomes available</a:t>
            </a:r>
          </a:p>
          <a:p>
            <a:pPr algn="l"/>
            <a:r>
              <a:rPr lang="en-GB" i="0" u="sng" dirty="0">
                <a:latin typeface="+mn-lt"/>
              </a:rPr>
              <a:t>but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i="0" dirty="0">
                <a:latin typeface="+mn-lt"/>
              </a:rPr>
              <a:t>the challenge for our researchers is to play a leading role in building a more sustainable, resilient, inclusive economy … and cultivating public, private and third sector partnerships</a:t>
            </a:r>
            <a:endParaRPr lang="en-GB" dirty="0"/>
          </a:p>
        </p:txBody>
      </p:sp>
      <p:pic>
        <p:nvPicPr>
          <p:cNvPr id="4" name="Picture 3" descr="A picture containing umbrella&#10;&#10;Description automatically generated">
            <a:extLst>
              <a:ext uri="{FF2B5EF4-FFF2-40B4-BE49-F238E27FC236}">
                <a16:creationId xmlns:a16="http://schemas.microsoft.com/office/drawing/2014/main" id="{D6EC7B73-C2B9-46BB-BB8A-99C52D5627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598" y="203592"/>
            <a:ext cx="3915275" cy="1396607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D62E10F9-B795-4C16-8E10-CE370AED42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942" y="460841"/>
            <a:ext cx="28575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15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>
            <a:extLst>
              <a:ext uri="{FF2B5EF4-FFF2-40B4-BE49-F238E27FC236}">
                <a16:creationId xmlns:a16="http://schemas.microsoft.com/office/drawing/2014/main" id="{6B1DB44F-9ED0-4A47-9043-C0752F86B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9" y="1029768"/>
            <a:ext cx="8351837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"/>
              <a:defRPr sz="2800">
                <a:solidFill>
                  <a:schemeClr val="bg2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"/>
              <a:defRPr sz="2400">
                <a:solidFill>
                  <a:schemeClr val="bg2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"/>
              <a:defRPr sz="2000">
                <a:solidFill>
                  <a:schemeClr val="bg2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"/>
              <a:defRPr>
                <a:solidFill>
                  <a:schemeClr val="bg2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"/>
              <a:defRPr sz="1600">
                <a:solidFill>
                  <a:schemeClr val="bg2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"/>
              <a:defRPr sz="1600">
                <a:solidFill>
                  <a:schemeClr val="bg2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"/>
              <a:defRPr sz="1600">
                <a:solidFill>
                  <a:schemeClr val="bg2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"/>
              <a:defRPr sz="1600">
                <a:solidFill>
                  <a:schemeClr val="bg2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"/>
              <a:defRPr sz="1600">
                <a:solidFill>
                  <a:schemeClr val="bg2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600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1600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6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 Poetics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endParaRPr lang="en-GB" altLang="en-US" sz="80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GB" altLang="en-US" sz="2400" dirty="0">
                <a:solidFill>
                  <a:schemeClr val="tx2"/>
                </a:solidFill>
                <a:latin typeface="Calibri" panose="020F0502020204030204" pitchFamily="34" charset="0"/>
              </a:rPr>
              <a:t>It’s almost like Dorothy in the Wizard of Oz; they click their heels and they want to go back to Kansas. You can’t go back. Humpty Dumpty’s off the wall – I’m sorry.</a:t>
            </a:r>
          </a:p>
          <a:p>
            <a:pPr algn="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GB" altLang="en-US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	</a:t>
            </a:r>
            <a:r>
              <a:rPr lang="en-GB" altLang="en-US" sz="1400" dirty="0">
                <a:solidFill>
                  <a:schemeClr val="tx2"/>
                </a:solidFill>
                <a:latin typeface="Calibri" panose="020F0502020204030204" pitchFamily="34" charset="0"/>
              </a:rPr>
              <a:t>Ann Cunliffe (2002) Social Poetics as Management Inquiry, Journal of Management Inquiry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CFC27916-49DC-4C6E-B099-1A3E5E2E0D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192" y="4324923"/>
            <a:ext cx="5835407" cy="253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picture containing umbrella&#10;&#10;Description automatically generated">
            <a:extLst>
              <a:ext uri="{FF2B5EF4-FFF2-40B4-BE49-F238E27FC236}">
                <a16:creationId xmlns:a16="http://schemas.microsoft.com/office/drawing/2014/main" id="{F82E67DC-802F-4A8C-90AD-B64FE5299B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598" y="203592"/>
            <a:ext cx="3915275" cy="1396607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04650156-FCCF-49D3-BB3E-7FE8A9B938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942" y="460841"/>
            <a:ext cx="28575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833992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1354</Words>
  <Application>Microsoft Office PowerPoint</Application>
  <PresentationFormat>Widescreen</PresentationFormat>
  <Paragraphs>183</Paragraphs>
  <Slides>26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Office Theme</vt:lpstr>
      <vt:lpstr>The Public Sector Post Covid19</vt:lpstr>
      <vt:lpstr>PowerPoint Presentation</vt:lpstr>
      <vt:lpstr> Welcome </vt:lpstr>
      <vt:lpstr> Dr Russ Glennon   </vt:lpstr>
      <vt:lpstr> Professor Robert MacIntosh  </vt:lpstr>
      <vt:lpstr>A Liminal Funding Landscape</vt:lpstr>
      <vt:lpstr>Scottish Government: Advisory Group on Economic Recovery … pulse survey (22 June 2020)</vt:lpstr>
      <vt:lpstr>A Liminal Economic Landscape</vt:lpstr>
      <vt:lpstr>PowerPoint Presentation</vt:lpstr>
      <vt:lpstr> Dr Joanne Murphy  </vt:lpstr>
      <vt:lpstr>The ‘War’ on Covid19</vt:lpstr>
      <vt:lpstr>Leadership ‘Configurations’ </vt:lpstr>
      <vt:lpstr>Evidence from the Field  </vt:lpstr>
      <vt:lpstr>Helpful Practices </vt:lpstr>
      <vt:lpstr> Professor Alma McCarthy  </vt:lpstr>
      <vt:lpstr>PowerPoint Presentation</vt:lpstr>
      <vt:lpstr>PowerPoint Presentation</vt:lpstr>
      <vt:lpstr>PowerPoint Presentation</vt:lpstr>
      <vt:lpstr>PowerPoint Presentation</vt:lpstr>
      <vt:lpstr> Professor Peter Murphy  </vt:lpstr>
      <vt:lpstr>A post Covid-19 scenario</vt:lpstr>
      <vt:lpstr>Another post-Covid-19 scenario</vt:lpstr>
      <vt:lpstr>PowerPoint Presentation</vt:lpstr>
      <vt:lpstr> Professor Robert Galavan  </vt:lpstr>
      <vt:lpstr> Dr Felicity Kelliher  </vt:lpstr>
      <vt:lpstr> Dr Russ Glennon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Sector Post Covid19</dc:title>
  <dc:creator>Joanne Murphy</dc:creator>
  <cp:lastModifiedBy>Sullivan, Linda</cp:lastModifiedBy>
  <cp:revision>51</cp:revision>
  <dcterms:created xsi:type="dcterms:W3CDTF">2020-06-17T12:57:43Z</dcterms:created>
  <dcterms:modified xsi:type="dcterms:W3CDTF">2020-12-15T11:33:59Z</dcterms:modified>
</cp:coreProperties>
</file>