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sldIdLst>
    <p:sldId id="256" r:id="rId5"/>
    <p:sldId id="258" r:id="rId6"/>
    <p:sldId id="260" r:id="rId7"/>
    <p:sldId id="275" r:id="rId8"/>
    <p:sldId id="262" r:id="rId9"/>
    <p:sldId id="290" r:id="rId10"/>
    <p:sldId id="291" r:id="rId11"/>
    <p:sldId id="292" r:id="rId12"/>
    <p:sldId id="293" r:id="rId13"/>
    <p:sldId id="283" r:id="rId14"/>
    <p:sldId id="267" r:id="rId15"/>
    <p:sldId id="269" r:id="rId16"/>
    <p:sldId id="268" r:id="rId17"/>
    <p:sldId id="286" r:id="rId18"/>
    <p:sldId id="300" r:id="rId19"/>
    <p:sldId id="295" r:id="rId20"/>
    <p:sldId id="296" r:id="rId21"/>
    <p:sldId id="297" r:id="rId22"/>
    <p:sldId id="298" r:id="rId23"/>
    <p:sldId id="29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3A0184-0D55-44E4-A046-B320FF586359}" v="65" dt="2021-06-08T15:35:02.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238" autoAdjust="0"/>
  </p:normalViewPr>
  <p:slideViewPr>
    <p:cSldViewPr snapToGrid="0">
      <p:cViewPr varScale="1">
        <p:scale>
          <a:sx n="40" d="100"/>
          <a:sy n="40" d="100"/>
        </p:scale>
        <p:origin x="168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6/15/2021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Encourages hope as well as creativity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 production and different forms of hope</a:t>
            </a:r>
          </a:p>
          <a:p>
            <a:endParaRPr lang="en-GB" dirty="0"/>
          </a:p>
        </p:txBody>
      </p:sp>
      <p:sp>
        <p:nvSpPr>
          <p:cNvPr id="4" name="Slide Number Placeholder 3"/>
          <p:cNvSpPr>
            <a:spLocks noGrp="1"/>
          </p:cNvSpPr>
          <p:nvPr>
            <p:ph type="sldNum" sz="quarter" idx="5"/>
          </p:nvPr>
        </p:nvSpPr>
        <p:spPr/>
        <p:txBody>
          <a:bodyPr/>
          <a:lstStyle/>
          <a:p>
            <a:fld id="{A4E08563-E985-4A74-B79D-31F21267A922}" type="slidenum">
              <a:rPr lang="en-GB" smtClean="0"/>
              <a:t>2</a:t>
            </a:fld>
            <a:endParaRPr lang="en-GB"/>
          </a:p>
        </p:txBody>
      </p:sp>
    </p:spTree>
    <p:extLst>
      <p:ext uri="{BB962C8B-B14F-4D97-AF65-F5344CB8AC3E}">
        <p14:creationId xmlns:p14="http://schemas.microsoft.com/office/powerpoint/2010/main" val="3752235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456DE3-4E01-4AFD-AD42-42312842ED89}" type="slidenum">
              <a:rPr lang="en-US" smtClean="0"/>
              <a:t>16</a:t>
            </a:fld>
            <a:endParaRPr lang="en-US" dirty="0"/>
          </a:p>
        </p:txBody>
      </p:sp>
    </p:spTree>
    <p:extLst>
      <p:ext uri="{BB962C8B-B14F-4D97-AF65-F5344CB8AC3E}">
        <p14:creationId xmlns:p14="http://schemas.microsoft.com/office/powerpoint/2010/main" val="422475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456DE3-4E01-4AFD-AD42-42312842ED89}" type="slidenum">
              <a:rPr lang="en-US" smtClean="0"/>
              <a:t>17</a:t>
            </a:fld>
            <a:endParaRPr lang="en-US" dirty="0"/>
          </a:p>
        </p:txBody>
      </p:sp>
    </p:spTree>
    <p:extLst>
      <p:ext uri="{BB962C8B-B14F-4D97-AF65-F5344CB8AC3E}">
        <p14:creationId xmlns:p14="http://schemas.microsoft.com/office/powerpoint/2010/main" val="3637339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456DE3-4E01-4AFD-AD42-42312842ED89}" type="slidenum">
              <a:rPr lang="en-US" smtClean="0"/>
              <a:t>18</a:t>
            </a:fld>
            <a:endParaRPr lang="en-US" dirty="0"/>
          </a:p>
        </p:txBody>
      </p:sp>
    </p:spTree>
    <p:extLst>
      <p:ext uri="{BB962C8B-B14F-4D97-AF65-F5344CB8AC3E}">
        <p14:creationId xmlns:p14="http://schemas.microsoft.com/office/powerpoint/2010/main" val="445013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456DE3-4E01-4AFD-AD42-42312842ED89}" type="slidenum">
              <a:rPr lang="en-US" smtClean="0"/>
              <a:t>19</a:t>
            </a:fld>
            <a:endParaRPr lang="en-US" dirty="0"/>
          </a:p>
        </p:txBody>
      </p:sp>
    </p:spTree>
    <p:extLst>
      <p:ext uri="{BB962C8B-B14F-4D97-AF65-F5344CB8AC3E}">
        <p14:creationId xmlns:p14="http://schemas.microsoft.com/office/powerpoint/2010/main" val="2597190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456DE3-4E01-4AFD-AD42-42312842ED89}" type="slidenum">
              <a:rPr lang="en-US" smtClean="0"/>
              <a:t>20</a:t>
            </a:fld>
            <a:endParaRPr lang="en-US" dirty="0"/>
          </a:p>
        </p:txBody>
      </p:sp>
    </p:spTree>
    <p:extLst>
      <p:ext uri="{BB962C8B-B14F-4D97-AF65-F5344CB8AC3E}">
        <p14:creationId xmlns:p14="http://schemas.microsoft.com/office/powerpoint/2010/main" val="221359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Yu Mincho" panose="02020400000000000000" pitchFamily="18" charset="-128"/>
                <a:cs typeface="Arial" panose="020B0604020202020204" pitchFamily="34" charset="0"/>
              </a:rPr>
              <a:t>Clear focus on hope – an important aspect to this analysis, as a primary resource for change among prisoners, along with the </a:t>
            </a:r>
            <a:r>
              <a:rPr lang="en-US" sz="1200" i="1" dirty="0">
                <a:latin typeface="Arial" panose="020B0604020202020204" pitchFamily="34" charset="0"/>
                <a:ea typeface="Yu Mincho" panose="02020400000000000000" pitchFamily="18" charset="-128"/>
                <a:cs typeface="Arial" panose="020B0604020202020204" pitchFamily="34" charset="0"/>
              </a:rPr>
              <a:t>social contagion </a:t>
            </a:r>
            <a:r>
              <a:rPr lang="en-US" sz="1200" dirty="0">
                <a:latin typeface="Arial" panose="020B0604020202020204" pitchFamily="34" charset="0"/>
                <a:ea typeface="Yu Mincho" panose="02020400000000000000" pitchFamily="18" charset="-128"/>
                <a:cs typeface="Arial" panose="020B0604020202020204" pitchFamily="34" charset="0"/>
              </a:rPr>
              <a:t>affect which can occur in arts-based practices (Blumer, 1939; McPhail, 1989). </a:t>
            </a:r>
            <a:endParaRPr lang="en-GB" sz="1200" dirty="0">
              <a:latin typeface="Arial" panose="020B0604020202020204" pitchFamily="34" charset="0"/>
              <a:ea typeface="Yu Mincho" panose="02020400000000000000" pitchFamily="18" charset="-128"/>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4E08563-E985-4A74-B79D-31F21267A922}" type="slidenum">
              <a:rPr lang="en-GB" smtClean="0"/>
              <a:t>3</a:t>
            </a:fld>
            <a:endParaRPr lang="en-GB"/>
          </a:p>
        </p:txBody>
      </p:sp>
    </p:spTree>
    <p:extLst>
      <p:ext uri="{BB962C8B-B14F-4D97-AF65-F5344CB8AC3E}">
        <p14:creationId xmlns:p14="http://schemas.microsoft.com/office/powerpoint/2010/main" val="795029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Good Vibrations - </a:t>
            </a:r>
            <a:r>
              <a:rPr lang="en-GB" sz="1200" dirty="0">
                <a:latin typeface="Arial" panose="020B0604020202020204" pitchFamily="34" charset="0"/>
                <a:ea typeface="Calibri" panose="020F0502020204030204" pitchFamily="34" charset="0"/>
                <a:cs typeface="Arial" panose="020B0604020202020204" pitchFamily="34" charset="0"/>
              </a:rPr>
              <a:t>uses gamelan percussion music from Indonesia to empower people through creative involvement; a</a:t>
            </a:r>
            <a:r>
              <a:rPr lang="en-GB" dirty="0">
                <a:ea typeface="Calibri" panose="020F0502020204030204" pitchFamily="34" charset="0"/>
                <a:cs typeface="Arial" panose="020B0604020202020204" pitchFamily="34" charset="0"/>
              </a:rPr>
              <a:t>lso - improvements in communication and social skills, better relationships with staff and decreased levels of self-reported anger.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Calibri" panose="020F0502020204030204" pitchFamily="34" charset="0"/>
                <a:cs typeface="Arial" panose="020B0604020202020204" pitchFamily="34" charset="0"/>
              </a:rPr>
              <a:t>Benefits of the programme were specific to participating in creative activity and producing music, with staff being there to facilitate learning and include prisoners in this process (co-production of public performance)</a:t>
            </a:r>
            <a:endParaRPr lang="en-GB" sz="1200" dirty="0"/>
          </a:p>
          <a:p>
            <a:endParaRPr lang="en-GB" dirty="0"/>
          </a:p>
        </p:txBody>
      </p:sp>
      <p:sp>
        <p:nvSpPr>
          <p:cNvPr id="4" name="Slide Number Placeholder 3"/>
          <p:cNvSpPr>
            <a:spLocks noGrp="1"/>
          </p:cNvSpPr>
          <p:nvPr>
            <p:ph type="sldNum" sz="quarter" idx="5"/>
          </p:nvPr>
        </p:nvSpPr>
        <p:spPr/>
        <p:txBody>
          <a:bodyPr/>
          <a:lstStyle/>
          <a:p>
            <a:fld id="{A4E08563-E985-4A74-B79D-31F21267A922}" type="slidenum">
              <a:rPr lang="en-GB" smtClean="0"/>
              <a:t>4</a:t>
            </a:fld>
            <a:endParaRPr lang="en-GB"/>
          </a:p>
        </p:txBody>
      </p:sp>
    </p:spTree>
    <p:extLst>
      <p:ext uri="{BB962C8B-B14F-4D97-AF65-F5344CB8AC3E}">
        <p14:creationId xmlns:p14="http://schemas.microsoft.com/office/powerpoint/2010/main" val="2788786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the reference to prisoners as </a:t>
            </a:r>
            <a:r>
              <a:rPr lang="en-US" sz="1200" i="1" dirty="0"/>
              <a:t>artists - </a:t>
            </a:r>
            <a:r>
              <a:rPr lang="en-US" sz="1200" i="0" dirty="0"/>
              <a:t>ch</a:t>
            </a:r>
            <a:r>
              <a:rPr lang="en-US" sz="1200" dirty="0"/>
              <a:t>anging their identity alongside providing new skills (crucial to desistance journey) and to encouraging participation, shift from the more oppressive controls they would experience day-to-day (</a:t>
            </a:r>
            <a:r>
              <a:rPr lang="en-US" sz="1200" dirty="0" err="1"/>
              <a:t>Cheliotis</a:t>
            </a:r>
            <a:r>
              <a:rPr lang="en-US" sz="1200" dirty="0"/>
              <a:t> and </a:t>
            </a:r>
            <a:r>
              <a:rPr lang="en-US" sz="1200" dirty="0" err="1"/>
              <a:t>Jordanska</a:t>
            </a:r>
            <a:r>
              <a:rPr lang="en-US" sz="1200" dirty="0"/>
              <a:t>, 2016).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Two important elements – the way in which this project was run - a safe space for novel activities – and creativity, but also cited as important, as was the sense of purpose and meaning these activities had to the artists (Hacking et al, 2008).</a:t>
            </a:r>
          </a:p>
          <a:p>
            <a:endParaRPr lang="en-GB" dirty="0"/>
          </a:p>
        </p:txBody>
      </p:sp>
      <p:sp>
        <p:nvSpPr>
          <p:cNvPr id="4" name="Slide Number Placeholder 3"/>
          <p:cNvSpPr>
            <a:spLocks noGrp="1"/>
          </p:cNvSpPr>
          <p:nvPr>
            <p:ph type="sldNum" sz="quarter" idx="5"/>
          </p:nvPr>
        </p:nvSpPr>
        <p:spPr/>
        <p:txBody>
          <a:bodyPr/>
          <a:lstStyle/>
          <a:p>
            <a:fld id="{A4E08563-E985-4A74-B79D-31F21267A922}" type="slidenum">
              <a:rPr lang="en-GB" smtClean="0"/>
              <a:t>6</a:t>
            </a:fld>
            <a:endParaRPr lang="en-GB"/>
          </a:p>
        </p:txBody>
      </p:sp>
    </p:spTree>
    <p:extLst>
      <p:ext uri="{BB962C8B-B14F-4D97-AF65-F5344CB8AC3E}">
        <p14:creationId xmlns:p14="http://schemas.microsoft.com/office/powerpoint/2010/main" val="419778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Value of the project in helping artists navigate prison life and manage their emotions, shifting from their ‘criminal past’ (</a:t>
            </a:r>
            <a:r>
              <a:rPr lang="en-US" sz="1200" dirty="0" err="1">
                <a:solidFill>
                  <a:schemeClr val="tx1"/>
                </a:solidFill>
                <a:latin typeface="Arial" panose="020B0604020202020204" pitchFamily="34" charset="0"/>
                <a:cs typeface="Arial" panose="020B0604020202020204" pitchFamily="34" charset="0"/>
              </a:rPr>
              <a:t>Maruna</a:t>
            </a:r>
            <a:r>
              <a:rPr lang="en-US" sz="1200" dirty="0">
                <a:solidFill>
                  <a:schemeClr val="tx1"/>
                </a:solidFill>
                <a:latin typeface="Arial" panose="020B0604020202020204" pitchFamily="34" charset="0"/>
                <a:cs typeface="Arial" panose="020B0604020202020204" pitchFamily="34" charset="0"/>
              </a:rPr>
              <a:t>, 2001; King 2012).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Importance of goal setting in sentencing planning - planning ahead an important outcome and evidence of working towards </a:t>
            </a:r>
            <a:r>
              <a:rPr lang="en-US" sz="1200" i="1" dirty="0">
                <a:solidFill>
                  <a:schemeClr val="tx1"/>
                </a:solidFill>
                <a:latin typeface="Arial" panose="020B0604020202020204" pitchFamily="34" charset="0"/>
                <a:cs typeface="Arial" panose="020B0604020202020204" pitchFamily="34" charset="0"/>
              </a:rPr>
              <a:t>sustainable</a:t>
            </a:r>
            <a:r>
              <a:rPr lang="en-US" sz="1200" dirty="0">
                <a:solidFill>
                  <a:schemeClr val="tx1"/>
                </a:solidFill>
                <a:latin typeface="Arial" panose="020B0604020202020204" pitchFamily="34" charset="0"/>
                <a:cs typeface="Arial" panose="020B0604020202020204" pitchFamily="34" charset="0"/>
              </a:rPr>
              <a:t> change and desistance (Wilson et al, 2008; </a:t>
            </a:r>
            <a:r>
              <a:rPr lang="en-US" sz="1200" dirty="0" err="1">
                <a:solidFill>
                  <a:schemeClr val="tx1"/>
                </a:solidFill>
                <a:latin typeface="Arial" panose="020B0604020202020204" pitchFamily="34" charset="0"/>
                <a:cs typeface="Arial" panose="020B0604020202020204" pitchFamily="34" charset="0"/>
              </a:rPr>
              <a:t>Cheliotis</a:t>
            </a:r>
            <a:r>
              <a:rPr lang="en-US" sz="1200" dirty="0">
                <a:solidFill>
                  <a:schemeClr val="tx1"/>
                </a:solidFill>
                <a:latin typeface="Arial" panose="020B0604020202020204" pitchFamily="34" charset="0"/>
                <a:cs typeface="Arial" panose="020B0604020202020204" pitchFamily="34" charset="0"/>
              </a:rPr>
              <a:t> and </a:t>
            </a:r>
            <a:r>
              <a:rPr lang="en-US" sz="1200" dirty="0" err="1">
                <a:solidFill>
                  <a:schemeClr val="tx1"/>
                </a:solidFill>
                <a:latin typeface="Arial" panose="020B0604020202020204" pitchFamily="34" charset="0"/>
                <a:cs typeface="Arial" panose="020B0604020202020204" pitchFamily="34" charset="0"/>
              </a:rPr>
              <a:t>Jordanska</a:t>
            </a:r>
            <a:r>
              <a:rPr lang="en-US" sz="1200" dirty="0">
                <a:solidFill>
                  <a:schemeClr val="tx1"/>
                </a:solidFill>
                <a:latin typeface="Arial" panose="020B0604020202020204" pitchFamily="34" charset="0"/>
                <a:cs typeface="Arial" panose="020B0604020202020204" pitchFamily="34" charset="0"/>
              </a:rPr>
              <a:t>, 2016).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r>
              <a:rPr lang="en-US" sz="1200" dirty="0">
                <a:effectLst/>
                <a:latin typeface="Arial" panose="020B0604020202020204" pitchFamily="34" charset="0"/>
                <a:ea typeface="Yu Mincho" panose="02020400000000000000" pitchFamily="18" charset="-128"/>
                <a:cs typeface="Arial" panose="020B0604020202020204" pitchFamily="34" charset="0"/>
              </a:rPr>
              <a:t>Does not diminish the challenges which can lie ahead, including barriers to meaningful employment, secure housing and income security, all of which factor into desistance (Brandling and House, 2009; King, 2013).</a:t>
            </a:r>
            <a:endParaRPr lang="en-GB" sz="1200" dirty="0">
              <a:effectLst/>
              <a:latin typeface="Arial" panose="020B0604020202020204" pitchFamily="34" charset="0"/>
              <a:ea typeface="Yu Mincho" panose="02020400000000000000" pitchFamily="18" charset="-128"/>
              <a:cs typeface="Arial" panose="020B0604020202020204" pitchFamily="34" charset="0"/>
            </a:endParaRPr>
          </a:p>
          <a:p>
            <a:pPr marL="0" indent="0">
              <a:buNone/>
            </a:pPr>
            <a:endParaRPr lang="en-GB" sz="1200" dirty="0">
              <a:effectLst/>
              <a:latin typeface="Arial" panose="020B0604020202020204" pitchFamily="34" charset="0"/>
              <a:ea typeface="Yu Mincho" panose="02020400000000000000" pitchFamily="18" charset="-128"/>
              <a:cs typeface="Arial" panose="020B0604020202020204" pitchFamily="34" charset="0"/>
            </a:endParaRPr>
          </a:p>
          <a:p>
            <a:r>
              <a:rPr lang="en-US" sz="1200" dirty="0">
                <a:effectLst/>
                <a:latin typeface="Arial" panose="020B0604020202020204" pitchFamily="34" charset="0"/>
                <a:ea typeface="Yu Mincho" panose="02020400000000000000" pitchFamily="18" charset="-128"/>
                <a:cs typeface="Arial" panose="020B0604020202020204" pitchFamily="34" charset="0"/>
              </a:rPr>
              <a:t>Value of self-care is well documented in prison studies (e.g. Liebling 1999; Graham and White, 2016) - distinctiveness of the outcomes for the Soft Touch project is the recognition of the presence of hope, alongside valuing social interaction in a creative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4E08563-E985-4A74-B79D-31F21267A922}" type="slidenum">
              <a:rPr lang="en-GB" smtClean="0"/>
              <a:t>8</a:t>
            </a:fld>
            <a:endParaRPr lang="en-GB"/>
          </a:p>
        </p:txBody>
      </p:sp>
    </p:spTree>
    <p:extLst>
      <p:ext uri="{BB962C8B-B14F-4D97-AF65-F5344CB8AC3E}">
        <p14:creationId xmlns:p14="http://schemas.microsoft.com/office/powerpoint/2010/main" val="1558997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Yu Mincho" panose="02020400000000000000" pitchFamily="18" charset="-128"/>
                <a:cs typeface="Arial" panose="020B0604020202020204" pitchFamily="34" charset="0"/>
              </a:rPr>
              <a:t>Snyder et al (1991) state that ‘hope is fueled by the perception of successful </a:t>
            </a:r>
            <a:r>
              <a:rPr lang="en-US" sz="1200" i="1" dirty="0">
                <a:effectLst/>
                <a:latin typeface="Arial" panose="020B0604020202020204" pitchFamily="34" charset="0"/>
                <a:ea typeface="Yu Mincho" panose="02020400000000000000" pitchFamily="18" charset="-128"/>
                <a:cs typeface="Arial" panose="020B0604020202020204" pitchFamily="34" charset="0"/>
              </a:rPr>
              <a:t>agency</a:t>
            </a:r>
            <a:r>
              <a:rPr lang="en-US" sz="1200" dirty="0">
                <a:effectLst/>
                <a:latin typeface="Arial" panose="020B0604020202020204" pitchFamily="34" charset="0"/>
                <a:ea typeface="Yu Mincho" panose="02020400000000000000" pitchFamily="18" charset="-128"/>
                <a:cs typeface="Arial" panose="020B0604020202020204" pitchFamily="34" charset="0"/>
              </a:rPr>
              <a:t> related goals…the perceived availability of successful </a:t>
            </a:r>
            <a:r>
              <a:rPr lang="en-US" sz="1200" i="1" dirty="0">
                <a:effectLst/>
                <a:latin typeface="Arial" panose="020B0604020202020204" pitchFamily="34" charset="0"/>
                <a:ea typeface="Yu Mincho" panose="02020400000000000000" pitchFamily="18" charset="-128"/>
                <a:cs typeface="Arial" panose="020B0604020202020204" pitchFamily="34" charset="0"/>
              </a:rPr>
              <a:t>pathways</a:t>
            </a:r>
            <a:r>
              <a:rPr lang="en-US" sz="1200" dirty="0">
                <a:effectLst/>
                <a:latin typeface="Arial" panose="020B0604020202020204" pitchFamily="34" charset="0"/>
                <a:ea typeface="Yu Mincho" panose="02020400000000000000" pitchFamily="18" charset="-128"/>
                <a:cs typeface="Arial" panose="020B0604020202020204" pitchFamily="34" charset="0"/>
              </a:rPr>
              <a:t> related to goals’ (p570); individuals are able to see themselves (their agency) being able to do something and that the environment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Yu Mincho" panose="02020400000000000000" pitchFamily="18" charset="-128"/>
              <a:cs typeface="Arial" panose="020B0604020202020204" pitchFamily="34" charset="0"/>
            </a:endParaRPr>
          </a:p>
          <a:p>
            <a:pPr>
              <a:lnSpc>
                <a:spcPct val="120000"/>
              </a:lnSpc>
              <a:spcBef>
                <a:spcPts val="0"/>
              </a:spcBef>
            </a:pPr>
            <a:r>
              <a:rPr lang="en-US" sz="12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rPr>
              <a:t>Helping artists to realize their own potential, presence of hope helps them overcome their fears, shifting from the prison space as solely a place of oppression and hopelessness (Liebling, 1999; Warr 2016). </a:t>
            </a:r>
          </a:p>
          <a:p>
            <a:pPr>
              <a:lnSpc>
                <a:spcPct val="120000"/>
              </a:lnSpc>
              <a:spcBef>
                <a:spcPts val="0"/>
              </a:spcBef>
            </a:pPr>
            <a:endParaRPr lang="en-US" sz="12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endParaRPr>
          </a:p>
          <a:p>
            <a:pPr>
              <a:lnSpc>
                <a:spcPct val="120000"/>
              </a:lnSpc>
              <a:spcBef>
                <a:spcPts val="0"/>
              </a:spcBef>
            </a:pPr>
            <a:endParaRPr lang="en-US" sz="12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endParaRPr>
          </a:p>
          <a:p>
            <a:pPr>
              <a:lnSpc>
                <a:spcPct val="120000"/>
              </a:lnSpc>
              <a:spcBef>
                <a:spcPts val="0"/>
              </a:spcBef>
            </a:pPr>
            <a:r>
              <a:rPr lang="en-US" sz="12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rPr>
              <a:t>Amelioration of these deprivations (Graham &amp; White, 2016) are clear, and go beyond simply providing a change of setting.</a:t>
            </a:r>
            <a:r>
              <a:rPr lang="en-US" sz="12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rPr>
              <a:t> </a:t>
            </a:r>
            <a:endParaRPr lang="en-GB" sz="12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Yu Mincho" panose="02020400000000000000" pitchFamily="18" charset="-128"/>
                <a:cs typeface="Arial" panose="020B0604020202020204" pitchFamily="34" charset="0"/>
              </a:rPr>
              <a:t>Also aspiration for en</a:t>
            </a:r>
            <a:r>
              <a:rPr lang="en-US" sz="1200" dirty="0">
                <a:latin typeface="Arial" panose="020B0604020202020204" pitchFamily="34" charset="0"/>
                <a:ea typeface="Yu Mincho" panose="02020400000000000000" pitchFamily="18" charset="-128"/>
                <a:cs typeface="Arial" panose="020B0604020202020204" pitchFamily="34" charset="0"/>
              </a:rPr>
              <a:t>tirely different careers, such as </a:t>
            </a:r>
            <a:r>
              <a:rPr lang="en-US" sz="1200" dirty="0">
                <a:effectLst/>
                <a:latin typeface="Arial" panose="020B0604020202020204" pitchFamily="34" charset="0"/>
                <a:ea typeface="Yu Mincho" panose="02020400000000000000" pitchFamily="18" charset="-128"/>
                <a:cs typeface="Arial" panose="020B0604020202020204" pitchFamily="34" charset="0"/>
              </a:rPr>
              <a:t>construction and property development, starting a business, engaging with education and training.</a:t>
            </a:r>
            <a:endParaRPr lang="en-GB" sz="1200" dirty="0">
              <a:effectLst/>
              <a:latin typeface="Arial" panose="020B0604020202020204" pitchFamily="34" charset="0"/>
              <a:ea typeface="Yu Mincho" panose="02020400000000000000" pitchFamily="18" charset="-128"/>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4E08563-E985-4A74-B79D-31F21267A922}" type="slidenum">
              <a:rPr lang="en-GB" smtClean="0"/>
              <a:t>9</a:t>
            </a:fld>
            <a:endParaRPr lang="en-GB"/>
          </a:p>
        </p:txBody>
      </p:sp>
    </p:spTree>
    <p:extLst>
      <p:ext uri="{BB962C8B-B14F-4D97-AF65-F5344CB8AC3E}">
        <p14:creationId xmlns:p14="http://schemas.microsoft.com/office/powerpoint/2010/main" val="886708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Yu Mincho" panose="02020400000000000000" pitchFamily="18" charset="-128"/>
                <a:cs typeface="Arial" panose="020B0604020202020204" pitchFamily="34" charset="0"/>
              </a:rPr>
              <a:t>This reference to </a:t>
            </a:r>
            <a:r>
              <a:rPr lang="en-US" sz="1200" i="1" dirty="0">
                <a:latin typeface="Arial" panose="020B0604020202020204" pitchFamily="34" charset="0"/>
                <a:ea typeface="Yu Mincho" panose="02020400000000000000" pitchFamily="18" charset="-128"/>
                <a:cs typeface="Arial" panose="020B0604020202020204" pitchFamily="34" charset="0"/>
              </a:rPr>
              <a:t>staying out of trouble</a:t>
            </a:r>
            <a:r>
              <a:rPr lang="en-US" sz="1200" dirty="0">
                <a:latin typeface="Arial" panose="020B0604020202020204" pitchFamily="34" charset="0"/>
                <a:ea typeface="Yu Mincho" panose="02020400000000000000" pitchFamily="18" charset="-128"/>
                <a:cs typeface="Arial" panose="020B0604020202020204" pitchFamily="34" charset="0"/>
              </a:rPr>
              <a:t> reflects a clear process of change linking to desistance, becoming a person to contributes to society and being open to new opportunities.</a:t>
            </a: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6456DE3-4E01-4AFD-AD42-42312842ED89}" type="slidenum">
              <a:rPr lang="en-US" smtClean="0"/>
              <a:t>11</a:t>
            </a:fld>
            <a:endParaRPr lang="en-US" dirty="0"/>
          </a:p>
        </p:txBody>
      </p:sp>
    </p:spTree>
    <p:extLst>
      <p:ext uri="{BB962C8B-B14F-4D97-AF65-F5344CB8AC3E}">
        <p14:creationId xmlns:p14="http://schemas.microsoft.com/office/powerpoint/2010/main" val="611672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Yu Mincho" panose="02020400000000000000" pitchFamily="18" charset="-128"/>
                <a:cs typeface="Times New Roman" panose="02020603050405020304" pitchFamily="18" charset="0"/>
              </a:rPr>
              <a:t>The public display of their work and opportunity to get feedback demonstrates the emotional resilience built up among participants, who were able to show their creative skills and value other’s opinions (Wilson et al, 2008; Brewster, 2014).</a:t>
            </a:r>
            <a:endParaRPr lang="en-GB" sz="12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6456DE3-4E01-4AFD-AD42-42312842ED89}" type="slidenum">
              <a:rPr lang="en-US" smtClean="0"/>
              <a:t>12</a:t>
            </a:fld>
            <a:endParaRPr lang="en-US" dirty="0"/>
          </a:p>
        </p:txBody>
      </p:sp>
    </p:spTree>
    <p:extLst>
      <p:ext uri="{BB962C8B-B14F-4D97-AF65-F5344CB8AC3E}">
        <p14:creationId xmlns:p14="http://schemas.microsoft.com/office/powerpoint/2010/main" val="2507520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456DE3-4E01-4AFD-AD42-42312842ED89}" type="slidenum">
              <a:rPr lang="en-US" smtClean="0"/>
              <a:t>15</a:t>
            </a:fld>
            <a:endParaRPr lang="en-US" dirty="0"/>
          </a:p>
        </p:txBody>
      </p:sp>
    </p:spTree>
    <p:extLst>
      <p:ext uri="{BB962C8B-B14F-4D97-AF65-F5344CB8AC3E}">
        <p14:creationId xmlns:p14="http://schemas.microsoft.com/office/powerpoint/2010/main" val="2761095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Arial" panose="020B0604020202020204" pitchFamily="34" charset="0"/>
              </a:defRPr>
            </a:lvl1pPr>
          </a:lstStyle>
          <a:p>
            <a:fld id="{EA0C0817-A112-4847-8014-A94B7D2A4EA3}" type="datetime1">
              <a:rPr lang="en-US" smtClean="0"/>
              <a:pPr/>
              <a:t>6/15/2021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Arial" panose="020B0604020202020204" pitchFamily="34" charset="0"/>
                <a:ea typeface="+mn-ea"/>
                <a:cs typeface="+mn-cs"/>
              </a:defRPr>
            </a:lvl1pPr>
          </a:lstStyle>
          <a:p>
            <a:fld id="{D9C646AA-F36E-4540-911D-FFFC0A0EF24A}" type="datetime1">
              <a:rPr lang="en-GB" smtClean="0"/>
              <a:pPr/>
              <a:t>15/06/2021</a:t>
            </a:fld>
            <a:endParaRPr lang="en-GB"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Arial" panose="020B0604020202020204" pitchFamily="34" charset="0"/>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6/15/2021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6/15/2021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Arial" panose="020B0604020202020204" pitchFamily="34" charset="0"/>
                <a:ea typeface="+mn-ea"/>
                <a:cs typeface="+mn-cs"/>
              </a:defRPr>
            </a:lvl1pPr>
          </a:lstStyle>
          <a:p>
            <a:pPr algn="l"/>
            <a:endParaRPr lang="en-GB"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latin typeface="Arial" panose="020B0604020202020204" pitchFamily="34" charset="0"/>
              </a:defRPr>
            </a:lvl1pPr>
          </a:lstStyle>
          <a:p>
            <a:fld id="{F6FA2B21-3FCD-4721-B95C-427943F61125}" type="datetime1">
              <a:rPr lang="en-US" smtClean="0"/>
              <a:pPr/>
              <a:t>6/15/2021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latin typeface="Arial" panose="020B0604020202020204" pitchFamily="34" charset="0"/>
              </a:defRPr>
            </a:lvl1pPr>
          </a:lstStyle>
          <a:p>
            <a:fld id="{34B7E4EF-A1BD-40F4-AB7B-04F084DD991D}" type="slidenum">
              <a:rPr lang="en-US" smtClean="0"/>
              <a:pPr/>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Arial" panose="020B0604020202020204" pitchFamily="34" charset="0"/>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Arial" panose="020B0604020202020204" pitchFamily="34" charset="0"/>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Arial" panose="020B0604020202020204" pitchFamily="34" charset="0"/>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Arial" panose="020B0604020202020204" pitchFamily="34" charset="0"/>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Arial" panose="020B0604020202020204" pitchFamily="34" charset="0"/>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1810979C-8165-4A34-A35F-A0230A234C8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0" y="0"/>
            <a:ext cx="12191999" cy="6857990"/>
          </a:xfrm>
          <a:prstGeom prst="rect">
            <a:avLst/>
          </a:prstGeom>
        </p:spPr>
      </p:pic>
      <p:sp>
        <p:nvSpPr>
          <p:cNvPr id="2" name="Title 1">
            <a:extLst>
              <a:ext uri="{FF2B5EF4-FFF2-40B4-BE49-F238E27FC236}">
                <a16:creationId xmlns:a16="http://schemas.microsoft.com/office/drawing/2014/main" id="{2708A9AB-9581-44C9-8896-A97C5DC8559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b="1" dirty="0">
                <a:solidFill>
                  <a:srgbClr val="FFFFFF"/>
                </a:solidFill>
              </a:rPr>
              <a:t>POTENTIAL UNLOCKED: Examining the role of hope in the journey of desistance</a:t>
            </a:r>
          </a:p>
        </p:txBody>
      </p:sp>
      <p:sp>
        <p:nvSpPr>
          <p:cNvPr id="3" name="Subtitle 2">
            <a:extLst>
              <a:ext uri="{FF2B5EF4-FFF2-40B4-BE49-F238E27FC236}">
                <a16:creationId xmlns:a16="http://schemas.microsoft.com/office/drawing/2014/main" id="{68FD992E-5FE0-4657-B44A-4F01D8021C8F}"/>
              </a:ext>
            </a:extLst>
          </p:cNvPr>
          <p:cNvSpPr>
            <a:spLocks noGrp="1"/>
          </p:cNvSpPr>
          <p:nvPr>
            <p:ph type="subTitle" idx="1"/>
          </p:nvPr>
        </p:nvSpPr>
        <p:spPr>
          <a:xfrm>
            <a:off x="1267334" y="3900328"/>
            <a:ext cx="10058400" cy="1282707"/>
          </a:xfrm>
          <a:effectLst>
            <a:outerShdw blurRad="50800" dist="38100" dir="2700000" algn="tl" rotWithShape="0">
              <a:prstClr val="black">
                <a:alpha val="40000"/>
              </a:prstClr>
            </a:outerShdw>
          </a:effectLst>
        </p:spPr>
        <p:txBody>
          <a:bodyPr anchor="ctr">
            <a:normAutofit/>
          </a:bodyPr>
          <a:lstStyle/>
          <a:p>
            <a:r>
              <a:rPr lang="en-GB" b="1" dirty="0">
                <a:solidFill>
                  <a:schemeClr val="bg2">
                    <a:lumMod val="25000"/>
                  </a:schemeClr>
                </a:solidFill>
              </a:rPr>
              <a:t>DR VICTORIA KNIGHT (De Montfort University), DR SUSIE ATHERTON (University of Gloucestershire), Dr BEN CARPENTER VAN BARTHOLD (Nottingham Trent University)</a:t>
            </a:r>
          </a:p>
        </p:txBody>
      </p:sp>
      <p:pic>
        <p:nvPicPr>
          <p:cNvPr id="1026" name="Picture 2">
            <a:extLst>
              <a:ext uri="{FF2B5EF4-FFF2-40B4-BE49-F238E27FC236}">
                <a16:creationId xmlns:a16="http://schemas.microsoft.com/office/drawing/2014/main" id="{A17A96C9-320D-4909-8D6C-F592CEFAD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7" y="5575292"/>
            <a:ext cx="4218178" cy="12827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125FAC7D-0231-4F0A-B81E-EF39335E00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8219" y="5575282"/>
            <a:ext cx="3591053" cy="12827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university of gloucestershire logo">
            <a:extLst>
              <a:ext uri="{FF2B5EF4-FFF2-40B4-BE49-F238E27FC236}">
                <a16:creationId xmlns:a16="http://schemas.microsoft.com/office/drawing/2014/main" id="{F5F4119B-0BC0-4C5E-9DA7-4CA12BFF77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4232" y="5575282"/>
            <a:ext cx="4463987" cy="128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33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B328AB9E-3712-42DE-8509-74277C4C0982}"/>
              </a:ext>
            </a:extLst>
          </p:cNvPr>
          <p:cNvSpPr>
            <a:spLocks noGrp="1"/>
          </p:cNvSpPr>
          <p:nvPr>
            <p:ph type="title"/>
          </p:nvPr>
        </p:nvSpPr>
        <p:spPr>
          <a:xfrm>
            <a:off x="372623" y="387305"/>
            <a:ext cx="11414215" cy="761271"/>
          </a:xfrm>
          <a:solidFill>
            <a:schemeClr val="bg1">
              <a:lumMod val="65000"/>
            </a:schemeClr>
          </a:solidFill>
        </p:spPr>
        <p:txBody>
          <a:bodyPr>
            <a:normAutofit/>
          </a:bodyPr>
          <a:lstStyle/>
          <a:p>
            <a:r>
              <a:rPr lang="en-US" b="1" dirty="0">
                <a:solidFill>
                  <a:schemeClr val="bg1"/>
                </a:solidFill>
                <a:latin typeface="Verdana" panose="020B0604030504040204" pitchFamily="34" charset="0"/>
                <a:ea typeface="Yu Gothic Light" panose="020B0300000000000000" pitchFamily="34" charset="-128"/>
                <a:cs typeface="Times New Roman" panose="02020603050405020304" pitchFamily="18" charset="0"/>
              </a:rPr>
              <a:t>Hope as aspiration</a:t>
            </a:r>
            <a:endParaRPr lang="en-GB" dirty="0">
              <a:solidFill>
                <a:schemeClr val="bg1"/>
              </a:solidFill>
            </a:endParaRPr>
          </a:p>
        </p:txBody>
      </p:sp>
      <p:sp>
        <p:nvSpPr>
          <p:cNvPr id="3" name="Content Placeholder 2">
            <a:extLst>
              <a:ext uri="{FF2B5EF4-FFF2-40B4-BE49-F238E27FC236}">
                <a16:creationId xmlns:a16="http://schemas.microsoft.com/office/drawing/2014/main" id="{7B1CA145-17C1-48AD-87E8-E0AE9317A520}"/>
              </a:ext>
            </a:extLst>
          </p:cNvPr>
          <p:cNvSpPr>
            <a:spLocks noGrp="1"/>
          </p:cNvSpPr>
          <p:nvPr>
            <p:ph idx="1"/>
          </p:nvPr>
        </p:nvSpPr>
        <p:spPr>
          <a:xfrm>
            <a:off x="372622" y="1375241"/>
            <a:ext cx="11414215" cy="5095454"/>
          </a:xfrm>
          <a:solidFill>
            <a:schemeClr val="accent5">
              <a:lumMod val="20000"/>
              <a:lumOff val="80000"/>
            </a:schemeClr>
          </a:solidFill>
        </p:spPr>
        <p:txBody>
          <a:bodyPr>
            <a:noAutofit/>
          </a:bodyPr>
          <a:lstStyle/>
          <a:p>
            <a:pPr marL="0" indent="0">
              <a:lnSpc>
                <a:spcPct val="120000"/>
              </a:lnSpc>
              <a:spcBef>
                <a:spcPts val="0"/>
              </a:spcBef>
              <a:buNone/>
            </a:pPr>
            <a:r>
              <a:rPr lang="en-US" sz="2000" dirty="0">
                <a:latin typeface="Arial" panose="020B0604020202020204" pitchFamily="34" charset="0"/>
                <a:ea typeface="Yu Mincho" panose="02020400000000000000" pitchFamily="18" charset="-128"/>
                <a:cs typeface="Arial" panose="020B0604020202020204" pitchFamily="34" charset="0"/>
              </a:rPr>
              <a:t>One artist was impressed by the project’s distinctiveness:</a:t>
            </a:r>
          </a:p>
          <a:p>
            <a:pPr marL="0" indent="0">
              <a:lnSpc>
                <a:spcPct val="120000"/>
              </a:lnSpc>
              <a:spcBef>
                <a:spcPts val="0"/>
              </a:spcBef>
              <a:buNone/>
            </a:pPr>
            <a:endParaRPr lang="en-US" sz="2000" b="1" i="1" dirty="0">
              <a:ea typeface="Yu Mincho" panose="02020400000000000000" pitchFamily="18" charset="-128"/>
              <a:cs typeface="Arial" panose="020B0604020202020204" pitchFamily="34" charset="0"/>
            </a:endParaRPr>
          </a:p>
          <a:p>
            <a:pPr marL="0" indent="0" algn="just">
              <a:lnSpc>
                <a:spcPct val="100000"/>
              </a:lnSpc>
              <a:spcBef>
                <a:spcPts val="0"/>
              </a:spcBef>
              <a:buNone/>
            </a:pPr>
            <a:r>
              <a:rPr lang="en-US" sz="2000" b="1" i="1" dirty="0">
                <a:latin typeface="Arial" panose="020B0604020202020204" pitchFamily="34" charset="0"/>
                <a:ea typeface="Yu Mincho" panose="02020400000000000000" pitchFamily="18" charset="-128"/>
                <a:cs typeface="Arial" panose="020B0604020202020204" pitchFamily="34" charset="0"/>
              </a:rPr>
              <a:t>Never been into a workshop like this before, its just being here and its amazing. Being kind, being friendly, give them your help. I am good at making. I am really creative. Making stuff that I have never made before. I am more calmer, not getting any more trouble. Being safe. It’s not getting me into any more trouble. I have not had the police knocking on my door. Hopefully I am growing and growing. This place has helped me a lot, make friends and working up something I want to do and have an impact in the world. I want to get probation behind me. </a:t>
            </a:r>
            <a:endParaRPr lang="en-GB" sz="2000" b="1" dirty="0">
              <a:latin typeface="Arial" panose="020B0604020202020204" pitchFamily="34" charset="0"/>
              <a:ea typeface="Yu Mincho" panose="02020400000000000000" pitchFamily="18" charset="-128"/>
              <a:cs typeface="Arial" panose="020B0604020202020204" pitchFamily="34" charset="0"/>
            </a:endParaRPr>
          </a:p>
          <a:p>
            <a:pPr marR="330835" indent="0">
              <a:lnSpc>
                <a:spcPct val="120000"/>
              </a:lnSpc>
              <a:spcBef>
                <a:spcPts val="0"/>
              </a:spcBef>
              <a:buNone/>
            </a:pPr>
            <a:r>
              <a:rPr lang="en-US" sz="2000" i="1" dirty="0">
                <a:latin typeface="Arial" panose="020B0604020202020204" pitchFamily="34" charset="0"/>
                <a:ea typeface="Yu Mincho" panose="02020400000000000000" pitchFamily="18" charset="-128"/>
                <a:cs typeface="Arial" panose="020B0604020202020204" pitchFamily="34" charset="0"/>
              </a:rPr>
              <a:t> </a:t>
            </a:r>
            <a:endParaRPr lang="en-GB" sz="2000" dirty="0">
              <a:latin typeface="Arial" panose="020B0604020202020204" pitchFamily="34" charset="0"/>
              <a:ea typeface="Yu Mincho" panose="02020400000000000000" pitchFamily="18" charset="-128"/>
              <a:cs typeface="Arial" panose="020B0604020202020204" pitchFamily="34" charset="0"/>
            </a:endParaRPr>
          </a:p>
          <a:p>
            <a:pPr>
              <a:lnSpc>
                <a:spcPct val="120000"/>
              </a:lnSpc>
              <a:spcBef>
                <a:spcPts val="0"/>
              </a:spcBef>
            </a:pPr>
            <a:r>
              <a:rPr lang="en-US" sz="2000" dirty="0">
                <a:latin typeface="Arial" panose="020B0604020202020204" pitchFamily="34" charset="0"/>
                <a:ea typeface="Yu Mincho" panose="02020400000000000000" pitchFamily="18" charset="-128"/>
                <a:cs typeface="Arial" panose="020B0604020202020204" pitchFamily="34" charset="0"/>
              </a:rPr>
              <a:t>Process of internal change and maturation (</a:t>
            </a:r>
            <a:r>
              <a:rPr lang="en-US" sz="2000" dirty="0" err="1">
                <a:latin typeface="Arial" panose="020B0604020202020204" pitchFamily="34" charset="0"/>
                <a:ea typeface="Yu Mincho" panose="02020400000000000000" pitchFamily="18" charset="-128"/>
                <a:cs typeface="Arial" panose="020B0604020202020204" pitchFamily="34" charset="0"/>
              </a:rPr>
              <a:t>Maruna</a:t>
            </a:r>
            <a:r>
              <a:rPr lang="en-US" sz="2000" dirty="0">
                <a:latin typeface="Arial" panose="020B0604020202020204" pitchFamily="34" charset="0"/>
                <a:ea typeface="Yu Mincho" panose="02020400000000000000" pitchFamily="18" charset="-128"/>
                <a:cs typeface="Arial" panose="020B0604020202020204" pitchFamily="34" charset="0"/>
              </a:rPr>
              <a:t>, 2001) as part of the desistance journey</a:t>
            </a:r>
          </a:p>
          <a:p>
            <a:pPr>
              <a:lnSpc>
                <a:spcPct val="120000"/>
              </a:lnSpc>
              <a:spcBef>
                <a:spcPts val="0"/>
              </a:spcBef>
            </a:pPr>
            <a:r>
              <a:rPr lang="en-US" sz="2000" dirty="0">
                <a:latin typeface="Arial" panose="020B0604020202020204" pitchFamily="34" charset="0"/>
                <a:ea typeface="Yu Mincho" panose="02020400000000000000" pitchFamily="18" charset="-128"/>
                <a:cs typeface="Arial" panose="020B0604020202020204" pitchFamily="34" charset="0"/>
              </a:rPr>
              <a:t>Valuing safety and security and having a purpose. </a:t>
            </a:r>
          </a:p>
          <a:p>
            <a:pPr>
              <a:lnSpc>
                <a:spcPct val="120000"/>
              </a:lnSpc>
              <a:spcBef>
                <a:spcPts val="0"/>
              </a:spcBef>
            </a:pPr>
            <a:r>
              <a:rPr lang="en-US" sz="2000" dirty="0">
                <a:latin typeface="Arial" panose="020B0604020202020204" pitchFamily="34" charset="0"/>
                <a:ea typeface="Yu Mincho" panose="02020400000000000000" pitchFamily="18" charset="-128"/>
                <a:cs typeface="Arial" panose="020B0604020202020204" pitchFamily="34" charset="0"/>
              </a:rPr>
              <a:t>Disrupts negative patterns of self-identity and hope serves as a crucial mechanism for transformation. </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0413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27D7-AAC2-4B35-9405-6C1438F42F78}"/>
              </a:ext>
            </a:extLst>
          </p:cNvPr>
          <p:cNvSpPr>
            <a:spLocks noGrp="1"/>
          </p:cNvSpPr>
          <p:nvPr>
            <p:ph type="title"/>
          </p:nvPr>
        </p:nvSpPr>
        <p:spPr>
          <a:xfrm>
            <a:off x="265362" y="238924"/>
            <a:ext cx="11678988" cy="912691"/>
          </a:xfrm>
          <a:solidFill>
            <a:schemeClr val="bg1">
              <a:lumMod val="65000"/>
            </a:schemeClr>
          </a:solidFill>
        </p:spPr>
        <p:txBody>
          <a:bodyPr>
            <a:normAutofit/>
          </a:bodyPr>
          <a:lstStyle/>
          <a:p>
            <a:pPr algn="ctr"/>
            <a:r>
              <a:rPr lang="en-US" sz="3600" b="1" dirty="0">
                <a:solidFill>
                  <a:schemeClr val="bg1"/>
                </a:solidFill>
                <a:latin typeface="Verdana" panose="020B0604030504040204" pitchFamily="34" charset="0"/>
                <a:ea typeface="Yu Gothic Light" panose="020B0300000000000000" pitchFamily="34" charset="-128"/>
                <a:cs typeface="Times New Roman" panose="02020603050405020304" pitchFamily="18" charset="0"/>
              </a:rPr>
              <a:t>Hope as a mechanism for change</a:t>
            </a:r>
            <a:endParaRPr lang="en-GB" sz="3600" dirty="0">
              <a:solidFill>
                <a:schemeClr val="bg1"/>
              </a:solidFill>
            </a:endParaRPr>
          </a:p>
        </p:txBody>
      </p:sp>
      <p:sp>
        <p:nvSpPr>
          <p:cNvPr id="3" name="Content Placeholder 2">
            <a:extLst>
              <a:ext uri="{FF2B5EF4-FFF2-40B4-BE49-F238E27FC236}">
                <a16:creationId xmlns:a16="http://schemas.microsoft.com/office/drawing/2014/main" id="{8DAA778D-847F-404B-B8B0-A28B35A2607B}"/>
              </a:ext>
            </a:extLst>
          </p:cNvPr>
          <p:cNvSpPr>
            <a:spLocks noGrp="1"/>
          </p:cNvSpPr>
          <p:nvPr>
            <p:ph idx="1"/>
          </p:nvPr>
        </p:nvSpPr>
        <p:spPr>
          <a:xfrm>
            <a:off x="265362" y="1287891"/>
            <a:ext cx="11678988" cy="5570109"/>
          </a:xfrm>
          <a:solidFill>
            <a:schemeClr val="accent2">
              <a:lumMod val="20000"/>
              <a:lumOff val="80000"/>
            </a:schemeClr>
          </a:solidFill>
        </p:spPr>
        <p:txBody>
          <a:bodyPr>
            <a:noAutofit/>
          </a:bodyPr>
          <a:lstStyle/>
          <a:p>
            <a:pPr>
              <a:lnSpc>
                <a:spcPct val="110000"/>
              </a:lnSpc>
              <a:spcBef>
                <a:spcPts val="0"/>
              </a:spcBef>
            </a:pPr>
            <a:r>
              <a:rPr lang="en-US" sz="2000" dirty="0">
                <a:effectLst/>
                <a:latin typeface="Arial" panose="020B0604020202020204" pitchFamily="34" charset="0"/>
                <a:ea typeface="Yu Mincho" panose="02020400000000000000" pitchFamily="18" charset="-128"/>
                <a:cs typeface="Arial" panose="020B0604020202020204" pitchFamily="34" charset="0"/>
              </a:rPr>
              <a:t>Accessing the project after release was also valued:</a:t>
            </a:r>
            <a:endParaRPr lang="en-GB" sz="2000" dirty="0">
              <a:effectLst/>
              <a:latin typeface="Arial" panose="020B0604020202020204" pitchFamily="34" charset="0"/>
              <a:ea typeface="Yu Mincho" panose="02020400000000000000" pitchFamily="18" charset="-128"/>
              <a:cs typeface="Arial" panose="020B0604020202020204" pitchFamily="34" charset="0"/>
            </a:endParaRPr>
          </a:p>
          <a:p>
            <a:pPr marL="0" indent="0">
              <a:lnSpc>
                <a:spcPct val="110000"/>
              </a:lnSpc>
              <a:spcBef>
                <a:spcPts val="0"/>
              </a:spcBef>
              <a:buNone/>
            </a:pPr>
            <a:r>
              <a:rPr lang="en-US" sz="2000" dirty="0">
                <a:effectLst/>
                <a:latin typeface="Arial" panose="020B0604020202020204" pitchFamily="34" charset="0"/>
                <a:ea typeface="Yu Mincho" panose="02020400000000000000" pitchFamily="18" charset="-128"/>
                <a:cs typeface="Arial" panose="020B0604020202020204" pitchFamily="34" charset="0"/>
              </a:rPr>
              <a:t> </a:t>
            </a:r>
            <a:endParaRPr lang="en-GB" sz="2000" dirty="0">
              <a:effectLst/>
              <a:latin typeface="Arial" panose="020B0604020202020204" pitchFamily="34" charset="0"/>
              <a:ea typeface="Yu Mincho" panose="02020400000000000000" pitchFamily="18" charset="-128"/>
              <a:cs typeface="Arial" panose="020B0604020202020204" pitchFamily="34" charset="0"/>
            </a:endParaRPr>
          </a:p>
          <a:p>
            <a:pPr marL="720725" marR="330835" indent="0">
              <a:lnSpc>
                <a:spcPct val="110000"/>
              </a:lnSpc>
              <a:spcBef>
                <a:spcPts val="0"/>
              </a:spcBef>
              <a:buNone/>
            </a:pPr>
            <a:r>
              <a:rPr lang="en-US" sz="2000" b="1" i="1" dirty="0">
                <a:effectLst/>
                <a:latin typeface="Arial" panose="020B0604020202020204" pitchFamily="34" charset="0"/>
                <a:ea typeface="Yu Mincho" panose="02020400000000000000" pitchFamily="18" charset="-128"/>
                <a:cs typeface="Arial" panose="020B0604020202020204" pitchFamily="34" charset="0"/>
              </a:rPr>
              <a:t>I feel positive about my release but apprehensive at the same time. When I leave I want to be able to use art in my free time and meet positive people in the area. Then I am not forced into old social circles until I am strong enough. They are not a negative influence but seeing those options is a big red flag to me. If I am around different people I will have their support. </a:t>
            </a:r>
            <a:endParaRPr lang="en-GB" sz="2000" b="1" dirty="0">
              <a:effectLst/>
              <a:latin typeface="Arial" panose="020B0604020202020204" pitchFamily="34" charset="0"/>
              <a:ea typeface="Yu Mincho" panose="02020400000000000000" pitchFamily="18" charset="-128"/>
              <a:cs typeface="Arial" panose="020B0604020202020204" pitchFamily="34" charset="0"/>
            </a:endParaRPr>
          </a:p>
          <a:p>
            <a:pPr marL="0" indent="0">
              <a:lnSpc>
                <a:spcPct val="110000"/>
              </a:lnSpc>
              <a:spcBef>
                <a:spcPts val="0"/>
              </a:spcBef>
              <a:buNone/>
            </a:pPr>
            <a:r>
              <a:rPr lang="en-US" sz="2000" dirty="0">
                <a:effectLst/>
                <a:latin typeface="Arial" panose="020B0604020202020204" pitchFamily="34" charset="0"/>
                <a:ea typeface="Yu Mincho" panose="02020400000000000000" pitchFamily="18" charset="-128"/>
                <a:cs typeface="Arial" panose="020B0604020202020204" pitchFamily="34" charset="0"/>
              </a:rPr>
              <a:t> </a:t>
            </a:r>
            <a:endParaRPr lang="en-GB" sz="2000" dirty="0">
              <a:effectLst/>
              <a:latin typeface="Arial" panose="020B0604020202020204" pitchFamily="34" charset="0"/>
              <a:ea typeface="Yu Mincho" panose="02020400000000000000" pitchFamily="18" charset="-128"/>
              <a:cs typeface="Arial" panose="020B0604020202020204" pitchFamily="34" charset="0"/>
            </a:endParaRPr>
          </a:p>
          <a:p>
            <a:pPr>
              <a:lnSpc>
                <a:spcPct val="110000"/>
              </a:lnSpc>
              <a:spcBef>
                <a:spcPts val="0"/>
              </a:spcBef>
            </a:pPr>
            <a:r>
              <a:rPr lang="en-US" sz="2000" dirty="0">
                <a:latin typeface="Arial" panose="020B0604020202020204" pitchFamily="34" charset="0"/>
                <a:ea typeface="Yu Mincho" panose="02020400000000000000" pitchFamily="18" charset="-128"/>
                <a:cs typeface="Arial" panose="020B0604020202020204" pitchFamily="34" charset="0"/>
              </a:rPr>
              <a:t>The value placed on the project is propelled through hope instilled through engagement and interaction:</a:t>
            </a:r>
            <a:endParaRPr lang="en-GB" sz="2000" dirty="0">
              <a:latin typeface="Arial" panose="020B0604020202020204" pitchFamily="34" charset="0"/>
              <a:ea typeface="Yu Mincho" panose="02020400000000000000" pitchFamily="18" charset="-128"/>
              <a:cs typeface="Arial" panose="020B0604020202020204" pitchFamily="34" charset="0"/>
            </a:endParaRPr>
          </a:p>
          <a:p>
            <a:pPr marL="457200">
              <a:lnSpc>
                <a:spcPct val="110000"/>
              </a:lnSpc>
              <a:spcBef>
                <a:spcPts val="0"/>
              </a:spcBef>
            </a:pPr>
            <a:endParaRPr lang="en-GB" sz="2000" dirty="0">
              <a:latin typeface="Arial" panose="020B0604020202020204" pitchFamily="34" charset="0"/>
              <a:ea typeface="Yu Mincho" panose="02020400000000000000" pitchFamily="18" charset="-128"/>
              <a:cs typeface="Arial" panose="020B0604020202020204" pitchFamily="34" charset="0"/>
            </a:endParaRPr>
          </a:p>
          <a:p>
            <a:pPr marL="720725" marR="330835" indent="0">
              <a:lnSpc>
                <a:spcPct val="110000"/>
              </a:lnSpc>
              <a:spcBef>
                <a:spcPts val="0"/>
              </a:spcBef>
              <a:buNone/>
            </a:pPr>
            <a:r>
              <a:rPr lang="en-US" sz="2000" b="1" i="1" dirty="0">
                <a:latin typeface="Arial" panose="020B0604020202020204" pitchFamily="34" charset="0"/>
                <a:ea typeface="Yu Mincho" panose="02020400000000000000" pitchFamily="18" charset="-128"/>
                <a:cs typeface="Arial" panose="020B0604020202020204" pitchFamily="34" charset="0"/>
              </a:rPr>
              <a:t>It’s keeping me out of trouble and focusing on my skills. Doing a lot more spraying and not illegally. I’d rather learn a skill now. I think of ideas for artwork. …… I could make a career of it easily. I’d still come to this if I wasn’t on probation. …. It’s not probation that keeps me here. Probation keeps me on probation. I have thought about getting into graphics. </a:t>
            </a:r>
            <a:endParaRPr lang="en-GB" sz="2000" b="1" dirty="0">
              <a:latin typeface="Arial" panose="020B0604020202020204" pitchFamily="34" charset="0"/>
              <a:ea typeface="Yu Mincho" panose="02020400000000000000" pitchFamily="18" charset="-128"/>
              <a:cs typeface="Arial" panose="020B0604020202020204" pitchFamily="34" charset="0"/>
            </a:endParaRPr>
          </a:p>
          <a:p>
            <a:pPr indent="0">
              <a:lnSpc>
                <a:spcPct val="110000"/>
              </a:lnSpc>
              <a:spcBef>
                <a:spcPts val="0"/>
              </a:spcBef>
              <a:buNone/>
            </a:pPr>
            <a:r>
              <a:rPr lang="en-US" sz="2000" i="1" dirty="0">
                <a:latin typeface="Arial" panose="020B0604020202020204" pitchFamily="34" charset="0"/>
                <a:ea typeface="Yu Mincho" panose="02020400000000000000" pitchFamily="18" charset="-128"/>
                <a:cs typeface="Arial" panose="020B0604020202020204" pitchFamily="34" charset="0"/>
              </a:rPr>
              <a:t> </a:t>
            </a:r>
            <a:endParaRPr lang="en-GB" sz="2000" dirty="0">
              <a:latin typeface="Arial" panose="020B060402020202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886570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8AC96-A76F-49E1-BDBA-1FFA2BA387F4}"/>
              </a:ext>
            </a:extLst>
          </p:cNvPr>
          <p:cNvPicPr/>
          <p:nvPr/>
        </p:nvPicPr>
        <p:blipFill>
          <a:blip r:embed="rId3">
            <a:extLst>
              <a:ext uri="{28A0092B-C50C-407E-A947-70E740481C1C}">
                <a14:useLocalDpi xmlns:a14="http://schemas.microsoft.com/office/drawing/2010/main" val="0"/>
              </a:ext>
            </a:extLst>
          </a:blip>
          <a:stretch>
            <a:fillRect/>
          </a:stretch>
        </p:blipFill>
        <p:spPr>
          <a:xfrm>
            <a:off x="477012" y="480060"/>
            <a:ext cx="4947064" cy="5897880"/>
          </a:xfrm>
          <a:prstGeom prst="rect">
            <a:avLst/>
          </a:prstGeom>
        </p:spPr>
      </p:pic>
      <p:pic>
        <p:nvPicPr>
          <p:cNvPr id="4" name="Picture 3">
            <a:extLst>
              <a:ext uri="{FF2B5EF4-FFF2-40B4-BE49-F238E27FC236}">
                <a16:creationId xmlns:a16="http://schemas.microsoft.com/office/drawing/2014/main" id="{CB98A6DC-5FED-4841-9659-181C4BF65E81}"/>
              </a:ext>
            </a:extLst>
          </p:cNvPr>
          <p:cNvPicPr/>
          <p:nvPr/>
        </p:nvPicPr>
        <p:blipFill>
          <a:blip r:embed="rId4">
            <a:extLst>
              <a:ext uri="{28A0092B-C50C-407E-A947-70E740481C1C}">
                <a14:useLocalDpi xmlns:a14="http://schemas.microsoft.com/office/drawing/2010/main" val="0"/>
              </a:ext>
            </a:extLst>
          </a:blip>
          <a:stretch>
            <a:fillRect/>
          </a:stretch>
        </p:blipFill>
        <p:spPr>
          <a:xfrm>
            <a:off x="5555641" y="480060"/>
            <a:ext cx="6159347" cy="5897880"/>
          </a:xfrm>
          <a:prstGeom prst="rect">
            <a:avLst/>
          </a:prstGeom>
        </p:spPr>
      </p:pic>
    </p:spTree>
    <p:extLst>
      <p:ext uri="{BB962C8B-B14F-4D97-AF65-F5344CB8AC3E}">
        <p14:creationId xmlns:p14="http://schemas.microsoft.com/office/powerpoint/2010/main" val="1813798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C72696A6-634B-4203-A0FA-EC73F0B72E0E}"/>
              </a:ext>
            </a:extLst>
          </p:cNvPr>
          <p:cNvSpPr>
            <a:spLocks noGrp="1"/>
          </p:cNvSpPr>
          <p:nvPr>
            <p:ph type="title"/>
          </p:nvPr>
        </p:nvSpPr>
        <p:spPr>
          <a:xfrm>
            <a:off x="475221" y="488542"/>
            <a:ext cx="2542300" cy="5880916"/>
          </a:xfrm>
          <a:solidFill>
            <a:schemeClr val="bg2">
              <a:lumMod val="25000"/>
            </a:schemeClr>
          </a:solidFill>
        </p:spPr>
        <p:txBody>
          <a:bodyPr>
            <a:normAutofit/>
          </a:bodyPr>
          <a:lstStyle/>
          <a:p>
            <a:pPr algn="ctr"/>
            <a:r>
              <a:rPr lang="en-US" sz="2400" b="1" dirty="0">
                <a:solidFill>
                  <a:srgbClr val="FFFFFF"/>
                </a:solidFill>
                <a:latin typeface="Verdana" panose="020B0604030504040204" pitchFamily="34" charset="0"/>
                <a:ea typeface="Yu Gothic Light" panose="020B0300000000000000" pitchFamily="34" charset="-128"/>
                <a:cs typeface="Times New Roman" panose="02020603050405020304" pitchFamily="18" charset="0"/>
              </a:rPr>
              <a:t>Extending Hope - transference</a:t>
            </a:r>
            <a:endParaRPr lang="en-GB" sz="2400" dirty="0">
              <a:solidFill>
                <a:srgbClr val="FFFFFF"/>
              </a:solidFill>
            </a:endParaRPr>
          </a:p>
        </p:txBody>
      </p:sp>
      <p:sp>
        <p:nvSpPr>
          <p:cNvPr id="3" name="Content Placeholder 2">
            <a:extLst>
              <a:ext uri="{FF2B5EF4-FFF2-40B4-BE49-F238E27FC236}">
                <a16:creationId xmlns:a16="http://schemas.microsoft.com/office/drawing/2014/main" id="{67E343AB-4010-4BE9-92CF-BF5FFDD71A14}"/>
              </a:ext>
            </a:extLst>
          </p:cNvPr>
          <p:cNvSpPr>
            <a:spLocks noGrp="1"/>
          </p:cNvSpPr>
          <p:nvPr>
            <p:ph idx="1"/>
          </p:nvPr>
        </p:nvSpPr>
        <p:spPr>
          <a:xfrm>
            <a:off x="2989844" y="488542"/>
            <a:ext cx="8828775" cy="5880916"/>
          </a:xfrm>
          <a:solidFill>
            <a:schemeClr val="accent1">
              <a:lumMod val="20000"/>
              <a:lumOff val="80000"/>
            </a:schemeClr>
          </a:solidFill>
        </p:spPr>
        <p:txBody>
          <a:bodyPr anchor="ctr">
            <a:normAutofit/>
          </a:bodyPr>
          <a:lstStyle/>
          <a:p>
            <a:pPr>
              <a:lnSpc>
                <a:spcPct val="100000"/>
              </a:lnSpc>
              <a:spcBef>
                <a:spcPts val="0"/>
              </a:spcBef>
              <a:spcAft>
                <a:spcPts val="600"/>
              </a:spcAft>
            </a:pPr>
            <a:r>
              <a:rPr lang="en-US" sz="20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rPr>
              <a:t>Much like the prison experience of the arts project the value of the experience in the community was deemed extremely valuable:</a:t>
            </a:r>
            <a:endParaRPr lang="en-GB" sz="20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a:lnSpc>
                <a:spcPct val="100000"/>
              </a:lnSpc>
              <a:spcBef>
                <a:spcPts val="0"/>
              </a:spcBef>
              <a:spcAft>
                <a:spcPts val="600"/>
              </a:spcAft>
            </a:pPr>
            <a:endParaRPr lang="en-GB" sz="20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marL="720725" marR="330835" indent="0">
              <a:lnSpc>
                <a:spcPct val="100000"/>
              </a:lnSpc>
              <a:spcBef>
                <a:spcPts val="0"/>
              </a:spcBef>
              <a:spcAft>
                <a:spcPts val="600"/>
              </a:spcAft>
              <a:buNone/>
            </a:pPr>
            <a:r>
              <a:rPr lang="en-US" sz="2000" b="1" i="1"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rPr>
              <a:t>Probation put me in touch with this place. Without that I wouldn’t have a life changing opportunity. That has now opened doors to go into schools to promote the knife crime project. Creativity – my hunger to progress. An opportunity to express my skills. Gave me confidence. An opportunity to create something that lasts a long time after I have gone. To work with genuine people. </a:t>
            </a:r>
            <a:endParaRPr lang="en-GB" sz="2000" b="1"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a:lnSpc>
                <a:spcPct val="100000"/>
              </a:lnSpc>
              <a:spcBef>
                <a:spcPts val="0"/>
              </a:spcBef>
              <a:spcAft>
                <a:spcPts val="600"/>
              </a:spcAft>
            </a:pPr>
            <a:endParaRPr lang="en-GB" sz="20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a:lnSpc>
                <a:spcPct val="100000"/>
              </a:lnSpc>
              <a:spcBef>
                <a:spcPts val="0"/>
              </a:spcBef>
              <a:spcAft>
                <a:spcPts val="600"/>
              </a:spcAft>
            </a:pPr>
            <a:r>
              <a:rPr lang="en-US" sz="20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rPr>
              <a:t>Value of </a:t>
            </a:r>
            <a:r>
              <a:rPr lang="en-US" sz="20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rPr>
              <a:t>accessing a </a:t>
            </a:r>
            <a:r>
              <a:rPr lang="en-US" sz="20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rPr>
              <a:t>creative outlet, which as in prison, mitigated against the challenges they faced reintegrating into the community</a:t>
            </a:r>
          </a:p>
          <a:p>
            <a:pPr>
              <a:lnSpc>
                <a:spcPct val="100000"/>
              </a:lnSpc>
              <a:spcBef>
                <a:spcPts val="0"/>
              </a:spcBef>
              <a:spcAft>
                <a:spcPts val="600"/>
              </a:spcAft>
            </a:pPr>
            <a:endParaRPr lang="en-US" sz="2000" dirty="0">
              <a:solidFill>
                <a:schemeClr val="bg2">
                  <a:lumMod val="10000"/>
                </a:schemeClr>
              </a:solidFill>
              <a:ea typeface="Yu Mincho" panose="02020400000000000000" pitchFamily="18" charset="-128"/>
              <a:cs typeface="Arial" panose="020B0604020202020204" pitchFamily="34" charset="0"/>
            </a:endParaRPr>
          </a:p>
          <a:p>
            <a:pPr>
              <a:lnSpc>
                <a:spcPct val="100000"/>
              </a:lnSpc>
              <a:spcBef>
                <a:spcPts val="0"/>
              </a:spcBef>
              <a:spcAft>
                <a:spcPts val="600"/>
              </a:spcAft>
            </a:pPr>
            <a:r>
              <a:rPr lang="en-US" sz="20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rPr>
              <a:t>Sustaining their changing self-identity, sense of hope and belonging (Stickley and Hui, 2012).</a:t>
            </a:r>
            <a:endParaRPr lang="en-GB" sz="200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54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C72696A6-634B-4203-A0FA-EC73F0B72E0E}"/>
              </a:ext>
            </a:extLst>
          </p:cNvPr>
          <p:cNvSpPr>
            <a:spLocks noGrp="1"/>
          </p:cNvSpPr>
          <p:nvPr>
            <p:ph type="title"/>
          </p:nvPr>
        </p:nvSpPr>
        <p:spPr>
          <a:xfrm>
            <a:off x="473983" y="488542"/>
            <a:ext cx="2726415" cy="5880916"/>
          </a:xfrm>
          <a:solidFill>
            <a:srgbClr val="002060"/>
          </a:solidFill>
        </p:spPr>
        <p:txBody>
          <a:bodyPr>
            <a:normAutofit/>
          </a:bodyPr>
          <a:lstStyle/>
          <a:p>
            <a:pPr algn="ctr"/>
            <a:r>
              <a:rPr lang="en-US" sz="2800" b="1" dirty="0">
                <a:solidFill>
                  <a:srgbClr val="FFFFFF"/>
                </a:solidFill>
                <a:latin typeface="Verdana" panose="020B0604030504040204" pitchFamily="34" charset="0"/>
                <a:ea typeface="Yu Gothic Light" panose="020B0300000000000000" pitchFamily="34" charset="-128"/>
                <a:cs typeface="Times New Roman" panose="02020603050405020304" pitchFamily="18" charset="0"/>
              </a:rPr>
              <a:t>Extending Hope - transference</a:t>
            </a:r>
            <a:endParaRPr lang="en-GB" sz="2800" dirty="0">
              <a:solidFill>
                <a:srgbClr val="FFFFFF"/>
              </a:solidFill>
            </a:endParaRPr>
          </a:p>
        </p:txBody>
      </p:sp>
      <p:sp>
        <p:nvSpPr>
          <p:cNvPr id="3" name="Content Placeholder 2">
            <a:extLst>
              <a:ext uri="{FF2B5EF4-FFF2-40B4-BE49-F238E27FC236}">
                <a16:creationId xmlns:a16="http://schemas.microsoft.com/office/drawing/2014/main" id="{67E343AB-4010-4BE9-92CF-BF5FFDD71A14}"/>
              </a:ext>
            </a:extLst>
          </p:cNvPr>
          <p:cNvSpPr>
            <a:spLocks noGrp="1"/>
          </p:cNvSpPr>
          <p:nvPr>
            <p:ph idx="1"/>
          </p:nvPr>
        </p:nvSpPr>
        <p:spPr>
          <a:xfrm>
            <a:off x="3200397" y="488542"/>
            <a:ext cx="8517619" cy="5880916"/>
          </a:xfrm>
          <a:solidFill>
            <a:schemeClr val="accent2">
              <a:lumMod val="20000"/>
              <a:lumOff val="80000"/>
            </a:schemeClr>
          </a:solidFill>
        </p:spPr>
        <p:txBody>
          <a:bodyPr anchor="ctr">
            <a:normAutofit/>
          </a:bodyPr>
          <a:lstStyle/>
          <a:p>
            <a:pPr>
              <a:lnSpc>
                <a:spcPct val="100000"/>
              </a:lnSpc>
              <a:spcBef>
                <a:spcPts val="0"/>
              </a:spcBef>
              <a:spcAft>
                <a:spcPts val="600"/>
              </a:spcAft>
            </a:pPr>
            <a:r>
              <a:rPr lang="en-US" sz="24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rPr>
              <a:t>In prison, participants wanted more sessions and recognized rehabilitative impact:</a:t>
            </a:r>
            <a:endParaRPr lang="en-GB" sz="24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marL="0" indent="0">
              <a:lnSpc>
                <a:spcPct val="100000"/>
              </a:lnSpc>
              <a:spcBef>
                <a:spcPts val="0"/>
              </a:spcBef>
              <a:spcAft>
                <a:spcPts val="600"/>
              </a:spcAft>
              <a:buNone/>
            </a:pPr>
            <a:endParaRPr lang="en-GB" sz="24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marL="720725" marR="330835" indent="0">
              <a:lnSpc>
                <a:spcPct val="100000"/>
              </a:lnSpc>
              <a:spcBef>
                <a:spcPts val="0"/>
              </a:spcBef>
              <a:spcAft>
                <a:spcPts val="600"/>
              </a:spcAft>
              <a:buNone/>
            </a:pPr>
            <a:r>
              <a:rPr lang="en-US" sz="2400" b="1" i="1"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rPr>
              <a:t>Work in the prison shouldn’t stop them going to the art work. This is rehabilitation- it’s weird. An agreement should be set up to make sure people get here. They can’t hold people back. You should let people come. </a:t>
            </a:r>
            <a:endParaRPr lang="en-GB" sz="2400" b="1"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marL="720725" marR="330835" indent="0">
              <a:lnSpc>
                <a:spcPct val="100000"/>
              </a:lnSpc>
              <a:spcBef>
                <a:spcPts val="0"/>
              </a:spcBef>
              <a:spcAft>
                <a:spcPts val="600"/>
              </a:spcAft>
            </a:pPr>
            <a:endParaRPr lang="en-GB" sz="2400" b="1"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marL="0" indent="0">
              <a:lnSpc>
                <a:spcPct val="100000"/>
              </a:lnSpc>
              <a:spcBef>
                <a:spcPts val="0"/>
              </a:spcBef>
              <a:spcAft>
                <a:spcPts val="600"/>
              </a:spcAft>
              <a:buNone/>
            </a:pPr>
            <a:endParaRPr lang="en-US" sz="24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571885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C72696A6-634B-4203-A0FA-EC73F0B72E0E}"/>
              </a:ext>
            </a:extLst>
          </p:cNvPr>
          <p:cNvSpPr>
            <a:spLocks noGrp="1"/>
          </p:cNvSpPr>
          <p:nvPr>
            <p:ph type="title"/>
          </p:nvPr>
        </p:nvSpPr>
        <p:spPr>
          <a:xfrm>
            <a:off x="473983" y="488542"/>
            <a:ext cx="2726415" cy="5880916"/>
          </a:xfrm>
          <a:solidFill>
            <a:srgbClr val="002060"/>
          </a:solidFill>
        </p:spPr>
        <p:txBody>
          <a:bodyPr>
            <a:normAutofit/>
          </a:bodyPr>
          <a:lstStyle/>
          <a:p>
            <a:pPr algn="ctr"/>
            <a:r>
              <a:rPr lang="en-US" sz="2800" b="1" dirty="0">
                <a:solidFill>
                  <a:srgbClr val="FFFFFF"/>
                </a:solidFill>
                <a:latin typeface="Verdana" panose="020B0604030504040204" pitchFamily="34" charset="0"/>
                <a:ea typeface="Yu Gothic Light" panose="020B0300000000000000" pitchFamily="34" charset="-128"/>
                <a:cs typeface="Times New Roman" panose="02020603050405020304" pitchFamily="18" charset="0"/>
              </a:rPr>
              <a:t>The work continues…</a:t>
            </a:r>
            <a:endParaRPr lang="en-GB" sz="2800" dirty="0">
              <a:solidFill>
                <a:srgbClr val="FFFFFF"/>
              </a:solidFill>
            </a:endParaRPr>
          </a:p>
        </p:txBody>
      </p:sp>
      <p:sp>
        <p:nvSpPr>
          <p:cNvPr id="3" name="Content Placeholder 2">
            <a:extLst>
              <a:ext uri="{FF2B5EF4-FFF2-40B4-BE49-F238E27FC236}">
                <a16:creationId xmlns:a16="http://schemas.microsoft.com/office/drawing/2014/main" id="{67E343AB-4010-4BE9-92CF-BF5FFDD71A14}"/>
              </a:ext>
            </a:extLst>
          </p:cNvPr>
          <p:cNvSpPr>
            <a:spLocks noGrp="1"/>
          </p:cNvSpPr>
          <p:nvPr>
            <p:ph idx="1"/>
          </p:nvPr>
        </p:nvSpPr>
        <p:spPr>
          <a:xfrm>
            <a:off x="3200397" y="488542"/>
            <a:ext cx="8517619" cy="5880916"/>
          </a:xfrm>
          <a:solidFill>
            <a:schemeClr val="accent2">
              <a:lumMod val="20000"/>
              <a:lumOff val="80000"/>
            </a:schemeClr>
          </a:solidFill>
        </p:spPr>
        <p:txBody>
          <a:bodyPr anchor="ctr">
            <a:normAutofit/>
          </a:bodyPr>
          <a:lstStyle/>
          <a:p>
            <a:pPr lvl="0"/>
            <a:endParaRPr lang="en-GB" sz="4800" dirty="0"/>
          </a:p>
          <a:p>
            <a:pPr lvl="1"/>
            <a:r>
              <a:rPr lang="en-GB" sz="4600" dirty="0"/>
              <a:t>Moving from outcomes to process</a:t>
            </a:r>
          </a:p>
          <a:p>
            <a:pPr marL="0" lvl="0" indent="0">
              <a:buNone/>
            </a:pPr>
            <a:endParaRPr lang="en-GB" sz="4800" dirty="0"/>
          </a:p>
          <a:p>
            <a:pPr lvl="1"/>
            <a:r>
              <a:rPr lang="en-GB" sz="4600" dirty="0"/>
              <a:t>Focussing on the nature of creative exchange in prisons</a:t>
            </a:r>
          </a:p>
          <a:p>
            <a:pPr marL="720725" marR="330835" indent="0">
              <a:lnSpc>
                <a:spcPct val="100000"/>
              </a:lnSpc>
              <a:spcBef>
                <a:spcPts val="0"/>
              </a:spcBef>
              <a:spcAft>
                <a:spcPts val="600"/>
              </a:spcAft>
              <a:buNone/>
            </a:pPr>
            <a:endParaRPr lang="en-GB" sz="2400" b="1"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marL="0" indent="0">
              <a:lnSpc>
                <a:spcPct val="100000"/>
              </a:lnSpc>
              <a:spcBef>
                <a:spcPts val="0"/>
              </a:spcBef>
              <a:spcAft>
                <a:spcPts val="600"/>
              </a:spcAft>
              <a:buNone/>
            </a:pPr>
            <a:endParaRPr lang="en-US" sz="24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628629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27D7-AAC2-4B35-9405-6C1438F42F78}"/>
              </a:ext>
            </a:extLst>
          </p:cNvPr>
          <p:cNvSpPr>
            <a:spLocks noGrp="1"/>
          </p:cNvSpPr>
          <p:nvPr>
            <p:ph type="title"/>
          </p:nvPr>
        </p:nvSpPr>
        <p:spPr>
          <a:xfrm>
            <a:off x="265362" y="238924"/>
            <a:ext cx="11678988" cy="912691"/>
          </a:xfrm>
          <a:solidFill>
            <a:schemeClr val="bg1">
              <a:lumMod val="65000"/>
            </a:schemeClr>
          </a:solidFill>
        </p:spPr>
        <p:txBody>
          <a:bodyPr>
            <a:normAutofit/>
          </a:bodyPr>
          <a:lstStyle/>
          <a:p>
            <a:pPr algn="ctr"/>
            <a:r>
              <a:rPr lang="en-US" sz="3600" b="1" dirty="0">
                <a:solidFill>
                  <a:schemeClr val="bg1"/>
                </a:solidFill>
                <a:latin typeface="Verdana" panose="020B0604030504040204" pitchFamily="34" charset="0"/>
                <a:ea typeface="Yu Gothic Light" panose="020B0300000000000000" pitchFamily="34" charset="-128"/>
                <a:cs typeface="Times New Roman" panose="02020603050405020304" pitchFamily="18" charset="0"/>
              </a:rPr>
              <a:t>An Anatomy of Art in Prisons</a:t>
            </a:r>
            <a:endParaRPr lang="en-GB" sz="3600" dirty="0">
              <a:solidFill>
                <a:schemeClr val="bg1"/>
              </a:solidFill>
            </a:endParaRPr>
          </a:p>
        </p:txBody>
      </p:sp>
      <p:sp>
        <p:nvSpPr>
          <p:cNvPr id="3" name="Content Placeholder 2">
            <a:extLst>
              <a:ext uri="{FF2B5EF4-FFF2-40B4-BE49-F238E27FC236}">
                <a16:creationId xmlns:a16="http://schemas.microsoft.com/office/drawing/2014/main" id="{8DAA778D-847F-404B-B8B0-A28B35A2607B}"/>
              </a:ext>
            </a:extLst>
          </p:cNvPr>
          <p:cNvSpPr>
            <a:spLocks noGrp="1"/>
          </p:cNvSpPr>
          <p:nvPr>
            <p:ph idx="1"/>
          </p:nvPr>
        </p:nvSpPr>
        <p:spPr>
          <a:xfrm>
            <a:off x="265362" y="1338691"/>
            <a:ext cx="11678988" cy="5189109"/>
          </a:xfrm>
          <a:solidFill>
            <a:schemeClr val="accent2">
              <a:lumMod val="20000"/>
              <a:lumOff val="80000"/>
            </a:schemeClr>
          </a:solidFill>
        </p:spPr>
        <p:txBody>
          <a:bodyPr>
            <a:noAutofit/>
          </a:bodyPr>
          <a:lstStyle/>
          <a:p>
            <a:pPr indent="0">
              <a:lnSpc>
                <a:spcPct val="110000"/>
              </a:lnSpc>
              <a:spcBef>
                <a:spcPts val="0"/>
              </a:spcBef>
              <a:buNone/>
            </a:pPr>
            <a:endParaRPr lang="en-US" sz="4800" dirty="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ea typeface="Yu Mincho" panose="02020400000000000000" pitchFamily="18" charset="-128"/>
                <a:cs typeface="Arial" panose="020B0604020202020204" pitchFamily="34" charset="0"/>
              </a:rPr>
              <a:t>Art as punishment</a:t>
            </a:r>
          </a:p>
          <a:p>
            <a:pPr indent="0">
              <a:lnSpc>
                <a:spcPct val="110000"/>
              </a:lnSpc>
              <a:spcBef>
                <a:spcPts val="0"/>
              </a:spcBef>
              <a:buNone/>
            </a:pPr>
            <a:endParaRPr lang="en-US" sz="1200" dirty="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703497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27D7-AAC2-4B35-9405-6C1438F42F78}"/>
              </a:ext>
            </a:extLst>
          </p:cNvPr>
          <p:cNvSpPr>
            <a:spLocks noGrp="1"/>
          </p:cNvSpPr>
          <p:nvPr>
            <p:ph type="title"/>
          </p:nvPr>
        </p:nvSpPr>
        <p:spPr>
          <a:xfrm>
            <a:off x="265362" y="238924"/>
            <a:ext cx="11678988" cy="912691"/>
          </a:xfrm>
          <a:solidFill>
            <a:schemeClr val="bg1">
              <a:lumMod val="65000"/>
            </a:schemeClr>
          </a:solidFill>
        </p:spPr>
        <p:txBody>
          <a:bodyPr>
            <a:normAutofit/>
          </a:bodyPr>
          <a:lstStyle/>
          <a:p>
            <a:pPr algn="ctr"/>
            <a:r>
              <a:rPr lang="en-US" sz="3600" b="1" dirty="0">
                <a:solidFill>
                  <a:schemeClr val="bg1"/>
                </a:solidFill>
                <a:latin typeface="Verdana" panose="020B0604030504040204" pitchFamily="34" charset="0"/>
                <a:ea typeface="Yu Gothic Light" panose="020B0300000000000000" pitchFamily="34" charset="-128"/>
                <a:cs typeface="Times New Roman" panose="02020603050405020304" pitchFamily="18" charset="0"/>
              </a:rPr>
              <a:t>An Anatomy of Art in Prisons</a:t>
            </a:r>
            <a:endParaRPr lang="en-GB" sz="3600" dirty="0">
              <a:solidFill>
                <a:schemeClr val="bg1"/>
              </a:solidFill>
            </a:endParaRPr>
          </a:p>
        </p:txBody>
      </p:sp>
      <p:sp>
        <p:nvSpPr>
          <p:cNvPr id="3" name="Content Placeholder 2">
            <a:extLst>
              <a:ext uri="{FF2B5EF4-FFF2-40B4-BE49-F238E27FC236}">
                <a16:creationId xmlns:a16="http://schemas.microsoft.com/office/drawing/2014/main" id="{8DAA778D-847F-404B-B8B0-A28B35A2607B}"/>
              </a:ext>
            </a:extLst>
          </p:cNvPr>
          <p:cNvSpPr>
            <a:spLocks noGrp="1"/>
          </p:cNvSpPr>
          <p:nvPr>
            <p:ph idx="1"/>
          </p:nvPr>
        </p:nvSpPr>
        <p:spPr>
          <a:xfrm>
            <a:off x="265362" y="1338691"/>
            <a:ext cx="11678988" cy="5189109"/>
          </a:xfrm>
          <a:solidFill>
            <a:schemeClr val="accent2">
              <a:lumMod val="20000"/>
              <a:lumOff val="80000"/>
            </a:schemeClr>
          </a:solidFill>
        </p:spPr>
        <p:txBody>
          <a:bodyPr>
            <a:noAutofit/>
          </a:bodyPr>
          <a:lstStyle/>
          <a:p>
            <a:pPr indent="0">
              <a:lnSpc>
                <a:spcPct val="110000"/>
              </a:lnSpc>
              <a:spcBef>
                <a:spcPts val="0"/>
              </a:spcBef>
              <a:buNone/>
            </a:pPr>
            <a:endParaRPr lang="en-US" sz="4800" dirty="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ea typeface="Yu Mincho" panose="02020400000000000000" pitchFamily="18" charset="-128"/>
                <a:cs typeface="Arial" panose="020B0604020202020204" pitchFamily="34" charset="0"/>
              </a:rPr>
              <a:t>Art as punishment</a:t>
            </a:r>
          </a:p>
          <a:p>
            <a:pPr indent="0">
              <a:lnSpc>
                <a:spcPct val="110000"/>
              </a:lnSpc>
              <a:spcBef>
                <a:spcPts val="0"/>
              </a:spcBef>
              <a:buNone/>
            </a:pPr>
            <a:endParaRPr lang="en-US" sz="1200" dirty="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latin typeface="Arial" panose="020B0604020202020204" pitchFamily="34" charset="0"/>
                <a:ea typeface="Yu Mincho" panose="02020400000000000000" pitchFamily="18" charset="-128"/>
                <a:cs typeface="Arial" panose="020B0604020202020204" pitchFamily="34" charset="0"/>
              </a:rPr>
              <a:t>Ar</a:t>
            </a:r>
            <a:r>
              <a:rPr lang="en-US" sz="4800" dirty="0">
                <a:ea typeface="Yu Mincho" panose="02020400000000000000" pitchFamily="18" charset="-128"/>
                <a:cs typeface="Arial" panose="020B0604020202020204" pitchFamily="34" charset="0"/>
              </a:rPr>
              <a:t>t as exploitation</a:t>
            </a:r>
          </a:p>
          <a:p>
            <a:pPr indent="0">
              <a:lnSpc>
                <a:spcPct val="110000"/>
              </a:lnSpc>
              <a:spcBef>
                <a:spcPts val="0"/>
              </a:spcBef>
              <a:buNone/>
            </a:pPr>
            <a:endParaRPr lang="en-US" sz="1200" dirty="0">
              <a:latin typeface="Arial" panose="020B060402020202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471960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27D7-AAC2-4B35-9405-6C1438F42F78}"/>
              </a:ext>
            </a:extLst>
          </p:cNvPr>
          <p:cNvSpPr>
            <a:spLocks noGrp="1"/>
          </p:cNvSpPr>
          <p:nvPr>
            <p:ph type="title"/>
          </p:nvPr>
        </p:nvSpPr>
        <p:spPr>
          <a:xfrm>
            <a:off x="265362" y="238924"/>
            <a:ext cx="11678988" cy="912691"/>
          </a:xfrm>
          <a:solidFill>
            <a:schemeClr val="bg1">
              <a:lumMod val="65000"/>
            </a:schemeClr>
          </a:solidFill>
        </p:spPr>
        <p:txBody>
          <a:bodyPr>
            <a:normAutofit/>
          </a:bodyPr>
          <a:lstStyle/>
          <a:p>
            <a:pPr algn="ctr"/>
            <a:r>
              <a:rPr lang="en-US" sz="3600" b="1" dirty="0">
                <a:solidFill>
                  <a:schemeClr val="bg1"/>
                </a:solidFill>
                <a:latin typeface="Verdana" panose="020B0604030504040204" pitchFamily="34" charset="0"/>
                <a:ea typeface="Yu Gothic Light" panose="020B0300000000000000" pitchFamily="34" charset="-128"/>
                <a:cs typeface="Times New Roman" panose="02020603050405020304" pitchFamily="18" charset="0"/>
              </a:rPr>
              <a:t>An Anatomy of Art in Prisons</a:t>
            </a:r>
            <a:endParaRPr lang="en-GB" sz="3600" dirty="0">
              <a:solidFill>
                <a:schemeClr val="bg1"/>
              </a:solidFill>
            </a:endParaRPr>
          </a:p>
        </p:txBody>
      </p:sp>
      <p:sp>
        <p:nvSpPr>
          <p:cNvPr id="3" name="Content Placeholder 2">
            <a:extLst>
              <a:ext uri="{FF2B5EF4-FFF2-40B4-BE49-F238E27FC236}">
                <a16:creationId xmlns:a16="http://schemas.microsoft.com/office/drawing/2014/main" id="{8DAA778D-847F-404B-B8B0-A28B35A2607B}"/>
              </a:ext>
            </a:extLst>
          </p:cNvPr>
          <p:cNvSpPr>
            <a:spLocks noGrp="1"/>
          </p:cNvSpPr>
          <p:nvPr>
            <p:ph idx="1"/>
          </p:nvPr>
        </p:nvSpPr>
        <p:spPr>
          <a:xfrm>
            <a:off x="265362" y="1338691"/>
            <a:ext cx="11678988" cy="5189109"/>
          </a:xfrm>
          <a:solidFill>
            <a:schemeClr val="accent2">
              <a:lumMod val="20000"/>
              <a:lumOff val="80000"/>
            </a:schemeClr>
          </a:solidFill>
        </p:spPr>
        <p:txBody>
          <a:bodyPr>
            <a:noAutofit/>
          </a:bodyPr>
          <a:lstStyle/>
          <a:p>
            <a:pPr indent="0">
              <a:lnSpc>
                <a:spcPct val="110000"/>
              </a:lnSpc>
              <a:spcBef>
                <a:spcPts val="0"/>
              </a:spcBef>
              <a:buNone/>
            </a:pPr>
            <a:endParaRPr lang="en-US" sz="4800" dirty="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ea typeface="Yu Mincho" panose="02020400000000000000" pitchFamily="18" charset="-128"/>
                <a:cs typeface="Arial" panose="020B0604020202020204" pitchFamily="34" charset="0"/>
              </a:rPr>
              <a:t>Art as punishment</a:t>
            </a:r>
          </a:p>
          <a:p>
            <a:pPr indent="0">
              <a:lnSpc>
                <a:spcPct val="110000"/>
              </a:lnSpc>
              <a:spcBef>
                <a:spcPts val="0"/>
              </a:spcBef>
              <a:buNone/>
            </a:pPr>
            <a:endParaRPr lang="en-US" sz="1200" dirty="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latin typeface="Arial" panose="020B0604020202020204" pitchFamily="34" charset="0"/>
                <a:ea typeface="Yu Mincho" panose="02020400000000000000" pitchFamily="18" charset="-128"/>
                <a:cs typeface="Arial" panose="020B0604020202020204" pitchFamily="34" charset="0"/>
              </a:rPr>
              <a:t>Ar</a:t>
            </a:r>
            <a:r>
              <a:rPr lang="en-US" sz="4800" dirty="0">
                <a:ea typeface="Yu Mincho" panose="02020400000000000000" pitchFamily="18" charset="-128"/>
                <a:cs typeface="Arial" panose="020B0604020202020204" pitchFamily="34" charset="0"/>
              </a:rPr>
              <a:t>t as exploitation</a:t>
            </a:r>
          </a:p>
          <a:p>
            <a:pPr indent="0">
              <a:lnSpc>
                <a:spcPct val="110000"/>
              </a:lnSpc>
              <a:spcBef>
                <a:spcPts val="0"/>
              </a:spcBef>
              <a:buNone/>
            </a:pPr>
            <a:endParaRPr lang="en-US" sz="1200" dirty="0">
              <a:latin typeface="Arial" panose="020B0604020202020204" pitchFamily="34" charset="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latin typeface="Arial" panose="020B0604020202020204" pitchFamily="34" charset="0"/>
                <a:ea typeface="Yu Mincho" panose="02020400000000000000" pitchFamily="18" charset="-128"/>
                <a:cs typeface="Arial" panose="020B0604020202020204" pitchFamily="34" charset="0"/>
              </a:rPr>
              <a:t>Art as campaign</a:t>
            </a:r>
          </a:p>
          <a:p>
            <a:pPr indent="0">
              <a:lnSpc>
                <a:spcPct val="110000"/>
              </a:lnSpc>
              <a:spcBef>
                <a:spcPts val="0"/>
              </a:spcBef>
              <a:buNone/>
            </a:pPr>
            <a:endParaRPr lang="en-US" sz="1200" dirty="0">
              <a:ea typeface="Yu Mincho" panose="02020400000000000000" pitchFamily="18" charset="-128"/>
              <a:cs typeface="Arial" panose="020B0604020202020204" pitchFamily="34" charset="0"/>
            </a:endParaRPr>
          </a:p>
          <a:p>
            <a:pPr indent="0">
              <a:lnSpc>
                <a:spcPct val="110000"/>
              </a:lnSpc>
              <a:spcBef>
                <a:spcPts val="0"/>
              </a:spcBef>
              <a:buNone/>
            </a:pPr>
            <a:endParaRPr lang="en-GB" sz="4800" dirty="0">
              <a:latin typeface="Arial" panose="020B060402020202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4224175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27D7-AAC2-4B35-9405-6C1438F42F78}"/>
              </a:ext>
            </a:extLst>
          </p:cNvPr>
          <p:cNvSpPr>
            <a:spLocks noGrp="1"/>
          </p:cNvSpPr>
          <p:nvPr>
            <p:ph type="title"/>
          </p:nvPr>
        </p:nvSpPr>
        <p:spPr>
          <a:xfrm>
            <a:off x="265362" y="238924"/>
            <a:ext cx="11678988" cy="912691"/>
          </a:xfrm>
          <a:solidFill>
            <a:schemeClr val="bg1">
              <a:lumMod val="65000"/>
            </a:schemeClr>
          </a:solidFill>
        </p:spPr>
        <p:txBody>
          <a:bodyPr>
            <a:normAutofit/>
          </a:bodyPr>
          <a:lstStyle/>
          <a:p>
            <a:pPr algn="ctr"/>
            <a:r>
              <a:rPr lang="en-US" sz="3600" b="1" dirty="0">
                <a:solidFill>
                  <a:schemeClr val="bg1"/>
                </a:solidFill>
                <a:latin typeface="Verdana" panose="020B0604030504040204" pitchFamily="34" charset="0"/>
                <a:ea typeface="Yu Gothic Light" panose="020B0300000000000000" pitchFamily="34" charset="-128"/>
                <a:cs typeface="Times New Roman" panose="02020603050405020304" pitchFamily="18" charset="0"/>
              </a:rPr>
              <a:t>An Anatomy of Art in Prisons</a:t>
            </a:r>
            <a:endParaRPr lang="en-GB" sz="3600" dirty="0">
              <a:solidFill>
                <a:schemeClr val="bg1"/>
              </a:solidFill>
            </a:endParaRPr>
          </a:p>
        </p:txBody>
      </p:sp>
      <p:sp>
        <p:nvSpPr>
          <p:cNvPr id="3" name="Content Placeholder 2">
            <a:extLst>
              <a:ext uri="{FF2B5EF4-FFF2-40B4-BE49-F238E27FC236}">
                <a16:creationId xmlns:a16="http://schemas.microsoft.com/office/drawing/2014/main" id="{8DAA778D-847F-404B-B8B0-A28B35A2607B}"/>
              </a:ext>
            </a:extLst>
          </p:cNvPr>
          <p:cNvSpPr>
            <a:spLocks noGrp="1"/>
          </p:cNvSpPr>
          <p:nvPr>
            <p:ph idx="1"/>
          </p:nvPr>
        </p:nvSpPr>
        <p:spPr>
          <a:xfrm>
            <a:off x="265362" y="1338691"/>
            <a:ext cx="11678988" cy="5189109"/>
          </a:xfrm>
          <a:solidFill>
            <a:schemeClr val="accent2">
              <a:lumMod val="20000"/>
              <a:lumOff val="80000"/>
            </a:schemeClr>
          </a:solidFill>
        </p:spPr>
        <p:txBody>
          <a:bodyPr>
            <a:noAutofit/>
          </a:bodyPr>
          <a:lstStyle/>
          <a:p>
            <a:pPr indent="0">
              <a:lnSpc>
                <a:spcPct val="110000"/>
              </a:lnSpc>
              <a:spcBef>
                <a:spcPts val="0"/>
              </a:spcBef>
              <a:buNone/>
            </a:pPr>
            <a:endParaRPr lang="en-US" sz="4800" dirty="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ea typeface="Yu Mincho" panose="02020400000000000000" pitchFamily="18" charset="-128"/>
                <a:cs typeface="Arial" panose="020B0604020202020204" pitchFamily="34" charset="0"/>
              </a:rPr>
              <a:t>Art as punishment</a:t>
            </a:r>
          </a:p>
          <a:p>
            <a:pPr indent="0">
              <a:lnSpc>
                <a:spcPct val="110000"/>
              </a:lnSpc>
              <a:spcBef>
                <a:spcPts val="0"/>
              </a:spcBef>
              <a:buNone/>
            </a:pPr>
            <a:endParaRPr lang="en-US" sz="1200" dirty="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latin typeface="Arial" panose="020B0604020202020204" pitchFamily="34" charset="0"/>
                <a:ea typeface="Yu Mincho" panose="02020400000000000000" pitchFamily="18" charset="-128"/>
                <a:cs typeface="Arial" panose="020B0604020202020204" pitchFamily="34" charset="0"/>
              </a:rPr>
              <a:t>Ar</a:t>
            </a:r>
            <a:r>
              <a:rPr lang="en-US" sz="4800" dirty="0">
                <a:ea typeface="Yu Mincho" panose="02020400000000000000" pitchFamily="18" charset="-128"/>
                <a:cs typeface="Arial" panose="020B0604020202020204" pitchFamily="34" charset="0"/>
              </a:rPr>
              <a:t>t as exploitation</a:t>
            </a:r>
          </a:p>
          <a:p>
            <a:pPr indent="0">
              <a:lnSpc>
                <a:spcPct val="110000"/>
              </a:lnSpc>
              <a:spcBef>
                <a:spcPts val="0"/>
              </a:spcBef>
              <a:buNone/>
            </a:pPr>
            <a:endParaRPr lang="en-US" sz="1200" dirty="0">
              <a:latin typeface="Arial" panose="020B0604020202020204" pitchFamily="34" charset="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latin typeface="Arial" panose="020B0604020202020204" pitchFamily="34" charset="0"/>
                <a:ea typeface="Yu Mincho" panose="02020400000000000000" pitchFamily="18" charset="-128"/>
                <a:cs typeface="Arial" panose="020B0604020202020204" pitchFamily="34" charset="0"/>
              </a:rPr>
              <a:t>Art as campaign</a:t>
            </a:r>
          </a:p>
          <a:p>
            <a:pPr indent="0">
              <a:lnSpc>
                <a:spcPct val="110000"/>
              </a:lnSpc>
              <a:spcBef>
                <a:spcPts val="0"/>
              </a:spcBef>
              <a:buNone/>
            </a:pPr>
            <a:endParaRPr lang="en-US" sz="1200" dirty="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ea typeface="Yu Mincho" panose="02020400000000000000" pitchFamily="18" charset="-128"/>
                <a:cs typeface="Arial" panose="020B0604020202020204" pitchFamily="34" charset="0"/>
              </a:rPr>
              <a:t>Art as co-creation</a:t>
            </a:r>
            <a:endParaRPr lang="en-GB" sz="4800" dirty="0">
              <a:latin typeface="Arial" panose="020B060402020202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4171663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8709-36B9-4F4E-8FC6-224268E36F08}"/>
              </a:ext>
            </a:extLst>
          </p:cNvPr>
          <p:cNvSpPr>
            <a:spLocks noGrp="1"/>
          </p:cNvSpPr>
          <p:nvPr>
            <p:ph type="title"/>
          </p:nvPr>
        </p:nvSpPr>
        <p:spPr>
          <a:xfrm>
            <a:off x="612424" y="568961"/>
            <a:ext cx="3817335" cy="1899920"/>
          </a:xfrm>
          <a:solidFill>
            <a:schemeClr val="bg1">
              <a:lumMod val="65000"/>
            </a:schemeClr>
          </a:solidFill>
        </p:spPr>
        <p:txBody>
          <a:bodyPr>
            <a:normAutofit/>
          </a:bodyPr>
          <a:lstStyle/>
          <a:p>
            <a:pPr algn="ctr"/>
            <a:r>
              <a:rPr lang="en-GB" sz="6000" b="1" dirty="0">
                <a:solidFill>
                  <a:schemeClr val="bg1"/>
                </a:solidFill>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E3BEFFF6-9448-4566-9D6D-D23F61C76859}"/>
              </a:ext>
            </a:extLst>
          </p:cNvPr>
          <p:cNvSpPr>
            <a:spLocks noGrp="1"/>
          </p:cNvSpPr>
          <p:nvPr>
            <p:ph idx="1"/>
          </p:nvPr>
        </p:nvSpPr>
        <p:spPr>
          <a:xfrm>
            <a:off x="4653280" y="568960"/>
            <a:ext cx="7010399" cy="5811520"/>
          </a:xfrm>
          <a:solidFill>
            <a:schemeClr val="accent2">
              <a:lumMod val="20000"/>
              <a:lumOff val="80000"/>
            </a:schemeClr>
          </a:solidFill>
        </p:spPr>
        <p:txBody>
          <a:bodyPr anchor="ctr">
            <a:normAutofit fontScale="85000" lnSpcReduction="10000"/>
          </a:bodyPr>
          <a:lstStyle/>
          <a:p>
            <a:r>
              <a:rPr lang="en-GB" sz="3200" dirty="0">
                <a:latin typeface="Arial" panose="020B0604020202020204" pitchFamily="34" charset="0"/>
                <a:cs typeface="Arial" panose="020B0604020202020204" pitchFamily="34" charset="0"/>
              </a:rPr>
              <a:t>Aims and ethos of Soft Touch Arts project</a:t>
            </a:r>
          </a:p>
          <a:p>
            <a:pPr marL="0" indent="0">
              <a:buNone/>
            </a:pPr>
            <a:r>
              <a:rPr lang="en-GB" sz="3200" dirty="0">
                <a:latin typeface="Arial" panose="020B0604020202020204" pitchFamily="34" charset="0"/>
                <a:cs typeface="Arial" panose="020B0604020202020204" pitchFamily="34" charset="0"/>
              </a:rPr>
              <a:t> </a:t>
            </a:r>
          </a:p>
          <a:p>
            <a:r>
              <a:rPr lang="en-GB" sz="3200" dirty="0">
                <a:latin typeface="Arial" panose="020B0604020202020204" pitchFamily="34" charset="0"/>
                <a:cs typeface="Arial" panose="020B0604020202020204" pitchFamily="34" charset="0"/>
              </a:rPr>
              <a:t>Relationship between role of practitioner and artist </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Narratives of participants show importance of co-productive relationship in penal setting</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The work continues……evolving relationships, the role of arts in penal reform.</a:t>
            </a:r>
          </a:p>
        </p:txBody>
      </p:sp>
    </p:spTree>
    <p:extLst>
      <p:ext uri="{BB962C8B-B14F-4D97-AF65-F5344CB8AC3E}">
        <p14:creationId xmlns:p14="http://schemas.microsoft.com/office/powerpoint/2010/main" val="2985417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27D7-AAC2-4B35-9405-6C1438F42F78}"/>
              </a:ext>
            </a:extLst>
          </p:cNvPr>
          <p:cNvSpPr>
            <a:spLocks noGrp="1"/>
          </p:cNvSpPr>
          <p:nvPr>
            <p:ph type="title"/>
          </p:nvPr>
        </p:nvSpPr>
        <p:spPr>
          <a:xfrm>
            <a:off x="265362" y="238924"/>
            <a:ext cx="11678988" cy="912691"/>
          </a:xfrm>
          <a:solidFill>
            <a:schemeClr val="bg1">
              <a:lumMod val="65000"/>
            </a:schemeClr>
          </a:solidFill>
        </p:spPr>
        <p:txBody>
          <a:bodyPr>
            <a:normAutofit/>
          </a:bodyPr>
          <a:lstStyle/>
          <a:p>
            <a:pPr algn="ctr"/>
            <a:r>
              <a:rPr lang="en-US" sz="3600" b="1" dirty="0">
                <a:solidFill>
                  <a:schemeClr val="bg1"/>
                </a:solidFill>
                <a:latin typeface="Verdana" panose="020B0604030504040204" pitchFamily="34" charset="0"/>
                <a:ea typeface="Yu Gothic Light" panose="020B0300000000000000" pitchFamily="34" charset="-128"/>
                <a:cs typeface="Times New Roman" panose="02020603050405020304" pitchFamily="18" charset="0"/>
              </a:rPr>
              <a:t>An Anatomy of Art in Prisons</a:t>
            </a:r>
            <a:endParaRPr lang="en-GB" sz="3600" dirty="0">
              <a:solidFill>
                <a:schemeClr val="bg1"/>
              </a:solidFill>
            </a:endParaRPr>
          </a:p>
        </p:txBody>
      </p:sp>
      <p:sp>
        <p:nvSpPr>
          <p:cNvPr id="3" name="Content Placeholder 2">
            <a:extLst>
              <a:ext uri="{FF2B5EF4-FFF2-40B4-BE49-F238E27FC236}">
                <a16:creationId xmlns:a16="http://schemas.microsoft.com/office/drawing/2014/main" id="{8DAA778D-847F-404B-B8B0-A28B35A2607B}"/>
              </a:ext>
            </a:extLst>
          </p:cNvPr>
          <p:cNvSpPr>
            <a:spLocks noGrp="1"/>
          </p:cNvSpPr>
          <p:nvPr>
            <p:ph idx="1"/>
          </p:nvPr>
        </p:nvSpPr>
        <p:spPr>
          <a:xfrm>
            <a:off x="265362" y="1338691"/>
            <a:ext cx="11678988" cy="5189109"/>
          </a:xfrm>
          <a:solidFill>
            <a:schemeClr val="accent2">
              <a:lumMod val="20000"/>
              <a:lumOff val="80000"/>
            </a:schemeClr>
          </a:solidFill>
        </p:spPr>
        <p:txBody>
          <a:bodyPr>
            <a:noAutofit/>
          </a:bodyPr>
          <a:lstStyle/>
          <a:p>
            <a:pPr indent="0">
              <a:lnSpc>
                <a:spcPct val="110000"/>
              </a:lnSpc>
              <a:spcBef>
                <a:spcPts val="0"/>
              </a:spcBef>
              <a:buNone/>
            </a:pPr>
            <a:endParaRPr lang="en-US" sz="4800" dirty="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ea typeface="Yu Mincho" panose="02020400000000000000" pitchFamily="18" charset="-128"/>
                <a:cs typeface="Arial" panose="020B0604020202020204" pitchFamily="34" charset="0"/>
              </a:rPr>
              <a:t>Art as punishment: 	done to prisoners</a:t>
            </a:r>
          </a:p>
          <a:p>
            <a:pPr indent="0">
              <a:lnSpc>
                <a:spcPct val="110000"/>
              </a:lnSpc>
              <a:spcBef>
                <a:spcPts val="0"/>
              </a:spcBef>
              <a:buNone/>
            </a:pPr>
            <a:endParaRPr lang="en-US" sz="1200" dirty="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latin typeface="Arial" panose="020B0604020202020204" pitchFamily="34" charset="0"/>
                <a:ea typeface="Yu Mincho" panose="02020400000000000000" pitchFamily="18" charset="-128"/>
                <a:cs typeface="Arial" panose="020B0604020202020204" pitchFamily="34" charset="0"/>
              </a:rPr>
              <a:t>Ar</a:t>
            </a:r>
            <a:r>
              <a:rPr lang="en-US" sz="4800" dirty="0">
                <a:ea typeface="Yu Mincho" panose="02020400000000000000" pitchFamily="18" charset="-128"/>
                <a:cs typeface="Arial" panose="020B0604020202020204" pitchFamily="34" charset="0"/>
              </a:rPr>
              <a:t>t as exploitation:	done from prisoners</a:t>
            </a:r>
          </a:p>
          <a:p>
            <a:pPr indent="0">
              <a:lnSpc>
                <a:spcPct val="110000"/>
              </a:lnSpc>
              <a:spcBef>
                <a:spcPts val="0"/>
              </a:spcBef>
              <a:buNone/>
            </a:pPr>
            <a:endParaRPr lang="en-US" sz="1200" dirty="0">
              <a:latin typeface="Arial" panose="020B0604020202020204" pitchFamily="34" charset="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latin typeface="Arial" panose="020B0604020202020204" pitchFamily="34" charset="0"/>
                <a:ea typeface="Yu Mincho" panose="02020400000000000000" pitchFamily="18" charset="-128"/>
                <a:cs typeface="Arial" panose="020B0604020202020204" pitchFamily="34" charset="0"/>
              </a:rPr>
              <a:t>Art as campaign:	done for prisoners</a:t>
            </a:r>
          </a:p>
          <a:p>
            <a:pPr indent="0">
              <a:lnSpc>
                <a:spcPct val="110000"/>
              </a:lnSpc>
              <a:spcBef>
                <a:spcPts val="0"/>
              </a:spcBef>
              <a:buNone/>
            </a:pPr>
            <a:endParaRPr lang="en-US" sz="1200" dirty="0">
              <a:ea typeface="Yu Mincho" panose="02020400000000000000" pitchFamily="18" charset="-128"/>
              <a:cs typeface="Arial" panose="020B0604020202020204" pitchFamily="34" charset="0"/>
            </a:endParaRPr>
          </a:p>
          <a:p>
            <a:pPr indent="0">
              <a:lnSpc>
                <a:spcPct val="110000"/>
              </a:lnSpc>
              <a:spcBef>
                <a:spcPts val="0"/>
              </a:spcBef>
              <a:buNone/>
            </a:pPr>
            <a:r>
              <a:rPr lang="en-US" sz="4800" dirty="0">
                <a:ea typeface="Yu Mincho" panose="02020400000000000000" pitchFamily="18" charset="-128"/>
                <a:cs typeface="Arial" panose="020B0604020202020204" pitchFamily="34" charset="0"/>
              </a:rPr>
              <a:t>Art as co-creation:</a:t>
            </a:r>
            <a:r>
              <a:rPr lang="en-US" sz="4800">
                <a:ea typeface="Yu Mincho" panose="02020400000000000000" pitchFamily="18" charset="-128"/>
                <a:cs typeface="Arial" panose="020B0604020202020204" pitchFamily="34" charset="0"/>
              </a:rPr>
              <a:t>	done </a:t>
            </a:r>
            <a:r>
              <a:rPr lang="en-US" sz="4800" i="1" dirty="0">
                <a:ea typeface="Yu Mincho" panose="02020400000000000000" pitchFamily="18" charset="-128"/>
                <a:cs typeface="Arial" panose="020B0604020202020204" pitchFamily="34" charset="0"/>
              </a:rPr>
              <a:t>with </a:t>
            </a:r>
            <a:r>
              <a:rPr lang="en-US" sz="4800" dirty="0">
                <a:ea typeface="Yu Mincho" panose="02020400000000000000" pitchFamily="18" charset="-128"/>
                <a:cs typeface="Arial" panose="020B0604020202020204" pitchFamily="34" charset="0"/>
              </a:rPr>
              <a:t>prisoners</a:t>
            </a:r>
            <a:endParaRPr lang="en-GB" sz="4800" dirty="0">
              <a:latin typeface="Arial" panose="020B060402020202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414749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0834-B275-4EE4-98E4-AC61BF20FEF7}"/>
              </a:ext>
            </a:extLst>
          </p:cNvPr>
          <p:cNvSpPr>
            <a:spLocks noGrp="1"/>
          </p:cNvSpPr>
          <p:nvPr>
            <p:ph type="title"/>
          </p:nvPr>
        </p:nvSpPr>
        <p:spPr>
          <a:xfrm>
            <a:off x="629147" y="536053"/>
            <a:ext cx="10933704" cy="580684"/>
          </a:xfrm>
          <a:solidFill>
            <a:schemeClr val="bg1">
              <a:lumMod val="65000"/>
            </a:schemeClr>
          </a:solidFill>
        </p:spPr>
        <p:txBody>
          <a:bodyPr>
            <a:normAutofit fontScale="90000"/>
          </a:bodyPr>
          <a:lstStyle/>
          <a:p>
            <a:pPr algn="ctr"/>
            <a:r>
              <a:rPr lang="en-GB" sz="4000" b="1" dirty="0">
                <a:solidFill>
                  <a:srgbClr val="FFFFFF"/>
                </a:solidFill>
                <a:latin typeface="Arial" panose="020B0604020202020204" pitchFamily="34" charset="0"/>
                <a:cs typeface="Arial" panose="020B0604020202020204" pitchFamily="34" charset="0"/>
              </a:rPr>
              <a:t>UNLOCKED: Research Focus</a:t>
            </a:r>
          </a:p>
        </p:txBody>
      </p:sp>
      <p:sp>
        <p:nvSpPr>
          <p:cNvPr id="3" name="Content Placeholder 2">
            <a:extLst>
              <a:ext uri="{FF2B5EF4-FFF2-40B4-BE49-F238E27FC236}">
                <a16:creationId xmlns:a16="http://schemas.microsoft.com/office/drawing/2014/main" id="{113CECB7-4CF7-47AE-8556-1F314F4AFCCC}"/>
              </a:ext>
            </a:extLst>
          </p:cNvPr>
          <p:cNvSpPr>
            <a:spLocks noGrp="1"/>
          </p:cNvSpPr>
          <p:nvPr>
            <p:ph idx="1"/>
          </p:nvPr>
        </p:nvSpPr>
        <p:spPr>
          <a:xfrm>
            <a:off x="629148" y="1312204"/>
            <a:ext cx="10933703" cy="5009743"/>
          </a:xfrm>
          <a:solidFill>
            <a:schemeClr val="accent2">
              <a:lumMod val="20000"/>
              <a:lumOff val="80000"/>
            </a:schemeClr>
          </a:solidFill>
        </p:spPr>
        <p:txBody>
          <a:bodyPr anchor="ctr">
            <a:normAutofit fontScale="92500" lnSpcReduction="20000"/>
          </a:bodyPr>
          <a:lstStyle/>
          <a:p>
            <a:pPr>
              <a:lnSpc>
                <a:spcPct val="120000"/>
              </a:lnSpc>
              <a:spcBef>
                <a:spcPts val="0"/>
              </a:spcBef>
            </a:pPr>
            <a:r>
              <a:rPr lang="en-US" sz="2400" dirty="0">
                <a:effectLst/>
                <a:latin typeface="Arial" panose="020B0604020202020204" pitchFamily="34" charset="0"/>
                <a:ea typeface="Yu Mincho" panose="02020400000000000000" pitchFamily="18" charset="-128"/>
                <a:cs typeface="Arial" panose="020B0604020202020204" pitchFamily="34" charset="0"/>
              </a:rPr>
              <a:t>Interviews with people in the criminal justice system (prison and community) and key staff/stakeholders</a:t>
            </a:r>
          </a:p>
          <a:p>
            <a:pPr marL="0" indent="0">
              <a:lnSpc>
                <a:spcPct val="120000"/>
              </a:lnSpc>
              <a:spcBef>
                <a:spcPts val="0"/>
              </a:spcBef>
              <a:buNone/>
            </a:pPr>
            <a:endParaRPr lang="en-US" sz="2400" dirty="0">
              <a:effectLst/>
              <a:latin typeface="Arial" panose="020B0604020202020204" pitchFamily="34" charset="0"/>
              <a:ea typeface="Yu Mincho" panose="02020400000000000000" pitchFamily="18" charset="-128"/>
              <a:cs typeface="Arial" panose="020B0604020202020204" pitchFamily="34" charset="0"/>
            </a:endParaRPr>
          </a:p>
          <a:p>
            <a:pPr>
              <a:lnSpc>
                <a:spcPct val="120000"/>
              </a:lnSpc>
              <a:spcBef>
                <a:spcPts val="0"/>
              </a:spcBef>
            </a:pPr>
            <a:r>
              <a:rPr lang="en-US" sz="2400" dirty="0">
                <a:latin typeface="Arial" panose="020B0604020202020204" pitchFamily="34" charset="0"/>
                <a:ea typeface="Yu Mincho" panose="02020400000000000000" pitchFamily="18" charset="-128"/>
                <a:cs typeface="Arial" panose="020B0604020202020204" pitchFamily="34" charset="0"/>
              </a:rPr>
              <a:t>The framework deployed in the analysis was the CHIME model (</a:t>
            </a:r>
            <a:r>
              <a:rPr lang="en-US" sz="2400" dirty="0" err="1">
                <a:latin typeface="Arial" panose="020B0604020202020204" pitchFamily="34" charset="0"/>
                <a:ea typeface="Yu Mincho" panose="02020400000000000000" pitchFamily="18" charset="-128"/>
                <a:cs typeface="Arial" panose="020B0604020202020204" pitchFamily="34" charset="0"/>
              </a:rPr>
              <a:t>Leamy</a:t>
            </a:r>
            <a:r>
              <a:rPr lang="en-US" sz="2400" dirty="0">
                <a:latin typeface="Arial" panose="020B0604020202020204" pitchFamily="34" charset="0"/>
                <a:ea typeface="Yu Mincho" panose="02020400000000000000" pitchFamily="18" charset="-128"/>
                <a:cs typeface="Arial" panose="020B0604020202020204" pitchFamily="34" charset="0"/>
              </a:rPr>
              <a:t> et al, 2011) – used in recovery-orientated research and practice:</a:t>
            </a:r>
          </a:p>
          <a:p>
            <a:pPr>
              <a:lnSpc>
                <a:spcPct val="120000"/>
              </a:lnSpc>
              <a:spcBef>
                <a:spcPts val="0"/>
              </a:spcBef>
            </a:pPr>
            <a:endParaRPr lang="en-US" sz="2400" dirty="0">
              <a:latin typeface="Arial" panose="020B0604020202020204" pitchFamily="34" charset="0"/>
              <a:ea typeface="Yu Mincho" panose="02020400000000000000" pitchFamily="18" charset="-128"/>
              <a:cs typeface="Arial" panose="020B0604020202020204" pitchFamily="34" charset="0"/>
            </a:endParaRPr>
          </a:p>
          <a:p>
            <a:pPr marL="1798638" indent="0">
              <a:lnSpc>
                <a:spcPct val="120000"/>
              </a:lnSpc>
              <a:spcBef>
                <a:spcPts val="0"/>
              </a:spcBef>
              <a:buNone/>
            </a:pPr>
            <a:r>
              <a:rPr lang="en-US" sz="2400" dirty="0">
                <a:latin typeface="Arial" panose="020B0604020202020204" pitchFamily="34" charset="0"/>
                <a:ea typeface="Yu Mincho" panose="02020400000000000000" pitchFamily="18" charset="-128"/>
                <a:cs typeface="Arial" panose="020B0604020202020204" pitchFamily="34" charset="0"/>
              </a:rPr>
              <a:t>(C) 	Connectedness</a:t>
            </a:r>
            <a:endParaRPr lang="en-GB" sz="2400" dirty="0">
              <a:latin typeface="Arial" panose="020B0604020202020204" pitchFamily="34" charset="0"/>
              <a:ea typeface="Yu Mincho" panose="02020400000000000000" pitchFamily="18" charset="-128"/>
              <a:cs typeface="Arial" panose="020B0604020202020204" pitchFamily="34" charset="0"/>
            </a:endParaRPr>
          </a:p>
          <a:p>
            <a:pPr marL="1798638" indent="0">
              <a:lnSpc>
                <a:spcPct val="120000"/>
              </a:lnSpc>
              <a:spcBef>
                <a:spcPts val="0"/>
              </a:spcBef>
              <a:buNone/>
            </a:pPr>
            <a:r>
              <a:rPr lang="en-US" sz="2400" dirty="0">
                <a:latin typeface="Arial" panose="020B0604020202020204" pitchFamily="34" charset="0"/>
                <a:ea typeface="Yu Mincho" panose="02020400000000000000" pitchFamily="18" charset="-128"/>
                <a:cs typeface="Arial" panose="020B0604020202020204" pitchFamily="34" charset="0"/>
              </a:rPr>
              <a:t>(H) 	Hope and optimism about the future</a:t>
            </a:r>
            <a:endParaRPr lang="en-GB" sz="2400" dirty="0">
              <a:latin typeface="Arial" panose="020B0604020202020204" pitchFamily="34" charset="0"/>
              <a:ea typeface="Yu Mincho" panose="02020400000000000000" pitchFamily="18" charset="-128"/>
              <a:cs typeface="Arial" panose="020B0604020202020204" pitchFamily="34" charset="0"/>
            </a:endParaRPr>
          </a:p>
          <a:p>
            <a:pPr marL="1798638" indent="0">
              <a:lnSpc>
                <a:spcPct val="120000"/>
              </a:lnSpc>
              <a:spcBef>
                <a:spcPts val="0"/>
              </a:spcBef>
              <a:buNone/>
            </a:pPr>
            <a:r>
              <a:rPr lang="en-US" sz="2400" dirty="0">
                <a:latin typeface="Arial" panose="020B0604020202020204" pitchFamily="34" charset="0"/>
                <a:ea typeface="Yu Mincho" panose="02020400000000000000" pitchFamily="18" charset="-128"/>
                <a:cs typeface="Arial" panose="020B0604020202020204" pitchFamily="34" charset="0"/>
              </a:rPr>
              <a:t>(I) 	Identity</a:t>
            </a:r>
            <a:endParaRPr lang="en-GB" sz="2400" dirty="0">
              <a:latin typeface="Arial" panose="020B0604020202020204" pitchFamily="34" charset="0"/>
              <a:ea typeface="Yu Mincho" panose="02020400000000000000" pitchFamily="18" charset="-128"/>
              <a:cs typeface="Arial" panose="020B0604020202020204" pitchFamily="34" charset="0"/>
            </a:endParaRPr>
          </a:p>
          <a:p>
            <a:pPr marL="1798638" indent="0">
              <a:lnSpc>
                <a:spcPct val="120000"/>
              </a:lnSpc>
              <a:spcBef>
                <a:spcPts val="0"/>
              </a:spcBef>
              <a:buNone/>
            </a:pPr>
            <a:r>
              <a:rPr lang="en-US" sz="2400" dirty="0">
                <a:latin typeface="Arial" panose="020B0604020202020204" pitchFamily="34" charset="0"/>
                <a:ea typeface="Yu Mincho" panose="02020400000000000000" pitchFamily="18" charset="-128"/>
                <a:cs typeface="Arial" panose="020B0604020202020204" pitchFamily="34" charset="0"/>
              </a:rPr>
              <a:t>(M)	Meaning in life</a:t>
            </a:r>
            <a:endParaRPr lang="en-GB" sz="2400" dirty="0">
              <a:latin typeface="Arial" panose="020B0604020202020204" pitchFamily="34" charset="0"/>
              <a:ea typeface="Yu Mincho" panose="02020400000000000000" pitchFamily="18" charset="-128"/>
              <a:cs typeface="Arial" panose="020B0604020202020204" pitchFamily="34" charset="0"/>
            </a:endParaRPr>
          </a:p>
          <a:p>
            <a:pPr marL="1798638" indent="0">
              <a:lnSpc>
                <a:spcPct val="120000"/>
              </a:lnSpc>
              <a:spcBef>
                <a:spcPts val="0"/>
              </a:spcBef>
              <a:buNone/>
            </a:pPr>
            <a:r>
              <a:rPr lang="en-US" sz="2400" dirty="0">
                <a:latin typeface="Arial" panose="020B0604020202020204" pitchFamily="34" charset="0"/>
                <a:ea typeface="Yu Mincho" panose="02020400000000000000" pitchFamily="18" charset="-128"/>
                <a:cs typeface="Arial" panose="020B0604020202020204" pitchFamily="34" charset="0"/>
              </a:rPr>
              <a:t>(E)	Empowerment</a:t>
            </a:r>
            <a:endParaRPr lang="en-GB" sz="2400" dirty="0">
              <a:latin typeface="Arial" panose="020B0604020202020204" pitchFamily="34" charset="0"/>
              <a:ea typeface="Yu Mincho" panose="02020400000000000000" pitchFamily="18" charset="-128"/>
              <a:cs typeface="Arial" panose="020B0604020202020204" pitchFamily="34" charset="0"/>
            </a:endParaRPr>
          </a:p>
          <a:p>
            <a:pPr>
              <a:lnSpc>
                <a:spcPct val="120000"/>
              </a:lnSpc>
              <a:spcBef>
                <a:spcPts val="0"/>
              </a:spcBef>
            </a:pPr>
            <a:endParaRPr lang="en-GB" sz="2400" dirty="0">
              <a:latin typeface="Arial" panose="020B0604020202020204" pitchFamily="34" charset="0"/>
              <a:ea typeface="Yu Mincho" panose="02020400000000000000" pitchFamily="18" charset="-128"/>
              <a:cs typeface="Arial" panose="020B0604020202020204" pitchFamily="34" charset="0"/>
            </a:endParaRPr>
          </a:p>
          <a:p>
            <a:pPr>
              <a:lnSpc>
                <a:spcPct val="120000"/>
              </a:lnSpc>
              <a:spcBef>
                <a:spcPts val="0"/>
              </a:spcBef>
            </a:pPr>
            <a:r>
              <a:rPr lang="en-US" sz="2400" dirty="0">
                <a:latin typeface="Arial" panose="020B0604020202020204" pitchFamily="34" charset="0"/>
                <a:ea typeface="Yu Mincho" panose="02020400000000000000" pitchFamily="18" charset="-128"/>
                <a:cs typeface="Arial" panose="020B0604020202020204" pitchFamily="34" charset="0"/>
              </a:rPr>
              <a:t>Aims to document different phases of artists journeys in prison and community settings, contribution of arts to their desistance.</a:t>
            </a:r>
          </a:p>
          <a:p>
            <a:pPr>
              <a:lnSpc>
                <a:spcPct val="120000"/>
              </a:lnSpc>
              <a:spcBef>
                <a:spcPts val="0"/>
              </a:spcBef>
            </a:pPr>
            <a:endParaRPr lang="en-US" sz="2400" dirty="0">
              <a:latin typeface="Arial" panose="020B060402020202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68517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panose="020B0604020202020204" pitchFamily="34" charset="0"/>
            </a:endParaRPr>
          </a:p>
        </p:txBody>
      </p:sp>
      <p:sp useBgFill="1">
        <p:nvSpPr>
          <p:cNvPr id="22" name="Rectangle 21">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15" name="Title 1">
            <a:extLst>
              <a:ext uri="{FF2B5EF4-FFF2-40B4-BE49-F238E27FC236}">
                <a16:creationId xmlns:a16="http://schemas.microsoft.com/office/drawing/2014/main" id="{64731E8A-006C-47C4-A1E1-9819406C323A}"/>
              </a:ext>
            </a:extLst>
          </p:cNvPr>
          <p:cNvSpPr>
            <a:spLocks noGrp="1"/>
          </p:cNvSpPr>
          <p:nvPr>
            <p:ph type="title"/>
          </p:nvPr>
        </p:nvSpPr>
        <p:spPr>
          <a:xfrm>
            <a:off x="487143" y="322562"/>
            <a:ext cx="11102105" cy="732637"/>
          </a:xfrm>
          <a:solidFill>
            <a:schemeClr val="bg1">
              <a:lumMod val="65000"/>
            </a:schemeClr>
          </a:solidFill>
        </p:spPr>
        <p:txBody>
          <a:bodyPr>
            <a:normAutofit/>
          </a:bodyPr>
          <a:lstStyle/>
          <a:p>
            <a:pPr algn="ctr"/>
            <a:r>
              <a:rPr lang="en-GB" b="1" dirty="0">
                <a:solidFill>
                  <a:schemeClr val="bg1"/>
                </a:solidFill>
                <a:latin typeface="Verdana" panose="020B0604030504040204" pitchFamily="34" charset="0"/>
                <a:ea typeface="Calibri" panose="020F0502020204030204" pitchFamily="34" charset="0"/>
                <a:cs typeface="AdvCaeciliaBdIt"/>
              </a:rPr>
              <a:t>‘Outcomes’ of arts interventions</a:t>
            </a:r>
            <a:endParaRPr lang="en-GB" dirty="0">
              <a:solidFill>
                <a:schemeClr val="bg1"/>
              </a:solidFill>
            </a:endParaRPr>
          </a:p>
        </p:txBody>
      </p:sp>
      <p:sp>
        <p:nvSpPr>
          <p:cNvPr id="3" name="Content Placeholder 2">
            <a:extLst>
              <a:ext uri="{FF2B5EF4-FFF2-40B4-BE49-F238E27FC236}">
                <a16:creationId xmlns:a16="http://schemas.microsoft.com/office/drawing/2014/main" id="{B12FCE54-7C8E-4FF6-AB9A-AC439C7F5961}"/>
              </a:ext>
            </a:extLst>
          </p:cNvPr>
          <p:cNvSpPr>
            <a:spLocks noGrp="1"/>
          </p:cNvSpPr>
          <p:nvPr>
            <p:ph idx="1"/>
          </p:nvPr>
        </p:nvSpPr>
        <p:spPr>
          <a:xfrm>
            <a:off x="487143" y="1366045"/>
            <a:ext cx="11102105" cy="4962835"/>
          </a:xfrm>
          <a:solidFill>
            <a:schemeClr val="accent2">
              <a:lumMod val="20000"/>
              <a:lumOff val="80000"/>
            </a:schemeClr>
          </a:solidFill>
        </p:spPr>
        <p:txBody>
          <a:bodyPr>
            <a:normAutofit fontScale="92500"/>
          </a:bodyPr>
          <a:lstStyle/>
          <a:p>
            <a:pPr>
              <a:lnSpc>
                <a:spcPct val="100000"/>
              </a:lnSpc>
              <a:spcBef>
                <a:spcPts val="0"/>
              </a:spcBef>
              <a:spcAft>
                <a:spcPts val="600"/>
              </a:spcAft>
            </a:pPr>
            <a:r>
              <a:rPr lang="en-GB" sz="2400" dirty="0">
                <a:latin typeface="Arial" panose="020B0604020202020204" pitchFamily="34" charset="0"/>
                <a:ea typeface="Calibri" panose="020F0502020204030204" pitchFamily="34" charset="0"/>
                <a:cs typeface="Arial" panose="020B0604020202020204" pitchFamily="34" charset="0"/>
              </a:rPr>
              <a:t>Brewster (2014) – USA research - increasing prisoners’ ability to self-regulate their emotions and work collaboratively with others. </a:t>
            </a:r>
          </a:p>
          <a:p>
            <a:pPr>
              <a:lnSpc>
                <a:spcPct val="100000"/>
              </a:lnSpc>
              <a:spcBef>
                <a:spcPts val="0"/>
              </a:spcBef>
              <a:spcAft>
                <a:spcPts val="600"/>
              </a:spcAft>
            </a:pPr>
            <a:endParaRPr lang="en-GB" sz="2400" dirty="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600"/>
              </a:spcAft>
            </a:pPr>
            <a:r>
              <a:rPr lang="en-GB" sz="2400" dirty="0">
                <a:latin typeface="Arial" panose="020B0604020202020204" pitchFamily="34" charset="0"/>
                <a:ea typeface="Calibri" panose="020F0502020204030204" pitchFamily="34" charset="0"/>
                <a:cs typeface="Arial" panose="020B0604020202020204" pitchFamily="34" charset="0"/>
              </a:rPr>
              <a:t>Music-based education programme at HMP </a:t>
            </a:r>
            <a:r>
              <a:rPr lang="en-GB" sz="2400" dirty="0" err="1">
                <a:latin typeface="Arial" panose="020B0604020202020204" pitchFamily="34" charset="0"/>
                <a:ea typeface="Calibri" panose="020F0502020204030204" pitchFamily="34" charset="0"/>
                <a:cs typeface="Arial" panose="020B0604020202020204" pitchFamily="34" charset="0"/>
              </a:rPr>
              <a:t>Dovegate</a:t>
            </a:r>
            <a:r>
              <a:rPr lang="en-GB" sz="2400" dirty="0">
                <a:latin typeface="Arial" panose="020B0604020202020204" pitchFamily="34" charset="0"/>
                <a:ea typeface="Calibri" panose="020F0502020204030204" pitchFamily="34" charset="0"/>
                <a:cs typeface="Arial" panose="020B0604020202020204" pitchFamily="34" charset="0"/>
              </a:rPr>
              <a:t> and HMP </a:t>
            </a:r>
            <a:r>
              <a:rPr lang="en-GB" sz="2400" dirty="0" err="1">
                <a:latin typeface="Arial" panose="020B0604020202020204" pitchFamily="34" charset="0"/>
                <a:ea typeface="Calibri" panose="020F0502020204030204" pitchFamily="34" charset="0"/>
                <a:cs typeface="Arial" panose="020B0604020202020204" pitchFamily="34" charset="0"/>
              </a:rPr>
              <a:t>Grendon</a:t>
            </a:r>
            <a:r>
              <a:rPr lang="en-GB" sz="2400" dirty="0">
                <a:latin typeface="Arial" panose="020B0604020202020204" pitchFamily="34" charset="0"/>
                <a:ea typeface="Calibri" panose="020F0502020204030204" pitchFamily="34" charset="0"/>
                <a:cs typeface="Arial" panose="020B0604020202020204" pitchFamily="34" charset="0"/>
              </a:rPr>
              <a:t> - increase engagement with education through ‘Good Vibrations’ (Wilson et al, 2008). </a:t>
            </a:r>
          </a:p>
          <a:p>
            <a:pPr>
              <a:lnSpc>
                <a:spcPct val="100000"/>
              </a:lnSpc>
              <a:spcBef>
                <a:spcPts val="0"/>
              </a:spcBef>
              <a:spcAft>
                <a:spcPts val="600"/>
              </a:spcAft>
            </a:pPr>
            <a:endParaRPr lang="en-GB" sz="2400" dirty="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Graham and White’s (2016) ‘forms of innovation’ - amelioration and accommodation’ </a:t>
            </a:r>
          </a:p>
          <a:p>
            <a:pPr>
              <a:lnSpc>
                <a:spcPct val="100000"/>
              </a:lnSpc>
              <a:spcBef>
                <a:spcPts val="0"/>
              </a:spcBef>
              <a:spcAft>
                <a:spcPts val="600"/>
              </a:spcAft>
            </a:pPr>
            <a:endParaRPr lang="en-US" sz="2400" dirty="0">
              <a:latin typeface="Arial" panose="020B0604020202020204" pitchFamily="34" charset="0"/>
              <a:cs typeface="Arial" panose="020B0604020202020204" pitchFamily="34" charset="0"/>
            </a:endParaRP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Engage prisoners in activities alleviating harmful experiences of prison, while advocating for incremental changes to the regime </a:t>
            </a:r>
          </a:p>
          <a:p>
            <a:pPr>
              <a:lnSpc>
                <a:spcPct val="100000"/>
              </a:lnSpc>
              <a:spcBef>
                <a:spcPts val="0"/>
              </a:spcBef>
              <a:spcAft>
                <a:spcPts val="600"/>
              </a:spcAft>
            </a:pPr>
            <a:endParaRPr lang="en-US" sz="2400" dirty="0">
              <a:latin typeface="Arial" panose="020B0604020202020204" pitchFamily="34" charset="0"/>
              <a:cs typeface="Arial" panose="020B0604020202020204" pitchFamily="34" charset="0"/>
            </a:endParaRP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Re-examining the role of arts projects in prisons</a:t>
            </a:r>
            <a:endParaRPr lang="en-GB"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2227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4ED5F-1CEF-40CB-B5E1-F31599BC6FC4}"/>
              </a:ext>
            </a:extLst>
          </p:cNvPr>
          <p:cNvSpPr>
            <a:spLocks noGrp="1"/>
          </p:cNvSpPr>
          <p:nvPr>
            <p:ph type="title"/>
          </p:nvPr>
        </p:nvSpPr>
        <p:spPr>
          <a:xfrm>
            <a:off x="487042" y="475095"/>
            <a:ext cx="3201366" cy="1821065"/>
          </a:xfrm>
          <a:solidFill>
            <a:schemeClr val="bg1">
              <a:lumMod val="65000"/>
            </a:schemeClr>
          </a:solidFill>
        </p:spPr>
        <p:txBody>
          <a:bodyPr anchor="b">
            <a:normAutofit/>
          </a:bodyPr>
          <a:lstStyle/>
          <a:p>
            <a:r>
              <a:rPr lang="en-US" sz="4000" b="1" dirty="0">
                <a:solidFill>
                  <a:srgbClr val="FFFFFF"/>
                </a:solidFill>
                <a:latin typeface="Verdana" panose="020B0604030504040204" pitchFamily="34" charset="0"/>
                <a:ea typeface="Yu Gothic Light" panose="020B0300000000000000" pitchFamily="34" charset="-128"/>
                <a:cs typeface="Times New Roman" panose="02020603050405020304" pitchFamily="18" charset="0"/>
              </a:rPr>
              <a:t>Hope in the penal landscape</a:t>
            </a:r>
            <a:endParaRPr lang="en-GB" sz="4000" dirty="0">
              <a:solidFill>
                <a:srgbClr val="FFFFFF"/>
              </a:solidFill>
            </a:endParaRPr>
          </a:p>
        </p:txBody>
      </p:sp>
      <p:sp>
        <p:nvSpPr>
          <p:cNvPr id="3" name="Content Placeholder 2">
            <a:extLst>
              <a:ext uri="{FF2B5EF4-FFF2-40B4-BE49-F238E27FC236}">
                <a16:creationId xmlns:a16="http://schemas.microsoft.com/office/drawing/2014/main" id="{D17346A1-5FF1-418F-910B-2946586BAEBA}"/>
              </a:ext>
            </a:extLst>
          </p:cNvPr>
          <p:cNvSpPr>
            <a:spLocks noGrp="1"/>
          </p:cNvSpPr>
          <p:nvPr>
            <p:ph idx="1"/>
          </p:nvPr>
        </p:nvSpPr>
        <p:spPr>
          <a:xfrm>
            <a:off x="3759704" y="475095"/>
            <a:ext cx="7945254" cy="5935865"/>
          </a:xfrm>
          <a:solidFill>
            <a:schemeClr val="accent2">
              <a:lumMod val="20000"/>
              <a:lumOff val="80000"/>
            </a:schemeClr>
          </a:solidFill>
        </p:spPr>
        <p:txBody>
          <a:bodyPr anchor="ctr">
            <a:normAutofit fontScale="92500" lnSpcReduction="10000"/>
          </a:bodyPr>
          <a:lstStyle/>
          <a:p>
            <a:pPr marR="330835">
              <a:lnSpc>
                <a:spcPct val="110000"/>
              </a:lnSpc>
              <a:spcAft>
                <a:spcPts val="0"/>
              </a:spcAft>
            </a:pPr>
            <a:r>
              <a:rPr lang="en-US" sz="2400" dirty="0">
                <a:effectLst/>
                <a:latin typeface="Arial" panose="020B0604020202020204" pitchFamily="34" charset="0"/>
                <a:ea typeface="Yu Mincho" panose="02020400000000000000" pitchFamily="18" charset="-128"/>
                <a:cs typeface="Arial" panose="020B0604020202020204" pitchFamily="34" charset="0"/>
              </a:rPr>
              <a:t>‘…hope is fueled by the perception of successful </a:t>
            </a:r>
            <a:r>
              <a:rPr lang="en-US" sz="2400" i="1" dirty="0">
                <a:effectLst/>
                <a:latin typeface="Arial" panose="020B0604020202020204" pitchFamily="34" charset="0"/>
                <a:ea typeface="Yu Mincho" panose="02020400000000000000" pitchFamily="18" charset="-128"/>
                <a:cs typeface="Arial" panose="020B0604020202020204" pitchFamily="34" charset="0"/>
              </a:rPr>
              <a:t>agency</a:t>
            </a:r>
            <a:r>
              <a:rPr lang="en-US" sz="2400" dirty="0">
                <a:effectLst/>
                <a:latin typeface="Arial" panose="020B0604020202020204" pitchFamily="34" charset="0"/>
                <a:ea typeface="Yu Mincho" panose="02020400000000000000" pitchFamily="18" charset="-128"/>
                <a:cs typeface="Arial" panose="020B0604020202020204" pitchFamily="34" charset="0"/>
              </a:rPr>
              <a:t> related goals.’ (Snyder et al 1991)</a:t>
            </a:r>
          </a:p>
          <a:p>
            <a:pPr marR="330835">
              <a:lnSpc>
                <a:spcPct val="110000"/>
              </a:lnSpc>
              <a:spcAft>
                <a:spcPts val="0"/>
              </a:spcAft>
            </a:pPr>
            <a:endParaRPr lang="en-GB" sz="2400" dirty="0">
              <a:effectLst/>
              <a:latin typeface="Arial" panose="020B0604020202020204" pitchFamily="34" charset="0"/>
              <a:ea typeface="Yu Mincho" panose="02020400000000000000" pitchFamily="18" charset="-128"/>
              <a:cs typeface="Arial" panose="020B0604020202020204" pitchFamily="34" charset="0"/>
            </a:endParaRPr>
          </a:p>
          <a:p>
            <a:pPr>
              <a:lnSpc>
                <a:spcPct val="110000"/>
              </a:lnSpc>
            </a:pPr>
            <a:r>
              <a:rPr lang="en-US" sz="2400" dirty="0">
                <a:effectLst/>
                <a:latin typeface="Arial" panose="020B0604020202020204" pitchFamily="34" charset="0"/>
                <a:ea typeface="Yu Mincho" panose="02020400000000000000" pitchFamily="18" charset="-128"/>
                <a:cs typeface="Arial" panose="020B0604020202020204" pitchFamily="34" charset="0"/>
              </a:rPr>
              <a:t>Imprisonment and community sanctions create ‘goal interference’ (</a:t>
            </a:r>
            <a:r>
              <a:rPr lang="en-US" sz="2400" i="1" dirty="0">
                <a:effectLst/>
                <a:latin typeface="Arial" panose="020B0604020202020204" pitchFamily="34" charset="0"/>
                <a:ea typeface="Yu Mincho" panose="02020400000000000000" pitchFamily="18" charset="-128"/>
                <a:cs typeface="Arial" panose="020B0604020202020204" pitchFamily="34" charset="0"/>
              </a:rPr>
              <a:t>ibid</a:t>
            </a:r>
            <a:r>
              <a:rPr lang="en-US" sz="2400" dirty="0">
                <a:effectLst/>
                <a:latin typeface="Arial" panose="020B0604020202020204" pitchFamily="34" charset="0"/>
                <a:ea typeface="Yu Mincho" panose="02020400000000000000" pitchFamily="18" charset="-128"/>
                <a:cs typeface="Arial" panose="020B0604020202020204" pitchFamily="34" charset="0"/>
              </a:rPr>
              <a:t>) by disrupting life course trajectories. </a:t>
            </a:r>
          </a:p>
          <a:p>
            <a:pPr>
              <a:lnSpc>
                <a:spcPct val="110000"/>
              </a:lnSpc>
            </a:pPr>
            <a:endParaRPr lang="en-US" sz="2400" dirty="0">
              <a:effectLst/>
              <a:latin typeface="Arial" panose="020B0604020202020204" pitchFamily="34" charset="0"/>
              <a:ea typeface="Yu Mincho" panose="02020400000000000000" pitchFamily="18" charset="-128"/>
              <a:cs typeface="Arial" panose="020B0604020202020204" pitchFamily="34" charset="0"/>
            </a:endParaRPr>
          </a:p>
          <a:p>
            <a:pPr>
              <a:lnSpc>
                <a:spcPct val="110000"/>
              </a:lnSpc>
            </a:pPr>
            <a:r>
              <a:rPr lang="en-US" sz="2400" dirty="0">
                <a:latin typeface="Arial" panose="020B0604020202020204" pitchFamily="34" charset="0"/>
                <a:ea typeface="Yu Mincho" panose="02020400000000000000" pitchFamily="18" charset="-128"/>
                <a:cs typeface="Arial" panose="020B0604020202020204" pitchFamily="34" charset="0"/>
              </a:rPr>
              <a:t>L</a:t>
            </a:r>
            <a:r>
              <a:rPr lang="en-US" sz="2400" dirty="0">
                <a:effectLst/>
                <a:latin typeface="Arial" panose="020B0604020202020204" pitchFamily="34" charset="0"/>
                <a:ea typeface="Yu Mincho" panose="02020400000000000000" pitchFamily="18" charset="-128"/>
                <a:cs typeface="Arial" panose="020B0604020202020204" pitchFamily="34" charset="0"/>
              </a:rPr>
              <a:t>imited agency and opportunities - hopelessness, diminished self-efficacy and optimism</a:t>
            </a:r>
          </a:p>
          <a:p>
            <a:pPr>
              <a:lnSpc>
                <a:spcPct val="110000"/>
              </a:lnSpc>
            </a:pPr>
            <a:endParaRPr lang="en-US" sz="2400" dirty="0">
              <a:effectLst/>
              <a:latin typeface="Arial" panose="020B0604020202020204" pitchFamily="34" charset="0"/>
              <a:ea typeface="Yu Mincho" panose="02020400000000000000" pitchFamily="18" charset="-128"/>
              <a:cs typeface="Arial" panose="020B0604020202020204" pitchFamily="34" charset="0"/>
            </a:endParaRPr>
          </a:p>
          <a:p>
            <a:pPr>
              <a:lnSpc>
                <a:spcPct val="110000"/>
              </a:lnSpc>
            </a:pPr>
            <a:r>
              <a:rPr lang="en-US" sz="2400" dirty="0">
                <a:effectLst/>
                <a:latin typeface="Arial" panose="020B0604020202020204" pitchFamily="34" charset="0"/>
                <a:ea typeface="Yu Mincho" panose="02020400000000000000" pitchFamily="18" charset="-128"/>
                <a:cs typeface="Arial" panose="020B0604020202020204" pitchFamily="34" charset="0"/>
              </a:rPr>
              <a:t>Warr (2016) - confined become </a:t>
            </a:r>
            <a:r>
              <a:rPr lang="en-US" sz="2400" i="1" dirty="0">
                <a:effectLst/>
                <a:latin typeface="Arial" panose="020B0604020202020204" pitchFamily="34" charset="0"/>
                <a:ea typeface="Yu Mincho" panose="02020400000000000000" pitchFamily="18" charset="-128"/>
                <a:cs typeface="Arial" panose="020B0604020202020204" pitchFamily="34" charset="0"/>
              </a:rPr>
              <a:t>‘frustrated at their lack of progress and feel despair towards an unknown and unknowable self.’</a:t>
            </a:r>
            <a:r>
              <a:rPr lang="en-US" sz="2400" dirty="0">
                <a:effectLst/>
                <a:latin typeface="Arial" panose="020B0604020202020204" pitchFamily="34" charset="0"/>
                <a:ea typeface="Yu Mincho" panose="02020400000000000000" pitchFamily="18" charset="-128"/>
                <a:cs typeface="Arial" panose="020B0604020202020204" pitchFamily="34" charset="0"/>
              </a:rPr>
              <a:t> (p13) </a:t>
            </a:r>
          </a:p>
          <a:p>
            <a:pPr>
              <a:lnSpc>
                <a:spcPct val="110000"/>
              </a:lnSpc>
            </a:pPr>
            <a:endParaRPr lang="en-US" sz="2400" dirty="0">
              <a:effectLst/>
              <a:latin typeface="Arial" panose="020B0604020202020204" pitchFamily="34" charset="0"/>
              <a:ea typeface="Yu Mincho" panose="02020400000000000000" pitchFamily="18" charset="-128"/>
              <a:cs typeface="Arial" panose="020B0604020202020204" pitchFamily="34" charset="0"/>
            </a:endParaRPr>
          </a:p>
          <a:p>
            <a:pPr>
              <a:lnSpc>
                <a:spcPct val="110000"/>
              </a:lnSpc>
            </a:pPr>
            <a:r>
              <a:rPr lang="en-US" sz="2400" dirty="0">
                <a:effectLst/>
                <a:latin typeface="Arial" panose="020B0604020202020204" pitchFamily="34" charset="0"/>
                <a:ea typeface="Yu Mincho" panose="02020400000000000000" pitchFamily="18" charset="-128"/>
                <a:cs typeface="Arial" panose="020B0604020202020204" pitchFamily="34" charset="0"/>
              </a:rPr>
              <a:t>‘Deprivation of certitude’ and loss of hope for the future.</a:t>
            </a:r>
          </a:p>
        </p:txBody>
      </p:sp>
    </p:spTree>
    <p:extLst>
      <p:ext uri="{BB962C8B-B14F-4D97-AF65-F5344CB8AC3E}">
        <p14:creationId xmlns:p14="http://schemas.microsoft.com/office/powerpoint/2010/main" val="3252485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5E49-EF12-43BA-B578-9E5EC3F0D912}"/>
              </a:ext>
            </a:extLst>
          </p:cNvPr>
          <p:cNvSpPr>
            <a:spLocks noGrp="1"/>
          </p:cNvSpPr>
          <p:nvPr>
            <p:ph type="title"/>
          </p:nvPr>
        </p:nvSpPr>
        <p:spPr>
          <a:xfrm>
            <a:off x="487680" y="497499"/>
            <a:ext cx="2865120" cy="1971381"/>
          </a:xfrm>
          <a:solidFill>
            <a:schemeClr val="bg1">
              <a:lumMod val="65000"/>
            </a:schemeClr>
          </a:solidFill>
        </p:spPr>
        <p:txBody>
          <a:bodyPr>
            <a:noAutofit/>
          </a:bodyPr>
          <a:lstStyle/>
          <a:p>
            <a:pPr algn="ctr"/>
            <a:r>
              <a:rPr lang="en-GB" b="1" dirty="0">
                <a:solidFill>
                  <a:schemeClr val="bg1"/>
                </a:solidFill>
                <a:latin typeface="Arial" panose="020B0604020202020204" pitchFamily="34" charset="0"/>
                <a:cs typeface="Arial" panose="020B0604020202020204" pitchFamily="34" charset="0"/>
              </a:rPr>
              <a:t>Valuing facilitation and choice</a:t>
            </a:r>
          </a:p>
        </p:txBody>
      </p:sp>
      <p:sp>
        <p:nvSpPr>
          <p:cNvPr id="3" name="Content Placeholder 2">
            <a:extLst>
              <a:ext uri="{FF2B5EF4-FFF2-40B4-BE49-F238E27FC236}">
                <a16:creationId xmlns:a16="http://schemas.microsoft.com/office/drawing/2014/main" id="{AF3EBBB8-F968-4ECD-B240-BFD78A277D97}"/>
              </a:ext>
            </a:extLst>
          </p:cNvPr>
          <p:cNvSpPr>
            <a:spLocks noGrp="1"/>
          </p:cNvSpPr>
          <p:nvPr>
            <p:ph idx="1"/>
          </p:nvPr>
        </p:nvSpPr>
        <p:spPr>
          <a:xfrm>
            <a:off x="4673600" y="497669"/>
            <a:ext cx="6888480" cy="5862661"/>
          </a:xfrm>
          <a:solidFill>
            <a:schemeClr val="accent4">
              <a:lumMod val="20000"/>
              <a:lumOff val="80000"/>
            </a:schemeClr>
          </a:solidFill>
        </p:spPr>
        <p:txBody>
          <a:bodyPr>
            <a:normAutofit/>
          </a:bodyPr>
          <a:lstStyle/>
          <a:p>
            <a:r>
              <a:rPr lang="en-US" sz="2400" dirty="0"/>
              <a:t>Participant artists valued ethos – not seeking to teach or instruct, but  to facilitate and co-produce – shift from formal social controls of prison regime (Behan, 2014). </a:t>
            </a:r>
          </a:p>
          <a:p>
            <a:endParaRPr lang="en-US" sz="2400" dirty="0"/>
          </a:p>
          <a:p>
            <a:r>
              <a:rPr lang="en-US" sz="2400" dirty="0"/>
              <a:t>Benefits - participants are brought together and learn about different styles of art, including digital, the artists appreciated this choice</a:t>
            </a:r>
          </a:p>
          <a:p>
            <a:endParaRPr lang="en-US" sz="2400" dirty="0"/>
          </a:p>
          <a:p>
            <a:r>
              <a:rPr lang="en-US" sz="2400" dirty="0"/>
              <a:t>Importance of choice for artists was clear, to develop their own approach based on their own preferences and abilities. </a:t>
            </a:r>
          </a:p>
          <a:p>
            <a:endParaRPr lang="en-GB" sz="2400" dirty="0"/>
          </a:p>
        </p:txBody>
      </p:sp>
      <p:sp>
        <p:nvSpPr>
          <p:cNvPr id="5" name="TextBox 4">
            <a:extLst>
              <a:ext uri="{FF2B5EF4-FFF2-40B4-BE49-F238E27FC236}">
                <a16:creationId xmlns:a16="http://schemas.microsoft.com/office/drawing/2014/main" id="{DBE0363D-0011-459C-B4E7-0C24BCA043BB}"/>
              </a:ext>
            </a:extLst>
          </p:cNvPr>
          <p:cNvSpPr txBox="1"/>
          <p:nvPr/>
        </p:nvSpPr>
        <p:spPr>
          <a:xfrm>
            <a:off x="487681" y="2804501"/>
            <a:ext cx="3931920" cy="3539430"/>
          </a:xfrm>
          <a:prstGeom prst="rect">
            <a:avLst/>
          </a:prstGeom>
          <a:solidFill>
            <a:schemeClr val="bg1"/>
          </a:solidFill>
        </p:spPr>
        <p:txBody>
          <a:bodyPr wrap="square">
            <a:spAutoFit/>
          </a:bodyPr>
          <a:lstStyle/>
          <a:p>
            <a:pPr lvl="0">
              <a:lnSpc>
                <a:spcPct val="100000"/>
              </a:lnSpc>
              <a:spcBef>
                <a:spcPts val="0"/>
              </a:spcBef>
              <a:spcAft>
                <a:spcPts val="0"/>
              </a:spcAft>
            </a:pPr>
            <a:r>
              <a:rPr lang="en-US" sz="2800" b="1" i="1" dirty="0">
                <a:latin typeface="Arial" panose="020B0604020202020204" pitchFamily="34" charset="0"/>
              </a:rPr>
              <a:t>I’ve never been in a prison where this has been on offer. Drawing but digital is something else to the table…</a:t>
            </a:r>
            <a:r>
              <a:rPr lang="en-US" sz="2800" b="1" dirty="0">
                <a:latin typeface="Arial" panose="020B0604020202020204" pitchFamily="34" charset="0"/>
              </a:rPr>
              <a:t> </a:t>
            </a:r>
            <a:r>
              <a:rPr lang="en-US" sz="2800" b="1" i="1" dirty="0">
                <a:latin typeface="Arial" panose="020B0604020202020204" pitchFamily="34" charset="0"/>
              </a:rPr>
              <a:t>I’ve never been to a jail that has had this…</a:t>
            </a:r>
            <a:endParaRPr lang="en-US" sz="2800" b="1" dirty="0">
              <a:latin typeface="Arial" panose="020B0604020202020204" pitchFamily="34" charset="0"/>
            </a:endParaRPr>
          </a:p>
        </p:txBody>
      </p:sp>
    </p:spTree>
    <p:extLst>
      <p:ext uri="{BB962C8B-B14F-4D97-AF65-F5344CB8AC3E}">
        <p14:creationId xmlns:p14="http://schemas.microsoft.com/office/powerpoint/2010/main" val="4069465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2169D18A-A5E2-48B1-A0AC-7E61FBD2F265}"/>
              </a:ext>
            </a:extLst>
          </p:cNvPr>
          <p:cNvSpPr>
            <a:spLocks noGrp="1"/>
          </p:cNvSpPr>
          <p:nvPr>
            <p:ph type="title"/>
          </p:nvPr>
        </p:nvSpPr>
        <p:spPr>
          <a:xfrm>
            <a:off x="350320" y="304771"/>
            <a:ext cx="11425367" cy="843805"/>
          </a:xfrm>
          <a:solidFill>
            <a:schemeClr val="bg1">
              <a:lumMod val="65000"/>
            </a:schemeClr>
          </a:solidFill>
        </p:spPr>
        <p:txBody>
          <a:bodyPr>
            <a:normAutofit/>
          </a:bodyPr>
          <a:lstStyle/>
          <a:p>
            <a:pPr algn="ctr"/>
            <a:r>
              <a:rPr lang="en-GB" b="1" dirty="0">
                <a:solidFill>
                  <a:schemeClr val="bg1"/>
                </a:solidFill>
                <a:latin typeface="Arial" panose="020B0604020202020204" pitchFamily="34" charset="0"/>
                <a:cs typeface="Arial" panose="020B0604020202020204" pitchFamily="34" charset="0"/>
              </a:rPr>
              <a:t>Hope As Self Care</a:t>
            </a:r>
          </a:p>
        </p:txBody>
      </p:sp>
      <p:sp>
        <p:nvSpPr>
          <p:cNvPr id="3" name="Content Placeholder 2">
            <a:extLst>
              <a:ext uri="{FF2B5EF4-FFF2-40B4-BE49-F238E27FC236}">
                <a16:creationId xmlns:a16="http://schemas.microsoft.com/office/drawing/2014/main" id="{908B172E-5E22-4DF1-8D45-80F5D2806C19}"/>
              </a:ext>
            </a:extLst>
          </p:cNvPr>
          <p:cNvSpPr>
            <a:spLocks noGrp="1"/>
          </p:cNvSpPr>
          <p:nvPr>
            <p:ph idx="1"/>
          </p:nvPr>
        </p:nvSpPr>
        <p:spPr>
          <a:xfrm>
            <a:off x="350319" y="1375240"/>
            <a:ext cx="5660187" cy="5168407"/>
          </a:xfrm>
          <a:solidFill>
            <a:schemeClr val="accent2">
              <a:lumMod val="20000"/>
              <a:lumOff val="80000"/>
            </a:schemeClr>
          </a:solidFill>
        </p:spPr>
        <p:txBody>
          <a:bodyPr>
            <a:noAutofit/>
          </a:bodyPr>
          <a:lstStyle/>
          <a:p>
            <a:pPr>
              <a:lnSpc>
                <a:spcPct val="100000"/>
              </a:lnSpc>
              <a:spcBef>
                <a:spcPts val="0"/>
              </a:spcBef>
              <a:spcAft>
                <a:spcPts val="600"/>
              </a:spcAft>
            </a:pPr>
            <a:r>
              <a:rPr lang="en-US" sz="2400" dirty="0">
                <a:effectLst/>
                <a:latin typeface="Arial" panose="020B0604020202020204" pitchFamily="34" charset="0"/>
                <a:ea typeface="Yu Mincho" panose="02020400000000000000" pitchFamily="18" charset="-128"/>
                <a:cs typeface="Arial" panose="020B0604020202020204" pitchFamily="34" charset="0"/>
              </a:rPr>
              <a:t>All of the respondents both in prison and community settings noted the value of arts practice as a mechanism for self-care and coping:</a:t>
            </a:r>
            <a:endParaRPr lang="en-US" sz="2400" dirty="0">
              <a:effectLst/>
              <a:ea typeface="Yu Mincho" panose="02020400000000000000" pitchFamily="18" charset="-128"/>
              <a:cs typeface="Arial" panose="020B0604020202020204" pitchFamily="34" charset="0"/>
            </a:endParaRPr>
          </a:p>
          <a:p>
            <a:pPr>
              <a:lnSpc>
                <a:spcPct val="100000"/>
              </a:lnSpc>
              <a:spcBef>
                <a:spcPts val="0"/>
              </a:spcBef>
              <a:spcAft>
                <a:spcPts val="600"/>
              </a:spcAft>
            </a:pPr>
            <a:endParaRPr lang="en-US" sz="2400" dirty="0">
              <a:latin typeface="Arial" panose="020B0604020202020204" pitchFamily="34" charset="0"/>
              <a:ea typeface="Yu Mincho" panose="02020400000000000000" pitchFamily="18" charset="-128"/>
              <a:cs typeface="Arial" panose="020B0604020202020204" pitchFamily="34" charset="0"/>
            </a:endParaRPr>
          </a:p>
          <a:p>
            <a:pPr>
              <a:lnSpc>
                <a:spcPct val="100000"/>
              </a:lnSpc>
              <a:spcBef>
                <a:spcPts val="0"/>
              </a:spcBef>
              <a:spcAft>
                <a:spcPts val="600"/>
              </a:spcAft>
            </a:pPr>
            <a:endParaRPr lang="en-US" sz="2400" dirty="0">
              <a:latin typeface="Arial" panose="020B0604020202020204" pitchFamily="34" charset="0"/>
              <a:ea typeface="Yu Mincho" panose="02020400000000000000" pitchFamily="18" charset="-128"/>
              <a:cs typeface="Arial" panose="020B0604020202020204" pitchFamily="34" charset="0"/>
            </a:endParaRPr>
          </a:p>
          <a:p>
            <a:pPr>
              <a:lnSpc>
                <a:spcPct val="100000"/>
              </a:lnSpc>
              <a:spcBef>
                <a:spcPts val="0"/>
              </a:spcBef>
              <a:spcAft>
                <a:spcPts val="600"/>
              </a:spcAft>
            </a:pPr>
            <a:r>
              <a:rPr lang="en-US" sz="2400" dirty="0">
                <a:latin typeface="Arial" panose="020B0604020202020204" pitchFamily="34" charset="0"/>
                <a:ea typeface="Yu Mincho" panose="02020400000000000000" pitchFamily="18" charset="-128"/>
                <a:cs typeface="Arial" panose="020B0604020202020204" pitchFamily="34" charset="0"/>
              </a:rPr>
              <a:t>Creative outlets initiated by the project lingered past the time spent with tutors – leading to positive social interactions and therapeutic relief to the monotonous prison regime:</a:t>
            </a:r>
          </a:p>
        </p:txBody>
      </p:sp>
      <p:sp>
        <p:nvSpPr>
          <p:cNvPr id="11" name="TextBox 10">
            <a:extLst>
              <a:ext uri="{FF2B5EF4-FFF2-40B4-BE49-F238E27FC236}">
                <a16:creationId xmlns:a16="http://schemas.microsoft.com/office/drawing/2014/main" id="{717A23F7-C4E6-415A-A386-DCE2CD0AE9C1}"/>
              </a:ext>
            </a:extLst>
          </p:cNvPr>
          <p:cNvSpPr txBox="1"/>
          <p:nvPr/>
        </p:nvSpPr>
        <p:spPr>
          <a:xfrm>
            <a:off x="6220817" y="1324331"/>
            <a:ext cx="5554869" cy="2246769"/>
          </a:xfrm>
          <a:prstGeom prst="rect">
            <a:avLst/>
          </a:prstGeom>
          <a:solidFill>
            <a:schemeClr val="bg1">
              <a:lumMod val="95000"/>
            </a:schemeClr>
          </a:solidFill>
        </p:spPr>
        <p:txBody>
          <a:bodyPr wrap="square">
            <a:spAutoFit/>
          </a:bodyPr>
          <a:lstStyle/>
          <a:p>
            <a:pPr marL="88900">
              <a:lnSpc>
                <a:spcPct val="100000"/>
              </a:lnSpc>
              <a:spcBef>
                <a:spcPts val="0"/>
              </a:spcBef>
              <a:spcAft>
                <a:spcPts val="600"/>
              </a:spcAft>
              <a:buNone/>
            </a:pPr>
            <a:r>
              <a:rPr lang="en-US" sz="2000" b="1" i="1" dirty="0">
                <a:effectLst/>
                <a:latin typeface="Arial" panose="020B0604020202020204" pitchFamily="34" charset="0"/>
                <a:ea typeface="Yu Mincho" panose="02020400000000000000" pitchFamily="18" charset="-128"/>
                <a:cs typeface="Arial" panose="020B0604020202020204" pitchFamily="34" charset="0"/>
              </a:rPr>
              <a:t>When you are in your cell banged up, without creativity you can feel quite depressed and even suicidal, and you just want to get out so the creative side helps you to feel relaxed for a few hours a week….we all need to exercise our creative side </a:t>
            </a:r>
          </a:p>
        </p:txBody>
      </p:sp>
      <p:sp>
        <p:nvSpPr>
          <p:cNvPr id="13" name="TextBox 12">
            <a:extLst>
              <a:ext uri="{FF2B5EF4-FFF2-40B4-BE49-F238E27FC236}">
                <a16:creationId xmlns:a16="http://schemas.microsoft.com/office/drawing/2014/main" id="{3274EF55-C365-44FC-A71C-1F564F6D8519}"/>
              </a:ext>
            </a:extLst>
          </p:cNvPr>
          <p:cNvSpPr txBox="1"/>
          <p:nvPr/>
        </p:nvSpPr>
        <p:spPr>
          <a:xfrm>
            <a:off x="6220818" y="3681325"/>
            <a:ext cx="5554868" cy="2862322"/>
          </a:xfrm>
          <a:prstGeom prst="rect">
            <a:avLst/>
          </a:prstGeom>
          <a:solidFill>
            <a:schemeClr val="bg1">
              <a:lumMod val="95000"/>
            </a:schemeClr>
          </a:solidFill>
        </p:spPr>
        <p:txBody>
          <a:bodyPr wrap="square">
            <a:spAutoFit/>
          </a:bodyPr>
          <a:lstStyle/>
          <a:p>
            <a:r>
              <a:rPr lang="en-US" sz="2000" b="1" i="1" dirty="0">
                <a:latin typeface="Arial" panose="020B0604020202020204" pitchFamily="34" charset="0"/>
                <a:ea typeface="Yu Mincho" panose="02020400000000000000" pitchFamily="18" charset="-128"/>
                <a:cs typeface="Arial" panose="020B0604020202020204" pitchFamily="34" charset="0"/>
              </a:rPr>
              <a:t>But the people who come here are carefree - it is very friendly because people are being creative. For the hour or two with the art class it is relaxing and we are encouraged to be creative. It’s the best way to kill time. Anything to make time go by and when you are in the moment you are not in prison - in yourself spiritually…. It’s a relief to come here. </a:t>
            </a:r>
            <a:endParaRPr lang="en-GB" sz="2000" dirty="0"/>
          </a:p>
        </p:txBody>
      </p:sp>
    </p:spTree>
    <p:extLst>
      <p:ext uri="{BB962C8B-B14F-4D97-AF65-F5344CB8AC3E}">
        <p14:creationId xmlns:p14="http://schemas.microsoft.com/office/powerpoint/2010/main" val="250379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2169D18A-A5E2-48B1-A0AC-7E61FBD2F265}"/>
              </a:ext>
            </a:extLst>
          </p:cNvPr>
          <p:cNvSpPr>
            <a:spLocks noGrp="1"/>
          </p:cNvSpPr>
          <p:nvPr>
            <p:ph type="title"/>
          </p:nvPr>
        </p:nvSpPr>
        <p:spPr>
          <a:xfrm>
            <a:off x="259080" y="356839"/>
            <a:ext cx="2551027" cy="1654073"/>
          </a:xfrm>
          <a:solidFill>
            <a:schemeClr val="bg1">
              <a:lumMod val="65000"/>
            </a:schemeClr>
          </a:solidFill>
        </p:spPr>
        <p:txBody>
          <a:bodyPr>
            <a:normAutofit/>
          </a:bodyPr>
          <a:lstStyle/>
          <a:p>
            <a:r>
              <a:rPr lang="en-GB" b="1" dirty="0">
                <a:solidFill>
                  <a:schemeClr val="bg1"/>
                </a:solidFill>
              </a:rPr>
              <a:t>Hope As Self Care</a:t>
            </a:r>
          </a:p>
        </p:txBody>
      </p:sp>
      <p:sp>
        <p:nvSpPr>
          <p:cNvPr id="3" name="Content Placeholder 2">
            <a:extLst>
              <a:ext uri="{FF2B5EF4-FFF2-40B4-BE49-F238E27FC236}">
                <a16:creationId xmlns:a16="http://schemas.microsoft.com/office/drawing/2014/main" id="{908B172E-5E22-4DF1-8D45-80F5D2806C19}"/>
              </a:ext>
            </a:extLst>
          </p:cNvPr>
          <p:cNvSpPr>
            <a:spLocks noGrp="1"/>
          </p:cNvSpPr>
          <p:nvPr>
            <p:ph idx="1"/>
          </p:nvPr>
        </p:nvSpPr>
        <p:spPr>
          <a:xfrm>
            <a:off x="3282622" y="356839"/>
            <a:ext cx="8537671" cy="6099716"/>
          </a:xfrm>
          <a:solidFill>
            <a:schemeClr val="accent2">
              <a:lumMod val="20000"/>
              <a:lumOff val="80000"/>
            </a:schemeClr>
          </a:solidFill>
        </p:spPr>
        <p:txBody>
          <a:bodyPr>
            <a:normAutofit lnSpcReduction="10000"/>
          </a:bodyPr>
          <a:lstStyle/>
          <a:p>
            <a:pPr marL="377825" indent="-285750">
              <a:lnSpc>
                <a:spcPct val="100000"/>
              </a:lnSpc>
              <a:spcBef>
                <a:spcPts val="0"/>
              </a:spcBef>
            </a:pPr>
            <a:r>
              <a:rPr lang="en-US" sz="2000" dirty="0">
                <a:latin typeface="Arial" panose="020B0604020202020204" pitchFamily="34" charset="0"/>
                <a:ea typeface="Yu Mincho" panose="02020400000000000000" pitchFamily="18" charset="-128"/>
                <a:cs typeface="Arial" panose="020B0604020202020204" pitchFamily="34" charset="0"/>
              </a:rPr>
              <a:t>Hope as a protective feature, defined by deprivation (Warr, 2016), triggering positive emotional and </a:t>
            </a:r>
            <a:r>
              <a:rPr lang="en-US" sz="2000" dirty="0" err="1">
                <a:latin typeface="Arial" panose="020B0604020202020204" pitchFamily="34" charset="0"/>
                <a:ea typeface="Yu Mincho" panose="02020400000000000000" pitchFamily="18" charset="-128"/>
                <a:cs typeface="Arial" panose="020B0604020202020204" pitchFamily="34" charset="0"/>
              </a:rPr>
              <a:t>behavioural</a:t>
            </a:r>
            <a:r>
              <a:rPr lang="en-US" sz="2000" dirty="0">
                <a:latin typeface="Arial" panose="020B0604020202020204" pitchFamily="34" charset="0"/>
                <a:ea typeface="Yu Mincho" panose="02020400000000000000" pitchFamily="18" charset="-128"/>
                <a:cs typeface="Arial" panose="020B0604020202020204" pitchFamily="34" charset="0"/>
              </a:rPr>
              <a:t> changes:</a:t>
            </a:r>
          </a:p>
          <a:p>
            <a:pPr marL="92075" indent="0">
              <a:lnSpc>
                <a:spcPct val="100000"/>
              </a:lnSpc>
              <a:spcBef>
                <a:spcPts val="0"/>
              </a:spcBef>
              <a:buNone/>
            </a:pPr>
            <a:endParaRPr lang="en-US" sz="2000" dirty="0">
              <a:latin typeface="Arial" panose="020B0604020202020204" pitchFamily="34" charset="0"/>
              <a:ea typeface="Yu Mincho" panose="02020400000000000000" pitchFamily="18" charset="-128"/>
              <a:cs typeface="Arial" panose="020B0604020202020204" pitchFamily="34" charset="0"/>
            </a:endParaRPr>
          </a:p>
          <a:p>
            <a:pPr marL="92075" indent="0">
              <a:lnSpc>
                <a:spcPct val="100000"/>
              </a:lnSpc>
              <a:spcBef>
                <a:spcPts val="0"/>
              </a:spcBef>
              <a:buNone/>
            </a:pPr>
            <a:endParaRPr lang="en-US" sz="2000" dirty="0">
              <a:latin typeface="Arial" panose="020B0604020202020204" pitchFamily="34" charset="0"/>
              <a:ea typeface="Yu Mincho" panose="02020400000000000000" pitchFamily="18" charset="-128"/>
              <a:cs typeface="Arial" panose="020B0604020202020204" pitchFamily="34" charset="0"/>
            </a:endParaRPr>
          </a:p>
          <a:p>
            <a:pPr marL="720725" marR="330835" indent="0">
              <a:lnSpc>
                <a:spcPct val="100000"/>
              </a:lnSpc>
              <a:spcBef>
                <a:spcPts val="0"/>
              </a:spcBef>
              <a:buNone/>
            </a:pPr>
            <a:r>
              <a:rPr lang="en-US" sz="2000" b="1" i="1" dirty="0">
                <a:latin typeface="Arial" panose="020B0604020202020204" pitchFamily="34" charset="0"/>
                <a:ea typeface="Yu Mincho" panose="02020400000000000000" pitchFamily="18" charset="-128"/>
                <a:cs typeface="Arial" panose="020B0604020202020204" pitchFamily="34" charset="0"/>
              </a:rPr>
              <a:t>Being here has helped me to stay positive. It has definitely helped my well-being. Right now, I have been learning to play the guitar and I never thought I could do that. It was a fixed closed mindset. ……..The staff on the wing - I now have a good rapport. I was angry at the system for this extra sentence. But now I have mellowed.</a:t>
            </a:r>
          </a:p>
          <a:p>
            <a:pPr marL="92075" marR="330835" indent="0">
              <a:lnSpc>
                <a:spcPct val="100000"/>
              </a:lnSpc>
              <a:spcBef>
                <a:spcPts val="0"/>
              </a:spcBef>
              <a:buNone/>
            </a:pPr>
            <a:endParaRPr lang="en-US" sz="2000" b="1" i="1" dirty="0">
              <a:latin typeface="Arial" panose="020B0604020202020204" pitchFamily="34" charset="0"/>
              <a:ea typeface="Yu Mincho" panose="02020400000000000000" pitchFamily="18" charset="-128"/>
              <a:cs typeface="Arial" panose="020B0604020202020204" pitchFamily="34" charset="0"/>
            </a:endParaRPr>
          </a:p>
          <a:p>
            <a:pPr marL="377825" marR="330835" indent="-285750">
              <a:lnSpc>
                <a:spcPct val="100000"/>
              </a:lnSpc>
              <a:spcBef>
                <a:spcPts val="0"/>
              </a:spcBef>
            </a:pPr>
            <a:endParaRPr lang="en-US" sz="2000" dirty="0">
              <a:latin typeface="Arial" panose="020B0604020202020204" pitchFamily="34" charset="0"/>
              <a:cs typeface="Arial" panose="020B0604020202020204" pitchFamily="34" charset="0"/>
            </a:endParaRPr>
          </a:p>
          <a:p>
            <a:pPr marL="92075" marR="330835" indent="0">
              <a:lnSpc>
                <a:spcPct val="100000"/>
              </a:lnSpc>
              <a:spcBef>
                <a:spcPts val="0"/>
              </a:spcBef>
              <a:buNone/>
            </a:pPr>
            <a:endParaRPr lang="en-GB" sz="2000" dirty="0">
              <a:latin typeface="Arial" panose="020B0604020202020204" pitchFamily="34" charset="0"/>
              <a:cs typeface="Arial" panose="020B0604020202020204" pitchFamily="34" charset="0"/>
            </a:endParaRPr>
          </a:p>
          <a:p>
            <a:pPr marL="377825" marR="330835" indent="-285750">
              <a:lnSpc>
                <a:spcPct val="100000"/>
              </a:lnSpc>
              <a:spcBef>
                <a:spcPts val="0"/>
              </a:spcBef>
            </a:pPr>
            <a:r>
              <a:rPr lang="en-US" sz="2000" dirty="0">
                <a:latin typeface="Arial" panose="020B0604020202020204" pitchFamily="34" charset="0"/>
                <a:cs typeface="Arial" panose="020B0604020202020204" pitchFamily="34" charset="0"/>
              </a:rPr>
              <a:t>Also, changes in self-confidence:  </a:t>
            </a:r>
          </a:p>
          <a:p>
            <a:pPr marL="92075" marR="330835" indent="0">
              <a:lnSpc>
                <a:spcPct val="100000"/>
              </a:lnSpc>
              <a:spcBef>
                <a:spcPts val="0"/>
              </a:spcBef>
              <a:buNone/>
            </a:pPr>
            <a:endParaRPr lang="en-US" sz="2000" i="1" dirty="0">
              <a:latin typeface="Arial" panose="020B0604020202020204" pitchFamily="34" charset="0"/>
              <a:cs typeface="Arial" panose="020B0604020202020204" pitchFamily="34" charset="0"/>
            </a:endParaRPr>
          </a:p>
          <a:p>
            <a:pPr marL="720725" marR="330835" indent="0">
              <a:lnSpc>
                <a:spcPct val="100000"/>
              </a:lnSpc>
              <a:spcBef>
                <a:spcPts val="0"/>
              </a:spcBef>
              <a:buNone/>
            </a:pPr>
            <a:r>
              <a:rPr lang="en-US" sz="2000" b="1" i="1" dirty="0">
                <a:latin typeface="Arial" panose="020B0604020202020204" pitchFamily="34" charset="0"/>
                <a:cs typeface="Arial" panose="020B0604020202020204" pitchFamily="34" charset="0"/>
              </a:rPr>
              <a:t>Had a lot of low times ……I was single cell for a long time. I have ideas in my head and you are unsure…it’s different when you work with people. Makes you feel a lot more confident and somebody to go to….the support you get here is more personalized and makes you feel like a person. ….Different to the wing-person</a:t>
            </a:r>
            <a:endParaRPr lang="en-US" sz="2000" dirty="0">
              <a:latin typeface="Arial" panose="020B0604020202020204" pitchFamily="34" charset="0"/>
              <a:cs typeface="Arial" panose="020B0604020202020204" pitchFamily="34" charset="0"/>
            </a:endParaRPr>
          </a:p>
          <a:p>
            <a:pPr>
              <a:lnSpc>
                <a:spcPct val="100000"/>
              </a:lnSpc>
              <a:spcBef>
                <a:spcPts val="0"/>
              </a:spcBef>
              <a:spcAft>
                <a:spcPts val="600"/>
              </a:spcAft>
            </a:pPr>
            <a:endParaRPr lang="en-US" sz="2000" b="1" i="1" dirty="0">
              <a:latin typeface="Arial" panose="020B060402020202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414752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6D0C5A23-92C5-44E8-9599-8B4F637C22A8}"/>
              </a:ext>
            </a:extLst>
          </p:cNvPr>
          <p:cNvSpPr>
            <a:spLocks noGrp="1"/>
          </p:cNvSpPr>
          <p:nvPr>
            <p:ph type="title"/>
          </p:nvPr>
        </p:nvSpPr>
        <p:spPr>
          <a:xfrm>
            <a:off x="473982" y="488542"/>
            <a:ext cx="2725143" cy="5880916"/>
          </a:xfrm>
          <a:solidFill>
            <a:schemeClr val="accent2">
              <a:lumMod val="75000"/>
            </a:schemeClr>
          </a:solidFill>
        </p:spPr>
        <p:txBody>
          <a:bodyPr>
            <a:normAutofit/>
          </a:bodyPr>
          <a:lstStyle/>
          <a:p>
            <a:r>
              <a:rPr lang="en-GB" b="1" dirty="0">
                <a:solidFill>
                  <a:srgbClr val="FFFFFF"/>
                </a:solidFill>
              </a:rPr>
              <a:t>Hope as aspiration</a:t>
            </a:r>
          </a:p>
        </p:txBody>
      </p:sp>
      <p:sp>
        <p:nvSpPr>
          <p:cNvPr id="3" name="Content Placeholder 2">
            <a:extLst>
              <a:ext uri="{FF2B5EF4-FFF2-40B4-BE49-F238E27FC236}">
                <a16:creationId xmlns:a16="http://schemas.microsoft.com/office/drawing/2014/main" id="{327DA072-C41B-47C9-8891-130FAD4D04E7}"/>
              </a:ext>
            </a:extLst>
          </p:cNvPr>
          <p:cNvSpPr>
            <a:spLocks noGrp="1"/>
          </p:cNvSpPr>
          <p:nvPr>
            <p:ph idx="1"/>
          </p:nvPr>
        </p:nvSpPr>
        <p:spPr>
          <a:xfrm>
            <a:off x="3223250" y="488542"/>
            <a:ext cx="8494768" cy="5880916"/>
          </a:xfrm>
          <a:solidFill>
            <a:schemeClr val="accent2">
              <a:lumMod val="40000"/>
              <a:lumOff val="60000"/>
            </a:schemeClr>
          </a:solidFill>
        </p:spPr>
        <p:txBody>
          <a:bodyPr anchor="ctr">
            <a:normAutofit/>
          </a:bodyPr>
          <a:lstStyle/>
          <a:p>
            <a:pPr>
              <a:lnSpc>
                <a:spcPct val="120000"/>
              </a:lnSpc>
              <a:spcBef>
                <a:spcPts val="0"/>
              </a:spcBef>
            </a:pPr>
            <a:r>
              <a:rPr lang="en-US" sz="18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rPr>
              <a:t>Community setting </a:t>
            </a:r>
            <a:r>
              <a:rPr lang="en-US" sz="18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rPr>
              <a:t>creating a space for hope and aspiration: </a:t>
            </a:r>
            <a:endParaRPr lang="en-GB" sz="18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a:lnSpc>
                <a:spcPct val="120000"/>
              </a:lnSpc>
              <a:spcBef>
                <a:spcPts val="0"/>
              </a:spcBef>
            </a:pPr>
            <a:endParaRPr lang="en-GB" sz="1800"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marL="538162" marR="330835" indent="0">
              <a:lnSpc>
                <a:spcPct val="120000"/>
              </a:lnSpc>
              <a:spcBef>
                <a:spcPts val="0"/>
              </a:spcBef>
              <a:buNone/>
            </a:pPr>
            <a:r>
              <a:rPr lang="en-US" sz="1800" b="1" i="1"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rPr>
              <a:t>This is a creative place and creative people will come. When I leave here I realize how and I go back into society I realize how slave dead the mentality is - people get up and go to work- that is not living that’s existing. …….We are all creative and we could all be doing something. I have loads of positive feedback. My confidence and self-esteem has improved. Soft Touch is so valuable.</a:t>
            </a:r>
            <a:endParaRPr lang="en-GB" sz="1800" b="1" dirty="0">
              <a:solidFill>
                <a:schemeClr val="bg2">
                  <a:lumMod val="10000"/>
                </a:schemeClr>
              </a:solidFill>
              <a:effectLst/>
              <a:latin typeface="Arial" panose="020B0604020202020204" pitchFamily="34" charset="0"/>
              <a:ea typeface="Yu Mincho" panose="02020400000000000000" pitchFamily="18" charset="-128"/>
              <a:cs typeface="Arial" panose="020B0604020202020204" pitchFamily="34" charset="0"/>
            </a:endParaRPr>
          </a:p>
          <a:p>
            <a:pPr marL="0" marR="240665" indent="0">
              <a:lnSpc>
                <a:spcPct val="120000"/>
              </a:lnSpc>
              <a:spcBef>
                <a:spcPts val="0"/>
              </a:spcBef>
              <a:buNone/>
            </a:pPr>
            <a:endParaRPr lang="en-US" sz="18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endParaRPr>
          </a:p>
          <a:p>
            <a:pPr>
              <a:lnSpc>
                <a:spcPct val="120000"/>
              </a:lnSpc>
              <a:spcBef>
                <a:spcPts val="0"/>
              </a:spcBef>
            </a:pPr>
            <a:r>
              <a:rPr lang="en-US" sz="18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rPr>
              <a:t>All of the respondents made a connection to their own wellbeing and ‘goal-setting </a:t>
            </a:r>
            <a:r>
              <a:rPr lang="en-US" sz="1800" dirty="0" err="1">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rPr>
              <a:t>behaviour</a:t>
            </a:r>
            <a:r>
              <a:rPr lang="en-US" sz="18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rPr>
              <a:t>’ (Snyder et al 1991): </a:t>
            </a:r>
          </a:p>
          <a:p>
            <a:pPr>
              <a:lnSpc>
                <a:spcPct val="120000"/>
              </a:lnSpc>
              <a:spcBef>
                <a:spcPts val="0"/>
              </a:spcBef>
            </a:pPr>
            <a:endParaRPr lang="en-US" sz="1800"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endParaRPr>
          </a:p>
          <a:p>
            <a:pPr marL="492125" indent="0">
              <a:lnSpc>
                <a:spcPct val="120000"/>
              </a:lnSpc>
              <a:spcBef>
                <a:spcPts val="0"/>
              </a:spcBef>
              <a:buNone/>
            </a:pPr>
            <a:r>
              <a:rPr lang="en-US" sz="1800" b="1" i="1" dirty="0">
                <a:solidFill>
                  <a:schemeClr val="bg2">
                    <a:lumMod val="10000"/>
                  </a:schemeClr>
                </a:solidFill>
                <a:latin typeface="Arial" panose="020B0604020202020204" pitchFamily="34" charset="0"/>
                <a:ea typeface="Yu Mincho" panose="02020400000000000000" pitchFamily="18" charset="-128"/>
                <a:cs typeface="Arial" panose="020B0604020202020204" pitchFamily="34" charset="0"/>
              </a:rPr>
              <a:t>I have calmed down since being here…........I am thinking of things I could do. Now I have confidence in myself. I feel more creative. I was good at art as a kid and now doing this the art and the music has calmed the beast in me. I’d like to think I could contribute somewhere. ….It gives you hopes and dreams and frees you from fears. </a:t>
            </a:r>
            <a:endParaRPr lang="en-GB" sz="800" dirty="0">
              <a:solidFill>
                <a:schemeClr val="bg2">
                  <a:lumMod val="10000"/>
                </a:schemeClr>
              </a:solidFill>
            </a:endParaRPr>
          </a:p>
        </p:txBody>
      </p:sp>
    </p:spTree>
    <p:extLst>
      <p:ext uri="{BB962C8B-B14F-4D97-AF65-F5344CB8AC3E}">
        <p14:creationId xmlns:p14="http://schemas.microsoft.com/office/powerpoint/2010/main" val="14647820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59D436-C82E-43E0-8A01-53DF9CED60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{F2B1E7BE-1450-4E2B-A352-3F615251D568}tf11531919_win32</Template>
  <TotalTime>0</TotalTime>
  <Words>2314</Words>
  <Application>Microsoft Office PowerPoint</Application>
  <PresentationFormat>Widescreen</PresentationFormat>
  <Paragraphs>183</Paragraphs>
  <Slides>20</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Avenir Next LT Pro</vt:lpstr>
      <vt:lpstr>Avenir Next LT Pro Light</vt:lpstr>
      <vt:lpstr>Calibri</vt:lpstr>
      <vt:lpstr>Garamond</vt:lpstr>
      <vt:lpstr>Verdana</vt:lpstr>
      <vt:lpstr>SavonVTI</vt:lpstr>
      <vt:lpstr>POTENTIAL UNLOCKED: Examining the role of hope in the journey of desistance</vt:lpstr>
      <vt:lpstr>Overview</vt:lpstr>
      <vt:lpstr>UNLOCKED: Research Focus</vt:lpstr>
      <vt:lpstr>‘Outcomes’ of arts interventions</vt:lpstr>
      <vt:lpstr>Hope in the penal landscape</vt:lpstr>
      <vt:lpstr>Valuing facilitation and choice</vt:lpstr>
      <vt:lpstr>Hope As Self Care</vt:lpstr>
      <vt:lpstr>Hope As Self Care</vt:lpstr>
      <vt:lpstr>Hope as aspiration</vt:lpstr>
      <vt:lpstr>Hope as aspiration</vt:lpstr>
      <vt:lpstr>Hope as a mechanism for change</vt:lpstr>
      <vt:lpstr>PowerPoint Presentation</vt:lpstr>
      <vt:lpstr>Extending Hope - transference</vt:lpstr>
      <vt:lpstr>Extending Hope - transference</vt:lpstr>
      <vt:lpstr>The work continues…</vt:lpstr>
      <vt:lpstr>An Anatomy of Art in Prisons</vt:lpstr>
      <vt:lpstr>An Anatomy of Art in Prisons</vt:lpstr>
      <vt:lpstr>An Anatomy of Art in Prisons</vt:lpstr>
      <vt:lpstr>An Anatomy of Art in Prisons</vt:lpstr>
      <vt:lpstr>An Anatomy of Art in Prisons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POTENTIAL UNLOCKED: Examining the role of hope in the journey of desistance</dc:title>
  <dc:creator>ATHERTON, Susie</dc:creator>
  <cp:lastModifiedBy>Sullivan, Linda</cp:lastModifiedBy>
  <cp:revision>6</cp:revision>
  <dcterms:created xsi:type="dcterms:W3CDTF">2021-06-07T17:53:51Z</dcterms:created>
  <dcterms:modified xsi:type="dcterms:W3CDTF">2021-06-15T08:35:32Z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