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65" r:id="rId3"/>
    <p:sldId id="270" r:id="rId4"/>
    <p:sldId id="272" r:id="rId5"/>
    <p:sldId id="273" r:id="rId6"/>
    <p:sldId id="263" r:id="rId7"/>
    <p:sldId id="266" r:id="rId8"/>
    <p:sldId id="274" r:id="rId9"/>
    <p:sldId id="27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AE652-7E99-4309-A639-EF8ABE98D751}" v="460" dt="2021-09-02T14:06:22.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881" autoAdjust="0"/>
  </p:normalViewPr>
  <p:slideViewPr>
    <p:cSldViewPr snapToGrid="0">
      <p:cViewPr varScale="1">
        <p:scale>
          <a:sx n="60" d="100"/>
          <a:sy n="60" d="100"/>
        </p:scale>
        <p:origin x="9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4CD9B-98F8-420B-A008-E1E862E87E2C}" type="doc">
      <dgm:prSet loTypeId="urn:microsoft.com/office/officeart/2005/8/layout/hProcess9" loCatId="process" qsTypeId="urn:microsoft.com/office/officeart/2005/8/quickstyle/simple1" qsCatId="simple" csTypeId="urn:microsoft.com/office/officeart/2005/8/colors/accent1_2" csCatId="accent1" phldr="1"/>
      <dgm:spPr/>
    </dgm:pt>
    <dgm:pt modelId="{44383E49-1637-4AC3-B6B2-1D5F073203E6}">
      <dgm:prSet phldrT="[Text]"/>
      <dgm:spPr/>
      <dgm:t>
        <a:bodyPr/>
        <a:lstStyle/>
        <a:p>
          <a:r>
            <a:rPr lang="en-GB" b="1" dirty="0"/>
            <a:t>Governance</a:t>
          </a:r>
          <a:r>
            <a:rPr lang="en-GB" dirty="0"/>
            <a:t> - regimes of laws, rules, judicial decisions, and administrative practices that constrain, prescribe, and enable the provision of publicly supported goods and services (Lynn et al. 2001, p.7)</a:t>
          </a:r>
        </a:p>
      </dgm:t>
    </dgm:pt>
    <dgm:pt modelId="{26409131-70C1-40C9-B074-63E54F80902B}" type="parTrans" cxnId="{FD147440-8D83-4B0E-982E-900801D02681}">
      <dgm:prSet/>
      <dgm:spPr/>
      <dgm:t>
        <a:bodyPr/>
        <a:lstStyle/>
        <a:p>
          <a:endParaRPr lang="en-GB"/>
        </a:p>
      </dgm:t>
    </dgm:pt>
    <dgm:pt modelId="{C047C7FD-1AE5-4343-B2FE-D7A5A8CE5937}" type="sibTrans" cxnId="{FD147440-8D83-4B0E-982E-900801D02681}">
      <dgm:prSet/>
      <dgm:spPr/>
      <dgm:t>
        <a:bodyPr/>
        <a:lstStyle/>
        <a:p>
          <a:endParaRPr lang="en-GB"/>
        </a:p>
      </dgm:t>
    </dgm:pt>
    <dgm:pt modelId="{9BC43DC1-8F15-47A4-949C-5D60F5F480E6}">
      <dgm:prSet phldrT="[Text]"/>
      <dgm:spPr/>
      <dgm:t>
        <a:bodyPr/>
        <a:lstStyle/>
        <a:p>
          <a:r>
            <a:rPr lang="en-GB" b="1" dirty="0"/>
            <a:t>Governance</a:t>
          </a:r>
          <a:r>
            <a:rPr lang="en-GB" dirty="0"/>
            <a:t> - the process of steering society and the economy through collective action and in accordance with common goals (</a:t>
          </a:r>
          <a:r>
            <a:rPr lang="en-GB" dirty="0" err="1"/>
            <a:t>Torfing</a:t>
          </a:r>
          <a:r>
            <a:rPr lang="en-GB" dirty="0"/>
            <a:t> et al. 2012, p.14)</a:t>
          </a:r>
        </a:p>
      </dgm:t>
    </dgm:pt>
    <dgm:pt modelId="{48110D46-6991-4FD4-8386-DD529B7EF29A}" type="parTrans" cxnId="{719CD370-DFF3-432C-919D-E2F43E6D2C4D}">
      <dgm:prSet/>
      <dgm:spPr/>
      <dgm:t>
        <a:bodyPr/>
        <a:lstStyle/>
        <a:p>
          <a:endParaRPr lang="en-GB"/>
        </a:p>
      </dgm:t>
    </dgm:pt>
    <dgm:pt modelId="{ED1C62C7-C2EC-4405-A2BE-0B526F683773}" type="sibTrans" cxnId="{719CD370-DFF3-432C-919D-E2F43E6D2C4D}">
      <dgm:prSet/>
      <dgm:spPr/>
      <dgm:t>
        <a:bodyPr/>
        <a:lstStyle/>
        <a:p>
          <a:endParaRPr lang="en-GB"/>
        </a:p>
      </dgm:t>
    </dgm:pt>
    <dgm:pt modelId="{15DFC9F6-C89F-4A3D-A157-DBBA3DE31C05}" type="pres">
      <dgm:prSet presAssocID="{4AC4CD9B-98F8-420B-A008-E1E862E87E2C}" presName="CompostProcess" presStyleCnt="0">
        <dgm:presLayoutVars>
          <dgm:dir/>
          <dgm:resizeHandles val="exact"/>
        </dgm:presLayoutVars>
      </dgm:prSet>
      <dgm:spPr/>
    </dgm:pt>
    <dgm:pt modelId="{1AC34204-E63B-4271-93D7-AC2146840317}" type="pres">
      <dgm:prSet presAssocID="{4AC4CD9B-98F8-420B-A008-E1E862E87E2C}" presName="arrow" presStyleLbl="bgShp" presStyleIdx="0" presStyleCnt="1" custLinFactNeighborX="9007"/>
      <dgm:spPr/>
    </dgm:pt>
    <dgm:pt modelId="{E7412A58-AB28-415C-B8D1-FF7F2EB70E44}" type="pres">
      <dgm:prSet presAssocID="{4AC4CD9B-98F8-420B-A008-E1E862E87E2C}" presName="linearProcess" presStyleCnt="0"/>
      <dgm:spPr/>
    </dgm:pt>
    <dgm:pt modelId="{48695EF1-96B7-4129-9AB1-9FE9A65C3F4A}" type="pres">
      <dgm:prSet presAssocID="{44383E49-1637-4AC3-B6B2-1D5F073203E6}" presName="textNode" presStyleLbl="node1" presStyleIdx="0" presStyleCnt="2">
        <dgm:presLayoutVars>
          <dgm:bulletEnabled val="1"/>
        </dgm:presLayoutVars>
      </dgm:prSet>
      <dgm:spPr/>
    </dgm:pt>
    <dgm:pt modelId="{D02D85AC-3CE7-4176-9A15-F6097951E248}" type="pres">
      <dgm:prSet presAssocID="{C047C7FD-1AE5-4343-B2FE-D7A5A8CE5937}" presName="sibTrans" presStyleCnt="0"/>
      <dgm:spPr/>
    </dgm:pt>
    <dgm:pt modelId="{07ADA7AE-4E70-41F2-9E05-AD67D125505B}" type="pres">
      <dgm:prSet presAssocID="{9BC43DC1-8F15-47A4-949C-5D60F5F480E6}" presName="textNode" presStyleLbl="node1" presStyleIdx="1" presStyleCnt="2" custLinFactNeighborX="19164">
        <dgm:presLayoutVars>
          <dgm:bulletEnabled val="1"/>
        </dgm:presLayoutVars>
      </dgm:prSet>
      <dgm:spPr/>
    </dgm:pt>
  </dgm:ptLst>
  <dgm:cxnLst>
    <dgm:cxn modelId="{FD147440-8D83-4B0E-982E-900801D02681}" srcId="{4AC4CD9B-98F8-420B-A008-E1E862E87E2C}" destId="{44383E49-1637-4AC3-B6B2-1D5F073203E6}" srcOrd="0" destOrd="0" parTransId="{26409131-70C1-40C9-B074-63E54F80902B}" sibTransId="{C047C7FD-1AE5-4343-B2FE-D7A5A8CE5937}"/>
    <dgm:cxn modelId="{719CD370-DFF3-432C-919D-E2F43E6D2C4D}" srcId="{4AC4CD9B-98F8-420B-A008-E1E862E87E2C}" destId="{9BC43DC1-8F15-47A4-949C-5D60F5F480E6}" srcOrd="1" destOrd="0" parTransId="{48110D46-6991-4FD4-8386-DD529B7EF29A}" sibTransId="{ED1C62C7-C2EC-4405-A2BE-0B526F683773}"/>
    <dgm:cxn modelId="{A7C31D85-73E1-4BC2-81B1-22FEEF416F2A}" type="presOf" srcId="{44383E49-1637-4AC3-B6B2-1D5F073203E6}" destId="{48695EF1-96B7-4129-9AB1-9FE9A65C3F4A}" srcOrd="0" destOrd="0" presId="urn:microsoft.com/office/officeart/2005/8/layout/hProcess9"/>
    <dgm:cxn modelId="{9C3F7FCB-DE4C-4828-BFC2-C212C83A875C}" type="presOf" srcId="{4AC4CD9B-98F8-420B-A008-E1E862E87E2C}" destId="{15DFC9F6-C89F-4A3D-A157-DBBA3DE31C05}" srcOrd="0" destOrd="0" presId="urn:microsoft.com/office/officeart/2005/8/layout/hProcess9"/>
    <dgm:cxn modelId="{00A617D0-EFEB-4D13-93BE-54C0BDBA4B32}" type="presOf" srcId="{9BC43DC1-8F15-47A4-949C-5D60F5F480E6}" destId="{07ADA7AE-4E70-41F2-9E05-AD67D125505B}" srcOrd="0" destOrd="0" presId="urn:microsoft.com/office/officeart/2005/8/layout/hProcess9"/>
    <dgm:cxn modelId="{A94FB8FC-44E2-4F02-A762-AFB325A8B931}" type="presParOf" srcId="{15DFC9F6-C89F-4A3D-A157-DBBA3DE31C05}" destId="{1AC34204-E63B-4271-93D7-AC2146840317}" srcOrd="0" destOrd="0" presId="urn:microsoft.com/office/officeart/2005/8/layout/hProcess9"/>
    <dgm:cxn modelId="{6C51B937-A3ED-458C-A3AB-6B8AD5A5481D}" type="presParOf" srcId="{15DFC9F6-C89F-4A3D-A157-DBBA3DE31C05}" destId="{E7412A58-AB28-415C-B8D1-FF7F2EB70E44}" srcOrd="1" destOrd="0" presId="urn:microsoft.com/office/officeart/2005/8/layout/hProcess9"/>
    <dgm:cxn modelId="{7ED65EBA-ED64-4768-ACCB-C80304D1A1FD}" type="presParOf" srcId="{E7412A58-AB28-415C-B8D1-FF7F2EB70E44}" destId="{48695EF1-96B7-4129-9AB1-9FE9A65C3F4A}" srcOrd="0" destOrd="0" presId="urn:microsoft.com/office/officeart/2005/8/layout/hProcess9"/>
    <dgm:cxn modelId="{96272CDD-5EBD-412E-88F9-42CBCBC30B0A}" type="presParOf" srcId="{E7412A58-AB28-415C-B8D1-FF7F2EB70E44}" destId="{D02D85AC-3CE7-4176-9A15-F6097951E248}" srcOrd="1" destOrd="0" presId="urn:microsoft.com/office/officeart/2005/8/layout/hProcess9"/>
    <dgm:cxn modelId="{A24D3E92-30C8-4D70-B50D-ED7F1B5BBC47}" type="presParOf" srcId="{E7412A58-AB28-415C-B8D1-FF7F2EB70E44}" destId="{07ADA7AE-4E70-41F2-9E05-AD67D125505B}"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1C4C8-03BC-4DC2-872A-FCE278D09F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01048598-5C85-417D-B635-70B1296F4C6B}">
      <dgm:prSet/>
      <dgm:spPr/>
      <dgm:t>
        <a:bodyPr/>
        <a:lstStyle/>
        <a:p>
          <a:r>
            <a:rPr lang="en-GB"/>
            <a:t>A better-governed world = more governance and more accountability (Pollitt and Hupe 2011). </a:t>
          </a:r>
        </a:p>
      </dgm:t>
    </dgm:pt>
    <dgm:pt modelId="{E30A077E-23EE-44D2-A734-A2EDF1A3E5BA}" type="parTrans" cxnId="{415F6D2B-7ED9-49B6-840D-B5C009AE2C91}">
      <dgm:prSet/>
      <dgm:spPr/>
      <dgm:t>
        <a:bodyPr/>
        <a:lstStyle/>
        <a:p>
          <a:endParaRPr lang="en-GB"/>
        </a:p>
      </dgm:t>
    </dgm:pt>
    <dgm:pt modelId="{0ED9AF38-904D-490A-8FF5-4ACC040A14EC}" type="sibTrans" cxnId="{415F6D2B-7ED9-49B6-840D-B5C009AE2C91}">
      <dgm:prSet/>
      <dgm:spPr/>
      <dgm:t>
        <a:bodyPr/>
        <a:lstStyle/>
        <a:p>
          <a:endParaRPr lang="en-GB"/>
        </a:p>
      </dgm:t>
    </dgm:pt>
    <dgm:pt modelId="{7D8F14CD-BCA7-48D4-BB65-9717F9CDACB4}">
      <dgm:prSet/>
      <dgm:spPr/>
      <dgm:t>
        <a:bodyPr/>
        <a:lstStyle/>
        <a:p>
          <a:r>
            <a:rPr lang="en-GB"/>
            <a:t>Organisations largely enact their accountability through governance structures (March and Olsen 1983). </a:t>
          </a:r>
        </a:p>
      </dgm:t>
    </dgm:pt>
    <dgm:pt modelId="{62ECCF15-8F54-4243-9D3A-FBB756F24C60}" type="parTrans" cxnId="{331A78DB-688F-4130-9962-1F049673D257}">
      <dgm:prSet/>
      <dgm:spPr/>
      <dgm:t>
        <a:bodyPr/>
        <a:lstStyle/>
        <a:p>
          <a:endParaRPr lang="en-GB"/>
        </a:p>
      </dgm:t>
    </dgm:pt>
    <dgm:pt modelId="{47C57B7A-1103-4F43-B3EA-36E01480FCEB}" type="sibTrans" cxnId="{331A78DB-688F-4130-9962-1F049673D257}">
      <dgm:prSet/>
      <dgm:spPr/>
      <dgm:t>
        <a:bodyPr/>
        <a:lstStyle/>
        <a:p>
          <a:endParaRPr lang="en-GB"/>
        </a:p>
      </dgm:t>
    </dgm:pt>
    <dgm:pt modelId="{0095FAC2-2BCC-4378-892A-9E339DA0A358}">
      <dgm:prSet/>
      <dgm:spPr/>
      <dgm:t>
        <a:bodyPr/>
        <a:lstStyle/>
        <a:p>
          <a:r>
            <a:rPr lang="en-GB"/>
            <a:t>Traditional hierarchical governance models provide clear lines of accountability (Hirst 2000)</a:t>
          </a:r>
        </a:p>
      </dgm:t>
    </dgm:pt>
    <dgm:pt modelId="{6A9139E4-7684-4501-83C8-2F685C4373A7}" type="parTrans" cxnId="{9F140849-C679-47EB-8A06-30A1195CA9F0}">
      <dgm:prSet/>
      <dgm:spPr/>
      <dgm:t>
        <a:bodyPr/>
        <a:lstStyle/>
        <a:p>
          <a:endParaRPr lang="en-GB"/>
        </a:p>
      </dgm:t>
    </dgm:pt>
    <dgm:pt modelId="{679DDE8B-4C9A-4FFB-B61A-CFA4A1939117}" type="sibTrans" cxnId="{9F140849-C679-47EB-8A06-30A1195CA9F0}">
      <dgm:prSet/>
      <dgm:spPr/>
      <dgm:t>
        <a:bodyPr/>
        <a:lstStyle/>
        <a:p>
          <a:endParaRPr lang="en-GB"/>
        </a:p>
      </dgm:t>
    </dgm:pt>
    <dgm:pt modelId="{33CFD69F-5301-4DE1-8886-C4159231398E}">
      <dgm:prSet/>
      <dgm:spPr/>
      <dgm:t>
        <a:bodyPr/>
        <a:lstStyle/>
        <a:p>
          <a:r>
            <a:rPr lang="en-GB"/>
            <a:t>In new forms of governance accountability arises from the interplay of many actors, some of whom are not in hierarchical relationships.</a:t>
          </a:r>
        </a:p>
      </dgm:t>
    </dgm:pt>
    <dgm:pt modelId="{23F17619-2FA5-4B38-B044-0E7ABE0D1C9B}" type="parTrans" cxnId="{4E2BE763-AB7A-476C-A1A4-D6277568C697}">
      <dgm:prSet/>
      <dgm:spPr/>
      <dgm:t>
        <a:bodyPr/>
        <a:lstStyle/>
        <a:p>
          <a:endParaRPr lang="en-GB"/>
        </a:p>
      </dgm:t>
    </dgm:pt>
    <dgm:pt modelId="{5DDFE274-A67F-470D-BEED-A9BD994EE2A1}" type="sibTrans" cxnId="{4E2BE763-AB7A-476C-A1A4-D6277568C697}">
      <dgm:prSet/>
      <dgm:spPr/>
      <dgm:t>
        <a:bodyPr/>
        <a:lstStyle/>
        <a:p>
          <a:endParaRPr lang="en-GB"/>
        </a:p>
      </dgm:t>
    </dgm:pt>
    <dgm:pt modelId="{CE44CB7B-598B-442D-9CF6-301ED37186C2}">
      <dgm:prSet/>
      <dgm:spPr/>
      <dgm:t>
        <a:bodyPr/>
        <a:lstStyle/>
        <a:p>
          <a:r>
            <a:rPr lang="en-GB"/>
            <a:t>It becomes increasingly challenging to establish who is accountable to whom and for what because decision-making is shared among multiple actors (Bevir 2009). </a:t>
          </a:r>
        </a:p>
      </dgm:t>
    </dgm:pt>
    <dgm:pt modelId="{F889FB2F-6039-48D3-AE84-3AAFBCE50450}" type="parTrans" cxnId="{B2DC0540-72FC-4FBC-95EF-B139E4536848}">
      <dgm:prSet/>
      <dgm:spPr/>
      <dgm:t>
        <a:bodyPr/>
        <a:lstStyle/>
        <a:p>
          <a:endParaRPr lang="en-GB"/>
        </a:p>
      </dgm:t>
    </dgm:pt>
    <dgm:pt modelId="{27F7AFEC-1ED7-43C3-B9BD-233C73DFF5FD}" type="sibTrans" cxnId="{B2DC0540-72FC-4FBC-95EF-B139E4536848}">
      <dgm:prSet/>
      <dgm:spPr/>
      <dgm:t>
        <a:bodyPr/>
        <a:lstStyle/>
        <a:p>
          <a:endParaRPr lang="en-GB"/>
        </a:p>
      </dgm:t>
    </dgm:pt>
    <dgm:pt modelId="{A52B5100-6E2B-4608-965E-569ACA488C82}" type="pres">
      <dgm:prSet presAssocID="{DE71C4C8-03BC-4DC2-872A-FCE278D09F7A}" presName="linear" presStyleCnt="0">
        <dgm:presLayoutVars>
          <dgm:animLvl val="lvl"/>
          <dgm:resizeHandles val="exact"/>
        </dgm:presLayoutVars>
      </dgm:prSet>
      <dgm:spPr/>
    </dgm:pt>
    <dgm:pt modelId="{EB3D9D1C-1667-4357-BC49-971D40EDA1F6}" type="pres">
      <dgm:prSet presAssocID="{01048598-5C85-417D-B635-70B1296F4C6B}" presName="parentText" presStyleLbl="node1" presStyleIdx="0" presStyleCnt="3">
        <dgm:presLayoutVars>
          <dgm:chMax val="0"/>
          <dgm:bulletEnabled val="1"/>
        </dgm:presLayoutVars>
      </dgm:prSet>
      <dgm:spPr/>
    </dgm:pt>
    <dgm:pt modelId="{95126F1C-B3F5-487C-82E8-4CF82D08C467}" type="pres">
      <dgm:prSet presAssocID="{0ED9AF38-904D-490A-8FF5-4ACC040A14EC}" presName="spacer" presStyleCnt="0"/>
      <dgm:spPr/>
    </dgm:pt>
    <dgm:pt modelId="{49D5CF67-C1B2-497D-B080-39179E9BC9AF}" type="pres">
      <dgm:prSet presAssocID="{7D8F14CD-BCA7-48D4-BB65-9717F9CDACB4}" presName="parentText" presStyleLbl="node1" presStyleIdx="1" presStyleCnt="3">
        <dgm:presLayoutVars>
          <dgm:chMax val="0"/>
          <dgm:bulletEnabled val="1"/>
        </dgm:presLayoutVars>
      </dgm:prSet>
      <dgm:spPr/>
    </dgm:pt>
    <dgm:pt modelId="{143F0282-1924-4070-B5E2-534A632FA7B9}" type="pres">
      <dgm:prSet presAssocID="{7D8F14CD-BCA7-48D4-BB65-9717F9CDACB4}" presName="childText" presStyleLbl="revTx" presStyleIdx="0" presStyleCnt="1">
        <dgm:presLayoutVars>
          <dgm:bulletEnabled val="1"/>
        </dgm:presLayoutVars>
      </dgm:prSet>
      <dgm:spPr/>
    </dgm:pt>
    <dgm:pt modelId="{1870AE6F-431C-4EC7-8F31-22B7A63CA1D3}" type="pres">
      <dgm:prSet presAssocID="{CE44CB7B-598B-442D-9CF6-301ED37186C2}" presName="parentText" presStyleLbl="node1" presStyleIdx="2" presStyleCnt="3">
        <dgm:presLayoutVars>
          <dgm:chMax val="0"/>
          <dgm:bulletEnabled val="1"/>
        </dgm:presLayoutVars>
      </dgm:prSet>
      <dgm:spPr/>
    </dgm:pt>
  </dgm:ptLst>
  <dgm:cxnLst>
    <dgm:cxn modelId="{415F6D2B-7ED9-49B6-840D-B5C009AE2C91}" srcId="{DE71C4C8-03BC-4DC2-872A-FCE278D09F7A}" destId="{01048598-5C85-417D-B635-70B1296F4C6B}" srcOrd="0" destOrd="0" parTransId="{E30A077E-23EE-44D2-A734-A2EDF1A3E5BA}" sibTransId="{0ED9AF38-904D-490A-8FF5-4ACC040A14EC}"/>
    <dgm:cxn modelId="{B2DC0540-72FC-4FBC-95EF-B139E4536848}" srcId="{DE71C4C8-03BC-4DC2-872A-FCE278D09F7A}" destId="{CE44CB7B-598B-442D-9CF6-301ED37186C2}" srcOrd="2" destOrd="0" parTransId="{F889FB2F-6039-48D3-AE84-3AAFBCE50450}" sibTransId="{27F7AFEC-1ED7-43C3-B9BD-233C73DFF5FD}"/>
    <dgm:cxn modelId="{1ECF3E60-5D19-44BF-961D-BFADFCC8B5F2}" type="presOf" srcId="{33CFD69F-5301-4DE1-8886-C4159231398E}" destId="{143F0282-1924-4070-B5E2-534A632FA7B9}" srcOrd="0" destOrd="1" presId="urn:microsoft.com/office/officeart/2005/8/layout/vList2"/>
    <dgm:cxn modelId="{4E2BE763-AB7A-476C-A1A4-D6277568C697}" srcId="{7D8F14CD-BCA7-48D4-BB65-9717F9CDACB4}" destId="{33CFD69F-5301-4DE1-8886-C4159231398E}" srcOrd="1" destOrd="0" parTransId="{23F17619-2FA5-4B38-B044-0E7ABE0D1C9B}" sibTransId="{5DDFE274-A67F-470D-BEED-A9BD994EE2A1}"/>
    <dgm:cxn modelId="{9F140849-C679-47EB-8A06-30A1195CA9F0}" srcId="{7D8F14CD-BCA7-48D4-BB65-9717F9CDACB4}" destId="{0095FAC2-2BCC-4378-892A-9E339DA0A358}" srcOrd="0" destOrd="0" parTransId="{6A9139E4-7684-4501-83C8-2F685C4373A7}" sibTransId="{679DDE8B-4C9A-4FFB-B61A-CFA4A1939117}"/>
    <dgm:cxn modelId="{5E47FB50-BFF8-4B01-AE79-D25EE698ED3F}" type="presOf" srcId="{7D8F14CD-BCA7-48D4-BB65-9717F9CDACB4}" destId="{49D5CF67-C1B2-497D-B080-39179E9BC9AF}" srcOrd="0" destOrd="0" presId="urn:microsoft.com/office/officeart/2005/8/layout/vList2"/>
    <dgm:cxn modelId="{C28D3154-93D9-41DE-8B7E-C771423D0AF1}" type="presOf" srcId="{0095FAC2-2BCC-4378-892A-9E339DA0A358}" destId="{143F0282-1924-4070-B5E2-534A632FA7B9}" srcOrd="0" destOrd="0" presId="urn:microsoft.com/office/officeart/2005/8/layout/vList2"/>
    <dgm:cxn modelId="{BD885B74-EBD5-4840-9806-52596BE3B008}" type="presOf" srcId="{01048598-5C85-417D-B635-70B1296F4C6B}" destId="{EB3D9D1C-1667-4357-BC49-971D40EDA1F6}" srcOrd="0" destOrd="0" presId="urn:microsoft.com/office/officeart/2005/8/layout/vList2"/>
    <dgm:cxn modelId="{452EE6BE-4B1D-4B45-A1FF-741AC56CFD49}" type="presOf" srcId="{CE44CB7B-598B-442D-9CF6-301ED37186C2}" destId="{1870AE6F-431C-4EC7-8F31-22B7A63CA1D3}" srcOrd="0" destOrd="0" presId="urn:microsoft.com/office/officeart/2005/8/layout/vList2"/>
    <dgm:cxn modelId="{331A78DB-688F-4130-9962-1F049673D257}" srcId="{DE71C4C8-03BC-4DC2-872A-FCE278D09F7A}" destId="{7D8F14CD-BCA7-48D4-BB65-9717F9CDACB4}" srcOrd="1" destOrd="0" parTransId="{62ECCF15-8F54-4243-9D3A-FBB756F24C60}" sibTransId="{47C57B7A-1103-4F43-B3EA-36E01480FCEB}"/>
    <dgm:cxn modelId="{A2DC0BF9-075C-43FB-BC74-6BD7C6057FB9}" type="presOf" srcId="{DE71C4C8-03BC-4DC2-872A-FCE278D09F7A}" destId="{A52B5100-6E2B-4608-965E-569ACA488C82}" srcOrd="0" destOrd="0" presId="urn:microsoft.com/office/officeart/2005/8/layout/vList2"/>
    <dgm:cxn modelId="{616E12A2-B577-4743-8AB0-6EBC6D3751B2}" type="presParOf" srcId="{A52B5100-6E2B-4608-965E-569ACA488C82}" destId="{EB3D9D1C-1667-4357-BC49-971D40EDA1F6}" srcOrd="0" destOrd="0" presId="urn:microsoft.com/office/officeart/2005/8/layout/vList2"/>
    <dgm:cxn modelId="{6B72026A-2878-4A27-AB9F-ED0A3732D1E8}" type="presParOf" srcId="{A52B5100-6E2B-4608-965E-569ACA488C82}" destId="{95126F1C-B3F5-487C-82E8-4CF82D08C467}" srcOrd="1" destOrd="0" presId="urn:microsoft.com/office/officeart/2005/8/layout/vList2"/>
    <dgm:cxn modelId="{0DE5259E-3A50-45B4-96FE-0BE60AB71701}" type="presParOf" srcId="{A52B5100-6E2B-4608-965E-569ACA488C82}" destId="{49D5CF67-C1B2-497D-B080-39179E9BC9AF}" srcOrd="2" destOrd="0" presId="urn:microsoft.com/office/officeart/2005/8/layout/vList2"/>
    <dgm:cxn modelId="{4217EC94-6C49-473F-940D-7FEBBA2C909A}" type="presParOf" srcId="{A52B5100-6E2B-4608-965E-569ACA488C82}" destId="{143F0282-1924-4070-B5E2-534A632FA7B9}" srcOrd="3" destOrd="0" presId="urn:microsoft.com/office/officeart/2005/8/layout/vList2"/>
    <dgm:cxn modelId="{144D2310-4593-4F2D-A802-DB7C5F5C5574}" type="presParOf" srcId="{A52B5100-6E2B-4608-965E-569ACA488C82}" destId="{1870AE6F-431C-4EC7-8F31-22B7A63CA1D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D59057-78F0-4880-BF21-60180A6835E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6C1C4B75-1C92-4914-B3FB-802284E44CF5}">
      <dgm:prSet/>
      <dgm:spPr/>
      <dgm:t>
        <a:bodyPr/>
        <a:lstStyle/>
        <a:p>
          <a:r>
            <a:rPr lang="en-GB" dirty="0"/>
            <a:t>The relationship between governance and accountability has not been clearly presented in the literature and remains relatively vague</a:t>
          </a:r>
        </a:p>
      </dgm:t>
    </dgm:pt>
    <dgm:pt modelId="{8EF0A5A7-7C22-4ED1-B3F9-E8005FB04EB9}" type="parTrans" cxnId="{FE152D34-23A5-4E43-B4CB-A9CA53B231EE}">
      <dgm:prSet/>
      <dgm:spPr/>
      <dgm:t>
        <a:bodyPr/>
        <a:lstStyle/>
        <a:p>
          <a:endParaRPr lang="en-GB"/>
        </a:p>
      </dgm:t>
    </dgm:pt>
    <dgm:pt modelId="{064C0DDF-64D3-4B53-B4CB-39EE874C4030}" type="sibTrans" cxnId="{FE152D34-23A5-4E43-B4CB-A9CA53B231EE}">
      <dgm:prSet/>
      <dgm:spPr/>
      <dgm:t>
        <a:bodyPr/>
        <a:lstStyle/>
        <a:p>
          <a:endParaRPr lang="en-GB"/>
        </a:p>
      </dgm:t>
    </dgm:pt>
    <dgm:pt modelId="{18D8203A-1D44-47FD-BED7-912E0A4EEF79}">
      <dgm:prSet/>
      <dgm:spPr/>
      <dgm:t>
        <a:bodyPr/>
        <a:lstStyle/>
        <a:p>
          <a:r>
            <a:rPr lang="en-GB"/>
            <a:t>Little is known about the impact of the new governance models on perceptions of accountability within the fire service. Immaturity of the new governance arrangements (Murphy et al. 2019) </a:t>
          </a:r>
        </a:p>
      </dgm:t>
    </dgm:pt>
    <dgm:pt modelId="{5EF77B0A-80B0-4202-8E13-6E50D06C8A48}" type="parTrans" cxnId="{75FF3A63-B6DF-48FA-A997-DA20F0A55F14}">
      <dgm:prSet/>
      <dgm:spPr/>
      <dgm:t>
        <a:bodyPr/>
        <a:lstStyle/>
        <a:p>
          <a:endParaRPr lang="en-GB"/>
        </a:p>
      </dgm:t>
    </dgm:pt>
    <dgm:pt modelId="{117FB88D-C589-4709-B7F4-7B3B35F6C9C9}" type="sibTrans" cxnId="{75FF3A63-B6DF-48FA-A997-DA20F0A55F14}">
      <dgm:prSet/>
      <dgm:spPr/>
      <dgm:t>
        <a:bodyPr/>
        <a:lstStyle/>
        <a:p>
          <a:endParaRPr lang="en-GB"/>
        </a:p>
      </dgm:t>
    </dgm:pt>
    <dgm:pt modelId="{F1E77311-52B6-4A8A-9A44-72EF67C199CC}">
      <dgm:prSet/>
      <dgm:spPr/>
      <dgm:t>
        <a:bodyPr/>
        <a:lstStyle/>
        <a:p>
          <a:r>
            <a:rPr lang="en-GB" b="1" dirty="0"/>
            <a:t>RQ: How do key stakeholders within the Fire and Rescue Services understand the notions of accountability and their implementation in the context of the traditional governance arrangements and the new PFCC arrangements introduced by the Policing and Crime Act 2017?</a:t>
          </a:r>
          <a:endParaRPr lang="en-GB" dirty="0"/>
        </a:p>
      </dgm:t>
    </dgm:pt>
    <dgm:pt modelId="{6E56FC1D-C1F4-4084-912A-495BDB2A4B5B}" type="parTrans" cxnId="{F18563E3-D686-4031-B71C-614B3E8E99EE}">
      <dgm:prSet/>
      <dgm:spPr/>
      <dgm:t>
        <a:bodyPr/>
        <a:lstStyle/>
        <a:p>
          <a:endParaRPr lang="en-GB"/>
        </a:p>
      </dgm:t>
    </dgm:pt>
    <dgm:pt modelId="{D7AFC318-4843-404D-8DE8-9A00DDFD601D}" type="sibTrans" cxnId="{F18563E3-D686-4031-B71C-614B3E8E99EE}">
      <dgm:prSet/>
      <dgm:spPr/>
      <dgm:t>
        <a:bodyPr/>
        <a:lstStyle/>
        <a:p>
          <a:endParaRPr lang="en-GB"/>
        </a:p>
      </dgm:t>
    </dgm:pt>
    <dgm:pt modelId="{2CBBB8F9-A231-4595-A97F-E72291BF9171}" type="pres">
      <dgm:prSet presAssocID="{33D59057-78F0-4880-BF21-60180A6835E0}" presName="outerComposite" presStyleCnt="0">
        <dgm:presLayoutVars>
          <dgm:chMax val="5"/>
          <dgm:dir/>
          <dgm:resizeHandles val="exact"/>
        </dgm:presLayoutVars>
      </dgm:prSet>
      <dgm:spPr/>
    </dgm:pt>
    <dgm:pt modelId="{13EC5520-3996-4DDC-9C88-C901D2B56166}" type="pres">
      <dgm:prSet presAssocID="{33D59057-78F0-4880-BF21-60180A6835E0}" presName="dummyMaxCanvas" presStyleCnt="0">
        <dgm:presLayoutVars/>
      </dgm:prSet>
      <dgm:spPr/>
    </dgm:pt>
    <dgm:pt modelId="{6EFD4CDF-2E59-4D36-8A37-5AC06338831A}" type="pres">
      <dgm:prSet presAssocID="{33D59057-78F0-4880-BF21-60180A6835E0}" presName="ThreeNodes_1" presStyleLbl="node1" presStyleIdx="0" presStyleCnt="3">
        <dgm:presLayoutVars>
          <dgm:bulletEnabled val="1"/>
        </dgm:presLayoutVars>
      </dgm:prSet>
      <dgm:spPr/>
    </dgm:pt>
    <dgm:pt modelId="{BF1FBF65-FA14-4F03-BA95-03B577238CCF}" type="pres">
      <dgm:prSet presAssocID="{33D59057-78F0-4880-BF21-60180A6835E0}" presName="ThreeNodes_2" presStyleLbl="node1" presStyleIdx="1" presStyleCnt="3">
        <dgm:presLayoutVars>
          <dgm:bulletEnabled val="1"/>
        </dgm:presLayoutVars>
      </dgm:prSet>
      <dgm:spPr/>
    </dgm:pt>
    <dgm:pt modelId="{2B8B5127-6F9B-4FA3-ACC7-3A5D1E53CDD8}" type="pres">
      <dgm:prSet presAssocID="{33D59057-78F0-4880-BF21-60180A6835E0}" presName="ThreeNodes_3" presStyleLbl="node1" presStyleIdx="2" presStyleCnt="3">
        <dgm:presLayoutVars>
          <dgm:bulletEnabled val="1"/>
        </dgm:presLayoutVars>
      </dgm:prSet>
      <dgm:spPr/>
    </dgm:pt>
    <dgm:pt modelId="{C4138EA9-8395-49CD-8F16-B82890002AE3}" type="pres">
      <dgm:prSet presAssocID="{33D59057-78F0-4880-BF21-60180A6835E0}" presName="ThreeConn_1-2" presStyleLbl="fgAccFollowNode1" presStyleIdx="0" presStyleCnt="2">
        <dgm:presLayoutVars>
          <dgm:bulletEnabled val="1"/>
        </dgm:presLayoutVars>
      </dgm:prSet>
      <dgm:spPr/>
    </dgm:pt>
    <dgm:pt modelId="{00A933CF-3ECD-4C84-A488-73D71D3D703F}" type="pres">
      <dgm:prSet presAssocID="{33D59057-78F0-4880-BF21-60180A6835E0}" presName="ThreeConn_2-3" presStyleLbl="fgAccFollowNode1" presStyleIdx="1" presStyleCnt="2">
        <dgm:presLayoutVars>
          <dgm:bulletEnabled val="1"/>
        </dgm:presLayoutVars>
      </dgm:prSet>
      <dgm:spPr/>
    </dgm:pt>
    <dgm:pt modelId="{125B9998-D46E-4947-AA25-8BA7B7FFDEC9}" type="pres">
      <dgm:prSet presAssocID="{33D59057-78F0-4880-BF21-60180A6835E0}" presName="ThreeNodes_1_text" presStyleLbl="node1" presStyleIdx="2" presStyleCnt="3">
        <dgm:presLayoutVars>
          <dgm:bulletEnabled val="1"/>
        </dgm:presLayoutVars>
      </dgm:prSet>
      <dgm:spPr/>
    </dgm:pt>
    <dgm:pt modelId="{34939A8C-17D8-4D3E-8A76-A2A29CD40C23}" type="pres">
      <dgm:prSet presAssocID="{33D59057-78F0-4880-BF21-60180A6835E0}" presName="ThreeNodes_2_text" presStyleLbl="node1" presStyleIdx="2" presStyleCnt="3">
        <dgm:presLayoutVars>
          <dgm:bulletEnabled val="1"/>
        </dgm:presLayoutVars>
      </dgm:prSet>
      <dgm:spPr/>
    </dgm:pt>
    <dgm:pt modelId="{E0A4DF5C-555C-43DF-B3D2-32252E1BE1E3}" type="pres">
      <dgm:prSet presAssocID="{33D59057-78F0-4880-BF21-60180A6835E0}" presName="ThreeNodes_3_text" presStyleLbl="node1" presStyleIdx="2" presStyleCnt="3">
        <dgm:presLayoutVars>
          <dgm:bulletEnabled val="1"/>
        </dgm:presLayoutVars>
      </dgm:prSet>
      <dgm:spPr/>
    </dgm:pt>
  </dgm:ptLst>
  <dgm:cxnLst>
    <dgm:cxn modelId="{C87EFF19-C16B-40FA-8481-0595DC8617B9}" type="presOf" srcId="{18D8203A-1D44-47FD-BED7-912E0A4EEF79}" destId="{34939A8C-17D8-4D3E-8A76-A2A29CD40C23}" srcOrd="1" destOrd="0" presId="urn:microsoft.com/office/officeart/2005/8/layout/vProcess5"/>
    <dgm:cxn modelId="{FE152D34-23A5-4E43-B4CB-A9CA53B231EE}" srcId="{33D59057-78F0-4880-BF21-60180A6835E0}" destId="{6C1C4B75-1C92-4914-B3FB-802284E44CF5}" srcOrd="0" destOrd="0" parTransId="{8EF0A5A7-7C22-4ED1-B3F9-E8005FB04EB9}" sibTransId="{064C0DDF-64D3-4B53-B4CB-39EE874C4030}"/>
    <dgm:cxn modelId="{E82F1D35-747D-4252-9499-39FB66EA15D1}" type="presOf" srcId="{6C1C4B75-1C92-4914-B3FB-802284E44CF5}" destId="{125B9998-D46E-4947-AA25-8BA7B7FFDEC9}" srcOrd="1" destOrd="0" presId="urn:microsoft.com/office/officeart/2005/8/layout/vProcess5"/>
    <dgm:cxn modelId="{A02DE140-B096-41A5-BCB0-374A6A99A2B0}" type="presOf" srcId="{F1E77311-52B6-4A8A-9A44-72EF67C199CC}" destId="{2B8B5127-6F9B-4FA3-ACC7-3A5D1E53CDD8}" srcOrd="0" destOrd="0" presId="urn:microsoft.com/office/officeart/2005/8/layout/vProcess5"/>
    <dgm:cxn modelId="{9591F25B-6471-40C3-BB54-4BAF5F304B44}" type="presOf" srcId="{117FB88D-C589-4709-B7F4-7B3B35F6C9C9}" destId="{00A933CF-3ECD-4C84-A488-73D71D3D703F}" srcOrd="0" destOrd="0" presId="urn:microsoft.com/office/officeart/2005/8/layout/vProcess5"/>
    <dgm:cxn modelId="{75FF3A63-B6DF-48FA-A997-DA20F0A55F14}" srcId="{33D59057-78F0-4880-BF21-60180A6835E0}" destId="{18D8203A-1D44-47FD-BED7-912E0A4EEF79}" srcOrd="1" destOrd="0" parTransId="{5EF77B0A-80B0-4202-8E13-6E50D06C8A48}" sibTransId="{117FB88D-C589-4709-B7F4-7B3B35F6C9C9}"/>
    <dgm:cxn modelId="{C2290867-E7F3-4CB6-9CC8-054BDD248A98}" type="presOf" srcId="{6C1C4B75-1C92-4914-B3FB-802284E44CF5}" destId="{6EFD4CDF-2E59-4D36-8A37-5AC06338831A}" srcOrd="0" destOrd="0" presId="urn:microsoft.com/office/officeart/2005/8/layout/vProcess5"/>
    <dgm:cxn modelId="{523E9868-B109-47B8-8C7E-4471F8F2C398}" type="presOf" srcId="{F1E77311-52B6-4A8A-9A44-72EF67C199CC}" destId="{E0A4DF5C-555C-43DF-B3D2-32252E1BE1E3}" srcOrd="1" destOrd="0" presId="urn:microsoft.com/office/officeart/2005/8/layout/vProcess5"/>
    <dgm:cxn modelId="{D2370384-209A-4E0D-8ECE-D218034F91C6}" type="presOf" srcId="{33D59057-78F0-4880-BF21-60180A6835E0}" destId="{2CBBB8F9-A231-4595-A97F-E72291BF9171}" srcOrd="0" destOrd="0" presId="urn:microsoft.com/office/officeart/2005/8/layout/vProcess5"/>
    <dgm:cxn modelId="{A69E3AAE-8AF4-4040-B932-1E4C01F4F536}" type="presOf" srcId="{064C0DDF-64D3-4B53-B4CB-39EE874C4030}" destId="{C4138EA9-8395-49CD-8F16-B82890002AE3}" srcOrd="0" destOrd="0" presId="urn:microsoft.com/office/officeart/2005/8/layout/vProcess5"/>
    <dgm:cxn modelId="{A6D29BE0-ED39-4953-B050-9A09C074B100}" type="presOf" srcId="{18D8203A-1D44-47FD-BED7-912E0A4EEF79}" destId="{BF1FBF65-FA14-4F03-BA95-03B577238CCF}" srcOrd="0" destOrd="0" presId="urn:microsoft.com/office/officeart/2005/8/layout/vProcess5"/>
    <dgm:cxn modelId="{F18563E3-D686-4031-B71C-614B3E8E99EE}" srcId="{33D59057-78F0-4880-BF21-60180A6835E0}" destId="{F1E77311-52B6-4A8A-9A44-72EF67C199CC}" srcOrd="2" destOrd="0" parTransId="{6E56FC1D-C1F4-4084-912A-495BDB2A4B5B}" sibTransId="{D7AFC318-4843-404D-8DE8-9A00DDFD601D}"/>
    <dgm:cxn modelId="{9CBE5948-EEB9-48D1-A932-E504B1C2239D}" type="presParOf" srcId="{2CBBB8F9-A231-4595-A97F-E72291BF9171}" destId="{13EC5520-3996-4DDC-9C88-C901D2B56166}" srcOrd="0" destOrd="0" presId="urn:microsoft.com/office/officeart/2005/8/layout/vProcess5"/>
    <dgm:cxn modelId="{CABBA06A-6D46-45F5-8FE5-EB8BBDCFEA26}" type="presParOf" srcId="{2CBBB8F9-A231-4595-A97F-E72291BF9171}" destId="{6EFD4CDF-2E59-4D36-8A37-5AC06338831A}" srcOrd="1" destOrd="0" presId="urn:microsoft.com/office/officeart/2005/8/layout/vProcess5"/>
    <dgm:cxn modelId="{5BE4AE8E-02B3-401E-B2CB-A3FF5233603D}" type="presParOf" srcId="{2CBBB8F9-A231-4595-A97F-E72291BF9171}" destId="{BF1FBF65-FA14-4F03-BA95-03B577238CCF}" srcOrd="2" destOrd="0" presId="urn:microsoft.com/office/officeart/2005/8/layout/vProcess5"/>
    <dgm:cxn modelId="{E8E8D6A5-EE2F-41C9-8603-3F43F4877DDE}" type="presParOf" srcId="{2CBBB8F9-A231-4595-A97F-E72291BF9171}" destId="{2B8B5127-6F9B-4FA3-ACC7-3A5D1E53CDD8}" srcOrd="3" destOrd="0" presId="urn:microsoft.com/office/officeart/2005/8/layout/vProcess5"/>
    <dgm:cxn modelId="{8FCFF7EF-7C02-450C-AF35-62992B558DCD}" type="presParOf" srcId="{2CBBB8F9-A231-4595-A97F-E72291BF9171}" destId="{C4138EA9-8395-49CD-8F16-B82890002AE3}" srcOrd="4" destOrd="0" presId="urn:microsoft.com/office/officeart/2005/8/layout/vProcess5"/>
    <dgm:cxn modelId="{A2EE14FA-21F4-4CC4-98A9-0C60F2CAF62A}" type="presParOf" srcId="{2CBBB8F9-A231-4595-A97F-E72291BF9171}" destId="{00A933CF-3ECD-4C84-A488-73D71D3D703F}" srcOrd="5" destOrd="0" presId="urn:microsoft.com/office/officeart/2005/8/layout/vProcess5"/>
    <dgm:cxn modelId="{947363CB-3A13-45A4-A564-B14C25FBFFCD}" type="presParOf" srcId="{2CBBB8F9-A231-4595-A97F-E72291BF9171}" destId="{125B9998-D46E-4947-AA25-8BA7B7FFDEC9}" srcOrd="6" destOrd="0" presId="urn:microsoft.com/office/officeart/2005/8/layout/vProcess5"/>
    <dgm:cxn modelId="{3ED0EC80-6D95-4B78-B3EF-30D5EFBF22E1}" type="presParOf" srcId="{2CBBB8F9-A231-4595-A97F-E72291BF9171}" destId="{34939A8C-17D8-4D3E-8A76-A2A29CD40C23}" srcOrd="7" destOrd="0" presId="urn:microsoft.com/office/officeart/2005/8/layout/vProcess5"/>
    <dgm:cxn modelId="{3461D413-0D98-4670-86A3-EBD3E0E54D59}" type="presParOf" srcId="{2CBBB8F9-A231-4595-A97F-E72291BF9171}" destId="{E0A4DF5C-555C-43DF-B3D2-32252E1BE1E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0B0CF3-9D58-4945-BDA8-48A07F2177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31DF4D6-DFA5-4925-AB81-E798B59933D6}">
      <dgm:prSet/>
      <dgm:spPr/>
      <dgm:t>
        <a:bodyPr/>
        <a:lstStyle/>
        <a:p>
          <a:r>
            <a:rPr lang="en-GB" dirty="0"/>
            <a:t>Decision-making is shared across FRA members (collective source of accountability)</a:t>
          </a:r>
        </a:p>
      </dgm:t>
    </dgm:pt>
    <dgm:pt modelId="{647B66C8-1B94-4468-8489-1CA2D5FE983E}" type="parTrans" cxnId="{57D36C63-BB89-4C50-9AA1-5F7D6DC1D46D}">
      <dgm:prSet/>
      <dgm:spPr/>
      <dgm:t>
        <a:bodyPr/>
        <a:lstStyle/>
        <a:p>
          <a:endParaRPr lang="en-GB"/>
        </a:p>
      </dgm:t>
    </dgm:pt>
    <dgm:pt modelId="{85B6A42E-3E1E-40B2-A8BB-305B0FA3013A}" type="sibTrans" cxnId="{57D36C63-BB89-4C50-9AA1-5F7D6DC1D46D}">
      <dgm:prSet/>
      <dgm:spPr/>
      <dgm:t>
        <a:bodyPr/>
        <a:lstStyle/>
        <a:p>
          <a:endParaRPr lang="en-GB"/>
        </a:p>
      </dgm:t>
    </dgm:pt>
    <dgm:pt modelId="{9D0DDFC3-787B-4CD0-8DC4-4940CEE2FB7C}">
      <dgm:prSet/>
      <dgm:spPr/>
      <dgm:t>
        <a:bodyPr/>
        <a:lstStyle/>
        <a:p>
          <a:r>
            <a:rPr lang="en-GB" i="1" dirty="0"/>
            <a:t>“with the fire authority, at least you have a collective balance within the decision making, it’s not just the decision making of one person you know which could be you know at either end of a kind of spectrum“ (Case 1)</a:t>
          </a:r>
        </a:p>
      </dgm:t>
    </dgm:pt>
    <dgm:pt modelId="{03B84BBD-A891-446E-9EEB-C0D87E9F8ABF}" type="parTrans" cxnId="{AB659194-96DC-4275-AE09-C4583641D05A}">
      <dgm:prSet/>
      <dgm:spPr/>
      <dgm:t>
        <a:bodyPr/>
        <a:lstStyle/>
        <a:p>
          <a:endParaRPr lang="en-GB"/>
        </a:p>
      </dgm:t>
    </dgm:pt>
    <dgm:pt modelId="{0490F011-3319-4C47-9941-AB769DBF71D4}" type="sibTrans" cxnId="{AB659194-96DC-4275-AE09-C4583641D05A}">
      <dgm:prSet/>
      <dgm:spPr/>
      <dgm:t>
        <a:bodyPr/>
        <a:lstStyle/>
        <a:p>
          <a:endParaRPr lang="en-GB"/>
        </a:p>
      </dgm:t>
    </dgm:pt>
    <dgm:pt modelId="{2ECCA523-A0D3-4DD3-8202-725FDD605A71}">
      <dgm:prSet/>
      <dgm:spPr/>
      <dgm:t>
        <a:bodyPr/>
        <a:lstStyle/>
        <a:p>
          <a:r>
            <a:rPr lang="en-GB"/>
            <a:t>Limited scrutiny from the FRA</a:t>
          </a:r>
        </a:p>
      </dgm:t>
    </dgm:pt>
    <dgm:pt modelId="{6638458B-53E1-4B78-A336-A8BD4F080DBB}" type="parTrans" cxnId="{F123B150-73DF-4A45-85C8-0259E0AD9078}">
      <dgm:prSet/>
      <dgm:spPr/>
      <dgm:t>
        <a:bodyPr/>
        <a:lstStyle/>
        <a:p>
          <a:endParaRPr lang="en-GB"/>
        </a:p>
      </dgm:t>
    </dgm:pt>
    <dgm:pt modelId="{8D4F8C09-1133-4973-8E34-0E177D2BF6B0}" type="sibTrans" cxnId="{F123B150-73DF-4A45-85C8-0259E0AD9078}">
      <dgm:prSet/>
      <dgm:spPr/>
      <dgm:t>
        <a:bodyPr/>
        <a:lstStyle/>
        <a:p>
          <a:endParaRPr lang="en-GB"/>
        </a:p>
      </dgm:t>
    </dgm:pt>
    <dgm:pt modelId="{131C0EB0-E7F2-4124-BF8C-64C2373E5DCC}">
      <dgm:prSet/>
      <dgm:spPr/>
      <dgm:t>
        <a:bodyPr/>
        <a:lstStyle/>
        <a:p>
          <a:r>
            <a:rPr lang="en-GB" i="1" dirty="0"/>
            <a:t>“So it was very difficult to distil an actual answer out of that fire authority because the elected officials, you know they were butchers and bakers and candlestick makers and now all of a sudden they were being talked to by the person who’s the chief fire officer” (Case 2)</a:t>
          </a:r>
        </a:p>
      </dgm:t>
    </dgm:pt>
    <dgm:pt modelId="{E1E8FE59-4F32-4A0A-B4C9-76E4526272EC}" type="parTrans" cxnId="{CAD9C122-25F5-49F1-B994-D9BE409D579F}">
      <dgm:prSet/>
      <dgm:spPr/>
      <dgm:t>
        <a:bodyPr/>
        <a:lstStyle/>
        <a:p>
          <a:endParaRPr lang="en-GB"/>
        </a:p>
      </dgm:t>
    </dgm:pt>
    <dgm:pt modelId="{5C04D1F6-70C4-404B-950A-54135C763369}" type="sibTrans" cxnId="{CAD9C122-25F5-49F1-B994-D9BE409D579F}">
      <dgm:prSet/>
      <dgm:spPr/>
      <dgm:t>
        <a:bodyPr/>
        <a:lstStyle/>
        <a:p>
          <a:endParaRPr lang="en-GB"/>
        </a:p>
      </dgm:t>
    </dgm:pt>
    <dgm:pt modelId="{2425FEC8-C661-46CD-AE20-E0037026228A}">
      <dgm:prSet/>
      <dgm:spPr/>
      <dgm:t>
        <a:bodyPr/>
        <a:lstStyle/>
        <a:p>
          <a:r>
            <a:rPr lang="en-GB" dirty="0"/>
            <a:t>Formal control is not seen as much of a priority with greater freedom given to the CFO</a:t>
          </a:r>
        </a:p>
      </dgm:t>
    </dgm:pt>
    <dgm:pt modelId="{43D6AFB4-77E3-4681-84CA-BC27CACB4EC5}" type="parTrans" cxnId="{E1B8F9BD-85A4-4B2A-BB2F-FF43CC267ABD}">
      <dgm:prSet/>
      <dgm:spPr/>
      <dgm:t>
        <a:bodyPr/>
        <a:lstStyle/>
        <a:p>
          <a:endParaRPr lang="en-GB"/>
        </a:p>
      </dgm:t>
    </dgm:pt>
    <dgm:pt modelId="{4E64EBBB-4C4F-4A02-A465-1C1A2998BFF3}" type="sibTrans" cxnId="{E1B8F9BD-85A4-4B2A-BB2F-FF43CC267ABD}">
      <dgm:prSet/>
      <dgm:spPr/>
      <dgm:t>
        <a:bodyPr/>
        <a:lstStyle/>
        <a:p>
          <a:endParaRPr lang="en-GB"/>
        </a:p>
      </dgm:t>
    </dgm:pt>
    <dgm:pt modelId="{A04100B7-14F2-46D3-A7BA-9E7C55B9833D}">
      <dgm:prSet/>
      <dgm:spPr/>
      <dgm:t>
        <a:bodyPr/>
        <a:lstStyle/>
        <a:p>
          <a:r>
            <a:rPr lang="en-GB" i="1" dirty="0"/>
            <a:t>“The FRA defer to Chief Fire Officer as the subject matter expert and won’t challenge his strategic recommendations” (Case 1</a:t>
          </a:r>
          <a:r>
            <a:rPr lang="en-GB" dirty="0"/>
            <a:t>)</a:t>
          </a:r>
        </a:p>
      </dgm:t>
    </dgm:pt>
    <dgm:pt modelId="{88A38A78-9F42-40B8-8A30-FFEE4D626D91}" type="parTrans" cxnId="{97B8DBE5-F2F2-4B96-9356-C893F3C4713D}">
      <dgm:prSet/>
      <dgm:spPr/>
      <dgm:t>
        <a:bodyPr/>
        <a:lstStyle/>
        <a:p>
          <a:endParaRPr lang="en-GB"/>
        </a:p>
      </dgm:t>
    </dgm:pt>
    <dgm:pt modelId="{7EABEE3B-1B3C-475B-8516-21EA25A1A32A}" type="sibTrans" cxnId="{97B8DBE5-F2F2-4B96-9356-C893F3C4713D}">
      <dgm:prSet/>
      <dgm:spPr/>
      <dgm:t>
        <a:bodyPr/>
        <a:lstStyle/>
        <a:p>
          <a:endParaRPr lang="en-GB"/>
        </a:p>
      </dgm:t>
    </dgm:pt>
    <dgm:pt modelId="{5418B9BC-8259-4B00-A0F8-742755F22A39}">
      <dgm:prSet/>
      <dgm:spPr/>
      <dgm:t>
        <a:bodyPr/>
        <a:lstStyle/>
        <a:p>
          <a:r>
            <a:rPr lang="en-GB" dirty="0"/>
            <a:t>Less prone to conflicts with the CFO</a:t>
          </a:r>
        </a:p>
      </dgm:t>
    </dgm:pt>
    <dgm:pt modelId="{2F8F4BC0-D5DE-4265-B7C4-282322C7A687}" type="parTrans" cxnId="{70F31D06-8817-4E70-9F73-E9427EEDF1C7}">
      <dgm:prSet/>
      <dgm:spPr/>
      <dgm:t>
        <a:bodyPr/>
        <a:lstStyle/>
        <a:p>
          <a:endParaRPr lang="en-GB"/>
        </a:p>
      </dgm:t>
    </dgm:pt>
    <dgm:pt modelId="{830BDD7D-4585-4E14-9BB5-90418A53664D}" type="sibTrans" cxnId="{70F31D06-8817-4E70-9F73-E9427EEDF1C7}">
      <dgm:prSet/>
      <dgm:spPr/>
      <dgm:t>
        <a:bodyPr/>
        <a:lstStyle/>
        <a:p>
          <a:endParaRPr lang="en-GB"/>
        </a:p>
      </dgm:t>
    </dgm:pt>
    <dgm:pt modelId="{81D5504B-4725-4177-B7A1-6049234B046D}">
      <dgm:prSet/>
      <dgm:spPr/>
      <dgm:t>
        <a:bodyPr/>
        <a:lstStyle/>
        <a:p>
          <a:r>
            <a:rPr lang="en-GB" dirty="0"/>
            <a:t>“</a:t>
          </a:r>
          <a:r>
            <a:rPr lang="en-GB" i="1" dirty="0"/>
            <a:t>The chief fire officer gets relatively little direct scrutiny of their performance or their organisation’s performance” (Case 4</a:t>
          </a:r>
          <a:r>
            <a:rPr lang="en-GB" dirty="0"/>
            <a:t>)</a:t>
          </a:r>
        </a:p>
      </dgm:t>
    </dgm:pt>
    <dgm:pt modelId="{028DE1C0-E9AB-4916-826B-735F73279CE0}" type="parTrans" cxnId="{0AE256AC-F973-4D98-A9AA-2762EC71E75C}">
      <dgm:prSet/>
      <dgm:spPr/>
      <dgm:t>
        <a:bodyPr/>
        <a:lstStyle/>
        <a:p>
          <a:endParaRPr lang="en-GB"/>
        </a:p>
      </dgm:t>
    </dgm:pt>
    <dgm:pt modelId="{66728B69-10E3-498F-AC05-00DD392C00E3}" type="sibTrans" cxnId="{0AE256AC-F973-4D98-A9AA-2762EC71E75C}">
      <dgm:prSet/>
      <dgm:spPr/>
      <dgm:t>
        <a:bodyPr/>
        <a:lstStyle/>
        <a:p>
          <a:endParaRPr lang="en-GB"/>
        </a:p>
      </dgm:t>
    </dgm:pt>
    <dgm:pt modelId="{628C9F7C-3770-4A02-8356-4A300F46B83E}" type="pres">
      <dgm:prSet presAssocID="{E00B0CF3-9D58-4945-BDA8-48A07F217757}" presName="linear" presStyleCnt="0">
        <dgm:presLayoutVars>
          <dgm:dir/>
          <dgm:animLvl val="lvl"/>
          <dgm:resizeHandles val="exact"/>
        </dgm:presLayoutVars>
      </dgm:prSet>
      <dgm:spPr/>
    </dgm:pt>
    <dgm:pt modelId="{BC053E11-766E-407F-89F4-348202EE81FB}" type="pres">
      <dgm:prSet presAssocID="{C31DF4D6-DFA5-4925-AB81-E798B59933D6}" presName="parentLin" presStyleCnt="0"/>
      <dgm:spPr/>
    </dgm:pt>
    <dgm:pt modelId="{1EBA47F7-6F21-4F3F-A489-A0A54E8A5647}" type="pres">
      <dgm:prSet presAssocID="{C31DF4D6-DFA5-4925-AB81-E798B59933D6}" presName="parentLeftMargin" presStyleLbl="node1" presStyleIdx="0" presStyleCnt="4"/>
      <dgm:spPr/>
    </dgm:pt>
    <dgm:pt modelId="{E098A1AB-062D-40CF-9D64-4A4915590491}" type="pres">
      <dgm:prSet presAssocID="{C31DF4D6-DFA5-4925-AB81-E798B59933D6}" presName="parentText" presStyleLbl="node1" presStyleIdx="0" presStyleCnt="4">
        <dgm:presLayoutVars>
          <dgm:chMax val="0"/>
          <dgm:bulletEnabled val="1"/>
        </dgm:presLayoutVars>
      </dgm:prSet>
      <dgm:spPr/>
    </dgm:pt>
    <dgm:pt modelId="{5B52EEA1-2380-46CB-A5C2-3D6238AB3183}" type="pres">
      <dgm:prSet presAssocID="{C31DF4D6-DFA5-4925-AB81-E798B59933D6}" presName="negativeSpace" presStyleCnt="0"/>
      <dgm:spPr/>
    </dgm:pt>
    <dgm:pt modelId="{1388F9BA-DF5A-4B24-AAF7-6AA3247C6E61}" type="pres">
      <dgm:prSet presAssocID="{C31DF4D6-DFA5-4925-AB81-E798B59933D6}" presName="childText" presStyleLbl="conFgAcc1" presStyleIdx="0" presStyleCnt="4">
        <dgm:presLayoutVars>
          <dgm:bulletEnabled val="1"/>
        </dgm:presLayoutVars>
      </dgm:prSet>
      <dgm:spPr/>
    </dgm:pt>
    <dgm:pt modelId="{CBB575D3-8C4D-4513-A898-50FD0DB4F870}" type="pres">
      <dgm:prSet presAssocID="{85B6A42E-3E1E-40B2-A8BB-305B0FA3013A}" presName="spaceBetweenRectangles" presStyleCnt="0"/>
      <dgm:spPr/>
    </dgm:pt>
    <dgm:pt modelId="{D42C37A2-BE6E-4372-A416-9E59DB9F2C1F}" type="pres">
      <dgm:prSet presAssocID="{2ECCA523-A0D3-4DD3-8202-725FDD605A71}" presName="parentLin" presStyleCnt="0"/>
      <dgm:spPr/>
    </dgm:pt>
    <dgm:pt modelId="{61DD907F-DD83-4034-AA03-8D8C1F89EECB}" type="pres">
      <dgm:prSet presAssocID="{2ECCA523-A0D3-4DD3-8202-725FDD605A71}" presName="parentLeftMargin" presStyleLbl="node1" presStyleIdx="0" presStyleCnt="4"/>
      <dgm:spPr/>
    </dgm:pt>
    <dgm:pt modelId="{21137E7E-BF43-408D-BCC3-99D8366B6970}" type="pres">
      <dgm:prSet presAssocID="{2ECCA523-A0D3-4DD3-8202-725FDD605A71}" presName="parentText" presStyleLbl="node1" presStyleIdx="1" presStyleCnt="4">
        <dgm:presLayoutVars>
          <dgm:chMax val="0"/>
          <dgm:bulletEnabled val="1"/>
        </dgm:presLayoutVars>
      </dgm:prSet>
      <dgm:spPr/>
    </dgm:pt>
    <dgm:pt modelId="{715C4629-D315-4F87-86ED-AC34CEDC8779}" type="pres">
      <dgm:prSet presAssocID="{2ECCA523-A0D3-4DD3-8202-725FDD605A71}" presName="negativeSpace" presStyleCnt="0"/>
      <dgm:spPr/>
    </dgm:pt>
    <dgm:pt modelId="{E0D5B2B2-8D69-4B7E-87C9-BB127F0107B1}" type="pres">
      <dgm:prSet presAssocID="{2ECCA523-A0D3-4DD3-8202-725FDD605A71}" presName="childText" presStyleLbl="conFgAcc1" presStyleIdx="1" presStyleCnt="4">
        <dgm:presLayoutVars>
          <dgm:bulletEnabled val="1"/>
        </dgm:presLayoutVars>
      </dgm:prSet>
      <dgm:spPr/>
    </dgm:pt>
    <dgm:pt modelId="{76DAC398-ECFA-4F8A-B505-6381052F3316}" type="pres">
      <dgm:prSet presAssocID="{8D4F8C09-1133-4973-8E34-0E177D2BF6B0}" presName="spaceBetweenRectangles" presStyleCnt="0"/>
      <dgm:spPr/>
    </dgm:pt>
    <dgm:pt modelId="{EEECB4A4-73F6-4655-82A2-F191700E1154}" type="pres">
      <dgm:prSet presAssocID="{2425FEC8-C661-46CD-AE20-E0037026228A}" presName="parentLin" presStyleCnt="0"/>
      <dgm:spPr/>
    </dgm:pt>
    <dgm:pt modelId="{B9F3B299-46D2-47D1-AA8E-CB39B1A02CF4}" type="pres">
      <dgm:prSet presAssocID="{2425FEC8-C661-46CD-AE20-E0037026228A}" presName="parentLeftMargin" presStyleLbl="node1" presStyleIdx="1" presStyleCnt="4"/>
      <dgm:spPr/>
    </dgm:pt>
    <dgm:pt modelId="{C94D0347-CA3D-46D7-B0A6-AABA86CB01CC}" type="pres">
      <dgm:prSet presAssocID="{2425FEC8-C661-46CD-AE20-E0037026228A}" presName="parentText" presStyleLbl="node1" presStyleIdx="2" presStyleCnt="4">
        <dgm:presLayoutVars>
          <dgm:chMax val="0"/>
          <dgm:bulletEnabled val="1"/>
        </dgm:presLayoutVars>
      </dgm:prSet>
      <dgm:spPr/>
    </dgm:pt>
    <dgm:pt modelId="{25A1DDC0-0251-4C7B-A65C-DD5C24B18647}" type="pres">
      <dgm:prSet presAssocID="{2425FEC8-C661-46CD-AE20-E0037026228A}" presName="negativeSpace" presStyleCnt="0"/>
      <dgm:spPr/>
    </dgm:pt>
    <dgm:pt modelId="{787864FA-F187-4AB7-AFE1-9558768086C3}" type="pres">
      <dgm:prSet presAssocID="{2425FEC8-C661-46CD-AE20-E0037026228A}" presName="childText" presStyleLbl="conFgAcc1" presStyleIdx="2" presStyleCnt="4">
        <dgm:presLayoutVars>
          <dgm:bulletEnabled val="1"/>
        </dgm:presLayoutVars>
      </dgm:prSet>
      <dgm:spPr/>
    </dgm:pt>
    <dgm:pt modelId="{74906145-41FE-4246-A836-85A98AE0A5CC}" type="pres">
      <dgm:prSet presAssocID="{4E64EBBB-4C4F-4A02-A465-1C1A2998BFF3}" presName="spaceBetweenRectangles" presStyleCnt="0"/>
      <dgm:spPr/>
    </dgm:pt>
    <dgm:pt modelId="{76C026D5-9B6F-44B0-B73B-2070ECC5B8E4}" type="pres">
      <dgm:prSet presAssocID="{5418B9BC-8259-4B00-A0F8-742755F22A39}" presName="parentLin" presStyleCnt="0"/>
      <dgm:spPr/>
    </dgm:pt>
    <dgm:pt modelId="{8BE97454-6BFA-4718-8404-7580A64563FE}" type="pres">
      <dgm:prSet presAssocID="{5418B9BC-8259-4B00-A0F8-742755F22A39}" presName="parentLeftMargin" presStyleLbl="node1" presStyleIdx="2" presStyleCnt="4"/>
      <dgm:spPr/>
    </dgm:pt>
    <dgm:pt modelId="{01C5300A-DB80-440D-80DC-44B717E88D58}" type="pres">
      <dgm:prSet presAssocID="{5418B9BC-8259-4B00-A0F8-742755F22A39}" presName="parentText" presStyleLbl="node1" presStyleIdx="3" presStyleCnt="4">
        <dgm:presLayoutVars>
          <dgm:chMax val="0"/>
          <dgm:bulletEnabled val="1"/>
        </dgm:presLayoutVars>
      </dgm:prSet>
      <dgm:spPr/>
    </dgm:pt>
    <dgm:pt modelId="{FC50DFB1-2CA3-4BBC-8114-8A42D4749187}" type="pres">
      <dgm:prSet presAssocID="{5418B9BC-8259-4B00-A0F8-742755F22A39}" presName="negativeSpace" presStyleCnt="0"/>
      <dgm:spPr/>
    </dgm:pt>
    <dgm:pt modelId="{391EC7CE-A1D3-4814-8ADE-EBD52492CFCC}" type="pres">
      <dgm:prSet presAssocID="{5418B9BC-8259-4B00-A0F8-742755F22A39}" presName="childText" presStyleLbl="conFgAcc1" presStyleIdx="3" presStyleCnt="4">
        <dgm:presLayoutVars>
          <dgm:bulletEnabled val="1"/>
        </dgm:presLayoutVars>
      </dgm:prSet>
      <dgm:spPr/>
    </dgm:pt>
  </dgm:ptLst>
  <dgm:cxnLst>
    <dgm:cxn modelId="{70F31D06-8817-4E70-9F73-E9427EEDF1C7}" srcId="{E00B0CF3-9D58-4945-BDA8-48A07F217757}" destId="{5418B9BC-8259-4B00-A0F8-742755F22A39}" srcOrd="3" destOrd="0" parTransId="{2F8F4BC0-D5DE-4265-B7C4-282322C7A687}" sibTransId="{830BDD7D-4585-4E14-9BB5-90418A53664D}"/>
    <dgm:cxn modelId="{4E946210-F3E0-487F-8910-A8B3E77B1134}" type="presOf" srcId="{E00B0CF3-9D58-4945-BDA8-48A07F217757}" destId="{628C9F7C-3770-4A02-8356-4A300F46B83E}" srcOrd="0" destOrd="0" presId="urn:microsoft.com/office/officeart/2005/8/layout/list1"/>
    <dgm:cxn modelId="{CAD9C122-25F5-49F1-B994-D9BE409D579F}" srcId="{2ECCA523-A0D3-4DD3-8202-725FDD605A71}" destId="{131C0EB0-E7F2-4124-BF8C-64C2373E5DCC}" srcOrd="0" destOrd="0" parTransId="{E1E8FE59-4F32-4A0A-B4C9-76E4526272EC}" sibTransId="{5C04D1F6-70C4-404B-950A-54135C763369}"/>
    <dgm:cxn modelId="{81112F25-8A9B-4816-BB49-03DDCCD63FD2}" type="presOf" srcId="{131C0EB0-E7F2-4124-BF8C-64C2373E5DCC}" destId="{E0D5B2B2-8D69-4B7E-87C9-BB127F0107B1}" srcOrd="0" destOrd="0" presId="urn:microsoft.com/office/officeart/2005/8/layout/list1"/>
    <dgm:cxn modelId="{5C935262-77CB-48B1-B000-C34987EBA0AF}" type="presOf" srcId="{9D0DDFC3-787B-4CD0-8DC4-4940CEE2FB7C}" destId="{1388F9BA-DF5A-4B24-AAF7-6AA3247C6E61}" srcOrd="0" destOrd="0" presId="urn:microsoft.com/office/officeart/2005/8/layout/list1"/>
    <dgm:cxn modelId="{57D36C63-BB89-4C50-9AA1-5F7D6DC1D46D}" srcId="{E00B0CF3-9D58-4945-BDA8-48A07F217757}" destId="{C31DF4D6-DFA5-4925-AB81-E798B59933D6}" srcOrd="0" destOrd="0" parTransId="{647B66C8-1B94-4468-8489-1CA2D5FE983E}" sibTransId="{85B6A42E-3E1E-40B2-A8BB-305B0FA3013A}"/>
    <dgm:cxn modelId="{78BD924F-A440-402E-8938-2152834B2E08}" type="presOf" srcId="{2ECCA523-A0D3-4DD3-8202-725FDD605A71}" destId="{21137E7E-BF43-408D-BCC3-99D8366B6970}" srcOrd="1" destOrd="0" presId="urn:microsoft.com/office/officeart/2005/8/layout/list1"/>
    <dgm:cxn modelId="{F123B150-73DF-4A45-85C8-0259E0AD9078}" srcId="{E00B0CF3-9D58-4945-BDA8-48A07F217757}" destId="{2ECCA523-A0D3-4DD3-8202-725FDD605A71}" srcOrd="1" destOrd="0" parTransId="{6638458B-53E1-4B78-A336-A8BD4F080DBB}" sibTransId="{8D4F8C09-1133-4973-8E34-0E177D2BF6B0}"/>
    <dgm:cxn modelId="{258E5E52-E6B6-406D-8AFA-F75B878B3904}" type="presOf" srcId="{A04100B7-14F2-46D3-A7BA-9E7C55B9833D}" destId="{787864FA-F187-4AB7-AFE1-9558768086C3}" srcOrd="0" destOrd="0" presId="urn:microsoft.com/office/officeart/2005/8/layout/list1"/>
    <dgm:cxn modelId="{D5EEA98B-9079-4C1B-A28E-39C55941DDE5}" type="presOf" srcId="{5418B9BC-8259-4B00-A0F8-742755F22A39}" destId="{8BE97454-6BFA-4718-8404-7580A64563FE}" srcOrd="0" destOrd="0" presId="urn:microsoft.com/office/officeart/2005/8/layout/list1"/>
    <dgm:cxn modelId="{AB659194-96DC-4275-AE09-C4583641D05A}" srcId="{C31DF4D6-DFA5-4925-AB81-E798B59933D6}" destId="{9D0DDFC3-787B-4CD0-8DC4-4940CEE2FB7C}" srcOrd="0" destOrd="0" parTransId="{03B84BBD-A891-446E-9EEB-C0D87E9F8ABF}" sibTransId="{0490F011-3319-4C47-9941-AB769DBF71D4}"/>
    <dgm:cxn modelId="{8E14009D-970A-4AAF-87B7-06BDCEBB0B27}" type="presOf" srcId="{81D5504B-4725-4177-B7A1-6049234B046D}" destId="{391EC7CE-A1D3-4814-8ADE-EBD52492CFCC}" srcOrd="0" destOrd="0" presId="urn:microsoft.com/office/officeart/2005/8/layout/list1"/>
    <dgm:cxn modelId="{0AE256AC-F973-4D98-A9AA-2762EC71E75C}" srcId="{5418B9BC-8259-4B00-A0F8-742755F22A39}" destId="{81D5504B-4725-4177-B7A1-6049234B046D}" srcOrd="0" destOrd="0" parTransId="{028DE1C0-E9AB-4916-826B-735F73279CE0}" sibTransId="{66728B69-10E3-498F-AC05-00DD392C00E3}"/>
    <dgm:cxn modelId="{E1B8F9BD-85A4-4B2A-BB2F-FF43CC267ABD}" srcId="{E00B0CF3-9D58-4945-BDA8-48A07F217757}" destId="{2425FEC8-C661-46CD-AE20-E0037026228A}" srcOrd="2" destOrd="0" parTransId="{43D6AFB4-77E3-4681-84CA-BC27CACB4EC5}" sibTransId="{4E64EBBB-4C4F-4A02-A465-1C1A2998BFF3}"/>
    <dgm:cxn modelId="{292BC3D5-A033-487C-9095-64A7A5CF2744}" type="presOf" srcId="{2425FEC8-C661-46CD-AE20-E0037026228A}" destId="{B9F3B299-46D2-47D1-AA8E-CB39B1A02CF4}" srcOrd="0" destOrd="0" presId="urn:microsoft.com/office/officeart/2005/8/layout/list1"/>
    <dgm:cxn modelId="{9A92F9D9-E26D-4683-9E1C-6510CE09BB4C}" type="presOf" srcId="{C31DF4D6-DFA5-4925-AB81-E798B59933D6}" destId="{E098A1AB-062D-40CF-9D64-4A4915590491}" srcOrd="1" destOrd="0" presId="urn:microsoft.com/office/officeart/2005/8/layout/list1"/>
    <dgm:cxn modelId="{97B8DBE5-F2F2-4B96-9356-C893F3C4713D}" srcId="{2425FEC8-C661-46CD-AE20-E0037026228A}" destId="{A04100B7-14F2-46D3-A7BA-9E7C55B9833D}" srcOrd="0" destOrd="0" parTransId="{88A38A78-9F42-40B8-8A30-FFEE4D626D91}" sibTransId="{7EABEE3B-1B3C-475B-8516-21EA25A1A32A}"/>
    <dgm:cxn modelId="{2F35A3F1-9BE4-4F9F-BF00-529E7E2C7EFC}" type="presOf" srcId="{5418B9BC-8259-4B00-A0F8-742755F22A39}" destId="{01C5300A-DB80-440D-80DC-44B717E88D58}" srcOrd="1" destOrd="0" presId="urn:microsoft.com/office/officeart/2005/8/layout/list1"/>
    <dgm:cxn modelId="{3A6812F7-5534-4A0D-A985-ECB2BB3F6218}" type="presOf" srcId="{2425FEC8-C661-46CD-AE20-E0037026228A}" destId="{C94D0347-CA3D-46D7-B0A6-AABA86CB01CC}" srcOrd="1" destOrd="0" presId="urn:microsoft.com/office/officeart/2005/8/layout/list1"/>
    <dgm:cxn modelId="{34005CFC-275E-4706-80F7-5BF2ED126715}" type="presOf" srcId="{C31DF4D6-DFA5-4925-AB81-E798B59933D6}" destId="{1EBA47F7-6F21-4F3F-A489-A0A54E8A5647}" srcOrd="0" destOrd="0" presId="urn:microsoft.com/office/officeart/2005/8/layout/list1"/>
    <dgm:cxn modelId="{B177AAFE-C114-43FC-BD0D-35B5A65ACF0F}" type="presOf" srcId="{2ECCA523-A0D3-4DD3-8202-725FDD605A71}" destId="{61DD907F-DD83-4034-AA03-8D8C1F89EECB}" srcOrd="0" destOrd="0" presId="urn:microsoft.com/office/officeart/2005/8/layout/list1"/>
    <dgm:cxn modelId="{73847D63-D2E0-4A61-AD36-515F81D54E9D}" type="presParOf" srcId="{628C9F7C-3770-4A02-8356-4A300F46B83E}" destId="{BC053E11-766E-407F-89F4-348202EE81FB}" srcOrd="0" destOrd="0" presId="urn:microsoft.com/office/officeart/2005/8/layout/list1"/>
    <dgm:cxn modelId="{1E001063-52E8-465A-B1D2-8925F2CCA56B}" type="presParOf" srcId="{BC053E11-766E-407F-89F4-348202EE81FB}" destId="{1EBA47F7-6F21-4F3F-A489-A0A54E8A5647}" srcOrd="0" destOrd="0" presId="urn:microsoft.com/office/officeart/2005/8/layout/list1"/>
    <dgm:cxn modelId="{52C8D239-1572-4D91-AC08-BA69D26B243E}" type="presParOf" srcId="{BC053E11-766E-407F-89F4-348202EE81FB}" destId="{E098A1AB-062D-40CF-9D64-4A4915590491}" srcOrd="1" destOrd="0" presId="urn:microsoft.com/office/officeart/2005/8/layout/list1"/>
    <dgm:cxn modelId="{A1915895-4971-473F-9A9A-BF83B9E11EE2}" type="presParOf" srcId="{628C9F7C-3770-4A02-8356-4A300F46B83E}" destId="{5B52EEA1-2380-46CB-A5C2-3D6238AB3183}" srcOrd="1" destOrd="0" presId="urn:microsoft.com/office/officeart/2005/8/layout/list1"/>
    <dgm:cxn modelId="{BE34C0B3-F377-475F-B5C0-F1FE2709478F}" type="presParOf" srcId="{628C9F7C-3770-4A02-8356-4A300F46B83E}" destId="{1388F9BA-DF5A-4B24-AAF7-6AA3247C6E61}" srcOrd="2" destOrd="0" presId="urn:microsoft.com/office/officeart/2005/8/layout/list1"/>
    <dgm:cxn modelId="{98D7E665-09AE-4914-B654-74B8B612E5DF}" type="presParOf" srcId="{628C9F7C-3770-4A02-8356-4A300F46B83E}" destId="{CBB575D3-8C4D-4513-A898-50FD0DB4F870}" srcOrd="3" destOrd="0" presId="urn:microsoft.com/office/officeart/2005/8/layout/list1"/>
    <dgm:cxn modelId="{CD069B67-CACC-4AA6-80FA-36B98D66F882}" type="presParOf" srcId="{628C9F7C-3770-4A02-8356-4A300F46B83E}" destId="{D42C37A2-BE6E-4372-A416-9E59DB9F2C1F}" srcOrd="4" destOrd="0" presId="urn:microsoft.com/office/officeart/2005/8/layout/list1"/>
    <dgm:cxn modelId="{CDECE61C-0A86-4B23-95E8-41BF888A7EEE}" type="presParOf" srcId="{D42C37A2-BE6E-4372-A416-9E59DB9F2C1F}" destId="{61DD907F-DD83-4034-AA03-8D8C1F89EECB}" srcOrd="0" destOrd="0" presId="urn:microsoft.com/office/officeart/2005/8/layout/list1"/>
    <dgm:cxn modelId="{E68EDB38-6DD3-48AA-82C4-0C85E7A1CD63}" type="presParOf" srcId="{D42C37A2-BE6E-4372-A416-9E59DB9F2C1F}" destId="{21137E7E-BF43-408D-BCC3-99D8366B6970}" srcOrd="1" destOrd="0" presId="urn:microsoft.com/office/officeart/2005/8/layout/list1"/>
    <dgm:cxn modelId="{B1D224F9-2496-4B22-83F7-0F19AE2EF74C}" type="presParOf" srcId="{628C9F7C-3770-4A02-8356-4A300F46B83E}" destId="{715C4629-D315-4F87-86ED-AC34CEDC8779}" srcOrd="5" destOrd="0" presId="urn:microsoft.com/office/officeart/2005/8/layout/list1"/>
    <dgm:cxn modelId="{DE70D9B3-B8B5-4175-A806-4D8EBEC9B896}" type="presParOf" srcId="{628C9F7C-3770-4A02-8356-4A300F46B83E}" destId="{E0D5B2B2-8D69-4B7E-87C9-BB127F0107B1}" srcOrd="6" destOrd="0" presId="urn:microsoft.com/office/officeart/2005/8/layout/list1"/>
    <dgm:cxn modelId="{928D056E-1043-4BC3-97BE-3AE5FDDAD602}" type="presParOf" srcId="{628C9F7C-3770-4A02-8356-4A300F46B83E}" destId="{76DAC398-ECFA-4F8A-B505-6381052F3316}" srcOrd="7" destOrd="0" presId="urn:microsoft.com/office/officeart/2005/8/layout/list1"/>
    <dgm:cxn modelId="{9D1C850C-98F6-4B80-85CC-541A65C2DE30}" type="presParOf" srcId="{628C9F7C-3770-4A02-8356-4A300F46B83E}" destId="{EEECB4A4-73F6-4655-82A2-F191700E1154}" srcOrd="8" destOrd="0" presId="urn:microsoft.com/office/officeart/2005/8/layout/list1"/>
    <dgm:cxn modelId="{8B2BD9C3-605E-401D-BFE0-1CD5A095F77A}" type="presParOf" srcId="{EEECB4A4-73F6-4655-82A2-F191700E1154}" destId="{B9F3B299-46D2-47D1-AA8E-CB39B1A02CF4}" srcOrd="0" destOrd="0" presId="urn:microsoft.com/office/officeart/2005/8/layout/list1"/>
    <dgm:cxn modelId="{381DC305-157A-4E41-B453-05FC4A17381C}" type="presParOf" srcId="{EEECB4A4-73F6-4655-82A2-F191700E1154}" destId="{C94D0347-CA3D-46D7-B0A6-AABA86CB01CC}" srcOrd="1" destOrd="0" presId="urn:microsoft.com/office/officeart/2005/8/layout/list1"/>
    <dgm:cxn modelId="{B063615C-BE92-4FDB-B3BF-23515CFB7D0F}" type="presParOf" srcId="{628C9F7C-3770-4A02-8356-4A300F46B83E}" destId="{25A1DDC0-0251-4C7B-A65C-DD5C24B18647}" srcOrd="9" destOrd="0" presId="urn:microsoft.com/office/officeart/2005/8/layout/list1"/>
    <dgm:cxn modelId="{CFF67345-0502-4309-A652-D3AC62081DAD}" type="presParOf" srcId="{628C9F7C-3770-4A02-8356-4A300F46B83E}" destId="{787864FA-F187-4AB7-AFE1-9558768086C3}" srcOrd="10" destOrd="0" presId="urn:microsoft.com/office/officeart/2005/8/layout/list1"/>
    <dgm:cxn modelId="{AE505F14-4DED-4A23-BF35-BABFA264962F}" type="presParOf" srcId="{628C9F7C-3770-4A02-8356-4A300F46B83E}" destId="{74906145-41FE-4246-A836-85A98AE0A5CC}" srcOrd="11" destOrd="0" presId="urn:microsoft.com/office/officeart/2005/8/layout/list1"/>
    <dgm:cxn modelId="{1885AE79-0D61-43D0-936C-3AC092AFDE73}" type="presParOf" srcId="{628C9F7C-3770-4A02-8356-4A300F46B83E}" destId="{76C026D5-9B6F-44B0-B73B-2070ECC5B8E4}" srcOrd="12" destOrd="0" presId="urn:microsoft.com/office/officeart/2005/8/layout/list1"/>
    <dgm:cxn modelId="{020AB201-362B-4906-9CBC-E66C12C1A598}" type="presParOf" srcId="{76C026D5-9B6F-44B0-B73B-2070ECC5B8E4}" destId="{8BE97454-6BFA-4718-8404-7580A64563FE}" srcOrd="0" destOrd="0" presId="urn:microsoft.com/office/officeart/2005/8/layout/list1"/>
    <dgm:cxn modelId="{426DD9B8-1A07-4707-94B9-79CCADF3E4C1}" type="presParOf" srcId="{76C026D5-9B6F-44B0-B73B-2070ECC5B8E4}" destId="{01C5300A-DB80-440D-80DC-44B717E88D58}" srcOrd="1" destOrd="0" presId="urn:microsoft.com/office/officeart/2005/8/layout/list1"/>
    <dgm:cxn modelId="{1E503DAF-1D63-4190-9DE2-0CF953EA7129}" type="presParOf" srcId="{628C9F7C-3770-4A02-8356-4A300F46B83E}" destId="{FC50DFB1-2CA3-4BBC-8114-8A42D4749187}" srcOrd="13" destOrd="0" presId="urn:microsoft.com/office/officeart/2005/8/layout/list1"/>
    <dgm:cxn modelId="{0E427469-A446-405C-98AB-E1BE478B8542}" type="presParOf" srcId="{628C9F7C-3770-4A02-8356-4A300F46B83E}" destId="{391EC7CE-A1D3-4814-8ADE-EBD52492CFC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0B0CF3-9D58-4945-BDA8-48A07F2177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31DF4D6-DFA5-4925-AB81-E798B59933D6}">
      <dgm:prSet custT="1"/>
      <dgm:spPr/>
      <dgm:t>
        <a:bodyPr/>
        <a:lstStyle/>
        <a:p>
          <a:r>
            <a:rPr lang="en-GB" sz="1300" dirty="0"/>
            <a:t>Rapid decision-making (single source of accountability)</a:t>
          </a:r>
        </a:p>
      </dgm:t>
    </dgm:pt>
    <dgm:pt modelId="{647B66C8-1B94-4468-8489-1CA2D5FE983E}" type="parTrans" cxnId="{57D36C63-BB89-4C50-9AA1-5F7D6DC1D46D}">
      <dgm:prSet/>
      <dgm:spPr/>
      <dgm:t>
        <a:bodyPr/>
        <a:lstStyle/>
        <a:p>
          <a:endParaRPr lang="en-GB" sz="1300"/>
        </a:p>
      </dgm:t>
    </dgm:pt>
    <dgm:pt modelId="{85B6A42E-3E1E-40B2-A8BB-305B0FA3013A}" type="sibTrans" cxnId="{57D36C63-BB89-4C50-9AA1-5F7D6DC1D46D}">
      <dgm:prSet/>
      <dgm:spPr/>
      <dgm:t>
        <a:bodyPr/>
        <a:lstStyle/>
        <a:p>
          <a:endParaRPr lang="en-GB" sz="1300"/>
        </a:p>
      </dgm:t>
    </dgm:pt>
    <dgm:pt modelId="{9D0DDFC3-787B-4CD0-8DC4-4940CEE2FB7C}">
      <dgm:prSet custT="1"/>
      <dgm:spPr/>
      <dgm:t>
        <a:bodyPr/>
        <a:lstStyle/>
        <a:p>
          <a:r>
            <a:rPr lang="en-GB" sz="1300" i="1" dirty="0"/>
            <a:t>“Meetings become more structured, more detailed, there is the advantage that I’m experiencing over time of … on most parts decisions are made quicker, so there’s a bit more decisiveness having that single accountable person.” (Case 3)</a:t>
          </a:r>
        </a:p>
      </dgm:t>
    </dgm:pt>
    <dgm:pt modelId="{03B84BBD-A891-446E-9EEB-C0D87E9F8ABF}" type="parTrans" cxnId="{AB659194-96DC-4275-AE09-C4583641D05A}">
      <dgm:prSet/>
      <dgm:spPr/>
      <dgm:t>
        <a:bodyPr/>
        <a:lstStyle/>
        <a:p>
          <a:endParaRPr lang="en-GB" sz="1300"/>
        </a:p>
      </dgm:t>
    </dgm:pt>
    <dgm:pt modelId="{0490F011-3319-4C47-9941-AB769DBF71D4}" type="sibTrans" cxnId="{AB659194-96DC-4275-AE09-C4583641D05A}">
      <dgm:prSet/>
      <dgm:spPr/>
      <dgm:t>
        <a:bodyPr/>
        <a:lstStyle/>
        <a:p>
          <a:endParaRPr lang="en-GB" sz="1300"/>
        </a:p>
      </dgm:t>
    </dgm:pt>
    <dgm:pt modelId="{2ECCA523-A0D3-4DD3-8202-725FDD605A71}">
      <dgm:prSet custT="1"/>
      <dgm:spPr/>
      <dgm:t>
        <a:bodyPr/>
        <a:lstStyle/>
        <a:p>
          <a:r>
            <a:rPr lang="en-GB" sz="1300" dirty="0"/>
            <a:t>An additional level of scrutiny from the PFCC</a:t>
          </a:r>
        </a:p>
      </dgm:t>
    </dgm:pt>
    <dgm:pt modelId="{6638458B-53E1-4B78-A336-A8BD4F080DBB}" type="parTrans" cxnId="{F123B150-73DF-4A45-85C8-0259E0AD9078}">
      <dgm:prSet/>
      <dgm:spPr/>
      <dgm:t>
        <a:bodyPr/>
        <a:lstStyle/>
        <a:p>
          <a:endParaRPr lang="en-GB" sz="1300"/>
        </a:p>
      </dgm:t>
    </dgm:pt>
    <dgm:pt modelId="{8D4F8C09-1133-4973-8E34-0E177D2BF6B0}" type="sibTrans" cxnId="{F123B150-73DF-4A45-85C8-0259E0AD9078}">
      <dgm:prSet/>
      <dgm:spPr/>
      <dgm:t>
        <a:bodyPr/>
        <a:lstStyle/>
        <a:p>
          <a:endParaRPr lang="en-GB" sz="1300"/>
        </a:p>
      </dgm:t>
    </dgm:pt>
    <dgm:pt modelId="{131C0EB0-E7F2-4124-BF8C-64C2373E5DCC}">
      <dgm:prSet custT="1"/>
      <dgm:spPr/>
      <dgm:t>
        <a:bodyPr/>
        <a:lstStyle/>
        <a:p>
          <a:r>
            <a:rPr lang="en-GB" sz="1300" i="1" dirty="0"/>
            <a:t>“We now have a commissioner that is very, very focused, switched on, asked some very difficult and awkward questions but quite rightly so because you know they drive efficiencies, they drive us to focus on particular areas of interest.“ (Case 4)</a:t>
          </a:r>
        </a:p>
      </dgm:t>
    </dgm:pt>
    <dgm:pt modelId="{E1E8FE59-4F32-4A0A-B4C9-76E4526272EC}" type="parTrans" cxnId="{CAD9C122-25F5-49F1-B994-D9BE409D579F}">
      <dgm:prSet/>
      <dgm:spPr/>
      <dgm:t>
        <a:bodyPr/>
        <a:lstStyle/>
        <a:p>
          <a:endParaRPr lang="en-GB" sz="1300"/>
        </a:p>
      </dgm:t>
    </dgm:pt>
    <dgm:pt modelId="{5C04D1F6-70C4-404B-950A-54135C763369}" type="sibTrans" cxnId="{CAD9C122-25F5-49F1-B994-D9BE409D579F}">
      <dgm:prSet/>
      <dgm:spPr/>
      <dgm:t>
        <a:bodyPr/>
        <a:lstStyle/>
        <a:p>
          <a:endParaRPr lang="en-GB" sz="1300"/>
        </a:p>
      </dgm:t>
    </dgm:pt>
    <dgm:pt modelId="{2425FEC8-C661-46CD-AE20-E0037026228A}">
      <dgm:prSet custT="1"/>
      <dgm:spPr/>
      <dgm:t>
        <a:bodyPr/>
        <a:lstStyle/>
        <a:p>
          <a:r>
            <a:rPr lang="en-GB" sz="1300" dirty="0"/>
            <a:t>Greater control over the CFO</a:t>
          </a:r>
        </a:p>
      </dgm:t>
    </dgm:pt>
    <dgm:pt modelId="{43D6AFB4-77E3-4681-84CA-BC27CACB4EC5}" type="parTrans" cxnId="{E1B8F9BD-85A4-4B2A-BB2F-FF43CC267ABD}">
      <dgm:prSet/>
      <dgm:spPr/>
      <dgm:t>
        <a:bodyPr/>
        <a:lstStyle/>
        <a:p>
          <a:endParaRPr lang="en-GB" sz="1300"/>
        </a:p>
      </dgm:t>
    </dgm:pt>
    <dgm:pt modelId="{4E64EBBB-4C4F-4A02-A465-1C1A2998BFF3}" type="sibTrans" cxnId="{E1B8F9BD-85A4-4B2A-BB2F-FF43CC267ABD}">
      <dgm:prSet/>
      <dgm:spPr/>
      <dgm:t>
        <a:bodyPr/>
        <a:lstStyle/>
        <a:p>
          <a:endParaRPr lang="en-GB" sz="1300"/>
        </a:p>
      </dgm:t>
    </dgm:pt>
    <dgm:pt modelId="{A04100B7-14F2-46D3-A7BA-9E7C55B9833D}">
      <dgm:prSet custT="1"/>
      <dgm:spPr/>
      <dgm:t>
        <a:bodyPr/>
        <a:lstStyle/>
        <a:p>
          <a:r>
            <a:rPr lang="en-GB" sz="1300" i="1" dirty="0"/>
            <a:t>“You have a chief fire officer who’s giving professional advice at the moment to a PFCC who doesn’t take that advice… there is an example whereby, we’ve advised on a certain function of the fire and rescue service not being transferred to the police and that advice was not taken.  So you know the PFCC overruled the chief fire officer and made that decision.” (Case 3)</a:t>
          </a:r>
          <a:endParaRPr lang="en-GB" sz="1300" dirty="0"/>
        </a:p>
      </dgm:t>
    </dgm:pt>
    <dgm:pt modelId="{88A38A78-9F42-40B8-8A30-FFEE4D626D91}" type="parTrans" cxnId="{97B8DBE5-F2F2-4B96-9356-C893F3C4713D}">
      <dgm:prSet/>
      <dgm:spPr/>
      <dgm:t>
        <a:bodyPr/>
        <a:lstStyle/>
        <a:p>
          <a:endParaRPr lang="en-GB" sz="1300"/>
        </a:p>
      </dgm:t>
    </dgm:pt>
    <dgm:pt modelId="{7EABEE3B-1B3C-475B-8516-21EA25A1A32A}" type="sibTrans" cxnId="{97B8DBE5-F2F2-4B96-9356-C893F3C4713D}">
      <dgm:prSet/>
      <dgm:spPr/>
      <dgm:t>
        <a:bodyPr/>
        <a:lstStyle/>
        <a:p>
          <a:endParaRPr lang="en-GB" sz="1300"/>
        </a:p>
      </dgm:t>
    </dgm:pt>
    <dgm:pt modelId="{5418B9BC-8259-4B00-A0F8-742755F22A39}">
      <dgm:prSet custT="1"/>
      <dgm:spPr/>
      <dgm:t>
        <a:bodyPr/>
        <a:lstStyle/>
        <a:p>
          <a:r>
            <a:rPr lang="en-GB" sz="1300" dirty="0"/>
            <a:t>Can become fractious because of conflict of interest between the PFCC and the CFO</a:t>
          </a:r>
        </a:p>
      </dgm:t>
    </dgm:pt>
    <dgm:pt modelId="{2F8F4BC0-D5DE-4265-B7C4-282322C7A687}" type="parTrans" cxnId="{70F31D06-8817-4E70-9F73-E9427EEDF1C7}">
      <dgm:prSet/>
      <dgm:spPr/>
      <dgm:t>
        <a:bodyPr/>
        <a:lstStyle/>
        <a:p>
          <a:endParaRPr lang="en-GB" sz="1300"/>
        </a:p>
      </dgm:t>
    </dgm:pt>
    <dgm:pt modelId="{830BDD7D-4585-4E14-9BB5-90418A53664D}" type="sibTrans" cxnId="{70F31D06-8817-4E70-9F73-E9427EEDF1C7}">
      <dgm:prSet/>
      <dgm:spPr/>
      <dgm:t>
        <a:bodyPr/>
        <a:lstStyle/>
        <a:p>
          <a:endParaRPr lang="en-GB" sz="1300"/>
        </a:p>
      </dgm:t>
    </dgm:pt>
    <dgm:pt modelId="{81D5504B-4725-4177-B7A1-6049234B046D}">
      <dgm:prSet custT="1"/>
      <dgm:spPr/>
      <dgm:t>
        <a:bodyPr/>
        <a:lstStyle/>
        <a:p>
          <a:r>
            <a:rPr lang="en-GB" sz="1300" i="1" dirty="0"/>
            <a:t>“my main concern is still this whole operational independence for the chief fire officer, and obviously legislation hasn’t caught up with that, where we see how the chief constable has that operational independence from the commissioner, but we don’t.  And there’s that conflict at times” (Case 2)</a:t>
          </a:r>
        </a:p>
      </dgm:t>
    </dgm:pt>
    <dgm:pt modelId="{028DE1C0-E9AB-4916-826B-735F73279CE0}" type="parTrans" cxnId="{0AE256AC-F973-4D98-A9AA-2762EC71E75C}">
      <dgm:prSet/>
      <dgm:spPr/>
      <dgm:t>
        <a:bodyPr/>
        <a:lstStyle/>
        <a:p>
          <a:endParaRPr lang="en-GB" sz="1300"/>
        </a:p>
      </dgm:t>
    </dgm:pt>
    <dgm:pt modelId="{66728B69-10E3-498F-AC05-00DD392C00E3}" type="sibTrans" cxnId="{0AE256AC-F973-4D98-A9AA-2762EC71E75C}">
      <dgm:prSet/>
      <dgm:spPr/>
      <dgm:t>
        <a:bodyPr/>
        <a:lstStyle/>
        <a:p>
          <a:endParaRPr lang="en-GB" sz="1300"/>
        </a:p>
      </dgm:t>
    </dgm:pt>
    <dgm:pt modelId="{7C1B3BD4-5B99-4E68-898C-10C6C9890C17}" type="pres">
      <dgm:prSet presAssocID="{E00B0CF3-9D58-4945-BDA8-48A07F217757}" presName="linear" presStyleCnt="0">
        <dgm:presLayoutVars>
          <dgm:dir/>
          <dgm:animLvl val="lvl"/>
          <dgm:resizeHandles val="exact"/>
        </dgm:presLayoutVars>
      </dgm:prSet>
      <dgm:spPr/>
    </dgm:pt>
    <dgm:pt modelId="{2924EC58-22F7-453B-9299-8BF458F751CC}" type="pres">
      <dgm:prSet presAssocID="{C31DF4D6-DFA5-4925-AB81-E798B59933D6}" presName="parentLin" presStyleCnt="0"/>
      <dgm:spPr/>
    </dgm:pt>
    <dgm:pt modelId="{D4BAB2BA-92D3-4BEC-ADF2-F479771F9DC7}" type="pres">
      <dgm:prSet presAssocID="{C31DF4D6-DFA5-4925-AB81-E798B59933D6}" presName="parentLeftMargin" presStyleLbl="node1" presStyleIdx="0" presStyleCnt="4"/>
      <dgm:spPr/>
    </dgm:pt>
    <dgm:pt modelId="{21E3A6F0-8C3A-4339-993A-9864FC1E3AB2}" type="pres">
      <dgm:prSet presAssocID="{C31DF4D6-DFA5-4925-AB81-E798B59933D6}" presName="parentText" presStyleLbl="node1" presStyleIdx="0" presStyleCnt="4">
        <dgm:presLayoutVars>
          <dgm:chMax val="0"/>
          <dgm:bulletEnabled val="1"/>
        </dgm:presLayoutVars>
      </dgm:prSet>
      <dgm:spPr/>
    </dgm:pt>
    <dgm:pt modelId="{FBA9388F-3DEB-4226-9964-0F84CEACE05E}" type="pres">
      <dgm:prSet presAssocID="{C31DF4D6-DFA5-4925-AB81-E798B59933D6}" presName="negativeSpace" presStyleCnt="0"/>
      <dgm:spPr/>
    </dgm:pt>
    <dgm:pt modelId="{2D831AB0-E7A2-460B-AC0D-14C29F9D2F6F}" type="pres">
      <dgm:prSet presAssocID="{C31DF4D6-DFA5-4925-AB81-E798B59933D6}" presName="childText" presStyleLbl="conFgAcc1" presStyleIdx="0" presStyleCnt="4">
        <dgm:presLayoutVars>
          <dgm:bulletEnabled val="1"/>
        </dgm:presLayoutVars>
      </dgm:prSet>
      <dgm:spPr/>
    </dgm:pt>
    <dgm:pt modelId="{00CD8970-D68F-4DDA-A1E1-D702AE67815F}" type="pres">
      <dgm:prSet presAssocID="{85B6A42E-3E1E-40B2-A8BB-305B0FA3013A}" presName="spaceBetweenRectangles" presStyleCnt="0"/>
      <dgm:spPr/>
    </dgm:pt>
    <dgm:pt modelId="{7E32F374-4B27-42BB-9172-0204F6147F91}" type="pres">
      <dgm:prSet presAssocID="{2ECCA523-A0D3-4DD3-8202-725FDD605A71}" presName="parentLin" presStyleCnt="0"/>
      <dgm:spPr/>
    </dgm:pt>
    <dgm:pt modelId="{CC0E6114-5A65-4D05-8D72-538D84EC7348}" type="pres">
      <dgm:prSet presAssocID="{2ECCA523-A0D3-4DD3-8202-725FDD605A71}" presName="parentLeftMargin" presStyleLbl="node1" presStyleIdx="0" presStyleCnt="4"/>
      <dgm:spPr/>
    </dgm:pt>
    <dgm:pt modelId="{5BC550C1-88B2-4904-8511-C6AE3630170F}" type="pres">
      <dgm:prSet presAssocID="{2ECCA523-A0D3-4DD3-8202-725FDD605A71}" presName="parentText" presStyleLbl="node1" presStyleIdx="1" presStyleCnt="4">
        <dgm:presLayoutVars>
          <dgm:chMax val="0"/>
          <dgm:bulletEnabled val="1"/>
        </dgm:presLayoutVars>
      </dgm:prSet>
      <dgm:spPr/>
    </dgm:pt>
    <dgm:pt modelId="{031F2F30-AB88-4830-8E3E-5ACE8DDC90C4}" type="pres">
      <dgm:prSet presAssocID="{2ECCA523-A0D3-4DD3-8202-725FDD605A71}" presName="negativeSpace" presStyleCnt="0"/>
      <dgm:spPr/>
    </dgm:pt>
    <dgm:pt modelId="{E83C58B3-24BF-49E4-8107-F0B0BD0BA7EA}" type="pres">
      <dgm:prSet presAssocID="{2ECCA523-A0D3-4DD3-8202-725FDD605A71}" presName="childText" presStyleLbl="conFgAcc1" presStyleIdx="1" presStyleCnt="4">
        <dgm:presLayoutVars>
          <dgm:bulletEnabled val="1"/>
        </dgm:presLayoutVars>
      </dgm:prSet>
      <dgm:spPr/>
    </dgm:pt>
    <dgm:pt modelId="{6C9E7DC4-80CA-459B-A6E9-78477CF37482}" type="pres">
      <dgm:prSet presAssocID="{8D4F8C09-1133-4973-8E34-0E177D2BF6B0}" presName="spaceBetweenRectangles" presStyleCnt="0"/>
      <dgm:spPr/>
    </dgm:pt>
    <dgm:pt modelId="{66C54875-58A1-4697-AAA6-D5B128D1DA2A}" type="pres">
      <dgm:prSet presAssocID="{2425FEC8-C661-46CD-AE20-E0037026228A}" presName="parentLin" presStyleCnt="0"/>
      <dgm:spPr/>
    </dgm:pt>
    <dgm:pt modelId="{8CEF5673-F3F0-4A24-82AD-6CFF5FA65991}" type="pres">
      <dgm:prSet presAssocID="{2425FEC8-C661-46CD-AE20-E0037026228A}" presName="parentLeftMargin" presStyleLbl="node1" presStyleIdx="1" presStyleCnt="4"/>
      <dgm:spPr/>
    </dgm:pt>
    <dgm:pt modelId="{CE955FCD-99B8-4BDA-9538-4A4CC8D637A3}" type="pres">
      <dgm:prSet presAssocID="{2425FEC8-C661-46CD-AE20-E0037026228A}" presName="parentText" presStyleLbl="node1" presStyleIdx="2" presStyleCnt="4">
        <dgm:presLayoutVars>
          <dgm:chMax val="0"/>
          <dgm:bulletEnabled val="1"/>
        </dgm:presLayoutVars>
      </dgm:prSet>
      <dgm:spPr/>
    </dgm:pt>
    <dgm:pt modelId="{DC88983C-6BB9-4D0F-86A0-06512A1445FE}" type="pres">
      <dgm:prSet presAssocID="{2425FEC8-C661-46CD-AE20-E0037026228A}" presName="negativeSpace" presStyleCnt="0"/>
      <dgm:spPr/>
    </dgm:pt>
    <dgm:pt modelId="{35B6A79F-9F7E-4653-9EFF-740B924F19C3}" type="pres">
      <dgm:prSet presAssocID="{2425FEC8-C661-46CD-AE20-E0037026228A}" presName="childText" presStyleLbl="conFgAcc1" presStyleIdx="2" presStyleCnt="4">
        <dgm:presLayoutVars>
          <dgm:bulletEnabled val="1"/>
        </dgm:presLayoutVars>
      </dgm:prSet>
      <dgm:spPr/>
    </dgm:pt>
    <dgm:pt modelId="{37AD7FCF-533D-4CC0-AA94-98D3EEC5892D}" type="pres">
      <dgm:prSet presAssocID="{4E64EBBB-4C4F-4A02-A465-1C1A2998BFF3}" presName="spaceBetweenRectangles" presStyleCnt="0"/>
      <dgm:spPr/>
    </dgm:pt>
    <dgm:pt modelId="{F75E87FE-DE6B-4AB3-B0C6-ED41F17C8558}" type="pres">
      <dgm:prSet presAssocID="{5418B9BC-8259-4B00-A0F8-742755F22A39}" presName="parentLin" presStyleCnt="0"/>
      <dgm:spPr/>
    </dgm:pt>
    <dgm:pt modelId="{40ECD9A6-0F53-4136-8E7A-36EF5DE9FB28}" type="pres">
      <dgm:prSet presAssocID="{5418B9BC-8259-4B00-A0F8-742755F22A39}" presName="parentLeftMargin" presStyleLbl="node1" presStyleIdx="2" presStyleCnt="4"/>
      <dgm:spPr/>
    </dgm:pt>
    <dgm:pt modelId="{3F1B6DF4-9F0D-4A88-81F6-A61520DE13A9}" type="pres">
      <dgm:prSet presAssocID="{5418B9BC-8259-4B00-A0F8-742755F22A39}" presName="parentText" presStyleLbl="node1" presStyleIdx="3" presStyleCnt="4">
        <dgm:presLayoutVars>
          <dgm:chMax val="0"/>
          <dgm:bulletEnabled val="1"/>
        </dgm:presLayoutVars>
      </dgm:prSet>
      <dgm:spPr/>
    </dgm:pt>
    <dgm:pt modelId="{845985C2-C34B-4A10-9B2B-35C9CDF417F5}" type="pres">
      <dgm:prSet presAssocID="{5418B9BC-8259-4B00-A0F8-742755F22A39}" presName="negativeSpace" presStyleCnt="0"/>
      <dgm:spPr/>
    </dgm:pt>
    <dgm:pt modelId="{8C5AACA5-7736-4672-8329-16166C36C16C}" type="pres">
      <dgm:prSet presAssocID="{5418B9BC-8259-4B00-A0F8-742755F22A39}" presName="childText" presStyleLbl="conFgAcc1" presStyleIdx="3" presStyleCnt="4">
        <dgm:presLayoutVars>
          <dgm:bulletEnabled val="1"/>
        </dgm:presLayoutVars>
      </dgm:prSet>
      <dgm:spPr/>
    </dgm:pt>
  </dgm:ptLst>
  <dgm:cxnLst>
    <dgm:cxn modelId="{70F31D06-8817-4E70-9F73-E9427EEDF1C7}" srcId="{E00B0CF3-9D58-4945-BDA8-48A07F217757}" destId="{5418B9BC-8259-4B00-A0F8-742755F22A39}" srcOrd="3" destOrd="0" parTransId="{2F8F4BC0-D5DE-4265-B7C4-282322C7A687}" sibTransId="{830BDD7D-4585-4E14-9BB5-90418A53664D}"/>
    <dgm:cxn modelId="{50CFAC11-6471-46C0-A5AC-9B274496D0EF}" type="presOf" srcId="{A04100B7-14F2-46D3-A7BA-9E7C55B9833D}" destId="{35B6A79F-9F7E-4653-9EFF-740B924F19C3}" srcOrd="0" destOrd="0" presId="urn:microsoft.com/office/officeart/2005/8/layout/list1"/>
    <dgm:cxn modelId="{5620D314-BCFD-4414-BF6B-887865B63BA4}" type="presOf" srcId="{9D0DDFC3-787B-4CD0-8DC4-4940CEE2FB7C}" destId="{2D831AB0-E7A2-460B-AC0D-14C29F9D2F6F}" srcOrd="0" destOrd="0" presId="urn:microsoft.com/office/officeart/2005/8/layout/list1"/>
    <dgm:cxn modelId="{F1FBA31C-A341-4BEB-A23C-FAC3A734ABD3}" type="presOf" srcId="{C31DF4D6-DFA5-4925-AB81-E798B59933D6}" destId="{D4BAB2BA-92D3-4BEC-ADF2-F479771F9DC7}" srcOrd="0" destOrd="0" presId="urn:microsoft.com/office/officeart/2005/8/layout/list1"/>
    <dgm:cxn modelId="{CAD9C122-25F5-49F1-B994-D9BE409D579F}" srcId="{2ECCA523-A0D3-4DD3-8202-725FDD605A71}" destId="{131C0EB0-E7F2-4124-BF8C-64C2373E5DCC}" srcOrd="0" destOrd="0" parTransId="{E1E8FE59-4F32-4A0A-B4C9-76E4526272EC}" sibTransId="{5C04D1F6-70C4-404B-950A-54135C763369}"/>
    <dgm:cxn modelId="{463C0624-D853-4BFB-93A8-E6692D64F324}" type="presOf" srcId="{2425FEC8-C661-46CD-AE20-E0037026228A}" destId="{8CEF5673-F3F0-4A24-82AD-6CFF5FA65991}" srcOrd="0" destOrd="0" presId="urn:microsoft.com/office/officeart/2005/8/layout/list1"/>
    <dgm:cxn modelId="{E05E6B29-4901-4463-8BCA-57FA6704E178}" type="presOf" srcId="{2ECCA523-A0D3-4DD3-8202-725FDD605A71}" destId="{CC0E6114-5A65-4D05-8D72-538D84EC7348}" srcOrd="0" destOrd="0" presId="urn:microsoft.com/office/officeart/2005/8/layout/list1"/>
    <dgm:cxn modelId="{33228C3C-2A2C-4311-8741-6F2720E09264}" type="presOf" srcId="{131C0EB0-E7F2-4124-BF8C-64C2373E5DCC}" destId="{E83C58B3-24BF-49E4-8107-F0B0BD0BA7EA}" srcOrd="0" destOrd="0" presId="urn:microsoft.com/office/officeart/2005/8/layout/list1"/>
    <dgm:cxn modelId="{6437983E-DBE0-45B7-AE23-F9F04474B67D}" type="presOf" srcId="{2425FEC8-C661-46CD-AE20-E0037026228A}" destId="{CE955FCD-99B8-4BDA-9538-4A4CC8D637A3}" srcOrd="1" destOrd="0" presId="urn:microsoft.com/office/officeart/2005/8/layout/list1"/>
    <dgm:cxn modelId="{57D36C63-BB89-4C50-9AA1-5F7D6DC1D46D}" srcId="{E00B0CF3-9D58-4945-BDA8-48A07F217757}" destId="{C31DF4D6-DFA5-4925-AB81-E798B59933D6}" srcOrd="0" destOrd="0" parTransId="{647B66C8-1B94-4468-8489-1CA2D5FE983E}" sibTransId="{85B6A42E-3E1E-40B2-A8BB-305B0FA3013A}"/>
    <dgm:cxn modelId="{E89B196A-4742-497D-9754-3BF1B6355588}" type="presOf" srcId="{5418B9BC-8259-4B00-A0F8-742755F22A39}" destId="{3F1B6DF4-9F0D-4A88-81F6-A61520DE13A9}" srcOrd="1" destOrd="0" presId="urn:microsoft.com/office/officeart/2005/8/layout/list1"/>
    <dgm:cxn modelId="{F123B150-73DF-4A45-85C8-0259E0AD9078}" srcId="{E00B0CF3-9D58-4945-BDA8-48A07F217757}" destId="{2ECCA523-A0D3-4DD3-8202-725FDD605A71}" srcOrd="1" destOrd="0" parTransId="{6638458B-53E1-4B78-A336-A8BD4F080DBB}" sibTransId="{8D4F8C09-1133-4973-8E34-0E177D2BF6B0}"/>
    <dgm:cxn modelId="{87F14755-A847-40A0-8646-E3704F87082B}" type="presOf" srcId="{81D5504B-4725-4177-B7A1-6049234B046D}" destId="{8C5AACA5-7736-4672-8329-16166C36C16C}" srcOrd="0" destOrd="0" presId="urn:microsoft.com/office/officeart/2005/8/layout/list1"/>
    <dgm:cxn modelId="{8C91FA82-71A2-46DE-AC18-E01F920C17BF}" type="presOf" srcId="{5418B9BC-8259-4B00-A0F8-742755F22A39}" destId="{40ECD9A6-0F53-4136-8E7A-36EF5DE9FB28}" srcOrd="0" destOrd="0" presId="urn:microsoft.com/office/officeart/2005/8/layout/list1"/>
    <dgm:cxn modelId="{C0DF3585-AAC6-4A7E-983A-F57244043575}" type="presOf" srcId="{E00B0CF3-9D58-4945-BDA8-48A07F217757}" destId="{7C1B3BD4-5B99-4E68-898C-10C6C9890C17}" srcOrd="0" destOrd="0" presId="urn:microsoft.com/office/officeart/2005/8/layout/list1"/>
    <dgm:cxn modelId="{AB659194-96DC-4275-AE09-C4583641D05A}" srcId="{C31DF4D6-DFA5-4925-AB81-E798B59933D6}" destId="{9D0DDFC3-787B-4CD0-8DC4-4940CEE2FB7C}" srcOrd="0" destOrd="0" parTransId="{03B84BBD-A891-446E-9EEB-C0D87E9F8ABF}" sibTransId="{0490F011-3319-4C47-9941-AB769DBF71D4}"/>
    <dgm:cxn modelId="{0AE256AC-F973-4D98-A9AA-2762EC71E75C}" srcId="{5418B9BC-8259-4B00-A0F8-742755F22A39}" destId="{81D5504B-4725-4177-B7A1-6049234B046D}" srcOrd="0" destOrd="0" parTransId="{028DE1C0-E9AB-4916-826B-735F73279CE0}" sibTransId="{66728B69-10E3-498F-AC05-00DD392C00E3}"/>
    <dgm:cxn modelId="{E1B8F9BD-85A4-4B2A-BB2F-FF43CC267ABD}" srcId="{E00B0CF3-9D58-4945-BDA8-48A07F217757}" destId="{2425FEC8-C661-46CD-AE20-E0037026228A}" srcOrd="2" destOrd="0" parTransId="{43D6AFB4-77E3-4681-84CA-BC27CACB4EC5}" sibTransId="{4E64EBBB-4C4F-4A02-A465-1C1A2998BFF3}"/>
    <dgm:cxn modelId="{307F9CC2-ADFC-418D-91FD-EF0706C51309}" type="presOf" srcId="{C31DF4D6-DFA5-4925-AB81-E798B59933D6}" destId="{21E3A6F0-8C3A-4339-993A-9864FC1E3AB2}" srcOrd="1" destOrd="0" presId="urn:microsoft.com/office/officeart/2005/8/layout/list1"/>
    <dgm:cxn modelId="{C52AA5C8-3437-4F1D-AC10-0FCC4D9D6B20}" type="presOf" srcId="{2ECCA523-A0D3-4DD3-8202-725FDD605A71}" destId="{5BC550C1-88B2-4904-8511-C6AE3630170F}" srcOrd="1" destOrd="0" presId="urn:microsoft.com/office/officeart/2005/8/layout/list1"/>
    <dgm:cxn modelId="{97B8DBE5-F2F2-4B96-9356-C893F3C4713D}" srcId="{2425FEC8-C661-46CD-AE20-E0037026228A}" destId="{A04100B7-14F2-46D3-A7BA-9E7C55B9833D}" srcOrd="0" destOrd="0" parTransId="{88A38A78-9F42-40B8-8A30-FFEE4D626D91}" sibTransId="{7EABEE3B-1B3C-475B-8516-21EA25A1A32A}"/>
    <dgm:cxn modelId="{64CD2CFA-C75E-4A5D-9209-DFEE28CC87B3}" type="presParOf" srcId="{7C1B3BD4-5B99-4E68-898C-10C6C9890C17}" destId="{2924EC58-22F7-453B-9299-8BF458F751CC}" srcOrd="0" destOrd="0" presId="urn:microsoft.com/office/officeart/2005/8/layout/list1"/>
    <dgm:cxn modelId="{7FEA7CF1-E8AB-4F77-81F8-52FA93F19623}" type="presParOf" srcId="{2924EC58-22F7-453B-9299-8BF458F751CC}" destId="{D4BAB2BA-92D3-4BEC-ADF2-F479771F9DC7}" srcOrd="0" destOrd="0" presId="urn:microsoft.com/office/officeart/2005/8/layout/list1"/>
    <dgm:cxn modelId="{44B12A69-9C2A-4A57-B587-63BB38D0B6F0}" type="presParOf" srcId="{2924EC58-22F7-453B-9299-8BF458F751CC}" destId="{21E3A6F0-8C3A-4339-993A-9864FC1E3AB2}" srcOrd="1" destOrd="0" presId="urn:microsoft.com/office/officeart/2005/8/layout/list1"/>
    <dgm:cxn modelId="{E5C5D24B-1A4D-4F2E-BE91-38E12B82F39D}" type="presParOf" srcId="{7C1B3BD4-5B99-4E68-898C-10C6C9890C17}" destId="{FBA9388F-3DEB-4226-9964-0F84CEACE05E}" srcOrd="1" destOrd="0" presId="urn:microsoft.com/office/officeart/2005/8/layout/list1"/>
    <dgm:cxn modelId="{6A784DCD-ADBD-41CC-8F78-72C60A8829DB}" type="presParOf" srcId="{7C1B3BD4-5B99-4E68-898C-10C6C9890C17}" destId="{2D831AB0-E7A2-460B-AC0D-14C29F9D2F6F}" srcOrd="2" destOrd="0" presId="urn:microsoft.com/office/officeart/2005/8/layout/list1"/>
    <dgm:cxn modelId="{05CF6E91-E4E5-4FC3-B840-5338DFE661FF}" type="presParOf" srcId="{7C1B3BD4-5B99-4E68-898C-10C6C9890C17}" destId="{00CD8970-D68F-4DDA-A1E1-D702AE67815F}" srcOrd="3" destOrd="0" presId="urn:microsoft.com/office/officeart/2005/8/layout/list1"/>
    <dgm:cxn modelId="{2757FC63-2DB8-4227-98F8-D904BD2EE497}" type="presParOf" srcId="{7C1B3BD4-5B99-4E68-898C-10C6C9890C17}" destId="{7E32F374-4B27-42BB-9172-0204F6147F91}" srcOrd="4" destOrd="0" presId="urn:microsoft.com/office/officeart/2005/8/layout/list1"/>
    <dgm:cxn modelId="{95F9F6FF-4EDC-4A65-9F5B-693EDBD8E72C}" type="presParOf" srcId="{7E32F374-4B27-42BB-9172-0204F6147F91}" destId="{CC0E6114-5A65-4D05-8D72-538D84EC7348}" srcOrd="0" destOrd="0" presId="urn:microsoft.com/office/officeart/2005/8/layout/list1"/>
    <dgm:cxn modelId="{762405B8-AA00-4581-A3AD-E11BB95D725D}" type="presParOf" srcId="{7E32F374-4B27-42BB-9172-0204F6147F91}" destId="{5BC550C1-88B2-4904-8511-C6AE3630170F}" srcOrd="1" destOrd="0" presId="urn:microsoft.com/office/officeart/2005/8/layout/list1"/>
    <dgm:cxn modelId="{9F1BFA08-0E05-4B78-A1C8-9EC7503772FF}" type="presParOf" srcId="{7C1B3BD4-5B99-4E68-898C-10C6C9890C17}" destId="{031F2F30-AB88-4830-8E3E-5ACE8DDC90C4}" srcOrd="5" destOrd="0" presId="urn:microsoft.com/office/officeart/2005/8/layout/list1"/>
    <dgm:cxn modelId="{D1FB3B60-83DD-4110-A18A-8CC4C27F4DF5}" type="presParOf" srcId="{7C1B3BD4-5B99-4E68-898C-10C6C9890C17}" destId="{E83C58B3-24BF-49E4-8107-F0B0BD0BA7EA}" srcOrd="6" destOrd="0" presId="urn:microsoft.com/office/officeart/2005/8/layout/list1"/>
    <dgm:cxn modelId="{DCE6FD61-CC14-4997-BF1B-D3D3E8DB6CF2}" type="presParOf" srcId="{7C1B3BD4-5B99-4E68-898C-10C6C9890C17}" destId="{6C9E7DC4-80CA-459B-A6E9-78477CF37482}" srcOrd="7" destOrd="0" presId="urn:microsoft.com/office/officeart/2005/8/layout/list1"/>
    <dgm:cxn modelId="{A2B7130E-320F-465B-8AAD-3B633627EF20}" type="presParOf" srcId="{7C1B3BD4-5B99-4E68-898C-10C6C9890C17}" destId="{66C54875-58A1-4697-AAA6-D5B128D1DA2A}" srcOrd="8" destOrd="0" presId="urn:microsoft.com/office/officeart/2005/8/layout/list1"/>
    <dgm:cxn modelId="{04A112F2-6A9A-4076-A50A-C896B2628157}" type="presParOf" srcId="{66C54875-58A1-4697-AAA6-D5B128D1DA2A}" destId="{8CEF5673-F3F0-4A24-82AD-6CFF5FA65991}" srcOrd="0" destOrd="0" presId="urn:microsoft.com/office/officeart/2005/8/layout/list1"/>
    <dgm:cxn modelId="{F7F05DFE-B75A-4C68-940D-E308230C1EE4}" type="presParOf" srcId="{66C54875-58A1-4697-AAA6-D5B128D1DA2A}" destId="{CE955FCD-99B8-4BDA-9538-4A4CC8D637A3}" srcOrd="1" destOrd="0" presId="urn:microsoft.com/office/officeart/2005/8/layout/list1"/>
    <dgm:cxn modelId="{71F397EF-8890-46D9-8561-E93A5CCCF266}" type="presParOf" srcId="{7C1B3BD4-5B99-4E68-898C-10C6C9890C17}" destId="{DC88983C-6BB9-4D0F-86A0-06512A1445FE}" srcOrd="9" destOrd="0" presId="urn:microsoft.com/office/officeart/2005/8/layout/list1"/>
    <dgm:cxn modelId="{8551749A-0FCE-4A3F-A666-E961FF1C65C5}" type="presParOf" srcId="{7C1B3BD4-5B99-4E68-898C-10C6C9890C17}" destId="{35B6A79F-9F7E-4653-9EFF-740B924F19C3}" srcOrd="10" destOrd="0" presId="urn:microsoft.com/office/officeart/2005/8/layout/list1"/>
    <dgm:cxn modelId="{E6286FAC-8C3C-4BAD-B189-CDF93FB9312E}" type="presParOf" srcId="{7C1B3BD4-5B99-4E68-898C-10C6C9890C17}" destId="{37AD7FCF-533D-4CC0-AA94-98D3EEC5892D}" srcOrd="11" destOrd="0" presId="urn:microsoft.com/office/officeart/2005/8/layout/list1"/>
    <dgm:cxn modelId="{E883C519-AF5F-45EF-8E4A-60EAA6BD68D7}" type="presParOf" srcId="{7C1B3BD4-5B99-4E68-898C-10C6C9890C17}" destId="{F75E87FE-DE6B-4AB3-B0C6-ED41F17C8558}" srcOrd="12" destOrd="0" presId="urn:microsoft.com/office/officeart/2005/8/layout/list1"/>
    <dgm:cxn modelId="{82C34E3F-612F-4D86-91B1-009D21B45184}" type="presParOf" srcId="{F75E87FE-DE6B-4AB3-B0C6-ED41F17C8558}" destId="{40ECD9A6-0F53-4136-8E7A-36EF5DE9FB28}" srcOrd="0" destOrd="0" presId="urn:microsoft.com/office/officeart/2005/8/layout/list1"/>
    <dgm:cxn modelId="{0C45A4CF-C68D-464E-9C6C-07D29A7F6F64}" type="presParOf" srcId="{F75E87FE-DE6B-4AB3-B0C6-ED41F17C8558}" destId="{3F1B6DF4-9F0D-4A88-81F6-A61520DE13A9}" srcOrd="1" destOrd="0" presId="urn:microsoft.com/office/officeart/2005/8/layout/list1"/>
    <dgm:cxn modelId="{9E563471-A727-4A8E-A2AD-8DDA3DB1B0FC}" type="presParOf" srcId="{7C1B3BD4-5B99-4E68-898C-10C6C9890C17}" destId="{845985C2-C34B-4A10-9B2B-35C9CDF417F5}" srcOrd="13" destOrd="0" presId="urn:microsoft.com/office/officeart/2005/8/layout/list1"/>
    <dgm:cxn modelId="{2EE69453-BFD2-4649-A21F-07636F13DC7D}" type="presParOf" srcId="{7C1B3BD4-5B99-4E68-898C-10C6C9890C17}" destId="{8C5AACA5-7736-4672-8329-16166C36C16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49BB75-1C6F-4EE1-B968-63FD9F8EBE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8BC0DFF-C917-4BD2-A26F-7BBFF0D14013}">
      <dgm:prSet/>
      <dgm:spPr/>
      <dgm:t>
        <a:bodyPr/>
        <a:lstStyle/>
        <a:p>
          <a:r>
            <a:rPr lang="en-GB" dirty="0"/>
            <a:t>However, in one case the PFCC-CFO relationship quickly established a level of trust. This is because both the PFCC and the CFO sought to create a symbiotic and trusting relationship based on truth and honesty via informal accountability mechanisms.</a:t>
          </a:r>
        </a:p>
      </dgm:t>
    </dgm:pt>
    <dgm:pt modelId="{0DBFD6A9-4415-4887-BDE1-672808EAE214}" type="parTrans" cxnId="{52DDAE1B-BF11-4F6B-9780-3E4CD3B25B77}">
      <dgm:prSet/>
      <dgm:spPr/>
      <dgm:t>
        <a:bodyPr/>
        <a:lstStyle/>
        <a:p>
          <a:endParaRPr lang="en-GB"/>
        </a:p>
      </dgm:t>
    </dgm:pt>
    <dgm:pt modelId="{7A8A55D0-FCE6-4C02-907D-BB755DBF8EF7}" type="sibTrans" cxnId="{52DDAE1B-BF11-4F6B-9780-3E4CD3B25B77}">
      <dgm:prSet/>
      <dgm:spPr/>
      <dgm:t>
        <a:bodyPr/>
        <a:lstStyle/>
        <a:p>
          <a:endParaRPr lang="en-GB"/>
        </a:p>
      </dgm:t>
    </dgm:pt>
    <dgm:pt modelId="{D1805E81-A07E-47B9-92C3-D69DFB3C3652}" type="pres">
      <dgm:prSet presAssocID="{F549BB75-1C6F-4EE1-B968-63FD9F8EBECD}" presName="linear" presStyleCnt="0">
        <dgm:presLayoutVars>
          <dgm:animLvl val="lvl"/>
          <dgm:resizeHandles val="exact"/>
        </dgm:presLayoutVars>
      </dgm:prSet>
      <dgm:spPr/>
    </dgm:pt>
    <dgm:pt modelId="{83AB559C-769B-4604-87BC-88B8AB6B4CBC}" type="pres">
      <dgm:prSet presAssocID="{98BC0DFF-C917-4BD2-A26F-7BBFF0D14013}" presName="parentText" presStyleLbl="node1" presStyleIdx="0" presStyleCnt="1" custLinFactNeighborX="114">
        <dgm:presLayoutVars>
          <dgm:chMax val="0"/>
          <dgm:bulletEnabled val="1"/>
        </dgm:presLayoutVars>
      </dgm:prSet>
      <dgm:spPr/>
    </dgm:pt>
  </dgm:ptLst>
  <dgm:cxnLst>
    <dgm:cxn modelId="{A7623A0F-497E-42D6-9D2F-3E90A423A998}" type="presOf" srcId="{98BC0DFF-C917-4BD2-A26F-7BBFF0D14013}" destId="{83AB559C-769B-4604-87BC-88B8AB6B4CBC}" srcOrd="0" destOrd="0" presId="urn:microsoft.com/office/officeart/2005/8/layout/vList2"/>
    <dgm:cxn modelId="{52DDAE1B-BF11-4F6B-9780-3E4CD3B25B77}" srcId="{F549BB75-1C6F-4EE1-B968-63FD9F8EBECD}" destId="{98BC0DFF-C917-4BD2-A26F-7BBFF0D14013}" srcOrd="0" destOrd="0" parTransId="{0DBFD6A9-4415-4887-BDE1-672808EAE214}" sibTransId="{7A8A55D0-FCE6-4C02-907D-BB755DBF8EF7}"/>
    <dgm:cxn modelId="{561DC91D-4CDF-45E3-A306-9B727D39A294}" type="presOf" srcId="{F549BB75-1C6F-4EE1-B968-63FD9F8EBECD}" destId="{D1805E81-A07E-47B9-92C3-D69DFB3C3652}" srcOrd="0" destOrd="0" presId="urn:microsoft.com/office/officeart/2005/8/layout/vList2"/>
    <dgm:cxn modelId="{2B2D6D1F-FC66-4C0A-BC80-7A33CEA15D2D}" type="presParOf" srcId="{D1805E81-A07E-47B9-92C3-D69DFB3C3652}" destId="{83AB559C-769B-4604-87BC-88B8AB6B4CB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34204-E63B-4271-93D7-AC2146840317}">
      <dsp:nvSpPr>
        <dsp:cNvPr id="0" name=""/>
        <dsp:cNvSpPr/>
      </dsp:nvSpPr>
      <dsp:spPr>
        <a:xfrm>
          <a:off x="846500" y="0"/>
          <a:ext cx="4796838" cy="49627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95EF1-96B7-4129-9AB1-9FE9A65C3F4A}">
      <dsp:nvSpPr>
        <dsp:cNvPr id="0" name=""/>
        <dsp:cNvSpPr/>
      </dsp:nvSpPr>
      <dsp:spPr>
        <a:xfrm>
          <a:off x="72263" y="1488817"/>
          <a:ext cx="2680586" cy="1985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Governance</a:t>
          </a:r>
          <a:r>
            <a:rPr lang="en-GB" sz="1500" kern="1200" dirty="0"/>
            <a:t> - regimes of laws, rules, judicial decisions, and administrative practices that constrain, prescribe, and enable the provision of publicly supported goods and services (Lynn et al. 2001, p.7)</a:t>
          </a:r>
        </a:p>
      </dsp:txBody>
      <dsp:txXfrm>
        <a:off x="169167" y="1585721"/>
        <a:ext cx="2486778" cy="1791282"/>
      </dsp:txXfrm>
    </dsp:sp>
    <dsp:sp modelId="{07ADA7AE-4E70-41F2-9E05-AD67D125505B}">
      <dsp:nvSpPr>
        <dsp:cNvPr id="0" name=""/>
        <dsp:cNvSpPr/>
      </dsp:nvSpPr>
      <dsp:spPr>
        <a:xfrm>
          <a:off x="2916866" y="1488817"/>
          <a:ext cx="2680586" cy="1985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Governance</a:t>
          </a:r>
          <a:r>
            <a:rPr lang="en-GB" sz="1500" kern="1200" dirty="0"/>
            <a:t> - the process of steering society and the economy through collective action and in accordance with common goals (</a:t>
          </a:r>
          <a:r>
            <a:rPr lang="en-GB" sz="1500" kern="1200" dirty="0" err="1"/>
            <a:t>Torfing</a:t>
          </a:r>
          <a:r>
            <a:rPr lang="en-GB" sz="1500" kern="1200" dirty="0"/>
            <a:t> et al. 2012, p.14)</a:t>
          </a:r>
        </a:p>
      </dsp:txBody>
      <dsp:txXfrm>
        <a:off x="3013770" y="1585721"/>
        <a:ext cx="2486778" cy="1791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D9D1C-1667-4357-BC49-971D40EDA1F6}">
      <dsp:nvSpPr>
        <dsp:cNvPr id="0" name=""/>
        <dsp:cNvSpPr/>
      </dsp:nvSpPr>
      <dsp:spPr>
        <a:xfrm>
          <a:off x="0" y="249489"/>
          <a:ext cx="10515600"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 better-governed world = more governance and more accountability (Pollitt and Hupe 2011). </a:t>
          </a:r>
        </a:p>
      </dsp:txBody>
      <dsp:txXfrm>
        <a:off x="46606" y="296095"/>
        <a:ext cx="10422388" cy="861507"/>
      </dsp:txXfrm>
    </dsp:sp>
    <dsp:sp modelId="{49D5CF67-C1B2-497D-B080-39179E9BC9AF}">
      <dsp:nvSpPr>
        <dsp:cNvPr id="0" name=""/>
        <dsp:cNvSpPr/>
      </dsp:nvSpPr>
      <dsp:spPr>
        <a:xfrm>
          <a:off x="0" y="1273329"/>
          <a:ext cx="10515600"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Organisations largely enact their accountability through governance structures (March and Olsen 1983). </a:t>
          </a:r>
        </a:p>
      </dsp:txBody>
      <dsp:txXfrm>
        <a:off x="46606" y="1319935"/>
        <a:ext cx="10422388" cy="861507"/>
      </dsp:txXfrm>
    </dsp:sp>
    <dsp:sp modelId="{143F0282-1924-4070-B5E2-534A632FA7B9}">
      <dsp:nvSpPr>
        <dsp:cNvPr id="0" name=""/>
        <dsp:cNvSpPr/>
      </dsp:nvSpPr>
      <dsp:spPr>
        <a:xfrm>
          <a:off x="0" y="2228049"/>
          <a:ext cx="10515600"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Traditional hierarchical governance models provide clear lines of accountability (Hirst 2000)</a:t>
          </a:r>
        </a:p>
        <a:p>
          <a:pPr marL="171450" lvl="1" indent="-171450" algn="l" defTabSz="844550">
            <a:lnSpc>
              <a:spcPct val="90000"/>
            </a:lnSpc>
            <a:spcBef>
              <a:spcPct val="0"/>
            </a:spcBef>
            <a:spcAft>
              <a:spcPct val="20000"/>
            </a:spcAft>
            <a:buChar char="•"/>
          </a:pPr>
          <a:r>
            <a:rPr lang="en-GB" sz="1900" kern="1200"/>
            <a:t>In new forms of governance accountability arises from the interplay of many actors, some of whom are not in hierarchical relationships.</a:t>
          </a:r>
        </a:p>
      </dsp:txBody>
      <dsp:txXfrm>
        <a:off x="0" y="2228049"/>
        <a:ext cx="10515600" cy="919080"/>
      </dsp:txXfrm>
    </dsp:sp>
    <dsp:sp modelId="{1870AE6F-431C-4EC7-8F31-22B7A63CA1D3}">
      <dsp:nvSpPr>
        <dsp:cNvPr id="0" name=""/>
        <dsp:cNvSpPr/>
      </dsp:nvSpPr>
      <dsp:spPr>
        <a:xfrm>
          <a:off x="0" y="3147129"/>
          <a:ext cx="10515600"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It becomes increasingly challenging to establish who is accountable to whom and for what because decision-making is shared among multiple actors (Bevir 2009). </a:t>
          </a:r>
        </a:p>
      </dsp:txBody>
      <dsp:txXfrm>
        <a:off x="46606" y="3193735"/>
        <a:ext cx="10422388" cy="861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D4CDF-2E59-4D36-8A37-5AC06338831A}">
      <dsp:nvSpPr>
        <dsp:cNvPr id="0" name=""/>
        <dsp:cNvSpPr/>
      </dsp:nvSpPr>
      <dsp:spPr>
        <a:xfrm>
          <a:off x="0" y="0"/>
          <a:ext cx="8994582" cy="1273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relationship between governance and accountability has not been clearly presented in the literature and remains relatively vague</a:t>
          </a:r>
        </a:p>
      </dsp:txBody>
      <dsp:txXfrm>
        <a:off x="37302" y="37302"/>
        <a:ext cx="7620290" cy="1198975"/>
      </dsp:txXfrm>
    </dsp:sp>
    <dsp:sp modelId="{BF1FBF65-FA14-4F03-BA95-03B577238CCF}">
      <dsp:nvSpPr>
        <dsp:cNvPr id="0" name=""/>
        <dsp:cNvSpPr/>
      </dsp:nvSpPr>
      <dsp:spPr>
        <a:xfrm>
          <a:off x="793639" y="1485842"/>
          <a:ext cx="8994582" cy="1273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Little is known about the impact of the new governance models on perceptions of accountability within the fire service. Immaturity of the new governance arrangements (Murphy et al. 2019) </a:t>
          </a:r>
        </a:p>
      </dsp:txBody>
      <dsp:txXfrm>
        <a:off x="830941" y="1523144"/>
        <a:ext cx="7298512" cy="1198975"/>
      </dsp:txXfrm>
    </dsp:sp>
    <dsp:sp modelId="{2B8B5127-6F9B-4FA3-ACC7-3A5D1E53CDD8}">
      <dsp:nvSpPr>
        <dsp:cNvPr id="0" name=""/>
        <dsp:cNvSpPr/>
      </dsp:nvSpPr>
      <dsp:spPr>
        <a:xfrm>
          <a:off x="1587279" y="2971685"/>
          <a:ext cx="8994582" cy="1273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RQ: How do key stakeholders within the Fire and Rescue Services understand the notions of accountability and their implementation in the context of the traditional governance arrangements and the new PFCC arrangements introduced by the Policing and Crime Act 2017?</a:t>
          </a:r>
          <a:endParaRPr lang="en-GB" sz="1800" kern="1200" dirty="0"/>
        </a:p>
      </dsp:txBody>
      <dsp:txXfrm>
        <a:off x="1624581" y="3008987"/>
        <a:ext cx="7298512" cy="1198975"/>
      </dsp:txXfrm>
    </dsp:sp>
    <dsp:sp modelId="{C4138EA9-8395-49CD-8F16-B82890002AE3}">
      <dsp:nvSpPr>
        <dsp:cNvPr id="0" name=""/>
        <dsp:cNvSpPr/>
      </dsp:nvSpPr>
      <dsp:spPr>
        <a:xfrm>
          <a:off x="8166756" y="965797"/>
          <a:ext cx="827826" cy="82782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8353017" y="965797"/>
        <a:ext cx="455304" cy="622939"/>
      </dsp:txXfrm>
    </dsp:sp>
    <dsp:sp modelId="{00A933CF-3ECD-4C84-A488-73D71D3D703F}">
      <dsp:nvSpPr>
        <dsp:cNvPr id="0" name=""/>
        <dsp:cNvSpPr/>
      </dsp:nvSpPr>
      <dsp:spPr>
        <a:xfrm>
          <a:off x="8960395" y="2443150"/>
          <a:ext cx="827826" cy="82782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9146656" y="2443150"/>
        <a:ext cx="455304" cy="622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8F9BA-DF5A-4B24-AAF7-6AA3247C6E61}">
      <dsp:nvSpPr>
        <dsp:cNvPr id="0" name=""/>
        <dsp:cNvSpPr/>
      </dsp:nvSpPr>
      <dsp:spPr>
        <a:xfrm>
          <a:off x="0" y="259918"/>
          <a:ext cx="10068129"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399" tIns="270764" rIns="781399" bIns="92456" numCol="1" spcCol="1270" anchor="t" anchorCtr="0">
          <a:noAutofit/>
        </a:bodyPr>
        <a:lstStyle/>
        <a:p>
          <a:pPr marL="114300" lvl="1" indent="-114300" algn="l" defTabSz="577850">
            <a:lnSpc>
              <a:spcPct val="90000"/>
            </a:lnSpc>
            <a:spcBef>
              <a:spcPct val="0"/>
            </a:spcBef>
            <a:spcAft>
              <a:spcPct val="15000"/>
            </a:spcAft>
            <a:buChar char="•"/>
          </a:pPr>
          <a:r>
            <a:rPr lang="en-GB" sz="1300" i="1" kern="1200" dirty="0"/>
            <a:t>“with the fire authority, at least you have a collective balance within the decision making, it’s not just the decision making of one person you know which could be you know at either end of a kind of spectrum“ (Case 1)</a:t>
          </a:r>
        </a:p>
      </dsp:txBody>
      <dsp:txXfrm>
        <a:off x="0" y="259918"/>
        <a:ext cx="10068129" cy="737100"/>
      </dsp:txXfrm>
    </dsp:sp>
    <dsp:sp modelId="{E098A1AB-062D-40CF-9D64-4A4915590491}">
      <dsp:nvSpPr>
        <dsp:cNvPr id="0" name=""/>
        <dsp:cNvSpPr/>
      </dsp:nvSpPr>
      <dsp:spPr>
        <a:xfrm>
          <a:off x="503406" y="68038"/>
          <a:ext cx="704769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86" tIns="0" rIns="266386" bIns="0" numCol="1" spcCol="1270" anchor="ctr" anchorCtr="0">
          <a:noAutofit/>
        </a:bodyPr>
        <a:lstStyle/>
        <a:p>
          <a:pPr marL="0" lvl="0" indent="0" algn="l" defTabSz="577850">
            <a:lnSpc>
              <a:spcPct val="90000"/>
            </a:lnSpc>
            <a:spcBef>
              <a:spcPct val="0"/>
            </a:spcBef>
            <a:spcAft>
              <a:spcPct val="35000"/>
            </a:spcAft>
            <a:buNone/>
          </a:pPr>
          <a:r>
            <a:rPr lang="en-GB" sz="1300" kern="1200" dirty="0"/>
            <a:t>Decision-making is shared across FRA members (collective source of accountability)</a:t>
          </a:r>
        </a:p>
      </dsp:txBody>
      <dsp:txXfrm>
        <a:off x="522140" y="86772"/>
        <a:ext cx="7010222" cy="346292"/>
      </dsp:txXfrm>
    </dsp:sp>
    <dsp:sp modelId="{E0D5B2B2-8D69-4B7E-87C9-BB127F0107B1}">
      <dsp:nvSpPr>
        <dsp:cNvPr id="0" name=""/>
        <dsp:cNvSpPr/>
      </dsp:nvSpPr>
      <dsp:spPr>
        <a:xfrm>
          <a:off x="0" y="1259098"/>
          <a:ext cx="10068129" cy="921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399" tIns="270764" rIns="781399" bIns="92456" numCol="1" spcCol="1270" anchor="t" anchorCtr="0">
          <a:noAutofit/>
        </a:bodyPr>
        <a:lstStyle/>
        <a:p>
          <a:pPr marL="114300" lvl="1" indent="-114300" algn="l" defTabSz="577850">
            <a:lnSpc>
              <a:spcPct val="90000"/>
            </a:lnSpc>
            <a:spcBef>
              <a:spcPct val="0"/>
            </a:spcBef>
            <a:spcAft>
              <a:spcPct val="15000"/>
            </a:spcAft>
            <a:buChar char="•"/>
          </a:pPr>
          <a:r>
            <a:rPr lang="en-GB" sz="1300" i="1" kern="1200" dirty="0"/>
            <a:t>“So it was very difficult to distil an actual answer out of that fire authority because the elected officials, you know they were butchers and bakers and candlestick makers and now all of a sudden they were being talked to by the person who’s the chief fire officer” (Case 2)</a:t>
          </a:r>
        </a:p>
      </dsp:txBody>
      <dsp:txXfrm>
        <a:off x="0" y="1259098"/>
        <a:ext cx="10068129" cy="921375"/>
      </dsp:txXfrm>
    </dsp:sp>
    <dsp:sp modelId="{21137E7E-BF43-408D-BCC3-99D8366B6970}">
      <dsp:nvSpPr>
        <dsp:cNvPr id="0" name=""/>
        <dsp:cNvSpPr/>
      </dsp:nvSpPr>
      <dsp:spPr>
        <a:xfrm>
          <a:off x="503406" y="1067218"/>
          <a:ext cx="704769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86" tIns="0" rIns="266386" bIns="0" numCol="1" spcCol="1270" anchor="ctr" anchorCtr="0">
          <a:noAutofit/>
        </a:bodyPr>
        <a:lstStyle/>
        <a:p>
          <a:pPr marL="0" lvl="0" indent="0" algn="l" defTabSz="577850">
            <a:lnSpc>
              <a:spcPct val="90000"/>
            </a:lnSpc>
            <a:spcBef>
              <a:spcPct val="0"/>
            </a:spcBef>
            <a:spcAft>
              <a:spcPct val="35000"/>
            </a:spcAft>
            <a:buNone/>
          </a:pPr>
          <a:r>
            <a:rPr lang="en-GB" sz="1300" kern="1200"/>
            <a:t>Limited scrutiny from the FRA</a:t>
          </a:r>
        </a:p>
      </dsp:txBody>
      <dsp:txXfrm>
        <a:off x="522140" y="1085952"/>
        <a:ext cx="7010222" cy="346292"/>
      </dsp:txXfrm>
    </dsp:sp>
    <dsp:sp modelId="{787864FA-F187-4AB7-AFE1-9558768086C3}">
      <dsp:nvSpPr>
        <dsp:cNvPr id="0" name=""/>
        <dsp:cNvSpPr/>
      </dsp:nvSpPr>
      <dsp:spPr>
        <a:xfrm>
          <a:off x="0" y="2442553"/>
          <a:ext cx="10068129"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399" tIns="270764" rIns="781399" bIns="92456" numCol="1" spcCol="1270" anchor="t" anchorCtr="0">
          <a:noAutofit/>
        </a:bodyPr>
        <a:lstStyle/>
        <a:p>
          <a:pPr marL="114300" lvl="1" indent="-114300" algn="l" defTabSz="577850">
            <a:lnSpc>
              <a:spcPct val="90000"/>
            </a:lnSpc>
            <a:spcBef>
              <a:spcPct val="0"/>
            </a:spcBef>
            <a:spcAft>
              <a:spcPct val="15000"/>
            </a:spcAft>
            <a:buChar char="•"/>
          </a:pPr>
          <a:r>
            <a:rPr lang="en-GB" sz="1300" i="1" kern="1200" dirty="0"/>
            <a:t>“The FRA defer to Chief Fire Officer as the subject matter expert and won’t challenge his strategic recommendations” (Case 1</a:t>
          </a:r>
          <a:r>
            <a:rPr lang="en-GB" sz="1300" kern="1200" dirty="0"/>
            <a:t>)</a:t>
          </a:r>
        </a:p>
      </dsp:txBody>
      <dsp:txXfrm>
        <a:off x="0" y="2442553"/>
        <a:ext cx="10068129" cy="552825"/>
      </dsp:txXfrm>
    </dsp:sp>
    <dsp:sp modelId="{C94D0347-CA3D-46D7-B0A6-AABA86CB01CC}">
      <dsp:nvSpPr>
        <dsp:cNvPr id="0" name=""/>
        <dsp:cNvSpPr/>
      </dsp:nvSpPr>
      <dsp:spPr>
        <a:xfrm>
          <a:off x="503406" y="2250673"/>
          <a:ext cx="704769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86" tIns="0" rIns="266386" bIns="0" numCol="1" spcCol="1270" anchor="ctr" anchorCtr="0">
          <a:noAutofit/>
        </a:bodyPr>
        <a:lstStyle/>
        <a:p>
          <a:pPr marL="0" lvl="0" indent="0" algn="l" defTabSz="577850">
            <a:lnSpc>
              <a:spcPct val="90000"/>
            </a:lnSpc>
            <a:spcBef>
              <a:spcPct val="0"/>
            </a:spcBef>
            <a:spcAft>
              <a:spcPct val="35000"/>
            </a:spcAft>
            <a:buNone/>
          </a:pPr>
          <a:r>
            <a:rPr lang="en-GB" sz="1300" kern="1200" dirty="0"/>
            <a:t>Formal control is not seen as much of a priority with greater freedom given to the CFO</a:t>
          </a:r>
        </a:p>
      </dsp:txBody>
      <dsp:txXfrm>
        <a:off x="522140" y="2269407"/>
        <a:ext cx="7010222" cy="346292"/>
      </dsp:txXfrm>
    </dsp:sp>
    <dsp:sp modelId="{391EC7CE-A1D3-4814-8ADE-EBD52492CFCC}">
      <dsp:nvSpPr>
        <dsp:cNvPr id="0" name=""/>
        <dsp:cNvSpPr/>
      </dsp:nvSpPr>
      <dsp:spPr>
        <a:xfrm>
          <a:off x="0" y="3257458"/>
          <a:ext cx="10068129"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399" tIns="270764" rIns="781399"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a:t>
          </a:r>
          <a:r>
            <a:rPr lang="en-GB" sz="1300" i="1" kern="1200" dirty="0"/>
            <a:t>The chief fire officer gets relatively little direct scrutiny of their performance or their organisation’s performance” (Case 4</a:t>
          </a:r>
          <a:r>
            <a:rPr lang="en-GB" sz="1300" kern="1200" dirty="0"/>
            <a:t>)</a:t>
          </a:r>
        </a:p>
      </dsp:txBody>
      <dsp:txXfrm>
        <a:off x="0" y="3257458"/>
        <a:ext cx="10068129" cy="552825"/>
      </dsp:txXfrm>
    </dsp:sp>
    <dsp:sp modelId="{01C5300A-DB80-440D-80DC-44B717E88D58}">
      <dsp:nvSpPr>
        <dsp:cNvPr id="0" name=""/>
        <dsp:cNvSpPr/>
      </dsp:nvSpPr>
      <dsp:spPr>
        <a:xfrm>
          <a:off x="503406" y="3065578"/>
          <a:ext cx="704769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86" tIns="0" rIns="266386" bIns="0" numCol="1" spcCol="1270" anchor="ctr" anchorCtr="0">
          <a:noAutofit/>
        </a:bodyPr>
        <a:lstStyle/>
        <a:p>
          <a:pPr marL="0" lvl="0" indent="0" algn="l" defTabSz="577850">
            <a:lnSpc>
              <a:spcPct val="90000"/>
            </a:lnSpc>
            <a:spcBef>
              <a:spcPct val="0"/>
            </a:spcBef>
            <a:spcAft>
              <a:spcPct val="35000"/>
            </a:spcAft>
            <a:buNone/>
          </a:pPr>
          <a:r>
            <a:rPr lang="en-GB" sz="1300" kern="1200" dirty="0"/>
            <a:t>Less prone to conflicts with the CFO</a:t>
          </a:r>
        </a:p>
      </dsp:txBody>
      <dsp:txXfrm>
        <a:off x="522140" y="3084312"/>
        <a:ext cx="7010222"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31AB0-E7A2-460B-AC0D-14C29F9D2F6F}">
      <dsp:nvSpPr>
        <dsp:cNvPr id="0" name=""/>
        <dsp:cNvSpPr/>
      </dsp:nvSpPr>
      <dsp:spPr>
        <a:xfrm>
          <a:off x="0" y="182810"/>
          <a:ext cx="10068129" cy="677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399" tIns="208280" rIns="781399" bIns="92456" numCol="1" spcCol="1270" anchor="t" anchorCtr="0">
          <a:noAutofit/>
        </a:bodyPr>
        <a:lstStyle/>
        <a:p>
          <a:pPr marL="114300" lvl="1" indent="-114300" algn="l" defTabSz="577850">
            <a:lnSpc>
              <a:spcPct val="90000"/>
            </a:lnSpc>
            <a:spcBef>
              <a:spcPct val="0"/>
            </a:spcBef>
            <a:spcAft>
              <a:spcPct val="15000"/>
            </a:spcAft>
            <a:buChar char="•"/>
          </a:pPr>
          <a:r>
            <a:rPr lang="en-GB" sz="1300" i="1" kern="1200" dirty="0"/>
            <a:t>“Meetings become more structured, more detailed, there is the advantage that I’m experiencing over time of … on most parts decisions are made quicker, so there’s a bit more decisiveness having that single accountable person.” (Case 3)</a:t>
          </a:r>
        </a:p>
      </dsp:txBody>
      <dsp:txXfrm>
        <a:off x="0" y="182810"/>
        <a:ext cx="10068129" cy="677250"/>
      </dsp:txXfrm>
    </dsp:sp>
    <dsp:sp modelId="{21E3A6F0-8C3A-4339-993A-9864FC1E3AB2}">
      <dsp:nvSpPr>
        <dsp:cNvPr id="0" name=""/>
        <dsp:cNvSpPr/>
      </dsp:nvSpPr>
      <dsp:spPr>
        <a:xfrm>
          <a:off x="503406" y="35210"/>
          <a:ext cx="70476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86" tIns="0" rIns="266386" bIns="0" numCol="1" spcCol="1270" anchor="ctr" anchorCtr="0">
          <a:noAutofit/>
        </a:bodyPr>
        <a:lstStyle/>
        <a:p>
          <a:pPr marL="0" lvl="0" indent="0" algn="l" defTabSz="577850">
            <a:lnSpc>
              <a:spcPct val="90000"/>
            </a:lnSpc>
            <a:spcBef>
              <a:spcPct val="0"/>
            </a:spcBef>
            <a:spcAft>
              <a:spcPct val="35000"/>
            </a:spcAft>
            <a:buNone/>
          </a:pPr>
          <a:r>
            <a:rPr lang="en-GB" sz="1300" kern="1200" dirty="0"/>
            <a:t>Rapid decision-making (single source of accountability)</a:t>
          </a:r>
        </a:p>
      </dsp:txBody>
      <dsp:txXfrm>
        <a:off x="517816" y="49620"/>
        <a:ext cx="7018870" cy="266380"/>
      </dsp:txXfrm>
    </dsp:sp>
    <dsp:sp modelId="{E83C58B3-24BF-49E4-8107-F0B0BD0BA7EA}">
      <dsp:nvSpPr>
        <dsp:cNvPr id="0" name=""/>
        <dsp:cNvSpPr/>
      </dsp:nvSpPr>
      <dsp:spPr>
        <a:xfrm>
          <a:off x="0" y="1061660"/>
          <a:ext cx="10068129" cy="677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399" tIns="208280" rIns="781399" bIns="92456" numCol="1" spcCol="1270" anchor="t" anchorCtr="0">
          <a:noAutofit/>
        </a:bodyPr>
        <a:lstStyle/>
        <a:p>
          <a:pPr marL="114300" lvl="1" indent="-114300" algn="l" defTabSz="577850">
            <a:lnSpc>
              <a:spcPct val="90000"/>
            </a:lnSpc>
            <a:spcBef>
              <a:spcPct val="0"/>
            </a:spcBef>
            <a:spcAft>
              <a:spcPct val="15000"/>
            </a:spcAft>
            <a:buChar char="•"/>
          </a:pPr>
          <a:r>
            <a:rPr lang="en-GB" sz="1300" i="1" kern="1200" dirty="0"/>
            <a:t>“We now have a commissioner that is very, very focused, switched on, asked some very difficult and awkward questions but quite rightly so because you know they drive efficiencies, they drive us to focus on particular areas of interest.“ (Case 4)</a:t>
          </a:r>
        </a:p>
      </dsp:txBody>
      <dsp:txXfrm>
        <a:off x="0" y="1061660"/>
        <a:ext cx="10068129" cy="677250"/>
      </dsp:txXfrm>
    </dsp:sp>
    <dsp:sp modelId="{5BC550C1-88B2-4904-8511-C6AE3630170F}">
      <dsp:nvSpPr>
        <dsp:cNvPr id="0" name=""/>
        <dsp:cNvSpPr/>
      </dsp:nvSpPr>
      <dsp:spPr>
        <a:xfrm>
          <a:off x="503406" y="914060"/>
          <a:ext cx="70476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86" tIns="0" rIns="266386" bIns="0" numCol="1" spcCol="1270" anchor="ctr" anchorCtr="0">
          <a:noAutofit/>
        </a:bodyPr>
        <a:lstStyle/>
        <a:p>
          <a:pPr marL="0" lvl="0" indent="0" algn="l" defTabSz="577850">
            <a:lnSpc>
              <a:spcPct val="90000"/>
            </a:lnSpc>
            <a:spcBef>
              <a:spcPct val="0"/>
            </a:spcBef>
            <a:spcAft>
              <a:spcPct val="35000"/>
            </a:spcAft>
            <a:buNone/>
          </a:pPr>
          <a:r>
            <a:rPr lang="en-GB" sz="1300" kern="1200" dirty="0"/>
            <a:t>An additional level of scrutiny from the PFCC</a:t>
          </a:r>
        </a:p>
      </dsp:txBody>
      <dsp:txXfrm>
        <a:off x="517816" y="928470"/>
        <a:ext cx="7018870" cy="266380"/>
      </dsp:txXfrm>
    </dsp:sp>
    <dsp:sp modelId="{35B6A79F-9F7E-4653-9EFF-740B924F19C3}">
      <dsp:nvSpPr>
        <dsp:cNvPr id="0" name=""/>
        <dsp:cNvSpPr/>
      </dsp:nvSpPr>
      <dsp:spPr>
        <a:xfrm>
          <a:off x="0" y="1940510"/>
          <a:ext cx="10068129"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399" tIns="208280" rIns="781399" bIns="92456" numCol="1" spcCol="1270" anchor="t" anchorCtr="0">
          <a:noAutofit/>
        </a:bodyPr>
        <a:lstStyle/>
        <a:p>
          <a:pPr marL="114300" lvl="1" indent="-114300" algn="l" defTabSz="577850">
            <a:lnSpc>
              <a:spcPct val="90000"/>
            </a:lnSpc>
            <a:spcBef>
              <a:spcPct val="0"/>
            </a:spcBef>
            <a:spcAft>
              <a:spcPct val="15000"/>
            </a:spcAft>
            <a:buChar char="•"/>
          </a:pPr>
          <a:r>
            <a:rPr lang="en-GB" sz="1300" i="1" kern="1200" dirty="0"/>
            <a:t>“You have a chief fire officer who’s giving professional advice at the moment to a PFCC who doesn’t take that advice… there is an example whereby, we’ve advised on a certain function of the fire and rescue service not being transferred to the police and that advice was not taken.  So you know the PFCC overruled the chief fire officer and made that decision.” (Case 3)</a:t>
          </a:r>
          <a:endParaRPr lang="en-GB" sz="1300" kern="1200" dirty="0"/>
        </a:p>
      </dsp:txBody>
      <dsp:txXfrm>
        <a:off x="0" y="1940510"/>
        <a:ext cx="10068129" cy="850500"/>
      </dsp:txXfrm>
    </dsp:sp>
    <dsp:sp modelId="{CE955FCD-99B8-4BDA-9538-4A4CC8D637A3}">
      <dsp:nvSpPr>
        <dsp:cNvPr id="0" name=""/>
        <dsp:cNvSpPr/>
      </dsp:nvSpPr>
      <dsp:spPr>
        <a:xfrm>
          <a:off x="503406" y="1792910"/>
          <a:ext cx="70476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86" tIns="0" rIns="266386" bIns="0" numCol="1" spcCol="1270" anchor="ctr" anchorCtr="0">
          <a:noAutofit/>
        </a:bodyPr>
        <a:lstStyle/>
        <a:p>
          <a:pPr marL="0" lvl="0" indent="0" algn="l" defTabSz="577850">
            <a:lnSpc>
              <a:spcPct val="90000"/>
            </a:lnSpc>
            <a:spcBef>
              <a:spcPct val="0"/>
            </a:spcBef>
            <a:spcAft>
              <a:spcPct val="35000"/>
            </a:spcAft>
            <a:buNone/>
          </a:pPr>
          <a:r>
            <a:rPr lang="en-GB" sz="1300" kern="1200" dirty="0"/>
            <a:t>Greater control over the CFO</a:t>
          </a:r>
        </a:p>
      </dsp:txBody>
      <dsp:txXfrm>
        <a:off x="517816" y="1807320"/>
        <a:ext cx="7018870" cy="266380"/>
      </dsp:txXfrm>
    </dsp:sp>
    <dsp:sp modelId="{8C5AACA5-7736-4672-8329-16166C36C16C}">
      <dsp:nvSpPr>
        <dsp:cNvPr id="0" name=""/>
        <dsp:cNvSpPr/>
      </dsp:nvSpPr>
      <dsp:spPr>
        <a:xfrm>
          <a:off x="0" y="2992611"/>
          <a:ext cx="10068129"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399" tIns="208280" rIns="781399" bIns="92456" numCol="1" spcCol="1270" anchor="t" anchorCtr="0">
          <a:noAutofit/>
        </a:bodyPr>
        <a:lstStyle/>
        <a:p>
          <a:pPr marL="114300" lvl="1" indent="-114300" algn="l" defTabSz="577850">
            <a:lnSpc>
              <a:spcPct val="90000"/>
            </a:lnSpc>
            <a:spcBef>
              <a:spcPct val="0"/>
            </a:spcBef>
            <a:spcAft>
              <a:spcPct val="15000"/>
            </a:spcAft>
            <a:buChar char="•"/>
          </a:pPr>
          <a:r>
            <a:rPr lang="en-GB" sz="1300" i="1" kern="1200" dirty="0"/>
            <a:t>“my main concern is still this whole operational independence for the chief fire officer, and obviously legislation hasn’t caught up with that, where we see how the chief constable has that operational independence from the commissioner, but we don’t.  And there’s that conflict at times” (Case 2)</a:t>
          </a:r>
        </a:p>
      </dsp:txBody>
      <dsp:txXfrm>
        <a:off x="0" y="2992611"/>
        <a:ext cx="10068129" cy="850500"/>
      </dsp:txXfrm>
    </dsp:sp>
    <dsp:sp modelId="{3F1B6DF4-9F0D-4A88-81F6-A61520DE13A9}">
      <dsp:nvSpPr>
        <dsp:cNvPr id="0" name=""/>
        <dsp:cNvSpPr/>
      </dsp:nvSpPr>
      <dsp:spPr>
        <a:xfrm>
          <a:off x="503406" y="2845011"/>
          <a:ext cx="70476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86" tIns="0" rIns="266386" bIns="0" numCol="1" spcCol="1270" anchor="ctr" anchorCtr="0">
          <a:noAutofit/>
        </a:bodyPr>
        <a:lstStyle/>
        <a:p>
          <a:pPr marL="0" lvl="0" indent="0" algn="l" defTabSz="577850">
            <a:lnSpc>
              <a:spcPct val="90000"/>
            </a:lnSpc>
            <a:spcBef>
              <a:spcPct val="0"/>
            </a:spcBef>
            <a:spcAft>
              <a:spcPct val="35000"/>
            </a:spcAft>
            <a:buNone/>
          </a:pPr>
          <a:r>
            <a:rPr lang="en-GB" sz="1300" kern="1200" dirty="0"/>
            <a:t>Can become fractious because of conflict of interest between the PFCC and the CFO</a:t>
          </a:r>
        </a:p>
      </dsp:txBody>
      <dsp:txXfrm>
        <a:off x="517816" y="2859421"/>
        <a:ext cx="7018870" cy="266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B559C-769B-4604-87BC-88B8AB6B4CBC}">
      <dsp:nvSpPr>
        <dsp:cNvPr id="0" name=""/>
        <dsp:cNvSpPr/>
      </dsp:nvSpPr>
      <dsp:spPr>
        <a:xfrm>
          <a:off x="0" y="21744"/>
          <a:ext cx="8538454"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However, in one case the PFCC-CFO relationship quickly established a level of trust. This is because both the PFCC and the CFO sought to create a symbiotic and trusting relationship based on truth and honesty via informal accountability mechanisms.</a:t>
          </a:r>
        </a:p>
      </dsp:txBody>
      <dsp:txXfrm>
        <a:off x="42950" y="64694"/>
        <a:ext cx="8452554" cy="7939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828B7-EF88-44F4-A6C1-C3404CCEE40C}" type="datetimeFigureOut">
              <a:rPr lang="en-GB" smtClean="0"/>
              <a:t>10/09/2021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05A0-FFD8-49CE-9581-813E4EAB8169}" type="slidenum">
              <a:rPr lang="en-GB" smtClean="0"/>
              <a:t>‹#›</a:t>
            </a:fld>
            <a:endParaRPr lang="en-GB"/>
          </a:p>
        </p:txBody>
      </p:sp>
    </p:spTree>
    <p:extLst>
      <p:ext uri="{BB962C8B-B14F-4D97-AF65-F5344CB8AC3E}">
        <p14:creationId xmlns:p14="http://schemas.microsoft.com/office/powerpoint/2010/main" val="219501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primary purpose of accountability in this mode is to prevent agency drift through managing information asymmetry and moral hazard between the agent and the principal (</a:t>
            </a:r>
            <a:r>
              <a:rPr lang="en-GB" dirty="0" err="1"/>
              <a:t>Schillemans</a:t>
            </a:r>
            <a:r>
              <a:rPr lang="en-GB" dirty="0"/>
              <a:t> and </a:t>
            </a:r>
            <a:r>
              <a:rPr lang="en-GB" dirty="0" err="1"/>
              <a:t>Busuioc</a:t>
            </a:r>
            <a:r>
              <a:rPr lang="en-GB" dirty="0"/>
              <a:t> 2014)</a:t>
            </a:r>
          </a:p>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3</a:t>
            </a:fld>
            <a:endParaRPr lang="en-GB"/>
          </a:p>
        </p:txBody>
      </p:sp>
    </p:spTree>
    <p:extLst>
      <p:ext uri="{BB962C8B-B14F-4D97-AF65-F5344CB8AC3E}">
        <p14:creationId xmlns:p14="http://schemas.microsoft.com/office/powerpoint/2010/main" val="36712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Governance and accountability have been among the most-used concepts in the public administration literature. Previous studies have almost exclusively focused on the concepts separately </a:t>
            </a:r>
          </a:p>
          <a:p>
            <a:endParaRPr lang="en-GB" dirty="0"/>
          </a:p>
          <a:p>
            <a:r>
              <a:rPr lang="en-GB" dirty="0"/>
              <a:t>Previous research has shown that organisations largely enact their accountability through governance structures (March and Olsen 1983). The literature demonstrates that accountability tends to be considered in the context of governance, and that it can have different meanings under different governance models. </a:t>
            </a:r>
          </a:p>
        </p:txBody>
      </p:sp>
      <p:sp>
        <p:nvSpPr>
          <p:cNvPr id="4" name="Slide Number Placeholder 3"/>
          <p:cNvSpPr>
            <a:spLocks noGrp="1"/>
          </p:cNvSpPr>
          <p:nvPr>
            <p:ph type="sldNum" sz="quarter" idx="5"/>
          </p:nvPr>
        </p:nvSpPr>
        <p:spPr/>
        <p:txBody>
          <a:bodyPr/>
          <a:lstStyle/>
          <a:p>
            <a:fld id="{731905A0-FFD8-49CE-9581-813E4EAB8169}" type="slidenum">
              <a:rPr lang="en-GB" smtClean="0"/>
              <a:t>4</a:t>
            </a:fld>
            <a:endParaRPr lang="en-GB"/>
          </a:p>
        </p:txBody>
      </p:sp>
    </p:spTree>
    <p:extLst>
      <p:ext uri="{BB962C8B-B14F-4D97-AF65-F5344CB8AC3E}">
        <p14:creationId xmlns:p14="http://schemas.microsoft.com/office/powerpoint/2010/main" val="221680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5</a:t>
            </a:fld>
            <a:endParaRPr lang="en-GB"/>
          </a:p>
        </p:txBody>
      </p:sp>
    </p:spTree>
    <p:extLst>
      <p:ext uri="{BB962C8B-B14F-4D97-AF65-F5344CB8AC3E}">
        <p14:creationId xmlns:p14="http://schemas.microsoft.com/office/powerpoint/2010/main" val="372411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10</a:t>
            </a:fld>
            <a:endParaRPr lang="en-GB"/>
          </a:p>
        </p:txBody>
      </p:sp>
    </p:spTree>
    <p:extLst>
      <p:ext uri="{BB962C8B-B14F-4D97-AF65-F5344CB8AC3E}">
        <p14:creationId xmlns:p14="http://schemas.microsoft.com/office/powerpoint/2010/main" val="178587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the findings demonstrate that new accountability arrangements for Fire and Rescue Services in England are significantly more complex than the traditional arrangements. This is because many more governance structures and accountability mechanisms have been put in place, and it is not always clear to the internal stakeholders how roles and responsibilities are distributed across this landscape</a:t>
            </a:r>
          </a:p>
          <a:p>
            <a:endParaRPr lang="en-GB" dirty="0"/>
          </a:p>
          <a:p>
            <a:r>
              <a:rPr lang="en-GB" dirty="0"/>
              <a:t>If there is little trust and dialogue between two parties, formal accountability mechanisms will be more apparent as the principal will try to exert greater control over the agent and may lead to additional formal accountability mechanisms.</a:t>
            </a:r>
          </a:p>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11</a:t>
            </a:fld>
            <a:endParaRPr lang="en-GB"/>
          </a:p>
        </p:txBody>
      </p:sp>
    </p:spTree>
    <p:extLst>
      <p:ext uri="{BB962C8B-B14F-4D97-AF65-F5344CB8AC3E}">
        <p14:creationId xmlns:p14="http://schemas.microsoft.com/office/powerpoint/2010/main" val="91895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D870D6-4FB3-4ACB-B619-0E1C588D5789}"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165664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870D6-4FB3-4ACB-B619-0E1C588D5789}"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268083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870D6-4FB3-4ACB-B619-0E1C588D5789}"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339781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870D6-4FB3-4ACB-B619-0E1C588D5789}"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64094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D870D6-4FB3-4ACB-B619-0E1C588D5789}"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296443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D870D6-4FB3-4ACB-B619-0E1C588D5789}" type="datetimeFigureOut">
              <a:rPr lang="en-GB" smtClean="0"/>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415486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D870D6-4FB3-4ACB-B619-0E1C588D5789}" type="datetimeFigureOut">
              <a:rPr lang="en-GB" smtClean="0"/>
              <a:t>10/09/2021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317119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D870D6-4FB3-4ACB-B619-0E1C588D5789}" type="datetimeFigureOut">
              <a:rPr lang="en-GB" smtClean="0"/>
              <a:t>10/09/2021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377761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870D6-4FB3-4ACB-B619-0E1C588D5789}" type="datetimeFigureOut">
              <a:rPr lang="en-GB" smtClean="0"/>
              <a:t>10/09/2021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198807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870D6-4FB3-4ACB-B619-0E1C588D5789}" type="datetimeFigureOut">
              <a:rPr lang="en-GB" smtClean="0"/>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298124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870D6-4FB3-4ACB-B619-0E1C588D5789}" type="datetimeFigureOut">
              <a:rPr lang="en-GB" smtClean="0"/>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426231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9F060-DF0D-41CE-AC90-3C919ED8D7F0}" type="datetimeFigureOut">
              <a:rPr lang="en-GB" smtClean="0"/>
              <a:t>10/09/2021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BA49F-7C64-4EC3-ACB2-F1837354EDCB}" type="slidenum">
              <a:rPr lang="en-GB" smtClean="0"/>
              <a:t>‹#›</a:t>
            </a:fld>
            <a:endParaRPr lang="en-GB"/>
          </a:p>
        </p:txBody>
      </p:sp>
    </p:spTree>
    <p:extLst>
      <p:ext uri="{BB962C8B-B14F-4D97-AF65-F5344CB8AC3E}">
        <p14:creationId xmlns:p14="http://schemas.microsoft.com/office/powerpoint/2010/main" val="10128534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5195A83-970F-45B6-BC3E-22D9C7A12C96}"/>
              </a:ext>
            </a:extLst>
          </p:cNvPr>
          <p:cNvSpPr>
            <a:spLocks noGrp="1"/>
          </p:cNvSpPr>
          <p:nvPr>
            <p:ph type="ctrTitle"/>
          </p:nvPr>
        </p:nvSpPr>
        <p:spPr>
          <a:xfrm>
            <a:off x="499924" y="505213"/>
            <a:ext cx="11497097" cy="2966912"/>
          </a:xfrm>
        </p:spPr>
        <p:txBody>
          <a:bodyPr anchor="b">
            <a:normAutofit/>
          </a:bodyPr>
          <a:lstStyle/>
          <a:p>
            <a:pPr algn="l"/>
            <a:r>
              <a:rPr lang="en-GB" sz="4100" dirty="0">
                <a:solidFill>
                  <a:srgbClr val="FFFFFF"/>
                </a:solidFill>
              </a:rPr>
              <a:t>From Fire and Rescue Authorities to Police Fire and Crime Commissioners </a:t>
            </a:r>
            <a:br>
              <a:rPr lang="en-GB" sz="4100" dirty="0">
                <a:solidFill>
                  <a:srgbClr val="FFFFFF"/>
                </a:solidFill>
              </a:rPr>
            </a:br>
            <a:r>
              <a:rPr lang="en-GB" sz="2800" dirty="0">
                <a:solidFill>
                  <a:srgbClr val="FFFFFF"/>
                </a:solidFill>
              </a:rPr>
              <a:t>A comparative study of governance and accountability arrangements in</a:t>
            </a:r>
            <a:br>
              <a:rPr lang="en-GB" sz="2800" dirty="0">
                <a:solidFill>
                  <a:srgbClr val="FFFFFF"/>
                </a:solidFill>
              </a:rPr>
            </a:br>
            <a:r>
              <a:rPr lang="en-GB" sz="2800" dirty="0">
                <a:solidFill>
                  <a:srgbClr val="FFFFFF"/>
                </a:solidFill>
              </a:rPr>
              <a:t>English Fire and Rescue Services</a:t>
            </a:r>
            <a:endParaRPr lang="en-GB" sz="4100" dirty="0">
              <a:solidFill>
                <a:srgbClr val="FFFFFF"/>
              </a:solidFill>
            </a:endParaRPr>
          </a:p>
        </p:txBody>
      </p:sp>
      <p:sp>
        <p:nvSpPr>
          <p:cNvPr id="3" name="Subtitle 2">
            <a:extLst>
              <a:ext uri="{FF2B5EF4-FFF2-40B4-BE49-F238E27FC236}">
                <a16:creationId xmlns:a16="http://schemas.microsoft.com/office/drawing/2014/main" id="{4839D302-88EC-460A-B285-3611185A874E}"/>
              </a:ext>
            </a:extLst>
          </p:cNvPr>
          <p:cNvSpPr>
            <a:spLocks noGrp="1"/>
          </p:cNvSpPr>
          <p:nvPr>
            <p:ph type="subTitle" idx="1"/>
          </p:nvPr>
        </p:nvSpPr>
        <p:spPr>
          <a:xfrm>
            <a:off x="639484" y="4758961"/>
            <a:ext cx="10005951" cy="1458258"/>
          </a:xfrm>
        </p:spPr>
        <p:txBody>
          <a:bodyPr anchor="ctr">
            <a:normAutofit/>
          </a:bodyPr>
          <a:lstStyle/>
          <a:p>
            <a:pPr algn="l"/>
            <a:r>
              <a:rPr lang="en-GB" sz="1700" b="1" dirty="0"/>
              <a:t>8th Public Management and Administration Postgraduate Conference </a:t>
            </a:r>
          </a:p>
          <a:p>
            <a:pPr algn="l"/>
            <a:r>
              <a:rPr lang="en-GB" sz="1700" dirty="0"/>
              <a:t>6</a:t>
            </a:r>
            <a:r>
              <a:rPr lang="en-GB" sz="1700" baseline="30000" dirty="0"/>
              <a:t>th</a:t>
            </a:r>
            <a:r>
              <a:rPr lang="en-GB" sz="1700" dirty="0"/>
              <a:t>  September 2021</a:t>
            </a:r>
          </a:p>
          <a:p>
            <a:pPr algn="l"/>
            <a:r>
              <a:rPr lang="en-GB" sz="1700" b="1" dirty="0"/>
              <a:t>Katarzyna Lakoma</a:t>
            </a:r>
            <a:endParaRPr lang="en-GB" sz="1700" dirty="0"/>
          </a:p>
          <a:p>
            <a:pPr algn="l"/>
            <a:r>
              <a:rPr lang="en-GB" sz="1700" b="1" dirty="0"/>
              <a:t>Supervisory team: </a:t>
            </a:r>
            <a:r>
              <a:rPr lang="en-GB" sz="1700" dirty="0"/>
              <a:t>Dr Pete Eckersley, Prof Pete Murphy, Dr Nestor Valero-Silva, </a:t>
            </a:r>
          </a:p>
        </p:txBody>
      </p:sp>
      <p:pic>
        <p:nvPicPr>
          <p:cNvPr id="4" name="Picture 3">
            <a:extLst>
              <a:ext uri="{FF2B5EF4-FFF2-40B4-BE49-F238E27FC236}">
                <a16:creationId xmlns:a16="http://schemas.microsoft.com/office/drawing/2014/main" id="{E21975A3-12C0-42A9-8B04-7E02FC940FD9}"/>
              </a:ext>
            </a:extLst>
          </p:cNvPr>
          <p:cNvPicPr>
            <a:picLocks noChangeAspect="1"/>
          </p:cNvPicPr>
          <p:nvPr/>
        </p:nvPicPr>
        <p:blipFill>
          <a:blip r:embed="rId2"/>
          <a:stretch>
            <a:fillRect/>
          </a:stretch>
        </p:blipFill>
        <p:spPr>
          <a:xfrm>
            <a:off x="8117607" y="5026473"/>
            <a:ext cx="3091159" cy="923233"/>
          </a:xfrm>
          <a:prstGeom prst="rect">
            <a:avLst/>
          </a:prstGeom>
        </p:spPr>
      </p:pic>
    </p:spTree>
    <p:extLst>
      <p:ext uri="{BB962C8B-B14F-4D97-AF65-F5344CB8AC3E}">
        <p14:creationId xmlns:p14="http://schemas.microsoft.com/office/powerpoint/2010/main" val="173107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49E01-7321-443A-ADCB-5A8076437B83}"/>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Early Findings</a:t>
            </a:r>
          </a:p>
        </p:txBody>
      </p:sp>
      <p:sp>
        <p:nvSpPr>
          <p:cNvPr id="3" name="Content Placeholder 2">
            <a:extLst>
              <a:ext uri="{FF2B5EF4-FFF2-40B4-BE49-F238E27FC236}">
                <a16:creationId xmlns:a16="http://schemas.microsoft.com/office/drawing/2014/main" id="{29BADDF5-5261-49EC-A6AC-1FED062A6997}"/>
              </a:ext>
            </a:extLst>
          </p:cNvPr>
          <p:cNvSpPr>
            <a:spLocks noGrp="1"/>
          </p:cNvSpPr>
          <p:nvPr>
            <p:ph idx="1"/>
          </p:nvPr>
        </p:nvSpPr>
        <p:spPr>
          <a:xfrm>
            <a:off x="1371599" y="1891970"/>
            <a:ext cx="9724031" cy="3683358"/>
          </a:xfrm>
        </p:spPr>
        <p:txBody>
          <a:bodyPr numCol="2" anchor="ctr">
            <a:normAutofit/>
          </a:bodyPr>
          <a:lstStyle/>
          <a:p>
            <a:pPr marL="0" indent="0">
              <a:buNone/>
            </a:pPr>
            <a:r>
              <a:rPr lang="en-GB" sz="2000" b="1" dirty="0"/>
              <a:t>Traditional fire authority governance</a:t>
            </a:r>
          </a:p>
          <a:p>
            <a:r>
              <a:rPr lang="en-GB" sz="2000" dirty="0"/>
              <a:t>decision-making is shared across FRA members (collective source of accountability)</a:t>
            </a:r>
          </a:p>
          <a:p>
            <a:r>
              <a:rPr lang="en-GB" sz="2000" dirty="0"/>
              <a:t>less prone to conflicts with the CFO</a:t>
            </a:r>
          </a:p>
          <a:p>
            <a:r>
              <a:rPr lang="en-GB" sz="2000" dirty="0"/>
              <a:t>high level of trust</a:t>
            </a:r>
          </a:p>
          <a:p>
            <a:r>
              <a:rPr lang="en-GB" sz="2000" dirty="0"/>
              <a:t>limited scrutiny from the FRA</a:t>
            </a:r>
          </a:p>
          <a:p>
            <a:r>
              <a:rPr lang="en-GB" sz="2000" dirty="0"/>
              <a:t>formal control is not seen as much of a priority with greater freedom given to the CFO</a:t>
            </a:r>
          </a:p>
          <a:p>
            <a:pPr marL="0" indent="0">
              <a:buNone/>
            </a:pPr>
            <a:r>
              <a:rPr lang="en-GB" sz="2000" b="1" dirty="0"/>
              <a:t>New governance (PFCC governance)</a:t>
            </a:r>
          </a:p>
          <a:p>
            <a:r>
              <a:rPr lang="en-GB" sz="2000" dirty="0"/>
              <a:t>rapid decision-making (single source of accountability)</a:t>
            </a:r>
          </a:p>
          <a:p>
            <a:r>
              <a:rPr lang="en-GB" sz="2000" dirty="0"/>
              <a:t>can become fractious because of conflict of interest between the PFCC and the CFO</a:t>
            </a:r>
          </a:p>
          <a:p>
            <a:r>
              <a:rPr lang="en-GB" sz="2000" dirty="0"/>
              <a:t>relatively low level trust</a:t>
            </a:r>
          </a:p>
          <a:p>
            <a:r>
              <a:rPr lang="en-GB" sz="2000" dirty="0"/>
              <a:t>greater level of scrutiny</a:t>
            </a:r>
          </a:p>
          <a:p>
            <a:r>
              <a:rPr lang="en-GB" sz="2000" dirty="0"/>
              <a:t>greater control over the agent = formal accountability arrangements </a:t>
            </a:r>
          </a:p>
          <a:p>
            <a:endParaRPr lang="en-GB" sz="2000" dirty="0"/>
          </a:p>
        </p:txBody>
      </p:sp>
      <p:grpSp>
        <p:nvGrpSpPr>
          <p:cNvPr id="18" name="Group 17">
            <a:extLst>
              <a:ext uri="{FF2B5EF4-FFF2-40B4-BE49-F238E27FC236}">
                <a16:creationId xmlns:a16="http://schemas.microsoft.com/office/drawing/2014/main" id="{432E1500-431D-47F9-B2A8-A0DAFC7E2B9F}"/>
              </a:ext>
            </a:extLst>
          </p:cNvPr>
          <p:cNvGrpSpPr/>
          <p:nvPr/>
        </p:nvGrpSpPr>
        <p:grpSpPr>
          <a:xfrm>
            <a:off x="1964387" y="5575328"/>
            <a:ext cx="8538454" cy="879840"/>
            <a:chOff x="0" y="21744"/>
            <a:chExt cx="8538454" cy="879840"/>
          </a:xfrm>
        </p:grpSpPr>
        <p:sp>
          <p:nvSpPr>
            <p:cNvPr id="19" name="Rectangle: Rounded Corners 18">
              <a:extLst>
                <a:ext uri="{FF2B5EF4-FFF2-40B4-BE49-F238E27FC236}">
                  <a16:creationId xmlns:a16="http://schemas.microsoft.com/office/drawing/2014/main" id="{3BE6F9C6-CC0F-4676-AEAA-A053AEEB9964}"/>
                </a:ext>
              </a:extLst>
            </p:cNvPr>
            <p:cNvSpPr/>
            <p:nvPr/>
          </p:nvSpPr>
          <p:spPr>
            <a:xfrm>
              <a:off x="0" y="21744"/>
              <a:ext cx="8538454" cy="879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B3FA9EDB-1B20-4F2B-9BEE-DE39BEBFC9EE}"/>
                </a:ext>
              </a:extLst>
            </p:cNvPr>
            <p:cNvSpPr txBox="1"/>
            <p:nvPr/>
          </p:nvSpPr>
          <p:spPr>
            <a:xfrm>
              <a:off x="42950" y="64694"/>
              <a:ext cx="8452554" cy="793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However, in one case the PFCC-CFO relationship quickly established a level of trust. This is because both the PFCC and the CFO sought to create a symbiotic and trusting relationship based on truth and honesty via informal accountability mechanisms.</a:t>
              </a:r>
            </a:p>
          </p:txBody>
        </p:sp>
      </p:grpSp>
    </p:spTree>
    <p:extLst>
      <p:ext uri="{BB962C8B-B14F-4D97-AF65-F5344CB8AC3E}">
        <p14:creationId xmlns:p14="http://schemas.microsoft.com/office/powerpoint/2010/main" val="278478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49E01-7321-443A-ADCB-5A8076437B83}"/>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Provisional conclusions</a:t>
            </a:r>
          </a:p>
        </p:txBody>
      </p:sp>
      <p:sp>
        <p:nvSpPr>
          <p:cNvPr id="3" name="Content Placeholder 2">
            <a:extLst>
              <a:ext uri="{FF2B5EF4-FFF2-40B4-BE49-F238E27FC236}">
                <a16:creationId xmlns:a16="http://schemas.microsoft.com/office/drawing/2014/main" id="{29BADDF5-5261-49EC-A6AC-1FED062A6997}"/>
              </a:ext>
            </a:extLst>
          </p:cNvPr>
          <p:cNvSpPr>
            <a:spLocks noGrp="1"/>
          </p:cNvSpPr>
          <p:nvPr>
            <p:ph idx="1"/>
          </p:nvPr>
        </p:nvSpPr>
        <p:spPr>
          <a:xfrm>
            <a:off x="4810259" y="649480"/>
            <a:ext cx="6555347" cy="5546047"/>
          </a:xfrm>
        </p:spPr>
        <p:txBody>
          <a:bodyPr anchor="ctr">
            <a:normAutofit fontScale="92500" lnSpcReduction="10000"/>
          </a:bodyPr>
          <a:lstStyle/>
          <a:p>
            <a:r>
              <a:rPr lang="en-GB" sz="2000" dirty="0"/>
              <a:t>New accountability arrangements for Fire and Rescue Services in England are significantly more complex than the traditional arrangements.</a:t>
            </a:r>
          </a:p>
          <a:p>
            <a:r>
              <a:rPr lang="en-GB" sz="2000" dirty="0"/>
              <a:t>Principal-agent relationships play a strong role in the fire and rescue service governance landscape. </a:t>
            </a:r>
          </a:p>
          <a:p>
            <a:r>
              <a:rPr lang="en-GB" sz="2000" dirty="0"/>
              <a:t>Conflict is more likely when low levels of trusts are apparent, hence, more sophisticated control systems are in operation in such relationships. Similarly, if high levels of trusts are apparent, looser control systems are in place, and the conflict is less likely (Broadbent et al. 1996).</a:t>
            </a:r>
          </a:p>
          <a:p>
            <a:r>
              <a:rPr lang="en-GB" sz="2000" dirty="0"/>
              <a:t>Clearer separation of responsibility between strategic governance by the elected politicians and operational decision-making by the chief fire officer is needed in the fire sector (however, it might blur accountability in some respects) (Davies and Johnson 2016).</a:t>
            </a:r>
          </a:p>
          <a:p>
            <a:r>
              <a:rPr lang="en-GB" sz="2000" dirty="0"/>
              <a:t>Next step is to fully understand the implications of the 2017 Act (the new external inspectorate for fire and rescue services as well as the introduction of a duty to collaboration with other emergency services) on governance and accountability arrangements.</a:t>
            </a:r>
          </a:p>
        </p:txBody>
      </p:sp>
    </p:spTree>
    <p:extLst>
      <p:ext uri="{BB962C8B-B14F-4D97-AF65-F5344CB8AC3E}">
        <p14:creationId xmlns:p14="http://schemas.microsoft.com/office/powerpoint/2010/main" val="171825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B97582-9D07-4418-9DEB-33BE54060090}"/>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Governance</a:t>
            </a:r>
          </a:p>
        </p:txBody>
      </p:sp>
      <p:graphicFrame>
        <p:nvGraphicFramePr>
          <p:cNvPr id="9" name="Diagram 8">
            <a:extLst>
              <a:ext uri="{FF2B5EF4-FFF2-40B4-BE49-F238E27FC236}">
                <a16:creationId xmlns:a16="http://schemas.microsoft.com/office/drawing/2014/main" id="{C096A192-84DB-42AC-B422-E3B79B2EE993}"/>
              </a:ext>
            </a:extLst>
          </p:cNvPr>
          <p:cNvGraphicFramePr/>
          <p:nvPr>
            <p:extLst>
              <p:ext uri="{D42A27DB-BD31-4B8C-83A1-F6EECF244321}">
                <p14:modId xmlns:p14="http://schemas.microsoft.com/office/powerpoint/2010/main" val="2813512027"/>
              </p:ext>
            </p:extLst>
          </p:nvPr>
        </p:nvGraphicFramePr>
        <p:xfrm>
          <a:off x="24426" y="1530149"/>
          <a:ext cx="5643339" cy="4962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a:extLst>
              <a:ext uri="{FF2B5EF4-FFF2-40B4-BE49-F238E27FC236}">
                <a16:creationId xmlns:a16="http://schemas.microsoft.com/office/drawing/2014/main" id="{A9494993-423D-40C9-867F-0F68A1071FF5}"/>
              </a:ext>
            </a:extLst>
          </p:cNvPr>
          <p:cNvSpPr>
            <a:spLocks noGrp="1"/>
          </p:cNvSpPr>
          <p:nvPr>
            <p:ph idx="1"/>
          </p:nvPr>
        </p:nvSpPr>
        <p:spPr>
          <a:xfrm>
            <a:off x="5900930" y="2091385"/>
            <a:ext cx="6057900" cy="4587020"/>
          </a:xfrm>
        </p:spPr>
        <p:txBody>
          <a:bodyPr>
            <a:normAutofit/>
          </a:bodyPr>
          <a:lstStyle/>
          <a:p>
            <a:r>
              <a:rPr lang="en-GB" sz="2000" dirty="0"/>
              <a:t>Inadequacies of traditional public sector provision </a:t>
            </a:r>
          </a:p>
          <a:p>
            <a:r>
              <a:rPr lang="en-GB" sz="2000" dirty="0"/>
              <a:t>New Public Management and New Public Governance </a:t>
            </a:r>
          </a:p>
          <a:p>
            <a:r>
              <a:rPr lang="en-GB" sz="2000" dirty="0"/>
              <a:t>Proliferation of new forms of public governance, e.g. networks, partnerships and collaborative arrangements (</a:t>
            </a:r>
            <a:r>
              <a:rPr lang="en-GB" sz="2000" dirty="0" err="1"/>
              <a:t>Klijn</a:t>
            </a:r>
            <a:r>
              <a:rPr lang="en-GB" sz="2000" dirty="0"/>
              <a:t> 2008)</a:t>
            </a:r>
          </a:p>
          <a:p>
            <a:r>
              <a:rPr lang="en-GB" sz="2000" dirty="0"/>
              <a:t>Focus on exchange of resources, negotiations, and trust (Rhodes 2000, Ostrom and Walker 2003, </a:t>
            </a:r>
            <a:r>
              <a:rPr lang="en-GB" sz="2000" dirty="0" err="1"/>
              <a:t>Klijn</a:t>
            </a:r>
            <a:r>
              <a:rPr lang="en-GB" sz="2000" dirty="0"/>
              <a:t> et al. 2010).</a:t>
            </a:r>
          </a:p>
          <a:p>
            <a:r>
              <a:rPr lang="en-GB" sz="2000" dirty="0"/>
              <a:t>Undermined democratic quality due to the influence of non-public actors, which could create power asymmetries (</a:t>
            </a:r>
            <a:r>
              <a:rPr lang="en-GB" sz="2000" dirty="0" err="1"/>
              <a:t>Papadopolulos</a:t>
            </a:r>
            <a:r>
              <a:rPr lang="en-GB" sz="2000" dirty="0"/>
              <a:t> 2003, </a:t>
            </a:r>
            <a:r>
              <a:rPr lang="en-GB" sz="2000" dirty="0" err="1"/>
              <a:t>Klijn</a:t>
            </a:r>
            <a:r>
              <a:rPr lang="en-GB" sz="2000" dirty="0"/>
              <a:t> and </a:t>
            </a:r>
            <a:r>
              <a:rPr lang="en-GB" sz="2000" dirty="0" err="1"/>
              <a:t>Skelcher</a:t>
            </a:r>
            <a:r>
              <a:rPr lang="en-GB" sz="2000" dirty="0"/>
              <a:t> 2007). </a:t>
            </a:r>
          </a:p>
        </p:txBody>
      </p:sp>
    </p:spTree>
    <p:extLst>
      <p:ext uri="{BB962C8B-B14F-4D97-AF65-F5344CB8AC3E}">
        <p14:creationId xmlns:p14="http://schemas.microsoft.com/office/powerpoint/2010/main" val="93849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7593D-D59C-4371-B264-C949DD3A9AEA}"/>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Accountability</a:t>
            </a:r>
          </a:p>
        </p:txBody>
      </p:sp>
      <p:sp>
        <p:nvSpPr>
          <p:cNvPr id="3" name="Content Placeholder 2">
            <a:extLst>
              <a:ext uri="{FF2B5EF4-FFF2-40B4-BE49-F238E27FC236}">
                <a16:creationId xmlns:a16="http://schemas.microsoft.com/office/drawing/2014/main" id="{E9697897-898C-407D-8C86-16930C0C5B91}"/>
              </a:ext>
            </a:extLst>
          </p:cNvPr>
          <p:cNvSpPr>
            <a:spLocks noGrp="1"/>
          </p:cNvSpPr>
          <p:nvPr>
            <p:ph idx="1"/>
          </p:nvPr>
        </p:nvSpPr>
        <p:spPr>
          <a:xfrm>
            <a:off x="1371599" y="2318197"/>
            <a:ext cx="9724031" cy="3683358"/>
          </a:xfrm>
        </p:spPr>
        <p:txBody>
          <a:bodyPr anchor="ctr">
            <a:normAutofit/>
          </a:bodyPr>
          <a:lstStyle/>
          <a:p>
            <a:r>
              <a:rPr lang="en-GB" sz="2000" dirty="0"/>
              <a:t>“A chameleon-like concept” - various meanings to different people (Sinclair 1995)</a:t>
            </a:r>
          </a:p>
          <a:p>
            <a:r>
              <a:rPr lang="en-GB" sz="2000" dirty="0"/>
              <a:t>A principal- agent relationship between the agent and the principal who can hold the agent to account for its behaviour and activity (</a:t>
            </a:r>
            <a:r>
              <a:rPr lang="en-GB" sz="2000" dirty="0" err="1"/>
              <a:t>Mayston</a:t>
            </a:r>
            <a:r>
              <a:rPr lang="en-GB" sz="2000" dirty="0"/>
              <a:t> 1993, </a:t>
            </a:r>
            <a:r>
              <a:rPr lang="en-GB" sz="2000" dirty="0" err="1"/>
              <a:t>Gailmard</a:t>
            </a:r>
            <a:r>
              <a:rPr lang="en-GB" sz="2000" dirty="0"/>
              <a:t> 2014). </a:t>
            </a:r>
          </a:p>
          <a:p>
            <a:r>
              <a:rPr lang="en-GB" sz="2000" dirty="0"/>
              <a:t>The principal-agent theory is too formalistic due to its emphasis on hierarchical control and formal sanctions (Willems and Van </a:t>
            </a:r>
            <a:r>
              <a:rPr lang="en-GB" sz="2000" dirty="0" err="1"/>
              <a:t>Dooren</a:t>
            </a:r>
            <a:r>
              <a:rPr lang="en-GB" sz="2000" dirty="0"/>
              <a:t> 2012). </a:t>
            </a:r>
          </a:p>
          <a:p>
            <a:r>
              <a:rPr lang="en-GB" sz="2000" dirty="0"/>
              <a:t>Multiple, different, changing, and often conflicting expectations within and outside public sector organisations (</a:t>
            </a:r>
            <a:r>
              <a:rPr lang="en-GB" sz="2000" dirty="0" err="1"/>
              <a:t>Acar</a:t>
            </a:r>
            <a:r>
              <a:rPr lang="en-GB" sz="2000" dirty="0"/>
              <a:t> et al. 2008, Willems and Van </a:t>
            </a:r>
            <a:r>
              <a:rPr lang="en-GB" sz="2000" dirty="0" err="1"/>
              <a:t>Dooren</a:t>
            </a:r>
            <a:r>
              <a:rPr lang="en-GB" sz="2000" dirty="0"/>
              <a:t> 2011, Glennon et al. 2019). </a:t>
            </a:r>
          </a:p>
          <a:p>
            <a:r>
              <a:rPr lang="en-GB" sz="2000" dirty="0"/>
              <a:t>Thee constitutional and democratic functions of accountability have been sacrificed in the name of performance in the public sector resulting in an accountability gap (</a:t>
            </a:r>
            <a:r>
              <a:rPr lang="en-GB" sz="2000" dirty="0" err="1"/>
              <a:t>Barberis</a:t>
            </a:r>
            <a:r>
              <a:rPr lang="en-GB" sz="2000" dirty="0"/>
              <a:t> 1998)</a:t>
            </a:r>
          </a:p>
          <a:p>
            <a:endParaRPr lang="en-GB" sz="2000" dirty="0"/>
          </a:p>
        </p:txBody>
      </p:sp>
    </p:spTree>
    <p:extLst>
      <p:ext uri="{BB962C8B-B14F-4D97-AF65-F5344CB8AC3E}">
        <p14:creationId xmlns:p14="http://schemas.microsoft.com/office/powerpoint/2010/main" val="65759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7593D-D59C-4371-B264-C949DD3A9AEA}"/>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The impact of governance on accountability</a:t>
            </a:r>
          </a:p>
        </p:txBody>
      </p:sp>
      <p:graphicFrame>
        <p:nvGraphicFramePr>
          <p:cNvPr id="6" name="Content Placeholder 5">
            <a:extLst>
              <a:ext uri="{FF2B5EF4-FFF2-40B4-BE49-F238E27FC236}">
                <a16:creationId xmlns:a16="http://schemas.microsoft.com/office/drawing/2014/main" id="{DE966D00-00C6-44B7-9AC7-6C3D1ABF0A14}"/>
              </a:ext>
            </a:extLst>
          </p:cNvPr>
          <p:cNvGraphicFramePr>
            <a:graphicFrameLocks noGrp="1"/>
          </p:cNvGraphicFramePr>
          <p:nvPr>
            <p:ph idx="1"/>
            <p:extLst>
              <p:ext uri="{D42A27DB-BD31-4B8C-83A1-F6EECF244321}">
                <p14:modId xmlns:p14="http://schemas.microsoft.com/office/powerpoint/2010/main" val="9271746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98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7593D-D59C-4371-B264-C949DD3A9AEA}"/>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Research context</a:t>
            </a:r>
          </a:p>
        </p:txBody>
      </p:sp>
      <p:sp>
        <p:nvSpPr>
          <p:cNvPr id="9" name="Content Placeholder 2">
            <a:extLst>
              <a:ext uri="{FF2B5EF4-FFF2-40B4-BE49-F238E27FC236}">
                <a16:creationId xmlns:a16="http://schemas.microsoft.com/office/drawing/2014/main" id="{A127DA29-D3EA-4303-BC6D-B045B45489C4}"/>
              </a:ext>
            </a:extLst>
          </p:cNvPr>
          <p:cNvSpPr txBox="1">
            <a:spLocks/>
          </p:cNvSpPr>
          <p:nvPr/>
        </p:nvSpPr>
        <p:spPr>
          <a:xfrm>
            <a:off x="459350" y="1891970"/>
            <a:ext cx="4397527" cy="4305387"/>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Under-researched public service – fire and rescue service</a:t>
            </a:r>
          </a:p>
          <a:p>
            <a:r>
              <a:rPr lang="en-GB" sz="2000" dirty="0"/>
              <a:t>Traditional long-standing governance model of the local fire and rescue authority, made up of local councillors</a:t>
            </a:r>
          </a:p>
          <a:p>
            <a:r>
              <a:rPr lang="en-GB" sz="2000" dirty="0"/>
              <a:t>Since 2017, an alternative governance model to improve accountability in practice</a:t>
            </a:r>
          </a:p>
          <a:p>
            <a:pPr lvl="1"/>
            <a:r>
              <a:rPr lang="en-GB" sz="1600" dirty="0"/>
              <a:t>Police and Crime Commissioners (PCCs) have been able to make a case to assume responsibility for the governance of fire and rescue services within their force areas and become Police, Fire and Crime Commissioners (PFCCs)</a:t>
            </a:r>
          </a:p>
          <a:p>
            <a:r>
              <a:rPr lang="en-GB" sz="2000" dirty="0"/>
              <a:t>A patchwork of governance arrangements throughout England</a:t>
            </a:r>
          </a:p>
        </p:txBody>
      </p:sp>
      <p:pic>
        <p:nvPicPr>
          <p:cNvPr id="5" name="Content Placeholder 4">
            <a:extLst>
              <a:ext uri="{FF2B5EF4-FFF2-40B4-BE49-F238E27FC236}">
                <a16:creationId xmlns:a16="http://schemas.microsoft.com/office/drawing/2014/main" id="{843B0F8E-9EF2-4F3A-8A7D-8C783B286441}"/>
              </a:ext>
            </a:extLst>
          </p:cNvPr>
          <p:cNvPicPr>
            <a:picLocks noGrp="1" noChangeAspect="1"/>
          </p:cNvPicPr>
          <p:nvPr>
            <p:ph idx="1"/>
          </p:nvPr>
        </p:nvPicPr>
        <p:blipFill>
          <a:blip r:embed="rId3"/>
          <a:stretch>
            <a:fillRect/>
          </a:stretch>
        </p:blipFill>
        <p:spPr>
          <a:xfrm>
            <a:off x="5433498" y="2218752"/>
            <a:ext cx="6181880" cy="3651821"/>
          </a:xfrm>
          <a:prstGeom prst="rect">
            <a:avLst/>
          </a:prstGeom>
        </p:spPr>
      </p:pic>
    </p:spTree>
    <p:extLst>
      <p:ext uri="{BB962C8B-B14F-4D97-AF65-F5344CB8AC3E}">
        <p14:creationId xmlns:p14="http://schemas.microsoft.com/office/powerpoint/2010/main" val="51135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890432-980E-4559-A3C4-AA781C1935B5}"/>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Research Problem and Research Question</a:t>
            </a:r>
          </a:p>
        </p:txBody>
      </p:sp>
      <p:graphicFrame>
        <p:nvGraphicFramePr>
          <p:cNvPr id="4" name="Content Placeholder 3">
            <a:extLst>
              <a:ext uri="{FF2B5EF4-FFF2-40B4-BE49-F238E27FC236}">
                <a16:creationId xmlns:a16="http://schemas.microsoft.com/office/drawing/2014/main" id="{F37B78BC-8DB3-4498-856C-BC609A217205}"/>
              </a:ext>
            </a:extLst>
          </p:cNvPr>
          <p:cNvGraphicFramePr>
            <a:graphicFrameLocks noGrp="1"/>
          </p:cNvGraphicFramePr>
          <p:nvPr>
            <p:ph idx="1"/>
            <p:extLst>
              <p:ext uri="{D42A27DB-BD31-4B8C-83A1-F6EECF244321}">
                <p14:modId xmlns:p14="http://schemas.microsoft.com/office/powerpoint/2010/main" val="3121738403"/>
              </p:ext>
            </p:extLst>
          </p:nvPr>
        </p:nvGraphicFramePr>
        <p:xfrm>
          <a:off x="947529" y="1891970"/>
          <a:ext cx="10581862" cy="4245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93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C6FF68-43F8-4C17-A3D7-5BF6C6AF426C}"/>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Research Design</a:t>
            </a:r>
          </a:p>
        </p:txBody>
      </p:sp>
      <p:graphicFrame>
        <p:nvGraphicFramePr>
          <p:cNvPr id="4" name="Table 4">
            <a:extLst>
              <a:ext uri="{FF2B5EF4-FFF2-40B4-BE49-F238E27FC236}">
                <a16:creationId xmlns:a16="http://schemas.microsoft.com/office/drawing/2014/main" id="{16E0122C-7D49-428F-9AAA-372DF8034CD7}"/>
              </a:ext>
            </a:extLst>
          </p:cNvPr>
          <p:cNvGraphicFramePr>
            <a:graphicFrameLocks noGrp="1"/>
          </p:cNvGraphicFramePr>
          <p:nvPr>
            <p:ph idx="1"/>
            <p:extLst>
              <p:ext uri="{D42A27DB-BD31-4B8C-83A1-F6EECF244321}">
                <p14:modId xmlns:p14="http://schemas.microsoft.com/office/powerpoint/2010/main" val="2861664602"/>
              </p:ext>
            </p:extLst>
          </p:nvPr>
        </p:nvGraphicFramePr>
        <p:xfrm>
          <a:off x="671687" y="2049380"/>
          <a:ext cx="10743933" cy="4026104"/>
        </p:xfrm>
        <a:graphic>
          <a:graphicData uri="http://schemas.openxmlformats.org/drawingml/2006/table">
            <a:tbl>
              <a:tblPr firstRow="1" bandRow="1">
                <a:tableStyleId>{2D5ABB26-0587-4C30-8999-92F81FD0307C}</a:tableStyleId>
              </a:tblPr>
              <a:tblGrid>
                <a:gridCol w="3172420">
                  <a:extLst>
                    <a:ext uri="{9D8B030D-6E8A-4147-A177-3AD203B41FA5}">
                      <a16:colId xmlns:a16="http://schemas.microsoft.com/office/drawing/2014/main" val="2999120559"/>
                    </a:ext>
                  </a:extLst>
                </a:gridCol>
                <a:gridCol w="7571513">
                  <a:extLst>
                    <a:ext uri="{9D8B030D-6E8A-4147-A177-3AD203B41FA5}">
                      <a16:colId xmlns:a16="http://schemas.microsoft.com/office/drawing/2014/main" val="1838562657"/>
                    </a:ext>
                  </a:extLst>
                </a:gridCol>
              </a:tblGrid>
              <a:tr h="731246">
                <a:tc>
                  <a:txBody>
                    <a:bodyPr/>
                    <a:lstStyle/>
                    <a:p>
                      <a:r>
                        <a:rPr lang="en-GB" sz="1600" b="1" dirty="0"/>
                        <a:t>Interpretivist epistemological approach</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600" dirty="0"/>
                        <a:t>Uncovering the social construction of governance models and accountability that individuals create and are constrained by (Overman and </a:t>
                      </a:r>
                      <a:r>
                        <a:rPr lang="en-GB" sz="1600" dirty="0" err="1"/>
                        <a:t>Schillemans</a:t>
                      </a:r>
                      <a:r>
                        <a:rPr lang="en-GB" sz="1600" dirty="0"/>
                        <a:t> 2021)</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78957779"/>
                  </a:ext>
                </a:extLst>
              </a:tr>
              <a:tr h="562728">
                <a:tc>
                  <a:txBody>
                    <a:bodyPr/>
                    <a:lstStyle/>
                    <a:p>
                      <a:r>
                        <a:rPr lang="en-GB" sz="1600" b="1" dirty="0"/>
                        <a:t>Qualitative approach</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600" dirty="0"/>
                        <a:t>Understanding the concepts from the individuals’ viewpoints (</a:t>
                      </a:r>
                      <a:r>
                        <a:rPr lang="en-GB" sz="1600" dirty="0" err="1"/>
                        <a:t>Bevir</a:t>
                      </a:r>
                      <a:r>
                        <a:rPr lang="en-GB" sz="1600" dirty="0"/>
                        <a:t> 2009) </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86426020"/>
                  </a:ext>
                </a:extLst>
              </a:tr>
              <a:tr h="665743">
                <a:tc>
                  <a:txBody>
                    <a:bodyPr/>
                    <a:lstStyle/>
                    <a:p>
                      <a:r>
                        <a:rPr lang="en-GB" sz="1600" b="1" dirty="0"/>
                        <a:t>Multiple case studies</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600" dirty="0"/>
                        <a:t>A comparative multiple case study of governance models within fire and rescue services (Yin 2015)</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26768913"/>
                  </a:ext>
                </a:extLst>
              </a:tr>
              <a:tr h="684358">
                <a:tc>
                  <a:txBody>
                    <a:bodyPr/>
                    <a:lstStyle/>
                    <a:p>
                      <a:r>
                        <a:rPr lang="en-GB" sz="1600" b="1" dirty="0"/>
                        <a:t>Sampling</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600" dirty="0"/>
                        <a:t>6 out of 45 services</a:t>
                      </a:r>
                    </a:p>
                    <a:p>
                      <a:r>
                        <a:rPr lang="en-GB" sz="1600" dirty="0"/>
                        <a:t>Purposive sampling, “most different systems” design (</a:t>
                      </a:r>
                      <a:r>
                        <a:rPr lang="en-GB" sz="1600" dirty="0" err="1"/>
                        <a:t>Teune</a:t>
                      </a:r>
                      <a:r>
                        <a:rPr lang="en-GB" sz="1600" dirty="0"/>
                        <a:t> and </a:t>
                      </a:r>
                      <a:r>
                        <a:rPr lang="en-GB" sz="1600" dirty="0" err="1"/>
                        <a:t>Przeworski</a:t>
                      </a:r>
                      <a:r>
                        <a:rPr lang="en-GB" sz="1600" dirty="0"/>
                        <a:t> 1970)</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16547756"/>
                  </a:ext>
                </a:extLst>
              </a:tr>
              <a:tr h="697671">
                <a:tc>
                  <a:txBody>
                    <a:bodyPr/>
                    <a:lstStyle/>
                    <a:p>
                      <a:r>
                        <a:rPr lang="en-GB" sz="1600" b="1" dirty="0"/>
                        <a:t>Data collection</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600" dirty="0"/>
                        <a:t>38 semi-structured interviews with senior management, 5 focus groups with firefighters, publicly available online data</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66503088"/>
                  </a:ext>
                </a:extLst>
              </a:tr>
              <a:tr h="684358">
                <a:tc>
                  <a:txBody>
                    <a:bodyPr/>
                    <a:lstStyle/>
                    <a:p>
                      <a:r>
                        <a:rPr lang="en-GB" sz="1600" b="1" dirty="0"/>
                        <a:t>Data analysis</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600" dirty="0"/>
                        <a:t>Thematic coding. A constant interplay between the data and the coding process to refine the themes and their subthemes. </a:t>
                      </a:r>
                    </a:p>
                  </a:txBody>
                  <a:tcPr marL="158818" marR="158818" marT="79409" marB="794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35213056"/>
                  </a:ext>
                </a:extLst>
              </a:tr>
            </a:tbl>
          </a:graphicData>
        </a:graphic>
      </p:graphicFrame>
    </p:spTree>
    <p:extLst>
      <p:ext uri="{BB962C8B-B14F-4D97-AF65-F5344CB8AC3E}">
        <p14:creationId xmlns:p14="http://schemas.microsoft.com/office/powerpoint/2010/main" val="325402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379EC-AE2D-4B9C-BDDB-EA100E6BA645}"/>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Findings: traditional FRA arrangements</a:t>
            </a:r>
          </a:p>
        </p:txBody>
      </p:sp>
      <p:graphicFrame>
        <p:nvGraphicFramePr>
          <p:cNvPr id="4" name="Content Placeholder 3">
            <a:extLst>
              <a:ext uri="{FF2B5EF4-FFF2-40B4-BE49-F238E27FC236}">
                <a16:creationId xmlns:a16="http://schemas.microsoft.com/office/drawing/2014/main" id="{58D82282-2A1F-477A-973F-11B830427B02}"/>
              </a:ext>
            </a:extLst>
          </p:cNvPr>
          <p:cNvGraphicFramePr>
            <a:graphicFrameLocks noGrp="1"/>
          </p:cNvGraphicFramePr>
          <p:nvPr>
            <p:ph idx="1"/>
            <p:extLst>
              <p:ext uri="{D42A27DB-BD31-4B8C-83A1-F6EECF244321}">
                <p14:modId xmlns:p14="http://schemas.microsoft.com/office/powerpoint/2010/main" val="42448559"/>
              </p:ext>
            </p:extLst>
          </p:nvPr>
        </p:nvGraphicFramePr>
        <p:xfrm>
          <a:off x="1061935" y="2143099"/>
          <a:ext cx="10068129" cy="3878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96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379EC-AE2D-4B9C-BDDB-EA100E6BA645}"/>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rPr>
              <a:t>Findings: New governance (PFCC) arrangements</a:t>
            </a:r>
          </a:p>
        </p:txBody>
      </p:sp>
      <p:graphicFrame>
        <p:nvGraphicFramePr>
          <p:cNvPr id="4" name="Content Placeholder 3">
            <a:extLst>
              <a:ext uri="{FF2B5EF4-FFF2-40B4-BE49-F238E27FC236}">
                <a16:creationId xmlns:a16="http://schemas.microsoft.com/office/drawing/2014/main" id="{58D82282-2A1F-477A-973F-11B830427B02}"/>
              </a:ext>
            </a:extLst>
          </p:cNvPr>
          <p:cNvGraphicFramePr>
            <a:graphicFrameLocks noGrp="1"/>
          </p:cNvGraphicFramePr>
          <p:nvPr>
            <p:ph idx="1"/>
            <p:extLst>
              <p:ext uri="{D42A27DB-BD31-4B8C-83A1-F6EECF244321}">
                <p14:modId xmlns:p14="http://schemas.microsoft.com/office/powerpoint/2010/main" val="3628863964"/>
              </p:ext>
            </p:extLst>
          </p:nvPr>
        </p:nvGraphicFramePr>
        <p:xfrm>
          <a:off x="1061933" y="1830499"/>
          <a:ext cx="10068129" cy="3878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BCC75EFC-AD51-4306-B938-9FBA3B59F405}"/>
              </a:ext>
            </a:extLst>
          </p:cNvPr>
          <p:cNvGraphicFramePr/>
          <p:nvPr>
            <p:extLst>
              <p:ext uri="{D42A27DB-BD31-4B8C-83A1-F6EECF244321}">
                <p14:modId xmlns:p14="http://schemas.microsoft.com/office/powerpoint/2010/main" val="3779527711"/>
              </p:ext>
            </p:extLst>
          </p:nvPr>
        </p:nvGraphicFramePr>
        <p:xfrm>
          <a:off x="1537374" y="5821745"/>
          <a:ext cx="8538454" cy="923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8005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1766</Words>
  <Application>Microsoft Office PowerPoint</Application>
  <PresentationFormat>Widescreen</PresentationFormat>
  <Paragraphs>100</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From Fire and Rescue Authorities to Police Fire and Crime Commissioners  A comparative study of governance and accountability arrangements in English Fire and Rescue Services</vt:lpstr>
      <vt:lpstr>Governance</vt:lpstr>
      <vt:lpstr>Accountability</vt:lpstr>
      <vt:lpstr>The impact of governance on accountability</vt:lpstr>
      <vt:lpstr>Research context</vt:lpstr>
      <vt:lpstr>Research Problem and Research Question</vt:lpstr>
      <vt:lpstr>Research Design</vt:lpstr>
      <vt:lpstr>Findings: traditional FRA arrangements</vt:lpstr>
      <vt:lpstr>Findings: New governance (PFCC) arrangements</vt:lpstr>
      <vt:lpstr>Early Findings</vt:lpstr>
      <vt:lpstr>Provisional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Fire and Rescue Authorities to Police Fire and Crime Commissioners – a comparative study of governance and accountability arrangements in English Fire and Rescue Services</dc:title>
  <dc:creator>Lakoma, Katarzyna</dc:creator>
  <cp:lastModifiedBy>Sullivan, Linda</cp:lastModifiedBy>
  <cp:revision>7</cp:revision>
  <dcterms:created xsi:type="dcterms:W3CDTF">2021-08-06T14:52:38Z</dcterms:created>
  <dcterms:modified xsi:type="dcterms:W3CDTF">2021-09-10T13:13:47Z</dcterms:modified>
</cp:coreProperties>
</file>