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5.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6.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7.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71" r:id="rId2"/>
    <p:sldId id="257" r:id="rId3"/>
    <p:sldId id="272" r:id="rId4"/>
    <p:sldId id="273" r:id="rId5"/>
    <p:sldId id="270" r:id="rId6"/>
    <p:sldId id="258" r:id="rId7"/>
    <p:sldId id="274" r:id="rId8"/>
    <p:sldId id="260" r:id="rId9"/>
    <p:sldId id="275" r:id="rId10"/>
    <p:sldId id="276" r:id="rId11"/>
    <p:sldId id="267" r:id="rId12"/>
    <p:sldId id="266"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5607" autoAdjust="0"/>
  </p:normalViewPr>
  <p:slideViewPr>
    <p:cSldViewPr snapToGrid="0">
      <p:cViewPr varScale="1">
        <p:scale>
          <a:sx n="26" d="100"/>
          <a:sy n="26" d="100"/>
        </p:scale>
        <p:origin x="1376" y="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oleObject" Target="file:///C:\Users\BERNARD%20KOFI%20DOM\Documents\PhD%20NTU\ACADEMIC\LA%20FINANCIAL%20DATA\Wales\Data%20set%20for%20Analysis\Income\Wales%20Real%20Term%20Values%20Analysis%202906.xlsx"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b="1"/>
              <a:t>Impact</a:t>
            </a:r>
            <a:r>
              <a:rPr lang="en-GB" b="1" baseline="0"/>
              <a:t> of Austerity on Principal Sources of Revenue Income of Welsh LAs</a:t>
            </a:r>
            <a:endParaRPr lang="en-GB" b="1"/>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1101181102362205"/>
          <c:y val="0.16708333333333336"/>
          <c:w val="0.84732152230971125"/>
          <c:h val="0.61498432487605714"/>
        </c:manualLayout>
      </c:layout>
      <c:barChart>
        <c:barDir val="col"/>
        <c:grouping val="clustered"/>
        <c:varyColors val="0"/>
        <c:ser>
          <c:idx val="0"/>
          <c:order val="0"/>
          <c:tx>
            <c:strRef>
              <c:f>'Trend Analysis by Group'!$Y$3</c:f>
              <c:strCache>
                <c:ptCount val="1"/>
                <c:pt idx="0">
                  <c:v>2005/06</c:v>
                </c:pt>
              </c:strCache>
            </c:strRef>
          </c:tx>
          <c:spPr>
            <a:solidFill>
              <a:schemeClr val="accent1"/>
            </a:solidFill>
            <a:ln>
              <a:noFill/>
            </a:ln>
            <a:effectLst/>
          </c:spPr>
          <c:invertIfNegative val="0"/>
          <c:cat>
            <c:strRef>
              <c:f>'Trend Analysis by Group'!$X$4:$X$6</c:f>
              <c:strCache>
                <c:ptCount val="3"/>
                <c:pt idx="0">
                  <c:v>Welsh Gov't Grant</c:v>
                </c:pt>
                <c:pt idx="1">
                  <c:v>Council Tax</c:v>
                </c:pt>
                <c:pt idx="2">
                  <c:v>Non-Domestic Rates</c:v>
                </c:pt>
              </c:strCache>
            </c:strRef>
          </c:cat>
          <c:val>
            <c:numRef>
              <c:f>'Trend Analysis by Group'!$Y$4:$Y$6</c:f>
              <c:numCache>
                <c:formatCode>_-* #,##0_-;\-* #,##0_-;_-* "-"??_-;_-@_-</c:formatCode>
                <c:ptCount val="3"/>
                <c:pt idx="0">
                  <c:v>17865.168640706608</c:v>
                </c:pt>
                <c:pt idx="1">
                  <c:v>4593.6468607393736</c:v>
                </c:pt>
                <c:pt idx="2">
                  <c:v>3996.3758966239902</c:v>
                </c:pt>
              </c:numCache>
            </c:numRef>
          </c:val>
          <c:extLst>
            <c:ext xmlns:c16="http://schemas.microsoft.com/office/drawing/2014/chart" uri="{C3380CC4-5D6E-409C-BE32-E72D297353CC}">
              <c16:uniqueId val="{00000000-D9F4-4FC5-93CE-8F6A5DA85ACF}"/>
            </c:ext>
          </c:extLst>
        </c:ser>
        <c:ser>
          <c:idx val="1"/>
          <c:order val="1"/>
          <c:tx>
            <c:strRef>
              <c:f>'Trend Analysis by Group'!$Z$3</c:f>
              <c:strCache>
                <c:ptCount val="1"/>
                <c:pt idx="0">
                  <c:v>2019/20</c:v>
                </c:pt>
              </c:strCache>
            </c:strRef>
          </c:tx>
          <c:spPr>
            <a:solidFill>
              <a:schemeClr val="accent2"/>
            </a:solidFill>
            <a:ln>
              <a:noFill/>
            </a:ln>
            <a:effectLst/>
          </c:spPr>
          <c:invertIfNegative val="0"/>
          <c:cat>
            <c:strRef>
              <c:f>'Trend Analysis by Group'!$X$4:$X$6</c:f>
              <c:strCache>
                <c:ptCount val="3"/>
                <c:pt idx="0">
                  <c:v>Welsh Gov't Grant</c:v>
                </c:pt>
                <c:pt idx="1">
                  <c:v>Council Tax</c:v>
                </c:pt>
                <c:pt idx="2">
                  <c:v>Non-Domestic Rates</c:v>
                </c:pt>
              </c:strCache>
            </c:strRef>
          </c:cat>
          <c:val>
            <c:numRef>
              <c:f>'Trend Analysis by Group'!$Z$4:$Z$6</c:f>
              <c:numCache>
                <c:formatCode>_-* #,##0_-;\-* #,##0_-;_-* "-"??_-;_-@_-</c:formatCode>
                <c:ptCount val="3"/>
                <c:pt idx="0">
                  <c:v>26844.107542735117</c:v>
                </c:pt>
                <c:pt idx="1">
                  <c:v>11537.079326208404</c:v>
                </c:pt>
                <c:pt idx="2">
                  <c:v>8306.8318542667475</c:v>
                </c:pt>
              </c:numCache>
            </c:numRef>
          </c:val>
          <c:extLst>
            <c:ext xmlns:c16="http://schemas.microsoft.com/office/drawing/2014/chart" uri="{C3380CC4-5D6E-409C-BE32-E72D297353CC}">
              <c16:uniqueId val="{00000001-D9F4-4FC5-93CE-8F6A5DA85ACF}"/>
            </c:ext>
          </c:extLst>
        </c:ser>
        <c:dLbls>
          <c:showLegendKey val="0"/>
          <c:showVal val="0"/>
          <c:showCatName val="0"/>
          <c:showSerName val="0"/>
          <c:showPercent val="0"/>
          <c:showBubbleSize val="0"/>
        </c:dLbls>
        <c:gapWidth val="219"/>
        <c:overlap val="-27"/>
        <c:axId val="1172231136"/>
        <c:axId val="1172247776"/>
      </c:barChart>
      <c:catAx>
        <c:axId val="11722311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72247776"/>
        <c:crosses val="autoZero"/>
        <c:auto val="1"/>
        <c:lblAlgn val="ctr"/>
        <c:lblOffset val="100"/>
        <c:noMultiLvlLbl val="0"/>
      </c:catAx>
      <c:valAx>
        <c:axId val="1172247776"/>
        <c:scaling>
          <c:orientation val="minMax"/>
        </c:scaling>
        <c:delete val="0"/>
        <c:axPos val="l"/>
        <c:majorGridlines>
          <c:spPr>
            <a:ln w="9525" cap="flat" cmpd="sng" algn="ctr">
              <a:solidFill>
                <a:schemeClr val="tx1">
                  <a:lumMod val="15000"/>
                  <a:lumOff val="85000"/>
                </a:schemeClr>
              </a:solidFill>
              <a:round/>
            </a:ln>
            <a:effectLst/>
          </c:spPr>
        </c:majorGridlines>
        <c:numFmt formatCode="_-* #,##0_-;\-* #,##0_-;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7223113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169337385458397"/>
          <c:y val="7.3475005965163431E-2"/>
          <c:w val="0.89023804363925196"/>
          <c:h val="0.82315840986128286"/>
        </c:manualLayout>
      </c:layout>
      <c:lineChart>
        <c:grouping val="standard"/>
        <c:varyColors val="0"/>
        <c:ser>
          <c:idx val="0"/>
          <c:order val="0"/>
          <c:tx>
            <c:strRef>
              <c:f>'Trend Analysis by Ind. LAs'!$S$5</c:f>
              <c:strCache>
                <c:ptCount val="1"/>
                <c:pt idx="0">
                  <c:v>Revenue Support Grant</c:v>
                </c:pt>
              </c:strCache>
            </c:strRef>
          </c:tx>
          <c:spPr>
            <a:ln w="28575" cap="rnd">
              <a:solidFill>
                <a:schemeClr val="accent1"/>
              </a:solidFill>
              <a:round/>
            </a:ln>
            <a:effectLst/>
          </c:spPr>
          <c:marker>
            <c:symbol val="none"/>
          </c:marker>
          <c:cat>
            <c:numRef>
              <c:f>'Trend Analysis by Ind. LAs'!$O$6:$O$20</c:f>
              <c:numCache>
                <c:formatCode>General</c:formatCode>
                <c:ptCount val="15"/>
                <c:pt idx="0">
                  <c:v>200506</c:v>
                </c:pt>
                <c:pt idx="1">
                  <c:v>200607</c:v>
                </c:pt>
                <c:pt idx="2">
                  <c:v>200708</c:v>
                </c:pt>
                <c:pt idx="3">
                  <c:v>200809</c:v>
                </c:pt>
                <c:pt idx="4">
                  <c:v>200910</c:v>
                </c:pt>
                <c:pt idx="5">
                  <c:v>201011</c:v>
                </c:pt>
                <c:pt idx="6">
                  <c:v>201112</c:v>
                </c:pt>
                <c:pt idx="7">
                  <c:v>201213</c:v>
                </c:pt>
                <c:pt idx="8">
                  <c:v>201314</c:v>
                </c:pt>
                <c:pt idx="9">
                  <c:v>201415</c:v>
                </c:pt>
                <c:pt idx="10">
                  <c:v>201516</c:v>
                </c:pt>
                <c:pt idx="11">
                  <c:v>201617</c:v>
                </c:pt>
                <c:pt idx="12">
                  <c:v>201718</c:v>
                </c:pt>
                <c:pt idx="13">
                  <c:v>201819</c:v>
                </c:pt>
                <c:pt idx="14">
                  <c:v>201920</c:v>
                </c:pt>
              </c:numCache>
            </c:numRef>
          </c:cat>
          <c:val>
            <c:numRef>
              <c:f>'Trend Analysis by Ind. LAs'!$S$6:$S$20</c:f>
              <c:numCache>
                <c:formatCode>[Color10]0.00%* "▲";[Red]\-0.00%* "▼";</c:formatCode>
                <c:ptCount val="15"/>
                <c:pt idx="0" formatCode="_(* #,##0.00_);_(* \(#,##0.00\);_(* &quot;-&quot;??_);_(@_)">
                  <c:v>0</c:v>
                </c:pt>
                <c:pt idx="1">
                  <c:v>0.10157038602392277</c:v>
                </c:pt>
                <c:pt idx="2">
                  <c:v>6.0036270892266153E-2</c:v>
                </c:pt>
                <c:pt idx="3">
                  <c:v>3.7081017593558752E-2</c:v>
                </c:pt>
                <c:pt idx="4">
                  <c:v>3.9882847407354483E-2</c:v>
                </c:pt>
                <c:pt idx="5">
                  <c:v>4.4117915118531137E-2</c:v>
                </c:pt>
                <c:pt idx="6">
                  <c:v>3.9800782001372381E-2</c:v>
                </c:pt>
                <c:pt idx="7">
                  <c:v>-1.6381389267737245E-2</c:v>
                </c:pt>
                <c:pt idx="8">
                  <c:v>8.5466386049221965E-2</c:v>
                </c:pt>
                <c:pt idx="9">
                  <c:v>-2.7533269121425286E-2</c:v>
                </c:pt>
                <c:pt idx="10">
                  <c:v>-1.214191273258558E-2</c:v>
                </c:pt>
                <c:pt idx="11">
                  <c:v>-6.453243027673139E-4</c:v>
                </c:pt>
                <c:pt idx="12">
                  <c:v>-6.8490751391112603E-3</c:v>
                </c:pt>
                <c:pt idx="13">
                  <c:v>5.4167495723053127E-2</c:v>
                </c:pt>
                <c:pt idx="14">
                  <c:v>2.4130111349107031E-2</c:v>
                </c:pt>
              </c:numCache>
            </c:numRef>
          </c:val>
          <c:smooth val="0"/>
          <c:extLst>
            <c:ext xmlns:c16="http://schemas.microsoft.com/office/drawing/2014/chart" uri="{C3380CC4-5D6E-409C-BE32-E72D297353CC}">
              <c16:uniqueId val="{00000000-AB76-4199-A581-9CF853B4BADC}"/>
            </c:ext>
          </c:extLst>
        </c:ser>
        <c:ser>
          <c:idx val="1"/>
          <c:order val="1"/>
          <c:tx>
            <c:strRef>
              <c:f>'Trend Analysis by Ind. LAs'!$T$5</c:f>
              <c:strCache>
                <c:ptCount val="1"/>
                <c:pt idx="0">
                  <c:v>Business Rates (RNDR)</c:v>
                </c:pt>
              </c:strCache>
            </c:strRef>
          </c:tx>
          <c:spPr>
            <a:ln w="28575" cap="rnd">
              <a:solidFill>
                <a:schemeClr val="accent2"/>
              </a:solidFill>
              <a:round/>
            </a:ln>
            <a:effectLst/>
          </c:spPr>
          <c:marker>
            <c:symbol val="none"/>
          </c:marker>
          <c:cat>
            <c:numRef>
              <c:f>'Trend Analysis by Ind. LAs'!$O$6:$O$20</c:f>
              <c:numCache>
                <c:formatCode>General</c:formatCode>
                <c:ptCount val="15"/>
                <c:pt idx="0">
                  <c:v>200506</c:v>
                </c:pt>
                <c:pt idx="1">
                  <c:v>200607</c:v>
                </c:pt>
                <c:pt idx="2">
                  <c:v>200708</c:v>
                </c:pt>
                <c:pt idx="3">
                  <c:v>200809</c:v>
                </c:pt>
                <c:pt idx="4">
                  <c:v>200910</c:v>
                </c:pt>
                <c:pt idx="5">
                  <c:v>201011</c:v>
                </c:pt>
                <c:pt idx="6">
                  <c:v>201112</c:v>
                </c:pt>
                <c:pt idx="7">
                  <c:v>201213</c:v>
                </c:pt>
                <c:pt idx="8">
                  <c:v>201314</c:v>
                </c:pt>
                <c:pt idx="9">
                  <c:v>201415</c:v>
                </c:pt>
                <c:pt idx="10">
                  <c:v>201516</c:v>
                </c:pt>
                <c:pt idx="11">
                  <c:v>201617</c:v>
                </c:pt>
                <c:pt idx="12">
                  <c:v>201718</c:v>
                </c:pt>
                <c:pt idx="13">
                  <c:v>201819</c:v>
                </c:pt>
                <c:pt idx="14">
                  <c:v>201920</c:v>
                </c:pt>
              </c:numCache>
            </c:numRef>
          </c:cat>
          <c:val>
            <c:numRef>
              <c:f>'Trend Analysis by Ind. LAs'!$T$6:$T$20</c:f>
              <c:numCache>
                <c:formatCode>[Color10]0.00%* "▲";[Red]\-0.00%* "▼";</c:formatCode>
                <c:ptCount val="15"/>
                <c:pt idx="0" formatCode="_(* #,##0.00_);_(* \(#,##0.00\);_(* &quot;-&quot;??_);_(@_)">
                  <c:v>0</c:v>
                </c:pt>
                <c:pt idx="1">
                  <c:v>0.11144982820737237</c:v>
                </c:pt>
                <c:pt idx="2">
                  <c:v>0.10627945723702603</c:v>
                </c:pt>
                <c:pt idx="3">
                  <c:v>0.12113008005369541</c:v>
                </c:pt>
                <c:pt idx="4">
                  <c:v>4.2645013583219482E-2</c:v>
                </c:pt>
                <c:pt idx="5">
                  <c:v>6.1121421690527589E-2</c:v>
                </c:pt>
                <c:pt idx="6">
                  <c:v>-0.1523046871723388</c:v>
                </c:pt>
                <c:pt idx="7">
                  <c:v>0.17671959331303588</c:v>
                </c:pt>
                <c:pt idx="8">
                  <c:v>0.17831004779406601</c:v>
                </c:pt>
                <c:pt idx="9">
                  <c:v>3.1180498981127514E-2</c:v>
                </c:pt>
                <c:pt idx="10">
                  <c:v>-7.5752233622315646E-2</c:v>
                </c:pt>
                <c:pt idx="11">
                  <c:v>6.5283415632750419E-2</c:v>
                </c:pt>
                <c:pt idx="12">
                  <c:v>9.8361458799336443E-2</c:v>
                </c:pt>
                <c:pt idx="13">
                  <c:v>9.0835798809265622E-3</c:v>
                </c:pt>
                <c:pt idx="14">
                  <c:v>3.0442543531430388E-2</c:v>
                </c:pt>
              </c:numCache>
            </c:numRef>
          </c:val>
          <c:smooth val="0"/>
          <c:extLst>
            <c:ext xmlns:c16="http://schemas.microsoft.com/office/drawing/2014/chart" uri="{C3380CC4-5D6E-409C-BE32-E72D297353CC}">
              <c16:uniqueId val="{00000001-AB76-4199-A581-9CF853B4BADC}"/>
            </c:ext>
          </c:extLst>
        </c:ser>
        <c:ser>
          <c:idx val="2"/>
          <c:order val="2"/>
          <c:tx>
            <c:strRef>
              <c:f>'Trend Analysis by Ind. LAs'!$U$5</c:f>
              <c:strCache>
                <c:ptCount val="1"/>
                <c:pt idx="0">
                  <c:v>Council Tax</c:v>
                </c:pt>
              </c:strCache>
            </c:strRef>
          </c:tx>
          <c:spPr>
            <a:ln w="28575" cap="rnd">
              <a:solidFill>
                <a:schemeClr val="accent3"/>
              </a:solidFill>
              <a:round/>
            </a:ln>
            <a:effectLst/>
          </c:spPr>
          <c:marker>
            <c:symbol val="none"/>
          </c:marker>
          <c:cat>
            <c:numRef>
              <c:f>'Trend Analysis by Ind. LAs'!$O$6:$O$20</c:f>
              <c:numCache>
                <c:formatCode>General</c:formatCode>
                <c:ptCount val="15"/>
                <c:pt idx="0">
                  <c:v>200506</c:v>
                </c:pt>
                <c:pt idx="1">
                  <c:v>200607</c:v>
                </c:pt>
                <c:pt idx="2">
                  <c:v>200708</c:v>
                </c:pt>
                <c:pt idx="3">
                  <c:v>200809</c:v>
                </c:pt>
                <c:pt idx="4">
                  <c:v>200910</c:v>
                </c:pt>
                <c:pt idx="5">
                  <c:v>201011</c:v>
                </c:pt>
                <c:pt idx="6">
                  <c:v>201112</c:v>
                </c:pt>
                <c:pt idx="7">
                  <c:v>201213</c:v>
                </c:pt>
                <c:pt idx="8">
                  <c:v>201314</c:v>
                </c:pt>
                <c:pt idx="9">
                  <c:v>201415</c:v>
                </c:pt>
                <c:pt idx="10">
                  <c:v>201516</c:v>
                </c:pt>
                <c:pt idx="11">
                  <c:v>201617</c:v>
                </c:pt>
                <c:pt idx="12">
                  <c:v>201718</c:v>
                </c:pt>
                <c:pt idx="13">
                  <c:v>201819</c:v>
                </c:pt>
                <c:pt idx="14">
                  <c:v>201920</c:v>
                </c:pt>
              </c:numCache>
            </c:numRef>
          </c:cat>
          <c:val>
            <c:numRef>
              <c:f>'Trend Analysis by Ind. LAs'!$U$6:$U$20</c:f>
              <c:numCache>
                <c:formatCode>[Color10]0.00%* "▲";[Red]\-0.00%* "▼";</c:formatCode>
                <c:ptCount val="15"/>
                <c:pt idx="0" formatCode="_(* #,##0.00_);_(* \(#,##0.00\);_(* &quot;-&quot;??_);_(@_)">
                  <c:v>0</c:v>
                </c:pt>
                <c:pt idx="1">
                  <c:v>8.1076420445963304E-2</c:v>
                </c:pt>
                <c:pt idx="2">
                  <c:v>8.045493296338746E-2</c:v>
                </c:pt>
                <c:pt idx="3">
                  <c:v>7.0157475439003969E-2</c:v>
                </c:pt>
                <c:pt idx="4">
                  <c:v>3.4737373376150904E-2</c:v>
                </c:pt>
                <c:pt idx="5">
                  <c:v>5.6013755605428317E-2</c:v>
                </c:pt>
                <c:pt idx="6">
                  <c:v>4.6177481126822295E-2</c:v>
                </c:pt>
                <c:pt idx="7">
                  <c:v>4.599992248474738E-2</c:v>
                </c:pt>
                <c:pt idx="8">
                  <c:v>5.7231315044418807E-2</c:v>
                </c:pt>
                <c:pt idx="9">
                  <c:v>7.6964217898182197E-2</c:v>
                </c:pt>
                <c:pt idx="10">
                  <c:v>7.1668343836585269E-2</c:v>
                </c:pt>
                <c:pt idx="11">
                  <c:v>7.7461855877892782E-2</c:v>
                </c:pt>
                <c:pt idx="12">
                  <c:v>6.8434856481051298E-2</c:v>
                </c:pt>
                <c:pt idx="13">
                  <c:v>8.6047330501779928E-2</c:v>
                </c:pt>
                <c:pt idx="14">
                  <c:v>0.10143887773038496</c:v>
                </c:pt>
              </c:numCache>
            </c:numRef>
          </c:val>
          <c:smooth val="0"/>
          <c:extLst>
            <c:ext xmlns:c16="http://schemas.microsoft.com/office/drawing/2014/chart" uri="{C3380CC4-5D6E-409C-BE32-E72D297353CC}">
              <c16:uniqueId val="{00000002-AB76-4199-A581-9CF853B4BADC}"/>
            </c:ext>
          </c:extLst>
        </c:ser>
        <c:dLbls>
          <c:showLegendKey val="0"/>
          <c:showVal val="0"/>
          <c:showCatName val="0"/>
          <c:showSerName val="0"/>
          <c:showPercent val="0"/>
          <c:showBubbleSize val="0"/>
        </c:dLbls>
        <c:smooth val="0"/>
        <c:axId val="1177220960"/>
        <c:axId val="1177229280"/>
      </c:lineChart>
      <c:catAx>
        <c:axId val="11772209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77229280"/>
        <c:crosses val="autoZero"/>
        <c:auto val="1"/>
        <c:lblAlgn val="ctr"/>
        <c:lblOffset val="100"/>
        <c:noMultiLvlLbl val="0"/>
      </c:catAx>
      <c:valAx>
        <c:axId val="1177229280"/>
        <c:scaling>
          <c:orientation val="minMax"/>
        </c:scaling>
        <c:delete val="0"/>
        <c:axPos val="l"/>
        <c:majorGridlines>
          <c:spPr>
            <a:ln w="9525" cap="flat" cmpd="sng" algn="ctr">
              <a:solidFill>
                <a:schemeClr val="tx1">
                  <a:lumMod val="15000"/>
                  <a:lumOff val="85000"/>
                </a:schemeClr>
              </a:solidFill>
              <a:round/>
            </a:ln>
            <a:effectLst/>
          </c:spPr>
        </c:majorGridlines>
        <c:numFmt formatCode="[Color10]0.00%* &quot;▲&quot;;[Red]\-0.00%* &quot;▼&quot;;"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77220960"/>
        <c:crosses val="autoZero"/>
        <c:crossBetween val="between"/>
      </c:valAx>
      <c:spPr>
        <a:noFill/>
        <a:ln>
          <a:noFill/>
        </a:ln>
        <a:effectLst/>
      </c:spPr>
    </c:plotArea>
    <c:legend>
      <c:legendPos val="b"/>
      <c:layout>
        <c:manualLayout>
          <c:xMode val="edge"/>
          <c:yMode val="edge"/>
          <c:x val="5.000000000000001E-2"/>
          <c:y val="0.92471546170365071"/>
          <c:w val="0.9"/>
          <c:h val="6.3920901932712951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583483398655886"/>
          <c:y val="4.3392504930966469E-2"/>
          <c:w val="0.85680198046993006"/>
          <c:h val="0.80097389691712895"/>
        </c:manualLayout>
      </c:layout>
      <c:barChart>
        <c:barDir val="col"/>
        <c:grouping val="clustered"/>
        <c:varyColors val="0"/>
        <c:ser>
          <c:idx val="0"/>
          <c:order val="0"/>
          <c:tx>
            <c:strRef>
              <c:f>'Trend Analysis by Group'!$C$85</c:f>
              <c:strCache>
                <c:ptCount val="1"/>
                <c:pt idx="0">
                  <c:v>Welsh Gov't Grant</c:v>
                </c:pt>
              </c:strCache>
            </c:strRef>
          </c:tx>
          <c:spPr>
            <a:solidFill>
              <a:schemeClr val="accent1"/>
            </a:solidFill>
            <a:ln>
              <a:noFill/>
            </a:ln>
            <a:effectLst/>
          </c:spPr>
          <c:invertIfNegative val="0"/>
          <c:cat>
            <c:multiLvlStrRef>
              <c:f>('Trend Analysis by Group'!$A$86:$B$89,'Trend Analysis by Group'!$A$91:$B$94,'Trend Analysis by Group'!$A$96:$B$99,'Trend Analysis by Group'!$A$101:$B$104,'Trend Analysis by Group'!$A$106:$B$109)</c:f>
              <c:multiLvlStrCache>
                <c:ptCount val="20"/>
                <c:lvl>
                  <c:pt idx="0">
                    <c:v>TV</c:v>
                  </c:pt>
                  <c:pt idx="1">
                    <c:v>TSC</c:v>
                  </c:pt>
                  <c:pt idx="2">
                    <c:v>NEW</c:v>
                  </c:pt>
                  <c:pt idx="3">
                    <c:v>RoW</c:v>
                  </c:pt>
                  <c:pt idx="4">
                    <c:v>TV</c:v>
                  </c:pt>
                  <c:pt idx="5">
                    <c:v>TSC</c:v>
                  </c:pt>
                  <c:pt idx="6">
                    <c:v>NEW</c:v>
                  </c:pt>
                  <c:pt idx="7">
                    <c:v>RoW</c:v>
                  </c:pt>
                  <c:pt idx="8">
                    <c:v>TV</c:v>
                  </c:pt>
                  <c:pt idx="9">
                    <c:v>TSC</c:v>
                  </c:pt>
                  <c:pt idx="10">
                    <c:v>NEW</c:v>
                  </c:pt>
                  <c:pt idx="11">
                    <c:v>RoW</c:v>
                  </c:pt>
                  <c:pt idx="12">
                    <c:v>TV</c:v>
                  </c:pt>
                  <c:pt idx="13">
                    <c:v>TSC</c:v>
                  </c:pt>
                  <c:pt idx="14">
                    <c:v>NEW</c:v>
                  </c:pt>
                  <c:pt idx="15">
                    <c:v>RoW</c:v>
                  </c:pt>
                  <c:pt idx="16">
                    <c:v>TV</c:v>
                  </c:pt>
                  <c:pt idx="17">
                    <c:v>TSC</c:v>
                  </c:pt>
                  <c:pt idx="18">
                    <c:v>NEW</c:v>
                  </c:pt>
                  <c:pt idx="19">
                    <c:v>RoW</c:v>
                  </c:pt>
                </c:lvl>
                <c:lvl>
                  <c:pt idx="0">
                    <c:v>200506</c:v>
                  </c:pt>
                  <c:pt idx="4">
                    <c:v>200607</c:v>
                  </c:pt>
                  <c:pt idx="8">
                    <c:v>200708</c:v>
                  </c:pt>
                  <c:pt idx="12">
                    <c:v>200809</c:v>
                  </c:pt>
                  <c:pt idx="16">
                    <c:v>200910</c:v>
                  </c:pt>
                </c:lvl>
              </c:multiLvlStrCache>
              <c:extLst/>
            </c:multiLvlStrRef>
          </c:cat>
          <c:val>
            <c:numRef>
              <c:f>('Trend Analysis by Group'!$C$86:$C$89,'Trend Analysis by Group'!$C$91:$C$94,'Trend Analysis by Group'!$C$96:$C$99,'Trend Analysis by Group'!$C$101:$C$104,'Trend Analysis by Group'!$C$106:$C$109)</c:f>
              <c:numCache>
                <c:formatCode>General</c:formatCode>
                <c:ptCount val="20"/>
                <c:pt idx="4" formatCode="[Color10]0.00%* &quot;▲&quot;;[Red]\-0.00%* &quot;▼&quot;;">
                  <c:v>0.10226793651940969</c:v>
                </c:pt>
                <c:pt idx="5" formatCode="[Color10]0.00%* &quot;▲&quot;;[Red]\-0.00%* &quot;▼&quot;;">
                  <c:v>9.5761298452839538E-2</c:v>
                </c:pt>
                <c:pt idx="6" formatCode="[Color10]0.00%* &quot;▲&quot;;[Red]\-0.00%* &quot;▼&quot;;">
                  <c:v>9.7665474286130927E-2</c:v>
                </c:pt>
                <c:pt idx="7" formatCode="[Color10]0.00%* &quot;▲&quot;;[Red]\-0.00%* &quot;▼&quot;;">
                  <c:v>0.10410867350669917</c:v>
                </c:pt>
                <c:pt idx="8" formatCode="[Color10]0.00%* &quot;▲&quot;;[Red]\-0.00%* &quot;▼&quot;;">
                  <c:v>6.2777686102228003E-2</c:v>
                </c:pt>
                <c:pt idx="9" formatCode="[Color10]0.00%* &quot;▲&quot;;[Red]\-0.00%* &quot;▼&quot;;">
                  <c:v>6.1393910250082673E-2</c:v>
                </c:pt>
                <c:pt idx="10" formatCode="[Color10]0.00%* &quot;▲&quot;;[Red]\-0.00%* &quot;▼&quot;;">
                  <c:v>6.1007038817016079E-2</c:v>
                </c:pt>
                <c:pt idx="11" formatCode="[Color10]0.00%* &quot;▲&quot;;[Red]\-0.00%* &quot;▼&quot;;">
                  <c:v>5.6897709934451646E-2</c:v>
                </c:pt>
                <c:pt idx="12" formatCode="[Color10]0.00%* &quot;▲&quot;;[Red]\-0.00%* &quot;▼&quot;;">
                  <c:v>3.7635713809652138E-2</c:v>
                </c:pt>
                <c:pt idx="13" formatCode="[Color10]0.00%* &quot;▲&quot;;[Red]\-0.00%* &quot;▼&quot;;">
                  <c:v>3.1276887993223701E-2</c:v>
                </c:pt>
                <c:pt idx="14" formatCode="[Color10]0.00%* &quot;▲&quot;;[Red]\-0.00%* &quot;▼&quot;;">
                  <c:v>3.8109145953168611E-2</c:v>
                </c:pt>
                <c:pt idx="15" formatCode="[Color10]0.00%* &quot;▲&quot;;[Red]\-0.00%* &quot;▼&quot;;">
                  <c:v>3.8134157650595357E-2</c:v>
                </c:pt>
                <c:pt idx="16" formatCode="[Color10]0.00%* &quot;▲&quot;;[Red]\-0.00%* &quot;▼&quot;;">
                  <c:v>3.6544525850425558E-2</c:v>
                </c:pt>
                <c:pt idx="17" formatCode="[Color10]0.00%* &quot;▲&quot;;[Red]\-0.00%* &quot;▼&quot;;">
                  <c:v>3.7745056161011314E-2</c:v>
                </c:pt>
                <c:pt idx="18" formatCode="[Color10]0.00%* &quot;▲&quot;;[Red]\-0.00%* &quot;▼&quot;;">
                  <c:v>4.9990561721092064E-2</c:v>
                </c:pt>
                <c:pt idx="19" formatCode="[Color10]0.00%* &quot;▲&quot;;[Red]\-0.00%* &quot;▼&quot;;">
                  <c:v>4.0218821502300717E-2</c:v>
                </c:pt>
              </c:numCache>
              <c:extLst/>
            </c:numRef>
          </c:val>
          <c:extLst>
            <c:ext xmlns:c16="http://schemas.microsoft.com/office/drawing/2014/chart" uri="{C3380CC4-5D6E-409C-BE32-E72D297353CC}">
              <c16:uniqueId val="{00000000-C2BF-4A75-A093-34A6186EF30C}"/>
            </c:ext>
          </c:extLst>
        </c:ser>
        <c:ser>
          <c:idx val="1"/>
          <c:order val="1"/>
          <c:tx>
            <c:strRef>
              <c:f>'Trend Analysis by Group'!$D$85</c:f>
              <c:strCache>
                <c:ptCount val="1"/>
                <c:pt idx="0">
                  <c:v>Non-Domestic Rates</c:v>
                </c:pt>
              </c:strCache>
            </c:strRef>
          </c:tx>
          <c:spPr>
            <a:solidFill>
              <a:schemeClr val="accent2"/>
            </a:solidFill>
            <a:ln>
              <a:noFill/>
            </a:ln>
            <a:effectLst/>
          </c:spPr>
          <c:invertIfNegative val="0"/>
          <c:cat>
            <c:multiLvlStrRef>
              <c:f>('Trend Analysis by Group'!$A$86:$B$89,'Trend Analysis by Group'!$A$91:$B$94,'Trend Analysis by Group'!$A$96:$B$99,'Trend Analysis by Group'!$A$101:$B$104,'Trend Analysis by Group'!$A$106:$B$109)</c:f>
              <c:multiLvlStrCache>
                <c:ptCount val="20"/>
                <c:lvl>
                  <c:pt idx="0">
                    <c:v>TV</c:v>
                  </c:pt>
                  <c:pt idx="1">
                    <c:v>TSC</c:v>
                  </c:pt>
                  <c:pt idx="2">
                    <c:v>NEW</c:v>
                  </c:pt>
                  <c:pt idx="3">
                    <c:v>RoW</c:v>
                  </c:pt>
                  <c:pt idx="4">
                    <c:v>TV</c:v>
                  </c:pt>
                  <c:pt idx="5">
                    <c:v>TSC</c:v>
                  </c:pt>
                  <c:pt idx="6">
                    <c:v>NEW</c:v>
                  </c:pt>
                  <c:pt idx="7">
                    <c:v>RoW</c:v>
                  </c:pt>
                  <c:pt idx="8">
                    <c:v>TV</c:v>
                  </c:pt>
                  <c:pt idx="9">
                    <c:v>TSC</c:v>
                  </c:pt>
                  <c:pt idx="10">
                    <c:v>NEW</c:v>
                  </c:pt>
                  <c:pt idx="11">
                    <c:v>RoW</c:v>
                  </c:pt>
                  <c:pt idx="12">
                    <c:v>TV</c:v>
                  </c:pt>
                  <c:pt idx="13">
                    <c:v>TSC</c:v>
                  </c:pt>
                  <c:pt idx="14">
                    <c:v>NEW</c:v>
                  </c:pt>
                  <c:pt idx="15">
                    <c:v>RoW</c:v>
                  </c:pt>
                  <c:pt idx="16">
                    <c:v>TV</c:v>
                  </c:pt>
                  <c:pt idx="17">
                    <c:v>TSC</c:v>
                  </c:pt>
                  <c:pt idx="18">
                    <c:v>NEW</c:v>
                  </c:pt>
                  <c:pt idx="19">
                    <c:v>RoW</c:v>
                  </c:pt>
                </c:lvl>
                <c:lvl>
                  <c:pt idx="0">
                    <c:v>200506</c:v>
                  </c:pt>
                  <c:pt idx="4">
                    <c:v>200607</c:v>
                  </c:pt>
                  <c:pt idx="8">
                    <c:v>200708</c:v>
                  </c:pt>
                  <c:pt idx="12">
                    <c:v>200809</c:v>
                  </c:pt>
                  <c:pt idx="16">
                    <c:v>200910</c:v>
                  </c:pt>
                </c:lvl>
              </c:multiLvlStrCache>
              <c:extLst/>
            </c:multiLvlStrRef>
          </c:cat>
          <c:val>
            <c:numRef>
              <c:f>('Trend Analysis by Group'!$D$86:$D$89,'Trend Analysis by Group'!$D$91:$D$94,'Trend Analysis by Group'!$D$96:$D$99,'Trend Analysis by Group'!$D$101:$D$104,'Trend Analysis by Group'!$D$106:$D$109)</c:f>
              <c:numCache>
                <c:formatCode>General</c:formatCode>
                <c:ptCount val="20"/>
                <c:pt idx="4" formatCode="[Color10]0.00%* &quot;▲&quot;;[Red]\-0.00%* &quot;▼&quot;;">
                  <c:v>0.1066418589634035</c:v>
                </c:pt>
                <c:pt idx="5" formatCode="[Color10]0.00%* &quot;▲&quot;;[Red]\-0.00%* &quot;▼&quot;;">
                  <c:v>0.10809030309444068</c:v>
                </c:pt>
                <c:pt idx="6" formatCode="[Color10]0.00%* &quot;▲&quot;;[Red]\-0.00%* &quot;▼&quot;;">
                  <c:v>0.11410383001707203</c:v>
                </c:pt>
                <c:pt idx="7" formatCode="[Color10]0.00%* &quot;▲&quot;;[Red]\-0.00%* &quot;▼&quot;;">
                  <c:v>0.11531070513720554</c:v>
                </c:pt>
                <c:pt idx="8" formatCode="[Color10]0.00%* &quot;▲&quot;;[Red]\-0.00%* &quot;▼&quot;;">
                  <c:v>0.10363154509000938</c:v>
                </c:pt>
                <c:pt idx="9" formatCode="[Color10]0.00%* &quot;▲&quot;;[Red]\-0.00%* &quot;▼&quot;;">
                  <c:v>0.10786607113320179</c:v>
                </c:pt>
                <c:pt idx="10" formatCode="[Color10]0.00%* &quot;▲&quot;;[Red]\-0.00%* &quot;▼&quot;;">
                  <c:v>0.10751147253258186</c:v>
                </c:pt>
                <c:pt idx="11" formatCode="[Color10]0.00%* &quot;▲&quot;;[Red]\-0.00%* &quot;▼&quot;;">
                  <c:v>0.10734595043708217</c:v>
                </c:pt>
                <c:pt idx="12" formatCode="[Color10]0.00%* &quot;▲&quot;;[Red]\-0.00%* &quot;▼&quot;;">
                  <c:v>0.13296119767448689</c:v>
                </c:pt>
                <c:pt idx="13" formatCode="[Color10]0.00%* &quot;▲&quot;;[Red]\-0.00%* &quot;▼&quot;;">
                  <c:v>0.11329366573520439</c:v>
                </c:pt>
                <c:pt idx="14" formatCode="[Color10]0.00%* &quot;▲&quot;;[Red]\-0.00%* &quot;▼&quot;;">
                  <c:v>0.11913056043588122</c:v>
                </c:pt>
                <c:pt idx="15" formatCode="[Color10]0.00%* &quot;▲&quot;;[Red]\-0.00%* &quot;▼&quot;;">
                  <c:v>0.11546665217246832</c:v>
                </c:pt>
                <c:pt idx="16" formatCode="[Color10]0.00%* &quot;▲&quot;;[Red]\-0.00%* &quot;▼&quot;;">
                  <c:v>4.1139911499531667E-2</c:v>
                </c:pt>
                <c:pt idx="17" formatCode="[Color10]0.00%* &quot;▲&quot;;[Red]\-0.00%* &quot;▼&quot;;">
                  <c:v>3.7490058446181918E-2</c:v>
                </c:pt>
                <c:pt idx="18" formatCode="[Color10]0.00%* &quot;▲&quot;;[Red]\-0.00%* &quot;▼&quot;;">
                  <c:v>4.5394603830636981E-2</c:v>
                </c:pt>
                <c:pt idx="19" formatCode="[Color10]0.00%* &quot;▲&quot;;[Red]\-0.00%* &quot;▼&quot;;">
                  <c:v>4.4543656256923692E-2</c:v>
                </c:pt>
              </c:numCache>
              <c:extLst/>
            </c:numRef>
          </c:val>
          <c:extLst>
            <c:ext xmlns:c16="http://schemas.microsoft.com/office/drawing/2014/chart" uri="{C3380CC4-5D6E-409C-BE32-E72D297353CC}">
              <c16:uniqueId val="{00000001-C2BF-4A75-A093-34A6186EF30C}"/>
            </c:ext>
          </c:extLst>
        </c:ser>
        <c:ser>
          <c:idx val="2"/>
          <c:order val="2"/>
          <c:tx>
            <c:strRef>
              <c:f>'Trend Analysis by Group'!$E$85</c:f>
              <c:strCache>
                <c:ptCount val="1"/>
                <c:pt idx="0">
                  <c:v>Council Tax</c:v>
                </c:pt>
              </c:strCache>
            </c:strRef>
          </c:tx>
          <c:spPr>
            <a:solidFill>
              <a:schemeClr val="accent3"/>
            </a:solidFill>
            <a:ln>
              <a:noFill/>
            </a:ln>
            <a:effectLst/>
          </c:spPr>
          <c:invertIfNegative val="0"/>
          <c:cat>
            <c:multiLvlStrRef>
              <c:f>('Trend Analysis by Group'!$A$86:$B$89,'Trend Analysis by Group'!$A$91:$B$94,'Trend Analysis by Group'!$A$96:$B$99,'Trend Analysis by Group'!$A$101:$B$104,'Trend Analysis by Group'!$A$106:$B$109)</c:f>
              <c:multiLvlStrCache>
                <c:ptCount val="20"/>
                <c:lvl>
                  <c:pt idx="0">
                    <c:v>TV</c:v>
                  </c:pt>
                  <c:pt idx="1">
                    <c:v>TSC</c:v>
                  </c:pt>
                  <c:pt idx="2">
                    <c:v>NEW</c:v>
                  </c:pt>
                  <c:pt idx="3">
                    <c:v>RoW</c:v>
                  </c:pt>
                  <c:pt idx="4">
                    <c:v>TV</c:v>
                  </c:pt>
                  <c:pt idx="5">
                    <c:v>TSC</c:v>
                  </c:pt>
                  <c:pt idx="6">
                    <c:v>NEW</c:v>
                  </c:pt>
                  <c:pt idx="7">
                    <c:v>RoW</c:v>
                  </c:pt>
                  <c:pt idx="8">
                    <c:v>TV</c:v>
                  </c:pt>
                  <c:pt idx="9">
                    <c:v>TSC</c:v>
                  </c:pt>
                  <c:pt idx="10">
                    <c:v>NEW</c:v>
                  </c:pt>
                  <c:pt idx="11">
                    <c:v>RoW</c:v>
                  </c:pt>
                  <c:pt idx="12">
                    <c:v>TV</c:v>
                  </c:pt>
                  <c:pt idx="13">
                    <c:v>TSC</c:v>
                  </c:pt>
                  <c:pt idx="14">
                    <c:v>NEW</c:v>
                  </c:pt>
                  <c:pt idx="15">
                    <c:v>RoW</c:v>
                  </c:pt>
                  <c:pt idx="16">
                    <c:v>TV</c:v>
                  </c:pt>
                  <c:pt idx="17">
                    <c:v>TSC</c:v>
                  </c:pt>
                  <c:pt idx="18">
                    <c:v>NEW</c:v>
                  </c:pt>
                  <c:pt idx="19">
                    <c:v>RoW</c:v>
                  </c:pt>
                </c:lvl>
                <c:lvl>
                  <c:pt idx="0">
                    <c:v>200506</c:v>
                  </c:pt>
                  <c:pt idx="4">
                    <c:v>200607</c:v>
                  </c:pt>
                  <c:pt idx="8">
                    <c:v>200708</c:v>
                  </c:pt>
                  <c:pt idx="12">
                    <c:v>200809</c:v>
                  </c:pt>
                  <c:pt idx="16">
                    <c:v>200910</c:v>
                  </c:pt>
                </c:lvl>
              </c:multiLvlStrCache>
              <c:extLst/>
            </c:multiLvlStrRef>
          </c:cat>
          <c:val>
            <c:numRef>
              <c:f>('Trend Analysis by Group'!$E$86:$E$89,'Trend Analysis by Group'!$E$91:$E$94,'Trend Analysis by Group'!$E$96:$E$99,'Trend Analysis by Group'!$E$101:$E$104,'Trend Analysis by Group'!$E$106:$E$109)</c:f>
              <c:numCache>
                <c:formatCode>General</c:formatCode>
                <c:ptCount val="20"/>
                <c:pt idx="4" formatCode="[Color10]0.00%* &quot;▲&quot;;[Red]\-0.00%* &quot;▼&quot;;">
                  <c:v>8.3120937728343502E-2</c:v>
                </c:pt>
                <c:pt idx="5" formatCode="[Color10]0.00%* &quot;▲&quot;;[Red]\-0.00%* &quot;▼&quot;;">
                  <c:v>9.0546141072448849E-2</c:v>
                </c:pt>
                <c:pt idx="6" formatCode="[Color10]0.00%* &quot;▲&quot;;[Red]\-0.00%* &quot;▼&quot;;">
                  <c:v>6.5831973055739956E-2</c:v>
                </c:pt>
                <c:pt idx="7" formatCode="[Color10]0.00%* &quot;▲&quot;;[Red]\-0.00%* &quot;▼&quot;;">
                  <c:v>8.2245259916407409E-2</c:v>
                </c:pt>
                <c:pt idx="8" formatCode="[Color10]0.00%* &quot;▲&quot;;[Red]\-0.00%* &quot;▼&quot;;">
                  <c:v>8.8747586894467601E-2</c:v>
                </c:pt>
                <c:pt idx="9" formatCode="[Color10]0.00%* &quot;▲&quot;;[Red]\-0.00%* &quot;▼&quot;;">
                  <c:v>7.9835895977791838E-2</c:v>
                </c:pt>
                <c:pt idx="10" formatCode="[Color10]0.00%* &quot;▲&quot;;[Red]\-0.00%* &quot;▼&quot;;">
                  <c:v>7.4415604136033986E-2</c:v>
                </c:pt>
                <c:pt idx="11" formatCode="[Color10]0.00%* &quot;▲&quot;;[Red]\-0.00%* &quot;▼&quot;;">
                  <c:v>7.73552736705585E-2</c:v>
                </c:pt>
                <c:pt idx="12" formatCode="[Color10]0.00%* &quot;▲&quot;;[Red]\-0.00%* &quot;▼&quot;;">
                  <c:v>6.2535590675467656E-2</c:v>
                </c:pt>
                <c:pt idx="13" formatCode="[Color10]0.00%* &quot;▲&quot;;[Red]\-0.00%* &quot;▼&quot;;">
                  <c:v>5.8564272657247729E-2</c:v>
                </c:pt>
                <c:pt idx="14" formatCode="[Color10]0.00%* &quot;▲&quot;;[Red]\-0.00%* &quot;▼&quot;;">
                  <c:v>6.7022186570244058E-2</c:v>
                </c:pt>
                <c:pt idx="15" formatCode="[Color10]0.00%* &quot;▲&quot;;[Red]\-0.00%* &quot;▼&quot;;">
                  <c:v>7.939672794992414E-2</c:v>
                </c:pt>
                <c:pt idx="16" formatCode="[Color10]0.00%* &quot;▲&quot;;[Red]\-0.00%* &quot;▼&quot;;">
                  <c:v>1.9347037206468354E-2</c:v>
                </c:pt>
                <c:pt idx="17" formatCode="[Color10]0.00%* &quot;▲&quot;;[Red]\-0.00%* &quot;▼&quot;;">
                  <c:v>3.4398338792159144E-2</c:v>
                </c:pt>
                <c:pt idx="18" formatCode="[Color10]0.00%* &quot;▲&quot;;[Red]\-0.00%* &quot;▼&quot;;">
                  <c:v>2.7387287252282455E-2</c:v>
                </c:pt>
                <c:pt idx="19" formatCode="[Color10]0.00%* &quot;▲&quot;;[Red]\-0.00%* &quot;▼&quot;;">
                  <c:v>4.6983553037944326E-2</c:v>
                </c:pt>
              </c:numCache>
              <c:extLst/>
            </c:numRef>
          </c:val>
          <c:extLst>
            <c:ext xmlns:c16="http://schemas.microsoft.com/office/drawing/2014/chart" uri="{C3380CC4-5D6E-409C-BE32-E72D297353CC}">
              <c16:uniqueId val="{00000002-C2BF-4A75-A093-34A6186EF30C}"/>
            </c:ext>
          </c:extLst>
        </c:ser>
        <c:dLbls>
          <c:showLegendKey val="0"/>
          <c:showVal val="0"/>
          <c:showCatName val="0"/>
          <c:showSerName val="0"/>
          <c:showPercent val="0"/>
          <c:showBubbleSize val="0"/>
        </c:dLbls>
        <c:gapWidth val="219"/>
        <c:overlap val="-27"/>
        <c:axId val="1185839040"/>
        <c:axId val="1185842368"/>
      </c:barChart>
      <c:catAx>
        <c:axId val="1185839040"/>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LA</a:t>
                </a:r>
                <a:r>
                  <a:rPr lang="en-GB" baseline="0"/>
                  <a:t> Groups, Years</a:t>
                </a:r>
                <a:endParaRPr lang="en-GB"/>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85842368"/>
        <c:crosses val="autoZero"/>
        <c:auto val="1"/>
        <c:lblAlgn val="ctr"/>
        <c:lblOffset val="100"/>
        <c:noMultiLvlLbl val="0"/>
      </c:catAx>
      <c:valAx>
        <c:axId val="1185842368"/>
        <c:scaling>
          <c:orientation val="minMax"/>
          <c:max val="0.14000000000000001"/>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 change in revenues per head</a:t>
                </a:r>
                <a:r>
                  <a:rPr lang="en-GB" baseline="0"/>
                  <a:t> - 2005/06 to 09/10</a:t>
                </a:r>
                <a:endParaRPr lang="en-GB"/>
              </a:p>
            </c:rich>
          </c:tx>
          <c:layout>
            <c:manualLayout>
              <c:xMode val="edge"/>
              <c:yMode val="edge"/>
              <c:x val="2.7777777777777776E-2"/>
              <c:y val="0.13937282229965156"/>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Color10]0.00%* &quot;▲&quot;;[Red]\-0.00%* &quot;▼&quot;;"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8583904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'Trend Analysis by Group'!$C$85</c:f>
              <c:strCache>
                <c:ptCount val="1"/>
                <c:pt idx="0">
                  <c:v>Welsh Gov't Grant</c:v>
                </c:pt>
              </c:strCache>
            </c:strRef>
          </c:tx>
          <c:spPr>
            <a:solidFill>
              <a:schemeClr val="accent1"/>
            </a:solidFill>
            <a:ln>
              <a:noFill/>
            </a:ln>
            <a:effectLst/>
          </c:spPr>
          <c:invertIfNegative val="0"/>
          <c:cat>
            <c:multiLvlStrRef>
              <c:f>('Trend Analysis by Group'!$A$112:$B$115,'Trend Analysis by Group'!$A$117:$B$120,'Trend Analysis by Group'!$A$122:$B$125,'Trend Analysis by Group'!$A$127:$B$130,'Trend Analysis by Group'!$A$132:$B$135)</c:f>
              <c:multiLvlStrCache>
                <c:ptCount val="20"/>
                <c:lvl>
                  <c:pt idx="0">
                    <c:v>TV</c:v>
                  </c:pt>
                  <c:pt idx="1">
                    <c:v>TSC</c:v>
                  </c:pt>
                  <c:pt idx="2">
                    <c:v>NEW</c:v>
                  </c:pt>
                  <c:pt idx="3">
                    <c:v>RoW</c:v>
                  </c:pt>
                  <c:pt idx="4">
                    <c:v>TV</c:v>
                  </c:pt>
                  <c:pt idx="5">
                    <c:v>TSC</c:v>
                  </c:pt>
                  <c:pt idx="6">
                    <c:v>NEW</c:v>
                  </c:pt>
                  <c:pt idx="7">
                    <c:v>RoW</c:v>
                  </c:pt>
                  <c:pt idx="8">
                    <c:v>TV</c:v>
                  </c:pt>
                  <c:pt idx="9">
                    <c:v>TSC</c:v>
                  </c:pt>
                  <c:pt idx="10">
                    <c:v>NEW</c:v>
                  </c:pt>
                  <c:pt idx="11">
                    <c:v>RoW</c:v>
                  </c:pt>
                  <c:pt idx="12">
                    <c:v>TV</c:v>
                  </c:pt>
                  <c:pt idx="13">
                    <c:v>TSC</c:v>
                  </c:pt>
                  <c:pt idx="14">
                    <c:v>NEW</c:v>
                  </c:pt>
                  <c:pt idx="15">
                    <c:v>RoW</c:v>
                  </c:pt>
                  <c:pt idx="16">
                    <c:v>TV</c:v>
                  </c:pt>
                  <c:pt idx="17">
                    <c:v>TSC</c:v>
                  </c:pt>
                  <c:pt idx="18">
                    <c:v>NEW</c:v>
                  </c:pt>
                  <c:pt idx="19">
                    <c:v>RoW</c:v>
                  </c:pt>
                </c:lvl>
                <c:lvl>
                  <c:pt idx="0">
                    <c:v>201011</c:v>
                  </c:pt>
                  <c:pt idx="4">
                    <c:v>201112</c:v>
                  </c:pt>
                  <c:pt idx="8">
                    <c:v>201213</c:v>
                  </c:pt>
                  <c:pt idx="12">
                    <c:v>201314</c:v>
                  </c:pt>
                  <c:pt idx="16">
                    <c:v>201415</c:v>
                  </c:pt>
                </c:lvl>
              </c:multiLvlStrCache>
              <c:extLst/>
            </c:multiLvlStrRef>
          </c:cat>
          <c:val>
            <c:numRef>
              <c:f>('Trend Analysis by Group'!$C$112:$C$115,'Trend Analysis by Group'!$C$117:$C$120,'Trend Analysis by Group'!$C$122:$C$125,'Trend Analysis by Group'!$C$127:$C$130,'Trend Analysis by Group'!$C$132:$C$135)</c:f>
              <c:numCache>
                <c:formatCode>[Color10]0.00%* "▲";[Red]\-0.00%* "▼";</c:formatCode>
                <c:ptCount val="20"/>
                <c:pt idx="0">
                  <c:v>5.6445227472711412E-2</c:v>
                </c:pt>
                <c:pt idx="1">
                  <c:v>4.3052486691772973E-2</c:v>
                </c:pt>
                <c:pt idx="2">
                  <c:v>4.8488871291054281E-2</c:v>
                </c:pt>
                <c:pt idx="3">
                  <c:v>3.2269247699773906E-2</c:v>
                </c:pt>
                <c:pt idx="4">
                  <c:v>3.5689184548076236E-2</c:v>
                </c:pt>
                <c:pt idx="5">
                  <c:v>3.7112862291864834E-2</c:v>
                </c:pt>
                <c:pt idx="6">
                  <c:v>4.5219665962012989E-2</c:v>
                </c:pt>
                <c:pt idx="7">
                  <c:v>4.2542842486625432E-2</c:v>
                </c:pt>
                <c:pt idx="8">
                  <c:v>-1.0663935913182598E-2</c:v>
                </c:pt>
                <c:pt idx="9">
                  <c:v>-1.8043335525500193E-2</c:v>
                </c:pt>
                <c:pt idx="10">
                  <c:v>-9.8716758969887852E-3</c:v>
                </c:pt>
                <c:pt idx="11">
                  <c:v>-2.3088343912591736E-2</c:v>
                </c:pt>
                <c:pt idx="12">
                  <c:v>8.9784792532614954E-2</c:v>
                </c:pt>
                <c:pt idx="13">
                  <c:v>9.0831194730241593E-2</c:v>
                </c:pt>
                <c:pt idx="14">
                  <c:v>9.4746327710393263E-2</c:v>
                </c:pt>
                <c:pt idx="15">
                  <c:v>7.6721490417525517E-2</c:v>
                </c:pt>
                <c:pt idx="16">
                  <c:v>-2.2862671861607731E-2</c:v>
                </c:pt>
                <c:pt idx="17">
                  <c:v>-4.7556181928158914E-3</c:v>
                </c:pt>
                <c:pt idx="18">
                  <c:v>-3.1641488031600051E-2</c:v>
                </c:pt>
                <c:pt idx="19">
                  <c:v>-3.7826132355002096E-2</c:v>
                </c:pt>
              </c:numCache>
              <c:extLst/>
            </c:numRef>
          </c:val>
          <c:extLst>
            <c:ext xmlns:c16="http://schemas.microsoft.com/office/drawing/2014/chart" uri="{C3380CC4-5D6E-409C-BE32-E72D297353CC}">
              <c16:uniqueId val="{00000000-355C-4FDB-BC23-61DDE737A806}"/>
            </c:ext>
          </c:extLst>
        </c:ser>
        <c:ser>
          <c:idx val="1"/>
          <c:order val="1"/>
          <c:tx>
            <c:strRef>
              <c:f>'Trend Analysis by Group'!$D$85</c:f>
              <c:strCache>
                <c:ptCount val="1"/>
                <c:pt idx="0">
                  <c:v>Non-Domestic Rates</c:v>
                </c:pt>
              </c:strCache>
            </c:strRef>
          </c:tx>
          <c:spPr>
            <a:solidFill>
              <a:schemeClr val="accent2"/>
            </a:solidFill>
            <a:ln>
              <a:noFill/>
            </a:ln>
            <a:effectLst/>
          </c:spPr>
          <c:invertIfNegative val="0"/>
          <c:cat>
            <c:multiLvlStrRef>
              <c:f>('Trend Analysis by Group'!$A$112:$B$115,'Trend Analysis by Group'!$A$117:$B$120,'Trend Analysis by Group'!$A$122:$B$125,'Trend Analysis by Group'!$A$127:$B$130,'Trend Analysis by Group'!$A$132:$B$135)</c:f>
              <c:multiLvlStrCache>
                <c:ptCount val="20"/>
                <c:lvl>
                  <c:pt idx="0">
                    <c:v>TV</c:v>
                  </c:pt>
                  <c:pt idx="1">
                    <c:v>TSC</c:v>
                  </c:pt>
                  <c:pt idx="2">
                    <c:v>NEW</c:v>
                  </c:pt>
                  <c:pt idx="3">
                    <c:v>RoW</c:v>
                  </c:pt>
                  <c:pt idx="4">
                    <c:v>TV</c:v>
                  </c:pt>
                  <c:pt idx="5">
                    <c:v>TSC</c:v>
                  </c:pt>
                  <c:pt idx="6">
                    <c:v>NEW</c:v>
                  </c:pt>
                  <c:pt idx="7">
                    <c:v>RoW</c:v>
                  </c:pt>
                  <c:pt idx="8">
                    <c:v>TV</c:v>
                  </c:pt>
                  <c:pt idx="9">
                    <c:v>TSC</c:v>
                  </c:pt>
                  <c:pt idx="10">
                    <c:v>NEW</c:v>
                  </c:pt>
                  <c:pt idx="11">
                    <c:v>RoW</c:v>
                  </c:pt>
                  <c:pt idx="12">
                    <c:v>TV</c:v>
                  </c:pt>
                  <c:pt idx="13">
                    <c:v>TSC</c:v>
                  </c:pt>
                  <c:pt idx="14">
                    <c:v>NEW</c:v>
                  </c:pt>
                  <c:pt idx="15">
                    <c:v>RoW</c:v>
                  </c:pt>
                  <c:pt idx="16">
                    <c:v>TV</c:v>
                  </c:pt>
                  <c:pt idx="17">
                    <c:v>TSC</c:v>
                  </c:pt>
                  <c:pt idx="18">
                    <c:v>NEW</c:v>
                  </c:pt>
                  <c:pt idx="19">
                    <c:v>RoW</c:v>
                  </c:pt>
                </c:lvl>
                <c:lvl>
                  <c:pt idx="0">
                    <c:v>201011</c:v>
                  </c:pt>
                  <c:pt idx="4">
                    <c:v>201112</c:v>
                  </c:pt>
                  <c:pt idx="8">
                    <c:v>201213</c:v>
                  </c:pt>
                  <c:pt idx="12">
                    <c:v>201314</c:v>
                  </c:pt>
                  <c:pt idx="16">
                    <c:v>201415</c:v>
                  </c:pt>
                </c:lvl>
              </c:multiLvlStrCache>
              <c:extLst/>
            </c:multiLvlStrRef>
          </c:cat>
          <c:val>
            <c:numRef>
              <c:f>('Trend Analysis by Group'!$D$112:$D$115,'Trend Analysis by Group'!$D$117:$D$120,'Trend Analysis by Group'!$D$122:$D$125,'Trend Analysis by Group'!$D$127:$D$130,'Trend Analysis by Group'!$D$132:$D$135)</c:f>
              <c:numCache>
                <c:formatCode>[Color10]0.00%* "▲";[Red]\-0.00%* "▼";</c:formatCode>
                <c:ptCount val="20"/>
                <c:pt idx="0">
                  <c:v>6.0950826621753995E-2</c:v>
                </c:pt>
                <c:pt idx="1">
                  <c:v>5.783598190822925E-2</c:v>
                </c:pt>
                <c:pt idx="2">
                  <c:v>6.447846478295638E-2</c:v>
                </c:pt>
                <c:pt idx="3">
                  <c:v>6.1183041381058123E-2</c:v>
                </c:pt>
                <c:pt idx="4">
                  <c:v>-0.151640759697386</c:v>
                </c:pt>
                <c:pt idx="5">
                  <c:v>-0.1410346609056351</c:v>
                </c:pt>
                <c:pt idx="6">
                  <c:v>-0.1547100873507814</c:v>
                </c:pt>
                <c:pt idx="7">
                  <c:v>-0.15562197057737825</c:v>
                </c:pt>
                <c:pt idx="8">
                  <c:v>0.17653143382869563</c:v>
                </c:pt>
                <c:pt idx="9">
                  <c:v>0.18221171899626842</c:v>
                </c:pt>
                <c:pt idx="10">
                  <c:v>0.17560821076767108</c:v>
                </c:pt>
                <c:pt idx="11">
                  <c:v>0.17544190642182844</c:v>
                </c:pt>
                <c:pt idx="12">
                  <c:v>0.18557829422445749</c:v>
                </c:pt>
                <c:pt idx="13">
                  <c:v>0.17415499025035119</c:v>
                </c:pt>
                <c:pt idx="14">
                  <c:v>0.14733968028629496</c:v>
                </c:pt>
                <c:pt idx="15">
                  <c:v>0.18457096959731478</c:v>
                </c:pt>
                <c:pt idx="16">
                  <c:v>3.03622401672341E-2</c:v>
                </c:pt>
                <c:pt idx="17">
                  <c:v>2.9688904872102739E-2</c:v>
                </c:pt>
                <c:pt idx="18">
                  <c:v>3.0464373722898674E-2</c:v>
                </c:pt>
                <c:pt idx="19">
                  <c:v>3.2526609730209488E-2</c:v>
                </c:pt>
              </c:numCache>
              <c:extLst/>
            </c:numRef>
          </c:val>
          <c:extLst>
            <c:ext xmlns:c16="http://schemas.microsoft.com/office/drawing/2014/chart" uri="{C3380CC4-5D6E-409C-BE32-E72D297353CC}">
              <c16:uniqueId val="{00000001-355C-4FDB-BC23-61DDE737A806}"/>
            </c:ext>
          </c:extLst>
        </c:ser>
        <c:ser>
          <c:idx val="2"/>
          <c:order val="2"/>
          <c:tx>
            <c:strRef>
              <c:f>'Trend Analysis by Group'!$E$85</c:f>
              <c:strCache>
                <c:ptCount val="1"/>
                <c:pt idx="0">
                  <c:v>Council Tax</c:v>
                </c:pt>
              </c:strCache>
            </c:strRef>
          </c:tx>
          <c:spPr>
            <a:solidFill>
              <a:schemeClr val="accent3"/>
            </a:solidFill>
            <a:ln>
              <a:noFill/>
            </a:ln>
            <a:effectLst/>
          </c:spPr>
          <c:invertIfNegative val="0"/>
          <c:cat>
            <c:multiLvlStrRef>
              <c:f>('Trend Analysis by Group'!$A$112:$B$115,'Trend Analysis by Group'!$A$117:$B$120,'Trend Analysis by Group'!$A$122:$B$125,'Trend Analysis by Group'!$A$127:$B$130,'Trend Analysis by Group'!$A$132:$B$135)</c:f>
              <c:multiLvlStrCache>
                <c:ptCount val="20"/>
                <c:lvl>
                  <c:pt idx="0">
                    <c:v>TV</c:v>
                  </c:pt>
                  <c:pt idx="1">
                    <c:v>TSC</c:v>
                  </c:pt>
                  <c:pt idx="2">
                    <c:v>NEW</c:v>
                  </c:pt>
                  <c:pt idx="3">
                    <c:v>RoW</c:v>
                  </c:pt>
                  <c:pt idx="4">
                    <c:v>TV</c:v>
                  </c:pt>
                  <c:pt idx="5">
                    <c:v>TSC</c:v>
                  </c:pt>
                  <c:pt idx="6">
                    <c:v>NEW</c:v>
                  </c:pt>
                  <c:pt idx="7">
                    <c:v>RoW</c:v>
                  </c:pt>
                  <c:pt idx="8">
                    <c:v>TV</c:v>
                  </c:pt>
                  <c:pt idx="9">
                    <c:v>TSC</c:v>
                  </c:pt>
                  <c:pt idx="10">
                    <c:v>NEW</c:v>
                  </c:pt>
                  <c:pt idx="11">
                    <c:v>RoW</c:v>
                  </c:pt>
                  <c:pt idx="12">
                    <c:v>TV</c:v>
                  </c:pt>
                  <c:pt idx="13">
                    <c:v>TSC</c:v>
                  </c:pt>
                  <c:pt idx="14">
                    <c:v>NEW</c:v>
                  </c:pt>
                  <c:pt idx="15">
                    <c:v>RoW</c:v>
                  </c:pt>
                  <c:pt idx="16">
                    <c:v>TV</c:v>
                  </c:pt>
                  <c:pt idx="17">
                    <c:v>TSC</c:v>
                  </c:pt>
                  <c:pt idx="18">
                    <c:v>NEW</c:v>
                  </c:pt>
                  <c:pt idx="19">
                    <c:v>RoW</c:v>
                  </c:pt>
                </c:lvl>
                <c:lvl>
                  <c:pt idx="0">
                    <c:v>201011</c:v>
                  </c:pt>
                  <c:pt idx="4">
                    <c:v>201112</c:v>
                  </c:pt>
                  <c:pt idx="8">
                    <c:v>201213</c:v>
                  </c:pt>
                  <c:pt idx="12">
                    <c:v>201314</c:v>
                  </c:pt>
                  <c:pt idx="16">
                    <c:v>201415</c:v>
                  </c:pt>
                </c:lvl>
              </c:multiLvlStrCache>
              <c:extLst/>
            </c:multiLvlStrRef>
          </c:cat>
          <c:val>
            <c:numRef>
              <c:f>('Trend Analysis by Group'!$E$112:$E$115,'Trend Analysis by Group'!$E$117:$E$120,'Trend Analysis by Group'!$E$122:$E$125,'Trend Analysis by Group'!$E$127:$E$130,'Trend Analysis by Group'!$E$132:$E$135)</c:f>
              <c:numCache>
                <c:formatCode>[Color10]0.00%* "▲";[Red]\-0.00%* "▼";</c:formatCode>
                <c:ptCount val="20"/>
                <c:pt idx="0">
                  <c:v>6.0303600638159649E-2</c:v>
                </c:pt>
                <c:pt idx="1">
                  <c:v>6.0056584360811405E-2</c:v>
                </c:pt>
                <c:pt idx="2">
                  <c:v>4.2680770094296605E-2</c:v>
                </c:pt>
                <c:pt idx="3">
                  <c:v>5.6534430125181778E-2</c:v>
                </c:pt>
                <c:pt idx="4">
                  <c:v>4.5326065117914593E-2</c:v>
                </c:pt>
                <c:pt idx="5">
                  <c:v>3.3543892673520759E-2</c:v>
                </c:pt>
                <c:pt idx="6">
                  <c:v>4.3192397482649136E-2</c:v>
                </c:pt>
                <c:pt idx="7">
                  <c:v>5.1143834254186116E-2</c:v>
                </c:pt>
                <c:pt idx="8">
                  <c:v>3.9629088264300005E-2</c:v>
                </c:pt>
                <c:pt idx="9">
                  <c:v>3.9987638186151253E-2</c:v>
                </c:pt>
                <c:pt idx="10">
                  <c:v>5.1945088792037186E-2</c:v>
                </c:pt>
                <c:pt idx="11">
                  <c:v>4.9686021384930168E-2</c:v>
                </c:pt>
                <c:pt idx="12">
                  <c:v>6.9249086874310084E-2</c:v>
                </c:pt>
                <c:pt idx="13">
                  <c:v>4.0156242661382402E-2</c:v>
                </c:pt>
                <c:pt idx="14">
                  <c:v>5.0810271176448873E-2</c:v>
                </c:pt>
                <c:pt idx="15">
                  <c:v>5.6529967235795064E-2</c:v>
                </c:pt>
                <c:pt idx="16">
                  <c:v>8.1221857449707668E-2</c:v>
                </c:pt>
                <c:pt idx="17">
                  <c:v>7.8893144513010771E-2</c:v>
                </c:pt>
                <c:pt idx="18">
                  <c:v>6.3812853921155099E-2</c:v>
                </c:pt>
                <c:pt idx="19">
                  <c:v>7.7947826547178245E-2</c:v>
                </c:pt>
              </c:numCache>
              <c:extLst/>
            </c:numRef>
          </c:val>
          <c:extLst>
            <c:ext xmlns:c16="http://schemas.microsoft.com/office/drawing/2014/chart" uri="{C3380CC4-5D6E-409C-BE32-E72D297353CC}">
              <c16:uniqueId val="{00000002-355C-4FDB-BC23-61DDE737A806}"/>
            </c:ext>
          </c:extLst>
        </c:ser>
        <c:dLbls>
          <c:showLegendKey val="0"/>
          <c:showVal val="0"/>
          <c:showCatName val="0"/>
          <c:showSerName val="0"/>
          <c:showPercent val="0"/>
          <c:showBubbleSize val="0"/>
        </c:dLbls>
        <c:gapWidth val="219"/>
        <c:overlap val="-27"/>
        <c:axId val="1177438768"/>
        <c:axId val="1177438352"/>
      </c:barChart>
      <c:catAx>
        <c:axId val="11774387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77438352"/>
        <c:crosses val="autoZero"/>
        <c:auto val="1"/>
        <c:lblAlgn val="ctr"/>
        <c:lblOffset val="100"/>
        <c:noMultiLvlLbl val="0"/>
      </c:catAx>
      <c:valAx>
        <c:axId val="1177438352"/>
        <c:scaling>
          <c:orientation val="minMax"/>
        </c:scaling>
        <c:delete val="0"/>
        <c:axPos val="l"/>
        <c:majorGridlines>
          <c:spPr>
            <a:ln w="9525" cap="flat" cmpd="sng" algn="ctr">
              <a:solidFill>
                <a:schemeClr val="tx1">
                  <a:lumMod val="15000"/>
                  <a:lumOff val="85000"/>
                </a:schemeClr>
              </a:solidFill>
              <a:round/>
            </a:ln>
            <a:effectLst/>
          </c:spPr>
        </c:majorGridlines>
        <c:numFmt formatCode="[Color10]0.00%* &quot;▲&quot;;[Red]\-0.00%* &quot;▼&quot;;"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7743876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'Trend Analysis by Group'!$C$85</c:f>
              <c:strCache>
                <c:ptCount val="1"/>
                <c:pt idx="0">
                  <c:v>Welsh Gov't Grant</c:v>
                </c:pt>
              </c:strCache>
            </c:strRef>
          </c:tx>
          <c:spPr>
            <a:solidFill>
              <a:schemeClr val="accent1"/>
            </a:solidFill>
            <a:ln>
              <a:noFill/>
            </a:ln>
            <a:effectLst/>
          </c:spPr>
          <c:invertIfNegative val="0"/>
          <c:cat>
            <c:multiLvlStrRef>
              <c:f>('Trend Analysis by Group'!$A$138:$B$141,'Trend Analysis by Group'!$A$143:$B$146,'Trend Analysis by Group'!$A$148:$B$151,'Trend Analysis by Group'!$A$153:$B$156,'Trend Analysis by Group'!$A$158:$B$161)</c:f>
              <c:multiLvlStrCache>
                <c:ptCount val="20"/>
                <c:lvl>
                  <c:pt idx="0">
                    <c:v>TV</c:v>
                  </c:pt>
                  <c:pt idx="1">
                    <c:v>TSC</c:v>
                  </c:pt>
                  <c:pt idx="2">
                    <c:v>NEW</c:v>
                  </c:pt>
                  <c:pt idx="3">
                    <c:v>RoW</c:v>
                  </c:pt>
                  <c:pt idx="4">
                    <c:v>TV</c:v>
                  </c:pt>
                  <c:pt idx="5">
                    <c:v>TSC</c:v>
                  </c:pt>
                  <c:pt idx="6">
                    <c:v>NEW</c:v>
                  </c:pt>
                  <c:pt idx="7">
                    <c:v>RoW</c:v>
                  </c:pt>
                  <c:pt idx="8">
                    <c:v>TV</c:v>
                  </c:pt>
                  <c:pt idx="9">
                    <c:v>TSC</c:v>
                  </c:pt>
                  <c:pt idx="10">
                    <c:v>NEW</c:v>
                  </c:pt>
                  <c:pt idx="11">
                    <c:v>RoW</c:v>
                  </c:pt>
                  <c:pt idx="12">
                    <c:v>TV</c:v>
                  </c:pt>
                  <c:pt idx="13">
                    <c:v>TSC</c:v>
                  </c:pt>
                  <c:pt idx="14">
                    <c:v>NEW</c:v>
                  </c:pt>
                  <c:pt idx="15">
                    <c:v>RoW</c:v>
                  </c:pt>
                  <c:pt idx="16">
                    <c:v>TV</c:v>
                  </c:pt>
                  <c:pt idx="17">
                    <c:v>TSC</c:v>
                  </c:pt>
                  <c:pt idx="18">
                    <c:v>NEW</c:v>
                  </c:pt>
                  <c:pt idx="19">
                    <c:v>RoW</c:v>
                  </c:pt>
                </c:lvl>
                <c:lvl>
                  <c:pt idx="0">
                    <c:v>201516</c:v>
                  </c:pt>
                  <c:pt idx="4">
                    <c:v>201617</c:v>
                  </c:pt>
                  <c:pt idx="8">
                    <c:v>201718</c:v>
                  </c:pt>
                  <c:pt idx="12">
                    <c:v>201819</c:v>
                  </c:pt>
                  <c:pt idx="16">
                    <c:v>201920</c:v>
                  </c:pt>
                </c:lvl>
              </c:multiLvlStrCache>
              <c:extLst/>
            </c:multiLvlStrRef>
          </c:cat>
          <c:val>
            <c:numRef>
              <c:f>('Trend Analysis by Group'!$C$138:$C$141,'Trend Analysis by Group'!$C$143:$C$146,'Trend Analysis by Group'!$C$148:$C$151,'Trend Analysis by Group'!$C$153:$C$156,'Trend Analysis by Group'!$C$158:$C$161)</c:f>
              <c:numCache>
                <c:formatCode>[Color10]0.00%* "▲";[Red]\-0.00%* "▼";</c:formatCode>
                <c:ptCount val="20"/>
                <c:pt idx="0">
                  <c:v>-9.9092522113058967E-3</c:v>
                </c:pt>
                <c:pt idx="1">
                  <c:v>-1.1198359651730438E-2</c:v>
                </c:pt>
                <c:pt idx="2">
                  <c:v>-8.6791226938260913E-3</c:v>
                </c:pt>
                <c:pt idx="3">
                  <c:v>-1.5719304538705514E-2</c:v>
                </c:pt>
                <c:pt idx="4">
                  <c:v>5.0637799693435959E-3</c:v>
                </c:pt>
                <c:pt idx="5">
                  <c:v>4.0948439574075568E-3</c:v>
                </c:pt>
                <c:pt idx="6">
                  <c:v>3.5581027616402583E-3</c:v>
                </c:pt>
                <c:pt idx="7">
                  <c:v>-9.0238971969254234E-3</c:v>
                </c:pt>
                <c:pt idx="8">
                  <c:v>-6.2953724228107522E-3</c:v>
                </c:pt>
                <c:pt idx="9">
                  <c:v>-1.2465627216572517E-2</c:v>
                </c:pt>
                <c:pt idx="10">
                  <c:v>-5.7427521451219876E-3</c:v>
                </c:pt>
                <c:pt idx="11">
                  <c:v>-5.8254038897395111E-3</c:v>
                </c:pt>
                <c:pt idx="12">
                  <c:v>4.6052813589792185E-2</c:v>
                </c:pt>
                <c:pt idx="13">
                  <c:v>5.2187626892531425E-2</c:v>
                </c:pt>
                <c:pt idx="14">
                  <c:v>5.6089159086188722E-2</c:v>
                </c:pt>
                <c:pt idx="15">
                  <c:v>6.181253601765957E-2</c:v>
                </c:pt>
                <c:pt idx="16">
                  <c:v>2.603844352576834E-2</c:v>
                </c:pt>
                <c:pt idx="17">
                  <c:v>2.5098553941373281E-2</c:v>
                </c:pt>
                <c:pt idx="18">
                  <c:v>2.3270060195388576E-2</c:v>
                </c:pt>
                <c:pt idx="19">
                  <c:v>2.2331917506084764E-2</c:v>
                </c:pt>
              </c:numCache>
              <c:extLst/>
            </c:numRef>
          </c:val>
          <c:extLst>
            <c:ext xmlns:c16="http://schemas.microsoft.com/office/drawing/2014/chart" uri="{C3380CC4-5D6E-409C-BE32-E72D297353CC}">
              <c16:uniqueId val="{00000000-A508-49DF-8EB9-2DCB13A06E29}"/>
            </c:ext>
          </c:extLst>
        </c:ser>
        <c:ser>
          <c:idx val="1"/>
          <c:order val="1"/>
          <c:tx>
            <c:strRef>
              <c:f>'Trend Analysis by Group'!$D$85</c:f>
              <c:strCache>
                <c:ptCount val="1"/>
                <c:pt idx="0">
                  <c:v>Non-Domestic Rates</c:v>
                </c:pt>
              </c:strCache>
            </c:strRef>
          </c:tx>
          <c:spPr>
            <a:solidFill>
              <a:schemeClr val="accent2"/>
            </a:solidFill>
            <a:ln>
              <a:noFill/>
            </a:ln>
            <a:effectLst/>
          </c:spPr>
          <c:invertIfNegative val="0"/>
          <c:cat>
            <c:multiLvlStrRef>
              <c:f>('Trend Analysis by Group'!$A$138:$B$141,'Trend Analysis by Group'!$A$143:$B$146,'Trend Analysis by Group'!$A$148:$B$151,'Trend Analysis by Group'!$A$153:$B$156,'Trend Analysis by Group'!$A$158:$B$161)</c:f>
              <c:multiLvlStrCache>
                <c:ptCount val="20"/>
                <c:lvl>
                  <c:pt idx="0">
                    <c:v>TV</c:v>
                  </c:pt>
                  <c:pt idx="1">
                    <c:v>TSC</c:v>
                  </c:pt>
                  <c:pt idx="2">
                    <c:v>NEW</c:v>
                  </c:pt>
                  <c:pt idx="3">
                    <c:v>RoW</c:v>
                  </c:pt>
                  <c:pt idx="4">
                    <c:v>TV</c:v>
                  </c:pt>
                  <c:pt idx="5">
                    <c:v>TSC</c:v>
                  </c:pt>
                  <c:pt idx="6">
                    <c:v>NEW</c:v>
                  </c:pt>
                  <c:pt idx="7">
                    <c:v>RoW</c:v>
                  </c:pt>
                  <c:pt idx="8">
                    <c:v>TV</c:v>
                  </c:pt>
                  <c:pt idx="9">
                    <c:v>TSC</c:v>
                  </c:pt>
                  <c:pt idx="10">
                    <c:v>NEW</c:v>
                  </c:pt>
                  <c:pt idx="11">
                    <c:v>RoW</c:v>
                  </c:pt>
                  <c:pt idx="12">
                    <c:v>TV</c:v>
                  </c:pt>
                  <c:pt idx="13">
                    <c:v>TSC</c:v>
                  </c:pt>
                  <c:pt idx="14">
                    <c:v>NEW</c:v>
                  </c:pt>
                  <c:pt idx="15">
                    <c:v>RoW</c:v>
                  </c:pt>
                  <c:pt idx="16">
                    <c:v>TV</c:v>
                  </c:pt>
                  <c:pt idx="17">
                    <c:v>TSC</c:v>
                  </c:pt>
                  <c:pt idx="18">
                    <c:v>NEW</c:v>
                  </c:pt>
                  <c:pt idx="19">
                    <c:v>RoW</c:v>
                  </c:pt>
                </c:lvl>
                <c:lvl>
                  <c:pt idx="0">
                    <c:v>201516</c:v>
                  </c:pt>
                  <c:pt idx="4">
                    <c:v>201617</c:v>
                  </c:pt>
                  <c:pt idx="8">
                    <c:v>201718</c:v>
                  </c:pt>
                  <c:pt idx="12">
                    <c:v>201819</c:v>
                  </c:pt>
                  <c:pt idx="16">
                    <c:v>201920</c:v>
                  </c:pt>
                </c:lvl>
              </c:multiLvlStrCache>
              <c:extLst/>
            </c:multiLvlStrRef>
          </c:cat>
          <c:val>
            <c:numRef>
              <c:f>('Trend Analysis by Group'!$D$138:$D$141,'Trend Analysis by Group'!$D$143:$D$146,'Trend Analysis by Group'!$D$148:$D$151,'Trend Analysis by Group'!$D$153:$D$156,'Trend Analysis by Group'!$D$158:$D$161)</c:f>
              <c:numCache>
                <c:formatCode>[Color10]0.00%* "▲";[Red]\-0.00%* "▼";</c:formatCode>
                <c:ptCount val="20"/>
                <c:pt idx="0">
                  <c:v>-7.7597260635256626E-2</c:v>
                </c:pt>
                <c:pt idx="1">
                  <c:v>-7.8822107990495494E-2</c:v>
                </c:pt>
                <c:pt idx="2">
                  <c:v>-7.2499091322065556E-2</c:v>
                </c:pt>
                <c:pt idx="3">
                  <c:v>-7.440684048207169E-2</c:v>
                </c:pt>
                <c:pt idx="4">
                  <c:v>6.4929745710023301E-2</c:v>
                </c:pt>
                <c:pt idx="5">
                  <c:v>5.9892409392317214E-2</c:v>
                </c:pt>
                <c:pt idx="6">
                  <c:v>6.7161011624865319E-2</c:v>
                </c:pt>
                <c:pt idx="7">
                  <c:v>6.6683360621074161E-2</c:v>
                </c:pt>
                <c:pt idx="8">
                  <c:v>0.10065979618732457</c:v>
                </c:pt>
                <c:pt idx="9">
                  <c:v>9.8452998292137162E-2</c:v>
                </c:pt>
                <c:pt idx="10">
                  <c:v>9.6900354153880652E-2</c:v>
                </c:pt>
                <c:pt idx="11">
                  <c:v>9.7064567235230825E-2</c:v>
                </c:pt>
                <c:pt idx="12">
                  <c:v>9.5217450257794045E-3</c:v>
                </c:pt>
                <c:pt idx="13">
                  <c:v>1.303804739041925E-2</c:v>
                </c:pt>
                <c:pt idx="14">
                  <c:v>8.1338521814808828E-3</c:v>
                </c:pt>
                <c:pt idx="15">
                  <c:v>7.7871160074813872E-3</c:v>
                </c:pt>
                <c:pt idx="16">
                  <c:v>2.8899705198214276E-2</c:v>
                </c:pt>
                <c:pt idx="17">
                  <c:v>3.2005614926890802E-2</c:v>
                </c:pt>
                <c:pt idx="18">
                  <c:v>2.8930712524320112E-2</c:v>
                </c:pt>
                <c:pt idx="19">
                  <c:v>3.1608380395200308E-2</c:v>
                </c:pt>
              </c:numCache>
              <c:extLst/>
            </c:numRef>
          </c:val>
          <c:extLst>
            <c:ext xmlns:c16="http://schemas.microsoft.com/office/drawing/2014/chart" uri="{C3380CC4-5D6E-409C-BE32-E72D297353CC}">
              <c16:uniqueId val="{00000001-A508-49DF-8EB9-2DCB13A06E29}"/>
            </c:ext>
          </c:extLst>
        </c:ser>
        <c:ser>
          <c:idx val="2"/>
          <c:order val="2"/>
          <c:tx>
            <c:strRef>
              <c:f>'Trend Analysis by Group'!$E$85</c:f>
              <c:strCache>
                <c:ptCount val="1"/>
                <c:pt idx="0">
                  <c:v>Council Tax</c:v>
                </c:pt>
              </c:strCache>
            </c:strRef>
          </c:tx>
          <c:spPr>
            <a:solidFill>
              <a:schemeClr val="accent3"/>
            </a:solidFill>
            <a:ln>
              <a:noFill/>
            </a:ln>
            <a:effectLst/>
          </c:spPr>
          <c:invertIfNegative val="0"/>
          <c:cat>
            <c:multiLvlStrRef>
              <c:f>('Trend Analysis by Group'!$A$138:$B$141,'Trend Analysis by Group'!$A$143:$B$146,'Trend Analysis by Group'!$A$148:$B$151,'Trend Analysis by Group'!$A$153:$B$156,'Trend Analysis by Group'!$A$158:$B$161)</c:f>
              <c:multiLvlStrCache>
                <c:ptCount val="20"/>
                <c:lvl>
                  <c:pt idx="0">
                    <c:v>TV</c:v>
                  </c:pt>
                  <c:pt idx="1">
                    <c:v>TSC</c:v>
                  </c:pt>
                  <c:pt idx="2">
                    <c:v>NEW</c:v>
                  </c:pt>
                  <c:pt idx="3">
                    <c:v>RoW</c:v>
                  </c:pt>
                  <c:pt idx="4">
                    <c:v>TV</c:v>
                  </c:pt>
                  <c:pt idx="5">
                    <c:v>TSC</c:v>
                  </c:pt>
                  <c:pt idx="6">
                    <c:v>NEW</c:v>
                  </c:pt>
                  <c:pt idx="7">
                    <c:v>RoW</c:v>
                  </c:pt>
                  <c:pt idx="8">
                    <c:v>TV</c:v>
                  </c:pt>
                  <c:pt idx="9">
                    <c:v>TSC</c:v>
                  </c:pt>
                  <c:pt idx="10">
                    <c:v>NEW</c:v>
                  </c:pt>
                  <c:pt idx="11">
                    <c:v>RoW</c:v>
                  </c:pt>
                  <c:pt idx="12">
                    <c:v>TV</c:v>
                  </c:pt>
                  <c:pt idx="13">
                    <c:v>TSC</c:v>
                  </c:pt>
                  <c:pt idx="14">
                    <c:v>NEW</c:v>
                  </c:pt>
                  <c:pt idx="15">
                    <c:v>RoW</c:v>
                  </c:pt>
                  <c:pt idx="16">
                    <c:v>TV</c:v>
                  </c:pt>
                  <c:pt idx="17">
                    <c:v>TSC</c:v>
                  </c:pt>
                  <c:pt idx="18">
                    <c:v>NEW</c:v>
                  </c:pt>
                  <c:pt idx="19">
                    <c:v>RoW</c:v>
                  </c:pt>
                </c:lvl>
                <c:lvl>
                  <c:pt idx="0">
                    <c:v>201516</c:v>
                  </c:pt>
                  <c:pt idx="4">
                    <c:v>201617</c:v>
                  </c:pt>
                  <c:pt idx="8">
                    <c:v>201718</c:v>
                  </c:pt>
                  <c:pt idx="12">
                    <c:v>201819</c:v>
                  </c:pt>
                  <c:pt idx="16">
                    <c:v>201920</c:v>
                  </c:pt>
                </c:lvl>
              </c:multiLvlStrCache>
              <c:extLst/>
            </c:multiLvlStrRef>
          </c:cat>
          <c:val>
            <c:numRef>
              <c:f>('Trend Analysis by Group'!$E$138:$E$141,'Trend Analysis by Group'!$E$143:$E$146,'Trend Analysis by Group'!$E$148:$E$151,'Trend Analysis by Group'!$E$153:$E$156,'Trend Analysis by Group'!$E$158:$E$161)</c:f>
              <c:numCache>
                <c:formatCode>[Color10]0.00%* "▲";[Red]\-0.00%* "▼";</c:formatCode>
                <c:ptCount val="20"/>
                <c:pt idx="0">
                  <c:v>7.5895824842472814E-2</c:v>
                </c:pt>
                <c:pt idx="1">
                  <c:v>7.0278154519568314E-2</c:v>
                </c:pt>
                <c:pt idx="2">
                  <c:v>5.9422435744051372E-2</c:v>
                </c:pt>
                <c:pt idx="3">
                  <c:v>7.3209208088626854E-2</c:v>
                </c:pt>
                <c:pt idx="4">
                  <c:v>7.1528771292700188E-2</c:v>
                </c:pt>
                <c:pt idx="5">
                  <c:v>7.7042359738326294E-2</c:v>
                </c:pt>
                <c:pt idx="6">
                  <c:v>6.5559993420287954E-2</c:v>
                </c:pt>
                <c:pt idx="7">
                  <c:v>8.4886538153580382E-2</c:v>
                </c:pt>
                <c:pt idx="8">
                  <c:v>5.9893818293341727E-2</c:v>
                </c:pt>
                <c:pt idx="9">
                  <c:v>6.8385625307179732E-2</c:v>
                </c:pt>
                <c:pt idx="10">
                  <c:v>6.3398766179501909E-2</c:v>
                </c:pt>
                <c:pt idx="11">
                  <c:v>7.5190244683740026E-2</c:v>
                </c:pt>
                <c:pt idx="12">
                  <c:v>8.0216156152307372E-2</c:v>
                </c:pt>
                <c:pt idx="13">
                  <c:v>7.4721360971814921E-2</c:v>
                </c:pt>
                <c:pt idx="14">
                  <c:v>8.3849199461713209E-2</c:v>
                </c:pt>
                <c:pt idx="15">
                  <c:v>9.3178533133403407E-2</c:v>
                </c:pt>
                <c:pt idx="16">
                  <c:v>8.3971527111479149E-2</c:v>
                </c:pt>
                <c:pt idx="17">
                  <c:v>9.4752517354734112E-2</c:v>
                </c:pt>
                <c:pt idx="18">
                  <c:v>0.10485935829086945</c:v>
                </c:pt>
                <c:pt idx="19">
                  <c:v>0.11257316805204587</c:v>
                </c:pt>
              </c:numCache>
              <c:extLst/>
            </c:numRef>
          </c:val>
          <c:extLst>
            <c:ext xmlns:c16="http://schemas.microsoft.com/office/drawing/2014/chart" uri="{C3380CC4-5D6E-409C-BE32-E72D297353CC}">
              <c16:uniqueId val="{00000002-A508-49DF-8EB9-2DCB13A06E29}"/>
            </c:ext>
          </c:extLst>
        </c:ser>
        <c:dLbls>
          <c:showLegendKey val="0"/>
          <c:showVal val="0"/>
          <c:showCatName val="0"/>
          <c:showSerName val="0"/>
          <c:showPercent val="0"/>
          <c:showBubbleSize val="0"/>
        </c:dLbls>
        <c:gapWidth val="219"/>
        <c:overlap val="-27"/>
        <c:axId val="1187657888"/>
        <c:axId val="1187657472"/>
      </c:barChart>
      <c:catAx>
        <c:axId val="11876578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87657472"/>
        <c:crosses val="autoZero"/>
        <c:auto val="1"/>
        <c:lblAlgn val="ctr"/>
        <c:lblOffset val="100"/>
        <c:noMultiLvlLbl val="0"/>
      </c:catAx>
      <c:valAx>
        <c:axId val="1187657472"/>
        <c:scaling>
          <c:orientation val="minMax"/>
        </c:scaling>
        <c:delete val="0"/>
        <c:axPos val="l"/>
        <c:majorGridlines>
          <c:spPr>
            <a:ln w="9525" cap="flat" cmpd="sng" algn="ctr">
              <a:solidFill>
                <a:schemeClr val="tx1">
                  <a:lumMod val="15000"/>
                  <a:lumOff val="85000"/>
                </a:schemeClr>
              </a:solidFill>
              <a:round/>
            </a:ln>
            <a:effectLst/>
          </c:spPr>
        </c:majorGridlines>
        <c:numFmt formatCode="[Color10]0.00%* &quot;▲&quot;;[Red]\-0.00%* &quot;▼&quot;;"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8765788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0.22813</cdr:x>
      <cdr:y>0.2691</cdr:y>
    </cdr:from>
    <cdr:to>
      <cdr:x>0.36771</cdr:x>
      <cdr:y>0.37674</cdr:y>
    </cdr:to>
    <cdr:sp macro="" textlink="">
      <cdr:nvSpPr>
        <cdr:cNvPr id="2" name="TextBox 1">
          <a:extLst xmlns:a="http://schemas.openxmlformats.org/drawingml/2006/main">
            <a:ext uri="{FF2B5EF4-FFF2-40B4-BE49-F238E27FC236}">
              <a16:creationId xmlns:a16="http://schemas.microsoft.com/office/drawing/2014/main" id="{92571A62-CE42-4868-A079-835B7AEE5F25}"/>
            </a:ext>
          </a:extLst>
        </cdr:cNvPr>
        <cdr:cNvSpPr txBox="1"/>
      </cdr:nvSpPr>
      <cdr:spPr>
        <a:xfrm xmlns:a="http://schemas.openxmlformats.org/drawingml/2006/main">
          <a:off x="1042988" y="738188"/>
          <a:ext cx="638175" cy="295275"/>
        </a:xfrm>
        <a:prstGeom xmlns:a="http://schemas.openxmlformats.org/drawingml/2006/main" prst="rect">
          <a:avLst/>
        </a:prstGeom>
        <a:ln xmlns:a="http://schemas.openxmlformats.org/drawingml/2006/main">
          <a:noFill/>
        </a:ln>
      </cdr:spPr>
      <cdr:txBody>
        <a:bodyPr xmlns:a="http://schemas.openxmlformats.org/drawingml/2006/main" vertOverflow="clip" wrap="square" rtlCol="0"/>
        <a:lstStyle xmlns:a="http://schemas.openxmlformats.org/drawingml/2006/main"/>
        <a:p xmlns:a="http://schemas.openxmlformats.org/drawingml/2006/main">
          <a:r>
            <a:rPr lang="en-GB" sz="1100" b="1"/>
            <a:t>50.26%</a:t>
          </a:r>
        </a:p>
      </cdr:txBody>
    </cdr:sp>
  </cdr:relSizeAnchor>
  <cdr:relSizeAnchor xmlns:cdr="http://schemas.openxmlformats.org/drawingml/2006/chartDrawing">
    <cdr:from>
      <cdr:x>0.79271</cdr:x>
      <cdr:y>0.60185</cdr:y>
    </cdr:from>
    <cdr:to>
      <cdr:x>0.94444</cdr:x>
      <cdr:y>0.70949</cdr:y>
    </cdr:to>
    <cdr:sp macro="" textlink="">
      <cdr:nvSpPr>
        <cdr:cNvPr id="4" name="TextBox 1">
          <a:extLst xmlns:a="http://schemas.openxmlformats.org/drawingml/2006/main">
            <a:ext uri="{FF2B5EF4-FFF2-40B4-BE49-F238E27FC236}">
              <a16:creationId xmlns:a16="http://schemas.microsoft.com/office/drawing/2014/main" id="{D8A56B34-10EB-427D-89ED-5DED83F54205}"/>
            </a:ext>
          </a:extLst>
        </cdr:cNvPr>
        <cdr:cNvSpPr txBox="1"/>
      </cdr:nvSpPr>
      <cdr:spPr>
        <a:xfrm xmlns:a="http://schemas.openxmlformats.org/drawingml/2006/main">
          <a:off x="3624263" y="1651000"/>
          <a:ext cx="693737" cy="295275"/>
        </a:xfrm>
        <a:prstGeom xmlns:a="http://schemas.openxmlformats.org/drawingml/2006/main" prst="rect">
          <a:avLst/>
        </a:prstGeom>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1100" b="1"/>
            <a:t>107.86%</a:t>
          </a:r>
        </a:p>
      </cdr:txBody>
    </cdr:sp>
  </cdr:relSizeAnchor>
  <cdr:relSizeAnchor xmlns:cdr="http://schemas.openxmlformats.org/drawingml/2006/chartDrawing">
    <cdr:from>
      <cdr:x>0.50104</cdr:x>
      <cdr:y>0.54977</cdr:y>
    </cdr:from>
    <cdr:to>
      <cdr:x>0.65278</cdr:x>
      <cdr:y>0.65741</cdr:y>
    </cdr:to>
    <cdr:sp macro="" textlink="">
      <cdr:nvSpPr>
        <cdr:cNvPr id="5" name="TextBox 1">
          <a:extLst xmlns:a="http://schemas.openxmlformats.org/drawingml/2006/main">
            <a:ext uri="{FF2B5EF4-FFF2-40B4-BE49-F238E27FC236}">
              <a16:creationId xmlns:a16="http://schemas.microsoft.com/office/drawing/2014/main" id="{D8A56B34-10EB-427D-89ED-5DED83F54205}"/>
            </a:ext>
          </a:extLst>
        </cdr:cNvPr>
        <cdr:cNvSpPr txBox="1"/>
      </cdr:nvSpPr>
      <cdr:spPr>
        <a:xfrm xmlns:a="http://schemas.openxmlformats.org/drawingml/2006/main">
          <a:off x="2290763" y="1508125"/>
          <a:ext cx="693737" cy="295275"/>
        </a:xfrm>
        <a:prstGeom xmlns:a="http://schemas.openxmlformats.org/drawingml/2006/main" prst="rect">
          <a:avLst/>
        </a:prstGeom>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1100" b="1"/>
            <a:t>151.15%</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AD55A64-7B7C-4289-86A3-804510A19DC6}" type="datetimeFigureOut">
              <a:rPr lang="en-GB" smtClean="0"/>
              <a:t>14/09/2021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5C9D6FD-6D69-4AAF-937E-0C7FE229058F}" type="slidenum">
              <a:rPr lang="en-GB" smtClean="0"/>
              <a:t>‹#›</a:t>
            </a:fld>
            <a:endParaRPr lang="en-GB"/>
          </a:p>
        </p:txBody>
      </p:sp>
    </p:spTree>
    <p:extLst>
      <p:ext uri="{BB962C8B-B14F-4D97-AF65-F5344CB8AC3E}">
        <p14:creationId xmlns:p14="http://schemas.microsoft.com/office/powerpoint/2010/main" val="18371142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BFFB072-8BD5-4C2B-88B8-6216432EDC00}" type="slidenum">
              <a:rPr lang="en-GB" smtClean="0"/>
              <a:t>1</a:t>
            </a:fld>
            <a:endParaRPr lang="en-GB"/>
          </a:p>
        </p:txBody>
      </p:sp>
    </p:spTree>
    <p:extLst>
      <p:ext uri="{BB962C8B-B14F-4D97-AF65-F5344CB8AC3E}">
        <p14:creationId xmlns:p14="http://schemas.microsoft.com/office/powerpoint/2010/main" val="32622272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5C9D6FD-6D69-4AAF-937E-0C7FE229058F}" type="slidenum">
              <a:rPr lang="en-GB" smtClean="0"/>
              <a:t>2</a:t>
            </a:fld>
            <a:endParaRPr lang="en-GB"/>
          </a:p>
        </p:txBody>
      </p:sp>
    </p:spTree>
    <p:extLst>
      <p:ext uri="{BB962C8B-B14F-4D97-AF65-F5344CB8AC3E}">
        <p14:creationId xmlns:p14="http://schemas.microsoft.com/office/powerpoint/2010/main" val="25844468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Education, Social Care, Council Fund Housing&amp; Housing benefits, Environment, Roads and Transport, Culture and related services,  Planning and economic development, Other revenue expenditure</a:t>
            </a:r>
          </a:p>
          <a:p>
            <a:r>
              <a:rPr lang="en-GB"/>
              <a:t>The Valleys (9), The southern Cities (3), The East of Wales (3), The Rest of Wales (7)</a:t>
            </a:r>
          </a:p>
        </p:txBody>
      </p:sp>
      <p:sp>
        <p:nvSpPr>
          <p:cNvPr id="4" name="Slide Number Placeholder 3"/>
          <p:cNvSpPr>
            <a:spLocks noGrp="1"/>
          </p:cNvSpPr>
          <p:nvPr>
            <p:ph type="sldNum" sz="quarter" idx="5"/>
          </p:nvPr>
        </p:nvSpPr>
        <p:spPr/>
        <p:txBody>
          <a:bodyPr/>
          <a:lstStyle/>
          <a:p>
            <a:fld id="{3BFFB072-8BD5-4C2B-88B8-6216432EDC00}" type="slidenum">
              <a:rPr lang="en-GB" smtClean="0"/>
              <a:t>4</a:t>
            </a:fld>
            <a:endParaRPr lang="en-GB"/>
          </a:p>
        </p:txBody>
      </p:sp>
    </p:spTree>
    <p:extLst>
      <p:ext uri="{BB962C8B-B14F-4D97-AF65-F5344CB8AC3E}">
        <p14:creationId xmlns:p14="http://schemas.microsoft.com/office/powerpoint/2010/main" val="11376534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endParaRPr lang="en-GB" sz="1800">
              <a:solidFill>
                <a:srgbClr val="222222"/>
              </a:solidFill>
              <a:effectLst/>
              <a:latin typeface="Arial" panose="020B060402020202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n-GB" sz="1800" b="1">
                <a:solidFill>
                  <a:srgbClr val="222222"/>
                </a:solidFill>
                <a:effectLst/>
                <a:latin typeface="Arial" panose="020B0604020202020204" pitchFamily="34" charset="0"/>
                <a:ea typeface="Calibri" panose="020F0502020204030204" pitchFamily="34" charset="0"/>
                <a:cs typeface="Times New Roman" panose="02020603050405020304" pitchFamily="18" charset="0"/>
              </a:rPr>
              <a:t>Aim: to investigate whether or not, LA regions (re)prioritised similar services for each era throughout the time series.</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endParaRPr lang="en-GB"/>
          </a:p>
        </p:txBody>
      </p:sp>
      <p:sp>
        <p:nvSpPr>
          <p:cNvPr id="4" name="Slide Number Placeholder 3"/>
          <p:cNvSpPr>
            <a:spLocks noGrp="1"/>
          </p:cNvSpPr>
          <p:nvPr>
            <p:ph type="sldNum" sz="quarter" idx="5"/>
          </p:nvPr>
        </p:nvSpPr>
        <p:spPr/>
        <p:txBody>
          <a:bodyPr/>
          <a:lstStyle/>
          <a:p>
            <a:fld id="{3BFFB072-8BD5-4C2B-88B8-6216432EDC00}" type="slidenum">
              <a:rPr lang="en-GB" smtClean="0"/>
              <a:t>6</a:t>
            </a:fld>
            <a:endParaRPr lang="en-GB"/>
          </a:p>
        </p:txBody>
      </p:sp>
    </p:spTree>
    <p:extLst>
      <p:ext uri="{BB962C8B-B14F-4D97-AF65-F5344CB8AC3E}">
        <p14:creationId xmlns:p14="http://schemas.microsoft.com/office/powerpoint/2010/main" val="35622152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BFFB072-8BD5-4C2B-88B8-6216432EDC00}" type="slidenum">
              <a:rPr lang="en-GB" smtClean="0"/>
              <a:t>8</a:t>
            </a:fld>
            <a:endParaRPr lang="en-GB"/>
          </a:p>
        </p:txBody>
      </p:sp>
    </p:spTree>
    <p:extLst>
      <p:ext uri="{BB962C8B-B14F-4D97-AF65-F5344CB8AC3E}">
        <p14:creationId xmlns:p14="http://schemas.microsoft.com/office/powerpoint/2010/main" val="14305861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BFFB072-8BD5-4C2B-88B8-6216432EDC00}" type="slidenum">
              <a:rPr lang="en-GB" smtClean="0"/>
              <a:t>9</a:t>
            </a:fld>
            <a:endParaRPr lang="en-GB"/>
          </a:p>
        </p:txBody>
      </p:sp>
    </p:spTree>
    <p:extLst>
      <p:ext uri="{BB962C8B-B14F-4D97-AF65-F5344CB8AC3E}">
        <p14:creationId xmlns:p14="http://schemas.microsoft.com/office/powerpoint/2010/main" val="37153001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BFFB072-8BD5-4C2B-88B8-6216432EDC00}" type="slidenum">
              <a:rPr lang="en-GB" smtClean="0"/>
              <a:t>10</a:t>
            </a:fld>
            <a:endParaRPr lang="en-GB"/>
          </a:p>
        </p:txBody>
      </p:sp>
    </p:spTree>
    <p:extLst>
      <p:ext uri="{BB962C8B-B14F-4D97-AF65-F5344CB8AC3E}">
        <p14:creationId xmlns:p14="http://schemas.microsoft.com/office/powerpoint/2010/main" val="41861533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GB" dirty="0"/>
              <a:t>Scale: The study found a continuous decline in government grants to Welsh LAs, although not as significant as it may be with English LAs. The decline compelled Welsh LAs to mobilise more council tax, and caused a continuous year-on-year (annual) increase in council tax mobilised by Welsh LAs, which resulted in positive trends in all three eras. </a:t>
            </a:r>
          </a:p>
          <a:p>
            <a:pPr marL="0" indent="0">
              <a:buFontTx/>
              <a:buNone/>
            </a:pPr>
            <a:endParaRPr lang="en-GB" dirty="0"/>
          </a:p>
          <a:p>
            <a:pPr marL="0" indent="0">
              <a:buFontTx/>
              <a:buNone/>
            </a:pPr>
            <a:r>
              <a:rPr lang="en-GB" dirty="0"/>
              <a:t>Decisions: It was evident that the implementation of austerity had compelled Welsh LAs to adopt proactive and anticipatory approaches to enable financial resilience. The strategies adopted in responding to pressures emerging from austerity continue to have a ripple effect on the ability, capacity, and capability of Welsh LAs to respond to future shocks and uncertain events/incidents. </a:t>
            </a:r>
            <a:r>
              <a:rPr lang="en-GB" sz="1800" dirty="0">
                <a:effectLst/>
                <a:latin typeface="Calibri" panose="020F0502020204030204" pitchFamily="34" charset="0"/>
                <a:ea typeface="Calibri" panose="020F0502020204030204" pitchFamily="34" charset="0"/>
                <a:cs typeface="Times New Roman" panose="02020603050405020304" pitchFamily="18" charset="0"/>
              </a:rPr>
              <a:t>Hence, there are concerns of the continuous use of council tax increases as a permanent measure to enhance resilience in the long term. </a:t>
            </a:r>
            <a:endParaRPr lang="en-GB" dirty="0"/>
          </a:p>
        </p:txBody>
      </p:sp>
      <p:sp>
        <p:nvSpPr>
          <p:cNvPr id="4" name="Slide Number Placeholder 3"/>
          <p:cNvSpPr>
            <a:spLocks noGrp="1"/>
          </p:cNvSpPr>
          <p:nvPr>
            <p:ph type="sldNum" sz="quarter" idx="5"/>
          </p:nvPr>
        </p:nvSpPr>
        <p:spPr/>
        <p:txBody>
          <a:bodyPr/>
          <a:lstStyle/>
          <a:p>
            <a:fld id="{3BFFB072-8BD5-4C2B-88B8-6216432EDC00}" type="slidenum">
              <a:rPr lang="en-GB" smtClean="0"/>
              <a:t>11</a:t>
            </a:fld>
            <a:endParaRPr lang="en-GB"/>
          </a:p>
        </p:txBody>
      </p:sp>
    </p:spTree>
    <p:extLst>
      <p:ext uri="{BB962C8B-B14F-4D97-AF65-F5344CB8AC3E}">
        <p14:creationId xmlns:p14="http://schemas.microsoft.com/office/powerpoint/2010/main" val="19320029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4B52D7-8DAA-4873-8653-63018D18E09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7FF9FB41-5EF4-4675-BCC4-E78026BC9A0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0EC03EA-FC0F-44C0-8CC3-6D639A3CF624}"/>
              </a:ext>
            </a:extLst>
          </p:cNvPr>
          <p:cNvSpPr>
            <a:spLocks noGrp="1"/>
          </p:cNvSpPr>
          <p:nvPr>
            <p:ph type="dt" sz="half" idx="10"/>
          </p:nvPr>
        </p:nvSpPr>
        <p:spPr/>
        <p:txBody>
          <a:bodyPr/>
          <a:lstStyle/>
          <a:p>
            <a:fld id="{C9269D27-B625-444E-BC64-0BD72968817A}" type="datetimeFigureOut">
              <a:rPr lang="en-GB" smtClean="0"/>
              <a:t>14/09/2021</a:t>
            </a:fld>
            <a:endParaRPr lang="en-GB"/>
          </a:p>
        </p:txBody>
      </p:sp>
      <p:sp>
        <p:nvSpPr>
          <p:cNvPr id="5" name="Footer Placeholder 4">
            <a:extLst>
              <a:ext uri="{FF2B5EF4-FFF2-40B4-BE49-F238E27FC236}">
                <a16:creationId xmlns:a16="http://schemas.microsoft.com/office/drawing/2014/main" id="{F87C656B-E415-478F-9D45-19DEEE19466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F532CB6-124E-4774-A846-D827C57A4600}"/>
              </a:ext>
            </a:extLst>
          </p:cNvPr>
          <p:cNvSpPr>
            <a:spLocks noGrp="1"/>
          </p:cNvSpPr>
          <p:nvPr>
            <p:ph type="sldNum" sz="quarter" idx="12"/>
          </p:nvPr>
        </p:nvSpPr>
        <p:spPr/>
        <p:txBody>
          <a:bodyPr/>
          <a:lstStyle/>
          <a:p>
            <a:fld id="{3F8D9B5E-7083-4FF9-AB41-EEC54B387BE3}" type="slidenum">
              <a:rPr lang="en-GB" smtClean="0"/>
              <a:t>‹#›</a:t>
            </a:fld>
            <a:endParaRPr lang="en-GB"/>
          </a:p>
        </p:txBody>
      </p:sp>
    </p:spTree>
    <p:extLst>
      <p:ext uri="{BB962C8B-B14F-4D97-AF65-F5344CB8AC3E}">
        <p14:creationId xmlns:p14="http://schemas.microsoft.com/office/powerpoint/2010/main" val="16329918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396EEB-EFF1-4A60-95C9-82D7029E989B}"/>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FEB7D44-B4CE-4E10-9FB3-33AFB49D211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024CA47-25FF-474B-8921-1A34539211EB}"/>
              </a:ext>
            </a:extLst>
          </p:cNvPr>
          <p:cNvSpPr>
            <a:spLocks noGrp="1"/>
          </p:cNvSpPr>
          <p:nvPr>
            <p:ph type="dt" sz="half" idx="10"/>
          </p:nvPr>
        </p:nvSpPr>
        <p:spPr/>
        <p:txBody>
          <a:bodyPr/>
          <a:lstStyle/>
          <a:p>
            <a:fld id="{C9269D27-B625-444E-BC64-0BD72968817A}" type="datetimeFigureOut">
              <a:rPr lang="en-GB" smtClean="0"/>
              <a:t>14/09/2021</a:t>
            </a:fld>
            <a:endParaRPr lang="en-GB"/>
          </a:p>
        </p:txBody>
      </p:sp>
      <p:sp>
        <p:nvSpPr>
          <p:cNvPr id="5" name="Footer Placeholder 4">
            <a:extLst>
              <a:ext uri="{FF2B5EF4-FFF2-40B4-BE49-F238E27FC236}">
                <a16:creationId xmlns:a16="http://schemas.microsoft.com/office/drawing/2014/main" id="{8CBCA995-AC70-46D9-993A-A7BC4EE2C47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3215678-8293-4822-9B38-FF8A50A2F26F}"/>
              </a:ext>
            </a:extLst>
          </p:cNvPr>
          <p:cNvSpPr>
            <a:spLocks noGrp="1"/>
          </p:cNvSpPr>
          <p:nvPr>
            <p:ph type="sldNum" sz="quarter" idx="12"/>
          </p:nvPr>
        </p:nvSpPr>
        <p:spPr/>
        <p:txBody>
          <a:bodyPr/>
          <a:lstStyle/>
          <a:p>
            <a:fld id="{3F8D9B5E-7083-4FF9-AB41-EEC54B387BE3}" type="slidenum">
              <a:rPr lang="en-GB" smtClean="0"/>
              <a:t>‹#›</a:t>
            </a:fld>
            <a:endParaRPr lang="en-GB"/>
          </a:p>
        </p:txBody>
      </p:sp>
    </p:spTree>
    <p:extLst>
      <p:ext uri="{BB962C8B-B14F-4D97-AF65-F5344CB8AC3E}">
        <p14:creationId xmlns:p14="http://schemas.microsoft.com/office/powerpoint/2010/main" val="7497606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138AC69-99DA-4160-8E7F-231B3835A36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88CD78B-2F1E-49F4-A087-17C315286B9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F93F49F-07DD-4821-BE1A-43BC080ADC81}"/>
              </a:ext>
            </a:extLst>
          </p:cNvPr>
          <p:cNvSpPr>
            <a:spLocks noGrp="1"/>
          </p:cNvSpPr>
          <p:nvPr>
            <p:ph type="dt" sz="half" idx="10"/>
          </p:nvPr>
        </p:nvSpPr>
        <p:spPr/>
        <p:txBody>
          <a:bodyPr/>
          <a:lstStyle/>
          <a:p>
            <a:fld id="{C9269D27-B625-444E-BC64-0BD72968817A}" type="datetimeFigureOut">
              <a:rPr lang="en-GB" smtClean="0"/>
              <a:t>14/09/2021</a:t>
            </a:fld>
            <a:endParaRPr lang="en-GB"/>
          </a:p>
        </p:txBody>
      </p:sp>
      <p:sp>
        <p:nvSpPr>
          <p:cNvPr id="5" name="Footer Placeholder 4">
            <a:extLst>
              <a:ext uri="{FF2B5EF4-FFF2-40B4-BE49-F238E27FC236}">
                <a16:creationId xmlns:a16="http://schemas.microsoft.com/office/drawing/2014/main" id="{AB24E4CC-FCDB-4AEF-B902-96664816783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A32C92B-5328-4ECE-A222-922A72549A03}"/>
              </a:ext>
            </a:extLst>
          </p:cNvPr>
          <p:cNvSpPr>
            <a:spLocks noGrp="1"/>
          </p:cNvSpPr>
          <p:nvPr>
            <p:ph type="sldNum" sz="quarter" idx="12"/>
          </p:nvPr>
        </p:nvSpPr>
        <p:spPr/>
        <p:txBody>
          <a:bodyPr/>
          <a:lstStyle/>
          <a:p>
            <a:fld id="{3F8D9B5E-7083-4FF9-AB41-EEC54B387BE3}" type="slidenum">
              <a:rPr lang="en-GB" smtClean="0"/>
              <a:t>‹#›</a:t>
            </a:fld>
            <a:endParaRPr lang="en-GB"/>
          </a:p>
        </p:txBody>
      </p:sp>
    </p:spTree>
    <p:extLst>
      <p:ext uri="{BB962C8B-B14F-4D97-AF65-F5344CB8AC3E}">
        <p14:creationId xmlns:p14="http://schemas.microsoft.com/office/powerpoint/2010/main" val="17524171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59121A-A0AD-40DE-9710-4C27CB50F56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509B535-CC13-43E6-9C0C-A20238F7CF8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75EAD23-DF73-4072-8014-7A77A96621CE}"/>
              </a:ext>
            </a:extLst>
          </p:cNvPr>
          <p:cNvSpPr>
            <a:spLocks noGrp="1"/>
          </p:cNvSpPr>
          <p:nvPr>
            <p:ph type="dt" sz="half" idx="10"/>
          </p:nvPr>
        </p:nvSpPr>
        <p:spPr/>
        <p:txBody>
          <a:bodyPr/>
          <a:lstStyle/>
          <a:p>
            <a:fld id="{C9269D27-B625-444E-BC64-0BD72968817A}" type="datetimeFigureOut">
              <a:rPr lang="en-GB" smtClean="0"/>
              <a:t>14/09/2021</a:t>
            </a:fld>
            <a:endParaRPr lang="en-GB"/>
          </a:p>
        </p:txBody>
      </p:sp>
      <p:sp>
        <p:nvSpPr>
          <p:cNvPr id="5" name="Footer Placeholder 4">
            <a:extLst>
              <a:ext uri="{FF2B5EF4-FFF2-40B4-BE49-F238E27FC236}">
                <a16:creationId xmlns:a16="http://schemas.microsoft.com/office/drawing/2014/main" id="{EDDA6E52-E679-434B-B500-3AE862665A6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B9AC610-7825-414F-9655-7ACAE7ECF5F8}"/>
              </a:ext>
            </a:extLst>
          </p:cNvPr>
          <p:cNvSpPr>
            <a:spLocks noGrp="1"/>
          </p:cNvSpPr>
          <p:nvPr>
            <p:ph type="sldNum" sz="quarter" idx="12"/>
          </p:nvPr>
        </p:nvSpPr>
        <p:spPr/>
        <p:txBody>
          <a:bodyPr/>
          <a:lstStyle/>
          <a:p>
            <a:fld id="{3F8D9B5E-7083-4FF9-AB41-EEC54B387BE3}" type="slidenum">
              <a:rPr lang="en-GB" smtClean="0"/>
              <a:t>‹#›</a:t>
            </a:fld>
            <a:endParaRPr lang="en-GB"/>
          </a:p>
        </p:txBody>
      </p:sp>
    </p:spTree>
    <p:extLst>
      <p:ext uri="{BB962C8B-B14F-4D97-AF65-F5344CB8AC3E}">
        <p14:creationId xmlns:p14="http://schemas.microsoft.com/office/powerpoint/2010/main" val="3821701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63068E-4ED2-4C99-BE41-B290E5710EF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BC20DE34-5F64-4BAD-BD13-8D6EEAD7607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E96DB26-F1A4-42A7-AE9F-90A2141E9EB6}"/>
              </a:ext>
            </a:extLst>
          </p:cNvPr>
          <p:cNvSpPr>
            <a:spLocks noGrp="1"/>
          </p:cNvSpPr>
          <p:nvPr>
            <p:ph type="dt" sz="half" idx="10"/>
          </p:nvPr>
        </p:nvSpPr>
        <p:spPr/>
        <p:txBody>
          <a:bodyPr/>
          <a:lstStyle/>
          <a:p>
            <a:fld id="{C9269D27-B625-444E-BC64-0BD72968817A}" type="datetimeFigureOut">
              <a:rPr lang="en-GB" smtClean="0"/>
              <a:t>14/09/2021</a:t>
            </a:fld>
            <a:endParaRPr lang="en-GB"/>
          </a:p>
        </p:txBody>
      </p:sp>
      <p:sp>
        <p:nvSpPr>
          <p:cNvPr id="5" name="Footer Placeholder 4">
            <a:extLst>
              <a:ext uri="{FF2B5EF4-FFF2-40B4-BE49-F238E27FC236}">
                <a16:creationId xmlns:a16="http://schemas.microsoft.com/office/drawing/2014/main" id="{231655A9-63C9-4DF5-8E49-5BD81C0D9FF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E13C698-7628-4360-ABFB-13EC8E16F902}"/>
              </a:ext>
            </a:extLst>
          </p:cNvPr>
          <p:cNvSpPr>
            <a:spLocks noGrp="1"/>
          </p:cNvSpPr>
          <p:nvPr>
            <p:ph type="sldNum" sz="quarter" idx="12"/>
          </p:nvPr>
        </p:nvSpPr>
        <p:spPr/>
        <p:txBody>
          <a:bodyPr/>
          <a:lstStyle/>
          <a:p>
            <a:fld id="{3F8D9B5E-7083-4FF9-AB41-EEC54B387BE3}" type="slidenum">
              <a:rPr lang="en-GB" smtClean="0"/>
              <a:t>‹#›</a:t>
            </a:fld>
            <a:endParaRPr lang="en-GB"/>
          </a:p>
        </p:txBody>
      </p:sp>
    </p:spTree>
    <p:extLst>
      <p:ext uri="{BB962C8B-B14F-4D97-AF65-F5344CB8AC3E}">
        <p14:creationId xmlns:p14="http://schemas.microsoft.com/office/powerpoint/2010/main" val="1704655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B5BC65-6619-4E52-A70C-808D8C20663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D24B300-571D-40F3-AB21-D5520F26982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4DEB0B4A-402C-46D8-B8A6-302196E9316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02A824DC-B791-40C1-A45E-D92C1E34A92F}"/>
              </a:ext>
            </a:extLst>
          </p:cNvPr>
          <p:cNvSpPr>
            <a:spLocks noGrp="1"/>
          </p:cNvSpPr>
          <p:nvPr>
            <p:ph type="dt" sz="half" idx="10"/>
          </p:nvPr>
        </p:nvSpPr>
        <p:spPr/>
        <p:txBody>
          <a:bodyPr/>
          <a:lstStyle/>
          <a:p>
            <a:fld id="{C9269D27-B625-444E-BC64-0BD72968817A}" type="datetimeFigureOut">
              <a:rPr lang="en-GB" smtClean="0"/>
              <a:t>14/09/2021</a:t>
            </a:fld>
            <a:endParaRPr lang="en-GB"/>
          </a:p>
        </p:txBody>
      </p:sp>
      <p:sp>
        <p:nvSpPr>
          <p:cNvPr id="6" name="Footer Placeholder 5">
            <a:extLst>
              <a:ext uri="{FF2B5EF4-FFF2-40B4-BE49-F238E27FC236}">
                <a16:creationId xmlns:a16="http://schemas.microsoft.com/office/drawing/2014/main" id="{7E0CA49F-FCE0-42FF-9200-9A9E5002C54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649E4E5-A5DC-4046-AB34-781D46E7AF82}"/>
              </a:ext>
            </a:extLst>
          </p:cNvPr>
          <p:cNvSpPr>
            <a:spLocks noGrp="1"/>
          </p:cNvSpPr>
          <p:nvPr>
            <p:ph type="sldNum" sz="quarter" idx="12"/>
          </p:nvPr>
        </p:nvSpPr>
        <p:spPr/>
        <p:txBody>
          <a:bodyPr/>
          <a:lstStyle/>
          <a:p>
            <a:fld id="{3F8D9B5E-7083-4FF9-AB41-EEC54B387BE3}" type="slidenum">
              <a:rPr lang="en-GB" smtClean="0"/>
              <a:t>‹#›</a:t>
            </a:fld>
            <a:endParaRPr lang="en-GB"/>
          </a:p>
        </p:txBody>
      </p:sp>
    </p:spTree>
    <p:extLst>
      <p:ext uri="{BB962C8B-B14F-4D97-AF65-F5344CB8AC3E}">
        <p14:creationId xmlns:p14="http://schemas.microsoft.com/office/powerpoint/2010/main" val="25946753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C8A8E1-F92B-4941-96C2-206F0C52833C}"/>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9D472B2-B2B7-4028-A0D1-28BDC30B0EA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5F10C04-F6F1-4F71-8133-D2865800D7D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F53DDA60-C08E-4BC8-B136-FEBD8F445FB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8A6FBCB-601A-4A1A-988C-3086C3A667F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F9BBF853-0F9C-4D1E-BA40-A008ABCA86C4}"/>
              </a:ext>
            </a:extLst>
          </p:cNvPr>
          <p:cNvSpPr>
            <a:spLocks noGrp="1"/>
          </p:cNvSpPr>
          <p:nvPr>
            <p:ph type="dt" sz="half" idx="10"/>
          </p:nvPr>
        </p:nvSpPr>
        <p:spPr/>
        <p:txBody>
          <a:bodyPr/>
          <a:lstStyle/>
          <a:p>
            <a:fld id="{C9269D27-B625-444E-BC64-0BD72968817A}" type="datetimeFigureOut">
              <a:rPr lang="en-GB" smtClean="0"/>
              <a:t>14/09/2021</a:t>
            </a:fld>
            <a:endParaRPr lang="en-GB"/>
          </a:p>
        </p:txBody>
      </p:sp>
      <p:sp>
        <p:nvSpPr>
          <p:cNvPr id="8" name="Footer Placeholder 7">
            <a:extLst>
              <a:ext uri="{FF2B5EF4-FFF2-40B4-BE49-F238E27FC236}">
                <a16:creationId xmlns:a16="http://schemas.microsoft.com/office/drawing/2014/main" id="{AA475B9D-EE08-4ED5-BA60-50D5B5DB3A6F}"/>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A506F69B-0DA0-4A47-8B4B-14F4BEDB1F89}"/>
              </a:ext>
            </a:extLst>
          </p:cNvPr>
          <p:cNvSpPr>
            <a:spLocks noGrp="1"/>
          </p:cNvSpPr>
          <p:nvPr>
            <p:ph type="sldNum" sz="quarter" idx="12"/>
          </p:nvPr>
        </p:nvSpPr>
        <p:spPr/>
        <p:txBody>
          <a:bodyPr/>
          <a:lstStyle/>
          <a:p>
            <a:fld id="{3F8D9B5E-7083-4FF9-AB41-EEC54B387BE3}" type="slidenum">
              <a:rPr lang="en-GB" smtClean="0"/>
              <a:t>‹#›</a:t>
            </a:fld>
            <a:endParaRPr lang="en-GB"/>
          </a:p>
        </p:txBody>
      </p:sp>
    </p:spTree>
    <p:extLst>
      <p:ext uri="{BB962C8B-B14F-4D97-AF65-F5344CB8AC3E}">
        <p14:creationId xmlns:p14="http://schemas.microsoft.com/office/powerpoint/2010/main" val="42056875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914F2-2197-4CD9-83B8-F43B54B26A03}"/>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4ABD21E-44B5-4D38-AC2F-FC34E90B7ABD}"/>
              </a:ext>
            </a:extLst>
          </p:cNvPr>
          <p:cNvSpPr>
            <a:spLocks noGrp="1"/>
          </p:cNvSpPr>
          <p:nvPr>
            <p:ph type="dt" sz="half" idx="10"/>
          </p:nvPr>
        </p:nvSpPr>
        <p:spPr/>
        <p:txBody>
          <a:bodyPr/>
          <a:lstStyle/>
          <a:p>
            <a:fld id="{C9269D27-B625-444E-BC64-0BD72968817A}" type="datetimeFigureOut">
              <a:rPr lang="en-GB" smtClean="0"/>
              <a:t>14/09/2021</a:t>
            </a:fld>
            <a:endParaRPr lang="en-GB"/>
          </a:p>
        </p:txBody>
      </p:sp>
      <p:sp>
        <p:nvSpPr>
          <p:cNvPr id="4" name="Footer Placeholder 3">
            <a:extLst>
              <a:ext uri="{FF2B5EF4-FFF2-40B4-BE49-F238E27FC236}">
                <a16:creationId xmlns:a16="http://schemas.microsoft.com/office/drawing/2014/main" id="{63B673F0-6499-46C4-849B-7BD1D6E38EAC}"/>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421153B9-471A-4D01-B6AA-2744F558C071}"/>
              </a:ext>
            </a:extLst>
          </p:cNvPr>
          <p:cNvSpPr>
            <a:spLocks noGrp="1"/>
          </p:cNvSpPr>
          <p:nvPr>
            <p:ph type="sldNum" sz="quarter" idx="12"/>
          </p:nvPr>
        </p:nvSpPr>
        <p:spPr/>
        <p:txBody>
          <a:bodyPr/>
          <a:lstStyle/>
          <a:p>
            <a:fld id="{3F8D9B5E-7083-4FF9-AB41-EEC54B387BE3}" type="slidenum">
              <a:rPr lang="en-GB" smtClean="0"/>
              <a:t>‹#›</a:t>
            </a:fld>
            <a:endParaRPr lang="en-GB"/>
          </a:p>
        </p:txBody>
      </p:sp>
    </p:spTree>
    <p:extLst>
      <p:ext uri="{BB962C8B-B14F-4D97-AF65-F5344CB8AC3E}">
        <p14:creationId xmlns:p14="http://schemas.microsoft.com/office/powerpoint/2010/main" val="9984826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7C658CE-2451-4695-847C-EE1901D4854D}"/>
              </a:ext>
            </a:extLst>
          </p:cNvPr>
          <p:cNvSpPr>
            <a:spLocks noGrp="1"/>
          </p:cNvSpPr>
          <p:nvPr>
            <p:ph type="dt" sz="half" idx="10"/>
          </p:nvPr>
        </p:nvSpPr>
        <p:spPr/>
        <p:txBody>
          <a:bodyPr/>
          <a:lstStyle/>
          <a:p>
            <a:fld id="{C9269D27-B625-444E-BC64-0BD72968817A}" type="datetimeFigureOut">
              <a:rPr lang="en-GB" smtClean="0"/>
              <a:t>14/09/2021</a:t>
            </a:fld>
            <a:endParaRPr lang="en-GB"/>
          </a:p>
        </p:txBody>
      </p:sp>
      <p:sp>
        <p:nvSpPr>
          <p:cNvPr id="3" name="Footer Placeholder 2">
            <a:extLst>
              <a:ext uri="{FF2B5EF4-FFF2-40B4-BE49-F238E27FC236}">
                <a16:creationId xmlns:a16="http://schemas.microsoft.com/office/drawing/2014/main" id="{4F4F3282-C414-4C75-9CC8-D3F9F1A46ACB}"/>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E02B185-E616-4008-BDD5-F9223BDB31C6}"/>
              </a:ext>
            </a:extLst>
          </p:cNvPr>
          <p:cNvSpPr>
            <a:spLocks noGrp="1"/>
          </p:cNvSpPr>
          <p:nvPr>
            <p:ph type="sldNum" sz="quarter" idx="12"/>
          </p:nvPr>
        </p:nvSpPr>
        <p:spPr/>
        <p:txBody>
          <a:bodyPr/>
          <a:lstStyle/>
          <a:p>
            <a:fld id="{3F8D9B5E-7083-4FF9-AB41-EEC54B387BE3}" type="slidenum">
              <a:rPr lang="en-GB" smtClean="0"/>
              <a:t>‹#›</a:t>
            </a:fld>
            <a:endParaRPr lang="en-GB"/>
          </a:p>
        </p:txBody>
      </p:sp>
    </p:spTree>
    <p:extLst>
      <p:ext uri="{BB962C8B-B14F-4D97-AF65-F5344CB8AC3E}">
        <p14:creationId xmlns:p14="http://schemas.microsoft.com/office/powerpoint/2010/main" val="42899957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492457-83BA-499D-BE04-764BC94DD11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EB1EC7E9-3A8B-4192-B16E-08C4BAF8D8F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23DB9643-2543-4CE2-8DFC-D6AF7ECE2C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E765F7B-F16E-43A9-AEE1-3EAD1E2F1641}"/>
              </a:ext>
            </a:extLst>
          </p:cNvPr>
          <p:cNvSpPr>
            <a:spLocks noGrp="1"/>
          </p:cNvSpPr>
          <p:nvPr>
            <p:ph type="dt" sz="half" idx="10"/>
          </p:nvPr>
        </p:nvSpPr>
        <p:spPr/>
        <p:txBody>
          <a:bodyPr/>
          <a:lstStyle/>
          <a:p>
            <a:fld id="{C9269D27-B625-444E-BC64-0BD72968817A}" type="datetimeFigureOut">
              <a:rPr lang="en-GB" smtClean="0"/>
              <a:t>14/09/2021</a:t>
            </a:fld>
            <a:endParaRPr lang="en-GB"/>
          </a:p>
        </p:txBody>
      </p:sp>
      <p:sp>
        <p:nvSpPr>
          <p:cNvPr id="6" name="Footer Placeholder 5">
            <a:extLst>
              <a:ext uri="{FF2B5EF4-FFF2-40B4-BE49-F238E27FC236}">
                <a16:creationId xmlns:a16="http://schemas.microsoft.com/office/drawing/2014/main" id="{E6AAB4A4-78D6-4628-9A97-1009D9FEB94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C374F94-1985-4CFA-92D2-23E959DE2122}"/>
              </a:ext>
            </a:extLst>
          </p:cNvPr>
          <p:cNvSpPr>
            <a:spLocks noGrp="1"/>
          </p:cNvSpPr>
          <p:nvPr>
            <p:ph type="sldNum" sz="quarter" idx="12"/>
          </p:nvPr>
        </p:nvSpPr>
        <p:spPr/>
        <p:txBody>
          <a:bodyPr/>
          <a:lstStyle/>
          <a:p>
            <a:fld id="{3F8D9B5E-7083-4FF9-AB41-EEC54B387BE3}" type="slidenum">
              <a:rPr lang="en-GB" smtClean="0"/>
              <a:t>‹#›</a:t>
            </a:fld>
            <a:endParaRPr lang="en-GB"/>
          </a:p>
        </p:txBody>
      </p:sp>
    </p:spTree>
    <p:extLst>
      <p:ext uri="{BB962C8B-B14F-4D97-AF65-F5344CB8AC3E}">
        <p14:creationId xmlns:p14="http://schemas.microsoft.com/office/powerpoint/2010/main" val="33616382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A01C09-0DD7-445E-8D18-B68174C5B60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34D7AEFA-8917-451E-B445-E8BADD21AC3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BEE3F343-1FF0-4FED-B8DD-50915AC1E12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408DBED-77C1-4646-A9F1-22D893BA5308}"/>
              </a:ext>
            </a:extLst>
          </p:cNvPr>
          <p:cNvSpPr>
            <a:spLocks noGrp="1"/>
          </p:cNvSpPr>
          <p:nvPr>
            <p:ph type="dt" sz="half" idx="10"/>
          </p:nvPr>
        </p:nvSpPr>
        <p:spPr/>
        <p:txBody>
          <a:bodyPr/>
          <a:lstStyle/>
          <a:p>
            <a:fld id="{C9269D27-B625-444E-BC64-0BD72968817A}" type="datetimeFigureOut">
              <a:rPr lang="en-GB" smtClean="0"/>
              <a:t>14/09/2021</a:t>
            </a:fld>
            <a:endParaRPr lang="en-GB"/>
          </a:p>
        </p:txBody>
      </p:sp>
      <p:sp>
        <p:nvSpPr>
          <p:cNvPr id="6" name="Footer Placeholder 5">
            <a:extLst>
              <a:ext uri="{FF2B5EF4-FFF2-40B4-BE49-F238E27FC236}">
                <a16:creationId xmlns:a16="http://schemas.microsoft.com/office/drawing/2014/main" id="{8246A048-513B-49B5-9876-4A3F432DCC2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AD99DD0-5D05-4EE2-924E-7D374417A1AF}"/>
              </a:ext>
            </a:extLst>
          </p:cNvPr>
          <p:cNvSpPr>
            <a:spLocks noGrp="1"/>
          </p:cNvSpPr>
          <p:nvPr>
            <p:ph type="sldNum" sz="quarter" idx="12"/>
          </p:nvPr>
        </p:nvSpPr>
        <p:spPr/>
        <p:txBody>
          <a:bodyPr/>
          <a:lstStyle/>
          <a:p>
            <a:fld id="{3F8D9B5E-7083-4FF9-AB41-EEC54B387BE3}" type="slidenum">
              <a:rPr lang="en-GB" smtClean="0"/>
              <a:t>‹#›</a:t>
            </a:fld>
            <a:endParaRPr lang="en-GB"/>
          </a:p>
        </p:txBody>
      </p:sp>
    </p:spTree>
    <p:extLst>
      <p:ext uri="{BB962C8B-B14F-4D97-AF65-F5344CB8AC3E}">
        <p14:creationId xmlns:p14="http://schemas.microsoft.com/office/powerpoint/2010/main" val="2261071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75518D9-FABD-436C-BAFB-6C73B0E1CEE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3920F21-0D33-4F7A-B935-96687A96010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016911E-8E2A-422C-BCE4-C2DFD543FD7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269D27-B625-444E-BC64-0BD72968817A}" type="datetimeFigureOut">
              <a:rPr lang="en-GB" smtClean="0"/>
              <a:t>14/09/2021</a:t>
            </a:fld>
            <a:endParaRPr lang="en-GB"/>
          </a:p>
        </p:txBody>
      </p:sp>
      <p:sp>
        <p:nvSpPr>
          <p:cNvPr id="5" name="Footer Placeholder 4">
            <a:extLst>
              <a:ext uri="{FF2B5EF4-FFF2-40B4-BE49-F238E27FC236}">
                <a16:creationId xmlns:a16="http://schemas.microsoft.com/office/drawing/2014/main" id="{7B4E862F-493F-4D2D-8D2C-219EAC06B86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085E8F43-D184-4B40-A079-8B3F285F929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8D9B5E-7083-4FF9-AB41-EEC54B387BE3}" type="slidenum">
              <a:rPr lang="en-GB" smtClean="0"/>
              <a:t>‹#›</a:t>
            </a:fld>
            <a:endParaRPr lang="en-GB"/>
          </a:p>
        </p:txBody>
      </p:sp>
    </p:spTree>
    <p:extLst>
      <p:ext uri="{BB962C8B-B14F-4D97-AF65-F5344CB8AC3E}">
        <p14:creationId xmlns:p14="http://schemas.microsoft.com/office/powerpoint/2010/main" val="19697633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www.walespublicservices2025.org.uk/2017/11/23/austerity-and-localgovernment-in-wales-an-analysis-of-income-and-spending-priorities-2009-10-to-2016-17/"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openxmlformats.org/officeDocument/2006/relationships/image" Target="../media/image8.png"/><Relationship Id="rId1" Type="http://schemas.openxmlformats.org/officeDocument/2006/relationships/slideLayout" Target="../slideLayouts/slideLayout10.xml"/><Relationship Id="rId4" Type="http://schemas.openxmlformats.org/officeDocument/2006/relationships/image" Target="../media/image9.emf"/></Relationships>
</file>

<file path=ppt/slides/_rels/slide6.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A14BE3-9370-4FB3-A4D1-409D08A8033A}"/>
              </a:ext>
            </a:extLst>
          </p:cNvPr>
          <p:cNvSpPr>
            <a:spLocks noGrp="1"/>
          </p:cNvSpPr>
          <p:nvPr>
            <p:ph type="ctrTitle"/>
          </p:nvPr>
        </p:nvSpPr>
        <p:spPr>
          <a:xfrm>
            <a:off x="227878" y="394836"/>
            <a:ext cx="5899728" cy="2858398"/>
          </a:xfrm>
        </p:spPr>
        <p:txBody>
          <a:bodyPr vert="horz" lIns="91440" tIns="45720" rIns="91440" bIns="45720" rtlCol="0">
            <a:normAutofit/>
          </a:bodyPr>
          <a:lstStyle/>
          <a:p>
            <a:pPr algn="l"/>
            <a:r>
              <a:rPr lang="en-US" sz="3200" b="1" kern="1200" dirty="0">
                <a:latin typeface="Arial" panose="020B0604020202020204" pitchFamily="34" charset="0"/>
                <a:cs typeface="Arial" panose="020B0604020202020204" pitchFamily="34" charset="0"/>
              </a:rPr>
              <a:t>JUC PAC Annual Conference </a:t>
            </a:r>
            <a:br>
              <a:rPr lang="en-US" sz="2100" b="1" kern="1200" dirty="0">
                <a:latin typeface="Arial" panose="020B0604020202020204" pitchFamily="34" charset="0"/>
                <a:cs typeface="Arial" panose="020B0604020202020204" pitchFamily="34" charset="0"/>
              </a:rPr>
            </a:br>
            <a:r>
              <a:rPr lang="en-US" sz="2400" b="1" kern="1200" dirty="0">
                <a:latin typeface="Arial" panose="020B0604020202020204" pitchFamily="34" charset="0"/>
                <a:cs typeface="Arial" panose="020B0604020202020204" pitchFamily="34" charset="0"/>
              </a:rPr>
              <a:t>The 8th Annual Public Management and Administration Doctoral Workshop</a:t>
            </a:r>
            <a:br>
              <a:rPr lang="en-US" sz="2100" kern="1200" dirty="0">
                <a:latin typeface="Arial" panose="020B0604020202020204" pitchFamily="34" charset="0"/>
                <a:cs typeface="Arial" panose="020B0604020202020204" pitchFamily="34" charset="0"/>
              </a:rPr>
            </a:br>
            <a:br>
              <a:rPr lang="en-US" sz="2100" kern="1200" dirty="0">
                <a:latin typeface="Arial" panose="020B0604020202020204" pitchFamily="34" charset="0"/>
                <a:cs typeface="Arial" panose="020B0604020202020204" pitchFamily="34" charset="0"/>
              </a:rPr>
            </a:br>
            <a:r>
              <a:rPr lang="en-GB" sz="2000" b="1" kern="1200" dirty="0">
                <a:latin typeface="Arial" panose="020B0604020202020204" pitchFamily="34" charset="0"/>
                <a:cs typeface="Arial" panose="020B0604020202020204" pitchFamily="34" charset="0"/>
              </a:rPr>
              <a:t>How Place Matter? Leadership, Governance and Public Administration</a:t>
            </a:r>
            <a:br>
              <a:rPr lang="en-GB" sz="2000" b="1" kern="1200" dirty="0">
                <a:latin typeface="Arial" panose="020B0604020202020204" pitchFamily="34" charset="0"/>
                <a:cs typeface="Arial" panose="020B0604020202020204" pitchFamily="34" charset="0"/>
              </a:rPr>
            </a:br>
            <a:br>
              <a:rPr lang="en-US" sz="1800" b="1" kern="1200" dirty="0">
                <a:latin typeface="Arial" panose="020B0604020202020204" pitchFamily="34" charset="0"/>
                <a:cs typeface="Arial" panose="020B0604020202020204" pitchFamily="34" charset="0"/>
              </a:rPr>
            </a:br>
            <a:r>
              <a:rPr lang="en-US" sz="2000" kern="1200" dirty="0">
                <a:latin typeface="Arial" panose="020B0604020202020204" pitchFamily="34" charset="0"/>
                <a:cs typeface="Arial" panose="020B0604020202020204" pitchFamily="34" charset="0"/>
              </a:rPr>
              <a:t>6th September 2021</a:t>
            </a:r>
            <a:br>
              <a:rPr lang="en-US" sz="1800" kern="1200" dirty="0">
                <a:latin typeface="Arial" panose="020B0604020202020204" pitchFamily="34" charset="0"/>
                <a:cs typeface="Arial" panose="020B0604020202020204" pitchFamily="34" charset="0"/>
              </a:rPr>
            </a:br>
            <a:endParaRPr lang="en-US" sz="2100" b="1" kern="1200" dirty="0">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58877397-F0ED-43E8-91AA-5B6D0F7F18D9}"/>
              </a:ext>
            </a:extLst>
          </p:cNvPr>
          <p:cNvPicPr>
            <a:picLocks noChangeAspect="1"/>
          </p:cNvPicPr>
          <p:nvPr/>
        </p:nvPicPr>
        <p:blipFill>
          <a:blip r:embed="rId3"/>
          <a:stretch>
            <a:fillRect/>
          </a:stretch>
        </p:blipFill>
        <p:spPr>
          <a:xfrm>
            <a:off x="6306904" y="10391"/>
            <a:ext cx="5952857" cy="6847610"/>
          </a:xfrm>
          <a:prstGeom prst="rect">
            <a:avLst/>
          </a:prstGeom>
        </p:spPr>
      </p:pic>
      <p:pic>
        <p:nvPicPr>
          <p:cNvPr id="7" name="Picture 6">
            <a:extLst>
              <a:ext uri="{FF2B5EF4-FFF2-40B4-BE49-F238E27FC236}">
                <a16:creationId xmlns:a16="http://schemas.microsoft.com/office/drawing/2014/main" id="{349D53EA-91A8-46CC-8F5A-CE98A74152A4}"/>
              </a:ext>
            </a:extLst>
          </p:cNvPr>
          <p:cNvPicPr>
            <a:picLocks noChangeAspect="1"/>
          </p:cNvPicPr>
          <p:nvPr/>
        </p:nvPicPr>
        <p:blipFill>
          <a:blip r:embed="rId4"/>
          <a:stretch>
            <a:fillRect/>
          </a:stretch>
        </p:blipFill>
        <p:spPr>
          <a:xfrm>
            <a:off x="3893805" y="4120738"/>
            <a:ext cx="2233801" cy="2644448"/>
          </a:xfrm>
          <a:prstGeom prst="rect">
            <a:avLst/>
          </a:prstGeom>
        </p:spPr>
      </p:pic>
      <p:sp>
        <p:nvSpPr>
          <p:cNvPr id="3" name="Subtitle 2">
            <a:extLst>
              <a:ext uri="{FF2B5EF4-FFF2-40B4-BE49-F238E27FC236}">
                <a16:creationId xmlns:a16="http://schemas.microsoft.com/office/drawing/2014/main" id="{6EDB547B-8B17-4AFF-B088-712240093736}"/>
              </a:ext>
            </a:extLst>
          </p:cNvPr>
          <p:cNvSpPr>
            <a:spLocks noGrp="1"/>
          </p:cNvSpPr>
          <p:nvPr>
            <p:ph type="subTitle" idx="1"/>
          </p:nvPr>
        </p:nvSpPr>
        <p:spPr>
          <a:xfrm>
            <a:off x="196272" y="3108960"/>
            <a:ext cx="4926059" cy="3291840"/>
          </a:xfrm>
        </p:spPr>
        <p:txBody>
          <a:bodyPr vert="horz" lIns="91440" tIns="45720" rIns="91440" bIns="45720" rtlCol="0">
            <a:normAutofit fontScale="32500" lnSpcReduction="20000"/>
          </a:bodyPr>
          <a:lstStyle/>
          <a:p>
            <a:pPr algn="l"/>
            <a:r>
              <a:rPr lang="en-GB" sz="8000" b="1" dirty="0">
                <a:latin typeface="Arial" panose="020B0604020202020204" pitchFamily="34" charset="0"/>
                <a:cs typeface="Arial" panose="020B0604020202020204" pitchFamily="34" charset="0"/>
              </a:rPr>
              <a:t>Impacts of Austerity on Welsh Local Government Funding: Cuts to the Bone?</a:t>
            </a:r>
          </a:p>
          <a:p>
            <a:pPr algn="l"/>
            <a:endParaRPr lang="en-US" sz="4800" dirty="0"/>
          </a:p>
          <a:p>
            <a:pPr algn="l"/>
            <a:r>
              <a:rPr lang="en-US" sz="4800" dirty="0">
                <a:latin typeface="Arial" panose="020B0604020202020204" pitchFamily="34" charset="0"/>
                <a:cs typeface="Arial" panose="020B0604020202020204" pitchFamily="34" charset="0"/>
              </a:rPr>
              <a:t>Bernard Kofi Dom</a:t>
            </a:r>
          </a:p>
          <a:p>
            <a:pPr algn="l"/>
            <a:endParaRPr lang="en-US" sz="4800" dirty="0">
              <a:latin typeface="Arial" panose="020B0604020202020204" pitchFamily="34" charset="0"/>
              <a:cs typeface="Arial" panose="020B0604020202020204" pitchFamily="34" charset="0"/>
            </a:endParaRPr>
          </a:p>
          <a:p>
            <a:pPr algn="l"/>
            <a:r>
              <a:rPr lang="en-US" sz="4800" b="1" dirty="0">
                <a:latin typeface="Arial" panose="020B0604020202020204" pitchFamily="34" charset="0"/>
                <a:cs typeface="Arial" panose="020B0604020202020204" pitchFamily="34" charset="0"/>
              </a:rPr>
              <a:t>Supervisors</a:t>
            </a:r>
            <a:r>
              <a:rPr lang="en-US" sz="4800" dirty="0">
                <a:latin typeface="Arial" panose="020B0604020202020204" pitchFamily="34" charset="0"/>
                <a:cs typeface="Arial" panose="020B0604020202020204" pitchFamily="34" charset="0"/>
              </a:rPr>
              <a:t> </a:t>
            </a:r>
          </a:p>
          <a:p>
            <a:pPr algn="l"/>
            <a:r>
              <a:rPr lang="en-US" sz="4800" dirty="0">
                <a:latin typeface="Arial" panose="020B0604020202020204" pitchFamily="34" charset="0"/>
                <a:cs typeface="Arial" panose="020B0604020202020204" pitchFamily="34" charset="0"/>
              </a:rPr>
              <a:t>Dr. Martin Jones, Prof. Alan Collins, Prof. Peter Murphy</a:t>
            </a:r>
          </a:p>
          <a:p>
            <a:pPr algn="l"/>
            <a:r>
              <a:rPr lang="en-US" sz="4800" dirty="0">
                <a:latin typeface="Arial" panose="020B0604020202020204" pitchFamily="34" charset="0"/>
                <a:cs typeface="Arial" panose="020B0604020202020204" pitchFamily="34" charset="0"/>
              </a:rPr>
              <a:t>Nottingham Business School, </a:t>
            </a:r>
          </a:p>
          <a:p>
            <a:pPr algn="l"/>
            <a:r>
              <a:rPr lang="en-US" sz="4800" dirty="0">
                <a:latin typeface="Arial" panose="020B0604020202020204" pitchFamily="34" charset="0"/>
                <a:cs typeface="Arial" panose="020B0604020202020204" pitchFamily="34" charset="0"/>
              </a:rPr>
              <a:t>Nottingham Trent University. </a:t>
            </a:r>
          </a:p>
          <a:p>
            <a:pPr indent="-228600" algn="l">
              <a:buFont typeface="Arial" panose="020B0604020202020204" pitchFamily="34" charset="0"/>
              <a:buChar char="•"/>
            </a:pPr>
            <a:endParaRPr lang="en-US" sz="600" dirty="0"/>
          </a:p>
        </p:txBody>
      </p:sp>
    </p:spTree>
    <p:extLst>
      <p:ext uri="{BB962C8B-B14F-4D97-AF65-F5344CB8AC3E}">
        <p14:creationId xmlns:p14="http://schemas.microsoft.com/office/powerpoint/2010/main" val="22343923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36D249-300F-472D-AF39-01D03D3C7321}"/>
              </a:ext>
            </a:extLst>
          </p:cNvPr>
          <p:cNvSpPr>
            <a:spLocks noGrp="1"/>
          </p:cNvSpPr>
          <p:nvPr>
            <p:ph type="title"/>
          </p:nvPr>
        </p:nvSpPr>
        <p:spPr>
          <a:xfrm>
            <a:off x="998220" y="0"/>
            <a:ext cx="10195560" cy="776005"/>
          </a:xfrm>
        </p:spPr>
        <p:txBody>
          <a:bodyPr>
            <a:normAutofit/>
          </a:bodyPr>
          <a:lstStyle/>
          <a:p>
            <a:pPr algn="ctr"/>
            <a:r>
              <a:rPr lang="en-GB" sz="2200" b="1" dirty="0">
                <a:latin typeface="Arial" panose="020B0604020202020204" pitchFamily="34" charset="0"/>
                <a:cs typeface="Arial" panose="020B0604020202020204" pitchFamily="34" charset="0"/>
              </a:rPr>
              <a:t>Results and Findings: Trend Analysis on revenue sources for Welsh LAs by group – Late Austerity (2015/16 – 2019/20)</a:t>
            </a:r>
          </a:p>
        </p:txBody>
      </p:sp>
      <p:graphicFrame>
        <p:nvGraphicFramePr>
          <p:cNvPr id="5" name="Chart 4">
            <a:extLst>
              <a:ext uri="{FF2B5EF4-FFF2-40B4-BE49-F238E27FC236}">
                <a16:creationId xmlns:a16="http://schemas.microsoft.com/office/drawing/2014/main" id="{D7B0662F-FE6C-4EFC-8FD7-92B89521F6BB}"/>
              </a:ext>
            </a:extLst>
          </p:cNvPr>
          <p:cNvGraphicFramePr/>
          <p:nvPr>
            <p:extLst>
              <p:ext uri="{D42A27DB-BD31-4B8C-83A1-F6EECF244321}">
                <p14:modId xmlns:p14="http://schemas.microsoft.com/office/powerpoint/2010/main" val="951776205"/>
              </p:ext>
            </p:extLst>
          </p:nvPr>
        </p:nvGraphicFramePr>
        <p:xfrm>
          <a:off x="998220" y="776005"/>
          <a:ext cx="10195560" cy="555829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178383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DA2663-4263-4418-B015-E8413CA8C23B}"/>
              </a:ext>
            </a:extLst>
          </p:cNvPr>
          <p:cNvSpPr>
            <a:spLocks noGrp="1"/>
          </p:cNvSpPr>
          <p:nvPr>
            <p:ph type="title"/>
          </p:nvPr>
        </p:nvSpPr>
        <p:spPr>
          <a:xfrm>
            <a:off x="465513" y="-255810"/>
            <a:ext cx="10515600" cy="1325563"/>
          </a:xfrm>
        </p:spPr>
        <p:txBody>
          <a:bodyPr>
            <a:normAutofit/>
          </a:bodyPr>
          <a:lstStyle/>
          <a:p>
            <a:r>
              <a:rPr lang="en-GB" sz="3600" b="1" dirty="0">
                <a:latin typeface="Arial" panose="020B0604020202020204" pitchFamily="34" charset="0"/>
                <a:cs typeface="Arial" panose="020B0604020202020204" pitchFamily="34" charset="0"/>
              </a:rPr>
              <a:t>Significance of Findings</a:t>
            </a:r>
          </a:p>
        </p:txBody>
      </p:sp>
      <p:sp>
        <p:nvSpPr>
          <p:cNvPr id="3" name="Content Placeholder 2">
            <a:extLst>
              <a:ext uri="{FF2B5EF4-FFF2-40B4-BE49-F238E27FC236}">
                <a16:creationId xmlns:a16="http://schemas.microsoft.com/office/drawing/2014/main" id="{F8AC2769-11FF-4C25-A14F-0C67096D155E}"/>
              </a:ext>
            </a:extLst>
          </p:cNvPr>
          <p:cNvSpPr>
            <a:spLocks noGrp="1"/>
          </p:cNvSpPr>
          <p:nvPr>
            <p:ph idx="1"/>
          </p:nvPr>
        </p:nvSpPr>
        <p:spPr>
          <a:xfrm>
            <a:off x="465513" y="781093"/>
            <a:ext cx="11504814" cy="5295814"/>
          </a:xfrm>
        </p:spPr>
        <p:txBody>
          <a:bodyPr>
            <a:normAutofit/>
          </a:bodyPr>
          <a:lstStyle/>
          <a:p>
            <a:r>
              <a:rPr lang="en-GB" dirty="0"/>
              <a:t>Scale of the cuts (reductions) - where are the reductions?</a:t>
            </a:r>
          </a:p>
          <a:p>
            <a:pPr marL="631825" indent="-146050"/>
            <a:r>
              <a:rPr lang="en-GB" dirty="0"/>
              <a:t> </a:t>
            </a:r>
            <a:r>
              <a:rPr lang="en-GB" sz="2400" dirty="0"/>
              <a:t>Reduction in WGGs but increases in CT and NDR</a:t>
            </a:r>
          </a:p>
          <a:p>
            <a:pPr lvl="1"/>
            <a:r>
              <a:rPr lang="en-GB" dirty="0"/>
              <a:t>Rebalancing of proportions, but WGGs still dominates</a:t>
            </a:r>
          </a:p>
          <a:p>
            <a:pPr lvl="1"/>
            <a:r>
              <a:rPr lang="en-GB" dirty="0"/>
              <a:t>Increases in CT and NDR insufficient to alleviate the need for cuts</a:t>
            </a:r>
          </a:p>
          <a:p>
            <a:pPr lvl="1"/>
            <a:endParaRPr lang="en-GB" dirty="0"/>
          </a:p>
          <a:p>
            <a:r>
              <a:rPr lang="en-GB" dirty="0"/>
              <a:t>Changing trends in the principal sources of revenue for Welsh LAs by groups  </a:t>
            </a:r>
          </a:p>
          <a:p>
            <a:pPr marL="631825" indent="-146050"/>
            <a:r>
              <a:rPr lang="en-GB" dirty="0"/>
              <a:t> </a:t>
            </a:r>
            <a:r>
              <a:rPr lang="en-GB" sz="2400" dirty="0"/>
              <a:t>TV and TSC mobilised more business rates than council taxes in PA and EA Eras</a:t>
            </a:r>
          </a:p>
          <a:p>
            <a:pPr lvl="1"/>
            <a:r>
              <a:rPr lang="en-GB" dirty="0"/>
              <a:t>NEW and RoW mobilised more council taxes than NDRs (Business rates) in all Eras</a:t>
            </a:r>
          </a:p>
          <a:p>
            <a:pPr lvl="1"/>
            <a:endParaRPr lang="en-GB" dirty="0"/>
          </a:p>
          <a:p>
            <a:r>
              <a:rPr lang="en-GB" dirty="0"/>
              <a:t>Decisions</a:t>
            </a:r>
          </a:p>
          <a:p>
            <a:pPr lvl="1"/>
            <a:r>
              <a:rPr lang="en-GB" sz="2400" dirty="0">
                <a:effectLst/>
                <a:latin typeface="Calibri" panose="020F0502020204030204" pitchFamily="34" charset="0"/>
                <a:ea typeface="Calibri" panose="020F0502020204030204" pitchFamily="34" charset="0"/>
                <a:cs typeface="Times New Roman" panose="02020603050405020304" pitchFamily="18" charset="0"/>
              </a:rPr>
              <a:t>Austerity had compelled Welsh LAs to adopt proactive and anticipatory approaches to enable financial resilience.</a:t>
            </a:r>
            <a:endParaRPr lang="en-GB" sz="2400" dirty="0"/>
          </a:p>
        </p:txBody>
      </p:sp>
    </p:spTree>
    <p:extLst>
      <p:ext uri="{BB962C8B-B14F-4D97-AF65-F5344CB8AC3E}">
        <p14:creationId xmlns:p14="http://schemas.microsoft.com/office/powerpoint/2010/main" val="2866641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CC9D7F-88F6-4848-9212-81A6CED9DDE6}"/>
              </a:ext>
            </a:extLst>
          </p:cNvPr>
          <p:cNvSpPr>
            <a:spLocks noGrp="1"/>
          </p:cNvSpPr>
          <p:nvPr>
            <p:ph type="title"/>
          </p:nvPr>
        </p:nvSpPr>
        <p:spPr>
          <a:xfrm>
            <a:off x="515471" y="104976"/>
            <a:ext cx="10515600" cy="1036955"/>
          </a:xfrm>
        </p:spPr>
        <p:txBody>
          <a:bodyPr/>
          <a:lstStyle/>
          <a:p>
            <a:r>
              <a:rPr lang="en-GB" b="1" dirty="0">
                <a:latin typeface="Arial" panose="020B0604020202020204" pitchFamily="34" charset="0"/>
                <a:cs typeface="Arial" panose="020B0604020202020204" pitchFamily="34" charset="0"/>
              </a:rPr>
              <a:t>References</a:t>
            </a:r>
          </a:p>
        </p:txBody>
      </p:sp>
      <p:sp>
        <p:nvSpPr>
          <p:cNvPr id="3" name="Content Placeholder 2">
            <a:extLst>
              <a:ext uri="{FF2B5EF4-FFF2-40B4-BE49-F238E27FC236}">
                <a16:creationId xmlns:a16="http://schemas.microsoft.com/office/drawing/2014/main" id="{AA0B4449-3136-4459-918A-20A300345DF1}"/>
              </a:ext>
            </a:extLst>
          </p:cNvPr>
          <p:cNvSpPr>
            <a:spLocks noGrp="1"/>
          </p:cNvSpPr>
          <p:nvPr>
            <p:ph idx="1"/>
          </p:nvPr>
        </p:nvSpPr>
        <p:spPr>
          <a:xfrm>
            <a:off x="412173" y="966354"/>
            <a:ext cx="11367654" cy="5609258"/>
          </a:xfrm>
        </p:spPr>
        <p:txBody>
          <a:bodyPr>
            <a:noAutofit/>
          </a:bodyPr>
          <a:lstStyle/>
          <a:p>
            <a:pPr marL="0" marR="27305" indent="0" algn="just">
              <a:lnSpc>
                <a:spcPct val="115000"/>
              </a:lnSpc>
              <a:spcBef>
                <a:spcPts val="0"/>
              </a:spcBef>
              <a:spcAft>
                <a:spcPts val="1200"/>
              </a:spcAft>
              <a:buNone/>
            </a:pPr>
            <a:r>
              <a:rPr lang="en-US" sz="1400" dirty="0">
                <a:effectLst/>
                <a:latin typeface="Calibri" panose="020F0502020204030204" pitchFamily="34" charset="0"/>
                <a:ea typeface="Calibri" panose="020F0502020204030204" pitchFamily="34" charset="0"/>
                <a:cs typeface="Times New Roman" panose="02020603050405020304" pitchFamily="18" charset="0"/>
              </a:rPr>
              <a:t>Barbera, C., Jones, M., Korac, S., Saliterer, I. and Steccolini, I., 2017. Governmental financial resilience under austerity in Austria, England and Italy: how do local governments cope with financial shocks? </a:t>
            </a:r>
            <a:r>
              <a:rPr lang="en-US" sz="1400" i="1" dirty="0">
                <a:effectLst/>
                <a:latin typeface="Calibri" panose="020F0502020204030204" pitchFamily="34" charset="0"/>
                <a:ea typeface="Calibri" panose="020F0502020204030204" pitchFamily="34" charset="0"/>
                <a:cs typeface="Times New Roman" panose="02020603050405020304" pitchFamily="18" charset="0"/>
              </a:rPr>
              <a:t>Public Administration </a:t>
            </a:r>
            <a:r>
              <a:rPr lang="en-US" sz="1400" dirty="0">
                <a:effectLst/>
                <a:latin typeface="Calibri" panose="020F0502020204030204" pitchFamily="34" charset="0"/>
                <a:ea typeface="Calibri" panose="020F0502020204030204" pitchFamily="34" charset="0"/>
                <a:cs typeface="Times New Roman" panose="02020603050405020304" pitchFamily="18" charset="0"/>
              </a:rPr>
              <a:t>95(3): 670-697.</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marL="536575" indent="-536575" algn="just">
              <a:lnSpc>
                <a:spcPct val="107000"/>
              </a:lnSpc>
              <a:spcBef>
                <a:spcPts val="0"/>
              </a:spcBef>
              <a:spcAft>
                <a:spcPts val="800"/>
              </a:spcAft>
              <a:buNone/>
            </a:pPr>
            <a:r>
              <a:rPr lang="en-GB" sz="1400" dirty="0">
                <a:effectLst/>
                <a:latin typeface="Calibri" panose="020F0502020204030204" pitchFamily="34" charset="0"/>
                <a:ea typeface="Calibri" panose="020F0502020204030204" pitchFamily="34" charset="0"/>
                <a:cs typeface="Times New Roman" panose="02020603050405020304" pitchFamily="18" charset="0"/>
              </a:rPr>
              <a:t>Crawford, R., Joyce, R. and Phillips, D., 2012. Local government expenditure in Wales: recent trends and future pressures.</a:t>
            </a:r>
          </a:p>
          <a:p>
            <a:pPr marL="536575" indent="-536575" algn="just">
              <a:lnSpc>
                <a:spcPct val="107000"/>
              </a:lnSpc>
              <a:spcBef>
                <a:spcPts val="0"/>
              </a:spcBef>
              <a:spcAft>
                <a:spcPts val="800"/>
              </a:spcAft>
              <a:buNone/>
            </a:pPr>
            <a:r>
              <a:rPr lang="en-GB" sz="1400" dirty="0" err="1">
                <a:effectLst/>
                <a:latin typeface="Calibri" panose="020F0502020204030204" pitchFamily="34" charset="0"/>
                <a:ea typeface="Calibri" panose="020F0502020204030204" pitchFamily="34" charset="0"/>
                <a:cs typeface="Times New Roman" panose="02020603050405020304" pitchFamily="18" charset="0"/>
              </a:rPr>
              <a:t>Dollery</a:t>
            </a:r>
            <a:r>
              <a:rPr lang="en-GB" sz="1400" dirty="0">
                <a:effectLst/>
                <a:latin typeface="Calibri" panose="020F0502020204030204" pitchFamily="34" charset="0"/>
                <a:ea typeface="Calibri" panose="020F0502020204030204" pitchFamily="34" charset="0"/>
                <a:cs typeface="Times New Roman" panose="02020603050405020304" pitchFamily="18" charset="0"/>
              </a:rPr>
              <a:t>, B. and Wijeweera, A., 2010. An assessment of rate-pegging in New South Wales local government. </a:t>
            </a:r>
            <a:r>
              <a:rPr lang="en-GB" sz="1400" i="1" dirty="0">
                <a:effectLst/>
                <a:latin typeface="Calibri" panose="020F0502020204030204" pitchFamily="34" charset="0"/>
                <a:ea typeface="Calibri" panose="020F0502020204030204" pitchFamily="34" charset="0"/>
                <a:cs typeface="Times New Roman" panose="02020603050405020304" pitchFamily="18" charset="0"/>
              </a:rPr>
              <a:t>Commonwealth Journal of Local Governance</a:t>
            </a:r>
            <a:r>
              <a:rPr lang="en-GB" sz="1400" dirty="0">
                <a:effectLst/>
                <a:latin typeface="Calibri" panose="020F0502020204030204" pitchFamily="34" charset="0"/>
                <a:ea typeface="Calibri" panose="020F0502020204030204" pitchFamily="34" charset="0"/>
                <a:cs typeface="Times New Roman" panose="02020603050405020304" pitchFamily="18" charset="0"/>
              </a:rPr>
              <a:t>, pp.56-76.</a:t>
            </a:r>
          </a:p>
          <a:p>
            <a:pPr marL="536575" indent="-536575" algn="just">
              <a:lnSpc>
                <a:spcPct val="107000"/>
              </a:lnSpc>
              <a:spcBef>
                <a:spcPts val="0"/>
              </a:spcBef>
              <a:spcAft>
                <a:spcPts val="800"/>
              </a:spcAft>
              <a:buNone/>
            </a:pPr>
            <a:r>
              <a:rPr lang="en-GB" sz="1400" dirty="0">
                <a:effectLst/>
                <a:latin typeface="Calibri" panose="020F0502020204030204" pitchFamily="34" charset="0"/>
                <a:ea typeface="Calibri" panose="020F0502020204030204" pitchFamily="34" charset="0"/>
                <a:cs typeface="Times New Roman" panose="02020603050405020304" pitchFamily="18" charset="0"/>
              </a:rPr>
              <a:t>Downes, J. and Taylor-Collins, E., 2019. At the tipping point? Welsh local government and austerity. June 2019.</a:t>
            </a:r>
          </a:p>
          <a:p>
            <a:pPr marL="536575" indent="-536575" algn="just">
              <a:lnSpc>
                <a:spcPct val="107000"/>
              </a:lnSpc>
              <a:spcBef>
                <a:spcPts val="0"/>
              </a:spcBef>
              <a:spcAft>
                <a:spcPts val="800"/>
              </a:spcAft>
              <a:buNone/>
            </a:pPr>
            <a:r>
              <a:rPr lang="en-GB" sz="1400" dirty="0">
                <a:effectLst/>
                <a:latin typeface="Calibri" panose="020F0502020204030204" pitchFamily="34" charset="0"/>
                <a:ea typeface="Calibri" panose="020F0502020204030204" pitchFamily="34" charset="0"/>
                <a:cs typeface="Times New Roman" panose="02020603050405020304" pitchFamily="18" charset="0"/>
              </a:rPr>
              <a:t>Ferry, L. and Eckersley, P., 2011. Budgeting and governing for deficit reduction in the UK public sector: act one 'the Comprehensive Spending Review'. </a:t>
            </a:r>
            <a:r>
              <a:rPr lang="en-GB" sz="1400" i="1" dirty="0">
                <a:effectLst/>
                <a:latin typeface="Calibri" panose="020F0502020204030204" pitchFamily="34" charset="0"/>
                <a:ea typeface="Calibri" panose="020F0502020204030204" pitchFamily="34" charset="0"/>
                <a:cs typeface="Times New Roman" panose="02020603050405020304" pitchFamily="18" charset="0"/>
              </a:rPr>
              <a:t>The Journal of Finance and Management in Public Services</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i="1" dirty="0">
                <a:effectLst/>
                <a:latin typeface="Calibri" panose="020F0502020204030204" pitchFamily="34" charset="0"/>
                <a:ea typeface="Calibri" panose="020F0502020204030204" pitchFamily="34" charset="0"/>
                <a:cs typeface="Times New Roman" panose="02020603050405020304" pitchFamily="18" charset="0"/>
              </a:rPr>
              <a:t>10</a:t>
            </a:r>
            <a:r>
              <a:rPr lang="en-GB" sz="1400" dirty="0">
                <a:effectLst/>
                <a:latin typeface="Calibri" panose="020F0502020204030204" pitchFamily="34" charset="0"/>
                <a:ea typeface="Calibri" panose="020F0502020204030204" pitchFamily="34" charset="0"/>
                <a:cs typeface="Times New Roman" panose="02020603050405020304" pitchFamily="18" charset="0"/>
              </a:rPr>
              <a:t>(1), pp.14-23.</a:t>
            </a:r>
          </a:p>
          <a:p>
            <a:pPr marL="536575" indent="-536575" algn="just">
              <a:lnSpc>
                <a:spcPct val="107000"/>
              </a:lnSpc>
              <a:spcBef>
                <a:spcPts val="0"/>
              </a:spcBef>
              <a:spcAft>
                <a:spcPts val="800"/>
              </a:spcAft>
              <a:buNone/>
            </a:pPr>
            <a:r>
              <a:rPr lang="en-GB" sz="1400" dirty="0">
                <a:effectLst/>
                <a:latin typeface="Calibri" panose="020F0502020204030204" pitchFamily="34" charset="0"/>
                <a:ea typeface="Calibri" panose="020F0502020204030204" pitchFamily="34" charset="0"/>
                <a:cs typeface="Times New Roman" panose="02020603050405020304" pitchFamily="18" charset="0"/>
              </a:rPr>
              <a:t>Ferry, L., Coombs, H. and Eckersley, P., 2017. Budgetary stewardship, innovation and working culture: Identifying the missing ingredient in English and Welsh local authorities’ recipes for austerity management. </a:t>
            </a:r>
            <a:r>
              <a:rPr lang="en-GB" sz="1400" i="1" dirty="0">
                <a:effectLst/>
                <a:latin typeface="Calibri" panose="020F0502020204030204" pitchFamily="34" charset="0"/>
                <a:ea typeface="Calibri" panose="020F0502020204030204" pitchFamily="34" charset="0"/>
                <a:cs typeface="Times New Roman" panose="02020603050405020304" pitchFamily="18" charset="0"/>
              </a:rPr>
              <a:t>Financial Accountability &amp; Management</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i="1" dirty="0">
                <a:effectLst/>
                <a:latin typeface="Calibri" panose="020F0502020204030204" pitchFamily="34" charset="0"/>
                <a:ea typeface="Calibri" panose="020F0502020204030204" pitchFamily="34" charset="0"/>
                <a:cs typeface="Times New Roman" panose="02020603050405020304" pitchFamily="18" charset="0"/>
              </a:rPr>
              <a:t>33</a:t>
            </a:r>
            <a:r>
              <a:rPr lang="en-GB" sz="1400" dirty="0">
                <a:effectLst/>
                <a:latin typeface="Calibri" panose="020F0502020204030204" pitchFamily="34" charset="0"/>
                <a:ea typeface="Calibri" panose="020F0502020204030204" pitchFamily="34" charset="0"/>
                <a:cs typeface="Times New Roman" panose="02020603050405020304" pitchFamily="18" charset="0"/>
              </a:rPr>
              <a:t>(2), pp.220-243.</a:t>
            </a:r>
          </a:p>
          <a:p>
            <a:pPr marL="536575" indent="-536575" algn="just">
              <a:lnSpc>
                <a:spcPct val="107000"/>
              </a:lnSpc>
              <a:spcBef>
                <a:spcPts val="0"/>
              </a:spcBef>
              <a:spcAft>
                <a:spcPts val="800"/>
              </a:spcAft>
              <a:buNone/>
            </a:pPr>
            <a:r>
              <a:rPr lang="en-GB" sz="1400" dirty="0">
                <a:effectLst/>
                <a:latin typeface="Calibri" panose="020F0502020204030204" pitchFamily="34" charset="0"/>
                <a:ea typeface="Calibri" panose="020F0502020204030204" pitchFamily="34" charset="0"/>
                <a:cs typeface="Times New Roman" panose="02020603050405020304" pitchFamily="18" charset="0"/>
              </a:rPr>
              <a:t>Hay, R. and Martin, S., 2014. Controlling local government spending: the implementation and impact of capping council taxes. </a:t>
            </a:r>
            <a:r>
              <a:rPr lang="en-GB" sz="1400" i="1" dirty="0">
                <a:effectLst/>
                <a:latin typeface="Calibri" panose="020F0502020204030204" pitchFamily="34" charset="0"/>
                <a:ea typeface="Calibri" panose="020F0502020204030204" pitchFamily="34" charset="0"/>
                <a:cs typeface="Times New Roman" panose="02020603050405020304" pitchFamily="18" charset="0"/>
              </a:rPr>
              <a:t>Local Government Studies</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i="1" dirty="0">
                <a:effectLst/>
                <a:latin typeface="Calibri" panose="020F0502020204030204" pitchFamily="34" charset="0"/>
                <a:ea typeface="Calibri" panose="020F0502020204030204" pitchFamily="34" charset="0"/>
                <a:cs typeface="Times New Roman" panose="02020603050405020304" pitchFamily="18" charset="0"/>
              </a:rPr>
              <a:t>40</a:t>
            </a:r>
            <a:r>
              <a:rPr lang="en-GB" sz="1400" dirty="0">
                <a:effectLst/>
                <a:latin typeface="Calibri" panose="020F0502020204030204" pitchFamily="34" charset="0"/>
                <a:ea typeface="Calibri" panose="020F0502020204030204" pitchFamily="34" charset="0"/>
                <a:cs typeface="Times New Roman" panose="02020603050405020304" pitchFamily="18" charset="0"/>
              </a:rPr>
              <a:t>(2), pp.224-239.</a:t>
            </a:r>
          </a:p>
          <a:p>
            <a:pPr marL="536575" indent="-536575" algn="just">
              <a:lnSpc>
                <a:spcPct val="107000"/>
              </a:lnSpc>
              <a:spcBef>
                <a:spcPts val="0"/>
              </a:spcBef>
              <a:spcAft>
                <a:spcPts val="800"/>
              </a:spcAft>
              <a:buNone/>
            </a:pPr>
            <a:r>
              <a:rPr lang="en-GB" sz="1400" dirty="0">
                <a:effectLst/>
                <a:latin typeface="Calibri" panose="020F0502020204030204" pitchFamily="34" charset="0"/>
                <a:ea typeface="Calibri" panose="020F0502020204030204" pitchFamily="34" charset="0"/>
                <a:cs typeface="Times New Roman" panose="02020603050405020304" pitchFamily="18" charset="0"/>
              </a:rPr>
              <a:t>HM Treasury. 2010. </a:t>
            </a:r>
            <a:r>
              <a:rPr lang="en-GB" sz="1400" i="1" dirty="0">
                <a:effectLst/>
                <a:latin typeface="Calibri" panose="020F0502020204030204" pitchFamily="34" charset="0"/>
                <a:ea typeface="Calibri" panose="020F0502020204030204" pitchFamily="34" charset="0"/>
                <a:cs typeface="Times New Roman" panose="02020603050405020304" pitchFamily="18" charset="0"/>
              </a:rPr>
              <a:t>Spending Review 2010</a:t>
            </a:r>
            <a:r>
              <a:rPr lang="en-GB" sz="1400" dirty="0">
                <a:effectLst/>
                <a:latin typeface="Calibri" panose="020F0502020204030204" pitchFamily="34" charset="0"/>
                <a:ea typeface="Calibri" panose="020F0502020204030204" pitchFamily="34" charset="0"/>
                <a:cs typeface="Times New Roman" panose="02020603050405020304" pitchFamily="18" charset="0"/>
              </a:rPr>
              <a:t>. London, HM Treasury.</a:t>
            </a:r>
          </a:p>
          <a:p>
            <a:pPr marL="536575" indent="-536575" algn="just">
              <a:lnSpc>
                <a:spcPct val="107000"/>
              </a:lnSpc>
              <a:spcBef>
                <a:spcPts val="0"/>
              </a:spcBef>
              <a:spcAft>
                <a:spcPts val="800"/>
              </a:spcAft>
              <a:buNone/>
            </a:pPr>
            <a:r>
              <a:rPr lang="en-GB" sz="1400" dirty="0" err="1">
                <a:effectLst/>
                <a:latin typeface="Calibri" panose="020F0502020204030204" pitchFamily="34" charset="0"/>
                <a:ea typeface="Calibri" panose="020F0502020204030204" pitchFamily="34" charset="0"/>
                <a:cs typeface="Times New Roman" panose="02020603050405020304" pitchFamily="18" charset="0"/>
              </a:rPr>
              <a:t>Ifan</a:t>
            </a:r>
            <a:r>
              <a:rPr lang="en-GB" sz="1400" dirty="0">
                <a:effectLst/>
                <a:latin typeface="Calibri" panose="020F0502020204030204" pitchFamily="34" charset="0"/>
                <a:ea typeface="Calibri" panose="020F0502020204030204" pitchFamily="34" charset="0"/>
                <a:cs typeface="Times New Roman" panose="02020603050405020304" pitchFamily="18" charset="0"/>
              </a:rPr>
              <a:t>, G. and Sion, C. 2019. Cut to the bone? An analysis of Local Government finances in Wales, 2009-2010 to 2017-18 and the outlook to 2023-24. Cardiff, Wales Fiscal Analysis.</a:t>
            </a:r>
          </a:p>
          <a:p>
            <a:pPr marL="536575" indent="-536575">
              <a:lnSpc>
                <a:spcPct val="107000"/>
              </a:lnSpc>
              <a:spcBef>
                <a:spcPts val="0"/>
              </a:spcBef>
              <a:spcAft>
                <a:spcPts val="800"/>
              </a:spcAft>
              <a:buNone/>
            </a:pPr>
            <a:r>
              <a:rPr lang="en-GB" sz="1400" dirty="0">
                <a:effectLst/>
                <a:latin typeface="Calibri" panose="020F0502020204030204" pitchFamily="34" charset="0"/>
                <a:ea typeface="Calibri" panose="020F0502020204030204" pitchFamily="34" charset="0"/>
                <a:cs typeface="Times New Roman" panose="02020603050405020304" pitchFamily="18" charset="0"/>
              </a:rPr>
              <a:t>Ogle, Joseph, Daria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Luchinskaya</a:t>
            </a:r>
            <a:r>
              <a:rPr lang="en-GB" sz="1400" dirty="0">
                <a:effectLst/>
                <a:latin typeface="Calibri" panose="020F0502020204030204" pitchFamily="34" charset="0"/>
                <a:ea typeface="Calibri" panose="020F0502020204030204" pitchFamily="34" charset="0"/>
                <a:cs typeface="Times New Roman" panose="02020603050405020304" pitchFamily="18" charset="0"/>
              </a:rPr>
              <a:t>, and Michael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Trickey</a:t>
            </a:r>
            <a:r>
              <a:rPr lang="en-GB" sz="1400" dirty="0">
                <a:effectLst/>
                <a:latin typeface="Calibri" panose="020F0502020204030204" pitchFamily="34" charset="0"/>
                <a:ea typeface="Calibri" panose="020F0502020204030204" pitchFamily="34" charset="0"/>
                <a:cs typeface="Times New Roman" panose="02020603050405020304" pitchFamily="18" charset="0"/>
              </a:rPr>
              <a:t>. 2017. </a:t>
            </a:r>
            <a:r>
              <a:rPr lang="en-GB" sz="1400" i="1" dirty="0">
                <a:effectLst/>
                <a:latin typeface="Calibri" panose="020F0502020204030204" pitchFamily="34" charset="0"/>
                <a:ea typeface="Calibri" panose="020F0502020204030204" pitchFamily="34" charset="0"/>
                <a:cs typeface="Times New Roman" panose="02020603050405020304" pitchFamily="18" charset="0"/>
              </a:rPr>
              <a:t>Austerity and Local Government in Wales: an analysis of income and spending priorities, 2009-10 to 2016-17</a:t>
            </a:r>
            <a:r>
              <a:rPr lang="en-GB" sz="1400" dirty="0">
                <a:effectLst/>
                <a:latin typeface="Calibri" panose="020F0502020204030204" pitchFamily="34" charset="0"/>
                <a:ea typeface="Calibri" panose="020F0502020204030204" pitchFamily="34" charset="0"/>
                <a:cs typeface="Times New Roman" panose="02020603050405020304" pitchFamily="18" charset="0"/>
              </a:rPr>
              <a:t>. Cardiff: Wales Public Services 2025. Accessed December 02, 2018. Available at: </a:t>
            </a:r>
            <a:r>
              <a:rPr lang="en-GB" sz="14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a:rPr>
              <a:t>http://www.walespublicservices2025.org.uk/2017/11/23/austerity-and-localgovernment-in-wales-an-analysis-of-income-and-spending-priorities-2009-10-to-2016-17/</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599381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CD3494-6B60-4687-A150-5DFC87BD064D}"/>
              </a:ext>
            </a:extLst>
          </p:cNvPr>
          <p:cNvSpPr>
            <a:spLocks noGrp="1"/>
          </p:cNvSpPr>
          <p:nvPr>
            <p:ph type="title"/>
          </p:nvPr>
        </p:nvSpPr>
        <p:spPr>
          <a:xfrm>
            <a:off x="838200" y="709061"/>
            <a:ext cx="10515600" cy="650174"/>
          </a:xfrm>
        </p:spPr>
        <p:txBody>
          <a:bodyPr>
            <a:noAutofit/>
          </a:bodyPr>
          <a:lstStyle/>
          <a:p>
            <a:r>
              <a:rPr lang="en-GB" sz="2400" b="1" dirty="0">
                <a:solidFill>
                  <a:srgbClr val="222222"/>
                </a:solidFill>
                <a:effectLst/>
                <a:latin typeface="Arial" panose="020B0604020202020204" pitchFamily="34" charset="0"/>
                <a:ea typeface="Calibri" panose="020F0502020204030204" pitchFamily="34" charset="0"/>
              </a:rPr>
              <a:t>RQ: How have Austerity policies affected the scale of reductions in revenue income for Welsh Local Authorities?</a:t>
            </a:r>
            <a:endParaRPr lang="en-GB" sz="2400" dirty="0"/>
          </a:p>
        </p:txBody>
      </p:sp>
      <p:sp>
        <p:nvSpPr>
          <p:cNvPr id="5" name="Rectangle: Rounded Corners 4">
            <a:extLst>
              <a:ext uri="{FF2B5EF4-FFF2-40B4-BE49-F238E27FC236}">
                <a16:creationId xmlns:a16="http://schemas.microsoft.com/office/drawing/2014/main" id="{85F15133-6674-4FAB-BB98-4E2CFB841E0F}"/>
              </a:ext>
            </a:extLst>
          </p:cNvPr>
          <p:cNvSpPr/>
          <p:nvPr/>
        </p:nvSpPr>
        <p:spPr>
          <a:xfrm>
            <a:off x="838199" y="4262425"/>
            <a:ext cx="10930247" cy="650174"/>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lang="en-GB" sz="2800" b="1">
                <a:solidFill>
                  <a:schemeClr val="bg1"/>
                </a:solidFill>
                <a:effectLst/>
                <a:latin typeface="Arial" panose="020B0604020202020204" pitchFamily="34" charset="0"/>
                <a:ea typeface="Calibri" panose="020F0502020204030204" pitchFamily="34" charset="0"/>
                <a:cs typeface="Times New Roman" panose="02020603050405020304" pitchFamily="18" charset="0"/>
              </a:rPr>
              <a:t>Research Aims</a:t>
            </a:r>
            <a:endParaRPr lang="en-GB" sz="2800" b="1">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angle: Rounded Corners 5">
            <a:extLst>
              <a:ext uri="{FF2B5EF4-FFF2-40B4-BE49-F238E27FC236}">
                <a16:creationId xmlns:a16="http://schemas.microsoft.com/office/drawing/2014/main" id="{8D376E5B-2822-4140-965E-C1719B38D9A2}"/>
              </a:ext>
            </a:extLst>
          </p:cNvPr>
          <p:cNvSpPr/>
          <p:nvPr/>
        </p:nvSpPr>
        <p:spPr>
          <a:xfrm>
            <a:off x="838200" y="1439613"/>
            <a:ext cx="10930247" cy="650174"/>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en-GB" sz="2800" b="1" dirty="0">
                <a:latin typeface="Arial" panose="020B0604020202020204" pitchFamily="34" charset="0"/>
                <a:cs typeface="Arial" panose="020B0604020202020204" pitchFamily="34" charset="0"/>
              </a:rPr>
              <a:t>Why Welsh LAs?</a:t>
            </a:r>
          </a:p>
        </p:txBody>
      </p:sp>
      <p:sp>
        <p:nvSpPr>
          <p:cNvPr id="7" name="TextBox 6">
            <a:extLst>
              <a:ext uri="{FF2B5EF4-FFF2-40B4-BE49-F238E27FC236}">
                <a16:creationId xmlns:a16="http://schemas.microsoft.com/office/drawing/2014/main" id="{39BF51DD-09F9-4FA9-B0DC-4A3B848D3EBB}"/>
              </a:ext>
            </a:extLst>
          </p:cNvPr>
          <p:cNvSpPr txBox="1"/>
          <p:nvPr/>
        </p:nvSpPr>
        <p:spPr>
          <a:xfrm>
            <a:off x="1163781" y="2112888"/>
            <a:ext cx="10604666" cy="2031325"/>
          </a:xfrm>
          <a:prstGeom prst="rect">
            <a:avLst/>
          </a:prstGeom>
          <a:noFill/>
        </p:spPr>
        <p:txBody>
          <a:bodyPr wrap="square" rtlCol="0">
            <a:spAutoFit/>
          </a:bodyPr>
          <a:lstStyle/>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A devolved administration, offering an opportunity to study phenomena in a national context.</a:t>
            </a: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Unlike England, all 22 LAs in Wales are unitary authorities, which makes them more easily comparable. </a:t>
            </a: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Welsh LAs have some similarities (and differences) with their English counterparts, which will ultimately allow for comparison between them at a later date. </a:t>
            </a: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This study forms part of a wider body of work looking at UK LA responses to austerity and the context of financial resilience (Barbera </a:t>
            </a:r>
            <a:r>
              <a:rPr lang="en-GB" i="1" dirty="0">
                <a:latin typeface="Arial" panose="020B0604020202020204" pitchFamily="34" charset="0"/>
                <a:cs typeface="Arial" panose="020B0604020202020204" pitchFamily="34" charset="0"/>
              </a:rPr>
              <a:t>et al. </a:t>
            </a:r>
            <a:r>
              <a:rPr lang="en-GB" dirty="0">
                <a:latin typeface="Arial" panose="020B0604020202020204" pitchFamily="34" charset="0"/>
                <a:cs typeface="Arial" panose="020B0604020202020204" pitchFamily="34" charset="0"/>
              </a:rPr>
              <a:t>2017).</a:t>
            </a:r>
          </a:p>
        </p:txBody>
      </p:sp>
      <p:sp>
        <p:nvSpPr>
          <p:cNvPr id="8" name="TextBox 7">
            <a:extLst>
              <a:ext uri="{FF2B5EF4-FFF2-40B4-BE49-F238E27FC236}">
                <a16:creationId xmlns:a16="http://schemas.microsoft.com/office/drawing/2014/main" id="{F2330657-B27C-4694-9F0F-22B0B960813C}"/>
              </a:ext>
            </a:extLst>
          </p:cNvPr>
          <p:cNvSpPr txBox="1"/>
          <p:nvPr/>
        </p:nvSpPr>
        <p:spPr>
          <a:xfrm>
            <a:off x="1163780" y="4801013"/>
            <a:ext cx="10604665" cy="1754326"/>
          </a:xfrm>
          <a:prstGeom prst="rect">
            <a:avLst/>
          </a:prstGeom>
          <a:noFill/>
        </p:spPr>
        <p:txBody>
          <a:bodyPr wrap="square" rtlCol="0">
            <a:spAutoFit/>
          </a:bodyPr>
          <a:lstStyle/>
          <a:p>
            <a:endParaRPr lang="en-GB"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To investigate the scale of the cuts (reductions) - where there have been reductions in Welsh LAs’ funding over the time series (from 2005/06 to 2019/20) </a:t>
            </a: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To understand the changing trends in the principal sources of revenue to Welsh LAs by groups from 2005/06 to 2019/20</a:t>
            </a: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To examine decisions that Welsh LAs made to enhance financial resilience from 2005/06 to 2019/20</a:t>
            </a:r>
          </a:p>
        </p:txBody>
      </p:sp>
    </p:spTree>
    <p:extLst>
      <p:ext uri="{BB962C8B-B14F-4D97-AF65-F5344CB8AC3E}">
        <p14:creationId xmlns:p14="http://schemas.microsoft.com/office/powerpoint/2010/main" val="3920377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6" grpId="0" animBg="1"/>
      <p:bldP spid="7" grpId="0"/>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9449BC-ED60-4987-A35F-80567A6A38F1}"/>
              </a:ext>
            </a:extLst>
          </p:cNvPr>
          <p:cNvSpPr>
            <a:spLocks noGrp="1"/>
          </p:cNvSpPr>
          <p:nvPr>
            <p:ph type="title"/>
          </p:nvPr>
        </p:nvSpPr>
        <p:spPr>
          <a:xfrm>
            <a:off x="0" y="22687"/>
            <a:ext cx="12113821" cy="996084"/>
          </a:xfrm>
        </p:spPr>
        <p:txBody>
          <a:bodyPr>
            <a:normAutofit/>
          </a:bodyPr>
          <a:lstStyle/>
          <a:p>
            <a:r>
              <a:rPr lang="en-GB" dirty="0"/>
              <a:t>Context – Welsh Government Income &amp; Expenditure</a:t>
            </a:r>
          </a:p>
        </p:txBody>
      </p:sp>
      <p:pic>
        <p:nvPicPr>
          <p:cNvPr id="4" name="Content Placeholder 3">
            <a:extLst>
              <a:ext uri="{FF2B5EF4-FFF2-40B4-BE49-F238E27FC236}">
                <a16:creationId xmlns:a16="http://schemas.microsoft.com/office/drawing/2014/main" id="{EA0DB414-9047-45A3-9D33-94B34F0AEE7B}"/>
              </a:ext>
            </a:extLst>
          </p:cNvPr>
          <p:cNvPicPr>
            <a:picLocks noGrp="1" noChangeAspect="1"/>
          </p:cNvPicPr>
          <p:nvPr>
            <p:ph idx="1"/>
          </p:nvPr>
        </p:nvPicPr>
        <p:blipFill>
          <a:blip r:embed="rId2"/>
          <a:stretch>
            <a:fillRect/>
          </a:stretch>
        </p:blipFill>
        <p:spPr>
          <a:xfrm>
            <a:off x="210908" y="1776845"/>
            <a:ext cx="2185768" cy="1453442"/>
          </a:xfrm>
          <a:prstGeom prst="rect">
            <a:avLst/>
          </a:prstGeom>
        </p:spPr>
      </p:pic>
      <p:pic>
        <p:nvPicPr>
          <p:cNvPr id="8" name="Picture 7">
            <a:extLst>
              <a:ext uri="{FF2B5EF4-FFF2-40B4-BE49-F238E27FC236}">
                <a16:creationId xmlns:a16="http://schemas.microsoft.com/office/drawing/2014/main" id="{9F2C303B-92F9-4239-A6A5-D442353C765D}"/>
              </a:ext>
            </a:extLst>
          </p:cNvPr>
          <p:cNvPicPr>
            <a:picLocks noChangeAspect="1"/>
          </p:cNvPicPr>
          <p:nvPr/>
        </p:nvPicPr>
        <p:blipFill>
          <a:blip r:embed="rId3"/>
          <a:stretch>
            <a:fillRect/>
          </a:stretch>
        </p:blipFill>
        <p:spPr>
          <a:xfrm>
            <a:off x="9557387" y="841279"/>
            <a:ext cx="2231329" cy="2700762"/>
          </a:xfrm>
          <a:prstGeom prst="rect">
            <a:avLst/>
          </a:prstGeom>
        </p:spPr>
      </p:pic>
      <p:pic>
        <p:nvPicPr>
          <p:cNvPr id="11" name="Picture 10">
            <a:extLst>
              <a:ext uri="{FF2B5EF4-FFF2-40B4-BE49-F238E27FC236}">
                <a16:creationId xmlns:a16="http://schemas.microsoft.com/office/drawing/2014/main" id="{97AE1280-0F82-42B0-80CF-9168EF155099}"/>
              </a:ext>
            </a:extLst>
          </p:cNvPr>
          <p:cNvPicPr>
            <a:picLocks noChangeAspect="1"/>
          </p:cNvPicPr>
          <p:nvPr/>
        </p:nvPicPr>
        <p:blipFill>
          <a:blip r:embed="rId4"/>
          <a:stretch>
            <a:fillRect/>
          </a:stretch>
        </p:blipFill>
        <p:spPr>
          <a:xfrm>
            <a:off x="4310954" y="1234564"/>
            <a:ext cx="1993456" cy="2234495"/>
          </a:xfrm>
          <a:prstGeom prst="rect">
            <a:avLst/>
          </a:prstGeom>
        </p:spPr>
      </p:pic>
      <p:sp>
        <p:nvSpPr>
          <p:cNvPr id="12" name="Arrow: Right 11">
            <a:extLst>
              <a:ext uri="{FF2B5EF4-FFF2-40B4-BE49-F238E27FC236}">
                <a16:creationId xmlns:a16="http://schemas.microsoft.com/office/drawing/2014/main" id="{CA7D299C-1B14-40E6-8C59-6C645492D6C9}"/>
              </a:ext>
            </a:extLst>
          </p:cNvPr>
          <p:cNvSpPr/>
          <p:nvPr/>
        </p:nvSpPr>
        <p:spPr>
          <a:xfrm>
            <a:off x="2285941" y="2034063"/>
            <a:ext cx="2200535" cy="996084"/>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Barnett Formula £14.7 Bn</a:t>
            </a:r>
          </a:p>
        </p:txBody>
      </p:sp>
      <p:sp>
        <p:nvSpPr>
          <p:cNvPr id="14" name="Arrow: Right 13">
            <a:extLst>
              <a:ext uri="{FF2B5EF4-FFF2-40B4-BE49-F238E27FC236}">
                <a16:creationId xmlns:a16="http://schemas.microsoft.com/office/drawing/2014/main" id="{16EFBF10-B1CC-498D-B468-10C7C9F433C0}"/>
              </a:ext>
            </a:extLst>
          </p:cNvPr>
          <p:cNvSpPr/>
          <p:nvPr/>
        </p:nvSpPr>
        <p:spPr>
          <a:xfrm rot="21311359">
            <a:off x="6163909" y="1415300"/>
            <a:ext cx="3499635" cy="996084"/>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RSG (£3.3 Bn) and NDR (£1 Bn)</a:t>
            </a:r>
          </a:p>
        </p:txBody>
      </p:sp>
      <p:pic>
        <p:nvPicPr>
          <p:cNvPr id="15" name="Picture 14">
            <a:extLst>
              <a:ext uri="{FF2B5EF4-FFF2-40B4-BE49-F238E27FC236}">
                <a16:creationId xmlns:a16="http://schemas.microsoft.com/office/drawing/2014/main" id="{A95D9ABB-209F-443B-AF78-F217CCB2C7D5}"/>
              </a:ext>
            </a:extLst>
          </p:cNvPr>
          <p:cNvPicPr>
            <a:picLocks noChangeAspect="1"/>
          </p:cNvPicPr>
          <p:nvPr/>
        </p:nvPicPr>
        <p:blipFill>
          <a:blip r:embed="rId5"/>
          <a:stretch>
            <a:fillRect/>
          </a:stretch>
        </p:blipFill>
        <p:spPr>
          <a:xfrm>
            <a:off x="7865918" y="3715836"/>
            <a:ext cx="4169725" cy="2722355"/>
          </a:xfrm>
          <a:prstGeom prst="rect">
            <a:avLst/>
          </a:prstGeom>
        </p:spPr>
      </p:pic>
      <p:sp>
        <p:nvSpPr>
          <p:cNvPr id="13" name="Arrow: Right 12">
            <a:extLst>
              <a:ext uri="{FF2B5EF4-FFF2-40B4-BE49-F238E27FC236}">
                <a16:creationId xmlns:a16="http://schemas.microsoft.com/office/drawing/2014/main" id="{B5B2685F-E9BB-4D94-B11A-63ACF85FB9F3}"/>
              </a:ext>
            </a:extLst>
          </p:cNvPr>
          <p:cNvSpPr/>
          <p:nvPr/>
        </p:nvSpPr>
        <p:spPr>
          <a:xfrm rot="986475">
            <a:off x="6120389" y="2732397"/>
            <a:ext cx="3482087" cy="996084"/>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Other public expenditure</a:t>
            </a:r>
          </a:p>
        </p:txBody>
      </p:sp>
      <p:pic>
        <p:nvPicPr>
          <p:cNvPr id="16" name="Picture 15">
            <a:extLst>
              <a:ext uri="{FF2B5EF4-FFF2-40B4-BE49-F238E27FC236}">
                <a16:creationId xmlns:a16="http://schemas.microsoft.com/office/drawing/2014/main" id="{BE46F23F-72E6-4AA6-906B-B3FF85102829}"/>
              </a:ext>
            </a:extLst>
          </p:cNvPr>
          <p:cNvPicPr>
            <a:picLocks noChangeAspect="1"/>
          </p:cNvPicPr>
          <p:nvPr/>
        </p:nvPicPr>
        <p:blipFill>
          <a:blip r:embed="rId6"/>
          <a:stretch>
            <a:fillRect/>
          </a:stretch>
        </p:blipFill>
        <p:spPr>
          <a:xfrm>
            <a:off x="3002972" y="3477372"/>
            <a:ext cx="4665518" cy="3287596"/>
          </a:xfrm>
          <a:prstGeom prst="rect">
            <a:avLst/>
          </a:prstGeom>
        </p:spPr>
      </p:pic>
    </p:spTree>
    <p:extLst>
      <p:ext uri="{BB962C8B-B14F-4D97-AF65-F5344CB8AC3E}">
        <p14:creationId xmlns:p14="http://schemas.microsoft.com/office/powerpoint/2010/main" val="2648147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54721D-9F5C-4640-BE0B-0243AD62F5FE}"/>
              </a:ext>
            </a:extLst>
          </p:cNvPr>
          <p:cNvSpPr>
            <a:spLocks noGrp="1"/>
          </p:cNvSpPr>
          <p:nvPr>
            <p:ph type="title"/>
          </p:nvPr>
        </p:nvSpPr>
        <p:spPr>
          <a:xfrm>
            <a:off x="838201" y="0"/>
            <a:ext cx="10515600" cy="1325563"/>
          </a:xfrm>
        </p:spPr>
        <p:txBody>
          <a:bodyPr/>
          <a:lstStyle/>
          <a:p>
            <a:r>
              <a:rPr lang="en-GB"/>
              <a:t>Welsh LA context</a:t>
            </a:r>
          </a:p>
        </p:txBody>
      </p:sp>
      <p:sp>
        <p:nvSpPr>
          <p:cNvPr id="3" name="Content Placeholder 2">
            <a:extLst>
              <a:ext uri="{FF2B5EF4-FFF2-40B4-BE49-F238E27FC236}">
                <a16:creationId xmlns:a16="http://schemas.microsoft.com/office/drawing/2014/main" id="{462BFC23-4782-43C6-B7F4-1618108FC7FD}"/>
              </a:ext>
            </a:extLst>
          </p:cNvPr>
          <p:cNvSpPr>
            <a:spLocks noGrp="1"/>
          </p:cNvSpPr>
          <p:nvPr>
            <p:ph idx="1"/>
          </p:nvPr>
        </p:nvSpPr>
        <p:spPr>
          <a:xfrm>
            <a:off x="838199" y="1229710"/>
            <a:ext cx="11215255" cy="4947253"/>
          </a:xfrm>
        </p:spPr>
        <p:txBody>
          <a:bodyPr>
            <a:normAutofit fontScale="85000" lnSpcReduction="20000"/>
          </a:bodyPr>
          <a:lstStyle/>
          <a:p>
            <a:r>
              <a:rPr lang="en-GB" dirty="0"/>
              <a:t>Studies have explored the state of Local Government Finance in Wales:</a:t>
            </a:r>
          </a:p>
          <a:p>
            <a:pPr marL="441325" indent="-441325">
              <a:buNone/>
            </a:pPr>
            <a:r>
              <a:rPr lang="en-GB" dirty="0"/>
              <a:t>      Often </a:t>
            </a:r>
            <a:r>
              <a:rPr lang="en-GB" b="1" dirty="0"/>
              <a:t>practice-oriented</a:t>
            </a:r>
            <a:r>
              <a:rPr lang="en-GB" dirty="0"/>
              <a:t> (Ogle et al. 2017; </a:t>
            </a:r>
            <a:r>
              <a:rPr lang="en-GB" dirty="0" err="1"/>
              <a:t>Ifan</a:t>
            </a:r>
            <a:r>
              <a:rPr lang="en-GB" dirty="0"/>
              <a:t> and Sion 2019; Downes and Taylor-Collins, 2019), but a few </a:t>
            </a:r>
            <a:r>
              <a:rPr lang="en-GB" b="1" dirty="0"/>
              <a:t>academic-oriented </a:t>
            </a:r>
            <a:r>
              <a:rPr lang="en-GB" dirty="0"/>
              <a:t>(</a:t>
            </a:r>
            <a:r>
              <a:rPr lang="en-GB" dirty="0" err="1"/>
              <a:t>Dollery</a:t>
            </a:r>
            <a:r>
              <a:rPr lang="en-GB" dirty="0"/>
              <a:t> and Wijeweera, 2010)</a:t>
            </a:r>
          </a:p>
          <a:p>
            <a:r>
              <a:rPr lang="en-GB" dirty="0"/>
              <a:t>22 unitary authorities providing eight similar services</a:t>
            </a:r>
          </a:p>
          <a:p>
            <a:r>
              <a:rPr lang="en-GB" dirty="0"/>
              <a:t>Barnett formula postponed the onset of austerity (HM Treasury 2010)</a:t>
            </a:r>
          </a:p>
          <a:p>
            <a:r>
              <a:rPr lang="en-GB" dirty="0"/>
              <a:t>Austerity was not as severe in Wales as in England (Ogle et al. 2017; Downes and Taylor-Collins, 2019)</a:t>
            </a:r>
          </a:p>
          <a:p>
            <a:r>
              <a:rPr lang="en-GB" dirty="0"/>
              <a:t>Some similarities with England, but also some differences (Education/NDR)</a:t>
            </a:r>
          </a:p>
          <a:p>
            <a:r>
              <a:rPr lang="en-GB" dirty="0"/>
              <a:t>Good relationship between LAs and Welsh Government (Hay and Martin 2014; Ferry </a:t>
            </a:r>
            <a:r>
              <a:rPr lang="en-GB" b="1" i="1" dirty="0"/>
              <a:t>et al. </a:t>
            </a:r>
            <a:r>
              <a:rPr lang="en-GB" dirty="0"/>
              <a:t>2017)</a:t>
            </a:r>
          </a:p>
          <a:p>
            <a:r>
              <a:rPr lang="en-GB" dirty="0"/>
              <a:t>But ….. difficult decisions still to be taken at the local level – efficiency, investment and retrenchment (Downes and Taylor-Collins, 2019)</a:t>
            </a:r>
          </a:p>
          <a:p>
            <a:r>
              <a:rPr lang="en-GB" dirty="0"/>
              <a:t>Increases in council tax were not sufficient to meet the funding gap (</a:t>
            </a:r>
            <a:r>
              <a:rPr lang="en-GB" dirty="0" err="1"/>
              <a:t>Ifan</a:t>
            </a:r>
            <a:r>
              <a:rPr lang="en-GB" dirty="0"/>
              <a:t> and Sion, 2019)</a:t>
            </a:r>
          </a:p>
          <a:p>
            <a:endParaRPr lang="en-GB" dirty="0"/>
          </a:p>
        </p:txBody>
      </p:sp>
    </p:spTree>
    <p:extLst>
      <p:ext uri="{BB962C8B-B14F-4D97-AF65-F5344CB8AC3E}">
        <p14:creationId xmlns:p14="http://schemas.microsoft.com/office/powerpoint/2010/main" val="8920341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0A02FFC-F677-42D6-9707-5A1DC15DDF8A}"/>
              </a:ext>
            </a:extLst>
          </p:cNvPr>
          <p:cNvPicPr>
            <a:picLocks noChangeAspect="1"/>
          </p:cNvPicPr>
          <p:nvPr/>
        </p:nvPicPr>
        <p:blipFill>
          <a:blip r:embed="rId2"/>
          <a:stretch>
            <a:fillRect/>
          </a:stretch>
        </p:blipFill>
        <p:spPr>
          <a:xfrm>
            <a:off x="5938360" y="1068185"/>
            <a:ext cx="6096000" cy="4721629"/>
          </a:xfrm>
          <a:prstGeom prst="rect">
            <a:avLst/>
          </a:prstGeom>
        </p:spPr>
      </p:pic>
      <p:sp>
        <p:nvSpPr>
          <p:cNvPr id="2" name="Title 1">
            <a:extLst>
              <a:ext uri="{FF2B5EF4-FFF2-40B4-BE49-F238E27FC236}">
                <a16:creationId xmlns:a16="http://schemas.microsoft.com/office/drawing/2014/main" id="{67007669-F6BB-4BBE-B54A-59627D46E8E0}"/>
              </a:ext>
            </a:extLst>
          </p:cNvPr>
          <p:cNvSpPr>
            <a:spLocks noGrp="1"/>
          </p:cNvSpPr>
          <p:nvPr>
            <p:ph type="title"/>
          </p:nvPr>
        </p:nvSpPr>
        <p:spPr>
          <a:xfrm>
            <a:off x="505691" y="178654"/>
            <a:ext cx="10500360" cy="752372"/>
          </a:xfrm>
        </p:spPr>
        <p:txBody>
          <a:bodyPr/>
          <a:lstStyle/>
          <a:p>
            <a:r>
              <a:rPr lang="en-GB" dirty="0"/>
              <a:t>Context - Welsh LA Income</a:t>
            </a:r>
          </a:p>
        </p:txBody>
      </p:sp>
      <p:sp>
        <p:nvSpPr>
          <p:cNvPr id="6" name="Rectangle 5">
            <a:extLst>
              <a:ext uri="{FF2B5EF4-FFF2-40B4-BE49-F238E27FC236}">
                <a16:creationId xmlns:a16="http://schemas.microsoft.com/office/drawing/2014/main" id="{385F00BE-C7BC-4F6D-BBA8-80ADB5F89DD4}"/>
              </a:ext>
            </a:extLst>
          </p:cNvPr>
          <p:cNvSpPr/>
          <p:nvPr/>
        </p:nvSpPr>
        <p:spPr>
          <a:xfrm>
            <a:off x="157640" y="4384083"/>
            <a:ext cx="6096000" cy="1695721"/>
          </a:xfrm>
          <a:prstGeom prst="rect">
            <a:avLst/>
          </a:prstGeom>
        </p:spPr>
        <p:txBody>
          <a:bodyPr>
            <a:spAutoFit/>
          </a:bodyPr>
          <a:lstStyle/>
          <a:p>
            <a:pPr algn="just">
              <a:lnSpc>
                <a:spcPct val="107000"/>
              </a:lnSpc>
              <a:spcAft>
                <a:spcPts val="800"/>
              </a:spcAft>
            </a:pPr>
            <a:r>
              <a:rPr lang="en-GB" sz="1400" dirty="0">
                <a:latin typeface="Calibri" panose="020F0502020204030204" pitchFamily="34" charset="0"/>
                <a:ea typeface="Calibri" panose="020F0502020204030204" pitchFamily="34" charset="0"/>
                <a:cs typeface="Arial" panose="020B0604020202020204" pitchFamily="34" charset="0"/>
              </a:rPr>
              <a:t>Council tax is an increasingly important source of income for councils….. Around the time of our interviews, the 2018-19 council tax rates had just been announced, with increases ranging </a:t>
            </a:r>
            <a:r>
              <a:rPr lang="en-GB" sz="1400" dirty="0">
                <a:highlight>
                  <a:srgbClr val="FFFF00"/>
                </a:highlight>
                <a:latin typeface="Calibri" panose="020F0502020204030204" pitchFamily="34" charset="0"/>
                <a:ea typeface="Calibri" panose="020F0502020204030204" pitchFamily="34" charset="0"/>
                <a:cs typeface="Arial" panose="020B0604020202020204" pitchFamily="34" charset="0"/>
              </a:rPr>
              <a:t>from 3.3-12.5%.</a:t>
            </a:r>
            <a:r>
              <a:rPr lang="en-GB" sz="1400" dirty="0">
                <a:latin typeface="Calibri" panose="020F0502020204030204" pitchFamily="34" charset="0"/>
                <a:ea typeface="Calibri" panose="020F0502020204030204" pitchFamily="34" charset="0"/>
                <a:cs typeface="Arial" panose="020B0604020202020204" pitchFamily="34" charset="0"/>
              </a:rPr>
              <a:t> Discussion centred on whether councils were prepared to or had gone above the </a:t>
            </a:r>
            <a:r>
              <a:rPr lang="en-GB" sz="1400" dirty="0">
                <a:highlight>
                  <a:srgbClr val="FFFF00"/>
                </a:highlight>
                <a:latin typeface="Calibri" panose="020F0502020204030204" pitchFamily="34" charset="0"/>
                <a:ea typeface="Calibri" panose="020F0502020204030204" pitchFamily="34" charset="0"/>
                <a:cs typeface="Arial" panose="020B0604020202020204" pitchFamily="34" charset="0"/>
              </a:rPr>
              <a:t>notional 5% ‘cap’ set by Welsh Government</a:t>
            </a:r>
            <a:r>
              <a:rPr lang="en-GB" sz="1400" dirty="0">
                <a:latin typeface="Calibri" panose="020F0502020204030204" pitchFamily="34" charset="0"/>
                <a:ea typeface="Calibri" panose="020F0502020204030204" pitchFamily="34" charset="0"/>
                <a:cs typeface="Arial" panose="020B0604020202020204" pitchFamily="34" charset="0"/>
              </a:rPr>
              <a:t>. Some councils told us that they couldn’t afford to keep below the cap, while others were critical of councils which had broken it. </a:t>
            </a:r>
            <a:r>
              <a:rPr lang="en-GB" sz="1200" i="1" dirty="0">
                <a:latin typeface="Calibri" panose="020F0502020204030204" pitchFamily="34" charset="0"/>
                <a:ea typeface="Calibri" panose="020F0502020204030204" pitchFamily="34" charset="0"/>
                <a:cs typeface="Arial" panose="020B0604020202020204" pitchFamily="34" charset="0"/>
              </a:rPr>
              <a:t>(</a:t>
            </a:r>
            <a:r>
              <a:rPr lang="en-GB" sz="1200" i="1" dirty="0"/>
              <a:t>Downe &amp; Taylor-Collins, 2019)</a:t>
            </a:r>
            <a:endParaRPr lang="en-GB" sz="1400" i="1" dirty="0">
              <a:latin typeface="Calibri" panose="020F0502020204030204" pitchFamily="34" charset="0"/>
              <a:ea typeface="Calibri" panose="020F0502020204030204" pitchFamily="34" charset="0"/>
              <a:cs typeface="Arial" panose="020B0604020202020204" pitchFamily="34" charset="0"/>
            </a:endParaRPr>
          </a:p>
        </p:txBody>
      </p:sp>
      <p:graphicFrame>
        <p:nvGraphicFramePr>
          <p:cNvPr id="9" name="Object 8">
            <a:extLst>
              <a:ext uri="{FF2B5EF4-FFF2-40B4-BE49-F238E27FC236}">
                <a16:creationId xmlns:a16="http://schemas.microsoft.com/office/drawing/2014/main" id="{13E64B6C-AEAA-476A-92A6-608509CD00DC}"/>
              </a:ext>
            </a:extLst>
          </p:cNvPr>
          <p:cNvGraphicFramePr>
            <a:graphicFrameLocks noChangeAspect="1"/>
          </p:cNvGraphicFramePr>
          <p:nvPr>
            <p:extLst>
              <p:ext uri="{D42A27DB-BD31-4B8C-83A1-F6EECF244321}">
                <p14:modId xmlns:p14="http://schemas.microsoft.com/office/powerpoint/2010/main" val="134578512"/>
              </p:ext>
            </p:extLst>
          </p:nvPr>
        </p:nvGraphicFramePr>
        <p:xfrm>
          <a:off x="379314" y="1068185"/>
          <a:ext cx="5559046" cy="3178739"/>
        </p:xfrm>
        <a:graphic>
          <a:graphicData uri="http://schemas.openxmlformats.org/presentationml/2006/ole">
            <mc:AlternateContent xmlns:mc="http://schemas.openxmlformats.org/markup-compatibility/2006">
              <mc:Choice xmlns:v="urn:schemas-microsoft-com:vml" Requires="v">
                <p:oleObj name="Worksheet" r:id="rId3" imgW="3628994" imgH="1552411" progId="Excel.Sheet.12">
                  <p:embed/>
                </p:oleObj>
              </mc:Choice>
              <mc:Fallback>
                <p:oleObj name="Worksheet" r:id="rId3" imgW="3628994" imgH="1552411" progId="Excel.Sheet.12">
                  <p:embed/>
                  <p:pic>
                    <p:nvPicPr>
                      <p:cNvPr id="0" name=""/>
                      <p:cNvPicPr/>
                      <p:nvPr/>
                    </p:nvPicPr>
                    <p:blipFill>
                      <a:blip r:embed="rId4"/>
                      <a:stretch>
                        <a:fillRect/>
                      </a:stretch>
                    </p:blipFill>
                    <p:spPr>
                      <a:xfrm>
                        <a:off x="379314" y="1068185"/>
                        <a:ext cx="5559046" cy="3178739"/>
                      </a:xfrm>
                      <a:prstGeom prst="rect">
                        <a:avLst/>
                      </a:prstGeom>
                    </p:spPr>
                  </p:pic>
                </p:oleObj>
              </mc:Fallback>
            </mc:AlternateContent>
          </a:graphicData>
        </a:graphic>
      </p:graphicFrame>
    </p:spTree>
    <p:extLst>
      <p:ext uri="{BB962C8B-B14F-4D97-AF65-F5344CB8AC3E}">
        <p14:creationId xmlns:p14="http://schemas.microsoft.com/office/powerpoint/2010/main" val="2518989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975C6B-1F9C-4CE8-ABFF-E4B9A81F4A90}"/>
              </a:ext>
            </a:extLst>
          </p:cNvPr>
          <p:cNvSpPr>
            <a:spLocks noGrp="1"/>
          </p:cNvSpPr>
          <p:nvPr>
            <p:ph type="title"/>
          </p:nvPr>
        </p:nvSpPr>
        <p:spPr>
          <a:xfrm>
            <a:off x="800100" y="269807"/>
            <a:ext cx="10515600" cy="525524"/>
          </a:xfrm>
        </p:spPr>
        <p:txBody>
          <a:bodyPr>
            <a:normAutofit/>
          </a:bodyPr>
          <a:lstStyle/>
          <a:p>
            <a:r>
              <a:rPr lang="en-GB" sz="2400" b="1" dirty="0">
                <a:latin typeface="Arial" panose="020B0604020202020204" pitchFamily="34" charset="0"/>
                <a:cs typeface="Arial" panose="020B0604020202020204" pitchFamily="34" charset="0"/>
              </a:rPr>
              <a:t>Methodology and Methods</a:t>
            </a:r>
          </a:p>
        </p:txBody>
      </p:sp>
      <p:sp>
        <p:nvSpPr>
          <p:cNvPr id="3" name="Content Placeholder 2">
            <a:extLst>
              <a:ext uri="{FF2B5EF4-FFF2-40B4-BE49-F238E27FC236}">
                <a16:creationId xmlns:a16="http://schemas.microsoft.com/office/drawing/2014/main" id="{10A1312A-24E1-4AC2-935F-A393DAEEEA80}"/>
              </a:ext>
            </a:extLst>
          </p:cNvPr>
          <p:cNvSpPr>
            <a:spLocks noGrp="1"/>
          </p:cNvSpPr>
          <p:nvPr>
            <p:ph sz="half" idx="1"/>
          </p:nvPr>
        </p:nvSpPr>
        <p:spPr>
          <a:xfrm>
            <a:off x="800100" y="1692012"/>
            <a:ext cx="10922000" cy="4896181"/>
          </a:xfrm>
        </p:spPr>
        <p:txBody>
          <a:bodyPr>
            <a:normAutofit fontScale="85000" lnSpcReduction="20000"/>
          </a:bodyPr>
          <a:lstStyle/>
          <a:p>
            <a:r>
              <a:rPr lang="en-GB" sz="2400" dirty="0">
                <a:latin typeface="Arial" panose="020B0604020202020204" pitchFamily="34" charset="0"/>
                <a:cs typeface="Arial" panose="020B0604020202020204" pitchFamily="34" charset="0"/>
              </a:rPr>
              <a:t>The chapter investigated how austerity policies affected the revenue income of Welsh LAs’ and examined the decisions made to stay resilient during the time series (2005/06 to 2019/20).</a:t>
            </a:r>
          </a:p>
          <a:p>
            <a:r>
              <a:rPr lang="en-GB" sz="2400" dirty="0">
                <a:latin typeface="Arial" panose="020B0604020202020204" pitchFamily="34" charset="0"/>
                <a:ea typeface="+mj-ea"/>
                <a:cs typeface="Arial" panose="020B0604020202020204" pitchFamily="34" charset="0"/>
              </a:rPr>
              <a:t>LAs were grouped into four distinct regions, by similar characteristics, as used by Crawford et al. (2012);</a:t>
            </a:r>
          </a:p>
          <a:p>
            <a:r>
              <a:rPr lang="en-GB" sz="2400" dirty="0">
                <a:latin typeface="Arial" panose="020B0604020202020204" pitchFamily="34" charset="0"/>
                <a:ea typeface="+mj-ea"/>
                <a:cs typeface="Arial" panose="020B0604020202020204" pitchFamily="34" charset="0"/>
              </a:rPr>
              <a:t>Classified the longitudinal time series into three distinct eras: </a:t>
            </a:r>
          </a:p>
          <a:p>
            <a:pPr lvl="1"/>
            <a:r>
              <a:rPr lang="en-GB" sz="2000" dirty="0">
                <a:latin typeface="Arial" panose="020B0604020202020204" pitchFamily="34" charset="0"/>
                <a:ea typeface="+mj-ea"/>
                <a:cs typeface="Arial" panose="020B0604020202020204" pitchFamily="34" charset="0"/>
              </a:rPr>
              <a:t>pre austerity (2005/6 to 2009/10)</a:t>
            </a:r>
          </a:p>
          <a:p>
            <a:pPr lvl="1"/>
            <a:r>
              <a:rPr lang="en-GB" sz="2000" dirty="0">
                <a:latin typeface="Arial" panose="020B0604020202020204" pitchFamily="34" charset="0"/>
                <a:ea typeface="+mj-ea"/>
                <a:cs typeface="Arial" panose="020B0604020202020204" pitchFamily="34" charset="0"/>
              </a:rPr>
              <a:t>early austerity (2010/11 to 2014/15)</a:t>
            </a:r>
          </a:p>
          <a:p>
            <a:pPr lvl="1"/>
            <a:r>
              <a:rPr lang="en-GB" sz="2000" dirty="0">
                <a:latin typeface="Arial" panose="020B0604020202020204" pitchFamily="34" charset="0"/>
                <a:ea typeface="+mj-ea"/>
                <a:cs typeface="Arial" panose="020B0604020202020204" pitchFamily="34" charset="0"/>
              </a:rPr>
              <a:t>post austerity (2015/16 to 2019/20)</a:t>
            </a:r>
            <a:endParaRPr lang="en-GB" sz="2400" dirty="0">
              <a:latin typeface="Arial" panose="020B0604020202020204" pitchFamily="34" charset="0"/>
              <a:ea typeface="+mj-ea"/>
              <a:cs typeface="Arial" panose="020B0604020202020204" pitchFamily="34" charset="0"/>
            </a:endParaRPr>
          </a:p>
          <a:p>
            <a:r>
              <a:rPr lang="en-GB" sz="2400" dirty="0">
                <a:latin typeface="Arial" panose="020B0604020202020204" pitchFamily="34" charset="0"/>
                <a:ea typeface="+mj-ea"/>
                <a:cs typeface="Arial" panose="020B0604020202020204" pitchFamily="34" charset="0"/>
              </a:rPr>
              <a:t>The chapter analysed the principal sources of revenue income (Welsh Government Grants, Council Tax, and Business rates), which were converted to real term values, using the GDP deflator, with 2010/11 as the base year (widely regarded as the year that austerity started to bite in UK local government finance settlements). </a:t>
            </a:r>
          </a:p>
          <a:p>
            <a:r>
              <a:rPr lang="en-GB" sz="2400" dirty="0">
                <a:latin typeface="Arial" panose="020B0604020202020204" pitchFamily="34" charset="0"/>
                <a:ea typeface="+mj-ea"/>
                <a:cs typeface="Arial" panose="020B0604020202020204" pitchFamily="34" charset="0"/>
              </a:rPr>
              <a:t>Two analysis frames:</a:t>
            </a:r>
          </a:p>
          <a:p>
            <a:pPr lvl="1"/>
            <a:r>
              <a:rPr lang="en-GB" sz="2100" dirty="0">
                <a:latin typeface="Arial" panose="020B0604020202020204" pitchFamily="34" charset="0"/>
                <a:cs typeface="Arial" panose="020B0604020202020204" pitchFamily="34" charset="0"/>
              </a:rPr>
              <a:t>a trend analysis was conducted to gain insights of how the various revenue types were affected in the time series </a:t>
            </a:r>
            <a:r>
              <a:rPr lang="en-GB" sz="2100" b="1" dirty="0">
                <a:latin typeface="Arial" panose="020B0604020202020204" pitchFamily="34" charset="0"/>
                <a:cs typeface="Arial" panose="020B0604020202020204" pitchFamily="34" charset="0"/>
                <a:hlinkClick r:id="rId3" action="ppaction://hlinksldjump"/>
              </a:rPr>
              <a:t>– focus of presentation</a:t>
            </a:r>
            <a:endParaRPr lang="en-GB" sz="2100" b="1" dirty="0">
              <a:latin typeface="Arial" panose="020B0604020202020204" pitchFamily="34" charset="0"/>
              <a:cs typeface="Arial" panose="020B0604020202020204" pitchFamily="34" charset="0"/>
            </a:endParaRPr>
          </a:p>
          <a:p>
            <a:pPr lvl="1"/>
            <a:r>
              <a:rPr lang="en-GB" sz="2100" dirty="0">
                <a:latin typeface="Arial" panose="020B0604020202020204" pitchFamily="34" charset="0"/>
                <a:cs typeface="Arial" panose="020B0604020202020204" pitchFamily="34" charset="0"/>
              </a:rPr>
              <a:t>a proportionate analysis was made to examine how Welsh LAs have (re)prioritised the revenue sources in response to the increasing funding pressures during the time series.</a:t>
            </a:r>
          </a:p>
          <a:p>
            <a:pPr lvl="1"/>
            <a:endParaRPr lang="en-GB" sz="900" dirty="0">
              <a:latin typeface="Arial" panose="020B0604020202020204" pitchFamily="34" charset="0"/>
              <a:ea typeface="+mj-ea"/>
              <a:cs typeface="Arial" panose="020B0604020202020204" pitchFamily="34" charset="0"/>
            </a:endParaRPr>
          </a:p>
        </p:txBody>
      </p:sp>
      <p:sp>
        <p:nvSpPr>
          <p:cNvPr id="5" name="Title 1">
            <a:extLst>
              <a:ext uri="{FF2B5EF4-FFF2-40B4-BE49-F238E27FC236}">
                <a16:creationId xmlns:a16="http://schemas.microsoft.com/office/drawing/2014/main" id="{668E8D74-31CB-4FF4-AC45-4E54CAFF2C69}"/>
              </a:ext>
            </a:extLst>
          </p:cNvPr>
          <p:cNvSpPr txBox="1">
            <a:spLocks/>
          </p:cNvSpPr>
          <p:nvPr/>
        </p:nvSpPr>
        <p:spPr>
          <a:xfrm>
            <a:off x="762000" y="899844"/>
            <a:ext cx="10591800" cy="687656"/>
          </a:xfrm>
          <a:prstGeom prst="roundRect">
            <a:avLst/>
          </a:prstGeom>
          <a:solidFill>
            <a:schemeClr val="accent2"/>
          </a:solidFill>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000" b="1" dirty="0">
                <a:solidFill>
                  <a:schemeClr val="bg1"/>
                </a:solidFill>
                <a:latin typeface="Arial" panose="020B0604020202020204" pitchFamily="34" charset="0"/>
                <a:cs typeface="Arial" panose="020B0604020202020204" pitchFamily="34" charset="0"/>
              </a:rPr>
              <a:t>Exploratory approach – quantitative analysis (data disaggregation of RS/RO Forms)</a:t>
            </a:r>
          </a:p>
        </p:txBody>
      </p:sp>
    </p:spTree>
    <p:extLst>
      <p:ext uri="{BB962C8B-B14F-4D97-AF65-F5344CB8AC3E}">
        <p14:creationId xmlns:p14="http://schemas.microsoft.com/office/powerpoint/2010/main" val="326654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32BE87AC-089B-4787-A1CE-76D52D77D144}"/>
              </a:ext>
            </a:extLst>
          </p:cNvPr>
          <p:cNvSpPr>
            <a:spLocks noGrp="1"/>
          </p:cNvSpPr>
          <p:nvPr>
            <p:ph type="title"/>
          </p:nvPr>
        </p:nvSpPr>
        <p:spPr>
          <a:xfrm>
            <a:off x="998220" y="0"/>
            <a:ext cx="10195560" cy="776005"/>
          </a:xfrm>
        </p:spPr>
        <p:txBody>
          <a:bodyPr>
            <a:normAutofit/>
          </a:bodyPr>
          <a:lstStyle/>
          <a:p>
            <a:pPr algn="ctr"/>
            <a:r>
              <a:rPr lang="en-GB" sz="2200" b="1" dirty="0">
                <a:latin typeface="Arial" panose="020B0604020202020204" pitchFamily="34" charset="0"/>
                <a:cs typeface="Arial" panose="020B0604020202020204" pitchFamily="34" charset="0"/>
              </a:rPr>
              <a:t>Results and Findings: Impacts of Austerity on Principal Income of Welsh LAs (2005/06 – 2009/10)</a:t>
            </a:r>
          </a:p>
        </p:txBody>
      </p:sp>
      <p:graphicFrame>
        <p:nvGraphicFramePr>
          <p:cNvPr id="8" name="Content Placeholder 7">
            <a:extLst>
              <a:ext uri="{FF2B5EF4-FFF2-40B4-BE49-F238E27FC236}">
                <a16:creationId xmlns:a16="http://schemas.microsoft.com/office/drawing/2014/main" id="{5C39C36A-DE43-4B13-B70C-7E7E16FEFB98}"/>
              </a:ext>
            </a:extLst>
          </p:cNvPr>
          <p:cNvGraphicFramePr>
            <a:graphicFrameLocks noGrp="1"/>
          </p:cNvGraphicFramePr>
          <p:nvPr>
            <p:ph sz="half" idx="2"/>
            <p:extLst>
              <p:ext uri="{D42A27DB-BD31-4B8C-83A1-F6EECF244321}">
                <p14:modId xmlns:p14="http://schemas.microsoft.com/office/powerpoint/2010/main" val="1168240584"/>
              </p:ext>
            </p:extLst>
          </p:nvPr>
        </p:nvGraphicFramePr>
        <p:xfrm>
          <a:off x="665018" y="776005"/>
          <a:ext cx="5332557" cy="541365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Content Placeholder 8">
            <a:extLst>
              <a:ext uri="{FF2B5EF4-FFF2-40B4-BE49-F238E27FC236}">
                <a16:creationId xmlns:a16="http://schemas.microsoft.com/office/drawing/2014/main" id="{9B0B9E26-4C8A-4534-BF4C-2B00659E3EC8}"/>
              </a:ext>
            </a:extLst>
          </p:cNvPr>
          <p:cNvGraphicFramePr>
            <a:graphicFrameLocks noGrp="1"/>
          </p:cNvGraphicFramePr>
          <p:nvPr>
            <p:ph sz="quarter" idx="4"/>
            <p:extLst>
              <p:ext uri="{D42A27DB-BD31-4B8C-83A1-F6EECF244321}">
                <p14:modId xmlns:p14="http://schemas.microsoft.com/office/powerpoint/2010/main" val="2139756022"/>
              </p:ext>
            </p:extLst>
          </p:nvPr>
        </p:nvGraphicFramePr>
        <p:xfrm>
          <a:off x="6194426" y="776005"/>
          <a:ext cx="5160961" cy="5413657"/>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 Placeholder 4">
            <a:extLst>
              <a:ext uri="{FF2B5EF4-FFF2-40B4-BE49-F238E27FC236}">
                <a16:creationId xmlns:a16="http://schemas.microsoft.com/office/drawing/2014/main" id="{9B9C97FD-3C1D-46E0-AC66-F14693BA9F3D}"/>
              </a:ext>
            </a:extLst>
          </p:cNvPr>
          <p:cNvSpPr>
            <a:spLocks noGrp="1"/>
          </p:cNvSpPr>
          <p:nvPr>
            <p:ph type="body" sz="quarter" idx="3"/>
          </p:nvPr>
        </p:nvSpPr>
        <p:spPr>
          <a:xfrm>
            <a:off x="7927008" y="679572"/>
            <a:ext cx="2064890" cy="411955"/>
          </a:xfrm>
        </p:spPr>
        <p:txBody>
          <a:bodyPr>
            <a:normAutofit fontScale="92500"/>
          </a:bodyPr>
          <a:lstStyle/>
          <a:p>
            <a:r>
              <a:rPr lang="en-GB" sz="1800" dirty="0">
                <a:effectLst/>
                <a:latin typeface="Calibri" panose="020F0502020204030204" pitchFamily="34" charset="0"/>
                <a:ea typeface="Calibri" panose="020F0502020204030204" pitchFamily="34" charset="0"/>
                <a:cs typeface="Times New Roman" panose="02020603050405020304" pitchFamily="18" charset="0"/>
              </a:rPr>
              <a:t>Year-on-Year Trends </a:t>
            </a:r>
            <a:endParaRPr lang="en-GB" dirty="0"/>
          </a:p>
        </p:txBody>
      </p:sp>
    </p:spTree>
    <p:extLst>
      <p:ext uri="{BB962C8B-B14F-4D97-AF65-F5344CB8AC3E}">
        <p14:creationId xmlns:p14="http://schemas.microsoft.com/office/powerpoint/2010/main" val="1032744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36D249-300F-472D-AF39-01D03D3C7321}"/>
              </a:ext>
            </a:extLst>
          </p:cNvPr>
          <p:cNvSpPr>
            <a:spLocks noGrp="1"/>
          </p:cNvSpPr>
          <p:nvPr>
            <p:ph type="title"/>
          </p:nvPr>
        </p:nvSpPr>
        <p:spPr>
          <a:xfrm>
            <a:off x="998220" y="0"/>
            <a:ext cx="10195560" cy="776005"/>
          </a:xfrm>
        </p:spPr>
        <p:txBody>
          <a:bodyPr>
            <a:normAutofit/>
          </a:bodyPr>
          <a:lstStyle/>
          <a:p>
            <a:pPr algn="ctr"/>
            <a:r>
              <a:rPr lang="en-GB" sz="2200" b="1">
                <a:latin typeface="Arial" panose="020B0604020202020204" pitchFamily="34" charset="0"/>
                <a:cs typeface="Arial" panose="020B0604020202020204" pitchFamily="34" charset="0"/>
              </a:rPr>
              <a:t>Results and Findings: Trend Analysis on revenue sources for Welsh LAs by group - Pre-Austerity (2005/06 – 2009/10)</a:t>
            </a:r>
            <a:endParaRPr lang="en-GB" sz="2200" b="1" dirty="0">
              <a:latin typeface="Arial" panose="020B0604020202020204" pitchFamily="34" charset="0"/>
              <a:cs typeface="Arial" panose="020B0604020202020204" pitchFamily="34" charset="0"/>
            </a:endParaRPr>
          </a:p>
        </p:txBody>
      </p:sp>
      <p:graphicFrame>
        <p:nvGraphicFramePr>
          <p:cNvPr id="5" name="Chart 4">
            <a:extLst>
              <a:ext uri="{FF2B5EF4-FFF2-40B4-BE49-F238E27FC236}">
                <a16:creationId xmlns:a16="http://schemas.microsoft.com/office/drawing/2014/main" id="{B3DB5565-38D7-4B95-8584-B0DEF206FD9D}"/>
              </a:ext>
            </a:extLst>
          </p:cNvPr>
          <p:cNvGraphicFramePr/>
          <p:nvPr>
            <p:extLst>
              <p:ext uri="{D42A27DB-BD31-4B8C-83A1-F6EECF244321}">
                <p14:modId xmlns:p14="http://schemas.microsoft.com/office/powerpoint/2010/main" val="627246039"/>
              </p:ext>
            </p:extLst>
          </p:nvPr>
        </p:nvGraphicFramePr>
        <p:xfrm>
          <a:off x="998220" y="776005"/>
          <a:ext cx="10195560" cy="595730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238080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36D249-300F-472D-AF39-01D03D3C7321}"/>
              </a:ext>
            </a:extLst>
          </p:cNvPr>
          <p:cNvSpPr>
            <a:spLocks noGrp="1"/>
          </p:cNvSpPr>
          <p:nvPr>
            <p:ph type="title"/>
          </p:nvPr>
        </p:nvSpPr>
        <p:spPr>
          <a:xfrm>
            <a:off x="998220" y="0"/>
            <a:ext cx="10195560" cy="776005"/>
          </a:xfrm>
        </p:spPr>
        <p:txBody>
          <a:bodyPr>
            <a:normAutofit/>
          </a:bodyPr>
          <a:lstStyle/>
          <a:p>
            <a:pPr algn="ctr"/>
            <a:r>
              <a:rPr lang="en-GB" sz="2200" b="1" dirty="0">
                <a:latin typeface="Arial" panose="020B0604020202020204" pitchFamily="34" charset="0"/>
                <a:cs typeface="Arial" panose="020B0604020202020204" pitchFamily="34" charset="0"/>
              </a:rPr>
              <a:t>Results and Findings: Trend Analysis on revenue sources for Welsh LAs by group – Early Austerity (2010/11 – 2014/15)</a:t>
            </a:r>
          </a:p>
        </p:txBody>
      </p:sp>
      <p:graphicFrame>
        <p:nvGraphicFramePr>
          <p:cNvPr id="4" name="Chart 3">
            <a:extLst>
              <a:ext uri="{FF2B5EF4-FFF2-40B4-BE49-F238E27FC236}">
                <a16:creationId xmlns:a16="http://schemas.microsoft.com/office/drawing/2014/main" id="{3C6AC2BA-4033-4895-BE61-2FFD8366DD31}"/>
              </a:ext>
            </a:extLst>
          </p:cNvPr>
          <p:cNvGraphicFramePr/>
          <p:nvPr>
            <p:extLst>
              <p:ext uri="{D42A27DB-BD31-4B8C-83A1-F6EECF244321}">
                <p14:modId xmlns:p14="http://schemas.microsoft.com/office/powerpoint/2010/main" val="1393444041"/>
              </p:ext>
            </p:extLst>
          </p:nvPr>
        </p:nvGraphicFramePr>
        <p:xfrm>
          <a:off x="998220" y="914400"/>
          <a:ext cx="10195560" cy="565265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5510616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1607</Words>
  <Application>Microsoft Office PowerPoint</Application>
  <PresentationFormat>Widescreen</PresentationFormat>
  <Paragraphs>97</Paragraphs>
  <Slides>12</Slides>
  <Notes>8</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12</vt:i4>
      </vt:variant>
    </vt:vector>
  </HeadingPairs>
  <TitlesOfParts>
    <vt:vector size="17" baseType="lpstr">
      <vt:lpstr>Arial</vt:lpstr>
      <vt:lpstr>Calibri</vt:lpstr>
      <vt:lpstr>Calibri Light</vt:lpstr>
      <vt:lpstr>Office Theme</vt:lpstr>
      <vt:lpstr>Worksheet</vt:lpstr>
      <vt:lpstr>JUC PAC Annual Conference  The 8th Annual Public Management and Administration Doctoral Workshop  How Place Matter? Leadership, Governance and Public Administration  6th September 2021 </vt:lpstr>
      <vt:lpstr>RQ: How have Austerity policies affected the scale of reductions in revenue income for Welsh Local Authorities?</vt:lpstr>
      <vt:lpstr>Context – Welsh Government Income &amp; Expenditure</vt:lpstr>
      <vt:lpstr>Welsh LA context</vt:lpstr>
      <vt:lpstr>Context - Welsh LA Income</vt:lpstr>
      <vt:lpstr>Methodology and Methods</vt:lpstr>
      <vt:lpstr>Results and Findings: Impacts of Austerity on Principal Income of Welsh LAs (2005/06 – 2009/10)</vt:lpstr>
      <vt:lpstr>Results and Findings: Trend Analysis on revenue sources for Welsh LAs by group - Pre-Austerity (2005/06 – 2009/10)</vt:lpstr>
      <vt:lpstr>Results and Findings: Trend Analysis on revenue sources for Welsh LAs by group – Early Austerity (2010/11 – 2014/15)</vt:lpstr>
      <vt:lpstr>Results and Findings: Trend Analysis on revenue sources for Welsh LAs by group – Late Austerity (2015/16 – 2019/20)</vt:lpstr>
      <vt:lpstr>Significance of Findings</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JUC PAC Annual Conference   Public Management, Governance, and Policy in Extraordinary Times: Challenges and Opportunities            20th - 23rd April 2021   Accounting and Accountability  Special Interest Group Panel P26  “Accounting for extraordinary times – ensuring accountability in extraordinary times”</dc:title>
  <dc:creator>Bernard Kofi Dom</dc:creator>
  <cp:lastModifiedBy>Sullivan, Linda</cp:lastModifiedBy>
  <cp:revision>3</cp:revision>
  <dcterms:created xsi:type="dcterms:W3CDTF">2021-08-31T08:32:23Z</dcterms:created>
  <dcterms:modified xsi:type="dcterms:W3CDTF">2021-09-14T07:49:18Z</dcterms:modified>
</cp:coreProperties>
</file>