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C9_F7D3189C.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7" r:id="rId5"/>
    <p:sldMasterId id="2147483741" r:id="rId6"/>
    <p:sldMasterId id="2147483747" r:id="rId7"/>
  </p:sldMasterIdLst>
  <p:notesMasterIdLst>
    <p:notesMasterId r:id="rId39"/>
  </p:notesMasterIdLst>
  <p:sldIdLst>
    <p:sldId id="256" r:id="rId8"/>
    <p:sldId id="1570" r:id="rId9"/>
    <p:sldId id="1546" r:id="rId10"/>
    <p:sldId id="1556" r:id="rId11"/>
    <p:sldId id="1557" r:id="rId12"/>
    <p:sldId id="1552" r:id="rId13"/>
    <p:sldId id="1539" r:id="rId14"/>
    <p:sldId id="283" r:id="rId15"/>
    <p:sldId id="1573" r:id="rId16"/>
    <p:sldId id="1558" r:id="rId17"/>
    <p:sldId id="1569" r:id="rId18"/>
    <p:sldId id="565" r:id="rId19"/>
    <p:sldId id="1559" r:id="rId20"/>
    <p:sldId id="1563" r:id="rId21"/>
    <p:sldId id="1576" r:id="rId22"/>
    <p:sldId id="768" r:id="rId23"/>
    <p:sldId id="1578" r:id="rId24"/>
    <p:sldId id="763" r:id="rId25"/>
    <p:sldId id="1561" r:id="rId26"/>
    <p:sldId id="1584" r:id="rId27"/>
    <p:sldId id="1555" r:id="rId28"/>
    <p:sldId id="1583" r:id="rId29"/>
    <p:sldId id="1572" r:id="rId30"/>
    <p:sldId id="457" r:id="rId31"/>
    <p:sldId id="1582" r:id="rId32"/>
    <p:sldId id="1585" r:id="rId33"/>
    <p:sldId id="1580" r:id="rId34"/>
    <p:sldId id="1581" r:id="rId35"/>
    <p:sldId id="1586" r:id="rId36"/>
    <p:sldId id="1568" r:id="rId37"/>
    <p:sldId id="156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247AB7-21E9-EBED-9F5A-E481BAAE9763}" name="Mette Morsing" initials="MM" userId="Mette Morsi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017F"/>
    <a:srgbClr val="821E69"/>
    <a:srgbClr val="E6005B"/>
    <a:srgbClr val="D1BCDC"/>
    <a:srgbClr val="6F6258"/>
    <a:srgbClr val="9E043D"/>
    <a:srgbClr val="E5E5E5"/>
    <a:srgbClr val="BB3F07"/>
    <a:srgbClr val="C7D533"/>
    <a:srgbClr val="F07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8" autoAdjust="0"/>
    <p:restoredTop sz="82831" autoAdjust="0"/>
  </p:normalViewPr>
  <p:slideViewPr>
    <p:cSldViewPr snapToGrid="0" snapToObjects="1">
      <p:cViewPr varScale="1">
        <p:scale>
          <a:sx n="99" d="100"/>
          <a:sy n="99" d="100"/>
        </p:scale>
        <p:origin x="648"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comments/modernComment_1C9_F7D3189C.xml><?xml version="1.0" encoding="utf-8"?>
<p188:cmLst xmlns:a="http://schemas.openxmlformats.org/drawingml/2006/main" xmlns:r="http://schemas.openxmlformats.org/officeDocument/2006/relationships" xmlns:p188="http://schemas.microsoft.com/office/powerpoint/2018/8/main">
  <p188:cm id="{8ED37AB9-57C1-CA43-8C66-BC0756C3073D}" authorId="{29247AB7-21E9-EBED-9F5A-E481BAAE9763}" created="2021-10-27T22:44:05.759">
    <pc:sldMkLst xmlns:pc="http://schemas.microsoft.com/office/powerpoint/2013/main/command">
      <pc:docMk/>
      <pc:sldMk cId="4157806748" sldId="457"/>
    </pc:sldMkLst>
    <p188:txBody>
      <a:bodyPr/>
      <a:lstStyle/>
      <a:p>
        <a:r>
          <a:rPr lang="en-SE"/>
          <a:t>maybe add : comments on (lack of) geographical spread in region/countries, potentially numbers on accreddited/nnon-accredited signatories, private/public signatories, small/large signatories, etc. </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5563D-A390-4C49-A4DB-1D796F964B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NL"/>
        </a:p>
      </dgm:t>
    </dgm:pt>
    <dgm:pt modelId="{BF0BE499-53BA-4BD4-9601-751292FB15C5}">
      <dgm:prSet phldrT="[Text]"/>
      <dgm:spPr>
        <a:solidFill>
          <a:schemeClr val="accent1"/>
        </a:solidFill>
      </dgm:spPr>
      <dgm:t>
        <a:bodyPr/>
        <a:lstStyle/>
        <a:p>
          <a:r>
            <a:rPr lang="en-GB"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dirty="0"/>
        </a:p>
      </dgm:t>
    </dgm:pt>
    <dgm:pt modelId="{7B74AADB-0B16-4187-9E3E-9B714F8348E0}" type="parTrans" cxnId="{2E172D6B-C645-4660-ADCD-3EB08F26D5B6}">
      <dgm:prSet/>
      <dgm:spPr/>
      <dgm:t>
        <a:bodyPr/>
        <a:lstStyle/>
        <a:p>
          <a:endParaRPr lang="en-NL"/>
        </a:p>
      </dgm:t>
    </dgm:pt>
    <dgm:pt modelId="{D71C903B-C6DD-4F16-A2CE-17B0ADD0CB05}" type="sibTrans" cxnId="{2E172D6B-C645-4660-ADCD-3EB08F26D5B6}">
      <dgm:prSet/>
      <dgm:spPr/>
      <dgm:t>
        <a:bodyPr/>
        <a:lstStyle/>
        <a:p>
          <a:endParaRPr lang="en-NL"/>
        </a:p>
      </dgm:t>
    </dgm:pt>
    <dgm:pt modelId="{E61A7ED8-A56B-4551-8802-43EB69E1FEAD}">
      <dgm:prSet/>
      <dgm:spPr>
        <a:solidFill>
          <a:schemeClr val="accent1"/>
        </a:solidFill>
      </dgm:spPr>
      <dgm:t>
        <a:bodyPr/>
        <a:lstStyle/>
        <a:p>
          <a:r>
            <a:rPr lang="en-GB" dirty="0"/>
            <a:t>Taking individual and/or collective action with the potential to have immediate, direct impact (e.g., reducing energy consumption, using non-polluting and renewable energy sources, environmental conservation, re-forestation and re-greening). </a:t>
          </a:r>
          <a:endParaRPr lang="en-NL" dirty="0"/>
        </a:p>
      </dgm:t>
    </dgm:pt>
    <dgm:pt modelId="{47F75F9E-59C9-48A5-9D41-F2F937D26112}" type="parTrans" cxnId="{9B98E53F-EA3D-4C19-97C7-FC45A22C8421}">
      <dgm:prSet/>
      <dgm:spPr/>
      <dgm:t>
        <a:bodyPr/>
        <a:lstStyle/>
        <a:p>
          <a:endParaRPr lang="en-NL"/>
        </a:p>
      </dgm:t>
    </dgm:pt>
    <dgm:pt modelId="{C5E1C23E-EADB-41C7-8A62-A253B964919D}" type="sibTrans" cxnId="{9B98E53F-EA3D-4C19-97C7-FC45A22C8421}">
      <dgm:prSet/>
      <dgm:spPr/>
      <dgm:t>
        <a:bodyPr/>
        <a:lstStyle/>
        <a:p>
          <a:endParaRPr lang="en-NL"/>
        </a:p>
      </dgm:t>
    </dgm:pt>
    <dgm:pt modelId="{CEB19BAB-4487-40C4-BF32-76075AF1F385}">
      <dgm:prSet/>
      <dgm:spPr>
        <a:solidFill>
          <a:schemeClr val="accent1"/>
        </a:solidFill>
      </dgm:spPr>
      <dgm:t>
        <a:bodyPr/>
        <a:lstStyle/>
        <a:p>
          <a:r>
            <a:rPr lang="en-GB"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dirty="0"/>
        </a:p>
      </dgm:t>
    </dgm:pt>
    <dgm:pt modelId="{58E0EA66-2472-4B6A-A27B-C121C5AA7611}" type="parTrans" cxnId="{D30DE669-1050-4936-ADDB-7CD7DD193F25}">
      <dgm:prSet/>
      <dgm:spPr/>
      <dgm:t>
        <a:bodyPr/>
        <a:lstStyle/>
        <a:p>
          <a:endParaRPr lang="en-NL"/>
        </a:p>
      </dgm:t>
    </dgm:pt>
    <dgm:pt modelId="{6FF1B02C-546F-423F-9A85-9C53A0C14D86}" type="sibTrans" cxnId="{D30DE669-1050-4936-ADDB-7CD7DD193F25}">
      <dgm:prSet/>
      <dgm:spPr/>
      <dgm:t>
        <a:bodyPr/>
        <a:lstStyle/>
        <a:p>
          <a:endParaRPr lang="en-NL"/>
        </a:p>
      </dgm:t>
    </dgm:pt>
    <dgm:pt modelId="{D7529F2F-78BA-4BA6-AFF6-59E39FBB8536}" type="pres">
      <dgm:prSet presAssocID="{CEE5563D-A390-4C49-A4DB-1D796F964B95}" presName="linear" presStyleCnt="0">
        <dgm:presLayoutVars>
          <dgm:animLvl val="lvl"/>
          <dgm:resizeHandles val="exact"/>
        </dgm:presLayoutVars>
      </dgm:prSet>
      <dgm:spPr/>
    </dgm:pt>
    <dgm:pt modelId="{70240DFD-9C90-4185-A583-6E33B86868F1}" type="pres">
      <dgm:prSet presAssocID="{BF0BE499-53BA-4BD4-9601-751292FB15C5}" presName="parentText" presStyleLbl="node1" presStyleIdx="0" presStyleCnt="3">
        <dgm:presLayoutVars>
          <dgm:chMax val="0"/>
          <dgm:bulletEnabled val="1"/>
        </dgm:presLayoutVars>
      </dgm:prSet>
      <dgm:spPr/>
    </dgm:pt>
    <dgm:pt modelId="{1F88F9F6-5C1E-4792-88B1-B9B083CDE615}" type="pres">
      <dgm:prSet presAssocID="{D71C903B-C6DD-4F16-A2CE-17B0ADD0CB05}" presName="spacer" presStyleCnt="0"/>
      <dgm:spPr/>
    </dgm:pt>
    <dgm:pt modelId="{443C1692-2A9C-4941-B34B-5F9CCEA5CC65}" type="pres">
      <dgm:prSet presAssocID="{E61A7ED8-A56B-4551-8802-43EB69E1FEAD}" presName="parentText" presStyleLbl="node1" presStyleIdx="1" presStyleCnt="3">
        <dgm:presLayoutVars>
          <dgm:chMax val="0"/>
          <dgm:bulletEnabled val="1"/>
        </dgm:presLayoutVars>
      </dgm:prSet>
      <dgm:spPr/>
    </dgm:pt>
    <dgm:pt modelId="{ABF7FC8D-C674-473E-8240-1EBA54CC6768}" type="pres">
      <dgm:prSet presAssocID="{C5E1C23E-EADB-41C7-8A62-A253B964919D}" presName="spacer" presStyleCnt="0"/>
      <dgm:spPr/>
    </dgm:pt>
    <dgm:pt modelId="{1CBCF9C5-F202-4995-9634-4C82753ADD33}" type="pres">
      <dgm:prSet presAssocID="{CEB19BAB-4487-40C4-BF32-76075AF1F385}" presName="parentText" presStyleLbl="node1" presStyleIdx="2" presStyleCnt="3">
        <dgm:presLayoutVars>
          <dgm:chMax val="0"/>
          <dgm:bulletEnabled val="1"/>
        </dgm:presLayoutVars>
      </dgm:prSet>
      <dgm:spPr/>
    </dgm:pt>
  </dgm:ptLst>
  <dgm:cxnLst>
    <dgm:cxn modelId="{66A7D600-2BDF-4754-A3C7-3450AAF83953}" type="presOf" srcId="{E61A7ED8-A56B-4551-8802-43EB69E1FEAD}" destId="{443C1692-2A9C-4941-B34B-5F9CCEA5CC65}" srcOrd="0" destOrd="0" presId="urn:microsoft.com/office/officeart/2005/8/layout/vList2"/>
    <dgm:cxn modelId="{9B98E53F-EA3D-4C19-97C7-FC45A22C8421}" srcId="{CEE5563D-A390-4C49-A4DB-1D796F964B95}" destId="{E61A7ED8-A56B-4551-8802-43EB69E1FEAD}" srcOrd="1" destOrd="0" parTransId="{47F75F9E-59C9-48A5-9D41-F2F937D26112}" sibTransId="{C5E1C23E-EADB-41C7-8A62-A253B964919D}"/>
    <dgm:cxn modelId="{D30DE669-1050-4936-ADDB-7CD7DD193F25}" srcId="{CEE5563D-A390-4C49-A4DB-1D796F964B95}" destId="{CEB19BAB-4487-40C4-BF32-76075AF1F385}" srcOrd="2" destOrd="0" parTransId="{58E0EA66-2472-4B6A-A27B-C121C5AA7611}" sibTransId="{6FF1B02C-546F-423F-9A85-9C53A0C14D86}"/>
    <dgm:cxn modelId="{2E172D6B-C645-4660-ADCD-3EB08F26D5B6}" srcId="{CEE5563D-A390-4C49-A4DB-1D796F964B95}" destId="{BF0BE499-53BA-4BD4-9601-751292FB15C5}" srcOrd="0" destOrd="0" parTransId="{7B74AADB-0B16-4187-9E3E-9B714F8348E0}" sibTransId="{D71C903B-C6DD-4F16-A2CE-17B0ADD0CB05}"/>
    <dgm:cxn modelId="{00622D8C-3B8C-4FD2-AD92-9038F97016EA}" type="presOf" srcId="{BF0BE499-53BA-4BD4-9601-751292FB15C5}" destId="{70240DFD-9C90-4185-A583-6E33B86868F1}" srcOrd="0" destOrd="0" presId="urn:microsoft.com/office/officeart/2005/8/layout/vList2"/>
    <dgm:cxn modelId="{59D573D8-28C1-4E9F-93ED-62A3B3F288E2}" type="presOf" srcId="{CEB19BAB-4487-40C4-BF32-76075AF1F385}" destId="{1CBCF9C5-F202-4995-9634-4C82753ADD33}" srcOrd="0" destOrd="0" presId="urn:microsoft.com/office/officeart/2005/8/layout/vList2"/>
    <dgm:cxn modelId="{EC675DFF-B493-4BAD-AA86-313058C757DB}" type="presOf" srcId="{CEE5563D-A390-4C49-A4DB-1D796F964B95}" destId="{D7529F2F-78BA-4BA6-AFF6-59E39FBB8536}" srcOrd="0" destOrd="0" presId="urn:microsoft.com/office/officeart/2005/8/layout/vList2"/>
    <dgm:cxn modelId="{C97FCEB0-16FF-4FDC-92D3-6A6F9F791345}" type="presParOf" srcId="{D7529F2F-78BA-4BA6-AFF6-59E39FBB8536}" destId="{70240DFD-9C90-4185-A583-6E33B86868F1}" srcOrd="0" destOrd="0" presId="urn:microsoft.com/office/officeart/2005/8/layout/vList2"/>
    <dgm:cxn modelId="{CECF4202-9CC8-4B6F-993A-A6C6C8DBA430}" type="presParOf" srcId="{D7529F2F-78BA-4BA6-AFF6-59E39FBB8536}" destId="{1F88F9F6-5C1E-4792-88B1-B9B083CDE615}" srcOrd="1" destOrd="0" presId="urn:microsoft.com/office/officeart/2005/8/layout/vList2"/>
    <dgm:cxn modelId="{3CA3F2C0-A672-4AF2-8A5D-670FAFBC3CF4}" type="presParOf" srcId="{D7529F2F-78BA-4BA6-AFF6-59E39FBB8536}" destId="{443C1692-2A9C-4941-B34B-5F9CCEA5CC65}" srcOrd="2" destOrd="0" presId="urn:microsoft.com/office/officeart/2005/8/layout/vList2"/>
    <dgm:cxn modelId="{872FFAE0-457A-4DAC-AD86-21F645F3C8B1}" type="presParOf" srcId="{D7529F2F-78BA-4BA6-AFF6-59E39FBB8536}" destId="{ABF7FC8D-C674-473E-8240-1EBA54CC6768}" srcOrd="3" destOrd="0" presId="urn:microsoft.com/office/officeart/2005/8/layout/vList2"/>
    <dgm:cxn modelId="{8B5C7490-AE11-41B3-9172-96E1429E3276}" type="presParOf" srcId="{D7529F2F-78BA-4BA6-AFF6-59E39FBB8536}" destId="{1CBCF9C5-F202-4995-9634-4C82753ADD3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EC9D00-7D4D-4724-8FD8-FD2C6C4E492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NL"/>
        </a:p>
      </dgm:t>
    </dgm:pt>
    <dgm:pt modelId="{288CA17F-010F-47C8-82E8-CDB1F0BD8907}">
      <dgm:prSet phldrT="[Text]"/>
      <dgm:spPr/>
      <dgm:t>
        <a:bodyPr/>
        <a:lstStyle/>
        <a:p>
          <a:pPr algn="ctr"/>
          <a:r>
            <a:rPr lang="en-GB" dirty="0">
              <a:solidFill>
                <a:schemeClr val="tx1"/>
              </a:solidFill>
            </a:rPr>
            <a:t>Climate change mitigation focused on solutions</a:t>
          </a:r>
          <a:endParaRPr lang="en-NL" dirty="0"/>
        </a:p>
      </dgm:t>
    </dgm:pt>
    <dgm:pt modelId="{6C1D7178-DE3F-4DC4-96C7-58A871042227}" type="parTrans" cxnId="{6C26FC64-702E-440D-BBFF-AD6F174E9BD0}">
      <dgm:prSet/>
      <dgm:spPr/>
      <dgm:t>
        <a:bodyPr/>
        <a:lstStyle/>
        <a:p>
          <a:pPr algn="ctr"/>
          <a:endParaRPr lang="en-NL"/>
        </a:p>
      </dgm:t>
    </dgm:pt>
    <dgm:pt modelId="{B8DAD99D-2EBA-454E-B39F-0F0B84B7C56F}" type="sibTrans" cxnId="{6C26FC64-702E-440D-BBFF-AD6F174E9BD0}">
      <dgm:prSet/>
      <dgm:spPr/>
      <dgm:t>
        <a:bodyPr/>
        <a:lstStyle/>
        <a:p>
          <a:pPr algn="ctr"/>
          <a:endParaRPr lang="en-NL"/>
        </a:p>
      </dgm:t>
    </dgm:pt>
    <dgm:pt modelId="{EAAB7796-74AE-4689-8B04-9053AFD29681}">
      <dgm:prSet phldrT="[Text]"/>
      <dgm:spPr/>
      <dgm:t>
        <a:bodyPr/>
        <a:lstStyle/>
        <a:p>
          <a:pPr algn="ctr"/>
          <a:r>
            <a:rPr lang="en-GB" dirty="0"/>
            <a:t>Interactive teaching material</a:t>
          </a:r>
          <a:endParaRPr lang="en-NL" dirty="0"/>
        </a:p>
      </dgm:t>
    </dgm:pt>
    <dgm:pt modelId="{460FDE6B-C990-4567-A97D-8CE92DF5C9F2}" type="parTrans" cxnId="{2625F2E7-DF7E-4A06-9702-070DED043143}">
      <dgm:prSet/>
      <dgm:spPr/>
      <dgm:t>
        <a:bodyPr/>
        <a:lstStyle/>
        <a:p>
          <a:pPr algn="ctr"/>
          <a:endParaRPr lang="en-NL"/>
        </a:p>
      </dgm:t>
    </dgm:pt>
    <dgm:pt modelId="{DBDA2ACF-7408-4288-A40D-2DE9427DF32E}" type="sibTrans" cxnId="{2625F2E7-DF7E-4A06-9702-070DED043143}">
      <dgm:prSet/>
      <dgm:spPr/>
      <dgm:t>
        <a:bodyPr/>
        <a:lstStyle/>
        <a:p>
          <a:pPr algn="ctr"/>
          <a:endParaRPr lang="en-NL"/>
        </a:p>
      </dgm:t>
    </dgm:pt>
    <dgm:pt modelId="{E9A84F13-52FC-45F9-9914-98752192E741}">
      <dgm:prSet phldrT="[Text]"/>
      <dgm:spPr/>
      <dgm:t>
        <a:bodyPr/>
        <a:lstStyle/>
        <a:p>
          <a:pPr algn="ctr"/>
          <a:r>
            <a:rPr lang="en-GB" dirty="0"/>
            <a:t>MIT Sloan &amp; Climate Interactive Simulation tool </a:t>
          </a:r>
          <a:endParaRPr lang="en-NL" dirty="0"/>
        </a:p>
      </dgm:t>
    </dgm:pt>
    <dgm:pt modelId="{AE41392D-7902-40C5-8641-A2A61F1AF4D6}" type="parTrans" cxnId="{01DA5A4C-589D-4FA9-8A25-12B4A766B5DF}">
      <dgm:prSet/>
      <dgm:spPr/>
      <dgm:t>
        <a:bodyPr/>
        <a:lstStyle/>
        <a:p>
          <a:pPr algn="ctr"/>
          <a:endParaRPr lang="en-NL"/>
        </a:p>
      </dgm:t>
    </dgm:pt>
    <dgm:pt modelId="{5451EB49-B932-4DDA-8764-16538FDD296B}" type="sibTrans" cxnId="{01DA5A4C-589D-4FA9-8A25-12B4A766B5DF}">
      <dgm:prSet/>
      <dgm:spPr/>
      <dgm:t>
        <a:bodyPr/>
        <a:lstStyle/>
        <a:p>
          <a:pPr algn="ctr"/>
          <a:endParaRPr lang="en-NL"/>
        </a:p>
      </dgm:t>
    </dgm:pt>
    <dgm:pt modelId="{693AB9D4-59AB-4AE9-A0ED-EEC538033421}">
      <dgm:prSet/>
      <dgm:spPr/>
      <dgm:t>
        <a:bodyPr/>
        <a:lstStyle/>
        <a:p>
          <a:pPr algn="ctr"/>
          <a:r>
            <a:rPr lang="en-GB" dirty="0"/>
            <a:t>Certificates for you and your students</a:t>
          </a:r>
          <a:endParaRPr lang="en-NL" dirty="0"/>
        </a:p>
      </dgm:t>
    </dgm:pt>
    <dgm:pt modelId="{CBA92C69-736A-4B07-BB73-1E2A9B937B26}" type="parTrans" cxnId="{7A796FD2-326F-4B5A-9A70-587DFC35559D}">
      <dgm:prSet/>
      <dgm:spPr/>
      <dgm:t>
        <a:bodyPr/>
        <a:lstStyle/>
        <a:p>
          <a:pPr algn="ctr"/>
          <a:endParaRPr lang="en-NL"/>
        </a:p>
      </dgm:t>
    </dgm:pt>
    <dgm:pt modelId="{1272EF4D-94B3-4F95-BC95-B1B64D49CE2C}" type="sibTrans" cxnId="{7A796FD2-326F-4B5A-9A70-587DFC35559D}">
      <dgm:prSet/>
      <dgm:spPr/>
      <dgm:t>
        <a:bodyPr/>
        <a:lstStyle/>
        <a:p>
          <a:pPr algn="ctr"/>
          <a:endParaRPr lang="en-NL"/>
        </a:p>
      </dgm:t>
    </dgm:pt>
    <dgm:pt modelId="{D1703DA8-CB43-4CE2-89F3-0AE2985318B0}" type="pres">
      <dgm:prSet presAssocID="{89EC9D00-7D4D-4724-8FD8-FD2C6C4E492A}" presName="Name0" presStyleCnt="0">
        <dgm:presLayoutVars>
          <dgm:dir/>
          <dgm:resizeHandles val="exact"/>
        </dgm:presLayoutVars>
      </dgm:prSet>
      <dgm:spPr/>
    </dgm:pt>
    <dgm:pt modelId="{DBBD1058-A32C-4A27-BDD0-E5B4ECE68118}" type="pres">
      <dgm:prSet presAssocID="{288CA17F-010F-47C8-82E8-CDB1F0BD8907}" presName="compNode" presStyleCnt="0"/>
      <dgm:spPr/>
    </dgm:pt>
    <dgm:pt modelId="{CD6A562E-7197-486F-BE97-DFBC2CFF3D7E}" type="pres">
      <dgm:prSet presAssocID="{288CA17F-010F-47C8-82E8-CDB1F0BD8907}" presName="pictRect" presStyleLbl="node1" presStyleIdx="0" presStyleCnt="4"/>
      <dgm:spPr>
        <a:blipFill rotWithShape="1">
          <a:blip xmlns:r="http://schemas.openxmlformats.org/officeDocument/2006/relationships" r:embed="rId1"/>
          <a:srcRect/>
          <a:stretch>
            <a:fillRect l="-2000" r="-2000"/>
          </a:stretch>
        </a:blipFill>
      </dgm:spPr>
    </dgm:pt>
    <dgm:pt modelId="{4D876F06-6DDD-4D83-890F-4D029BA745C5}" type="pres">
      <dgm:prSet presAssocID="{288CA17F-010F-47C8-82E8-CDB1F0BD8907}" presName="textRect" presStyleLbl="revTx" presStyleIdx="0" presStyleCnt="4">
        <dgm:presLayoutVars>
          <dgm:bulletEnabled val="1"/>
        </dgm:presLayoutVars>
      </dgm:prSet>
      <dgm:spPr/>
    </dgm:pt>
    <dgm:pt modelId="{2341538B-5564-45EE-8A9A-9A7D47930EEA}" type="pres">
      <dgm:prSet presAssocID="{B8DAD99D-2EBA-454E-B39F-0F0B84B7C56F}" presName="sibTrans" presStyleLbl="sibTrans2D1" presStyleIdx="0" presStyleCnt="0"/>
      <dgm:spPr/>
    </dgm:pt>
    <dgm:pt modelId="{055E91EC-143C-40DC-A478-6FEF82A389E8}" type="pres">
      <dgm:prSet presAssocID="{EAAB7796-74AE-4689-8B04-9053AFD29681}" presName="compNode" presStyleCnt="0"/>
      <dgm:spPr/>
    </dgm:pt>
    <dgm:pt modelId="{D09A07F7-6B08-419A-929B-35B77FEFD7CC}" type="pres">
      <dgm:prSet presAssocID="{EAAB7796-74AE-4689-8B04-9053AFD29681}" presName="pictRect" presStyleLbl="node1" presStyleIdx="1" presStyleCnt="4"/>
      <dgm:spPr>
        <a:blipFill rotWithShape="1">
          <a:blip xmlns:r="http://schemas.openxmlformats.org/officeDocument/2006/relationships" r:embed="rId2"/>
          <a:srcRect/>
          <a:stretch>
            <a:fillRect l="-2000" r="-2000"/>
          </a:stretch>
        </a:blipFill>
      </dgm:spPr>
    </dgm:pt>
    <dgm:pt modelId="{8C75DDDE-D4AF-4EFE-93CD-C3BF02253519}" type="pres">
      <dgm:prSet presAssocID="{EAAB7796-74AE-4689-8B04-9053AFD29681}" presName="textRect" presStyleLbl="revTx" presStyleIdx="1" presStyleCnt="4">
        <dgm:presLayoutVars>
          <dgm:bulletEnabled val="1"/>
        </dgm:presLayoutVars>
      </dgm:prSet>
      <dgm:spPr/>
    </dgm:pt>
    <dgm:pt modelId="{9BE3FF69-2864-47E9-A5DB-307E08D44A81}" type="pres">
      <dgm:prSet presAssocID="{DBDA2ACF-7408-4288-A40D-2DE9427DF32E}" presName="sibTrans" presStyleLbl="sibTrans2D1" presStyleIdx="0" presStyleCnt="0"/>
      <dgm:spPr/>
    </dgm:pt>
    <dgm:pt modelId="{64AB5C60-0E12-4DD7-8279-C03B5B5B1594}" type="pres">
      <dgm:prSet presAssocID="{E9A84F13-52FC-45F9-9914-98752192E741}" presName="compNode" presStyleCnt="0"/>
      <dgm:spPr/>
    </dgm:pt>
    <dgm:pt modelId="{ADD7C7E1-30A0-4713-8F27-30F74E1E2C57}" type="pres">
      <dgm:prSet presAssocID="{E9A84F13-52FC-45F9-9914-98752192E741}" presName="pictRect" presStyleLbl="node1" presStyleIdx="2" presStyleCnt="4"/>
      <dgm:spPr>
        <a:blipFill rotWithShape="1">
          <a:blip xmlns:r="http://schemas.openxmlformats.org/officeDocument/2006/relationships" r:embed="rId3"/>
          <a:srcRect/>
          <a:stretch>
            <a:fillRect l="-2000" r="-2000"/>
          </a:stretch>
        </a:blipFill>
      </dgm:spPr>
    </dgm:pt>
    <dgm:pt modelId="{1EE91406-2FB8-46B7-B726-80C89895A895}" type="pres">
      <dgm:prSet presAssocID="{E9A84F13-52FC-45F9-9914-98752192E741}" presName="textRect" presStyleLbl="revTx" presStyleIdx="2" presStyleCnt="4">
        <dgm:presLayoutVars>
          <dgm:bulletEnabled val="1"/>
        </dgm:presLayoutVars>
      </dgm:prSet>
      <dgm:spPr/>
    </dgm:pt>
    <dgm:pt modelId="{77A89643-6148-4D94-B862-61DA29EBBEA4}" type="pres">
      <dgm:prSet presAssocID="{5451EB49-B932-4DDA-8764-16538FDD296B}" presName="sibTrans" presStyleLbl="sibTrans2D1" presStyleIdx="0" presStyleCnt="0"/>
      <dgm:spPr/>
    </dgm:pt>
    <dgm:pt modelId="{51B9BC2B-9E44-4DAC-B6D8-83A4E93968FA}" type="pres">
      <dgm:prSet presAssocID="{693AB9D4-59AB-4AE9-A0ED-EEC538033421}" presName="compNode" presStyleCnt="0"/>
      <dgm:spPr/>
    </dgm:pt>
    <dgm:pt modelId="{DC7A39B0-3FAA-4438-BBA8-BFC9CE9EFD63}" type="pres">
      <dgm:prSet presAssocID="{693AB9D4-59AB-4AE9-A0ED-EEC538033421}" presName="pictRect" presStyleLbl="node1" presStyleIdx="3" presStyleCnt="4"/>
      <dgm:spPr>
        <a:blipFill rotWithShape="1">
          <a:blip xmlns:r="http://schemas.openxmlformats.org/officeDocument/2006/relationships" r:embed="rId4"/>
          <a:srcRect/>
          <a:stretch>
            <a:fillRect l="-2000" r="-2000"/>
          </a:stretch>
        </a:blipFill>
      </dgm:spPr>
    </dgm:pt>
    <dgm:pt modelId="{F86DC537-E8D6-4C90-8AF1-A480E8A5DDFD}" type="pres">
      <dgm:prSet presAssocID="{693AB9D4-59AB-4AE9-A0ED-EEC538033421}" presName="textRect" presStyleLbl="revTx" presStyleIdx="3" presStyleCnt="4">
        <dgm:presLayoutVars>
          <dgm:bulletEnabled val="1"/>
        </dgm:presLayoutVars>
      </dgm:prSet>
      <dgm:spPr/>
    </dgm:pt>
  </dgm:ptLst>
  <dgm:cxnLst>
    <dgm:cxn modelId="{5BC9EC00-265A-4EE5-B4A1-BE8DB93E13D0}" type="presOf" srcId="{E9A84F13-52FC-45F9-9914-98752192E741}" destId="{1EE91406-2FB8-46B7-B726-80C89895A895}" srcOrd="0" destOrd="0" presId="urn:microsoft.com/office/officeart/2005/8/layout/pList1"/>
    <dgm:cxn modelId="{6C26FC64-702E-440D-BBFF-AD6F174E9BD0}" srcId="{89EC9D00-7D4D-4724-8FD8-FD2C6C4E492A}" destId="{288CA17F-010F-47C8-82E8-CDB1F0BD8907}" srcOrd="0" destOrd="0" parTransId="{6C1D7178-DE3F-4DC4-96C7-58A871042227}" sibTransId="{B8DAD99D-2EBA-454E-B39F-0F0B84B7C56F}"/>
    <dgm:cxn modelId="{01DA5A4C-589D-4FA9-8A25-12B4A766B5DF}" srcId="{89EC9D00-7D4D-4724-8FD8-FD2C6C4E492A}" destId="{E9A84F13-52FC-45F9-9914-98752192E741}" srcOrd="2" destOrd="0" parTransId="{AE41392D-7902-40C5-8641-A2A61F1AF4D6}" sibTransId="{5451EB49-B932-4DDA-8764-16538FDD296B}"/>
    <dgm:cxn modelId="{A1F9DF4C-9394-4F5A-91A4-65F35562868F}" type="presOf" srcId="{89EC9D00-7D4D-4724-8FD8-FD2C6C4E492A}" destId="{D1703DA8-CB43-4CE2-89F3-0AE2985318B0}" srcOrd="0" destOrd="0" presId="urn:microsoft.com/office/officeart/2005/8/layout/pList1"/>
    <dgm:cxn modelId="{C34BB36E-BABC-430F-8E35-DCC78B01A95A}" type="presOf" srcId="{693AB9D4-59AB-4AE9-A0ED-EEC538033421}" destId="{F86DC537-E8D6-4C90-8AF1-A480E8A5DDFD}" srcOrd="0" destOrd="0" presId="urn:microsoft.com/office/officeart/2005/8/layout/pList1"/>
    <dgm:cxn modelId="{97278E5A-B5DB-4AC9-B442-AD29BF48F343}" type="presOf" srcId="{5451EB49-B932-4DDA-8764-16538FDD296B}" destId="{77A89643-6148-4D94-B862-61DA29EBBEA4}" srcOrd="0" destOrd="0" presId="urn:microsoft.com/office/officeart/2005/8/layout/pList1"/>
    <dgm:cxn modelId="{BA5D7096-9F1A-4428-93D6-AD35A46B89A2}" type="presOf" srcId="{288CA17F-010F-47C8-82E8-CDB1F0BD8907}" destId="{4D876F06-6DDD-4D83-890F-4D029BA745C5}" srcOrd="0" destOrd="0" presId="urn:microsoft.com/office/officeart/2005/8/layout/pList1"/>
    <dgm:cxn modelId="{1FBEF496-4043-4D1B-8B89-4F17E31B47B5}" type="presOf" srcId="{B8DAD99D-2EBA-454E-B39F-0F0B84B7C56F}" destId="{2341538B-5564-45EE-8A9A-9A7D47930EEA}" srcOrd="0" destOrd="0" presId="urn:microsoft.com/office/officeart/2005/8/layout/pList1"/>
    <dgm:cxn modelId="{2CF004B5-C468-4331-A155-FBAC324E236D}" type="presOf" srcId="{DBDA2ACF-7408-4288-A40D-2DE9427DF32E}" destId="{9BE3FF69-2864-47E9-A5DB-307E08D44A81}" srcOrd="0" destOrd="0" presId="urn:microsoft.com/office/officeart/2005/8/layout/pList1"/>
    <dgm:cxn modelId="{7A796FD2-326F-4B5A-9A70-587DFC35559D}" srcId="{89EC9D00-7D4D-4724-8FD8-FD2C6C4E492A}" destId="{693AB9D4-59AB-4AE9-A0ED-EEC538033421}" srcOrd="3" destOrd="0" parTransId="{CBA92C69-736A-4B07-BB73-1E2A9B937B26}" sibTransId="{1272EF4D-94B3-4F95-BC95-B1B64D49CE2C}"/>
    <dgm:cxn modelId="{7CF6C5DD-A01C-4907-8886-36CE551489EF}" type="presOf" srcId="{EAAB7796-74AE-4689-8B04-9053AFD29681}" destId="{8C75DDDE-D4AF-4EFE-93CD-C3BF02253519}" srcOrd="0" destOrd="0" presId="urn:microsoft.com/office/officeart/2005/8/layout/pList1"/>
    <dgm:cxn modelId="{2625F2E7-DF7E-4A06-9702-070DED043143}" srcId="{89EC9D00-7D4D-4724-8FD8-FD2C6C4E492A}" destId="{EAAB7796-74AE-4689-8B04-9053AFD29681}" srcOrd="1" destOrd="0" parTransId="{460FDE6B-C990-4567-A97D-8CE92DF5C9F2}" sibTransId="{DBDA2ACF-7408-4288-A40D-2DE9427DF32E}"/>
    <dgm:cxn modelId="{59BB8E91-0AE8-4B43-AA35-20F14AF14E7B}" type="presParOf" srcId="{D1703DA8-CB43-4CE2-89F3-0AE2985318B0}" destId="{DBBD1058-A32C-4A27-BDD0-E5B4ECE68118}" srcOrd="0" destOrd="0" presId="urn:microsoft.com/office/officeart/2005/8/layout/pList1"/>
    <dgm:cxn modelId="{352BB9B4-114B-490D-9B5C-0F432CFA979E}" type="presParOf" srcId="{DBBD1058-A32C-4A27-BDD0-E5B4ECE68118}" destId="{CD6A562E-7197-486F-BE97-DFBC2CFF3D7E}" srcOrd="0" destOrd="0" presId="urn:microsoft.com/office/officeart/2005/8/layout/pList1"/>
    <dgm:cxn modelId="{31886932-6B2A-48DF-BA1C-D8E709450A41}" type="presParOf" srcId="{DBBD1058-A32C-4A27-BDD0-E5B4ECE68118}" destId="{4D876F06-6DDD-4D83-890F-4D029BA745C5}" srcOrd="1" destOrd="0" presId="urn:microsoft.com/office/officeart/2005/8/layout/pList1"/>
    <dgm:cxn modelId="{A118CBF0-B876-42DC-8C3F-891B63A32DBB}" type="presParOf" srcId="{D1703DA8-CB43-4CE2-89F3-0AE2985318B0}" destId="{2341538B-5564-45EE-8A9A-9A7D47930EEA}" srcOrd="1" destOrd="0" presId="urn:microsoft.com/office/officeart/2005/8/layout/pList1"/>
    <dgm:cxn modelId="{1E483674-394D-4F4C-B8DB-6D82F23D2E0A}" type="presParOf" srcId="{D1703DA8-CB43-4CE2-89F3-0AE2985318B0}" destId="{055E91EC-143C-40DC-A478-6FEF82A389E8}" srcOrd="2" destOrd="0" presId="urn:microsoft.com/office/officeart/2005/8/layout/pList1"/>
    <dgm:cxn modelId="{0E3040B1-FAC5-4ADA-AD0F-46BF0B094617}" type="presParOf" srcId="{055E91EC-143C-40DC-A478-6FEF82A389E8}" destId="{D09A07F7-6B08-419A-929B-35B77FEFD7CC}" srcOrd="0" destOrd="0" presId="urn:microsoft.com/office/officeart/2005/8/layout/pList1"/>
    <dgm:cxn modelId="{ED5E1A46-E5E8-4967-A13B-DF5B2039FDDC}" type="presParOf" srcId="{055E91EC-143C-40DC-A478-6FEF82A389E8}" destId="{8C75DDDE-D4AF-4EFE-93CD-C3BF02253519}" srcOrd="1" destOrd="0" presId="urn:microsoft.com/office/officeart/2005/8/layout/pList1"/>
    <dgm:cxn modelId="{3B5FBB14-4CF8-4046-8770-A660726CAD2B}" type="presParOf" srcId="{D1703DA8-CB43-4CE2-89F3-0AE2985318B0}" destId="{9BE3FF69-2864-47E9-A5DB-307E08D44A81}" srcOrd="3" destOrd="0" presId="urn:microsoft.com/office/officeart/2005/8/layout/pList1"/>
    <dgm:cxn modelId="{E307ED5A-57E3-487B-AEC4-011EED55CAC2}" type="presParOf" srcId="{D1703DA8-CB43-4CE2-89F3-0AE2985318B0}" destId="{64AB5C60-0E12-4DD7-8279-C03B5B5B1594}" srcOrd="4" destOrd="0" presId="urn:microsoft.com/office/officeart/2005/8/layout/pList1"/>
    <dgm:cxn modelId="{75C785E1-F70F-4967-91F2-00F7F440255B}" type="presParOf" srcId="{64AB5C60-0E12-4DD7-8279-C03B5B5B1594}" destId="{ADD7C7E1-30A0-4713-8F27-30F74E1E2C57}" srcOrd="0" destOrd="0" presId="urn:microsoft.com/office/officeart/2005/8/layout/pList1"/>
    <dgm:cxn modelId="{9EC28D38-304C-4EF8-8092-4E00D1DF222E}" type="presParOf" srcId="{64AB5C60-0E12-4DD7-8279-C03B5B5B1594}" destId="{1EE91406-2FB8-46B7-B726-80C89895A895}" srcOrd="1" destOrd="0" presId="urn:microsoft.com/office/officeart/2005/8/layout/pList1"/>
    <dgm:cxn modelId="{60AB03A2-3CE5-4356-82E4-2238E63FB00F}" type="presParOf" srcId="{D1703DA8-CB43-4CE2-89F3-0AE2985318B0}" destId="{77A89643-6148-4D94-B862-61DA29EBBEA4}" srcOrd="5" destOrd="0" presId="urn:microsoft.com/office/officeart/2005/8/layout/pList1"/>
    <dgm:cxn modelId="{F8DC47A9-1BA5-41EB-A84C-AC78EF65C300}" type="presParOf" srcId="{D1703DA8-CB43-4CE2-89F3-0AE2985318B0}" destId="{51B9BC2B-9E44-4DAC-B6D8-83A4E93968FA}" srcOrd="6" destOrd="0" presId="urn:microsoft.com/office/officeart/2005/8/layout/pList1"/>
    <dgm:cxn modelId="{DBE0D16E-33C1-465D-AD4B-C2FA276ECF1E}" type="presParOf" srcId="{51B9BC2B-9E44-4DAC-B6D8-83A4E93968FA}" destId="{DC7A39B0-3FAA-4438-BBA8-BFC9CE9EFD63}" srcOrd="0" destOrd="0" presId="urn:microsoft.com/office/officeart/2005/8/layout/pList1"/>
    <dgm:cxn modelId="{9250AF9A-373D-457C-B222-B67668528087}" type="presParOf" srcId="{51B9BC2B-9E44-4DAC-B6D8-83A4E93968FA}" destId="{F86DC537-E8D6-4C90-8AF1-A480E8A5DDF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40DFD-9C90-4185-A583-6E33B86868F1}">
      <dsp:nvSpPr>
        <dsp:cNvPr id="0" name=""/>
        <dsp:cNvSpPr/>
      </dsp:nvSpPr>
      <dsp:spPr>
        <a:xfrm>
          <a:off x="0" y="5669"/>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Developing values, knowledge and skills required to make choices and decisions that minimize the use of natural resources, emissions, waste and pollution; while contributing to the development of new solutions to the climate crisis (e.g., rethinking the way we live, buy and consume, how our daily lives are organized, how we socialize, exchange, share, educate and build identities).</a:t>
          </a:r>
          <a:endParaRPr lang="en-NL" sz="2100" kern="1200" dirty="0"/>
        </a:p>
      </dsp:txBody>
      <dsp:txXfrm>
        <a:off x="83959" y="89628"/>
        <a:ext cx="11352082" cy="1551982"/>
      </dsp:txXfrm>
    </dsp:sp>
    <dsp:sp modelId="{443C1692-2A9C-4941-B34B-5F9CCEA5CC65}">
      <dsp:nvSpPr>
        <dsp:cNvPr id="0" name=""/>
        <dsp:cNvSpPr/>
      </dsp:nvSpPr>
      <dsp:spPr>
        <a:xfrm>
          <a:off x="0" y="178605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Taking individual and/or collective action with the potential to have immediate, direct impact (e.g., reducing energy consumption, using non-polluting and renewable energy sources, environmental conservation, re-forestation and re-greening). </a:t>
          </a:r>
          <a:endParaRPr lang="en-NL" sz="2100" kern="1200" dirty="0"/>
        </a:p>
      </dsp:txBody>
      <dsp:txXfrm>
        <a:off x="83959" y="1870009"/>
        <a:ext cx="11352082" cy="1551982"/>
      </dsp:txXfrm>
    </dsp:sp>
    <dsp:sp modelId="{1CBCF9C5-F202-4995-9634-4C82753ADD33}">
      <dsp:nvSpPr>
        <dsp:cNvPr id="0" name=""/>
        <dsp:cNvSpPr/>
      </dsp:nvSpPr>
      <dsp:spPr>
        <a:xfrm>
          <a:off x="0" y="3566430"/>
          <a:ext cx="11520000" cy="17199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kern="1200" dirty="0"/>
            <a:t>Contributing to policy development with long-term positive impact on societal behaviour by examining economic systems, social structures, cultural patterns, lifestyle expectations, consumerism, wealth distribution, aspirations and value systems and their underlying responsibility for excessive greenhouse gas production.</a:t>
          </a:r>
          <a:endParaRPr lang="en-NL" sz="2100" kern="1200" dirty="0"/>
        </a:p>
      </dsp:txBody>
      <dsp:txXfrm>
        <a:off x="83959" y="3650389"/>
        <a:ext cx="11352082" cy="1551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A562E-7197-486F-BE97-DFBC2CFF3D7E}">
      <dsp:nvSpPr>
        <dsp:cNvPr id="0" name=""/>
        <dsp:cNvSpPr/>
      </dsp:nvSpPr>
      <dsp:spPr>
        <a:xfrm>
          <a:off x="5679" y="605477"/>
          <a:ext cx="2702552" cy="1862058"/>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76F06-6DDD-4D83-890F-4D029BA745C5}">
      <dsp:nvSpPr>
        <dsp:cNvPr id="0" name=""/>
        <dsp:cNvSpPr/>
      </dsp:nvSpPr>
      <dsp:spPr>
        <a:xfrm>
          <a:off x="5679"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solidFill>
                <a:schemeClr val="tx1"/>
              </a:solidFill>
            </a:rPr>
            <a:t>Climate change mitigation focused on solutions</a:t>
          </a:r>
          <a:endParaRPr lang="en-NL" sz="2100" kern="1200" dirty="0"/>
        </a:p>
      </dsp:txBody>
      <dsp:txXfrm>
        <a:off x="5679" y="2467536"/>
        <a:ext cx="2702552" cy="1002647"/>
      </dsp:txXfrm>
    </dsp:sp>
    <dsp:sp modelId="{D09A07F7-6B08-419A-929B-35B77FEFD7CC}">
      <dsp:nvSpPr>
        <dsp:cNvPr id="0" name=""/>
        <dsp:cNvSpPr/>
      </dsp:nvSpPr>
      <dsp:spPr>
        <a:xfrm>
          <a:off x="2978600" y="605477"/>
          <a:ext cx="2702552" cy="1862058"/>
        </a:xfrm>
        <a:prstGeom prst="roundRect">
          <a:avLst/>
        </a:prstGeom>
        <a:blipFill rotWithShape="1">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5DDDE-D4AF-4EFE-93CD-C3BF02253519}">
      <dsp:nvSpPr>
        <dsp:cNvPr id="0" name=""/>
        <dsp:cNvSpPr/>
      </dsp:nvSpPr>
      <dsp:spPr>
        <a:xfrm>
          <a:off x="2978600"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Interactive teaching material</a:t>
          </a:r>
          <a:endParaRPr lang="en-NL" sz="2100" kern="1200" dirty="0"/>
        </a:p>
      </dsp:txBody>
      <dsp:txXfrm>
        <a:off x="2978600" y="2467536"/>
        <a:ext cx="2702552" cy="1002647"/>
      </dsp:txXfrm>
    </dsp:sp>
    <dsp:sp modelId="{ADD7C7E1-30A0-4713-8F27-30F74E1E2C57}">
      <dsp:nvSpPr>
        <dsp:cNvPr id="0" name=""/>
        <dsp:cNvSpPr/>
      </dsp:nvSpPr>
      <dsp:spPr>
        <a:xfrm>
          <a:off x="5951522" y="605477"/>
          <a:ext cx="2702552" cy="1862058"/>
        </a:xfrm>
        <a:prstGeom prst="roundRect">
          <a:avLst/>
        </a:prstGeom>
        <a:blipFill rotWithShape="1">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1406-2FB8-46B7-B726-80C89895A895}">
      <dsp:nvSpPr>
        <dsp:cNvPr id="0" name=""/>
        <dsp:cNvSpPr/>
      </dsp:nvSpPr>
      <dsp:spPr>
        <a:xfrm>
          <a:off x="5951522"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MIT Sloan &amp; Climate Interactive Simulation tool </a:t>
          </a:r>
          <a:endParaRPr lang="en-NL" sz="2100" kern="1200" dirty="0"/>
        </a:p>
      </dsp:txBody>
      <dsp:txXfrm>
        <a:off x="5951522" y="2467536"/>
        <a:ext cx="2702552" cy="1002647"/>
      </dsp:txXfrm>
    </dsp:sp>
    <dsp:sp modelId="{DC7A39B0-3FAA-4438-BBA8-BFC9CE9EFD63}">
      <dsp:nvSpPr>
        <dsp:cNvPr id="0" name=""/>
        <dsp:cNvSpPr/>
      </dsp:nvSpPr>
      <dsp:spPr>
        <a:xfrm>
          <a:off x="8924444" y="605477"/>
          <a:ext cx="2702552" cy="1862058"/>
        </a:xfrm>
        <a:prstGeom prst="roundRect">
          <a:avLst/>
        </a:prstGeom>
        <a:blipFill rotWithShape="1">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DC537-E8D6-4C90-8AF1-A480E8A5DDFD}">
      <dsp:nvSpPr>
        <dsp:cNvPr id="0" name=""/>
        <dsp:cNvSpPr/>
      </dsp:nvSpPr>
      <dsp:spPr>
        <a:xfrm>
          <a:off x="8924444" y="2467536"/>
          <a:ext cx="2702552" cy="100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t>Certificates for you and your students</a:t>
          </a:r>
          <a:endParaRPr lang="en-NL" sz="2100" kern="1200" dirty="0"/>
        </a:p>
      </dsp:txBody>
      <dsp:txXfrm>
        <a:off x="8924444" y="2467536"/>
        <a:ext cx="2702552" cy="100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81D7C-81F1-BA48-B0CF-02C398C91972}"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88987-9C11-FC43-B2CE-3A9A6A29209B}" type="slidenum">
              <a:rPr lang="en-US" smtClean="0"/>
              <a:t>‹#›</a:t>
            </a:fld>
            <a:endParaRPr lang="en-US"/>
          </a:p>
        </p:txBody>
      </p:sp>
    </p:spTree>
    <p:extLst>
      <p:ext uri="{BB962C8B-B14F-4D97-AF65-F5344CB8AC3E}">
        <p14:creationId xmlns:p14="http://schemas.microsoft.com/office/powerpoint/2010/main" val="195001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a:t>
            </a:fld>
            <a:endParaRPr lang="en-US"/>
          </a:p>
        </p:txBody>
      </p:sp>
    </p:spTree>
    <p:extLst>
      <p:ext uri="{BB962C8B-B14F-4D97-AF65-F5344CB8AC3E}">
        <p14:creationId xmlns:p14="http://schemas.microsoft.com/office/powerpoint/2010/main" val="204458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14</a:t>
            </a:fld>
            <a:endParaRPr lang="en-US"/>
          </a:p>
        </p:txBody>
      </p:sp>
    </p:spTree>
    <p:extLst>
      <p:ext uri="{BB962C8B-B14F-4D97-AF65-F5344CB8AC3E}">
        <p14:creationId xmlns:p14="http://schemas.microsoft.com/office/powerpoint/2010/main" val="173269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15</a:t>
            </a:fld>
            <a:endParaRPr lang="en-US"/>
          </a:p>
        </p:txBody>
      </p:sp>
    </p:spTree>
    <p:extLst>
      <p:ext uri="{BB962C8B-B14F-4D97-AF65-F5344CB8AC3E}">
        <p14:creationId xmlns:p14="http://schemas.microsoft.com/office/powerpoint/2010/main" val="596525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16</a:t>
            </a:fld>
            <a:endParaRPr lang="en-US"/>
          </a:p>
        </p:txBody>
      </p:sp>
    </p:spTree>
    <p:extLst>
      <p:ext uri="{BB962C8B-B14F-4D97-AF65-F5344CB8AC3E}">
        <p14:creationId xmlns:p14="http://schemas.microsoft.com/office/powerpoint/2010/main" val="596525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17</a:t>
            </a:fld>
            <a:endParaRPr lang="en-US"/>
          </a:p>
        </p:txBody>
      </p:sp>
    </p:spTree>
    <p:extLst>
      <p:ext uri="{BB962C8B-B14F-4D97-AF65-F5344CB8AC3E}">
        <p14:creationId xmlns:p14="http://schemas.microsoft.com/office/powerpoint/2010/main" val="3864589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18</a:t>
            </a:fld>
            <a:endParaRPr lang="en-US"/>
          </a:p>
        </p:txBody>
      </p:sp>
    </p:spTree>
    <p:extLst>
      <p:ext uri="{BB962C8B-B14F-4D97-AF65-F5344CB8AC3E}">
        <p14:creationId xmlns:p14="http://schemas.microsoft.com/office/powerpoint/2010/main" val="2341582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19</a:t>
            </a:fld>
            <a:endParaRPr lang="en-US"/>
          </a:p>
        </p:txBody>
      </p:sp>
    </p:spTree>
    <p:extLst>
      <p:ext uri="{BB962C8B-B14F-4D97-AF65-F5344CB8AC3E}">
        <p14:creationId xmlns:p14="http://schemas.microsoft.com/office/powerpoint/2010/main" val="1398828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456D26-4784-43ED-A153-54D536AFD2AE}" type="slidenum">
              <a:rPr lang="en-GB" smtClean="0"/>
              <a:t>24</a:t>
            </a:fld>
            <a:endParaRPr lang="en-GB" dirty="0"/>
          </a:p>
        </p:txBody>
      </p:sp>
    </p:spTree>
    <p:extLst>
      <p:ext uri="{BB962C8B-B14F-4D97-AF65-F5344CB8AC3E}">
        <p14:creationId xmlns:p14="http://schemas.microsoft.com/office/powerpoint/2010/main" val="2188180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7F88987-9C11-FC43-B2CE-3A9A6A29209B}" type="slidenum">
              <a:rPr lang="en-US" smtClean="0"/>
              <a:t>25</a:t>
            </a:fld>
            <a:endParaRPr lang="en-US"/>
          </a:p>
        </p:txBody>
      </p:sp>
    </p:spTree>
    <p:extLst>
      <p:ext uri="{BB962C8B-B14F-4D97-AF65-F5344CB8AC3E}">
        <p14:creationId xmlns:p14="http://schemas.microsoft.com/office/powerpoint/2010/main" val="3447037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7F88987-9C11-FC43-B2CE-3A9A6A29209B}" type="slidenum">
              <a:rPr lang="en-US" smtClean="0"/>
              <a:t>28</a:t>
            </a:fld>
            <a:endParaRPr lang="en-US"/>
          </a:p>
        </p:txBody>
      </p:sp>
    </p:spTree>
    <p:extLst>
      <p:ext uri="{BB962C8B-B14F-4D97-AF65-F5344CB8AC3E}">
        <p14:creationId xmlns:p14="http://schemas.microsoft.com/office/powerpoint/2010/main" val="359750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31</a:t>
            </a:fld>
            <a:endParaRPr lang="en-US"/>
          </a:p>
        </p:txBody>
      </p:sp>
    </p:spTree>
    <p:extLst>
      <p:ext uri="{BB962C8B-B14F-4D97-AF65-F5344CB8AC3E}">
        <p14:creationId xmlns:p14="http://schemas.microsoft.com/office/powerpoint/2010/main" val="300050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indent="0">
              <a:buFontTx/>
              <a:buNone/>
            </a:pPr>
            <a:endParaRPr lang="en-US" dirty="0">
              <a:latin typeface="Century Gothic" panose="020B0502020202090204" pitchFamily="34" charset="0"/>
            </a:endParaRPr>
          </a:p>
          <a:p>
            <a:pPr marL="0" indent="0">
              <a:buFontTx/>
              <a:buNone/>
            </a:pPr>
            <a:r>
              <a:rPr lang="en-US" dirty="0">
                <a:latin typeface="Century Gothic" panose="020B0502020202090204" pitchFamily="34" charset="0"/>
              </a:rPr>
              <a:t>This is our current situation as demonstrated by </a:t>
            </a:r>
            <a:r>
              <a:rPr lang="en-US" dirty="0" err="1">
                <a:latin typeface="Century Gothic" panose="020B0502020202090204" pitchFamily="34" charset="0"/>
              </a:rPr>
              <a:t>En</a:t>
            </a:r>
            <a:r>
              <a:rPr lang="en-US" dirty="0">
                <a:latin typeface="Century Gothic" panose="020B0502020202090204" pitchFamily="34" charset="0"/>
              </a:rPr>
              <a:t>-ROADS which was developed by MIT Climate Interactive so that everyone can understand the high impact solutions and which impact they would have.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9ACC1A-9FD5-BC4C-8833-BF4A1ED2CF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4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Knowing these climate change mitigation tools and strategies will allow them to judge, whether Bill Gates is suggesting good solutions in his new book or whether Mark Carney got it right.</a:t>
            </a:r>
          </a:p>
        </p:txBody>
      </p:sp>
      <p:sp>
        <p:nvSpPr>
          <p:cNvPr id="4" name="Slide Number Placeholder 3"/>
          <p:cNvSpPr>
            <a:spLocks noGrp="1"/>
          </p:cNvSpPr>
          <p:nvPr>
            <p:ph type="sldNum" sz="quarter" idx="5"/>
          </p:nvPr>
        </p:nvSpPr>
        <p:spPr/>
        <p:txBody>
          <a:bodyPr/>
          <a:lstStyle/>
          <a:p>
            <a:fld id="{D7F88987-9C11-FC43-B2CE-3A9A6A29209B}" type="slidenum">
              <a:rPr lang="en-US" smtClean="0"/>
              <a:t>4</a:t>
            </a:fld>
            <a:endParaRPr lang="en-US"/>
          </a:p>
        </p:txBody>
      </p:sp>
    </p:spTree>
    <p:extLst>
      <p:ext uri="{BB962C8B-B14F-4D97-AF65-F5344CB8AC3E}">
        <p14:creationId xmlns:p14="http://schemas.microsoft.com/office/powerpoint/2010/main" val="989164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Carbon Literacy Training for Business Schools we have a strong focus on these high impact solutions so that everyone in a business school, whether in teaching, research or operations would know the best actions to take.</a:t>
            </a:r>
          </a:p>
        </p:txBody>
      </p:sp>
      <p:sp>
        <p:nvSpPr>
          <p:cNvPr id="4" name="Slide Number Placeholder 3"/>
          <p:cNvSpPr>
            <a:spLocks noGrp="1"/>
          </p:cNvSpPr>
          <p:nvPr>
            <p:ph type="sldNum" sz="quarter" idx="5"/>
          </p:nvPr>
        </p:nvSpPr>
        <p:spPr/>
        <p:txBody>
          <a:bodyPr/>
          <a:lstStyle/>
          <a:p>
            <a:fld id="{D7F88987-9C11-FC43-B2CE-3A9A6A29209B}" type="slidenum">
              <a:rPr lang="en-US" smtClean="0"/>
              <a:t>6</a:t>
            </a:fld>
            <a:endParaRPr lang="en-US"/>
          </a:p>
        </p:txBody>
      </p:sp>
    </p:spTree>
    <p:extLst>
      <p:ext uri="{BB962C8B-B14F-4D97-AF65-F5344CB8AC3E}">
        <p14:creationId xmlns:p14="http://schemas.microsoft.com/office/powerpoint/2010/main" val="357089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one is Climate Change Mitigation Education: Every Graduate needs to know how to best mitigate climate change- what are the best strategies and tools in operations, supply chain management, economics, investment to reduce carbon emissions?</a:t>
            </a:r>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88987-9C11-FC43-B2CE-3A9A6A292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80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a:t>
            </a:r>
          </a:p>
        </p:txBody>
      </p:sp>
      <p:sp>
        <p:nvSpPr>
          <p:cNvPr id="4" name="Slide Number Placeholder 3"/>
          <p:cNvSpPr>
            <a:spLocks noGrp="1"/>
          </p:cNvSpPr>
          <p:nvPr>
            <p:ph type="sldNum" sz="quarter" idx="5"/>
          </p:nvPr>
        </p:nvSpPr>
        <p:spPr/>
        <p:txBody>
          <a:bodyPr/>
          <a:lstStyle/>
          <a:p>
            <a:fld id="{D7F88987-9C11-FC43-B2CE-3A9A6A29209B}" type="slidenum">
              <a:rPr lang="en-US" smtClean="0"/>
              <a:t>8</a:t>
            </a:fld>
            <a:endParaRPr lang="en-US"/>
          </a:p>
        </p:txBody>
      </p:sp>
    </p:spTree>
    <p:extLst>
      <p:ext uri="{BB962C8B-B14F-4D97-AF65-F5344CB8AC3E}">
        <p14:creationId xmlns:p14="http://schemas.microsoft.com/office/powerpoint/2010/main" val="161680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9</a:t>
            </a:fld>
            <a:endParaRPr lang="en-US"/>
          </a:p>
        </p:txBody>
      </p:sp>
    </p:spTree>
    <p:extLst>
      <p:ext uri="{BB962C8B-B14F-4D97-AF65-F5344CB8AC3E}">
        <p14:creationId xmlns:p14="http://schemas.microsoft.com/office/powerpoint/2010/main" val="212316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you are interested in the wider perspective on how to get everyone in the </a:t>
            </a:r>
            <a:r>
              <a:rPr lang="en-GB" b="1" dirty="0"/>
              <a:t>university</a:t>
            </a:r>
            <a:r>
              <a:rPr lang="en-GB" dirty="0"/>
              <a:t> carbon literate, NTU has made one of the two open-source tool kits for all staff and students at universities.  Lots of information about the resources via https://carbonliteracy.com/toolkits/universities-colleges/.  Email education@carbonliteracy.com to request </a:t>
            </a:r>
            <a:r>
              <a:rPr lang="en-GB"/>
              <a:t>the toolkit.  </a:t>
            </a:r>
            <a:endParaRPr lang="en-GB" dirty="0"/>
          </a:p>
        </p:txBody>
      </p:sp>
      <p:sp>
        <p:nvSpPr>
          <p:cNvPr id="4" name="Slide Number Placeholder 3"/>
          <p:cNvSpPr>
            <a:spLocks noGrp="1"/>
          </p:cNvSpPr>
          <p:nvPr>
            <p:ph type="sldNum" sz="quarter" idx="5"/>
          </p:nvPr>
        </p:nvSpPr>
        <p:spPr/>
        <p:txBody>
          <a:bodyPr/>
          <a:lstStyle/>
          <a:p>
            <a:fld id="{D7F88987-9C11-FC43-B2CE-3A9A6A29209B}" type="slidenum">
              <a:rPr lang="en-US" smtClean="0"/>
              <a:t>10</a:t>
            </a:fld>
            <a:endParaRPr lang="en-US"/>
          </a:p>
        </p:txBody>
      </p:sp>
    </p:spTree>
    <p:extLst>
      <p:ext uri="{BB962C8B-B14F-4D97-AF65-F5344CB8AC3E}">
        <p14:creationId xmlns:p14="http://schemas.microsoft.com/office/powerpoint/2010/main" val="3615580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F88987-9C11-FC43-B2CE-3A9A6A29209B}" type="slidenum">
              <a:rPr lang="en-US" smtClean="0"/>
              <a:t>13</a:t>
            </a:fld>
            <a:endParaRPr lang="en-US"/>
          </a:p>
        </p:txBody>
      </p:sp>
    </p:spTree>
    <p:extLst>
      <p:ext uri="{BB962C8B-B14F-4D97-AF65-F5344CB8AC3E}">
        <p14:creationId xmlns:p14="http://schemas.microsoft.com/office/powerpoint/2010/main" val="3463755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456444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29978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54937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47882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532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781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710472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234246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87245452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2724296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15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4798671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714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285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spTree>
    <p:extLst>
      <p:ext uri="{BB962C8B-B14F-4D97-AF65-F5344CB8AC3E}">
        <p14:creationId xmlns:p14="http://schemas.microsoft.com/office/powerpoint/2010/main" val="303082472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spTree>
    <p:extLst>
      <p:ext uri="{BB962C8B-B14F-4D97-AF65-F5344CB8AC3E}">
        <p14:creationId xmlns:p14="http://schemas.microsoft.com/office/powerpoint/2010/main" val="353615844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20299281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830450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247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9254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897958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085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3367420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2046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617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747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628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1664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93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515579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1419638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dirty="0"/>
              <a:t>Click to edit Master text styles</a:t>
            </a:r>
          </a:p>
        </p:txBody>
      </p:sp>
    </p:spTree>
    <p:extLst>
      <p:ext uri="{BB962C8B-B14F-4D97-AF65-F5344CB8AC3E}">
        <p14:creationId xmlns:p14="http://schemas.microsoft.com/office/powerpoint/2010/main" val="677136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dirty="0"/>
              <a:t>Click to edit Master text styles</a:t>
            </a:r>
          </a:p>
        </p:txBody>
      </p:sp>
    </p:spTree>
    <p:extLst>
      <p:ext uri="{BB962C8B-B14F-4D97-AF65-F5344CB8AC3E}">
        <p14:creationId xmlns:p14="http://schemas.microsoft.com/office/powerpoint/2010/main" val="2009579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345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dirty="0"/>
              <a:t>Click to edit Master text styles</a:t>
            </a:r>
          </a:p>
        </p:txBody>
      </p:sp>
    </p:spTree>
    <p:extLst>
      <p:ext uri="{BB962C8B-B14F-4D97-AF65-F5344CB8AC3E}">
        <p14:creationId xmlns:p14="http://schemas.microsoft.com/office/powerpoint/2010/main" val="2278455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dirty="0"/>
              <a:t>Click to edit Master text styles</a:t>
            </a:r>
          </a:p>
        </p:txBody>
      </p:sp>
    </p:spTree>
    <p:extLst>
      <p:ext uri="{BB962C8B-B14F-4D97-AF65-F5344CB8AC3E}">
        <p14:creationId xmlns:p14="http://schemas.microsoft.com/office/powerpoint/2010/main" val="19495268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dirty="0"/>
              <a:t>Click to edit Master text styles</a:t>
            </a:r>
          </a:p>
        </p:txBody>
      </p:sp>
    </p:spTree>
    <p:extLst>
      <p:ext uri="{BB962C8B-B14F-4D97-AF65-F5344CB8AC3E}">
        <p14:creationId xmlns:p14="http://schemas.microsoft.com/office/powerpoint/2010/main" val="2465755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dirty="0"/>
              <a:t>Click to edit Master text styles</a:t>
            </a:r>
          </a:p>
        </p:txBody>
      </p:sp>
    </p:spTree>
    <p:extLst>
      <p:ext uri="{BB962C8B-B14F-4D97-AF65-F5344CB8AC3E}">
        <p14:creationId xmlns:p14="http://schemas.microsoft.com/office/powerpoint/2010/main" val="7179024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502720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7633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dirty="0"/>
              <a:t>Click to edit Master text styles</a:t>
            </a:r>
          </a:p>
        </p:txBody>
      </p:sp>
    </p:spTree>
    <p:extLst>
      <p:ext uri="{BB962C8B-B14F-4D97-AF65-F5344CB8AC3E}">
        <p14:creationId xmlns:p14="http://schemas.microsoft.com/office/powerpoint/2010/main" val="38309570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E6005B"/>
                </a:solidFill>
              </a:rPr>
              <a:t>Thank you</a:t>
            </a:r>
          </a:p>
        </p:txBody>
      </p:sp>
    </p:spTree>
    <p:extLst>
      <p:ext uri="{BB962C8B-B14F-4D97-AF65-F5344CB8AC3E}">
        <p14:creationId xmlns:p14="http://schemas.microsoft.com/office/powerpoint/2010/main" val="1383780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rgbClr val="9E043D"/>
                </a:solidFill>
              </a:rPr>
              <a:t>Thank you</a:t>
            </a:r>
          </a:p>
        </p:txBody>
      </p:sp>
    </p:spTree>
    <p:extLst>
      <p:ext uri="{BB962C8B-B14F-4D97-AF65-F5344CB8AC3E}">
        <p14:creationId xmlns:p14="http://schemas.microsoft.com/office/powerpoint/2010/main" val="348516172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spTree>
    <p:extLst>
      <p:ext uri="{BB962C8B-B14F-4D97-AF65-F5344CB8AC3E}">
        <p14:creationId xmlns:p14="http://schemas.microsoft.com/office/powerpoint/2010/main" val="259506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7" name="Straight Connector 16">
            <a:extLst>
              <a:ext uri="{FF2B5EF4-FFF2-40B4-BE49-F238E27FC236}">
                <a16:creationId xmlns:a16="http://schemas.microsoft.com/office/drawing/2014/main" id="{E05FD160-A44D-564F-9B8D-3DFF640F27C2}"/>
              </a:ext>
            </a:extLst>
          </p:cNvPr>
          <p:cNvCxnSpPr>
            <a:cxnSpLocks/>
          </p:cNvCxnSpPr>
          <p:nvPr userDrawn="1"/>
        </p:nvCxnSpPr>
        <p:spPr>
          <a:xfrm>
            <a:off x="442912" y="2708543"/>
            <a:ext cx="113061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3303030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Dark Background w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219200" y="685800"/>
            <a:ext cx="9855200" cy="5105400"/>
          </a:xfrm>
        </p:spPr>
        <p:txBody>
          <a:bodyPr/>
          <a:lstStyle>
            <a:lvl1pPr>
              <a:defRPr>
                <a:solidFill>
                  <a:schemeClr val="bg1"/>
                </a:solidFill>
              </a:defRPr>
            </a:lvl1pPr>
            <a:lvl2pPr>
              <a:defRPr>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2086458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a:xfrm>
            <a:off x="2193925" y="6436800"/>
            <a:ext cx="3528000" cy="216000"/>
          </a:xfrm>
          <a:prstGeom prst="rect">
            <a:avLst/>
          </a:prstGeom>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180000" indent="-18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3726890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a:prstGeom prst="rect">
            <a:avLst/>
          </a:prstGeom>
        </p:spPr>
        <p:txBody>
          <a:bodyPr/>
          <a:lstStyle>
            <a:lvl1pPr algn="l">
              <a:defRPr sz="4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63084" y="3976016"/>
            <a:ext cx="10363200" cy="4308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874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CD4B30D-B216-DB48-A016-619AFACC141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8824" t="28824"/>
          <a:stretch/>
        </p:blipFill>
        <p:spPr>
          <a:xfrm>
            <a:off x="0" y="0"/>
            <a:ext cx="12192000" cy="6858000"/>
          </a:xfrm>
          <a:prstGeom prst="rect">
            <a:avLst/>
          </a:prstGeom>
        </p:spPr>
      </p:pic>
      <p:sp>
        <p:nvSpPr>
          <p:cNvPr id="13" name="Title 1">
            <a:extLst>
              <a:ext uri="{FF2B5EF4-FFF2-40B4-BE49-F238E27FC236}">
                <a16:creationId xmlns:a16="http://schemas.microsoft.com/office/drawing/2014/main" id="{0083FBCF-329E-8F47-90E0-26592D51F560}"/>
              </a:ext>
            </a:extLst>
          </p:cNvPr>
          <p:cNvSpPr>
            <a:spLocks noGrp="1"/>
          </p:cNvSpPr>
          <p:nvPr>
            <p:ph type="ctrTitle"/>
          </p:nvPr>
        </p:nvSpPr>
        <p:spPr>
          <a:xfrm>
            <a:off x="466722" y="698757"/>
            <a:ext cx="11261452" cy="524156"/>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A71AB9BF-D5D3-B34C-89E4-72465B5D0FE0}"/>
              </a:ext>
            </a:extLst>
          </p:cNvPr>
          <p:cNvSpPr>
            <a:spLocks noGrp="1"/>
          </p:cNvSpPr>
          <p:nvPr>
            <p:ph idx="1"/>
          </p:nvPr>
        </p:nvSpPr>
        <p:spPr>
          <a:xfrm>
            <a:off x="466722" y="1416846"/>
            <a:ext cx="11261452" cy="4606924"/>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3090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339696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5619750" y="828675"/>
            <a:ext cx="5505450" cy="518629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966FD595-5923-4CD2-8CB5-0A66B9351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4769" y="2515548"/>
            <a:ext cx="4659709" cy="1826904"/>
          </a:xfrm>
          <a:prstGeom prst="rect">
            <a:avLst/>
          </a:prstGeom>
        </p:spPr>
      </p:pic>
      <p:pic>
        <p:nvPicPr>
          <p:cNvPr id="8" name="Picture 7">
            <a:extLst>
              <a:ext uri="{FF2B5EF4-FFF2-40B4-BE49-F238E27FC236}">
                <a16:creationId xmlns:a16="http://schemas.microsoft.com/office/drawing/2014/main" id="{C57BD1C0-1B2D-4196-BB30-215FEB5626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17644" y="306284"/>
            <a:ext cx="1800000" cy="688312"/>
          </a:xfrm>
          <a:prstGeom prst="rect">
            <a:avLst/>
          </a:prstGeom>
        </p:spPr>
      </p:pic>
    </p:spTree>
    <p:extLst>
      <p:ext uri="{BB962C8B-B14F-4D97-AF65-F5344CB8AC3E}">
        <p14:creationId xmlns:p14="http://schemas.microsoft.com/office/powerpoint/2010/main" val="3158933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chemeClr val="bg1"/>
                </a:solidFill>
              </a:defRPr>
            </a:lvl1pPr>
          </a:lstStyle>
          <a:p>
            <a:fld id="{09AB7D12-A524-4A37-822E-86680631D2B1}" type="slidenum">
              <a:rPr lang="en-GB" smtClean="0"/>
              <a:pPr/>
              <a:t>‹#›</a:t>
            </a:fld>
            <a:endParaRPr lang="en-GB"/>
          </a:p>
        </p:txBody>
      </p:sp>
      <p:sp>
        <p:nvSpPr>
          <p:cNvPr id="5" name="Title 1"/>
          <p:cNvSpPr>
            <a:spLocks noGrp="1"/>
          </p:cNvSpPr>
          <p:nvPr>
            <p:ph type="ctrTitle"/>
          </p:nvPr>
        </p:nvSpPr>
        <p:spPr>
          <a:xfrm>
            <a:off x="1085850" y="3714750"/>
            <a:ext cx="10039349" cy="2233542"/>
          </a:xfrm>
        </p:spPr>
        <p:txBody>
          <a:bodyPr anchor="ctr"/>
          <a:lstStyle>
            <a:lvl1pPr algn="ctr">
              <a:defRPr sz="6000"/>
            </a:lvl1pPr>
          </a:lstStyle>
          <a:p>
            <a:r>
              <a:rPr lang="en-US"/>
              <a:t>Click to edit Master title style</a:t>
            </a:r>
            <a:endParaRPr lang="en-GB"/>
          </a:p>
        </p:txBody>
      </p:sp>
      <p:pic>
        <p:nvPicPr>
          <p:cNvPr id="6" name="Picture 5">
            <a:extLst>
              <a:ext uri="{FF2B5EF4-FFF2-40B4-BE49-F238E27FC236}">
                <a16:creationId xmlns:a16="http://schemas.microsoft.com/office/drawing/2014/main" id="{DA9A7782-9BC8-4FD3-A0CD-BC4D0AAE2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5898" y="1420908"/>
            <a:ext cx="3856511" cy="1511999"/>
          </a:xfrm>
          <a:prstGeom prst="rect">
            <a:avLst/>
          </a:prstGeom>
        </p:spPr>
      </p:pic>
      <p:pic>
        <p:nvPicPr>
          <p:cNvPr id="8" name="Picture 7">
            <a:extLst>
              <a:ext uri="{FF2B5EF4-FFF2-40B4-BE49-F238E27FC236}">
                <a16:creationId xmlns:a16="http://schemas.microsoft.com/office/drawing/2014/main" id="{1EB95AC9-216C-4C9A-A5A7-5FB3837A1C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9592" y="1420908"/>
            <a:ext cx="3954018" cy="1511999"/>
          </a:xfrm>
          <a:prstGeom prst="rect">
            <a:avLst/>
          </a:prstGeom>
        </p:spPr>
      </p:pic>
    </p:spTree>
    <p:extLst>
      <p:ext uri="{BB962C8B-B14F-4D97-AF65-F5344CB8AC3E}">
        <p14:creationId xmlns:p14="http://schemas.microsoft.com/office/powerpoint/2010/main" val="1410002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9" name="Picture 8">
            <a:extLst>
              <a:ext uri="{FF2B5EF4-FFF2-40B4-BE49-F238E27FC236}">
                <a16:creationId xmlns:a16="http://schemas.microsoft.com/office/drawing/2014/main" id="{247A0F1E-92EE-405F-B6F2-865432ADF7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2851198542"/>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8" name="Picture 7">
            <a:extLst>
              <a:ext uri="{FF2B5EF4-FFF2-40B4-BE49-F238E27FC236}">
                <a16:creationId xmlns:a16="http://schemas.microsoft.com/office/drawing/2014/main" id="{173704A9-62D5-44C5-8F5F-6BCB50D5A7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2540" y="198000"/>
            <a:ext cx="2073279" cy="812858"/>
          </a:xfrm>
          <a:prstGeom prst="rect">
            <a:avLst/>
          </a:prstGeom>
        </p:spPr>
      </p:pic>
    </p:spTree>
    <p:extLst>
      <p:ext uri="{BB962C8B-B14F-4D97-AF65-F5344CB8AC3E}">
        <p14:creationId xmlns:p14="http://schemas.microsoft.com/office/powerpoint/2010/main" val="1338720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144000" y="144000"/>
            <a:ext cx="11905200" cy="657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8918" y="6429266"/>
            <a:ext cx="1118618" cy="256033"/>
          </a:xfrm>
          <a:prstGeom prst="rect">
            <a:avLst/>
          </a:prstGeom>
        </p:spPr>
      </p:pic>
    </p:spTree>
    <p:extLst>
      <p:ext uri="{BB962C8B-B14F-4D97-AF65-F5344CB8AC3E}">
        <p14:creationId xmlns:p14="http://schemas.microsoft.com/office/powerpoint/2010/main" val="330266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3582816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821E69"/>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8" name="Date Placeholder 3">
            <a:extLst>
              <a:ext uri="{FF2B5EF4-FFF2-40B4-BE49-F238E27FC236}">
                <a16:creationId xmlns:a16="http://schemas.microsoft.com/office/drawing/2014/main" id="{2E139847-7864-EB4B-975A-CCF5B80F082F}"/>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pic>
        <p:nvPicPr>
          <p:cNvPr id="9" name="Picture 8">
            <a:extLst>
              <a:ext uri="{FF2B5EF4-FFF2-40B4-BE49-F238E27FC236}">
                <a16:creationId xmlns:a16="http://schemas.microsoft.com/office/drawing/2014/main" id="{DFF11451-0260-374E-A4F5-FD6B016EFC15}"/>
              </a:ext>
            </a:extLst>
          </p:cNvPr>
          <p:cNvPicPr>
            <a:picLocks noChangeAspect="1"/>
          </p:cNvPicPr>
          <p:nvPr userDrawn="1"/>
        </p:nvPicPr>
        <p:blipFill>
          <a:blip r:embed="rId2"/>
          <a:stretch>
            <a:fillRect/>
          </a:stretch>
        </p:blipFill>
        <p:spPr>
          <a:xfrm>
            <a:off x="232012" y="5641648"/>
            <a:ext cx="11517074" cy="1189056"/>
          </a:xfrm>
          <a:prstGeom prst="rect">
            <a:avLst/>
          </a:prstGeom>
        </p:spPr>
      </p:pic>
      <p:pic>
        <p:nvPicPr>
          <p:cNvPr id="4" name="Picture 3">
            <a:extLst>
              <a:ext uri="{FF2B5EF4-FFF2-40B4-BE49-F238E27FC236}">
                <a16:creationId xmlns:a16="http://schemas.microsoft.com/office/drawing/2014/main" id="{F48E08D6-5C4B-B44F-AAEE-F9DADB668EF3}"/>
              </a:ext>
            </a:extLst>
          </p:cNvPr>
          <p:cNvPicPr>
            <a:picLocks noChangeAspect="1"/>
          </p:cNvPicPr>
          <p:nvPr userDrawn="1"/>
        </p:nvPicPr>
        <p:blipFill>
          <a:blip r:embed="rId3"/>
          <a:stretch>
            <a:fillRect/>
          </a:stretch>
        </p:blipFill>
        <p:spPr>
          <a:xfrm>
            <a:off x="442912" y="821854"/>
            <a:ext cx="3427412" cy="969268"/>
          </a:xfrm>
          <a:prstGeom prst="rect">
            <a:avLst/>
          </a:prstGeom>
        </p:spPr>
      </p:pic>
    </p:spTree>
    <p:extLst>
      <p:ext uri="{BB962C8B-B14F-4D97-AF65-F5344CB8AC3E}">
        <p14:creationId xmlns:p14="http://schemas.microsoft.com/office/powerpoint/2010/main" val="14060104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5256212"/>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3B4F1C1A-7877-C445-BF44-4797CDCC7B07}"/>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pic>
        <p:nvPicPr>
          <p:cNvPr id="10" name="Picture 9">
            <a:extLst>
              <a:ext uri="{FF2B5EF4-FFF2-40B4-BE49-F238E27FC236}">
                <a16:creationId xmlns:a16="http://schemas.microsoft.com/office/drawing/2014/main" id="{671E6C26-54D1-EE48-806E-6E0CE27CCF6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295467490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5256213"/>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rcRect/>
          <a:stretch/>
        </p:blipFill>
        <p:spPr>
          <a:xfrm>
            <a:off x="442913" y="821854"/>
            <a:ext cx="3427412" cy="966450"/>
          </a:xfrm>
          <a:prstGeom prst="rect">
            <a:avLst/>
          </a:prstGeom>
        </p:spPr>
      </p:pic>
      <p:sp>
        <p:nvSpPr>
          <p:cNvPr id="8" name="Date Placeholder 3">
            <a:extLst>
              <a:ext uri="{FF2B5EF4-FFF2-40B4-BE49-F238E27FC236}">
                <a16:creationId xmlns:a16="http://schemas.microsoft.com/office/drawing/2014/main" id="{F375CC9E-091D-0E4F-954D-CF34653BBC3A}"/>
              </a:ext>
            </a:extLst>
          </p:cNvPr>
          <p:cNvSpPr>
            <a:spLocks noGrp="1"/>
          </p:cNvSpPr>
          <p:nvPr>
            <p:ph type="dt" sz="half" idx="10"/>
          </p:nvPr>
        </p:nvSpPr>
        <p:spPr>
          <a:xfrm>
            <a:off x="6275386" y="5184991"/>
            <a:ext cx="5473701"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15/11/2021</a:t>
            </a:fld>
            <a:endParaRPr lang="en-US" dirty="0"/>
          </a:p>
        </p:txBody>
      </p:sp>
      <p:pic>
        <p:nvPicPr>
          <p:cNvPr id="10" name="Picture 9">
            <a:extLst>
              <a:ext uri="{FF2B5EF4-FFF2-40B4-BE49-F238E27FC236}">
                <a16:creationId xmlns:a16="http://schemas.microsoft.com/office/drawing/2014/main" id="{01EC8BDD-6EBD-EF41-845B-ABEC7F118976}"/>
              </a:ext>
            </a:extLst>
          </p:cNvPr>
          <p:cNvPicPr>
            <a:picLocks noChangeAspect="1"/>
          </p:cNvPicPr>
          <p:nvPr userDrawn="1"/>
        </p:nvPicPr>
        <p:blipFill>
          <a:blip r:embed="rId3"/>
          <a:stretch>
            <a:fillRect/>
          </a:stretch>
        </p:blipFill>
        <p:spPr>
          <a:xfrm>
            <a:off x="232012" y="5641648"/>
            <a:ext cx="11517074" cy="1189056"/>
          </a:xfrm>
          <a:prstGeom prst="rect">
            <a:avLst/>
          </a:prstGeom>
        </p:spPr>
      </p:pic>
    </p:spTree>
    <p:extLst>
      <p:ext uri="{BB962C8B-B14F-4D97-AF65-F5344CB8AC3E}">
        <p14:creationId xmlns:p14="http://schemas.microsoft.com/office/powerpoint/2010/main" val="11198222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7" name="Picture 6">
            <a:extLst>
              <a:ext uri="{FF2B5EF4-FFF2-40B4-BE49-F238E27FC236}">
                <a16:creationId xmlns:a16="http://schemas.microsoft.com/office/drawing/2014/main" id="{7A66DDF7-4161-A944-9D57-C417AF7C281B}"/>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6593198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12" name="Rectangle 11">
            <a:extLst>
              <a:ext uri="{FF2B5EF4-FFF2-40B4-BE49-F238E27FC236}">
                <a16:creationId xmlns:a16="http://schemas.microsoft.com/office/drawing/2014/main" id="{E4921C33-6950-6040-8168-5F1571CA2A12}"/>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52FA08-35BE-6043-869D-5D40E768132C}"/>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9" name="Picture 8">
            <a:extLst>
              <a:ext uri="{FF2B5EF4-FFF2-40B4-BE49-F238E27FC236}">
                <a16:creationId xmlns:a16="http://schemas.microsoft.com/office/drawing/2014/main" id="{711AB16C-D080-A743-B11C-7043F05172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0664856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dirty="0"/>
          </a:p>
        </p:txBody>
      </p:sp>
      <p:sp>
        <p:nvSpPr>
          <p:cNvPr id="6" name="Rectangle 5">
            <a:extLst>
              <a:ext uri="{FF2B5EF4-FFF2-40B4-BE49-F238E27FC236}">
                <a16:creationId xmlns:a16="http://schemas.microsoft.com/office/drawing/2014/main" id="{D8E04121-C066-3A40-876B-1CA0C26BE5A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spTree>
    <p:extLst>
      <p:ext uri="{BB962C8B-B14F-4D97-AF65-F5344CB8AC3E}">
        <p14:creationId xmlns:p14="http://schemas.microsoft.com/office/powerpoint/2010/main" val="947504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24470608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605003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35372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0" name="Rectangle 9">
            <a:extLst>
              <a:ext uri="{FF2B5EF4-FFF2-40B4-BE49-F238E27FC236}">
                <a16:creationId xmlns:a16="http://schemas.microsoft.com/office/drawing/2014/main" id="{9FDB936F-20FE-4F4E-A381-0A8F2F0932BF}"/>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B239072-54E3-D840-94FF-59B5A3DB67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A23C9158-08AC-B445-9748-F78BD906B11E}"/>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845867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dirty="0"/>
          </a:p>
        </p:txBody>
      </p:sp>
    </p:spTree>
    <p:extLst>
      <p:ext uri="{BB962C8B-B14F-4D97-AF65-F5344CB8AC3E}">
        <p14:creationId xmlns:p14="http://schemas.microsoft.com/office/powerpoint/2010/main" val="3892924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0" name="Rectangle 9">
            <a:extLst>
              <a:ext uri="{FF2B5EF4-FFF2-40B4-BE49-F238E27FC236}">
                <a16:creationId xmlns:a16="http://schemas.microsoft.com/office/drawing/2014/main" id="{665613FF-87B6-1242-9B4A-D1C3901D261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0A7B3E-714F-AB48-A595-128A6711E7C4}"/>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4" name="Straight Connector 13">
            <a:extLst>
              <a:ext uri="{FF2B5EF4-FFF2-40B4-BE49-F238E27FC236}">
                <a16:creationId xmlns:a16="http://schemas.microsoft.com/office/drawing/2014/main" id="{14258EC2-13AA-864B-A386-3B584B311812}"/>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55D7BAC-0665-5645-9AC1-ACF78E923F54}"/>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9275323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11" name="Rectangle 10">
            <a:extLst>
              <a:ext uri="{FF2B5EF4-FFF2-40B4-BE49-F238E27FC236}">
                <a16:creationId xmlns:a16="http://schemas.microsoft.com/office/drawing/2014/main" id="{7510C95B-C793-6442-96A7-72C4D9B9D63A}"/>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F2A406-933C-EA4D-8AD9-6DEDE6DC43F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3" name="Picture 12">
            <a:extLst>
              <a:ext uri="{FF2B5EF4-FFF2-40B4-BE49-F238E27FC236}">
                <a16:creationId xmlns:a16="http://schemas.microsoft.com/office/drawing/2014/main" id="{4C36DCE0-4DF3-CF4A-B791-AC31918D58F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942873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3" name="Rectangle 12">
            <a:extLst>
              <a:ext uri="{FF2B5EF4-FFF2-40B4-BE49-F238E27FC236}">
                <a16:creationId xmlns:a16="http://schemas.microsoft.com/office/drawing/2014/main" id="{11F7FF29-B1B6-8442-A145-D12AFF86234C}"/>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3B686C-EC9C-6344-8FB9-64E983AEE480}"/>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3" name="Straight Connector 2">
            <a:extLst>
              <a:ext uri="{FF2B5EF4-FFF2-40B4-BE49-F238E27FC236}">
                <a16:creationId xmlns:a16="http://schemas.microsoft.com/office/drawing/2014/main" id="{27A7AEBA-DE94-3649-9F85-41B7E46DB459}"/>
              </a:ext>
            </a:extLst>
          </p:cNvPr>
          <p:cNvCxnSpPr>
            <a:cxnSpLocks/>
          </p:cNvCxnSpPr>
          <p:nvPr userDrawn="1"/>
        </p:nvCxnSpPr>
        <p:spPr>
          <a:xfrm>
            <a:off x="4429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79F11EA-2779-8A40-A867-5D192DAD1113}"/>
              </a:ext>
            </a:extLst>
          </p:cNvPr>
          <p:cNvCxnSpPr>
            <a:cxnSpLocks/>
          </p:cNvCxnSpPr>
          <p:nvPr userDrawn="1"/>
        </p:nvCxnSpPr>
        <p:spPr>
          <a:xfrm>
            <a:off x="4329113" y="2708543"/>
            <a:ext cx="3529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4BEB1C0-51C1-1B40-A5C2-522368FD1EA0}"/>
              </a:ext>
            </a:extLst>
          </p:cNvPr>
          <p:cNvCxnSpPr>
            <a:cxnSpLocks/>
          </p:cNvCxnSpPr>
          <p:nvPr userDrawn="1"/>
        </p:nvCxnSpPr>
        <p:spPr>
          <a:xfrm>
            <a:off x="8220075" y="2708543"/>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3B1E477-135A-B24A-9425-32ABD7C43429}"/>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45285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821E69"/>
                </a:solidFill>
              </a:defRPr>
            </a:lvl1pPr>
          </a:lstStyle>
          <a:p>
            <a:r>
              <a:rPr lang="en-GB" dirty="0"/>
              <a:t>Click to edit Master title style</a:t>
            </a:r>
            <a:endParaRPr lang="en-US" dirty="0"/>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4" name="Rectangle 13">
            <a:extLst>
              <a:ext uri="{FF2B5EF4-FFF2-40B4-BE49-F238E27FC236}">
                <a16:creationId xmlns:a16="http://schemas.microsoft.com/office/drawing/2014/main" id="{DA445871-F22C-8149-89B5-7B905A45C8BB}"/>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2D590-6370-9248-A87D-7C043CEB1B9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2" name="Picture 1">
            <a:extLst>
              <a:ext uri="{FF2B5EF4-FFF2-40B4-BE49-F238E27FC236}">
                <a16:creationId xmlns:a16="http://schemas.microsoft.com/office/drawing/2014/main" id="{D3F8CF18-CDBA-A947-85C6-770E2EC78F8A}"/>
              </a:ext>
            </a:extLst>
          </p:cNvPr>
          <p:cNvPicPr>
            <a:picLocks noChangeAspect="1"/>
          </p:cNvPicPr>
          <p:nvPr userDrawn="1"/>
        </p:nvPicPr>
        <p:blipFill>
          <a:blip r:embed="rId2"/>
          <a:stretch>
            <a:fillRect/>
          </a:stretch>
        </p:blipFill>
        <p:spPr>
          <a:xfrm>
            <a:off x="442913" y="1010601"/>
            <a:ext cx="977432" cy="797562"/>
          </a:xfrm>
          <a:prstGeom prst="rect">
            <a:avLst/>
          </a:prstGeom>
        </p:spPr>
      </p:pic>
      <p:pic>
        <p:nvPicPr>
          <p:cNvPr id="17" name="Picture 16">
            <a:extLst>
              <a:ext uri="{FF2B5EF4-FFF2-40B4-BE49-F238E27FC236}">
                <a16:creationId xmlns:a16="http://schemas.microsoft.com/office/drawing/2014/main" id="{4F2125AF-5301-C24E-AF5E-52CD0605CD59}"/>
              </a:ext>
            </a:extLst>
          </p:cNvPr>
          <p:cNvPicPr>
            <a:picLocks noChangeAspect="1"/>
          </p:cNvPicPr>
          <p:nvPr userDrawn="1"/>
        </p:nvPicPr>
        <p:blipFill>
          <a:blip r:embed="rId2"/>
          <a:stretch>
            <a:fillRect/>
          </a:stretch>
        </p:blipFill>
        <p:spPr>
          <a:xfrm rot="10800000">
            <a:off x="10771654" y="4899976"/>
            <a:ext cx="977432" cy="797562"/>
          </a:xfrm>
          <a:prstGeom prst="rect">
            <a:avLst/>
          </a:prstGeom>
        </p:spPr>
      </p:pic>
      <p:pic>
        <p:nvPicPr>
          <p:cNvPr id="9" name="Picture 8">
            <a:extLst>
              <a:ext uri="{FF2B5EF4-FFF2-40B4-BE49-F238E27FC236}">
                <a16:creationId xmlns:a16="http://schemas.microsoft.com/office/drawing/2014/main" id="{C01AF797-BDF0-9649-8ED0-B1A94DB760A2}"/>
              </a:ext>
            </a:extLst>
          </p:cNvPr>
          <p:cNvPicPr>
            <a:picLocks noChangeAspect="1"/>
          </p:cNvPicPr>
          <p:nvPr userDrawn="1"/>
        </p:nvPicPr>
        <p:blipFill>
          <a:blip r:embed="rId3"/>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3664135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846EAD9-019B-7E48-B955-761A2E21FBB3}"/>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8279101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dirty="0"/>
              <a:t>Click to edit Master title style</a:t>
            </a:r>
            <a:endParaRPr lang="en-US" dirty="0"/>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pic>
        <p:nvPicPr>
          <p:cNvPr id="12" name="Picture 11">
            <a:extLst>
              <a:ext uri="{FF2B5EF4-FFF2-40B4-BE49-F238E27FC236}">
                <a16:creationId xmlns:a16="http://schemas.microsoft.com/office/drawing/2014/main" id="{B0644EBE-7026-5544-BDC9-6245FED4C978}"/>
              </a:ext>
            </a:extLst>
          </p:cNvPr>
          <p:cNvPicPr>
            <a:picLocks noChangeAspect="1"/>
          </p:cNvPicPr>
          <p:nvPr userDrawn="1"/>
        </p:nvPicPr>
        <p:blipFill>
          <a:blip r:embed="rId2"/>
          <a:srcRect/>
          <a:stretch/>
        </p:blipFill>
        <p:spPr>
          <a:xfrm>
            <a:off x="442913" y="5832766"/>
            <a:ext cx="2429352" cy="685021"/>
          </a:xfrm>
          <a:prstGeom prst="rect">
            <a:avLst/>
          </a:prstGeom>
        </p:spPr>
      </p:pic>
    </p:spTree>
    <p:extLst>
      <p:ext uri="{BB962C8B-B14F-4D97-AF65-F5344CB8AC3E}">
        <p14:creationId xmlns:p14="http://schemas.microsoft.com/office/powerpoint/2010/main" val="3990139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F40A0-24CE-1A4E-BEAA-839D1ED1AA27}"/>
              </a:ext>
            </a:extLst>
          </p:cNvPr>
          <p:cNvSpPr/>
          <p:nvPr userDrawn="1"/>
        </p:nvSpPr>
        <p:spPr>
          <a:xfrm>
            <a:off x="0" y="441326"/>
            <a:ext cx="12191999" cy="6300786"/>
          </a:xfrm>
          <a:prstGeom prst="rect">
            <a:avLst/>
          </a:prstGeom>
          <a:gradFill>
            <a:gsLst>
              <a:gs pos="75000">
                <a:srgbClr val="821E69"/>
              </a:gs>
              <a:gs pos="0">
                <a:srgbClr val="C7017F"/>
              </a:gs>
            </a:gsLst>
            <a:lin ang="108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E6005B"/>
              </a:solidFill>
            </a:endParaRPr>
          </a:p>
        </p:txBody>
      </p:sp>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dirty="0">
                <a:solidFill>
                  <a:schemeClr val="bg1"/>
                </a:solidFill>
              </a:rPr>
              <a:t>Thank you</a:t>
            </a:r>
          </a:p>
        </p:txBody>
      </p:sp>
      <p:pic>
        <p:nvPicPr>
          <p:cNvPr id="7" name="Picture 6">
            <a:extLst>
              <a:ext uri="{FF2B5EF4-FFF2-40B4-BE49-F238E27FC236}">
                <a16:creationId xmlns:a16="http://schemas.microsoft.com/office/drawing/2014/main" id="{F6987525-B118-1D42-AD55-2D98CDF5D50D}"/>
              </a:ext>
            </a:extLst>
          </p:cNvPr>
          <p:cNvPicPr>
            <a:picLocks noChangeAspect="1"/>
          </p:cNvPicPr>
          <p:nvPr userDrawn="1"/>
        </p:nvPicPr>
        <p:blipFill>
          <a:blip r:embed="rId2"/>
          <a:srcRect/>
          <a:stretch/>
        </p:blipFill>
        <p:spPr>
          <a:xfrm>
            <a:off x="442913" y="821854"/>
            <a:ext cx="3427412" cy="966450"/>
          </a:xfrm>
          <a:prstGeom prst="rect">
            <a:avLst/>
          </a:prstGeom>
        </p:spPr>
      </p:pic>
    </p:spTree>
    <p:extLst>
      <p:ext uri="{BB962C8B-B14F-4D97-AF65-F5344CB8AC3E}">
        <p14:creationId xmlns:p14="http://schemas.microsoft.com/office/powerpoint/2010/main" val="294872550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Presenters">
    <p:bg>
      <p:bgRef idx="1001">
        <a:schemeClr val="bg1"/>
      </p:bgRef>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75094" y="691755"/>
            <a:ext cx="11033082" cy="603646"/>
          </a:xfrm>
        </p:spPr>
        <p:txBody>
          <a:bodyPr anchor="t">
            <a:noAutofit/>
          </a:bodyPr>
          <a:lstStyle>
            <a:lvl1pPr algn="l">
              <a:defRPr sz="3000" b="0" i="0" cap="none">
                <a:solidFill>
                  <a:schemeClr val="tx1"/>
                </a:solidFill>
                <a:latin typeface="Flama-Extrabold"/>
                <a:cs typeface="Flama-Extrabold"/>
              </a:defRPr>
            </a:lvl1pPr>
          </a:lstStyle>
          <a:p>
            <a:r>
              <a:rPr lang="en-US" dirty="0"/>
              <a:t>Presenters</a:t>
            </a:r>
          </a:p>
        </p:txBody>
      </p:sp>
      <p:sp>
        <p:nvSpPr>
          <p:cNvPr id="4" name="Subtitle 2"/>
          <p:cNvSpPr>
            <a:spLocks noGrp="1"/>
          </p:cNvSpPr>
          <p:nvPr>
            <p:ph type="subTitle" idx="1" hasCustomPrompt="1"/>
          </p:nvPr>
        </p:nvSpPr>
        <p:spPr>
          <a:xfrm>
            <a:off x="575094" y="1379796"/>
            <a:ext cx="11033082" cy="4792409"/>
          </a:xfrm>
        </p:spPr>
        <p:txBody>
          <a:bodyPr>
            <a:noAutofit/>
          </a:bodyPr>
          <a:lstStyle>
            <a:lvl1pPr marL="0" indent="0" algn="l">
              <a:lnSpc>
                <a:spcPct val="90000"/>
              </a:lnSpc>
              <a:buNone/>
              <a:defRPr sz="1600" b="0" i="0" cap="none">
                <a:solidFill>
                  <a:srgbClr val="1E3250"/>
                </a:solidFill>
                <a:latin typeface="Flama-Light"/>
                <a:cs typeface="Flama-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p>
        </p:txBody>
      </p:sp>
      <p:sp>
        <p:nvSpPr>
          <p:cNvPr id="13" name="Rectangle 12"/>
          <p:cNvSpPr/>
          <p:nvPr userDrawn="1"/>
        </p:nvSpPr>
        <p:spPr>
          <a:xfrm>
            <a:off x="6" y="0"/>
            <a:ext cx="12192001" cy="15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Tree>
    <p:extLst>
      <p:ext uri="{BB962C8B-B14F-4D97-AF65-F5344CB8AC3E}">
        <p14:creationId xmlns:p14="http://schemas.microsoft.com/office/powerpoint/2010/main" val="3336830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Rectangle 9">
            <a:extLst>
              <a:ext uri="{FF2B5EF4-FFF2-40B4-BE49-F238E27FC236}">
                <a16:creationId xmlns:a16="http://schemas.microsoft.com/office/drawing/2014/main" id="{90920C73-37A6-4942-A69E-C78ECC18A0C3}"/>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D3B3AF-D3BA-1045-BAB2-3557246A2F38}"/>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pic>
        <p:nvPicPr>
          <p:cNvPr id="12" name="Picture 11">
            <a:extLst>
              <a:ext uri="{FF2B5EF4-FFF2-40B4-BE49-F238E27FC236}">
                <a16:creationId xmlns:a16="http://schemas.microsoft.com/office/drawing/2014/main" id="{E06F3833-A1D3-0C45-9C27-8F07FBE3CC1C}"/>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14731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dirty="0"/>
              <a:t>Click to edit Master title style</a:t>
            </a:r>
            <a:endParaRPr lang="en-US" dirty="0"/>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C7017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11" name="Rectangle 10">
            <a:extLst>
              <a:ext uri="{FF2B5EF4-FFF2-40B4-BE49-F238E27FC236}">
                <a16:creationId xmlns:a16="http://schemas.microsoft.com/office/drawing/2014/main" id="{E7DD8EBF-04FD-2C40-9C05-F789D32FBBF8}"/>
              </a:ext>
            </a:extLst>
          </p:cNvPr>
          <p:cNvSpPr/>
          <p:nvPr userDrawn="1"/>
        </p:nvSpPr>
        <p:spPr>
          <a:xfrm>
            <a:off x="1" y="0"/>
            <a:ext cx="12191999" cy="441325"/>
          </a:xfrm>
          <a:prstGeom prst="rect">
            <a:avLst/>
          </a:prstGeom>
          <a:gradFill>
            <a:gsLst>
              <a:gs pos="75000">
                <a:srgbClr val="821E69"/>
              </a:gs>
              <a:gs pos="0">
                <a:srgbClr val="C7017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81C1D-AD50-8541-B164-831252BE29B7}"/>
              </a:ext>
            </a:extLst>
          </p:cNvPr>
          <p:cNvSpPr/>
          <p:nvPr userDrawn="1"/>
        </p:nvSpPr>
        <p:spPr>
          <a:xfrm>
            <a:off x="0" y="6742113"/>
            <a:ext cx="12191999" cy="125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F6258"/>
              </a:solidFill>
            </a:endParaRPr>
          </a:p>
        </p:txBody>
      </p:sp>
      <p:cxnSp>
        <p:nvCxnSpPr>
          <p:cNvPr id="15" name="Straight Connector 14">
            <a:extLst>
              <a:ext uri="{FF2B5EF4-FFF2-40B4-BE49-F238E27FC236}">
                <a16:creationId xmlns:a16="http://schemas.microsoft.com/office/drawing/2014/main" id="{01E716D2-90D9-BC49-B315-2712825D6D38}"/>
              </a:ext>
            </a:extLst>
          </p:cNvPr>
          <p:cNvCxnSpPr>
            <a:cxnSpLocks/>
          </p:cNvCxnSpPr>
          <p:nvPr userDrawn="1"/>
        </p:nvCxnSpPr>
        <p:spPr>
          <a:xfrm>
            <a:off x="442913"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AFA18F-ECF5-BE46-96FF-AC96629C4817}"/>
              </a:ext>
            </a:extLst>
          </p:cNvPr>
          <p:cNvCxnSpPr>
            <a:cxnSpLocks/>
          </p:cNvCxnSpPr>
          <p:nvPr userDrawn="1"/>
        </p:nvCxnSpPr>
        <p:spPr>
          <a:xfrm>
            <a:off x="6279194" y="2708543"/>
            <a:ext cx="5473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059B8AE-40F3-FF48-9A28-B9E6935B7B2D}"/>
              </a:ext>
            </a:extLst>
          </p:cNvPr>
          <p:cNvPicPr>
            <a:picLocks noChangeAspect="1"/>
          </p:cNvPicPr>
          <p:nvPr userDrawn="1"/>
        </p:nvPicPr>
        <p:blipFill>
          <a:blip r:embed="rId2"/>
          <a:stretch>
            <a:fillRect/>
          </a:stretch>
        </p:blipFill>
        <p:spPr>
          <a:xfrm>
            <a:off x="442912" y="5830769"/>
            <a:ext cx="2429353" cy="687018"/>
          </a:xfrm>
          <a:prstGeom prst="rect">
            <a:avLst/>
          </a:prstGeom>
        </p:spPr>
      </p:pic>
    </p:spTree>
    <p:extLst>
      <p:ext uri="{BB962C8B-B14F-4D97-AF65-F5344CB8AC3E}">
        <p14:creationId xmlns:p14="http://schemas.microsoft.com/office/powerpoint/2010/main" val="2417170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3.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4.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4195769896"/>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82" r:id="rId3"/>
    <p:sldLayoutId id="2147483652" r:id="rId4"/>
    <p:sldLayoutId id="2147483676" r:id="rId5"/>
    <p:sldLayoutId id="2147483670" r:id="rId6"/>
    <p:sldLayoutId id="2147483684" r:id="rId7"/>
    <p:sldLayoutId id="2147483659" r:id="rId8"/>
    <p:sldLayoutId id="2147483653" r:id="rId9"/>
    <p:sldLayoutId id="2147483679" r:id="rId10"/>
    <p:sldLayoutId id="2147483680" r:id="rId11"/>
    <p:sldLayoutId id="2147483677" r:id="rId12"/>
    <p:sldLayoutId id="2147483678" r:id="rId13"/>
    <p:sldLayoutId id="2147483683" r:id="rId14"/>
    <p:sldLayoutId id="2147483651" r:id="rId15"/>
    <p:sldLayoutId id="2147483667" r:id="rId16"/>
    <p:sldLayoutId id="2147483658" r:id="rId17"/>
    <p:sldLayoutId id="2147483685" r:id="rId18"/>
    <p:sldLayoutId id="2147483723" r:id="rId19"/>
    <p:sldLayoutId id="2147483724" r:id="rId20"/>
    <p:sldLayoutId id="2147483765" r:id="rId21"/>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userDrawn="1">
          <p15:clr>
            <a:srgbClr val="A4A3A4"/>
          </p15:clr>
        </p15:guide>
        <p15:guide id="2" orient="horz" pos="278" userDrawn="1">
          <p15:clr>
            <a:srgbClr val="A4A3A4"/>
          </p15:clr>
        </p15:guide>
        <p15:guide id="3" pos="2502" userDrawn="1">
          <p15:clr>
            <a:srgbClr val="A4A3A4"/>
          </p15:clr>
        </p15:guide>
        <p15:guide id="4" pos="2729" userDrawn="1">
          <p15:clr>
            <a:srgbClr val="A4A3A4"/>
          </p15:clr>
        </p15:guide>
        <p15:guide id="5" pos="4951" userDrawn="1">
          <p15:clr>
            <a:srgbClr val="A4A3A4"/>
          </p15:clr>
        </p15:guide>
        <p15:guide id="6" pos="5178" userDrawn="1">
          <p15:clr>
            <a:srgbClr val="A4A3A4"/>
          </p15:clr>
        </p15:guide>
        <p15:guide id="7" pos="7401" userDrawn="1">
          <p15:clr>
            <a:srgbClr val="A4A3A4"/>
          </p15:clr>
        </p15:guide>
        <p15:guide id="8" orient="horz" pos="504" userDrawn="1">
          <p15:clr>
            <a:srgbClr val="A4A3A4"/>
          </p15:clr>
        </p15:guide>
        <p15:guide id="9" orient="horz" pos="3816" userDrawn="1">
          <p15:clr>
            <a:srgbClr val="A4A3A4"/>
          </p15:clr>
        </p15:guide>
        <p15:guide id="10" orient="horz" pos="4042" userDrawn="1">
          <p15:clr>
            <a:srgbClr val="A4A3A4"/>
          </p15:clr>
        </p15:guide>
        <p15:guide id="11" pos="3727" userDrawn="1">
          <p15:clr>
            <a:srgbClr val="A4A3A4"/>
          </p15:clr>
        </p15:guide>
        <p15:guide id="12" pos="3953" userDrawn="1">
          <p15:clr>
            <a:srgbClr val="A4A3A4"/>
          </p15:clr>
        </p15:guide>
        <p15:guide id="13" orient="horz" pos="3589" userDrawn="1">
          <p15:clr>
            <a:srgbClr val="A4A3A4"/>
          </p15:clr>
        </p15:guide>
        <p15:guide id="14" orient="horz" pos="1139" userDrawn="1">
          <p15:clr>
            <a:srgbClr val="A4A3A4"/>
          </p15:clr>
        </p15:guide>
        <p15:guide id="15" orient="horz" pos="125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85749960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8" r:id="rId29"/>
    <p:sldLayoutId id="2147483719" r:id="rId30"/>
    <p:sldLayoutId id="2147483720" r:id="rId31"/>
    <p:sldLayoutId id="2147483721" r:id="rId32"/>
    <p:sldLayoutId id="2147483726" r:id="rId33"/>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458000"/>
            <a:ext cx="10515600" cy="4718963"/>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7" name="Rectangle 6"/>
          <p:cNvSpPr/>
          <p:nvPr userDrawn="1"/>
        </p:nvSpPr>
        <p:spPr>
          <a:xfrm>
            <a:off x="0" y="0"/>
            <a:ext cx="12192000" cy="12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solidFill>
                <a:schemeClr val="bg1"/>
              </a:solidFill>
            </a:endParaRPr>
          </a:p>
        </p:txBody>
      </p:sp>
      <p:sp>
        <p:nvSpPr>
          <p:cNvPr id="2" name="Title Placeholder 1"/>
          <p:cNvSpPr>
            <a:spLocks noGrp="1"/>
          </p:cNvSpPr>
          <p:nvPr>
            <p:ph type="title"/>
          </p:nvPr>
        </p:nvSpPr>
        <p:spPr>
          <a:xfrm>
            <a:off x="838200" y="198000"/>
            <a:ext cx="7200000" cy="88712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10" name="Slide Number Placeholder 5"/>
          <p:cNvSpPr>
            <a:spLocks noGrp="1"/>
          </p:cNvSpPr>
          <p:nvPr>
            <p:ph type="sldNum" sz="quarter" idx="4"/>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spTree>
    <p:extLst>
      <p:ext uri="{BB962C8B-B14F-4D97-AF65-F5344CB8AC3E}">
        <p14:creationId xmlns:p14="http://schemas.microsoft.com/office/powerpoint/2010/main" val="7574122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C3C114"/>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3C11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C3C114"/>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3C11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67615606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6" r:id="rId18"/>
  </p:sldLayoutIdLst>
  <p:hf sldNum="0" hdr="0"/>
  <p:txStyles>
    <p:titleStyle>
      <a:lvl1pPr algn="l" defTabSz="914400" rtl="0" eaLnBrk="1" latinLnBrk="0" hangingPunct="1">
        <a:lnSpc>
          <a:spcPct val="100000"/>
        </a:lnSpc>
        <a:spcBef>
          <a:spcPct val="0"/>
        </a:spcBef>
        <a:buNone/>
        <a:defRPr sz="4400" b="1" kern="1200">
          <a:solidFill>
            <a:srgbClr val="821E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edication@carbonliteracy.com"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hyperlink" Target="https://link.springer.com/referenceworkentry/10.1007/978-1-4614-6431-0_154-1"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eauc.org.uk/events" TargetMode="Externa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68687%7CUnknown%7CTWFpbGZsb3d8eyJWIjoiMC4wLjAwMDAiLCJQIjoiV2luMzIiLCJBTiI6Ik1haWwiLCJXVCI6Mn0%3D%7C1000&amp;sdata=o2SDzsNMj5hkYLxnpvXrNcS4SHRErrJOMRQ%2B4YNJ7Bg%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ntu.ac.uk/about-us/sustainability/sustainability-in-education/carbon-literacy-training" TargetMode="External"/><Relationship Id="rId4" Type="http://schemas.openxmlformats.org/officeDocument/2006/relationships/hyperlink" Target="https://eur03.safelinks.protection.outlook.com/?url=https%3A%2F%2Fwww.educcateglobal.org%2F&amp;data=04%7C01%7Cpetra.molthan-hill%40ntu.ac.uk%7C6be06ead23564372a60908d930a26e8c%7C8acbc2c5c8ed42c78169ba438a0dbe2f%7C1%7C0%7C637594296452478642%7CUnknown%7CTWFpbGZsb3d8eyJWIjoiMC4wLjAwMDAiLCJQIjoiV2luMzIiLCJBTiI6Ik1haWwiLCJXVCI6Mn0%3D%7C1000&amp;sdata=5CupyFXsl36yCUyQ9ocbMIm9aoHRE7ZKO4y5JqKjLWg%3D&amp;reserved=0"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melanieharwood.kartra.com/page/CarbonLiteracyTrainingSophieAdams" TargetMode="External"/><Relationship Id="rId7" Type="http://schemas.openxmlformats.org/officeDocument/2006/relationships/hyperlink" Target="https://melanieharwood.kartra.com/page/CarbonLiteracyTrainingChloeBottomley"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hyperlink" Target="https://melanieharwood.kartra.com/page/CarbonLiteracyTrainingConnorDavey"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melanieharwood.kartra.com/page/CarbonLiteracyTrainingJustynaCuglewska"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ntu.ac.uk/about-us/sustainability/sustainability-in-education" TargetMode="External"/><Relationship Id="rId3" Type="http://schemas.openxmlformats.org/officeDocument/2006/relationships/image" Target="../media/image36.jpg"/><Relationship Id="rId7" Type="http://schemas.openxmlformats.org/officeDocument/2006/relationships/hyperlink" Target="https://www.advance-he.ac.uk/knowledge-hub/education-sustainable-development-guidance"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hyperlink" Target="https://www.ntu.ac.uk/about-us/university-reimagined" TargetMode="External"/><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4.xml"/><Relationship Id="rId7" Type="http://schemas.openxmlformats.org/officeDocument/2006/relationships/image" Target="../media/image44.png"/><Relationship Id="rId2" Type="http://schemas.openxmlformats.org/officeDocument/2006/relationships/slideLayout" Target="../slideLayouts/slideLayout21.xml"/><Relationship Id="rId1" Type="http://schemas.openxmlformats.org/officeDocument/2006/relationships/video" Target="https://www.youtube.com/embed/YEi-3qSD28E?feature=oembed"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irep.ntu.ac.uk/id/eprint/3922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SAIL@ntu.ac.uk" TargetMode="External"/><Relationship Id="rId2" Type="http://schemas.openxmlformats.org/officeDocument/2006/relationships/image" Target="../media/image49.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hyperlink" Target="https://www.ntu.ac.uk/about-us/sustainability/sustainability-in-action/carbon" TargetMode="Externa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hyperlink" Target="https://www.unprmeclimate.org/carbon-literacy" TargetMode="Externa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C9_F7D3189C.xml"/><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hyperlink" Target="https://www.unprmeclimate.org/"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64.xml"/><Relationship Id="rId1" Type="http://schemas.openxmlformats.org/officeDocument/2006/relationships/video" Target="https://www.youtube.com/embed/VwgbFjb6Ado?feature=oembed"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petra.molthan-hill@ntu.ac.uk" TargetMode="External"/><Relationship Id="rId2" Type="http://schemas.openxmlformats.org/officeDocument/2006/relationships/notesSlide" Target="../notesSlides/notesSlide19.xml"/><Relationship Id="rId1" Type="http://schemas.openxmlformats.org/officeDocument/2006/relationships/slideLayout" Target="../slideLayouts/slideLayout76.xml"/><Relationship Id="rId6" Type="http://schemas.openxmlformats.org/officeDocument/2006/relationships/hyperlink" Target="mailto:sustainabiltybyalex@gmail.com" TargetMode="External"/><Relationship Id="rId5" Type="http://schemas.openxmlformats.org/officeDocument/2006/relationships/hyperlink" Target="mailto:helen.Puntha@ntu.ac.uk" TargetMode="External"/><Relationship Id="rId4" Type="http://schemas.openxmlformats.org/officeDocument/2006/relationships/hyperlink" Target="mailto:greenacademy@ntu.ac.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hyperlink" Target="https://www.drawdown.org/" TargetMode="External"/><Relationship Id="rId5" Type="http://schemas.openxmlformats.org/officeDocument/2006/relationships/image" Target="../media/image19.jpeg"/><Relationship Id="rId4" Type="http://schemas.openxmlformats.org/officeDocument/2006/relationships/hyperlink" Target="https://profilebooks.com/how-bad-are-bananas.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irep.ntu.ac.uk/id/eprint/43294/" TargetMode="External"/><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openxmlformats.org/officeDocument/2006/relationships/hyperlink" Target="mailto:petra.molthan-hill@ntu.ac.uk"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DFE8-7E94-7D42-8F57-AE1BC6C92109}"/>
              </a:ext>
            </a:extLst>
          </p:cNvPr>
          <p:cNvSpPr>
            <a:spLocks noGrp="1"/>
          </p:cNvSpPr>
          <p:nvPr>
            <p:ph type="ctrTitle"/>
          </p:nvPr>
        </p:nvSpPr>
        <p:spPr/>
        <p:txBody>
          <a:bodyPr>
            <a:normAutofit fontScale="90000"/>
          </a:bodyPr>
          <a:lstStyle/>
          <a:p>
            <a:r>
              <a:rPr lang="en-GB" sz="4800" dirty="0"/>
              <a:t>High impact climate solutions: </a:t>
            </a:r>
            <a:br>
              <a:rPr lang="en-GB" sz="4800" dirty="0"/>
            </a:br>
            <a:r>
              <a:rPr lang="en-GB" sz="4800" dirty="0"/>
              <a:t>We can do it! –The NTU toolkit for HEIs</a:t>
            </a:r>
            <a:endParaRPr lang="en-US" sz="4800" dirty="0"/>
          </a:p>
        </p:txBody>
      </p:sp>
      <p:sp>
        <p:nvSpPr>
          <p:cNvPr id="3" name="Subtitle 2">
            <a:extLst>
              <a:ext uri="{FF2B5EF4-FFF2-40B4-BE49-F238E27FC236}">
                <a16:creationId xmlns:a16="http://schemas.microsoft.com/office/drawing/2014/main" id="{6A8E7974-55B9-AA4E-BF3A-6C5D6E054143}"/>
              </a:ext>
            </a:extLst>
          </p:cNvPr>
          <p:cNvSpPr>
            <a:spLocks noGrp="1"/>
          </p:cNvSpPr>
          <p:nvPr>
            <p:ph type="subTitle" idx="1"/>
          </p:nvPr>
        </p:nvSpPr>
        <p:spPr>
          <a:xfrm>
            <a:off x="442914" y="4015578"/>
            <a:ext cx="11534438" cy="1538348"/>
          </a:xfrm>
        </p:spPr>
        <p:txBody>
          <a:bodyPr>
            <a:normAutofit/>
          </a:bodyPr>
          <a:lstStyle/>
          <a:p>
            <a:r>
              <a:rPr lang="en-US" sz="1800" dirty="0"/>
              <a:t>Dr Petra Molthan-Hill, </a:t>
            </a:r>
            <a:r>
              <a:rPr lang="en-GB" sz="1800" dirty="0"/>
              <a:t>Professor of Sustainable Management and Education for Sustainable Development and Co-Chair UN PRME Working Group on Climate Change &amp; the Environment, NBS, NTU</a:t>
            </a:r>
          </a:p>
          <a:p>
            <a:r>
              <a:rPr lang="en-GB" sz="1800" dirty="0"/>
              <a:t>Helen Puntha, Lead of NTU Green Academy</a:t>
            </a:r>
          </a:p>
          <a:p>
            <a:r>
              <a:rPr lang="en-GB" sz="1800" dirty="0"/>
              <a:t>Dr Alex Mifsud, Carbon Literacy Trainer</a:t>
            </a:r>
          </a:p>
        </p:txBody>
      </p:sp>
      <p:sp>
        <p:nvSpPr>
          <p:cNvPr id="5" name="Date Placeholder 3">
            <a:extLst>
              <a:ext uri="{FF2B5EF4-FFF2-40B4-BE49-F238E27FC236}">
                <a16:creationId xmlns:a16="http://schemas.microsoft.com/office/drawing/2014/main" id="{EDD29188-3675-A942-AEBA-40F0F7643B91}"/>
              </a:ext>
            </a:extLst>
          </p:cNvPr>
          <p:cNvSpPr>
            <a:spLocks noGrp="1"/>
          </p:cNvSpPr>
          <p:nvPr>
            <p:ph type="dt" sz="half" idx="10"/>
          </p:nvPr>
        </p:nvSpPr>
        <p:spPr>
          <a:xfrm>
            <a:off x="6275386" y="5195151"/>
            <a:ext cx="5473701" cy="358775"/>
          </a:xfrm>
          <a:prstGeom prst="rect">
            <a:avLst/>
          </a:prstGeom>
        </p:spPr>
        <p:txBody>
          <a:bodyPr/>
          <a:lstStyle/>
          <a:p>
            <a:fld id="{197342E9-89D0-D246-B0E5-635614E13D75}" type="datetime1">
              <a:rPr lang="en-GB" smtClean="0"/>
              <a:pPr/>
              <a:t>15/11/2021</a:t>
            </a:fld>
            <a:endParaRPr lang="en-US" dirty="0"/>
          </a:p>
        </p:txBody>
      </p:sp>
    </p:spTree>
    <p:extLst>
      <p:ext uri="{BB962C8B-B14F-4D97-AF65-F5344CB8AC3E}">
        <p14:creationId xmlns:p14="http://schemas.microsoft.com/office/powerpoint/2010/main" val="238349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a:bodyPr>
          <a:lstStyle/>
          <a:p>
            <a:r>
              <a:rPr lang="en-GB" dirty="0"/>
              <a:t>Please contact </a:t>
            </a:r>
            <a:r>
              <a:rPr lang="en-GB" dirty="0">
                <a:hlinkClick r:id="rId3"/>
              </a:rPr>
              <a:t>education@carbonliteracy.com</a:t>
            </a:r>
            <a:r>
              <a:rPr lang="en-GB" dirty="0"/>
              <a:t> to request this toolkit.</a:t>
            </a:r>
          </a:p>
        </p:txBody>
      </p:sp>
      <p:pic>
        <p:nvPicPr>
          <p:cNvPr id="4" name="Picture 3">
            <a:extLst>
              <a:ext uri="{FF2B5EF4-FFF2-40B4-BE49-F238E27FC236}">
                <a16:creationId xmlns:a16="http://schemas.microsoft.com/office/drawing/2014/main" id="{41EE976C-14AD-4651-A0CB-059C2CE765E3}"/>
              </a:ext>
            </a:extLst>
          </p:cNvPr>
          <p:cNvPicPr>
            <a:picLocks noChangeAspect="1"/>
          </p:cNvPicPr>
          <p:nvPr/>
        </p:nvPicPr>
        <p:blipFill rotWithShape="1">
          <a:blip r:embed="rId4"/>
          <a:srcRect l="18000" r="17677"/>
          <a:stretch/>
        </p:blipFill>
        <p:spPr>
          <a:xfrm>
            <a:off x="951959" y="1635672"/>
            <a:ext cx="4101447" cy="3586656"/>
          </a:xfrm>
          <a:prstGeom prst="rect">
            <a:avLst/>
          </a:prstGeom>
        </p:spPr>
      </p:pic>
      <p:pic>
        <p:nvPicPr>
          <p:cNvPr id="8" name="Picture 7">
            <a:extLst>
              <a:ext uri="{FF2B5EF4-FFF2-40B4-BE49-F238E27FC236}">
                <a16:creationId xmlns:a16="http://schemas.microsoft.com/office/drawing/2014/main" id="{5B61A21F-DF28-4433-9FEA-9B5591E5309D}"/>
              </a:ext>
            </a:extLst>
          </p:cNvPr>
          <p:cNvPicPr>
            <a:picLocks noChangeAspect="1"/>
          </p:cNvPicPr>
          <p:nvPr/>
        </p:nvPicPr>
        <p:blipFill rotWithShape="1">
          <a:blip r:embed="rId5"/>
          <a:srcRect l="17648" t="1568" r="19000" b="4626"/>
          <a:stretch/>
        </p:blipFill>
        <p:spPr>
          <a:xfrm>
            <a:off x="5429633" y="1552140"/>
            <a:ext cx="4766142" cy="3969572"/>
          </a:xfrm>
          <a:prstGeom prst="rect">
            <a:avLst/>
          </a:prstGeom>
        </p:spPr>
      </p:pic>
    </p:spTree>
    <p:extLst>
      <p:ext uri="{BB962C8B-B14F-4D97-AF65-F5344CB8AC3E}">
        <p14:creationId xmlns:p14="http://schemas.microsoft.com/office/powerpoint/2010/main" val="196244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BC1CF5-415C-4DAE-B2C2-A8BF9A1D5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5">
            <a:extLst>
              <a:ext uri="{FF2B5EF4-FFF2-40B4-BE49-F238E27FC236}">
                <a16:creationId xmlns:a16="http://schemas.microsoft.com/office/drawing/2014/main" id="{6C651D0D-A2E7-46B3-BEEA-71161FCA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6">
            <a:extLst>
              <a:ext uri="{FF2B5EF4-FFF2-40B4-BE49-F238E27FC236}">
                <a16:creationId xmlns:a16="http://schemas.microsoft.com/office/drawing/2014/main" id="{9CBEA7DB-1BAC-4A39-817B-82928B7F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7">
            <a:extLst>
              <a:ext uri="{FF2B5EF4-FFF2-40B4-BE49-F238E27FC236}">
                <a16:creationId xmlns:a16="http://schemas.microsoft.com/office/drawing/2014/main" id="{EADF9EA0-3A2A-4F0A-9C86-FBAB53E9C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8">
            <a:extLst>
              <a:ext uri="{FF2B5EF4-FFF2-40B4-BE49-F238E27FC236}">
                <a16:creationId xmlns:a16="http://schemas.microsoft.com/office/drawing/2014/main" id="{A30A2C81-7CE8-4A85-9E15-548E7F466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58859" y="1118007"/>
            <a:ext cx="5634295"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AF0BA72-4915-4132-9B7E-9CC1F683E8B2}"/>
              </a:ext>
            </a:extLst>
          </p:cNvPr>
          <p:cNvSpPr>
            <a:spLocks noGrp="1"/>
          </p:cNvSpPr>
          <p:nvPr>
            <p:ph type="title"/>
          </p:nvPr>
        </p:nvSpPr>
        <p:spPr>
          <a:xfrm>
            <a:off x="1570455" y="1426969"/>
            <a:ext cx="5158973" cy="3005883"/>
          </a:xfrm>
        </p:spPr>
        <p:txBody>
          <a:bodyPr vert="horz" lIns="91440" tIns="45720" rIns="91440" bIns="45720" rtlCol="0" anchor="b">
            <a:normAutofit/>
          </a:bodyPr>
          <a:lstStyle/>
          <a:p>
            <a:pPr>
              <a:lnSpc>
                <a:spcPct val="90000"/>
              </a:lnSpc>
            </a:pPr>
            <a:r>
              <a:rPr lang="en-US" sz="5000" kern="1200">
                <a:solidFill>
                  <a:srgbClr val="FFFFFF"/>
                </a:solidFill>
                <a:latin typeface="+mj-lt"/>
                <a:ea typeface="+mj-ea"/>
                <a:cs typeface="+mj-cs"/>
              </a:rPr>
              <a:t>Read about the Carbon Literacy Training</a:t>
            </a:r>
          </a:p>
        </p:txBody>
      </p:sp>
      <p:sp>
        <p:nvSpPr>
          <p:cNvPr id="6" name="Content Placeholder 5">
            <a:extLst>
              <a:ext uri="{FF2B5EF4-FFF2-40B4-BE49-F238E27FC236}">
                <a16:creationId xmlns:a16="http://schemas.microsoft.com/office/drawing/2014/main" id="{8433EA4C-F6D1-4A5D-AF28-B98AC57FF280}"/>
              </a:ext>
            </a:extLst>
          </p:cNvPr>
          <p:cNvSpPr>
            <a:spLocks noGrp="1"/>
          </p:cNvSpPr>
          <p:nvPr>
            <p:ph idx="1"/>
          </p:nvPr>
        </p:nvSpPr>
        <p:spPr>
          <a:xfrm>
            <a:off x="1524000" y="4810308"/>
            <a:ext cx="4572000" cy="1076551"/>
          </a:xfrm>
        </p:spPr>
        <p:txBody>
          <a:bodyPr vert="horz" lIns="91440" tIns="45720" rIns="91440" bIns="45720" rtlCol="0">
            <a:normAutofit/>
          </a:bodyPr>
          <a:lstStyle/>
          <a:p>
            <a:pPr marL="0" indent="0" algn="r">
              <a:lnSpc>
                <a:spcPct val="90000"/>
              </a:lnSpc>
              <a:buNone/>
            </a:pPr>
            <a:r>
              <a:rPr lang="en-US" sz="2000" kern="1200">
                <a:solidFill>
                  <a:schemeClr val="tx1"/>
                </a:solidFill>
                <a:latin typeface="+mn-lt"/>
                <a:ea typeface="+mn-ea"/>
                <a:cs typeface="+mn-cs"/>
                <a:hlinkClick r:id="rId2"/>
              </a:rPr>
              <a:t>https://link.springer.com/referenceworkentry/10.1007/978-1-4614-6431-0_154-1</a:t>
            </a:r>
            <a:endParaRPr lang="en-US" sz="2000" kern="1200">
              <a:solidFill>
                <a:schemeClr val="tx1"/>
              </a:solidFill>
              <a:latin typeface="+mn-lt"/>
              <a:ea typeface="+mn-ea"/>
              <a:cs typeface="+mn-cs"/>
            </a:endParaRPr>
          </a:p>
        </p:txBody>
      </p:sp>
      <p:pic>
        <p:nvPicPr>
          <p:cNvPr id="9" name="Content Placeholder 8" descr="Text&#10;&#10;Description automatically generated">
            <a:extLst>
              <a:ext uri="{FF2B5EF4-FFF2-40B4-BE49-F238E27FC236}">
                <a16:creationId xmlns:a16="http://schemas.microsoft.com/office/drawing/2014/main" id="{B4DEEC68-ECF4-4766-8F8E-3956ED423700}"/>
              </a:ext>
            </a:extLst>
          </p:cNvPr>
          <p:cNvPicPr>
            <a:picLocks noGrp="1" noChangeAspect="1"/>
          </p:cNvPicPr>
          <p:nvPr>
            <p:ph idx="12"/>
          </p:nvPr>
        </p:nvPicPr>
        <p:blipFill>
          <a:blip r:embed="rId3"/>
          <a:stretch>
            <a:fillRect/>
          </a:stretch>
        </p:blipFill>
        <p:spPr>
          <a:xfrm>
            <a:off x="7877977" y="1118007"/>
            <a:ext cx="3063988" cy="4768853"/>
          </a:xfrm>
          <a:prstGeom prst="rect">
            <a:avLst/>
          </a:prstGeom>
        </p:spPr>
      </p:pic>
    </p:spTree>
    <p:extLst>
      <p:ext uri="{BB962C8B-B14F-4D97-AF65-F5344CB8AC3E}">
        <p14:creationId xmlns:p14="http://schemas.microsoft.com/office/powerpoint/2010/main" val="64459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D8070-0AF7-44E2-A2F1-02FFB4F89951}"/>
              </a:ext>
            </a:extLst>
          </p:cNvPr>
          <p:cNvSpPr>
            <a:spLocks noGrp="1"/>
          </p:cNvSpPr>
          <p:nvPr>
            <p:ph type="title"/>
          </p:nvPr>
        </p:nvSpPr>
        <p:spPr>
          <a:xfrm>
            <a:off x="838200" y="198000"/>
            <a:ext cx="8915400" cy="887125"/>
          </a:xfrm>
        </p:spPr>
        <p:txBody>
          <a:bodyPr>
            <a:normAutofit/>
          </a:bodyPr>
          <a:lstStyle/>
          <a:p>
            <a:r>
              <a:rPr lang="en-GB" dirty="0"/>
              <a:t>Carbon Literacy for Universities and Colleges</a:t>
            </a:r>
          </a:p>
        </p:txBody>
      </p:sp>
      <p:sp>
        <p:nvSpPr>
          <p:cNvPr id="3" name="TextBox 2">
            <a:extLst>
              <a:ext uri="{FF2B5EF4-FFF2-40B4-BE49-F238E27FC236}">
                <a16:creationId xmlns:a16="http://schemas.microsoft.com/office/drawing/2014/main" id="{D7A249FC-9651-4B1B-B1AD-19A520B64419}"/>
              </a:ext>
            </a:extLst>
          </p:cNvPr>
          <p:cNvSpPr txBox="1"/>
          <p:nvPr/>
        </p:nvSpPr>
        <p:spPr>
          <a:xfrm>
            <a:off x="965488" y="1533465"/>
            <a:ext cx="10261023"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 run Accredited Carbon Literacy Training monthly for anyone from the University and college sector in the UK.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Our Scotland Team also run Carbon Literacy for Scottish institutions at a subsidized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courses are run by our in-house team of Carbon Literacy trainers.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Each course, </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attended by multiple institutions</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gives delegates insights from others within the sector and a chance to share ideas and best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course will help you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Understand the basics of climate change science and how we know it’s a problem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Explore how climate change is impacting us all now and how it will in the future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 able to identify ways that you and your </a:t>
            </a:r>
            <a:r>
              <a:rPr kumimoji="0" lang="en-US" sz="20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organisation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can take action to reduce emissions, benefiting from this in the process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more information and course dates, please visit our website:  </a:t>
            </a:r>
            <a:r>
              <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www.eauc.org.uk/events</a:t>
            </a:r>
            <a:endParaRPr kumimoji="0" lang="en-GB"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6" descr="Home - The Carbon Literacy Project">
            <a:extLst>
              <a:ext uri="{FF2B5EF4-FFF2-40B4-BE49-F238E27FC236}">
                <a16:creationId xmlns:a16="http://schemas.microsoft.com/office/drawing/2014/main" id="{4E06C623-68FA-42D8-A59F-FD2483C35B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87" t="9419" r="11982" b="10165"/>
          <a:stretch/>
        </p:blipFill>
        <p:spPr bwMode="auto">
          <a:xfrm>
            <a:off x="10653427" y="5246370"/>
            <a:ext cx="1146168" cy="120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38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043429FD-9F99-4C0A-A38A-AD811EA372A9}"/>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lnSpc>
                <a:spcPct val="90000"/>
              </a:lnSpc>
            </a:pPr>
            <a:r>
              <a:rPr lang="en-US" sz="3100" kern="1200">
                <a:solidFill>
                  <a:srgbClr val="FFFFFF"/>
                </a:solidFill>
                <a:latin typeface="+mj-lt"/>
                <a:ea typeface="+mj-ea"/>
                <a:cs typeface="+mj-cs"/>
              </a:rPr>
              <a:t>International work-related experience</a:t>
            </a:r>
          </a:p>
        </p:txBody>
      </p:sp>
      <p:sp>
        <p:nvSpPr>
          <p:cNvPr id="10" name="Rectangle 2">
            <a:extLst>
              <a:ext uri="{FF2B5EF4-FFF2-40B4-BE49-F238E27FC236}">
                <a16:creationId xmlns:a16="http://schemas.microsoft.com/office/drawing/2014/main" id="{50F4B60D-466C-4BBB-9D00-3CD5641A4839}"/>
              </a:ext>
            </a:extLst>
          </p:cNvPr>
          <p:cNvSpPr>
            <a:spLocks noChangeArrowheads="1"/>
          </p:cNvSpPr>
          <p:nvPr/>
        </p:nvSpPr>
        <p:spPr bwMode="auto">
          <a:xfrm>
            <a:off x="-13023704" y="467127"/>
            <a:ext cx="37785869"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a:ln>
                  <a:noFill/>
                </a:ln>
                <a:solidFill>
                  <a:srgbClr val="323130"/>
                </a:solidFill>
                <a:effectLst/>
                <a:uLnTx/>
                <a:uFillTx/>
                <a:latin typeface="Calibri" panose="020F0502020204030204" pitchFamily="34" charset="0"/>
                <a:ea typeface="+mn-ea"/>
                <a:cs typeface="Calibri" panose="020F050202020403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9" name="Content Placeholder 8">
            <a:extLst>
              <a:ext uri="{FF2B5EF4-FFF2-40B4-BE49-F238E27FC236}">
                <a16:creationId xmlns:a16="http://schemas.microsoft.com/office/drawing/2014/main" id="{4C8F6127-71C4-421B-8C56-835AE4E8ABED}"/>
              </a:ext>
            </a:extLst>
          </p:cNvPr>
          <p:cNvGraphicFramePr>
            <a:graphicFrameLocks noGrp="1"/>
          </p:cNvGraphicFramePr>
          <p:nvPr>
            <p:ph sz="half" idx="1"/>
            <p:extLst>
              <p:ext uri="{D42A27DB-BD31-4B8C-83A1-F6EECF244321}">
                <p14:modId xmlns:p14="http://schemas.microsoft.com/office/powerpoint/2010/main" val="207801081"/>
              </p:ext>
            </p:extLst>
          </p:nvPr>
        </p:nvGraphicFramePr>
        <p:xfrm>
          <a:off x="4777316" y="690296"/>
          <a:ext cx="6780700" cy="5475080"/>
        </p:xfrm>
        <a:graphic>
          <a:graphicData uri="http://schemas.openxmlformats.org/drawingml/2006/table">
            <a:tbl>
              <a:tblPr/>
              <a:tblGrid>
                <a:gridCol w="6780700">
                  <a:extLst>
                    <a:ext uri="{9D8B030D-6E8A-4147-A177-3AD203B41FA5}">
                      <a16:colId xmlns:a16="http://schemas.microsoft.com/office/drawing/2014/main" val="415784086"/>
                    </a:ext>
                  </a:extLst>
                </a:gridCol>
              </a:tblGrid>
              <a:tr h="5475080">
                <a:tc>
                  <a:txBody>
                    <a:bodyPr/>
                    <a:lstStyle/>
                    <a:p>
                      <a:r>
                        <a:rPr lang="en-GB" sz="1000" b="1" dirty="0">
                          <a:solidFill>
                            <a:srgbClr val="000000"/>
                          </a:solidFill>
                          <a:effectLst/>
                          <a:latin typeface="Verdana" panose="020B0604030504040204" pitchFamily="34" charset="0"/>
                        </a:rPr>
                        <a:t>Take part in a virtual international work-related experience.</a:t>
                      </a:r>
                    </a:p>
                    <a:p>
                      <a:br>
                        <a:rPr lang="en-GB" sz="1000" dirty="0">
                          <a:solidFill>
                            <a:srgbClr val="000000"/>
                          </a:solidFill>
                          <a:effectLst/>
                          <a:latin typeface="Verdana" panose="020B0604030504040204" pitchFamily="34" charset="0"/>
                        </a:rPr>
                      </a:br>
                      <a:r>
                        <a:rPr lang="en-GB" sz="1000" dirty="0">
                          <a:solidFill>
                            <a:srgbClr val="FF0000"/>
                          </a:solidFill>
                          <a:effectLst/>
                          <a:latin typeface="Verdana" panose="020B0604030504040204" pitchFamily="34" charset="0"/>
                        </a:rPr>
                        <a:t>This opportunity is </a:t>
                      </a:r>
                      <a:r>
                        <a:rPr lang="en-GB" sz="1000" b="1" dirty="0">
                          <a:solidFill>
                            <a:srgbClr val="FF0000"/>
                          </a:solidFill>
                          <a:effectLst/>
                          <a:latin typeface="Verdana" panose="020B0604030504040204" pitchFamily="34" charset="0"/>
                        </a:rPr>
                        <a:t>open to XXX </a:t>
                      </a:r>
                      <a:r>
                        <a:rPr lang="en-GB" sz="1000" dirty="0">
                          <a:solidFill>
                            <a:srgbClr val="FF0000"/>
                          </a:solidFill>
                          <a:effectLst/>
                          <a:latin typeface="Verdana" panose="020B0604030504040204" pitchFamily="34" charset="0"/>
                        </a:rPr>
                        <a:t>to take part in Carbon Literacy training and work with XXXX</a:t>
                      </a:r>
                      <a:endParaRPr lang="en-GB" sz="1000" dirty="0">
                        <a:solidFill>
                          <a:srgbClr val="FF0000"/>
                        </a:solidFill>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As a part of this project you’ll learn about adapting to the culture in XXX in order to do this work and about climate solutions in general and especially for this part of the world.</a:t>
                      </a:r>
                      <a:endParaRPr lang="en-GB" sz="1000" dirty="0">
                        <a:effectLst/>
                        <a:latin typeface="Times New Roman" panose="02020603050405020304" pitchFamily="18" charset="0"/>
                      </a:endParaRPr>
                    </a:p>
                    <a:p>
                      <a:r>
                        <a:rPr lang="en-GB" sz="1000" dirty="0">
                          <a:solidFill>
                            <a:srgbClr val="000000"/>
                          </a:solidFill>
                          <a:effectLst/>
                          <a:latin typeface="inherit"/>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You’ll be fully trained as Carbon Literacy Trainers and receive an external work experience certificate by </a:t>
                      </a:r>
                      <a:r>
                        <a:rPr lang="en-GB" sz="1000" b="1" dirty="0" err="1">
                          <a:solidFill>
                            <a:srgbClr val="000000"/>
                          </a:solidFill>
                          <a:effectLst/>
                          <a:latin typeface="Verdana" panose="020B0604030504040204" pitchFamily="34" charset="0"/>
                        </a:rPr>
                        <a:t>eduCCate</a:t>
                      </a:r>
                      <a:r>
                        <a:rPr lang="en-GB" sz="1000" b="1" dirty="0">
                          <a:solidFill>
                            <a:srgbClr val="000000"/>
                          </a:solidFill>
                          <a:effectLst/>
                          <a:latin typeface="Verdana" panose="020B0604030504040204" pitchFamily="34" charset="0"/>
                        </a:rPr>
                        <a:t> Global</a:t>
                      </a:r>
                      <a:r>
                        <a:rPr lang="en-GB" sz="1000" dirty="0">
                          <a:solidFill>
                            <a:srgbClr val="000000"/>
                          </a:solidFill>
                          <a:effectLst/>
                          <a:latin typeface="Verdana" panose="020B0604030504040204" pitchFamily="34" charset="0"/>
                        </a:rPr>
                        <a:t> </a:t>
                      </a:r>
                      <a:r>
                        <a:rPr lang="en-GB" sz="1000" dirty="0">
                          <a:solidFill>
                            <a:srgbClr val="000000"/>
                          </a:solidFill>
                          <a:effectLst/>
                          <a:latin typeface="Verdana" panose="020B0604030504040204" pitchFamily="34" charset="0"/>
                          <a:hlinkClick r:id="rId3"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If you decide to do the assessment form afterwards and pass it, you will also get an external Certificate by the Carbon Literacy Project in Manchester.</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Time Commitment: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Takes place end of November – mid-December (you need to be available every Monday from 15.30-18.00 GMT on 30 November, 7 December, 14 December, 21 December) to take part in the actual virtual delivery to the teachers </a:t>
                      </a:r>
                      <a:r>
                        <a:rPr lang="en-GB" sz="1000" dirty="0">
                          <a:solidFill>
                            <a:schemeClr val="tx1"/>
                          </a:solidFill>
                          <a:effectLst/>
                          <a:latin typeface="Verdana" panose="020B0604030504040204" pitchFamily="34" charset="0"/>
                        </a:rPr>
                        <a:t>in XXX </a:t>
                      </a:r>
                      <a:r>
                        <a:rPr lang="en-GB" sz="1000" b="1" dirty="0">
                          <a:solidFill>
                            <a:srgbClr val="000000"/>
                          </a:solidFill>
                          <a:effectLst/>
                          <a:latin typeface="Verdana" panose="020B0604030504040204" pitchFamily="34" charset="0"/>
                        </a:rPr>
                        <a:t>and</a:t>
                      </a:r>
                      <a:r>
                        <a:rPr lang="en-GB" sz="1000" dirty="0">
                          <a:solidFill>
                            <a:srgbClr val="000000"/>
                          </a:solidFill>
                          <a:effectLst/>
                          <a:latin typeface="Verdana" panose="020B0604030504040204" pitchFamily="34" charset="0"/>
                        </a:rPr>
                        <a:t> every Thursday from 15.00-17.00 GMT to prepare the session virtually and to reflect on cultural diversity and different approaches (26 November, 3 December, 10 December 17 December).</a:t>
                      </a:r>
                      <a:endParaRPr lang="en-GB" sz="1000" dirty="0">
                        <a:effectLst/>
                        <a:latin typeface="Times New Roman" panose="02020603050405020304" pitchFamily="18" charset="0"/>
                      </a:endParaRPr>
                    </a:p>
                    <a:p>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You might need 1-3 hours to prepare yourself in your own time depending on which task you choose as your responsibility.</a:t>
                      </a:r>
                    </a:p>
                    <a:p>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Total:</a:t>
                      </a:r>
                      <a:r>
                        <a:rPr lang="en-GB" sz="1000" dirty="0">
                          <a:solidFill>
                            <a:srgbClr val="000000"/>
                          </a:solidFill>
                          <a:effectLst/>
                          <a:latin typeface="Verdana" panose="020B0604030504040204" pitchFamily="34" charset="0"/>
                        </a:rPr>
                        <a:t> Hours: 5 – 8 hours per week (over 4 weeks)</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dirty="0">
                          <a:solidFill>
                            <a:srgbClr val="000000"/>
                          </a:solidFill>
                          <a:effectLst/>
                          <a:latin typeface="Verdana" panose="020B0604030504040204" pitchFamily="34" charset="0"/>
                        </a:rPr>
                        <a:t>Support:</a:t>
                      </a:r>
                      <a:br>
                        <a:rPr lang="en-GB" sz="1000" dirty="0">
                          <a:solidFill>
                            <a:srgbClr val="000000"/>
                          </a:solidFill>
                          <a:effectLst/>
                          <a:latin typeface="Verdana" panose="020B0604030504040204" pitchFamily="34" charset="0"/>
                        </a:rPr>
                      </a:br>
                      <a:r>
                        <a:rPr lang="en-GB" sz="1000" dirty="0">
                          <a:solidFill>
                            <a:srgbClr val="000000"/>
                          </a:solidFill>
                          <a:effectLst/>
                          <a:latin typeface="Verdana" panose="020B0604030504040204" pitchFamily="34" charset="0"/>
                        </a:rPr>
                        <a:t>The Green Academy Team at NTU and NBS Professor Petra Molthan-Hill (an experienced Carbon Literacy Trainer) will support you as well as the CEO of </a:t>
                      </a:r>
                      <a:r>
                        <a:rPr lang="en-GB" sz="1000" dirty="0" err="1">
                          <a:solidFill>
                            <a:srgbClr val="000000"/>
                          </a:solidFill>
                          <a:effectLst/>
                          <a:latin typeface="Verdana" panose="020B0604030504040204" pitchFamily="34" charset="0"/>
                        </a:rPr>
                        <a:t>eduCCate</a:t>
                      </a:r>
                      <a:r>
                        <a:rPr lang="en-GB" sz="1000" dirty="0">
                          <a:solidFill>
                            <a:srgbClr val="000000"/>
                          </a:solidFill>
                          <a:effectLst/>
                          <a:latin typeface="Verdana" panose="020B0604030504040204" pitchFamily="34" charset="0"/>
                        </a:rPr>
                        <a:t> Global - Melanie Harwood.</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hlinkClick r:id="rId4" tooltip="Original URL: https://www.educcateglobal.org/. Click or tap if you trust this link."/>
                        </a:rPr>
                        <a:t>https://www.educcateglobal.org/</a:t>
                      </a:r>
                      <a:r>
                        <a:rPr lang="en-GB" sz="1000" dirty="0">
                          <a:solidFill>
                            <a:srgbClr val="000000"/>
                          </a:solidFill>
                          <a:effectLst/>
                          <a:latin typeface="Verdana" panose="020B0604030504040204" pitchFamily="34" charset="0"/>
                        </a:rPr>
                        <a:t>  and </a:t>
                      </a:r>
                      <a:r>
                        <a:rPr lang="en-GB" sz="1000" dirty="0">
                          <a:solidFill>
                            <a:srgbClr val="000000"/>
                          </a:solidFill>
                          <a:effectLst/>
                          <a:latin typeface="Verdana" panose="020B0604030504040204" pitchFamily="34" charset="0"/>
                          <a:hlinkClick r:id="rId5"/>
                        </a:rPr>
                        <a:t>https://www.ntu.ac.uk/about-us/sustainability/sustainability-in-education/carbon-literacy-training</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b="1" i="1" dirty="0">
                          <a:solidFill>
                            <a:srgbClr val="000000"/>
                          </a:solidFill>
                          <a:effectLst/>
                          <a:latin typeface="Verdana" panose="020B0604030504040204" pitchFamily="34" charset="0"/>
                        </a:rPr>
                        <a:t>XXX</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 </a:t>
                      </a:r>
                      <a:endParaRPr lang="en-GB" sz="1000" dirty="0">
                        <a:effectLst/>
                        <a:latin typeface="Times New Roman" panose="02020603050405020304" pitchFamily="18" charset="0"/>
                      </a:endParaRPr>
                    </a:p>
                    <a:p>
                      <a:r>
                        <a:rPr lang="en-GB" sz="1000" dirty="0">
                          <a:solidFill>
                            <a:srgbClr val="000000"/>
                          </a:solidFill>
                          <a:effectLst/>
                          <a:latin typeface="Verdana" panose="020B0604030504040204" pitchFamily="34" charset="0"/>
                        </a:rPr>
                        <a:t>Contact person if you are interested: </a:t>
                      </a:r>
                      <a:r>
                        <a:rPr lang="en-GB" sz="1000" b="1" dirty="0">
                          <a:solidFill>
                            <a:srgbClr val="000000"/>
                          </a:solidFill>
                          <a:effectLst/>
                          <a:latin typeface="Verdana" panose="020B0604030504040204" pitchFamily="34" charset="0"/>
                        </a:rPr>
                        <a:t>GreenAcademy@ntu.ac.uk</a:t>
                      </a:r>
                      <a:endParaRPr lang="en-GB" sz="1000" dirty="0">
                        <a:effectLst/>
                        <a:latin typeface="Times New Roman" panose="02020603050405020304" pitchFamily="18" charset="0"/>
                      </a:endParaRPr>
                    </a:p>
                    <a:p>
                      <a:r>
                        <a:rPr lang="en-GB" sz="800" dirty="0">
                          <a:effectLst/>
                          <a:latin typeface="Calibri" panose="020F0502020204030204" pitchFamily="34" charset="0"/>
                        </a:rPr>
                        <a:t> </a:t>
                      </a:r>
                      <a:endParaRPr lang="en-GB" sz="1000" dirty="0">
                        <a:effectLst/>
                        <a:latin typeface="Times New Roman" panose="02020603050405020304" pitchFamily="18" charset="0"/>
                      </a:endParaRPr>
                    </a:p>
                  </a:txBody>
                  <a:tcPr marL="31247" marR="312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5571410"/>
                  </a:ext>
                </a:extLst>
              </a:tr>
            </a:tbl>
          </a:graphicData>
        </a:graphic>
      </p:graphicFrame>
    </p:spTree>
    <p:extLst>
      <p:ext uri="{BB962C8B-B14F-4D97-AF65-F5344CB8AC3E}">
        <p14:creationId xmlns:p14="http://schemas.microsoft.com/office/powerpoint/2010/main" val="1282294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3"/>
            <a:extLst>
              <a:ext uri="{FF2B5EF4-FFF2-40B4-BE49-F238E27FC236}">
                <a16:creationId xmlns:a16="http://schemas.microsoft.com/office/drawing/2014/main" id="{6B62B8E4-7864-4995-9642-BA63621969EF}"/>
              </a:ext>
            </a:extLst>
          </p:cNvPr>
          <p:cNvPicPr>
            <a:picLocks noChangeAspect="1"/>
          </p:cNvPicPr>
          <p:nvPr/>
        </p:nvPicPr>
        <p:blipFill>
          <a:blip r:embed="rId4"/>
          <a:stretch>
            <a:fillRect/>
          </a:stretch>
        </p:blipFill>
        <p:spPr>
          <a:xfrm>
            <a:off x="858837" y="1786273"/>
            <a:ext cx="2566988" cy="3457575"/>
          </a:xfrm>
          <a:prstGeom prst="rect">
            <a:avLst/>
          </a:prstGeom>
        </p:spPr>
      </p:pic>
      <p:sp>
        <p:nvSpPr>
          <p:cNvPr id="15" name="TextBox 14">
            <a:hlinkClick r:id="rId3"/>
            <a:extLst>
              <a:ext uri="{FF2B5EF4-FFF2-40B4-BE49-F238E27FC236}">
                <a16:creationId xmlns:a16="http://schemas.microsoft.com/office/drawing/2014/main" id="{EF33CC1A-74FC-4A8E-A244-69C47F92827A}"/>
              </a:ext>
            </a:extLst>
          </p:cNvPr>
          <p:cNvSpPr txBox="1"/>
          <p:nvPr/>
        </p:nvSpPr>
        <p:spPr>
          <a:xfrm>
            <a:off x="858837" y="4551698"/>
            <a:ext cx="2566988"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Sophie Adams</a:t>
            </a:r>
          </a:p>
          <a:p>
            <a:pPr algn="ctr">
              <a:spcAft>
                <a:spcPts val="600"/>
              </a:spcAft>
            </a:pPr>
            <a:r>
              <a:rPr lang="en-US" sz="1200" b="1" dirty="0">
                <a:solidFill>
                  <a:srgbClr val="FFFFFF"/>
                </a:solidFill>
              </a:rPr>
              <a:t>Watch Video Here</a:t>
            </a:r>
            <a:endParaRPr lang="en-GB" sz="1200" b="1" dirty="0">
              <a:solidFill>
                <a:srgbClr val="FFFFFF"/>
              </a:solidFill>
            </a:endParaRPr>
          </a:p>
        </p:txBody>
      </p:sp>
      <p:pic>
        <p:nvPicPr>
          <p:cNvPr id="14" name="Picture 13" descr="A person smiling for the picture&#10;&#10;Description automatically generated with low confidence">
            <a:hlinkClick r:id="rId5"/>
            <a:extLst>
              <a:ext uri="{FF2B5EF4-FFF2-40B4-BE49-F238E27FC236}">
                <a16:creationId xmlns:a16="http://schemas.microsoft.com/office/drawing/2014/main" id="{DA716FE3-1653-421D-9B77-EE53A8033EB5}"/>
              </a:ext>
            </a:extLst>
          </p:cNvPr>
          <p:cNvPicPr>
            <a:picLocks noChangeAspect="1"/>
          </p:cNvPicPr>
          <p:nvPr/>
        </p:nvPicPr>
        <p:blipFill rotWithShape="1">
          <a:blip r:embed="rId6"/>
          <a:srcRect l="14288" t="1320" r="11818"/>
          <a:stretch/>
        </p:blipFill>
        <p:spPr>
          <a:xfrm>
            <a:off x="3497262" y="1786273"/>
            <a:ext cx="2571750" cy="3457575"/>
          </a:xfrm>
          <a:prstGeom prst="rect">
            <a:avLst/>
          </a:prstGeom>
        </p:spPr>
      </p:pic>
      <p:sp>
        <p:nvSpPr>
          <p:cNvPr id="22" name="TextBox 21">
            <a:hlinkClick r:id="rId5"/>
            <a:extLst>
              <a:ext uri="{FF2B5EF4-FFF2-40B4-BE49-F238E27FC236}">
                <a16:creationId xmlns:a16="http://schemas.microsoft.com/office/drawing/2014/main" id="{FDA54C23-A219-4E67-AAA0-DCF5B06F4B03}"/>
              </a:ext>
            </a:extLst>
          </p:cNvPr>
          <p:cNvSpPr txBox="1"/>
          <p:nvPr/>
        </p:nvSpPr>
        <p:spPr>
          <a:xfrm>
            <a:off x="34972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Connor Davey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8" name="Picture 7">
            <a:hlinkClick r:id="rId7"/>
            <a:extLst>
              <a:ext uri="{FF2B5EF4-FFF2-40B4-BE49-F238E27FC236}">
                <a16:creationId xmlns:a16="http://schemas.microsoft.com/office/drawing/2014/main" id="{6CB753E9-021E-4BC3-8DBA-3B87DA0AE913}"/>
              </a:ext>
            </a:extLst>
          </p:cNvPr>
          <p:cNvPicPr>
            <a:picLocks noChangeAspect="1"/>
          </p:cNvPicPr>
          <p:nvPr/>
        </p:nvPicPr>
        <p:blipFill rotWithShape="1">
          <a:blip r:embed="rId8"/>
          <a:srcRect l="-1" r="797"/>
          <a:stretch/>
        </p:blipFill>
        <p:spPr>
          <a:xfrm>
            <a:off x="6138862" y="1786273"/>
            <a:ext cx="2571750" cy="3457575"/>
          </a:xfrm>
          <a:prstGeom prst="rect">
            <a:avLst/>
          </a:prstGeom>
        </p:spPr>
      </p:pic>
      <p:sp>
        <p:nvSpPr>
          <p:cNvPr id="24" name="TextBox 23">
            <a:hlinkClick r:id="rId7"/>
            <a:extLst>
              <a:ext uri="{FF2B5EF4-FFF2-40B4-BE49-F238E27FC236}">
                <a16:creationId xmlns:a16="http://schemas.microsoft.com/office/drawing/2014/main" id="{B7596DD0-83F1-4E53-BBC6-373B299B7EC6}"/>
              </a:ext>
            </a:extLst>
          </p:cNvPr>
          <p:cNvSpPr txBox="1"/>
          <p:nvPr/>
        </p:nvSpPr>
        <p:spPr>
          <a:xfrm>
            <a:off x="6138862"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GB" sz="1400" b="1" dirty="0">
                <a:solidFill>
                  <a:srgbClr val="FFFFFF"/>
                </a:solidFill>
              </a:rPr>
              <a:t>Chloe Bottomley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2" name="Picture 11">
            <a:hlinkClick r:id="rId9"/>
            <a:extLst>
              <a:ext uri="{FF2B5EF4-FFF2-40B4-BE49-F238E27FC236}">
                <a16:creationId xmlns:a16="http://schemas.microsoft.com/office/drawing/2014/main" id="{71DEA26E-AFB5-4851-9DDD-9336D6F9FD15}"/>
              </a:ext>
            </a:extLst>
          </p:cNvPr>
          <p:cNvPicPr>
            <a:picLocks noChangeAspect="1"/>
          </p:cNvPicPr>
          <p:nvPr/>
        </p:nvPicPr>
        <p:blipFill>
          <a:blip r:embed="rId10"/>
          <a:stretch>
            <a:fillRect/>
          </a:stretch>
        </p:blipFill>
        <p:spPr>
          <a:xfrm>
            <a:off x="8782050" y="1786273"/>
            <a:ext cx="2571750" cy="3457575"/>
          </a:xfrm>
          <a:prstGeom prst="rect">
            <a:avLst/>
          </a:prstGeom>
        </p:spPr>
      </p:pic>
      <p:sp>
        <p:nvSpPr>
          <p:cNvPr id="26" name="TextBox 25">
            <a:hlinkClick r:id="rId9"/>
            <a:extLst>
              <a:ext uri="{FF2B5EF4-FFF2-40B4-BE49-F238E27FC236}">
                <a16:creationId xmlns:a16="http://schemas.microsoft.com/office/drawing/2014/main" id="{DA365393-33DC-446C-A429-978685AB195C}"/>
              </a:ext>
            </a:extLst>
          </p:cNvPr>
          <p:cNvSpPr txBox="1"/>
          <p:nvPr/>
        </p:nvSpPr>
        <p:spPr>
          <a:xfrm>
            <a:off x="8782050" y="4551698"/>
            <a:ext cx="2571750" cy="692150"/>
          </a:xfrm>
          <a:prstGeom prst="rect">
            <a:avLst/>
          </a:prstGeom>
          <a:solidFill>
            <a:srgbClr val="821E69">
              <a:alpha val="50000"/>
            </a:srgbClr>
          </a:solidFill>
          <a:ln>
            <a:noFill/>
          </a:ln>
        </p:spPr>
        <p:txBody>
          <a:bodyPr wrap="square" lIns="0" tIns="0" rIns="0" bIns="0" rtlCol="0" anchor="ctr" anchorCtr="0">
            <a:noAutofit/>
          </a:bodyPr>
          <a:lstStyle/>
          <a:p>
            <a:pPr algn="ctr">
              <a:spcAft>
                <a:spcPts val="600"/>
              </a:spcAft>
            </a:pPr>
            <a:r>
              <a:rPr lang="en-US" sz="1400" b="1" dirty="0">
                <a:solidFill>
                  <a:srgbClr val="FFFFFF"/>
                </a:solidFill>
              </a:rPr>
              <a:t>Justyna </a:t>
            </a:r>
            <a:r>
              <a:rPr lang="en-US" sz="1400" b="1" dirty="0" err="1">
                <a:solidFill>
                  <a:srgbClr val="FFFFFF"/>
                </a:solidFill>
              </a:rPr>
              <a:t>Cuglewska</a:t>
            </a:r>
            <a:endParaRPr lang="en-US" sz="1400" b="1" dirty="0">
              <a:solidFill>
                <a:srgbClr val="FFFFFF"/>
              </a:solidFill>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Watch Video Here</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641A70C-9E4B-4CD6-802F-D4CD7F730AF1}"/>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lnSpc>
                <a:spcPct val="90000"/>
              </a:lnSpc>
            </a:pPr>
            <a:r>
              <a:rPr lang="en-US" sz="3200" kern="1200" dirty="0">
                <a:solidFill>
                  <a:schemeClr val="bg1"/>
                </a:solidFill>
                <a:latin typeface="+mj-lt"/>
                <a:ea typeface="+mj-ea"/>
                <a:cs typeface="+mj-cs"/>
              </a:rPr>
              <a:t>Watch our students talking about …</a:t>
            </a:r>
          </a:p>
        </p:txBody>
      </p:sp>
    </p:spTree>
    <p:extLst>
      <p:ext uri="{BB962C8B-B14F-4D97-AF65-F5344CB8AC3E}">
        <p14:creationId xmlns:p14="http://schemas.microsoft.com/office/powerpoint/2010/main" val="3530583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4E7EC0-D367-4298-9C5B-B448BE6F0A3C}"/>
              </a:ext>
            </a:extLst>
          </p:cNvPr>
          <p:cNvSpPr>
            <a:spLocks noGrp="1"/>
          </p:cNvSpPr>
          <p:nvPr>
            <p:ph type="title"/>
          </p:nvPr>
        </p:nvSpPr>
        <p:spPr/>
        <p:txBody>
          <a:bodyPr>
            <a:normAutofit/>
          </a:bodyPr>
          <a:lstStyle/>
          <a:p>
            <a:r>
              <a:rPr lang="en-GB" b="1" dirty="0">
                <a:solidFill>
                  <a:srgbClr val="E6005B"/>
                </a:solidFill>
                <a:latin typeface="Arial" panose="020B0604020202020204" pitchFamily="34" charset="0"/>
                <a:cs typeface="Arial" panose="020B0604020202020204" pitchFamily="34" charset="0"/>
              </a:rPr>
              <a:t>NTU Green Academy</a:t>
            </a:r>
            <a:endParaRPr lang="en-GB" dirty="0"/>
          </a:p>
        </p:txBody>
      </p:sp>
      <p:pic>
        <p:nvPicPr>
          <p:cNvPr id="10" name="Picture 9">
            <a:extLst>
              <a:ext uri="{FF2B5EF4-FFF2-40B4-BE49-F238E27FC236}">
                <a16:creationId xmlns:a16="http://schemas.microsoft.com/office/drawing/2014/main" id="{74CB8E0B-76A6-47EC-B662-E2E8F0502D96}"/>
              </a:ext>
            </a:extLst>
          </p:cNvPr>
          <p:cNvPicPr>
            <a:picLocks noChangeAspect="1"/>
          </p:cNvPicPr>
          <p:nvPr/>
        </p:nvPicPr>
        <p:blipFill rotWithShape="1">
          <a:blip r:embed="rId3"/>
          <a:srcRect l="8500" r="24750"/>
          <a:stretch/>
        </p:blipFill>
        <p:spPr>
          <a:xfrm>
            <a:off x="6555929" y="692888"/>
            <a:ext cx="1626733" cy="162673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1" name="Picture 10" descr="A picture containing person, wall, indoor, clothing&#10;&#10;Description automatically generated">
            <a:extLst>
              <a:ext uri="{FF2B5EF4-FFF2-40B4-BE49-F238E27FC236}">
                <a16:creationId xmlns:a16="http://schemas.microsoft.com/office/drawing/2014/main" id="{AF48DB04-4FB8-4FC6-9070-F0112280A7AA}"/>
              </a:ext>
            </a:extLst>
          </p:cNvPr>
          <p:cNvPicPr>
            <a:picLocks noChangeAspect="1"/>
          </p:cNvPicPr>
          <p:nvPr/>
        </p:nvPicPr>
        <p:blipFill rotWithShape="1">
          <a:blip r:embed="rId4"/>
          <a:srcRect l="18000" r="15251"/>
          <a:stretch/>
        </p:blipFill>
        <p:spPr>
          <a:xfrm>
            <a:off x="8363991" y="692889"/>
            <a:ext cx="1626733" cy="162673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2" name="Picture 11">
            <a:extLst>
              <a:ext uri="{FF2B5EF4-FFF2-40B4-BE49-F238E27FC236}">
                <a16:creationId xmlns:a16="http://schemas.microsoft.com/office/drawing/2014/main" id="{CFAC4F93-5656-4132-B8B6-C8B71FE5FC8D}"/>
              </a:ext>
            </a:extLst>
          </p:cNvPr>
          <p:cNvPicPr>
            <a:picLocks noChangeAspect="1"/>
          </p:cNvPicPr>
          <p:nvPr/>
        </p:nvPicPr>
        <p:blipFill rotWithShape="1">
          <a:blip r:embed="rId5"/>
          <a:srcRect r="-6" b="-6"/>
          <a:stretch/>
        </p:blipFill>
        <p:spPr>
          <a:xfrm>
            <a:off x="10172053" y="692888"/>
            <a:ext cx="1626733" cy="1626733"/>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14" name="Content Placeholder 3">
            <a:extLst>
              <a:ext uri="{FF2B5EF4-FFF2-40B4-BE49-F238E27FC236}">
                <a16:creationId xmlns:a16="http://schemas.microsoft.com/office/drawing/2014/main" id="{FE732EB2-D364-4F95-A1CC-8A6940143D68}"/>
              </a:ext>
            </a:extLst>
          </p:cNvPr>
          <p:cNvSpPr>
            <a:spLocks noGrp="1"/>
          </p:cNvSpPr>
          <p:nvPr>
            <p:ph idx="1"/>
          </p:nvPr>
        </p:nvSpPr>
        <p:spPr>
          <a:xfrm>
            <a:off x="1245225" y="2153265"/>
            <a:ext cx="10771762" cy="4165229"/>
          </a:xfrm>
        </p:spPr>
        <p:txBody>
          <a:bodyPr>
            <a:normAutofit fontScale="70000" lnSpcReduction="20000"/>
          </a:bodyPr>
          <a:lstStyle/>
          <a:p>
            <a:pPr marL="0" indent="0">
              <a:buNone/>
            </a:pPr>
            <a:r>
              <a:rPr lang="en-GB" sz="2200" b="1" dirty="0">
                <a:latin typeface="+mn-lt"/>
              </a:rPr>
              <a:t>Mission</a:t>
            </a:r>
          </a:p>
          <a:p>
            <a:r>
              <a:rPr lang="en-GB" sz="2200" dirty="0">
                <a:solidFill>
                  <a:srgbClr val="000000"/>
                </a:solidFill>
                <a:effectLst/>
                <a:latin typeface="+mn-lt"/>
                <a:ea typeface="DengXian" panose="02010600030101010101" pitchFamily="2" charset="-122"/>
              </a:rPr>
              <a:t>Pioneer a shared understanding of Sustainability </a:t>
            </a:r>
            <a:r>
              <a:rPr lang="en-GB" sz="2200" dirty="0">
                <a:solidFill>
                  <a:srgbClr val="000000"/>
                </a:solidFill>
                <a:latin typeface="+mn-lt"/>
                <a:ea typeface="DengXian" panose="02010600030101010101" pitchFamily="2" charset="-122"/>
              </a:rPr>
              <a:t>E</a:t>
            </a:r>
            <a:r>
              <a:rPr lang="en-GB" sz="2200" dirty="0">
                <a:solidFill>
                  <a:srgbClr val="000000"/>
                </a:solidFill>
                <a:effectLst/>
                <a:latin typeface="+mn-lt"/>
                <a:ea typeface="DengXian" panose="02010600030101010101" pitchFamily="2" charset="-122"/>
              </a:rPr>
              <a:t>ducation including climate education and the UN SDGs</a:t>
            </a:r>
          </a:p>
          <a:p>
            <a:r>
              <a:rPr lang="en-GB" sz="2200" dirty="0">
                <a:solidFill>
                  <a:srgbClr val="000000"/>
                </a:solidFill>
                <a:effectLst/>
                <a:latin typeface="+mn-lt"/>
                <a:ea typeface="DengXian" panose="02010600030101010101" pitchFamily="2" charset="-122"/>
              </a:rPr>
              <a:t>Stimulate pedagogical innovation and practice-sharing </a:t>
            </a:r>
            <a:r>
              <a:rPr lang="en-GB" sz="2200" dirty="0">
                <a:solidFill>
                  <a:srgbClr val="000000"/>
                </a:solidFill>
                <a:latin typeface="+mn-lt"/>
                <a:ea typeface="DengXian" panose="02010600030101010101" pitchFamily="2" charset="-122"/>
              </a:rPr>
              <a:t>in area of Sustainability Education</a:t>
            </a:r>
          </a:p>
          <a:p>
            <a:r>
              <a:rPr lang="en-GB" sz="2200" dirty="0">
                <a:solidFill>
                  <a:srgbClr val="000000"/>
                </a:solidFill>
                <a:effectLst/>
                <a:latin typeface="+mn-lt"/>
                <a:ea typeface="DengXian" panose="02010600030101010101" pitchFamily="2" charset="-122"/>
              </a:rPr>
              <a:t>Support faculties to develop their Sustainability Education offer in line with </a:t>
            </a:r>
            <a:r>
              <a:rPr lang="en-GB" sz="2200" dirty="0">
                <a:solidFill>
                  <a:srgbClr val="000000"/>
                </a:solidFill>
                <a:effectLst/>
                <a:latin typeface="+mn-lt"/>
                <a:ea typeface="DengXian" panose="02010600030101010101" pitchFamily="2" charset="-122"/>
                <a:hlinkClick r:id="rId6"/>
              </a:rPr>
              <a:t>NTU University, reimagined</a:t>
            </a:r>
            <a:endParaRPr lang="en-GB" sz="2200" dirty="0">
              <a:solidFill>
                <a:srgbClr val="000000"/>
              </a:solidFill>
              <a:effectLst/>
              <a:latin typeface="+mn-lt"/>
              <a:ea typeface="DengXian" panose="02010600030101010101" pitchFamily="2" charset="-122"/>
            </a:endParaRPr>
          </a:p>
          <a:p>
            <a:r>
              <a:rPr lang="en-GB" sz="2200" dirty="0">
                <a:solidFill>
                  <a:srgbClr val="000000"/>
                </a:solidFill>
                <a:effectLst/>
                <a:latin typeface="+mn-lt"/>
                <a:ea typeface="DengXian" panose="02010600030101010101" pitchFamily="2" charset="-122"/>
              </a:rPr>
              <a:t>Co-facilitate a ‘Think Global, Act Local’ approach</a:t>
            </a:r>
          </a:p>
          <a:p>
            <a:r>
              <a:rPr lang="en-GB" sz="2200" dirty="0">
                <a:solidFill>
                  <a:srgbClr val="000000"/>
                </a:solidFill>
                <a:effectLst/>
                <a:latin typeface="+mn-lt"/>
                <a:ea typeface="DengXian" panose="02010600030101010101" pitchFamily="2" charset="-122"/>
              </a:rPr>
              <a:t>Create clear pathways for colleagues to develop their ESD practice and scholarship</a:t>
            </a:r>
          </a:p>
          <a:p>
            <a:pPr marL="0" indent="0">
              <a:buNone/>
            </a:pPr>
            <a:endParaRPr lang="en-GB" sz="2200" b="1" dirty="0">
              <a:solidFill>
                <a:srgbClr val="000000"/>
              </a:solidFill>
              <a:latin typeface="+mn-lt"/>
              <a:ea typeface="DengXian" panose="02010600030101010101" pitchFamily="2" charset="-122"/>
            </a:endParaRPr>
          </a:p>
          <a:p>
            <a:pPr marL="0" indent="0">
              <a:buNone/>
            </a:pPr>
            <a:r>
              <a:rPr lang="en-GB" sz="2200" b="1" dirty="0">
                <a:latin typeface="+mn-lt"/>
              </a:rPr>
              <a:t>Examples of work</a:t>
            </a:r>
          </a:p>
          <a:p>
            <a:r>
              <a:rPr lang="en-GB" sz="2200" dirty="0">
                <a:solidFill>
                  <a:srgbClr val="000000"/>
                </a:solidFill>
                <a:latin typeface="+mn-lt"/>
                <a:ea typeface="DengXian" panose="02010600030101010101" pitchFamily="2" charset="-122"/>
              </a:rPr>
              <a:t>Support offer for NTU course approvals, re-validations and subject benchmark renewals in line with </a:t>
            </a:r>
            <a:r>
              <a:rPr lang="en-GB" sz="2200" dirty="0">
                <a:solidFill>
                  <a:srgbClr val="000000"/>
                </a:solidFill>
                <a:latin typeface="+mn-lt"/>
                <a:ea typeface="DengXian" panose="02010600030101010101" pitchFamily="2" charset="-122"/>
                <a:hlinkClick r:id="rId7"/>
              </a:rPr>
              <a:t>QAA ESD Guidance</a:t>
            </a:r>
            <a:endParaRPr lang="en-GB" sz="2200" dirty="0">
              <a:solidFill>
                <a:srgbClr val="000000"/>
              </a:solidFill>
              <a:latin typeface="+mn-lt"/>
              <a:ea typeface="DengXian" panose="02010600030101010101" pitchFamily="2" charset="-122"/>
            </a:endParaRPr>
          </a:p>
          <a:p>
            <a:r>
              <a:rPr lang="en-GB" sz="2200" dirty="0">
                <a:solidFill>
                  <a:srgbClr val="000000"/>
                </a:solidFill>
                <a:effectLst/>
                <a:latin typeface="+mn-lt"/>
                <a:ea typeface="DengXian" panose="02010600030101010101" pitchFamily="2" charset="-122"/>
              </a:rPr>
              <a:t>Staff development module on integrating the SDGs into courses (mandatory for most colleagues with teaching responsibilities)</a:t>
            </a:r>
          </a:p>
          <a:p>
            <a:r>
              <a:rPr lang="en-GB" sz="2200" dirty="0">
                <a:solidFill>
                  <a:srgbClr val="000000"/>
                </a:solidFill>
                <a:latin typeface="+mn-lt"/>
                <a:ea typeface="DengXian" panose="02010600030101010101" pitchFamily="2" charset="-122"/>
              </a:rPr>
              <a:t>Collaborations with faculty e.g. game-based learning, employer challenges, staff and student workshops</a:t>
            </a:r>
            <a:endParaRPr lang="en-GB" sz="2200" dirty="0">
              <a:solidFill>
                <a:srgbClr val="000000"/>
              </a:solidFill>
              <a:effectLst/>
              <a:latin typeface="+mn-lt"/>
              <a:ea typeface="DengXian" panose="02010600030101010101" pitchFamily="2" charset="-122"/>
            </a:endParaRPr>
          </a:p>
          <a:p>
            <a:r>
              <a:rPr lang="en-GB" sz="2200" dirty="0">
                <a:solidFill>
                  <a:srgbClr val="000000"/>
                </a:solidFill>
                <a:latin typeface="+mn-lt"/>
                <a:ea typeface="DengXian" panose="02010600030101010101" pitchFamily="2" charset="-122"/>
              </a:rPr>
              <a:t>Online Sustainability in Practice (SiP) certificate for all students and staff</a:t>
            </a:r>
          </a:p>
          <a:p>
            <a:endParaRPr lang="en-GB" sz="2200" dirty="0">
              <a:solidFill>
                <a:srgbClr val="000000"/>
              </a:solidFill>
              <a:latin typeface="+mn-lt"/>
              <a:ea typeface="DengXian" panose="02010600030101010101" pitchFamily="2" charset="-122"/>
            </a:endParaRPr>
          </a:p>
          <a:p>
            <a:pPr marL="0" indent="0">
              <a:buNone/>
            </a:pPr>
            <a:endParaRPr lang="en-GB" sz="3400" dirty="0">
              <a:latin typeface="+mn-lt"/>
            </a:endParaRPr>
          </a:p>
          <a:p>
            <a:pPr marL="0" indent="0">
              <a:buNone/>
            </a:pPr>
            <a:endParaRPr lang="en-GB" dirty="0"/>
          </a:p>
        </p:txBody>
      </p:sp>
      <p:sp>
        <p:nvSpPr>
          <p:cNvPr id="15" name="TextBox 14">
            <a:extLst>
              <a:ext uri="{FF2B5EF4-FFF2-40B4-BE49-F238E27FC236}">
                <a16:creationId xmlns:a16="http://schemas.microsoft.com/office/drawing/2014/main" id="{AE67CF14-89BE-45C1-A8BA-44EB7F48B632}"/>
              </a:ext>
            </a:extLst>
          </p:cNvPr>
          <p:cNvSpPr txBox="1"/>
          <p:nvPr/>
        </p:nvSpPr>
        <p:spPr>
          <a:xfrm>
            <a:off x="5828561" y="6316503"/>
            <a:ext cx="6023241" cy="348062"/>
          </a:xfrm>
          <a:prstGeom prst="rect">
            <a:avLst/>
          </a:prstGeom>
          <a:noFill/>
        </p:spPr>
        <p:txBody>
          <a:bodyPr wrap="square" lIns="0" tIns="0" rIns="0" bIns="0" rtlCol="0" anchor="b" anchorCtr="0">
            <a:normAutofit fontScale="85000" lnSpcReduction="10000"/>
          </a:bodyPr>
          <a:lstStyle/>
          <a:p>
            <a:pPr algn="r"/>
            <a:r>
              <a:rPr lang="en-GB" sz="1800" dirty="0">
                <a:solidFill>
                  <a:srgbClr val="000000"/>
                </a:solidFill>
                <a:latin typeface="+mn-lt"/>
                <a:ea typeface="DengXian" panose="02010600030101010101" pitchFamily="2" charset="-122"/>
                <a:hlinkClick r:id="rId8"/>
              </a:rPr>
              <a:t>https://www.ntu.ac.uk/about-us/sustainability/sustainability-in-education</a:t>
            </a:r>
            <a:r>
              <a:rPr lang="en-GB" sz="1800" dirty="0">
                <a:solidFill>
                  <a:srgbClr val="000000"/>
                </a:solidFill>
                <a:latin typeface="+mn-lt"/>
                <a:ea typeface="DengXian" panose="02010600030101010101" pitchFamily="2" charset="-122"/>
              </a:rPr>
              <a:t> </a:t>
            </a:r>
          </a:p>
          <a:p>
            <a:pPr algn="r"/>
            <a:endParaRPr lang="en-GB" dirty="0"/>
          </a:p>
        </p:txBody>
      </p:sp>
    </p:spTree>
    <p:extLst>
      <p:ext uri="{BB962C8B-B14F-4D97-AF65-F5344CB8AC3E}">
        <p14:creationId xmlns:p14="http://schemas.microsoft.com/office/powerpoint/2010/main" val="864205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0428-0793-43AB-A09F-F36E15197AF7}"/>
              </a:ext>
            </a:extLst>
          </p:cNvPr>
          <p:cNvSpPr>
            <a:spLocks noGrp="1"/>
          </p:cNvSpPr>
          <p:nvPr>
            <p:ph type="title"/>
          </p:nvPr>
        </p:nvSpPr>
        <p:spPr>
          <a:xfrm>
            <a:off x="442912" y="800101"/>
            <a:ext cx="11306176" cy="828675"/>
          </a:xfrm>
        </p:spPr>
        <p:txBody>
          <a:bodyPr>
            <a:normAutofit fontScale="90000"/>
          </a:bodyPr>
          <a:lstStyle/>
          <a:p>
            <a:r>
              <a:rPr lang="en-GB" b="1" dirty="0">
                <a:solidFill>
                  <a:srgbClr val="E6005B"/>
                </a:solidFill>
                <a:latin typeface="Arial" panose="020B0604020202020204" pitchFamily="34" charset="0"/>
                <a:cs typeface="Arial" panose="020B0604020202020204" pitchFamily="34" charset="0"/>
              </a:rPr>
              <a:t>Sustainability in Practice (SiP) module</a:t>
            </a:r>
            <a:br>
              <a:rPr lang="en-GB" dirty="0"/>
            </a:br>
            <a:endParaRPr lang="en-GB" dirty="0"/>
          </a:p>
        </p:txBody>
      </p:sp>
      <p:sp>
        <p:nvSpPr>
          <p:cNvPr id="3" name="Content Placeholder 2">
            <a:extLst>
              <a:ext uri="{FF2B5EF4-FFF2-40B4-BE49-F238E27FC236}">
                <a16:creationId xmlns:a16="http://schemas.microsoft.com/office/drawing/2014/main" id="{5A54B200-14FF-4325-95D8-56DF82472132}"/>
              </a:ext>
            </a:extLst>
          </p:cNvPr>
          <p:cNvSpPr>
            <a:spLocks noGrp="1"/>
          </p:cNvSpPr>
          <p:nvPr>
            <p:ph idx="1"/>
          </p:nvPr>
        </p:nvSpPr>
        <p:spPr>
          <a:xfrm>
            <a:off x="1075557" y="1565578"/>
            <a:ext cx="6587706" cy="4957283"/>
          </a:xfrm>
        </p:spPr>
        <p:txBody>
          <a:bodyPr>
            <a:normAutofit fontScale="25000" lnSpcReduction="20000"/>
          </a:bodyPr>
          <a:lstStyle/>
          <a:p>
            <a:r>
              <a:rPr lang="en-GB" sz="8000" dirty="0"/>
              <a:t>Short</a:t>
            </a:r>
            <a:r>
              <a:rPr lang="en-GB" sz="8000" b="1" dirty="0"/>
              <a:t> online module</a:t>
            </a:r>
            <a:r>
              <a:rPr lang="en-GB" sz="8000" dirty="0"/>
              <a:t> available to all our students and staff through our VLE since 2013</a:t>
            </a:r>
          </a:p>
          <a:p>
            <a:pPr marL="0" indent="0">
              <a:buNone/>
            </a:pPr>
            <a:endParaRPr lang="en-GB" sz="8000" dirty="0"/>
          </a:p>
          <a:p>
            <a:r>
              <a:rPr lang="en-GB" sz="8000" dirty="0"/>
              <a:t>Provides a foundational knowledge of sustainability and the climate and ecological emergency</a:t>
            </a:r>
          </a:p>
          <a:p>
            <a:pPr marL="0" indent="0">
              <a:buNone/>
            </a:pPr>
            <a:endParaRPr lang="en-GB" sz="8000" dirty="0"/>
          </a:p>
          <a:p>
            <a:r>
              <a:rPr lang="en-GB" sz="8000" dirty="0"/>
              <a:t>Three themes: </a:t>
            </a:r>
            <a:r>
              <a:rPr lang="en-GB" sz="8000" b="1" dirty="0"/>
              <a:t>Clothing</a:t>
            </a:r>
            <a:r>
              <a:rPr lang="en-GB" sz="8000" dirty="0"/>
              <a:t>, </a:t>
            </a:r>
            <a:r>
              <a:rPr lang="en-GB" sz="8000" b="1" dirty="0"/>
              <a:t>Energy</a:t>
            </a:r>
            <a:r>
              <a:rPr lang="en-GB" sz="8000" dirty="0"/>
              <a:t> or </a:t>
            </a:r>
            <a:r>
              <a:rPr lang="en-GB" sz="8000" b="1" dirty="0"/>
              <a:t>Food</a:t>
            </a:r>
          </a:p>
          <a:p>
            <a:pPr marL="0" indent="0">
              <a:buNone/>
            </a:pPr>
            <a:endParaRPr lang="en-GB" sz="8000" dirty="0"/>
          </a:p>
          <a:p>
            <a:r>
              <a:rPr lang="en-GB" sz="8000" b="1" dirty="0"/>
              <a:t>4 online sessions </a:t>
            </a:r>
            <a:r>
              <a:rPr lang="en-GB" sz="8000" dirty="0"/>
              <a:t>(2-4 hours in total)</a:t>
            </a:r>
          </a:p>
          <a:p>
            <a:pPr marL="0" indent="0">
              <a:buNone/>
            </a:pPr>
            <a:endParaRPr lang="en-GB" sz="8000" dirty="0"/>
          </a:p>
          <a:p>
            <a:r>
              <a:rPr lang="en-GB" sz="8000" dirty="0"/>
              <a:t>Upon completion: certificate and (Undergraduate students only) HEAR entry and Bronze Sustainability Employability Award.</a:t>
            </a:r>
          </a:p>
        </p:txBody>
      </p:sp>
      <p:pic>
        <p:nvPicPr>
          <p:cNvPr id="7" name="Picture 6">
            <a:extLst>
              <a:ext uri="{FF2B5EF4-FFF2-40B4-BE49-F238E27FC236}">
                <a16:creationId xmlns:a16="http://schemas.microsoft.com/office/drawing/2014/main" id="{144062AD-DF81-4F6E-8219-50CD6C57FF85}"/>
              </a:ext>
            </a:extLst>
          </p:cNvPr>
          <p:cNvPicPr/>
          <p:nvPr/>
        </p:nvPicPr>
        <p:blipFill rotWithShape="1">
          <a:blip r:embed="rId3"/>
          <a:srcRect l="16900" t="7852" r="23836" b="8496"/>
          <a:stretch/>
        </p:blipFill>
        <p:spPr bwMode="auto">
          <a:xfrm>
            <a:off x="7797847" y="3891238"/>
            <a:ext cx="2585720" cy="2433320"/>
          </a:xfrm>
          <a:prstGeom prst="rect">
            <a:avLst/>
          </a:prstGeom>
          <a:ln>
            <a:solidFill>
              <a:srgbClr val="E6005B"/>
            </a:solidFill>
          </a:ln>
          <a:extLst>
            <a:ext uri="{53640926-AAD7-44D8-BBD7-CCE9431645EC}">
              <a14:shadowObscured xmlns:a14="http://schemas.microsoft.com/office/drawing/2010/main"/>
            </a:ext>
          </a:extLst>
        </p:spPr>
      </p:pic>
      <p:pic>
        <p:nvPicPr>
          <p:cNvPr id="5" name="Picture 4" descr="Text&#10;&#10;Description automatically generated">
            <a:extLst>
              <a:ext uri="{FF2B5EF4-FFF2-40B4-BE49-F238E27FC236}">
                <a16:creationId xmlns:a16="http://schemas.microsoft.com/office/drawing/2014/main" id="{A13E760D-2BB5-4FFB-B9B7-D518DB820D76}"/>
              </a:ext>
            </a:extLst>
          </p:cNvPr>
          <p:cNvPicPr/>
          <p:nvPr/>
        </p:nvPicPr>
        <p:blipFill>
          <a:blip r:embed="rId4">
            <a:extLst>
              <a:ext uri="{28A0092B-C50C-407E-A947-70E740481C1C}">
                <a14:useLocalDpi xmlns:a14="http://schemas.microsoft.com/office/drawing/2010/main" val="0"/>
              </a:ext>
            </a:extLst>
          </a:blip>
          <a:stretch>
            <a:fillRect/>
          </a:stretch>
        </p:blipFill>
        <p:spPr>
          <a:xfrm>
            <a:off x="9469402" y="1377219"/>
            <a:ext cx="2414270" cy="2667000"/>
          </a:xfrm>
          <a:prstGeom prst="rect">
            <a:avLst/>
          </a:prstGeom>
          <a:ln>
            <a:solidFill>
              <a:srgbClr val="E6005B"/>
            </a:solidFill>
          </a:ln>
        </p:spPr>
      </p:pic>
    </p:spTree>
    <p:extLst>
      <p:ext uri="{BB962C8B-B14F-4D97-AF65-F5344CB8AC3E}">
        <p14:creationId xmlns:p14="http://schemas.microsoft.com/office/powerpoint/2010/main" val="3254886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F814-AFBF-45E5-B713-96CD6F410725}"/>
              </a:ext>
            </a:extLst>
          </p:cNvPr>
          <p:cNvSpPr>
            <a:spLocks noGrp="1"/>
          </p:cNvSpPr>
          <p:nvPr>
            <p:ph type="title"/>
          </p:nvPr>
        </p:nvSpPr>
        <p:spPr>
          <a:xfrm>
            <a:off x="442912" y="558228"/>
            <a:ext cx="11306176" cy="1001982"/>
          </a:xfrm>
        </p:spPr>
        <p:txBody>
          <a:bodyPr/>
          <a:lstStyle/>
          <a:p>
            <a:r>
              <a:rPr lang="en-GB" b="1" dirty="0">
                <a:solidFill>
                  <a:srgbClr val="E6005B"/>
                </a:solidFill>
                <a:latin typeface="Arial" panose="020B0604020202020204" pitchFamily="34" charset="0"/>
                <a:cs typeface="Arial" panose="020B0604020202020204" pitchFamily="34" charset="0"/>
              </a:rPr>
              <a:t>SiP Structure</a:t>
            </a:r>
            <a:endParaRPr lang="en-GB" dirty="0"/>
          </a:p>
        </p:txBody>
      </p:sp>
      <p:graphicFrame>
        <p:nvGraphicFramePr>
          <p:cNvPr id="8" name="Table 7">
            <a:extLst>
              <a:ext uri="{FF2B5EF4-FFF2-40B4-BE49-F238E27FC236}">
                <a16:creationId xmlns:a16="http://schemas.microsoft.com/office/drawing/2014/main" id="{C9A59E1D-19FD-41E9-8FED-1227FBB8C92B}"/>
              </a:ext>
            </a:extLst>
          </p:cNvPr>
          <p:cNvGraphicFramePr>
            <a:graphicFrameLocks noGrp="1"/>
          </p:cNvGraphicFramePr>
          <p:nvPr>
            <p:extLst>
              <p:ext uri="{D42A27DB-BD31-4B8C-83A1-F6EECF244321}">
                <p14:modId xmlns:p14="http://schemas.microsoft.com/office/powerpoint/2010/main" val="77537406"/>
              </p:ext>
            </p:extLst>
          </p:nvPr>
        </p:nvGraphicFramePr>
        <p:xfrm>
          <a:off x="1115416" y="1539393"/>
          <a:ext cx="10905068" cy="5073688"/>
        </p:xfrm>
        <a:graphic>
          <a:graphicData uri="http://schemas.openxmlformats.org/drawingml/2006/table">
            <a:tbl>
              <a:tblPr firstRow="1" firstCol="1" lastRow="1" lastCol="1" bandRow="1" bandCol="1"/>
              <a:tblGrid>
                <a:gridCol w="1172447">
                  <a:extLst>
                    <a:ext uri="{9D8B030D-6E8A-4147-A177-3AD203B41FA5}">
                      <a16:colId xmlns:a16="http://schemas.microsoft.com/office/drawing/2014/main" val="1477816793"/>
                    </a:ext>
                  </a:extLst>
                </a:gridCol>
                <a:gridCol w="2423392">
                  <a:extLst>
                    <a:ext uri="{9D8B030D-6E8A-4147-A177-3AD203B41FA5}">
                      <a16:colId xmlns:a16="http://schemas.microsoft.com/office/drawing/2014/main" val="2958191164"/>
                    </a:ext>
                  </a:extLst>
                </a:gridCol>
                <a:gridCol w="3131422">
                  <a:extLst>
                    <a:ext uri="{9D8B030D-6E8A-4147-A177-3AD203B41FA5}">
                      <a16:colId xmlns:a16="http://schemas.microsoft.com/office/drawing/2014/main" val="1178034755"/>
                    </a:ext>
                  </a:extLst>
                </a:gridCol>
                <a:gridCol w="4177807">
                  <a:extLst>
                    <a:ext uri="{9D8B030D-6E8A-4147-A177-3AD203B41FA5}">
                      <a16:colId xmlns:a16="http://schemas.microsoft.com/office/drawing/2014/main" val="2684651556"/>
                    </a:ext>
                  </a:extLst>
                </a:gridCol>
              </a:tblGrid>
              <a:tr h="258450">
                <a:tc>
                  <a:txBody>
                    <a:bodyPr/>
                    <a:lstStyle/>
                    <a:p>
                      <a:pPr algn="l" fontAlgn="t">
                        <a:lnSpc>
                          <a:spcPct val="115000"/>
                        </a:lnSpc>
                        <a:spcBef>
                          <a:spcPts val="0"/>
                        </a:spcBef>
                        <a:spcAft>
                          <a:spcPts val="800"/>
                        </a:spcAft>
                      </a:pPr>
                      <a:r>
                        <a:rPr lang="en-GB" sz="1200" b="1" i="0" u="none" strike="noStrike" dirty="0">
                          <a:solidFill>
                            <a:srgbClr val="FFFFFF"/>
                          </a:solidFill>
                          <a:effectLst/>
                          <a:latin typeface="Verdana" panose="020B0604030504040204" pitchFamily="34" charset="0"/>
                          <a:ea typeface="DengXian" panose="02010600030101010101" pitchFamily="2" charset="-122"/>
                          <a:cs typeface="Arial" panose="020B0604020202020204" pitchFamily="34" charset="0"/>
                        </a:rPr>
                        <a:t> </a:t>
                      </a:r>
                      <a:endParaRPr lang="en-GB" sz="2200" b="0" i="0" u="none" strike="noStrike" dirty="0">
                        <a:effectLst/>
                        <a:latin typeface="Arial" panose="020B0604020202020204" pitchFamily="34" charset="0"/>
                      </a:endParaRPr>
                    </a:p>
                  </a:txBody>
                  <a:tcPr marL="83525" marR="83525" marT="11601" marB="0">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36576" algn="l" fontAlgn="t">
                        <a:lnSpc>
                          <a:spcPct val="115000"/>
                        </a:lnSpc>
                        <a:spcBef>
                          <a:spcPts val="95"/>
                        </a:spcBef>
                        <a:spcAft>
                          <a:spcPts val="0"/>
                        </a:spcAft>
                      </a:pPr>
                      <a:r>
                        <a:rPr lang="en-US" sz="1200" b="1" i="0" u="none" strike="noStrike">
                          <a:solidFill>
                            <a:srgbClr val="FFFFFF"/>
                          </a:solidFill>
                          <a:effectLst/>
                          <a:latin typeface="Verdana" panose="020B0604030504040204" pitchFamily="34" charset="0"/>
                          <a:ea typeface="Calibri" panose="020F0502020204030204" pitchFamily="34" charset="0"/>
                          <a:cs typeface="Arial" panose="020B0604020202020204" pitchFamily="34" charset="0"/>
                        </a:rPr>
                        <a:t>Topic</a:t>
                      </a:r>
                      <a:endParaRPr lang="en-US" sz="2200" b="0" i="0" u="none" strike="noStrike">
                        <a:effectLst/>
                        <a:latin typeface="Arial" panose="020B0604020202020204" pitchFamily="34" charset="0"/>
                      </a:endParaRPr>
                    </a:p>
                  </a:txBody>
                  <a:tcPr marL="83525" marR="83525" marT="11601" marB="0">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36576" algn="l" fontAlgn="t">
                        <a:lnSpc>
                          <a:spcPct val="115000"/>
                        </a:lnSpc>
                        <a:spcBef>
                          <a:spcPts val="95"/>
                        </a:spcBef>
                        <a:spcAft>
                          <a:spcPts val="0"/>
                        </a:spcAft>
                      </a:pPr>
                      <a:r>
                        <a:rPr lang="en-US" sz="1200" b="1" i="0" u="none" strike="noStrike">
                          <a:solidFill>
                            <a:srgbClr val="FFFFFF"/>
                          </a:solidFill>
                          <a:effectLst/>
                          <a:latin typeface="Verdana" panose="020B0604030504040204" pitchFamily="34" charset="0"/>
                          <a:ea typeface="Calibri" panose="020F0502020204030204" pitchFamily="34" charset="0"/>
                          <a:cs typeface="Arial" panose="020B0604020202020204" pitchFamily="34" charset="0"/>
                        </a:rPr>
                        <a:t>Aim</a:t>
                      </a:r>
                      <a:endParaRPr lang="en-US" sz="2200" b="0" i="0" u="none" strike="noStrike">
                        <a:effectLst/>
                        <a:latin typeface="Arial" panose="020B0604020202020204" pitchFamily="34" charset="0"/>
                      </a:endParaRPr>
                    </a:p>
                  </a:txBody>
                  <a:tcPr marL="83525" marR="83525" marT="11601" marB="0">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marL="36576" algn="l" fontAlgn="t">
                        <a:lnSpc>
                          <a:spcPct val="115000"/>
                        </a:lnSpc>
                        <a:spcBef>
                          <a:spcPts val="95"/>
                        </a:spcBef>
                        <a:spcAft>
                          <a:spcPts val="0"/>
                        </a:spcAft>
                      </a:pPr>
                      <a:r>
                        <a:rPr lang="en-US" sz="1200" b="1" i="0" u="none" strike="noStrike">
                          <a:solidFill>
                            <a:srgbClr val="FFFFFF"/>
                          </a:solidFill>
                          <a:effectLst/>
                          <a:latin typeface="Verdana" panose="020B0604030504040204" pitchFamily="34" charset="0"/>
                          <a:ea typeface="Calibri" panose="020F0502020204030204" pitchFamily="34" charset="0"/>
                          <a:cs typeface="Arial" panose="020B0604020202020204" pitchFamily="34" charset="0"/>
                        </a:rPr>
                        <a:t>Activities and reflection</a:t>
                      </a:r>
                      <a:endParaRPr lang="en-US" sz="2200" b="0" i="0" u="none" strike="noStrike">
                        <a:effectLst/>
                        <a:latin typeface="Arial" panose="020B0604020202020204" pitchFamily="34" charset="0"/>
                      </a:endParaRPr>
                    </a:p>
                  </a:txBody>
                  <a:tcPr marL="83525" marR="83525" marT="11601" marB="0">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3033947431"/>
                  </a:ext>
                </a:extLst>
              </a:tr>
              <a:tr h="998200">
                <a:tc>
                  <a:txBody>
                    <a:bodyPr/>
                    <a:lstStyle/>
                    <a:p>
                      <a:pPr marL="36576" marR="146304" algn="l" fontAlgn="t">
                        <a:lnSpc>
                          <a:spcPct val="115000"/>
                        </a:lnSpc>
                        <a:spcBef>
                          <a:spcPts val="95"/>
                        </a:spcBef>
                        <a:spcAft>
                          <a:spcPts val="0"/>
                        </a:spcAft>
                      </a:pP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one</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118872"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Student</a:t>
                      </a:r>
                      <a:r>
                        <a:rPr lang="en-US" sz="1200" b="0" i="0" u="none" strike="noStrike" spc="-10">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experience of</a:t>
                      </a:r>
                      <a:r>
                        <a:rPr lang="en-US" sz="1200" b="0" i="0" u="none" strike="noStrike" spc="4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sustainability </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283464"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Engage students on</a:t>
                      </a:r>
                      <a:r>
                        <a:rPr lang="en-US" sz="1200" b="0" i="0" u="none" strike="noStrike" spc="13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a personal</a:t>
                      </a:r>
                      <a:r>
                        <a:rPr lang="en-US" sz="1200" b="0" i="0" u="none" strike="noStrike" spc="-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level</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algn="l" fontAlgn="t">
                        <a:lnSpc>
                          <a:spcPct val="115000"/>
                        </a:lnSpc>
                        <a:spcBef>
                          <a:spcPts val="20"/>
                        </a:spcBef>
                        <a:spcAft>
                          <a:spcPts val="0"/>
                        </a:spcAft>
                      </a:pPr>
                      <a:r>
                        <a:rPr lang="en-US" sz="1200" b="0" i="0" u="none" strike="noStrike">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Sustainability skills inventory, exploring personal values, thematic issues (clothing, energy, food), and the climate &amp; ecological emergency. Flipgrid video activity (optional)</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1291461272"/>
                  </a:ext>
                </a:extLst>
              </a:tr>
              <a:tr h="787551">
                <a:tc>
                  <a:txBody>
                    <a:bodyPr/>
                    <a:lstStyle/>
                    <a:p>
                      <a:pPr marL="36576" marR="146304" algn="l" fontAlgn="t">
                        <a:lnSpc>
                          <a:spcPct val="115000"/>
                        </a:lnSpc>
                        <a:spcBef>
                          <a:spcPts val="95"/>
                        </a:spcBef>
                        <a:spcAft>
                          <a:spcPts val="0"/>
                        </a:spcAft>
                      </a:pPr>
                      <a:r>
                        <a:rPr lang="en-US" sz="1200" b="1" i="0" u="none" strike="noStrike" dirty="0">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dirty="0">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dirty="0">
                          <a:effectLst/>
                          <a:latin typeface="Verdana" panose="020B0604030504040204" pitchFamily="34" charset="0"/>
                          <a:ea typeface="Calibri" panose="020F0502020204030204" pitchFamily="34" charset="0"/>
                          <a:cs typeface="Arial" panose="020B0604020202020204" pitchFamily="34" charset="0"/>
                        </a:rPr>
                        <a:t>two</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164592" algn="l" fontAlgn="t">
                        <a:lnSpc>
                          <a:spcPct val="115000"/>
                        </a:lnSpc>
                        <a:spcBef>
                          <a:spcPts val="95"/>
                        </a:spcBef>
                        <a:spcAft>
                          <a:spcPts val="0"/>
                        </a:spcAft>
                      </a:pP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Sustainability</a:t>
                      </a:r>
                      <a:r>
                        <a:rPr lang="en-US" sz="1200" b="0" i="0" u="none" strike="noStrike" spc="5">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and the academic disciplines</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292608"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Facilitate</a:t>
                      </a:r>
                      <a:r>
                        <a:rPr lang="en-US" sz="1200" b="0" i="0" u="none" strike="noStrike" spc="-4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disciplinary understanding</a:t>
                      </a:r>
                      <a:r>
                        <a:rPr lang="en-US" sz="1200" b="0" i="0" u="none" strike="noStrike" spc="6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of sustainability</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algn="l" fontAlgn="t">
                        <a:lnSpc>
                          <a:spcPct val="115000"/>
                        </a:lnSpc>
                        <a:spcBef>
                          <a:spcPts val="95"/>
                        </a:spcBef>
                        <a:spcAft>
                          <a:spcPts val="0"/>
                        </a:spcAft>
                      </a:pPr>
                      <a:r>
                        <a:rPr lang="en-US" sz="1200" b="0" i="0" u="none" strike="noStrike" dirty="0">
                          <a:effectLst/>
                          <a:latin typeface="Verdana" panose="020B0604030504040204" pitchFamily="34" charset="0"/>
                          <a:ea typeface="Times New Roman" panose="02020603050405020304" pitchFamily="18" charset="0"/>
                          <a:cs typeface="Times New Roman" panose="02020603050405020304" pitchFamily="18" charset="0"/>
                        </a:rPr>
                        <a:t>Planetary boundaries, discipline specific resources, place-based learning activity to explore SDG progress in home nation / hometown. </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3372273486"/>
                  </a:ext>
                </a:extLst>
              </a:tr>
              <a:tr h="817575">
                <a:tc>
                  <a:txBody>
                    <a:bodyPr/>
                    <a:lstStyle/>
                    <a:p>
                      <a:pPr marL="36576" marR="146304" algn="l" fontAlgn="t">
                        <a:lnSpc>
                          <a:spcPct val="115000"/>
                        </a:lnSpc>
                        <a:spcBef>
                          <a:spcPts val="95"/>
                        </a:spcBef>
                        <a:spcAft>
                          <a:spcPts val="0"/>
                        </a:spcAft>
                      </a:pP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three</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402336"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Connections between disciplines; systems thinking and identifying challenges</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marR="493776"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Facilitate interdisciplinary and holistic understanding</a:t>
                      </a:r>
                      <a:r>
                        <a:rPr lang="en-US" sz="1200" b="0" i="0" u="none" strike="noStrike" spc="15">
                          <a:solidFill>
                            <a:srgbClr val="000000"/>
                          </a:solidFill>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of sustainability</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marL="36576" algn="l" fontAlgn="t">
                        <a:lnSpc>
                          <a:spcPct val="115000"/>
                        </a:lnSpc>
                        <a:spcBef>
                          <a:spcPts val="95"/>
                        </a:spcBef>
                        <a:spcAft>
                          <a:spcPts val="0"/>
                        </a:spcAft>
                      </a:pPr>
                      <a:r>
                        <a:rPr lang="en-US" sz="1200" b="0" i="0" u="none" strike="noStrike">
                          <a:solidFill>
                            <a:srgbClr val="000000"/>
                          </a:solidFill>
                          <a:effectLst/>
                          <a:latin typeface="Verdana" panose="020B0604030504040204" pitchFamily="34" charset="0"/>
                          <a:ea typeface="Calibri" panose="020F0502020204030204" pitchFamily="34" charset="0"/>
                          <a:cs typeface="Arial" panose="020B0604020202020204" pitchFamily="34" charset="0"/>
                        </a:rPr>
                        <a:t>Product life cycles, Long-term thinking, indigenous wisdoms, exploring mindsets, multiple choice quiz on SDGs and SiP theme. </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extLst>
                  <a:ext uri="{0D108BD9-81ED-4DB2-BD59-A6C34878D82A}">
                    <a16:rowId xmlns:a16="http://schemas.microsoft.com/office/drawing/2014/main" val="3620607852"/>
                  </a:ext>
                </a:extLst>
              </a:tr>
              <a:tr h="1198624">
                <a:tc>
                  <a:txBody>
                    <a:bodyPr/>
                    <a:lstStyle/>
                    <a:p>
                      <a:pPr marL="36576" marR="146304" algn="l" fontAlgn="t">
                        <a:lnSpc>
                          <a:spcPct val="115000"/>
                        </a:lnSpc>
                        <a:spcBef>
                          <a:spcPts val="95"/>
                        </a:spcBef>
                        <a:spcAft>
                          <a:spcPts val="0"/>
                        </a:spcAft>
                      </a:pPr>
                      <a:r>
                        <a:rPr lang="en-US" sz="1200" b="1" i="0" u="none" strike="noStrike">
                          <a:effectLst/>
                          <a:latin typeface="Verdana" panose="020B0604030504040204" pitchFamily="34" charset="0"/>
                          <a:ea typeface="Calibri" panose="020F0502020204030204" pitchFamily="34" charset="0"/>
                          <a:cs typeface="Arial" panose="020B0604020202020204" pitchFamily="34" charset="0"/>
                        </a:rPr>
                        <a:t>Session</a:t>
                      </a:r>
                      <a:r>
                        <a:rPr lang="en-US" sz="1200" b="1" i="0" u="none" strike="noStrike" spc="-105">
                          <a:effectLst/>
                          <a:latin typeface="Verdana" panose="020B0604030504040204" pitchFamily="34" charset="0"/>
                          <a:ea typeface="Calibri" panose="020F0502020204030204" pitchFamily="34" charset="0"/>
                          <a:cs typeface="Arial" panose="020B0604020202020204" pitchFamily="34" charset="0"/>
                        </a:rPr>
                        <a:t> </a:t>
                      </a:r>
                      <a:r>
                        <a:rPr lang="en-US" sz="1200" b="1" i="0" u="none" strike="noStrike">
                          <a:effectLst/>
                          <a:latin typeface="Verdana" panose="020B0604030504040204" pitchFamily="34" charset="0"/>
                          <a:ea typeface="Calibri" panose="020F0502020204030204" pitchFamily="34" charset="0"/>
                          <a:cs typeface="Arial" panose="020B0604020202020204" pitchFamily="34" charset="0"/>
                        </a:rPr>
                        <a:t>four</a:t>
                      </a:r>
                      <a:endParaRPr lang="en-US" sz="2200" b="0" i="0" u="none" strike="noStrike">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219456"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Global and</a:t>
                      </a:r>
                      <a:r>
                        <a:rPr lang="en-US" sz="1200" b="0" i="0" u="none" strike="noStrike" spc="7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local solutions, individual agency</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109728" algn="l" fontAlgn="t">
                        <a:lnSpc>
                          <a:spcPct val="115000"/>
                        </a:lnSpc>
                        <a:spcBef>
                          <a:spcPts val="95"/>
                        </a:spcBef>
                        <a:spcAft>
                          <a:spcPts val="0"/>
                        </a:spcAft>
                      </a:pP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Identify</a:t>
                      </a:r>
                      <a:r>
                        <a:rPr lang="en-US" sz="1200" b="0" i="0" u="none" strike="noStrike" spc="5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disciplinary/ interdisciplinary</a:t>
                      </a:r>
                      <a:r>
                        <a:rPr lang="en-US" sz="1200" b="0" i="0" u="none" strike="noStrike" spc="-65">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solutions to</a:t>
                      </a:r>
                      <a:r>
                        <a:rPr lang="en-US" sz="1200" b="0" i="0" u="none" strike="noStrike" spc="6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a:effectLst/>
                          <a:latin typeface="Verdana" panose="020B0604030504040204" pitchFamily="34" charset="0"/>
                          <a:ea typeface="Calibri" panose="020F0502020204030204" pitchFamily="34" charset="0"/>
                          <a:cs typeface="Arial" panose="020B0604020202020204" pitchFamily="34" charset="0"/>
                        </a:rPr>
                        <a:t>sustainability challenges and explore own agency. </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a:txBody>
                    <a:bodyPr/>
                    <a:lstStyle/>
                    <a:p>
                      <a:pPr marL="36576" marR="219456"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Linear and circular systems, doughnut economics, interconnectedness, leadership styles, local and global</a:t>
                      </a:r>
                      <a:r>
                        <a:rPr lang="en-US" sz="1200" b="0" i="0" u="none" strike="noStrike" spc="165"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sustainability</a:t>
                      </a:r>
                      <a:r>
                        <a:rPr lang="en-US" sz="1200" b="0" i="0" u="none" strike="noStrike" spc="-40" dirty="0">
                          <a:effectLst/>
                          <a:latin typeface="Verdana" panose="020B0604030504040204" pitchFamily="34" charset="0"/>
                          <a:ea typeface="Calibri" panose="020F0502020204030204" pitchFamily="34" charset="0"/>
                          <a:cs typeface="Arial" panose="020B0604020202020204" pitchFamily="34" charset="0"/>
                        </a:rPr>
                        <a: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solutions, Flipgrid video activity (optional), sustainability skills inventory. </a:t>
                      </a:r>
                      <a:endParaRPr lang="en-US" sz="2200" b="0" i="0" u="none" strike="noStrike" dirty="0">
                        <a:effectLst/>
                        <a:latin typeface="Arial" panose="020B0604020202020204" pitchFamily="34" charset="0"/>
                      </a:endParaRPr>
                    </a:p>
                  </a:txBody>
                  <a:tcPr marL="83525" marR="83525" marT="11601"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extLst>
                  <a:ext uri="{0D108BD9-81ED-4DB2-BD59-A6C34878D82A}">
                    <a16:rowId xmlns:a16="http://schemas.microsoft.com/office/drawing/2014/main" val="848201290"/>
                  </a:ext>
                </a:extLst>
              </a:tr>
              <a:tr h="937564">
                <a:tc gridSpan="4">
                  <a:txBody>
                    <a:bodyPr/>
                    <a:lstStyle/>
                    <a:p>
                      <a:pPr marL="36576" marR="219456" algn="l" fontAlgn="t">
                        <a:lnSpc>
                          <a:spcPct val="115000"/>
                        </a:lnSpc>
                        <a:spcBef>
                          <a:spcPts val="95"/>
                        </a:spcBef>
                        <a:spcAft>
                          <a:spcPts val="0"/>
                        </a:spcAft>
                      </a:pPr>
                      <a:r>
                        <a:rPr lang="en-US" sz="1200" b="1" i="0" u="none" strike="noStrike" dirty="0">
                          <a:effectLst/>
                          <a:latin typeface="Verdana" panose="020B0604030504040204" pitchFamily="34" charset="0"/>
                          <a:ea typeface="Calibri" panose="020F0502020204030204" pitchFamily="34" charset="0"/>
                          <a:cs typeface="Arial" panose="020B0604020202020204" pitchFamily="34" charset="0"/>
                        </a:rPr>
                        <a:t>End Assessment: </a:t>
                      </a: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Multiple-Choice Assessment</a:t>
                      </a:r>
                    </a:p>
                    <a:p>
                      <a:pPr marL="36576" marR="219456" lvl="0" indent="0" algn="l" defTabSz="914400" rtl="0" eaLnBrk="1" fontAlgn="t" latinLnBrk="0" hangingPunct="1">
                        <a:lnSpc>
                          <a:spcPct val="115000"/>
                        </a:lnSpc>
                        <a:spcBef>
                          <a:spcPts val="95"/>
                        </a:spcBef>
                        <a:spcAft>
                          <a:spcPts val="0"/>
                        </a:spcAft>
                        <a:buClrTx/>
                        <a:buSzTx/>
                        <a:buFontTx/>
                        <a:buNone/>
                        <a:tabLst/>
                        <a:defRPr/>
                      </a:pPr>
                      <a:r>
                        <a:rPr lang="en-US" sz="1200" b="0" i="0" u="none" strike="noStrike" dirty="0">
                          <a:effectLst/>
                          <a:latin typeface="Verdana" panose="020B0604030504040204" pitchFamily="34" charset="0"/>
                          <a:cs typeface="Arial" panose="020B0604020202020204" pitchFamily="34" charset="0"/>
                        </a:rPr>
                        <a:t>Optional extras: Accompanying workbook to explore personal values, mindsets and leadership styles; ‘Sustainable Solutions’ video competition (Session 4).</a:t>
                      </a:r>
                      <a:endParaRPr lang="en-US" sz="2200" b="0" i="0" u="none" strike="noStrike" dirty="0">
                        <a:effectLst/>
                        <a:latin typeface="Arial" panose="020B0604020202020204" pitchFamily="34" charset="0"/>
                      </a:endParaRPr>
                    </a:p>
                    <a:p>
                      <a:pPr marR="219456" algn="l" fontAlgn="t">
                        <a:lnSpc>
                          <a:spcPct val="115000"/>
                        </a:lnSpc>
                        <a:spcBef>
                          <a:spcPts val="95"/>
                        </a:spcBef>
                        <a:spcAft>
                          <a:spcPts val="0"/>
                        </a:spcAft>
                      </a:pPr>
                      <a:r>
                        <a:rPr lang="en-US" sz="1200" b="0" i="0" u="none" strike="noStrike" dirty="0">
                          <a:effectLst/>
                          <a:latin typeface="Verdana" panose="020B0604030504040204" pitchFamily="34" charset="0"/>
                          <a:ea typeface="Calibri" panose="020F0502020204030204" pitchFamily="34" charset="0"/>
                          <a:cs typeface="Arial" panose="020B0604020202020204" pitchFamily="34" charset="0"/>
                        </a:rPr>
                        <a:t> </a:t>
                      </a:r>
                      <a:endParaRPr lang="en-US" sz="2200" b="0" i="0" u="none" strike="noStrike" dirty="0">
                        <a:effectLst/>
                        <a:latin typeface="Arial" panose="020B0604020202020204" pitchFamily="34" charset="0"/>
                      </a:endParaRPr>
                    </a:p>
                  </a:txBody>
                  <a:tcPr marL="111367" marR="111367" marT="55683" marB="55683">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6186869"/>
                  </a:ext>
                </a:extLst>
              </a:tr>
            </a:tbl>
          </a:graphicData>
        </a:graphic>
      </p:graphicFrame>
    </p:spTree>
    <p:extLst>
      <p:ext uri="{BB962C8B-B14F-4D97-AF65-F5344CB8AC3E}">
        <p14:creationId xmlns:p14="http://schemas.microsoft.com/office/powerpoint/2010/main" val="4112963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38097A-D352-4A31-9EA8-6B3A6B054B80}"/>
              </a:ext>
            </a:extLst>
          </p:cNvPr>
          <p:cNvSpPr>
            <a:spLocks noGrp="1"/>
          </p:cNvSpPr>
          <p:nvPr>
            <p:ph type="title"/>
          </p:nvPr>
        </p:nvSpPr>
        <p:spPr>
          <a:xfrm>
            <a:off x="285069" y="680862"/>
            <a:ext cx="11306176" cy="1001982"/>
          </a:xfrm>
        </p:spPr>
        <p:txBody>
          <a:bodyPr>
            <a:normAutofit fontScale="90000"/>
          </a:bodyPr>
          <a:lstStyle/>
          <a:p>
            <a:r>
              <a:rPr lang="en-GB" b="1" dirty="0">
                <a:solidFill>
                  <a:srgbClr val="E6005B"/>
                </a:solidFill>
                <a:latin typeface="Arial" panose="020B0604020202020204" pitchFamily="34" charset="0"/>
                <a:cs typeface="Arial" panose="020B0604020202020204" pitchFamily="34" charset="0"/>
              </a:rPr>
              <a:t>SiP Student Outputs</a:t>
            </a:r>
            <a:br>
              <a:rPr lang="en-GB" b="1" dirty="0">
                <a:solidFill>
                  <a:srgbClr val="000000"/>
                </a:solidFill>
                <a:latin typeface="Arial" panose="020B0604020202020204" pitchFamily="34" charset="0"/>
                <a:cs typeface="Arial" panose="020B0604020202020204" pitchFamily="34" charset="0"/>
              </a:rPr>
            </a:br>
            <a:endParaRPr lang="en-GB" dirty="0"/>
          </a:p>
        </p:txBody>
      </p:sp>
      <p:pic>
        <p:nvPicPr>
          <p:cNvPr id="8" name="Online Media 5" title="Swati Talati - N0960019 - Sustainability in Practice">
            <a:hlinkClick r:id="" action="ppaction://media"/>
            <a:extLst>
              <a:ext uri="{FF2B5EF4-FFF2-40B4-BE49-F238E27FC236}">
                <a16:creationId xmlns:a16="http://schemas.microsoft.com/office/drawing/2014/main" id="{5A194E46-2250-4860-ABA7-1C1076A9AF04}"/>
              </a:ext>
            </a:extLst>
          </p:cNvPr>
          <p:cNvPicPr>
            <a:picLocks noRot="1" noChangeAspect="1"/>
          </p:cNvPicPr>
          <p:nvPr>
            <a:videoFile r:link="rId1"/>
          </p:nvPr>
        </p:nvPicPr>
        <p:blipFill>
          <a:blip r:embed="rId4"/>
          <a:stretch>
            <a:fillRect/>
          </a:stretch>
        </p:blipFill>
        <p:spPr>
          <a:xfrm>
            <a:off x="215989" y="1515765"/>
            <a:ext cx="2890705" cy="1633249"/>
          </a:xfrm>
          <a:prstGeom prst="rect">
            <a:avLst/>
          </a:prstGeom>
        </p:spPr>
      </p:pic>
      <p:pic>
        <p:nvPicPr>
          <p:cNvPr id="9" name="Content Placeholder 3">
            <a:extLst>
              <a:ext uri="{FF2B5EF4-FFF2-40B4-BE49-F238E27FC236}">
                <a16:creationId xmlns:a16="http://schemas.microsoft.com/office/drawing/2014/main" id="{66283CF0-B403-4ECB-B370-F713DD386E07}"/>
              </a:ext>
            </a:extLst>
          </p:cNvPr>
          <p:cNvPicPr>
            <a:picLocks noChangeAspect="1"/>
          </p:cNvPicPr>
          <p:nvPr/>
        </p:nvPicPr>
        <p:blipFill>
          <a:blip r:embed="rId5"/>
          <a:stretch>
            <a:fillRect/>
          </a:stretch>
        </p:blipFill>
        <p:spPr>
          <a:xfrm>
            <a:off x="4068362" y="1364896"/>
            <a:ext cx="2278850" cy="2574973"/>
          </a:xfrm>
          <a:prstGeom prst="rect">
            <a:avLst/>
          </a:prstGeom>
        </p:spPr>
      </p:pic>
      <p:pic>
        <p:nvPicPr>
          <p:cNvPr id="10" name="Picture 8" descr="A screenshot of a video game&#10;&#10;Description automatically generated">
            <a:extLst>
              <a:ext uri="{FF2B5EF4-FFF2-40B4-BE49-F238E27FC236}">
                <a16:creationId xmlns:a16="http://schemas.microsoft.com/office/drawing/2014/main" id="{E3B36DF6-4B2A-4A9A-93BE-EFB3C45F52D2}"/>
              </a:ext>
            </a:extLst>
          </p:cNvPr>
          <p:cNvPicPr>
            <a:picLocks noChangeAspect="1"/>
          </p:cNvPicPr>
          <p:nvPr/>
        </p:nvPicPr>
        <p:blipFill>
          <a:blip r:embed="rId6"/>
          <a:stretch>
            <a:fillRect/>
          </a:stretch>
        </p:blipFill>
        <p:spPr>
          <a:xfrm>
            <a:off x="211590" y="3681518"/>
            <a:ext cx="2911236" cy="1615735"/>
          </a:xfrm>
          <a:prstGeom prst="rect">
            <a:avLst/>
          </a:prstGeom>
        </p:spPr>
      </p:pic>
      <p:pic>
        <p:nvPicPr>
          <p:cNvPr id="11" name="Content Placeholder 3">
            <a:extLst>
              <a:ext uri="{FF2B5EF4-FFF2-40B4-BE49-F238E27FC236}">
                <a16:creationId xmlns:a16="http://schemas.microsoft.com/office/drawing/2014/main" id="{AD459E28-E196-47BD-9E9B-0AAFFF0341BC}"/>
              </a:ext>
            </a:extLst>
          </p:cNvPr>
          <p:cNvPicPr>
            <a:picLocks noChangeAspect="1"/>
          </p:cNvPicPr>
          <p:nvPr/>
        </p:nvPicPr>
        <p:blipFill>
          <a:blip r:embed="rId7"/>
          <a:stretch>
            <a:fillRect/>
          </a:stretch>
        </p:blipFill>
        <p:spPr>
          <a:xfrm>
            <a:off x="3759828" y="4962817"/>
            <a:ext cx="2895918" cy="1614473"/>
          </a:xfrm>
          <a:prstGeom prst="rect">
            <a:avLst/>
          </a:prstGeom>
        </p:spPr>
      </p:pic>
      <p:grpSp>
        <p:nvGrpSpPr>
          <p:cNvPr id="14" name="Group 13">
            <a:extLst>
              <a:ext uri="{FF2B5EF4-FFF2-40B4-BE49-F238E27FC236}">
                <a16:creationId xmlns:a16="http://schemas.microsoft.com/office/drawing/2014/main" id="{BCEF6820-0B57-42DF-A1C1-5F1B3DD4F2D6}"/>
              </a:ext>
            </a:extLst>
          </p:cNvPr>
          <p:cNvGrpSpPr>
            <a:grpSpLocks noChangeAspect="1"/>
          </p:cNvGrpSpPr>
          <p:nvPr/>
        </p:nvGrpSpPr>
        <p:grpSpPr>
          <a:xfrm>
            <a:off x="6984214" y="3231326"/>
            <a:ext cx="4991797" cy="3303560"/>
            <a:chOff x="4587632" y="1730528"/>
            <a:chExt cx="7325580" cy="4848052"/>
          </a:xfrm>
        </p:grpSpPr>
        <p:pic>
          <p:nvPicPr>
            <p:cNvPr id="12" name="Content Placeholder 7">
              <a:extLst>
                <a:ext uri="{FF2B5EF4-FFF2-40B4-BE49-F238E27FC236}">
                  <a16:creationId xmlns:a16="http://schemas.microsoft.com/office/drawing/2014/main" id="{EC6987AE-BCDE-4924-A7B6-DC5DAF7B3B4C}"/>
                </a:ext>
              </a:extLst>
            </p:cNvPr>
            <p:cNvPicPr>
              <a:picLocks noChangeAspect="1"/>
            </p:cNvPicPr>
            <p:nvPr/>
          </p:nvPicPr>
          <p:blipFill>
            <a:blip r:embed="rId8"/>
            <a:stretch>
              <a:fillRect/>
            </a:stretch>
          </p:blipFill>
          <p:spPr>
            <a:xfrm>
              <a:off x="4587632" y="1730528"/>
              <a:ext cx="7325580" cy="4848052"/>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66CBB204-3BD9-43A9-BB0B-71B4C3CEA56A}"/>
                </a:ext>
              </a:extLst>
            </p:cNvPr>
            <p:cNvSpPr/>
            <p:nvPr/>
          </p:nvSpPr>
          <p:spPr>
            <a:xfrm>
              <a:off x="4587632" y="1802083"/>
              <a:ext cx="998521" cy="237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Content Placeholder 7">
            <a:extLst>
              <a:ext uri="{FF2B5EF4-FFF2-40B4-BE49-F238E27FC236}">
                <a16:creationId xmlns:a16="http://schemas.microsoft.com/office/drawing/2014/main" id="{CFC519C6-E46E-414B-A4FC-C41D24D46CEF}"/>
              </a:ext>
            </a:extLst>
          </p:cNvPr>
          <p:cNvPicPr>
            <a:picLocks noChangeAspect="1"/>
          </p:cNvPicPr>
          <p:nvPr/>
        </p:nvPicPr>
        <p:blipFill>
          <a:blip r:embed="rId9"/>
          <a:stretch>
            <a:fillRect/>
          </a:stretch>
        </p:blipFill>
        <p:spPr>
          <a:xfrm>
            <a:off x="7626108" y="680862"/>
            <a:ext cx="4349903" cy="2283116"/>
          </a:xfrm>
          <a:prstGeom prst="rect">
            <a:avLst/>
          </a:prstGeom>
          <a:ln>
            <a:noFill/>
          </a:ln>
          <a:effectLst>
            <a:outerShdw blurRad="292100" dist="139700" dir="2700000" algn="tl" rotWithShape="0">
              <a:srgbClr val="333333">
                <a:alpha val="65000"/>
              </a:srgbClr>
            </a:outerShdw>
          </a:effectLst>
        </p:spPr>
      </p:pic>
      <p:sp>
        <p:nvSpPr>
          <p:cNvPr id="16" name="Text Placeholder 9">
            <a:extLst>
              <a:ext uri="{FF2B5EF4-FFF2-40B4-BE49-F238E27FC236}">
                <a16:creationId xmlns:a16="http://schemas.microsoft.com/office/drawing/2014/main" id="{3C4BCD60-27B3-48C7-BF61-3DAE900E8E8F}"/>
              </a:ext>
            </a:extLst>
          </p:cNvPr>
          <p:cNvSpPr txBox="1">
            <a:spLocks/>
          </p:cNvSpPr>
          <p:nvPr/>
        </p:nvSpPr>
        <p:spPr>
          <a:xfrm>
            <a:off x="41010" y="3128596"/>
            <a:ext cx="726276"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Video</a:t>
            </a:r>
          </a:p>
        </p:txBody>
      </p:sp>
      <p:sp>
        <p:nvSpPr>
          <p:cNvPr id="17" name="Text Placeholder 9">
            <a:extLst>
              <a:ext uri="{FF2B5EF4-FFF2-40B4-BE49-F238E27FC236}">
                <a16:creationId xmlns:a16="http://schemas.microsoft.com/office/drawing/2014/main" id="{55448DEA-D2BA-466A-8FB9-1BA1722EB1EC}"/>
              </a:ext>
            </a:extLst>
          </p:cNvPr>
          <p:cNvSpPr txBox="1">
            <a:spLocks/>
          </p:cNvSpPr>
          <p:nvPr/>
        </p:nvSpPr>
        <p:spPr>
          <a:xfrm>
            <a:off x="977486" y="5249919"/>
            <a:ext cx="2129208"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36-hour Game Jam</a:t>
            </a:r>
          </a:p>
        </p:txBody>
      </p:sp>
      <p:sp>
        <p:nvSpPr>
          <p:cNvPr id="18" name="Text Placeholder 9">
            <a:extLst>
              <a:ext uri="{FF2B5EF4-FFF2-40B4-BE49-F238E27FC236}">
                <a16:creationId xmlns:a16="http://schemas.microsoft.com/office/drawing/2014/main" id="{DAF43DA4-A93D-46CE-A6C7-D9DBB022F640}"/>
              </a:ext>
            </a:extLst>
          </p:cNvPr>
          <p:cNvSpPr txBox="1">
            <a:spLocks/>
          </p:cNvSpPr>
          <p:nvPr/>
        </p:nvSpPr>
        <p:spPr>
          <a:xfrm>
            <a:off x="3883469" y="3939869"/>
            <a:ext cx="964435"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Flipbook</a:t>
            </a:r>
          </a:p>
        </p:txBody>
      </p:sp>
      <p:sp>
        <p:nvSpPr>
          <p:cNvPr id="19" name="Text Placeholder 9">
            <a:extLst>
              <a:ext uri="{FF2B5EF4-FFF2-40B4-BE49-F238E27FC236}">
                <a16:creationId xmlns:a16="http://schemas.microsoft.com/office/drawing/2014/main" id="{2EE0231E-D72F-4E0C-8EE5-3E869E8FF587}"/>
              </a:ext>
            </a:extLst>
          </p:cNvPr>
          <p:cNvSpPr txBox="1">
            <a:spLocks/>
          </p:cNvSpPr>
          <p:nvPr/>
        </p:nvSpPr>
        <p:spPr>
          <a:xfrm>
            <a:off x="5271407" y="4536147"/>
            <a:ext cx="1333500"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Moodboard</a:t>
            </a:r>
            <a:endParaRPr lang="en-GB" dirty="0"/>
          </a:p>
        </p:txBody>
      </p:sp>
      <p:sp>
        <p:nvSpPr>
          <p:cNvPr id="20" name="Text Placeholder 9">
            <a:extLst>
              <a:ext uri="{FF2B5EF4-FFF2-40B4-BE49-F238E27FC236}">
                <a16:creationId xmlns:a16="http://schemas.microsoft.com/office/drawing/2014/main" id="{8593D221-90E7-4441-9F94-37CB968237A0}"/>
              </a:ext>
            </a:extLst>
          </p:cNvPr>
          <p:cNvSpPr txBox="1">
            <a:spLocks/>
          </p:cNvSpPr>
          <p:nvPr/>
        </p:nvSpPr>
        <p:spPr>
          <a:xfrm>
            <a:off x="6501996" y="1143232"/>
            <a:ext cx="964435"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Artefact</a:t>
            </a:r>
          </a:p>
        </p:txBody>
      </p:sp>
      <p:sp>
        <p:nvSpPr>
          <p:cNvPr id="21" name="Text Placeholder 9">
            <a:extLst>
              <a:ext uri="{FF2B5EF4-FFF2-40B4-BE49-F238E27FC236}">
                <a16:creationId xmlns:a16="http://schemas.microsoft.com/office/drawing/2014/main" id="{403F0936-CBC7-4B9E-8A15-3ADA9207D842}"/>
              </a:ext>
            </a:extLst>
          </p:cNvPr>
          <p:cNvSpPr txBox="1">
            <a:spLocks/>
          </p:cNvSpPr>
          <p:nvPr/>
        </p:nvSpPr>
        <p:spPr>
          <a:xfrm>
            <a:off x="6486694" y="2780126"/>
            <a:ext cx="1088078" cy="368888"/>
          </a:xfrm>
          <a:prstGeom prst="rect">
            <a:avLst/>
          </a:prstGeom>
        </p:spPr>
        <p:txBody>
          <a:bodyPr vert="horz" lIns="91440" tIns="0" rIns="0" bIns="0" rtlCol="0" anchor="b"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rgbClr val="E6005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Research Poster</a:t>
            </a:r>
          </a:p>
        </p:txBody>
      </p:sp>
    </p:spTree>
    <p:extLst>
      <p:ext uri="{BB962C8B-B14F-4D97-AF65-F5344CB8AC3E}">
        <p14:creationId xmlns:p14="http://schemas.microsoft.com/office/powerpoint/2010/main" val="379548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8"/>
                </p:tgtEl>
              </p:cMediaNode>
            </p:video>
          </p:childTnLst>
        </p:cTn>
      </p:par>
    </p:tnLst>
    <p:bldLst>
      <p:bldP spid="16"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43A3E3-FA32-42F1-84E0-4DCDABC0DCA0}"/>
              </a:ext>
            </a:extLst>
          </p:cNvPr>
          <p:cNvPicPr>
            <a:picLocks noGrp="1" noChangeAspect="1"/>
          </p:cNvPicPr>
          <p:nvPr>
            <p:ph sz="half" idx="1"/>
          </p:nvPr>
        </p:nvPicPr>
        <p:blipFill rotWithShape="1">
          <a:blip r:embed="rId3"/>
          <a:srcRect l="17651" r="3381"/>
          <a:stretch/>
        </p:blipFill>
        <p:spPr>
          <a:xfrm>
            <a:off x="6096001" y="1989138"/>
            <a:ext cx="5539740" cy="3708400"/>
          </a:xfrm>
          <a:prstGeom prst="rect">
            <a:avLst/>
          </a:prstGeom>
        </p:spPr>
      </p:pic>
      <p:sp>
        <p:nvSpPr>
          <p:cNvPr id="3" name="Title 2">
            <a:extLst>
              <a:ext uri="{FF2B5EF4-FFF2-40B4-BE49-F238E27FC236}">
                <a16:creationId xmlns:a16="http://schemas.microsoft.com/office/drawing/2014/main" id="{150671EF-1FA7-421D-9323-B7D2692E3142}"/>
              </a:ext>
            </a:extLst>
          </p:cNvPr>
          <p:cNvSpPr>
            <a:spLocks noGrp="1"/>
          </p:cNvSpPr>
          <p:nvPr>
            <p:ph type="title"/>
          </p:nvPr>
        </p:nvSpPr>
        <p:spPr/>
        <p:txBody>
          <a:bodyPr>
            <a:normAutofit fontScale="90000"/>
          </a:bodyPr>
          <a:lstStyle/>
          <a:p>
            <a:r>
              <a:rPr lang="en-GB" dirty="0"/>
              <a:t>Students changing organisations as part of the core curriculum</a:t>
            </a:r>
          </a:p>
        </p:txBody>
      </p:sp>
      <p:sp>
        <p:nvSpPr>
          <p:cNvPr id="5" name="TextBox 4">
            <a:extLst>
              <a:ext uri="{FF2B5EF4-FFF2-40B4-BE49-F238E27FC236}">
                <a16:creationId xmlns:a16="http://schemas.microsoft.com/office/drawing/2014/main" id="{CAAE6364-4BF0-4943-8B2A-F50B516923BA}"/>
              </a:ext>
            </a:extLst>
          </p:cNvPr>
          <p:cNvSpPr txBox="1"/>
          <p:nvPr/>
        </p:nvSpPr>
        <p:spPr>
          <a:xfrm>
            <a:off x="3500438" y="5697538"/>
            <a:ext cx="8248649" cy="757237"/>
          </a:xfrm>
          <a:prstGeom prst="rect">
            <a:avLst/>
          </a:prstGeom>
          <a:noFill/>
        </p:spPr>
        <p:txBody>
          <a:bodyPr wrap="square" lIns="0" tIns="0" rIns="0" bIns="0" rtlCol="0" anchor="b" anchorCtr="0">
            <a:noAutofit/>
          </a:bodyPr>
          <a:lstStyle/>
          <a:p>
            <a:pPr algn="r"/>
            <a:r>
              <a:rPr lang="en-GB" dirty="0"/>
              <a:t>https://www.theguardian.com/higher-education-network/gallery/2015/mar/19/guardian-university-awards-2015-winners-in-pictures</a:t>
            </a:r>
          </a:p>
        </p:txBody>
      </p:sp>
      <p:sp>
        <p:nvSpPr>
          <p:cNvPr id="9" name="Rectangle 8">
            <a:extLst>
              <a:ext uri="{FF2B5EF4-FFF2-40B4-BE49-F238E27FC236}">
                <a16:creationId xmlns:a16="http://schemas.microsoft.com/office/drawing/2014/main" id="{A743BCF6-1F43-48AC-A414-966DA8518130}"/>
              </a:ext>
            </a:extLst>
          </p:cNvPr>
          <p:cNvSpPr/>
          <p:nvPr/>
        </p:nvSpPr>
        <p:spPr>
          <a:xfrm>
            <a:off x="319087" y="2413338"/>
            <a:ext cx="5653087" cy="2308324"/>
          </a:xfrm>
          <a:prstGeom prst="rect">
            <a:avLst/>
          </a:prstGeom>
        </p:spPr>
        <p:txBody>
          <a:bodyPr wrap="square">
            <a:spAutoFit/>
          </a:bodyPr>
          <a:lstStyle/>
          <a:p>
            <a:r>
              <a:rPr lang="en-GB" dirty="0">
                <a:solidFill>
                  <a:srgbClr val="000000"/>
                </a:solidFill>
                <a:latin typeface="Verdana" panose="020B0604030504040204" pitchFamily="34" charset="0"/>
              </a:rPr>
              <a:t>MOLTHAN-HILL, P., ROBINSON, Z.P., HOPE, A., DHARMASASMITA, A. and MCMANUS, E., 2020. </a:t>
            </a:r>
            <a:r>
              <a:rPr lang="en-GB" dirty="0">
                <a:latin typeface="Verdana" panose="020B0604030504040204" pitchFamily="34" charset="0"/>
                <a:hlinkClick r:id="rId4"/>
              </a:rPr>
              <a:t>Reducing carbon emissions in business through Responsible Management Education: influence at the micro-, meso- and macro-levels.</a:t>
            </a:r>
            <a:r>
              <a:rPr lang="en-GB" dirty="0">
                <a:solidFill>
                  <a:srgbClr val="000000"/>
                </a:solidFill>
                <a:latin typeface="Verdana" panose="020B0604030504040204" pitchFamily="34" charset="0"/>
              </a:rPr>
              <a:t> </a:t>
            </a:r>
            <a:r>
              <a:rPr lang="en-GB" i="1" dirty="0">
                <a:solidFill>
                  <a:srgbClr val="000000"/>
                </a:solidFill>
                <a:latin typeface="Verdana" panose="020B0604030504040204" pitchFamily="34" charset="0"/>
              </a:rPr>
              <a:t>International Journal of Management Education</a:t>
            </a:r>
            <a:r>
              <a:rPr lang="en-GB" dirty="0">
                <a:solidFill>
                  <a:srgbClr val="000000"/>
                </a:solidFill>
                <a:latin typeface="Verdana" panose="020B0604030504040204" pitchFamily="34" charset="0"/>
              </a:rPr>
              <a:t>, 18 (1): 100328. ISSN 1472-8117</a:t>
            </a:r>
            <a:endParaRPr lang="en-GB" dirty="0"/>
          </a:p>
        </p:txBody>
      </p:sp>
      <p:sp>
        <p:nvSpPr>
          <p:cNvPr id="10" name="TextBox 9">
            <a:extLst>
              <a:ext uri="{FF2B5EF4-FFF2-40B4-BE49-F238E27FC236}">
                <a16:creationId xmlns:a16="http://schemas.microsoft.com/office/drawing/2014/main" id="{E4B85D7B-21FA-4B9F-8E37-817AADA8EFF6}"/>
              </a:ext>
            </a:extLst>
          </p:cNvPr>
          <p:cNvSpPr txBox="1"/>
          <p:nvPr/>
        </p:nvSpPr>
        <p:spPr>
          <a:xfrm>
            <a:off x="6362700" y="1989138"/>
            <a:ext cx="3729037" cy="296862"/>
          </a:xfrm>
          <a:prstGeom prst="rect">
            <a:avLst/>
          </a:prstGeom>
          <a:noFill/>
        </p:spPr>
        <p:txBody>
          <a:bodyPr wrap="square" lIns="0" tIns="0" rIns="0" bIns="0" rtlCol="0" anchor="b" anchorCtr="0">
            <a:normAutofit/>
          </a:bodyPr>
          <a:lstStyle/>
          <a:p>
            <a:pPr algn="r"/>
            <a:r>
              <a:rPr lang="en-GB" b="1" dirty="0"/>
              <a:t>Guardian Award  2015</a:t>
            </a:r>
          </a:p>
        </p:txBody>
      </p:sp>
    </p:spTree>
    <p:extLst>
      <p:ext uri="{BB962C8B-B14F-4D97-AF65-F5344CB8AC3E}">
        <p14:creationId xmlns:p14="http://schemas.microsoft.com/office/powerpoint/2010/main" val="4168411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1459ADA-B9D5-4BEF-9E0D-F25D01FA6FA2}"/>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nSpc>
                <a:spcPct val="90000"/>
              </a:lnSpc>
            </a:pPr>
            <a:r>
              <a:rPr lang="en-US" kern="1200">
                <a:solidFill>
                  <a:srgbClr val="FFFFFF"/>
                </a:solidFill>
                <a:latin typeface="+mj-lt"/>
                <a:ea typeface="+mj-ea"/>
                <a:cs typeface="+mj-cs"/>
              </a:rPr>
              <a:t>Agenda</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F9295426-DE94-4658-B1B5-F4CB2D2EE4A1}"/>
              </a:ext>
            </a:extLst>
          </p:cNvPr>
          <p:cNvSpPr>
            <a:spLocks noGrp="1"/>
          </p:cNvSpPr>
          <p:nvPr>
            <p:ph sz="half" idx="1"/>
          </p:nvPr>
        </p:nvSpPr>
        <p:spPr>
          <a:xfrm>
            <a:off x="4447308" y="591344"/>
            <a:ext cx="6906491" cy="5585619"/>
          </a:xfrm>
        </p:spPr>
        <p:txBody>
          <a:bodyPr vert="horz" lIns="91440" tIns="45720" rIns="91440" bIns="45720" rtlCol="0" anchor="ctr">
            <a:normAutofit/>
          </a:bodyPr>
          <a:lstStyle/>
          <a:p>
            <a:pPr>
              <a:lnSpc>
                <a:spcPct val="90000"/>
              </a:lnSpc>
              <a:buFont typeface="Arial" panose="020B0604020202020204" pitchFamily="34" charset="0"/>
              <a:buChar char="•"/>
            </a:pPr>
            <a:r>
              <a:rPr lang="en-US" dirty="0">
                <a:latin typeface="+mn-lt"/>
                <a:cs typeface="+mn-cs"/>
              </a:rPr>
              <a:t>NTU’s Carbon Literacy Training for staff and students at universities: A Systems Approach</a:t>
            </a:r>
          </a:p>
          <a:p>
            <a:pPr>
              <a:lnSpc>
                <a:spcPct val="90000"/>
              </a:lnSpc>
              <a:buFont typeface="Arial" panose="020B0604020202020204" pitchFamily="34" charset="0"/>
              <a:buChar char="•"/>
            </a:pPr>
            <a:r>
              <a:rPr lang="en-US" dirty="0">
                <a:latin typeface="+mn-lt"/>
                <a:cs typeface="+mn-cs"/>
              </a:rPr>
              <a:t>NTU’s Green Academy and embedding carbon literacy, climate change education and climate solutions in a university</a:t>
            </a:r>
          </a:p>
          <a:p>
            <a:pPr>
              <a:lnSpc>
                <a:spcPct val="90000"/>
              </a:lnSpc>
              <a:buFont typeface="Arial" panose="020B0604020202020204" pitchFamily="34" charset="0"/>
              <a:buChar char="•"/>
            </a:pPr>
            <a:r>
              <a:rPr lang="en-US" dirty="0">
                <a:latin typeface="+mn-lt"/>
                <a:cs typeface="+mn-cs"/>
              </a:rPr>
              <a:t>NTU’s toolkit and NBS’s toolkit disseminated worldwide through UN PRME and other networks</a:t>
            </a:r>
          </a:p>
        </p:txBody>
      </p:sp>
      <p:sp>
        <p:nvSpPr>
          <p:cNvPr id="4" name="Date Placeholder 3">
            <a:extLst>
              <a:ext uri="{FF2B5EF4-FFF2-40B4-BE49-F238E27FC236}">
                <a16:creationId xmlns:a16="http://schemas.microsoft.com/office/drawing/2014/main" id="{E341C246-DC29-401C-9FF7-0092846354F8}"/>
              </a:ext>
            </a:extLst>
          </p:cNvPr>
          <p:cNvSpPr>
            <a:spLocks noGrp="1"/>
          </p:cNvSpPr>
          <p:nvPr>
            <p:ph type="dt" sz="half" idx="4294967295"/>
          </p:nvPr>
        </p:nvSpPr>
        <p:spPr>
          <a:xfrm>
            <a:off x="838200" y="6356350"/>
            <a:ext cx="1639957" cy="365125"/>
          </a:xfrm>
          <a:prstGeom prst="rect">
            <a:avLst/>
          </a:prstGeom>
        </p:spPr>
        <p:txBody>
          <a:bodyPr vert="horz" lIns="91440" tIns="45720" rIns="91440" bIns="45720" rtlCol="0" anchor="ctr">
            <a:normAutofit/>
          </a:bodyPr>
          <a:lstStyle/>
          <a:p>
            <a:pPr>
              <a:spcAft>
                <a:spcPts val="600"/>
              </a:spcAft>
            </a:pPr>
            <a:fld id="{197342E9-89D0-D246-B0E5-635614E13D75}" type="datetime1">
              <a:rPr lang="en-US" sz="1200">
                <a:solidFill>
                  <a:srgbClr val="FFFFFF"/>
                </a:solidFill>
              </a:rPr>
              <a:pPr>
                <a:spcAft>
                  <a:spcPts val="600"/>
                </a:spcAft>
              </a:pPr>
              <a:t>11/15/2021</a:t>
            </a:fld>
            <a:endParaRPr lang="en-US" sz="1200">
              <a:solidFill>
                <a:srgbClr val="FFFFFF"/>
              </a:solidFill>
            </a:endParaRPr>
          </a:p>
        </p:txBody>
      </p:sp>
    </p:spTree>
    <p:extLst>
      <p:ext uri="{BB962C8B-B14F-4D97-AF65-F5344CB8AC3E}">
        <p14:creationId xmlns:p14="http://schemas.microsoft.com/office/powerpoint/2010/main" val="1219171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5636F8-9AB2-4151-AF48-D884810206C4}"/>
              </a:ext>
            </a:extLst>
          </p:cNvPr>
          <p:cNvSpPr>
            <a:spLocks noGrp="1"/>
          </p:cNvSpPr>
          <p:nvPr>
            <p:ph sz="half" idx="1"/>
          </p:nvPr>
        </p:nvSpPr>
        <p:spPr/>
        <p:txBody>
          <a:bodyPr>
            <a:normAutofit/>
          </a:bodyPr>
          <a:lstStyle/>
          <a:p>
            <a:pPr marL="0" indent="0">
              <a:buNone/>
            </a:pPr>
            <a:r>
              <a:rPr lang="en-GB" dirty="0"/>
              <a:t>The Sustainability in Enterprise (</a:t>
            </a:r>
            <a:r>
              <a:rPr lang="en-GB" dirty="0" err="1"/>
              <a:t>SiE</a:t>
            </a:r>
            <a:r>
              <a:rPr lang="en-GB" dirty="0"/>
              <a:t>) programme provides fully funded support and grants to reduce the carbon emissions of eligible Nottingham small and medium-sized enterprises (SMEs). </a:t>
            </a:r>
            <a:r>
              <a:rPr lang="en-GB" dirty="0" err="1"/>
              <a:t>SiE</a:t>
            </a:r>
            <a:r>
              <a:rPr lang="en-GB" dirty="0"/>
              <a:t> will help businesses improve their environmental performance across four key areas: People, Products, Processes and Premises.</a:t>
            </a:r>
          </a:p>
          <a:p>
            <a:endParaRPr lang="en-GB" dirty="0"/>
          </a:p>
          <a:p>
            <a:pPr marL="0" indent="0">
              <a:buNone/>
            </a:pPr>
            <a:r>
              <a:rPr lang="en-GB" dirty="0"/>
              <a:t>This project is part-funded by the European Regional Development Fund (ERDF).</a:t>
            </a:r>
          </a:p>
          <a:p>
            <a:pPr marL="0" indent="0">
              <a:buNone/>
            </a:pPr>
            <a:endParaRPr lang="en-GB" dirty="0"/>
          </a:p>
          <a:p>
            <a:endParaRPr lang="en-GB" dirty="0"/>
          </a:p>
        </p:txBody>
      </p:sp>
      <p:sp>
        <p:nvSpPr>
          <p:cNvPr id="3" name="Title 2">
            <a:extLst>
              <a:ext uri="{FF2B5EF4-FFF2-40B4-BE49-F238E27FC236}">
                <a16:creationId xmlns:a16="http://schemas.microsoft.com/office/drawing/2014/main" id="{C2AE8775-521A-4FD3-AAD2-0AB7CE0C5D0B}"/>
              </a:ext>
            </a:extLst>
          </p:cNvPr>
          <p:cNvSpPr>
            <a:spLocks noGrp="1"/>
          </p:cNvSpPr>
          <p:nvPr>
            <p:ph type="title"/>
          </p:nvPr>
        </p:nvSpPr>
        <p:spPr>
          <a:xfrm>
            <a:off x="442912" y="509182"/>
            <a:ext cx="11306175" cy="1001983"/>
          </a:xfrm>
        </p:spPr>
        <p:txBody>
          <a:bodyPr/>
          <a:lstStyle/>
          <a:p>
            <a:r>
              <a:rPr lang="en-GB" dirty="0"/>
              <a:t>Sustainability in Enterprise</a:t>
            </a:r>
          </a:p>
        </p:txBody>
      </p:sp>
      <p:pic>
        <p:nvPicPr>
          <p:cNvPr id="1026" name="Picture 2" descr="ERDF logo">
            <a:extLst>
              <a:ext uri="{FF2B5EF4-FFF2-40B4-BE49-F238E27FC236}">
                <a16:creationId xmlns:a16="http://schemas.microsoft.com/office/drawing/2014/main" id="{C53BEC97-0E4F-4372-AC53-8E5394C80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5357812"/>
            <a:ext cx="6057900" cy="118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F9E7C1-2574-9E43-B1EC-9BA24B9D7084}"/>
              </a:ext>
            </a:extLst>
          </p:cNvPr>
          <p:cNvSpPr>
            <a:spLocks noGrp="1"/>
          </p:cNvSpPr>
          <p:nvPr>
            <p:ph type="body" idx="1"/>
          </p:nvPr>
        </p:nvSpPr>
        <p:spPr>
          <a:xfrm>
            <a:off x="396651" y="930526"/>
            <a:ext cx="11306176" cy="692647"/>
          </a:xfrm>
        </p:spPr>
        <p:txBody>
          <a:bodyPr>
            <a:noAutofit/>
          </a:bodyPr>
          <a:lstStyle/>
          <a:p>
            <a:pPr algn="ctr"/>
            <a:r>
              <a:rPr lang="en-GB" sz="2000" dirty="0"/>
              <a:t>A Course for SMEs to ‘build back better’ &amp; tackle the Climate Crisis. </a:t>
            </a: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442912" y="204145"/>
            <a:ext cx="11306176" cy="1001982"/>
          </a:xfrm>
        </p:spPr>
        <p:txBody>
          <a:bodyPr>
            <a:normAutofit fontScale="90000"/>
          </a:bodyPr>
          <a:lstStyle/>
          <a:p>
            <a:r>
              <a:rPr lang="en-US" dirty="0"/>
              <a:t>Sustainability and Inclusive Leadership (SAIL)</a:t>
            </a:r>
          </a:p>
        </p:txBody>
      </p:sp>
      <p:pic>
        <p:nvPicPr>
          <p:cNvPr id="5" name="Picture 4" descr="Text&#10;&#10;Description automatically generated with low confidence">
            <a:extLst>
              <a:ext uri="{FF2B5EF4-FFF2-40B4-BE49-F238E27FC236}">
                <a16:creationId xmlns:a16="http://schemas.microsoft.com/office/drawing/2014/main" id="{1323A88F-9858-404B-8814-0A8C38B22A10}"/>
              </a:ext>
            </a:extLst>
          </p:cNvPr>
          <p:cNvPicPr>
            <a:picLocks noChangeAspect="1"/>
          </p:cNvPicPr>
          <p:nvPr/>
        </p:nvPicPr>
        <p:blipFill>
          <a:blip r:embed="rId2"/>
          <a:stretch>
            <a:fillRect/>
          </a:stretch>
        </p:blipFill>
        <p:spPr>
          <a:xfrm>
            <a:off x="8535004" y="5884592"/>
            <a:ext cx="3095418" cy="692646"/>
          </a:xfrm>
          <a:prstGeom prst="rect">
            <a:avLst/>
          </a:prstGeom>
        </p:spPr>
      </p:pic>
      <p:sp>
        <p:nvSpPr>
          <p:cNvPr id="6" name="TextBox 5">
            <a:extLst>
              <a:ext uri="{FF2B5EF4-FFF2-40B4-BE49-F238E27FC236}">
                <a16:creationId xmlns:a16="http://schemas.microsoft.com/office/drawing/2014/main" id="{8EAA8D48-C439-46DA-B15B-32B9F9C59B73}"/>
              </a:ext>
            </a:extLst>
          </p:cNvPr>
          <p:cNvSpPr txBox="1"/>
          <p:nvPr/>
        </p:nvSpPr>
        <p:spPr>
          <a:xfrm>
            <a:off x="8948691" y="1513855"/>
            <a:ext cx="3095418" cy="2451321"/>
          </a:xfrm>
          <a:prstGeom prst="rect">
            <a:avLst/>
          </a:prstGeom>
          <a:solidFill>
            <a:schemeClr val="accent2"/>
          </a:solid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0B852A5-CA77-4A76-906F-BB443E0B120E}"/>
              </a:ext>
            </a:extLst>
          </p:cNvPr>
          <p:cNvSpPr txBox="1"/>
          <p:nvPr/>
        </p:nvSpPr>
        <p:spPr>
          <a:xfrm>
            <a:off x="9137180" y="1621521"/>
            <a:ext cx="2672179" cy="2250446"/>
          </a:xfrm>
          <a:prstGeom prst="rect">
            <a:avLst/>
          </a:prstGeom>
          <a:noFill/>
        </p:spPr>
        <p:txBody>
          <a:bodyPr wrap="square" lIns="0" tIns="0" rIns="0" bIns="0" rtlCol="0" anchor="b" anchorCtr="0">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“I think that a lot of people just don’t have the awareness that’s needed to tackle the problem at scale, so being armed with some facts, ideas for engagement, methods of overcoming objections, and ultimately the confidence to challenge misinformation or misguided opinions is really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Participant Ben Williamson, Rebel Recruiters, Nottingham</a:t>
            </a:r>
          </a:p>
        </p:txBody>
      </p:sp>
      <p:sp>
        <p:nvSpPr>
          <p:cNvPr id="8" name="Content Placeholder 2">
            <a:extLst>
              <a:ext uri="{FF2B5EF4-FFF2-40B4-BE49-F238E27FC236}">
                <a16:creationId xmlns:a16="http://schemas.microsoft.com/office/drawing/2014/main" id="{B2870362-E908-4F60-A3DE-B865F69C4D13}"/>
              </a:ext>
            </a:extLst>
          </p:cNvPr>
          <p:cNvSpPr txBox="1">
            <a:spLocks/>
          </p:cNvSpPr>
          <p:nvPr/>
        </p:nvSpPr>
        <p:spPr>
          <a:xfrm>
            <a:off x="396651" y="1623173"/>
            <a:ext cx="8399247" cy="4304301"/>
          </a:xfrm>
          <a:prstGeom prst="rect">
            <a:avLst/>
          </a:prstGeom>
        </p:spPr>
        <p:txBody>
          <a:bodyPr vert="horz" lIns="0" tIns="45720" rIns="91440" bIns="45720" rtlCol="0">
            <a:normAutofit fontScale="70000" lnSpcReduction="20000"/>
          </a:bodyPr>
          <a:lstStyle>
            <a:lvl1pPr marL="228600" indent="-228600" algn="l" defTabSz="914400" rtl="0" eaLnBrk="1" latinLnBrk="0" hangingPunct="1">
              <a:lnSpc>
                <a:spcPct val="100000"/>
              </a:lnSpc>
              <a:spcBef>
                <a:spcPts val="1000"/>
              </a:spcBef>
              <a:buClr>
                <a:srgbClr val="821E69"/>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821E69"/>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821E69"/>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821E69"/>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821E69"/>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SAIL explores the global climate crisis, the very real impact that this will have on the economic landscape, and how important it is for businesses to be more sustainable as they work towards COVID-19 recovery. </a:t>
            </a:r>
          </a:p>
          <a:p>
            <a:pPr marL="0" marR="0" lvl="0" indent="0" algn="l"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Participants learn:</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how businesses are affected by climate change, and vice versa</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climate change mitigation tools and high impact solutions: for personal life, work &amp; business</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r>
              <a:rPr kumimoji="0" lang="en-GB" sz="2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recovery and change strategies, with support to develop an action plan. </a:t>
            </a:r>
          </a:p>
          <a:p>
            <a:pPr marL="685800" marR="0" lvl="1" indent="-228600" algn="l" defTabSz="914400" rtl="0" eaLnBrk="1" fontAlgn="auto" latinLnBrk="0" hangingPunct="1">
              <a:lnSpc>
                <a:spcPct val="100000"/>
              </a:lnSpc>
              <a:spcBef>
                <a:spcPts val="500"/>
              </a:spcBef>
              <a:spcAft>
                <a:spcPts val="0"/>
              </a:spcAft>
              <a:buClr>
                <a:srgbClr val="821E69"/>
              </a:buClr>
              <a:buSzTx/>
              <a:buFont typeface="Wingdings" pitchFamily="2" charset="2"/>
              <a:buChar char="§"/>
              <a:tabLst/>
              <a:defRPr/>
            </a:pPr>
            <a:endPar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300" b="0" i="0" u="none" strike="noStrike" kern="1200" cap="none" spc="0" normalizeH="0" baseline="0" noProof="0" dirty="0">
                <a:ln>
                  <a:noFill/>
                </a:ln>
                <a:solidFill>
                  <a:srgbClr val="C7007F"/>
                </a:solidFill>
                <a:effectLst/>
                <a:uLnTx/>
                <a:uFillTx/>
                <a:latin typeface="Arial" panose="020B0604020202020204" pitchFamily="34" charset="0"/>
                <a:ea typeface="+mn-ea"/>
                <a:cs typeface="Arial" panose="020B0604020202020204" pitchFamily="34" charset="0"/>
              </a:rPr>
              <a:t>In real terms, businesses can expect a range of benefits including saving money, attracting and retaining employees and customers, reducing waste, increasing productivity, and getting a head start on becoming compliant for future regulations – as well as enhancing their mission &amp; values. </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Participants can gain a full certificate by the Carbon Literacy Trust. This course has also been accredited by NTU: participants can receive 10 credits towards a Level 4 (degree level) qualification.</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deliver this course in your business or area, email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SAIL@ntu.ac.uk</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more information. </a:t>
            </a: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821E69"/>
              </a:buClr>
              <a:buSzTx/>
              <a:buFont typeface="Wingdings" pitchFamily="2" charset="2"/>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42012F46-A9D4-4F8C-9FD1-C866EBC23219}"/>
              </a:ext>
            </a:extLst>
          </p:cNvPr>
          <p:cNvSpPr/>
          <p:nvPr/>
        </p:nvSpPr>
        <p:spPr>
          <a:xfrm>
            <a:off x="8948691" y="4080586"/>
            <a:ext cx="3095418" cy="1565612"/>
          </a:xfrm>
          <a:prstGeom prst="rect">
            <a:avLst/>
          </a:prstGeom>
          <a:solidFill>
            <a:schemeClr val="bg1"/>
          </a:solidFill>
          <a:ln>
            <a:solidFill>
              <a:srgbClr val="C701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4CFD21A8-6B4D-4CB1-89B5-4AB1FB688431}"/>
              </a:ext>
            </a:extLst>
          </p:cNvPr>
          <p:cNvSpPr txBox="1"/>
          <p:nvPr/>
        </p:nvSpPr>
        <p:spPr>
          <a:xfrm>
            <a:off x="9137180" y="4178240"/>
            <a:ext cx="2672179" cy="1322773"/>
          </a:xfrm>
          <a:prstGeom prst="rect">
            <a:avLst/>
          </a:prstGeom>
          <a:noFill/>
        </p:spPr>
        <p:txBody>
          <a:bodyPr wrap="square" lIns="0" tIns="0" rIns="0" bIns="0" rtlCol="0" anchor="b" anchorCtr="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C7007F"/>
                </a:solidFill>
                <a:effectLst/>
                <a:uLnTx/>
                <a:uFillTx/>
                <a:latin typeface="Arial" panose="020B0604020202020204"/>
                <a:ea typeface="+mn-ea"/>
                <a:cs typeface="+mn-cs"/>
              </a:rPr>
              <a:t>Nearly 50% of SMEs in our local area do not have a sustainability policy. This represents a significant area of development and opportunity for local businesses.</a:t>
            </a:r>
          </a:p>
        </p:txBody>
      </p:sp>
    </p:spTree>
    <p:extLst>
      <p:ext uri="{BB962C8B-B14F-4D97-AF65-F5344CB8AC3E}">
        <p14:creationId xmlns:p14="http://schemas.microsoft.com/office/powerpoint/2010/main" val="1048041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4CFFD3-884E-48C8-80B2-1ACFC99C31B1}"/>
              </a:ext>
            </a:extLst>
          </p:cNvPr>
          <p:cNvSpPr>
            <a:spLocks noGrp="1"/>
          </p:cNvSpPr>
          <p:nvPr>
            <p:ph sz="half" idx="1"/>
          </p:nvPr>
        </p:nvSpPr>
        <p:spPr>
          <a:xfrm>
            <a:off x="442912" y="1944711"/>
            <a:ext cx="11306175" cy="3915175"/>
          </a:xfrm>
        </p:spPr>
        <p:txBody>
          <a:bodyPr/>
          <a:lstStyle/>
          <a:p>
            <a:pPr marL="0" indent="0">
              <a:buNone/>
            </a:pPr>
            <a:r>
              <a:rPr lang="en-GB" sz="3600" dirty="0"/>
              <a:t>NTU has pledged to achieve Net Zero Carbon emissions across all three carbon scopes by 2040 in order to create a Zero Carbon culture across the NTU community</a:t>
            </a:r>
          </a:p>
          <a:p>
            <a:pPr marL="0" indent="0">
              <a:buNone/>
            </a:pPr>
            <a:endParaRPr lang="en-GB" dirty="0"/>
          </a:p>
          <a:p>
            <a:pPr marL="0" indent="0">
              <a:buNone/>
            </a:pPr>
            <a:r>
              <a:rPr lang="en-GB" dirty="0">
                <a:hlinkClick r:id="rId2"/>
              </a:rPr>
              <a:t>https://www.ntu.ac.uk/about-us/sustainability/sustainability-in-action/carbon</a:t>
            </a:r>
            <a:endParaRPr lang="en-GB" dirty="0"/>
          </a:p>
          <a:p>
            <a:pPr marL="0" indent="0">
              <a:buNone/>
            </a:pPr>
            <a:endParaRPr lang="en-GB" dirty="0"/>
          </a:p>
        </p:txBody>
      </p:sp>
      <p:sp>
        <p:nvSpPr>
          <p:cNvPr id="5" name="Title 4">
            <a:extLst>
              <a:ext uri="{FF2B5EF4-FFF2-40B4-BE49-F238E27FC236}">
                <a16:creationId xmlns:a16="http://schemas.microsoft.com/office/drawing/2014/main" id="{3AA5ECF5-DC2F-4D6B-B544-8EA4E46D9EF8}"/>
              </a:ext>
            </a:extLst>
          </p:cNvPr>
          <p:cNvSpPr>
            <a:spLocks noGrp="1"/>
          </p:cNvSpPr>
          <p:nvPr>
            <p:ph type="title"/>
          </p:nvPr>
        </p:nvSpPr>
        <p:spPr>
          <a:xfrm>
            <a:off x="442912" y="800101"/>
            <a:ext cx="11306175" cy="1144610"/>
          </a:xfrm>
        </p:spPr>
        <p:txBody>
          <a:bodyPr>
            <a:normAutofit/>
          </a:bodyPr>
          <a:lstStyle/>
          <a:p>
            <a:r>
              <a:rPr lang="en-GB" dirty="0"/>
              <a:t>NTU’s Operation: Pledge</a:t>
            </a:r>
          </a:p>
        </p:txBody>
      </p:sp>
    </p:spTree>
    <p:extLst>
      <p:ext uri="{BB962C8B-B14F-4D97-AF65-F5344CB8AC3E}">
        <p14:creationId xmlns:p14="http://schemas.microsoft.com/office/powerpoint/2010/main" val="3060694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540A1-7CC5-4E41-B92D-F4EC69196EF2}"/>
              </a:ext>
            </a:extLst>
          </p:cNvPr>
          <p:cNvSpPr>
            <a:spLocks noGrp="1"/>
          </p:cNvSpPr>
          <p:nvPr>
            <p:ph sz="half" idx="2"/>
          </p:nvPr>
        </p:nvSpPr>
        <p:spPr>
          <a:xfrm>
            <a:off x="442914" y="1417320"/>
            <a:ext cx="11455716" cy="4274820"/>
          </a:xfrm>
        </p:spPr>
        <p:txBody>
          <a:bodyPr>
            <a:normAutofit fontScale="77500" lnSpcReduction="20000"/>
          </a:bodyPr>
          <a:lstStyle/>
          <a:p>
            <a:pPr>
              <a:lnSpc>
                <a:spcPct val="150000"/>
              </a:lnSpc>
            </a:pPr>
            <a:r>
              <a:rPr lang="en-GB" sz="2800" dirty="0"/>
              <a:t>Collaboration between Nottingham Business School and United Nations Principles in Responsible Management Education (UN PRME) Working Group on Climate Change and Environment.</a:t>
            </a:r>
          </a:p>
          <a:p>
            <a:pPr>
              <a:lnSpc>
                <a:spcPct val="150000"/>
              </a:lnSpc>
            </a:pPr>
            <a:r>
              <a:rPr lang="en-GB" sz="2800" dirty="0"/>
              <a:t>With 850 Business Schools, UN PRME are best positioned to support NTU’s international work in Europe, US, Asia, Australia and South Africa.</a:t>
            </a:r>
          </a:p>
          <a:p>
            <a:pPr>
              <a:lnSpc>
                <a:spcPct val="150000"/>
              </a:lnSpc>
            </a:pPr>
            <a:r>
              <a:rPr lang="en-GB" sz="2800" dirty="0">
                <a:hlinkClick r:id="rId2"/>
              </a:rPr>
              <a:t>UN PRME Working Group on Climate </a:t>
            </a:r>
            <a:r>
              <a:rPr lang="en-GB" sz="2800" dirty="0"/>
              <a:t>for our Business Schools toolkit.</a:t>
            </a:r>
          </a:p>
          <a:p>
            <a:pPr>
              <a:lnSpc>
                <a:spcPct val="150000"/>
              </a:lnSpc>
            </a:pPr>
            <a:r>
              <a:rPr lang="en-GB" sz="2800" dirty="0"/>
              <a:t>Experience in adapting CLT toolkits to other universities and countries.</a:t>
            </a:r>
          </a:p>
          <a:p>
            <a:pPr>
              <a:lnSpc>
                <a:spcPct val="150000"/>
              </a:lnSpc>
            </a:pPr>
            <a:r>
              <a:rPr lang="en-GB" sz="2800" dirty="0"/>
              <a:t>EU adapted toolkit.</a:t>
            </a:r>
            <a:endParaRPr lang="en-GB" dirty="0"/>
          </a:p>
        </p:txBody>
      </p:sp>
      <p:sp>
        <p:nvSpPr>
          <p:cNvPr id="4" name="Title 3">
            <a:extLst>
              <a:ext uri="{FF2B5EF4-FFF2-40B4-BE49-F238E27FC236}">
                <a16:creationId xmlns:a16="http://schemas.microsoft.com/office/drawing/2014/main" id="{08357A5B-7FC9-45A0-8BE7-B8D3C618B6C8}"/>
              </a:ext>
            </a:extLst>
          </p:cNvPr>
          <p:cNvSpPr>
            <a:spLocks noGrp="1"/>
          </p:cNvSpPr>
          <p:nvPr>
            <p:ph type="title"/>
          </p:nvPr>
        </p:nvSpPr>
        <p:spPr>
          <a:xfrm>
            <a:off x="442910" y="571501"/>
            <a:ext cx="11306176" cy="845819"/>
          </a:xfrm>
        </p:spPr>
        <p:txBody>
          <a:bodyPr>
            <a:normAutofit/>
          </a:bodyPr>
          <a:lstStyle/>
          <a:p>
            <a:r>
              <a:rPr lang="en-GB" sz="4000" dirty="0"/>
              <a:t>Carbon Literacy - International</a:t>
            </a:r>
          </a:p>
        </p:txBody>
      </p:sp>
    </p:spTree>
    <p:extLst>
      <p:ext uri="{BB962C8B-B14F-4D97-AF65-F5344CB8AC3E}">
        <p14:creationId xmlns:p14="http://schemas.microsoft.com/office/powerpoint/2010/main" val="1949920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phic 26" descr="World">
            <a:extLst>
              <a:ext uri="{FF2B5EF4-FFF2-40B4-BE49-F238E27FC236}">
                <a16:creationId xmlns:a16="http://schemas.microsoft.com/office/drawing/2014/main" id="{3C6ADC78-BC68-5245-AFE1-8263F242B2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8715" y="475552"/>
            <a:ext cx="6164840" cy="6164840"/>
          </a:xfrm>
          <a:prstGeom prst="rect">
            <a:avLst/>
          </a:prstGeom>
        </p:spPr>
      </p:pic>
      <p:sp>
        <p:nvSpPr>
          <p:cNvPr id="2" name="Title 1">
            <a:extLst>
              <a:ext uri="{FF2B5EF4-FFF2-40B4-BE49-F238E27FC236}">
                <a16:creationId xmlns:a16="http://schemas.microsoft.com/office/drawing/2014/main" id="{33930152-68F8-374E-A8D7-F06426A17B2D}"/>
              </a:ext>
            </a:extLst>
          </p:cNvPr>
          <p:cNvSpPr>
            <a:spLocks noGrp="1"/>
          </p:cNvSpPr>
          <p:nvPr>
            <p:ph type="ctrTitle"/>
          </p:nvPr>
        </p:nvSpPr>
        <p:spPr>
          <a:xfrm>
            <a:off x="460794" y="293467"/>
            <a:ext cx="7311606" cy="603646"/>
          </a:xfrm>
        </p:spPr>
        <p:txBody>
          <a:bodyPr/>
          <a:lstStyle/>
          <a:p>
            <a:r>
              <a:rPr lang="en-US" sz="4000" b="1" dirty="0">
                <a:solidFill>
                  <a:srgbClr val="821E69"/>
                </a:solidFill>
                <a:latin typeface="+mj-lt"/>
              </a:rPr>
              <a:t>Key Figures</a:t>
            </a:r>
          </a:p>
        </p:txBody>
      </p:sp>
      <p:pic>
        <p:nvPicPr>
          <p:cNvPr id="5" name="Picture 4">
            <a:extLst>
              <a:ext uri="{FF2B5EF4-FFF2-40B4-BE49-F238E27FC236}">
                <a16:creationId xmlns:a16="http://schemas.microsoft.com/office/drawing/2014/main" id="{A989B962-3F41-DC46-B0F1-73B3C4302F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8650" y="240877"/>
            <a:ext cx="3111399" cy="967991"/>
          </a:xfrm>
          <a:prstGeom prst="rect">
            <a:avLst/>
          </a:prstGeom>
        </p:spPr>
      </p:pic>
      <p:pic>
        <p:nvPicPr>
          <p:cNvPr id="6" name="Picture 5">
            <a:extLst>
              <a:ext uri="{FF2B5EF4-FFF2-40B4-BE49-F238E27FC236}">
                <a16:creationId xmlns:a16="http://schemas.microsoft.com/office/drawing/2014/main" id="{9D4746D5-75C0-A24B-A419-8B4AF73FE273}"/>
              </a:ext>
            </a:extLst>
          </p:cNvPr>
          <p:cNvPicPr>
            <a:picLocks noChangeAspect="1"/>
          </p:cNvPicPr>
          <p:nvPr/>
        </p:nvPicPr>
        <p:blipFill>
          <a:blip r:embed="rId7"/>
          <a:stretch>
            <a:fillRect/>
          </a:stretch>
        </p:blipFill>
        <p:spPr>
          <a:xfrm>
            <a:off x="8463618" y="5916677"/>
            <a:ext cx="3616560" cy="827219"/>
          </a:xfrm>
          <a:prstGeom prst="rect">
            <a:avLst/>
          </a:prstGeom>
        </p:spPr>
      </p:pic>
      <p:sp>
        <p:nvSpPr>
          <p:cNvPr id="7" name="Rounded Rectangle 6">
            <a:extLst>
              <a:ext uri="{FF2B5EF4-FFF2-40B4-BE49-F238E27FC236}">
                <a16:creationId xmlns:a16="http://schemas.microsoft.com/office/drawing/2014/main" id="{DBDD8C15-E62F-4B42-A447-EFF0D57D7419}"/>
              </a:ext>
            </a:extLst>
          </p:cNvPr>
          <p:cNvSpPr/>
          <p:nvPr/>
        </p:nvSpPr>
        <p:spPr>
          <a:xfrm>
            <a:off x="1137937" y="2688194"/>
            <a:ext cx="1216368" cy="1007295"/>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508</a:t>
            </a:r>
          </a:p>
        </p:txBody>
      </p:sp>
      <p:sp>
        <p:nvSpPr>
          <p:cNvPr id="13" name="TextBox 12">
            <a:extLst>
              <a:ext uri="{FF2B5EF4-FFF2-40B4-BE49-F238E27FC236}">
                <a16:creationId xmlns:a16="http://schemas.microsoft.com/office/drawing/2014/main" id="{FFBA0941-6F13-E249-9D54-59F186CB3B91}"/>
              </a:ext>
            </a:extLst>
          </p:cNvPr>
          <p:cNvSpPr txBox="1"/>
          <p:nvPr/>
        </p:nvSpPr>
        <p:spPr>
          <a:xfrm>
            <a:off x="541220" y="1576299"/>
            <a:ext cx="2409802" cy="1077218"/>
          </a:xfrm>
          <a:prstGeom prst="rect">
            <a:avLst/>
          </a:prstGeom>
          <a:noFill/>
        </p:spPr>
        <p:txBody>
          <a:bodyPr wrap="square" rtlCol="0">
            <a:spAutoFit/>
          </a:bodyPr>
          <a:lstStyle/>
          <a:p>
            <a:pPr algn="ctr"/>
            <a:r>
              <a:rPr lang="en-US" sz="1600" i="1" dirty="0"/>
              <a:t># of people who have attended at least part of the PRME global training</a:t>
            </a:r>
          </a:p>
        </p:txBody>
      </p:sp>
      <p:sp>
        <p:nvSpPr>
          <p:cNvPr id="14" name="Rounded Rectangle 13">
            <a:extLst>
              <a:ext uri="{FF2B5EF4-FFF2-40B4-BE49-F238E27FC236}">
                <a16:creationId xmlns:a16="http://schemas.microsoft.com/office/drawing/2014/main" id="{0B8E3FE9-9F5A-3C40-BCF9-E86B3330FE22}"/>
              </a:ext>
            </a:extLst>
          </p:cNvPr>
          <p:cNvSpPr/>
          <p:nvPr/>
        </p:nvSpPr>
        <p:spPr>
          <a:xfrm>
            <a:off x="800574" y="4888711"/>
            <a:ext cx="1216368" cy="1007295"/>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35</a:t>
            </a:r>
          </a:p>
        </p:txBody>
      </p:sp>
      <p:sp>
        <p:nvSpPr>
          <p:cNvPr id="15" name="Rectangle 14">
            <a:extLst>
              <a:ext uri="{FF2B5EF4-FFF2-40B4-BE49-F238E27FC236}">
                <a16:creationId xmlns:a16="http://schemas.microsoft.com/office/drawing/2014/main" id="{36DA546A-E1BF-BD4C-B2DC-6285728AE9CC}"/>
              </a:ext>
            </a:extLst>
          </p:cNvPr>
          <p:cNvSpPr/>
          <p:nvPr/>
        </p:nvSpPr>
        <p:spPr>
          <a:xfrm>
            <a:off x="460794" y="4018706"/>
            <a:ext cx="1895929" cy="830997"/>
          </a:xfrm>
          <a:prstGeom prst="rect">
            <a:avLst/>
          </a:prstGeom>
        </p:spPr>
        <p:txBody>
          <a:bodyPr wrap="square">
            <a:spAutoFit/>
          </a:bodyPr>
          <a:lstStyle/>
          <a:p>
            <a:pPr algn="ctr"/>
            <a:r>
              <a:rPr lang="en-US" sz="1600" i="1" dirty="0"/>
              <a:t># of trainers engaged in PRME global training</a:t>
            </a:r>
          </a:p>
        </p:txBody>
      </p:sp>
      <p:sp>
        <p:nvSpPr>
          <p:cNvPr id="16" name="TextBox 15">
            <a:extLst>
              <a:ext uri="{FF2B5EF4-FFF2-40B4-BE49-F238E27FC236}">
                <a16:creationId xmlns:a16="http://schemas.microsoft.com/office/drawing/2014/main" id="{AA78B34C-A9CA-2A4D-AFB2-A62A0D851AD8}"/>
              </a:ext>
            </a:extLst>
          </p:cNvPr>
          <p:cNvSpPr txBox="1"/>
          <p:nvPr/>
        </p:nvSpPr>
        <p:spPr>
          <a:xfrm>
            <a:off x="3144709" y="1281388"/>
            <a:ext cx="2329292" cy="1077218"/>
          </a:xfrm>
          <a:prstGeom prst="rect">
            <a:avLst/>
          </a:prstGeom>
          <a:noFill/>
        </p:spPr>
        <p:txBody>
          <a:bodyPr wrap="square" rtlCol="0">
            <a:spAutoFit/>
          </a:bodyPr>
          <a:lstStyle/>
          <a:p>
            <a:pPr algn="ctr"/>
            <a:r>
              <a:rPr lang="en-US" sz="1600" i="1" dirty="0"/>
              <a:t># of people who have become certified through the PRME global training </a:t>
            </a:r>
          </a:p>
        </p:txBody>
      </p:sp>
      <p:sp>
        <p:nvSpPr>
          <p:cNvPr id="18" name="Rounded Rectangle 17">
            <a:extLst>
              <a:ext uri="{FF2B5EF4-FFF2-40B4-BE49-F238E27FC236}">
                <a16:creationId xmlns:a16="http://schemas.microsoft.com/office/drawing/2014/main" id="{7A774D2B-7226-4E40-932F-5D747113902C}"/>
              </a:ext>
            </a:extLst>
          </p:cNvPr>
          <p:cNvSpPr/>
          <p:nvPr/>
        </p:nvSpPr>
        <p:spPr>
          <a:xfrm>
            <a:off x="6606139" y="1819998"/>
            <a:ext cx="1216368" cy="1007295"/>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9</a:t>
            </a:r>
          </a:p>
        </p:txBody>
      </p:sp>
      <p:sp>
        <p:nvSpPr>
          <p:cNvPr id="19" name="Rounded Rectangle 18">
            <a:extLst>
              <a:ext uri="{FF2B5EF4-FFF2-40B4-BE49-F238E27FC236}">
                <a16:creationId xmlns:a16="http://schemas.microsoft.com/office/drawing/2014/main" id="{E0C1CBB8-AAC4-B648-80A8-0704C5D81B26}"/>
              </a:ext>
            </a:extLst>
          </p:cNvPr>
          <p:cNvSpPr/>
          <p:nvPr/>
        </p:nvSpPr>
        <p:spPr>
          <a:xfrm>
            <a:off x="8825266" y="4404417"/>
            <a:ext cx="1399638" cy="1131890"/>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88</a:t>
            </a:r>
          </a:p>
          <a:p>
            <a:pPr algn="ctr"/>
            <a:r>
              <a:rPr lang="en-US" sz="2000" b="1" dirty="0"/>
              <a:t>(10 – 565)</a:t>
            </a:r>
          </a:p>
        </p:txBody>
      </p:sp>
      <p:sp>
        <p:nvSpPr>
          <p:cNvPr id="20" name="TextBox 19">
            <a:extLst>
              <a:ext uri="{FF2B5EF4-FFF2-40B4-BE49-F238E27FC236}">
                <a16:creationId xmlns:a16="http://schemas.microsoft.com/office/drawing/2014/main" id="{0E090ECC-B50E-FA40-954C-4F33A1D97801}"/>
              </a:ext>
            </a:extLst>
          </p:cNvPr>
          <p:cNvSpPr txBox="1"/>
          <p:nvPr/>
        </p:nvSpPr>
        <p:spPr>
          <a:xfrm>
            <a:off x="5935510" y="1235222"/>
            <a:ext cx="2639014" cy="584775"/>
          </a:xfrm>
          <a:prstGeom prst="rect">
            <a:avLst/>
          </a:prstGeom>
          <a:noFill/>
        </p:spPr>
        <p:txBody>
          <a:bodyPr wrap="square" rtlCol="0">
            <a:spAutoFit/>
          </a:bodyPr>
          <a:lstStyle/>
          <a:p>
            <a:pPr algn="ctr"/>
            <a:r>
              <a:rPr lang="en-US" sz="1600" i="1" dirty="0"/>
              <a:t># of countries engaged in the CLC map training</a:t>
            </a:r>
          </a:p>
        </p:txBody>
      </p:sp>
      <p:sp>
        <p:nvSpPr>
          <p:cNvPr id="21" name="TextBox 20">
            <a:extLst>
              <a:ext uri="{FF2B5EF4-FFF2-40B4-BE49-F238E27FC236}">
                <a16:creationId xmlns:a16="http://schemas.microsoft.com/office/drawing/2014/main" id="{0FEB3A42-FD58-8649-A094-BC02FF18811A}"/>
              </a:ext>
            </a:extLst>
          </p:cNvPr>
          <p:cNvSpPr txBox="1"/>
          <p:nvPr/>
        </p:nvSpPr>
        <p:spPr>
          <a:xfrm>
            <a:off x="8333804" y="3528967"/>
            <a:ext cx="2495950" cy="830997"/>
          </a:xfrm>
          <a:prstGeom prst="rect">
            <a:avLst/>
          </a:prstGeom>
          <a:noFill/>
        </p:spPr>
        <p:txBody>
          <a:bodyPr wrap="square" rtlCol="0">
            <a:spAutoFit/>
          </a:bodyPr>
          <a:lstStyle/>
          <a:p>
            <a:pPr algn="ctr"/>
            <a:r>
              <a:rPr lang="en-US" sz="1600" i="1" dirty="0"/>
              <a:t>average # &amp; range of participants in each pinned training</a:t>
            </a:r>
          </a:p>
        </p:txBody>
      </p:sp>
      <p:sp>
        <p:nvSpPr>
          <p:cNvPr id="22" name="Rounded Rectangle 21">
            <a:extLst>
              <a:ext uri="{FF2B5EF4-FFF2-40B4-BE49-F238E27FC236}">
                <a16:creationId xmlns:a16="http://schemas.microsoft.com/office/drawing/2014/main" id="{DF3E1CF1-B50B-554E-9A03-FC86F0CD8356}"/>
              </a:ext>
            </a:extLst>
          </p:cNvPr>
          <p:cNvSpPr/>
          <p:nvPr/>
        </p:nvSpPr>
        <p:spPr>
          <a:xfrm>
            <a:off x="6572809" y="3480833"/>
            <a:ext cx="1216368" cy="1007295"/>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23</a:t>
            </a:r>
          </a:p>
        </p:txBody>
      </p:sp>
      <p:sp>
        <p:nvSpPr>
          <p:cNvPr id="23" name="TextBox 22">
            <a:extLst>
              <a:ext uri="{FF2B5EF4-FFF2-40B4-BE49-F238E27FC236}">
                <a16:creationId xmlns:a16="http://schemas.microsoft.com/office/drawing/2014/main" id="{B140C852-1EAA-C845-A4F5-E10CB9840295}"/>
              </a:ext>
            </a:extLst>
          </p:cNvPr>
          <p:cNvSpPr txBox="1"/>
          <p:nvPr/>
        </p:nvSpPr>
        <p:spPr>
          <a:xfrm>
            <a:off x="6101742" y="3190413"/>
            <a:ext cx="2225161" cy="338554"/>
          </a:xfrm>
          <a:prstGeom prst="rect">
            <a:avLst/>
          </a:prstGeom>
          <a:noFill/>
        </p:spPr>
        <p:txBody>
          <a:bodyPr wrap="none" rtlCol="0">
            <a:spAutoFit/>
          </a:bodyPr>
          <a:lstStyle/>
          <a:p>
            <a:pPr algn="ctr"/>
            <a:r>
              <a:rPr lang="en-US" sz="1600" i="1" dirty="0"/>
              <a:t># of pins on the CLC map</a:t>
            </a:r>
          </a:p>
        </p:txBody>
      </p:sp>
      <p:sp>
        <p:nvSpPr>
          <p:cNvPr id="24" name="Rounded Rectangle 23">
            <a:extLst>
              <a:ext uri="{FF2B5EF4-FFF2-40B4-BE49-F238E27FC236}">
                <a16:creationId xmlns:a16="http://schemas.microsoft.com/office/drawing/2014/main" id="{2F3BB57D-6567-2742-B592-938F564D695C}"/>
              </a:ext>
            </a:extLst>
          </p:cNvPr>
          <p:cNvSpPr/>
          <p:nvPr/>
        </p:nvSpPr>
        <p:spPr>
          <a:xfrm>
            <a:off x="3327218" y="4849703"/>
            <a:ext cx="1216368" cy="1007295"/>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~15</a:t>
            </a:r>
          </a:p>
        </p:txBody>
      </p:sp>
      <p:sp>
        <p:nvSpPr>
          <p:cNvPr id="25" name="Rectangle 24">
            <a:extLst>
              <a:ext uri="{FF2B5EF4-FFF2-40B4-BE49-F238E27FC236}">
                <a16:creationId xmlns:a16="http://schemas.microsoft.com/office/drawing/2014/main" id="{74E9B210-1E9F-7A46-83AC-BD2F81FCAA60}"/>
              </a:ext>
            </a:extLst>
          </p:cNvPr>
          <p:cNvSpPr/>
          <p:nvPr/>
        </p:nvSpPr>
        <p:spPr>
          <a:xfrm>
            <a:off x="2983382" y="3984481"/>
            <a:ext cx="1895929" cy="830997"/>
          </a:xfrm>
          <a:prstGeom prst="rect">
            <a:avLst/>
          </a:prstGeom>
        </p:spPr>
        <p:txBody>
          <a:bodyPr wrap="square">
            <a:spAutoFit/>
          </a:bodyPr>
          <a:lstStyle/>
          <a:p>
            <a:pPr algn="ctr"/>
            <a:r>
              <a:rPr lang="en-US" sz="1600" i="1" dirty="0"/>
              <a:t># of facilitators engaged in PRME global training</a:t>
            </a:r>
          </a:p>
        </p:txBody>
      </p:sp>
      <p:sp>
        <p:nvSpPr>
          <p:cNvPr id="26" name="Rounded Rectangle 25">
            <a:extLst>
              <a:ext uri="{FF2B5EF4-FFF2-40B4-BE49-F238E27FC236}">
                <a16:creationId xmlns:a16="http://schemas.microsoft.com/office/drawing/2014/main" id="{D5618849-0E7F-B847-9929-AA9843C07CEE}"/>
              </a:ext>
            </a:extLst>
          </p:cNvPr>
          <p:cNvSpPr/>
          <p:nvPr/>
        </p:nvSpPr>
        <p:spPr>
          <a:xfrm>
            <a:off x="3803478" y="2358606"/>
            <a:ext cx="1216368" cy="1007295"/>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142</a:t>
            </a:r>
          </a:p>
        </p:txBody>
      </p:sp>
      <p:sp>
        <p:nvSpPr>
          <p:cNvPr id="28" name="TextBox 27">
            <a:extLst>
              <a:ext uri="{FF2B5EF4-FFF2-40B4-BE49-F238E27FC236}">
                <a16:creationId xmlns:a16="http://schemas.microsoft.com/office/drawing/2014/main" id="{AA7C1F25-4EAA-4556-9031-1F42B119981F}"/>
              </a:ext>
            </a:extLst>
          </p:cNvPr>
          <p:cNvSpPr txBox="1"/>
          <p:nvPr/>
        </p:nvSpPr>
        <p:spPr>
          <a:xfrm>
            <a:off x="8825266" y="1589238"/>
            <a:ext cx="2639014" cy="584775"/>
          </a:xfrm>
          <a:prstGeom prst="rect">
            <a:avLst/>
          </a:prstGeom>
          <a:noFill/>
        </p:spPr>
        <p:txBody>
          <a:bodyPr wrap="square" rtlCol="0">
            <a:spAutoFit/>
          </a:bodyPr>
          <a:lstStyle/>
          <a:p>
            <a:pPr algn="ctr"/>
            <a:r>
              <a:rPr lang="en-GB" sz="1600" i="1" dirty="0"/>
              <a:t>total # of learners from CLC mapped training</a:t>
            </a:r>
            <a:endParaRPr lang="en-US" sz="1600" i="1" dirty="0"/>
          </a:p>
        </p:txBody>
      </p:sp>
      <p:sp>
        <p:nvSpPr>
          <p:cNvPr id="29" name="Rounded Rectangle 17">
            <a:extLst>
              <a:ext uri="{FF2B5EF4-FFF2-40B4-BE49-F238E27FC236}">
                <a16:creationId xmlns:a16="http://schemas.microsoft.com/office/drawing/2014/main" id="{66646B0A-726C-4100-9054-3DE6365A65E8}"/>
              </a:ext>
            </a:extLst>
          </p:cNvPr>
          <p:cNvSpPr/>
          <p:nvPr/>
        </p:nvSpPr>
        <p:spPr>
          <a:xfrm>
            <a:off x="9274327" y="2183118"/>
            <a:ext cx="1414604" cy="1145915"/>
          </a:xfrm>
          <a:prstGeom prst="roundRect">
            <a:avLst/>
          </a:prstGeom>
          <a:solidFill>
            <a:srgbClr val="C701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2044</a:t>
            </a:r>
          </a:p>
        </p:txBody>
      </p:sp>
    </p:spTree>
    <p:extLst>
      <p:ext uri="{BB962C8B-B14F-4D97-AF65-F5344CB8AC3E}">
        <p14:creationId xmlns:p14="http://schemas.microsoft.com/office/powerpoint/2010/main" val="415780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E8AE4B-8DDB-4213-9FB8-B486DE29A476}"/>
              </a:ext>
            </a:extLst>
          </p:cNvPr>
          <p:cNvPicPr>
            <a:picLocks noGrp="1" noChangeAspect="1"/>
          </p:cNvPicPr>
          <p:nvPr>
            <p:ph type="pic" sz="quarter" idx="12"/>
          </p:nvPr>
        </p:nvPicPr>
        <p:blipFill rotWithShape="1">
          <a:blip r:embed="rId3"/>
          <a:srcRect t="1690" b="1690"/>
          <a:stretch/>
        </p:blipFill>
        <p:spPr>
          <a:xfrm>
            <a:off x="137160" y="115887"/>
            <a:ext cx="11891374" cy="6536373"/>
          </a:xfrm>
          <a:prstGeom prst="rect">
            <a:avLst/>
          </a:prstGeom>
          <a:solidFill>
            <a:srgbClr val="FFFFFF">
              <a:shade val="85000"/>
            </a:srgbClr>
          </a:solidFill>
          <a:ln w="3175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69400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15256E-0338-4BBA-81E9-AB0344B7F4B8}"/>
              </a:ext>
            </a:extLst>
          </p:cNvPr>
          <p:cNvSpPr>
            <a:spLocks noGrp="1"/>
          </p:cNvSpPr>
          <p:nvPr>
            <p:ph sz="half" idx="1"/>
          </p:nvPr>
        </p:nvSpPr>
        <p:spPr>
          <a:xfrm>
            <a:off x="442913" y="2279560"/>
            <a:ext cx="11306174" cy="3417977"/>
          </a:xfrm>
        </p:spPr>
        <p:txBody>
          <a:bodyPr>
            <a:normAutofit/>
          </a:bodyPr>
          <a:lstStyle/>
          <a:p>
            <a:pPr>
              <a:lnSpc>
                <a:spcPct val="107000"/>
              </a:lnSpc>
              <a:spcAft>
                <a:spcPts val="800"/>
              </a:spcAft>
            </a:pPr>
            <a:r>
              <a:rPr lang="en-CA" sz="1800" dirty="0">
                <a:solidFill>
                  <a:srgbClr val="263238"/>
                </a:solidFill>
                <a:effectLst/>
                <a:latin typeface="Calibri" panose="020F0502020204030204" pitchFamily="34" charset="0"/>
                <a:ea typeface="Calibri" panose="020F0502020204030204" pitchFamily="34" charset="0"/>
                <a:cs typeface="Arial" panose="020B0604020202020204" pitchFamily="34" charset="0"/>
              </a:rPr>
              <a:t>"I really enjoyed the training and got a huge amount out of it. It is one of the best courses that I have ever sat and I am really looking forward to learning more.” – </a:t>
            </a:r>
            <a:r>
              <a:rPr lang="en-CA" sz="1800" b="1" dirty="0">
                <a:solidFill>
                  <a:srgbClr val="263238"/>
                </a:solidFill>
                <a:effectLst/>
                <a:latin typeface="Calibri" panose="020F0502020204030204" pitchFamily="34" charset="0"/>
                <a:ea typeface="Calibri" panose="020F0502020204030204" pitchFamily="34" charset="0"/>
                <a:cs typeface="Arial" panose="020B0604020202020204" pitchFamily="34" charset="0"/>
              </a:rPr>
              <a:t>Prof. A</a:t>
            </a:r>
            <a:r>
              <a:rPr lang="en-CA" sz="1800" b="1" dirty="0">
                <a:solidFill>
                  <a:srgbClr val="222222"/>
                </a:solidFill>
                <a:effectLst/>
                <a:latin typeface="Calibri" panose="020F0502020204030204" pitchFamily="34" charset="0"/>
                <a:ea typeface="Calibri" panose="020F0502020204030204" pitchFamily="34" charset="0"/>
                <a:cs typeface="Arial" panose="020B0604020202020204" pitchFamily="34" charset="0"/>
              </a:rPr>
              <a:t>ndrew O'Loughlin, </a:t>
            </a:r>
            <a:r>
              <a:rPr lang="en-C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Professor of Management, Federation Business School, Federation University, Australia</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“I particularly like the number of practical tools and resources that Petra and team introduced us to, these will really help us start the CL process at our Business School.” – </a:t>
            </a:r>
            <a:r>
              <a:rPr lang="en-US" sz="1800" b="1" dirty="0">
                <a:solidFill>
                  <a:srgbClr val="333333"/>
                </a:solidFill>
                <a:effectLst/>
                <a:latin typeface="Calibri" panose="020F0502020204030204" pitchFamily="34" charset="0"/>
                <a:ea typeface="Times New Roman" panose="02020603050405020304" pitchFamily="18" charset="0"/>
                <a:cs typeface="Arial" panose="020B0604020202020204" pitchFamily="34" charset="0"/>
              </a:rPr>
              <a:t>Dr. Micaela Spiers </a:t>
            </a:r>
            <a:r>
              <a:rPr lang="en-US" sz="1800" dirty="0">
                <a:solidFill>
                  <a:srgbClr val="333333"/>
                </a:solidFill>
                <a:effectLst/>
                <a:latin typeface="Calibri" panose="020F0502020204030204" pitchFamily="34" charset="0"/>
                <a:ea typeface="Times New Roman" panose="02020603050405020304" pitchFamily="18" charset="0"/>
                <a:cs typeface="Arial" panose="020B0604020202020204" pitchFamily="34" charset="0"/>
              </a:rPr>
              <a:t>SFHEA</a:t>
            </a:r>
            <a:r>
              <a:rPr lang="en-US"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333333"/>
                </a:solidFill>
                <a:effectLst/>
                <a:latin typeface="Calibri" panose="020F0502020204030204" pitchFamily="34" charset="0"/>
                <a:ea typeface="Times New Roman" panose="02020603050405020304" pitchFamily="18" charset="0"/>
                <a:cs typeface="Arial" panose="020B0604020202020204" pitchFamily="34" charset="0"/>
              </a:rPr>
              <a:t>Course Director, Bachelor of Commerce</a:t>
            </a:r>
            <a:r>
              <a:rPr lang="en-US"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333333"/>
                </a:solidFill>
                <a:effectLst/>
                <a:latin typeface="Calibri" panose="020F0502020204030204" pitchFamily="34" charset="0"/>
                <a:ea typeface="Times New Roman" panose="02020603050405020304" pitchFamily="18" charset="0"/>
                <a:cs typeface="Arial" panose="020B0604020202020204" pitchFamily="34" charset="0"/>
              </a:rPr>
              <a:t>Lecturer, </a:t>
            </a:r>
            <a:r>
              <a:rPr lang="en-US" sz="1800" dirty="0">
                <a:solidFill>
                  <a:srgbClr val="424242"/>
                </a:solidFill>
                <a:effectLst/>
                <a:latin typeface="Calibri" panose="020F0502020204030204" pitchFamily="34" charset="0"/>
                <a:ea typeface="Times New Roman" panose="02020603050405020304" pitchFamily="18" charset="0"/>
                <a:cs typeface="Arial" panose="020B0604020202020204" pitchFamily="34" charset="0"/>
              </a:rPr>
              <a:t>Work Integrated Learning (WIL)</a:t>
            </a:r>
            <a:r>
              <a:rPr lang="en-US"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424242"/>
                </a:solidFill>
                <a:effectLst/>
                <a:latin typeface="Calibri" panose="020F0502020204030204" pitchFamily="34" charset="0"/>
                <a:ea typeface="Times New Roman" panose="02020603050405020304" pitchFamily="18" charset="0"/>
                <a:cs typeface="Arial" panose="020B0604020202020204" pitchFamily="34" charset="0"/>
              </a:rPr>
              <a:t>Deakin Business School,</a:t>
            </a:r>
            <a:r>
              <a:rPr lang="en-US"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424242"/>
                </a:solidFill>
                <a:effectLst/>
                <a:latin typeface="Calibri" panose="020F0502020204030204" pitchFamily="34" charset="0"/>
                <a:ea typeface="Times New Roman" panose="02020603050405020304" pitchFamily="18" charset="0"/>
                <a:cs typeface="Arial" panose="020B0604020202020204" pitchFamily="34" charset="0"/>
              </a:rPr>
              <a:t>Faculty of Business and Law, Australia</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C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“I have loved stepping out of my comfort zone to undertake the CLT. I had little spare time but my commitment to CLT has really paid off and I go into 2021 feeling empowered.” – </a:t>
            </a:r>
            <a:r>
              <a:rPr lang="en-CA" sz="1800" b="1" dirty="0">
                <a:solidFill>
                  <a:srgbClr val="222222"/>
                </a:solidFill>
                <a:effectLst/>
                <a:latin typeface="Calibri" panose="020F0502020204030204" pitchFamily="34" charset="0"/>
                <a:ea typeface="Calibri" panose="020F0502020204030204" pitchFamily="34" charset="0"/>
                <a:cs typeface="Arial" panose="020B0604020202020204" pitchFamily="34" charset="0"/>
              </a:rPr>
              <a:t>Prof.</a:t>
            </a:r>
            <a:r>
              <a:rPr lang="en-C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a:t>
            </a:r>
            <a:r>
              <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Kerrie </a:t>
            </a:r>
            <a:r>
              <a:rPr lang="en-US" sz="1800" b="1"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Bridson</a:t>
            </a:r>
            <a:r>
              <a:rPr lang="en-US"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Associate Dean Quality, Standards and Accreditation; Associate Professor (Marketing)</a:t>
            </a:r>
            <a:r>
              <a:rPr lang="en-US"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Faculty of Business and Law</a:t>
            </a:r>
            <a:r>
              <a:rPr lang="en-US" sz="180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Deakin Business School, Australia</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3" name="Title 2">
            <a:extLst>
              <a:ext uri="{FF2B5EF4-FFF2-40B4-BE49-F238E27FC236}">
                <a16:creationId xmlns:a16="http://schemas.microsoft.com/office/drawing/2014/main" id="{08DE16B8-8E35-4074-A6E4-6DF6195E7839}"/>
              </a:ext>
            </a:extLst>
          </p:cNvPr>
          <p:cNvSpPr>
            <a:spLocks noGrp="1"/>
          </p:cNvSpPr>
          <p:nvPr>
            <p:ph type="title"/>
          </p:nvPr>
        </p:nvSpPr>
        <p:spPr/>
        <p:txBody>
          <a:bodyPr>
            <a:normAutofit fontScale="90000"/>
          </a:bodyPr>
          <a:lstStyle/>
          <a:p>
            <a:r>
              <a:rPr lang="en-GB" dirty="0"/>
              <a:t>Some quote from UN PRME/NBS training in November/December 2020 from Australian participants</a:t>
            </a:r>
          </a:p>
        </p:txBody>
      </p:sp>
    </p:spTree>
    <p:extLst>
      <p:ext uri="{BB962C8B-B14F-4D97-AF65-F5344CB8AC3E}">
        <p14:creationId xmlns:p14="http://schemas.microsoft.com/office/powerpoint/2010/main" val="3884676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E912818D-C67F-426A-8EAA-92E2F068FD4E}"/>
              </a:ext>
            </a:extLst>
          </p:cNvPr>
          <p:cNvPicPr>
            <a:picLocks noGrp="1" noChangeAspect="1"/>
          </p:cNvPicPr>
          <p:nvPr>
            <p:ph sz="half" idx="1"/>
          </p:nvPr>
        </p:nvPicPr>
        <p:blipFill>
          <a:blip r:embed="rId2"/>
          <a:stretch>
            <a:fillRect/>
          </a:stretch>
        </p:blipFill>
        <p:spPr>
          <a:xfrm>
            <a:off x="110490" y="1508013"/>
            <a:ext cx="5406450" cy="3041128"/>
          </a:xfrm>
          <a:prstGeom prst="rect">
            <a:avLst/>
          </a:prstGeom>
          <a:ln w="19050">
            <a:solidFill>
              <a:schemeClr val="bg2"/>
            </a:solidFill>
          </a:ln>
        </p:spPr>
      </p:pic>
      <p:sp>
        <p:nvSpPr>
          <p:cNvPr id="7" name="Title 6">
            <a:extLst>
              <a:ext uri="{FF2B5EF4-FFF2-40B4-BE49-F238E27FC236}">
                <a16:creationId xmlns:a16="http://schemas.microsoft.com/office/drawing/2014/main" id="{E972A998-00CE-448E-8D0A-045D9BC0447C}"/>
              </a:ext>
            </a:extLst>
          </p:cNvPr>
          <p:cNvSpPr>
            <a:spLocks noGrp="1"/>
          </p:cNvSpPr>
          <p:nvPr>
            <p:ph type="title"/>
          </p:nvPr>
        </p:nvSpPr>
        <p:spPr>
          <a:xfrm>
            <a:off x="191453" y="544871"/>
            <a:ext cx="5100638" cy="842112"/>
          </a:xfrm>
        </p:spPr>
        <p:txBody>
          <a:bodyPr>
            <a:normAutofit/>
          </a:bodyPr>
          <a:lstStyle/>
          <a:p>
            <a:r>
              <a:rPr lang="en-GB" sz="4000" dirty="0"/>
              <a:t>EU Adapted Toolkit</a:t>
            </a:r>
            <a:endParaRPr lang="en-NL" sz="4000" dirty="0"/>
          </a:p>
        </p:txBody>
      </p:sp>
      <p:pic>
        <p:nvPicPr>
          <p:cNvPr id="2" name="Picture 1">
            <a:extLst>
              <a:ext uri="{FF2B5EF4-FFF2-40B4-BE49-F238E27FC236}">
                <a16:creationId xmlns:a16="http://schemas.microsoft.com/office/drawing/2014/main" id="{8BAF1160-4A73-46C8-AF38-AD9A31A3F020}"/>
              </a:ext>
            </a:extLst>
          </p:cNvPr>
          <p:cNvPicPr>
            <a:picLocks noChangeAspect="1"/>
          </p:cNvPicPr>
          <p:nvPr/>
        </p:nvPicPr>
        <p:blipFill>
          <a:blip r:embed="rId3"/>
          <a:stretch>
            <a:fillRect/>
          </a:stretch>
        </p:blipFill>
        <p:spPr>
          <a:xfrm>
            <a:off x="5840730" y="544871"/>
            <a:ext cx="6240779" cy="3510439"/>
          </a:xfrm>
          <a:prstGeom prst="rect">
            <a:avLst/>
          </a:prstGeom>
        </p:spPr>
      </p:pic>
      <p:pic>
        <p:nvPicPr>
          <p:cNvPr id="4" name="Picture 3">
            <a:extLst>
              <a:ext uri="{FF2B5EF4-FFF2-40B4-BE49-F238E27FC236}">
                <a16:creationId xmlns:a16="http://schemas.microsoft.com/office/drawing/2014/main" id="{DBC87C53-4AC5-4B38-AC50-E6E3588B85BB}"/>
              </a:ext>
            </a:extLst>
          </p:cNvPr>
          <p:cNvPicPr>
            <a:picLocks noChangeAspect="1"/>
          </p:cNvPicPr>
          <p:nvPr/>
        </p:nvPicPr>
        <p:blipFill>
          <a:blip r:embed="rId4"/>
          <a:stretch>
            <a:fillRect/>
          </a:stretch>
        </p:blipFill>
        <p:spPr>
          <a:xfrm>
            <a:off x="4320541" y="4115547"/>
            <a:ext cx="4389120" cy="2468880"/>
          </a:xfrm>
          <a:prstGeom prst="rect">
            <a:avLst/>
          </a:prstGeom>
          <a:ln w="19050">
            <a:solidFill>
              <a:schemeClr val="bg2"/>
            </a:solidFill>
          </a:ln>
        </p:spPr>
      </p:pic>
    </p:spTree>
    <p:extLst>
      <p:ext uri="{BB962C8B-B14F-4D97-AF65-F5344CB8AC3E}">
        <p14:creationId xmlns:p14="http://schemas.microsoft.com/office/powerpoint/2010/main" val="2700305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0F22-61E6-4E97-80B0-D8C0F0820A18}"/>
              </a:ext>
            </a:extLst>
          </p:cNvPr>
          <p:cNvSpPr>
            <a:spLocks noGrp="1"/>
          </p:cNvSpPr>
          <p:nvPr>
            <p:ph type="ctrTitle"/>
          </p:nvPr>
        </p:nvSpPr>
        <p:spPr>
          <a:xfrm>
            <a:off x="1406631" y="1989138"/>
            <a:ext cx="9378733" cy="2372252"/>
          </a:xfrm>
        </p:spPr>
        <p:txBody>
          <a:bodyPr/>
          <a:lstStyle/>
          <a:p>
            <a:br>
              <a:rPr lang="en-GB" dirty="0"/>
            </a:br>
            <a:br>
              <a:rPr lang="en-GB" dirty="0"/>
            </a:br>
            <a:endParaRPr lang="en-NL" dirty="0"/>
          </a:p>
        </p:txBody>
      </p:sp>
      <p:sp>
        <p:nvSpPr>
          <p:cNvPr id="3" name="Subtitle 2">
            <a:extLst>
              <a:ext uri="{FF2B5EF4-FFF2-40B4-BE49-F238E27FC236}">
                <a16:creationId xmlns:a16="http://schemas.microsoft.com/office/drawing/2014/main" id="{E388A091-2769-43EE-B784-01A267A1F318}"/>
              </a:ext>
            </a:extLst>
          </p:cNvPr>
          <p:cNvSpPr>
            <a:spLocks noGrp="1"/>
          </p:cNvSpPr>
          <p:nvPr>
            <p:ph type="subTitle" idx="1"/>
          </p:nvPr>
        </p:nvSpPr>
        <p:spPr>
          <a:xfrm>
            <a:off x="160020" y="1908810"/>
            <a:ext cx="10625344" cy="3539878"/>
          </a:xfrm>
        </p:spPr>
        <p:txBody>
          <a:bodyPr wrap="square" lIns="36000" tIns="36000" rIns="36000" bIns="36000">
            <a:normAutofit/>
          </a:bodyPr>
          <a:lstStyle/>
          <a:p>
            <a:pPr marL="360000" algn="l">
              <a:spcBef>
                <a:spcPts val="600"/>
              </a:spcBef>
            </a:pPr>
            <a:r>
              <a:rPr lang="en-GB" sz="2200" b="0" i="1" dirty="0">
                <a:solidFill>
                  <a:srgbClr val="222222"/>
                </a:solidFill>
                <a:effectLst/>
                <a:latin typeface="Arial" panose="020B0604020202020204" pitchFamily="34" charset="0"/>
              </a:rPr>
              <a:t>Although I’m not a total newbie to sustainability and climate change: The Carbon Literacy Training was a real eye-opener to me. </a:t>
            </a:r>
            <a:r>
              <a:rPr lang="en-GB" sz="2200" b="0" i="1" dirty="0" err="1">
                <a:solidFill>
                  <a:srgbClr val="222222"/>
                </a:solidFill>
                <a:effectLst/>
                <a:latin typeface="Arial" panose="020B0604020202020204" pitchFamily="34" charset="0"/>
              </a:rPr>
              <a:t>Dr.</a:t>
            </a:r>
            <a:r>
              <a:rPr lang="en-GB" sz="2200" b="0" i="1" dirty="0">
                <a:solidFill>
                  <a:srgbClr val="222222"/>
                </a:solidFill>
                <a:effectLst/>
                <a:latin typeface="Arial" panose="020B0604020202020204" pitchFamily="34" charset="0"/>
              </a:rPr>
              <a:t> Alex Mifsud did a tremendous job in making the consequences for global warming tangible when it comes to the way we live, how companies do business, and how politics is done. Getting a clearer picture of which measures have a strong and positive effect on the reduction of Green House Gases is key to understand what we as individuals can do. It is also super important to understand what society as a whole can do to keep global warming to below the well-known Paris-goal of 1.5</a:t>
            </a:r>
            <a:r>
              <a:rPr lang="en-GB" sz="2200" b="0" i="1" dirty="0">
                <a:solidFill>
                  <a:srgbClr val="222222"/>
                </a:solidFill>
                <a:effectLst/>
                <a:latin typeface="Cambria Math" panose="02040503050406030204" pitchFamily="18" charset="0"/>
              </a:rPr>
              <a:t>℃</a:t>
            </a:r>
            <a:r>
              <a:rPr lang="en-GB" sz="2200" b="0" i="1" dirty="0">
                <a:solidFill>
                  <a:srgbClr val="222222"/>
                </a:solidFill>
                <a:effectLst/>
                <a:latin typeface="Arial" panose="020B0604020202020204" pitchFamily="34" charset="0"/>
              </a:rPr>
              <a:t> compared to pre-industrial levels.</a:t>
            </a:r>
          </a:p>
          <a:p>
            <a:pPr marL="457200" algn="ctr"/>
            <a:r>
              <a:rPr lang="en-GB" sz="1800" b="0" i="1" dirty="0">
                <a:solidFill>
                  <a:srgbClr val="222222"/>
                </a:solidFill>
                <a:effectLst/>
                <a:latin typeface="Arial" panose="020B0604020202020204" pitchFamily="34" charset="0"/>
              </a:rPr>
              <a:t>Prof. </a:t>
            </a:r>
            <a:r>
              <a:rPr lang="en-GB" sz="1800" b="0" i="1" dirty="0" err="1">
                <a:solidFill>
                  <a:srgbClr val="222222"/>
                </a:solidFill>
                <a:effectLst/>
                <a:latin typeface="Arial" panose="020B0604020202020204" pitchFamily="34" charset="0"/>
              </a:rPr>
              <a:t>Dr.</a:t>
            </a:r>
            <a:r>
              <a:rPr lang="en-GB" sz="1800" b="0" i="1" dirty="0">
                <a:solidFill>
                  <a:srgbClr val="222222"/>
                </a:solidFill>
                <a:effectLst/>
                <a:latin typeface="Arial" panose="020B0604020202020204" pitchFamily="34" charset="0"/>
              </a:rPr>
              <a:t> Oliver Plum, Professor of Strategy &amp; Innovation at CBS International Business School</a:t>
            </a:r>
            <a:endParaRPr lang="en-NL" dirty="0"/>
          </a:p>
        </p:txBody>
      </p:sp>
    </p:spTree>
    <p:extLst>
      <p:ext uri="{BB962C8B-B14F-4D97-AF65-F5344CB8AC3E}">
        <p14:creationId xmlns:p14="http://schemas.microsoft.com/office/powerpoint/2010/main" val="3392402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AC926E-32FA-4CE1-9982-85A70984C6C3}"/>
              </a:ext>
            </a:extLst>
          </p:cNvPr>
          <p:cNvSpPr>
            <a:spLocks noGrp="1"/>
          </p:cNvSpPr>
          <p:nvPr>
            <p:ph type="body" idx="1"/>
          </p:nvPr>
        </p:nvSpPr>
        <p:spPr>
          <a:xfrm>
            <a:off x="409307" y="1473347"/>
            <a:ext cx="11306176" cy="636855"/>
          </a:xfrm>
        </p:spPr>
        <p:txBody>
          <a:bodyPr/>
          <a:lstStyle/>
          <a:p>
            <a:r>
              <a:rPr lang="en-GB" dirty="0">
                <a:hlinkClick r:id="rId2"/>
              </a:rPr>
              <a:t>https://www.unprmeclimate.org/</a:t>
            </a:r>
            <a:endParaRPr lang="en-GB" dirty="0"/>
          </a:p>
        </p:txBody>
      </p:sp>
      <p:sp>
        <p:nvSpPr>
          <p:cNvPr id="3" name="Content Placeholder 2">
            <a:extLst>
              <a:ext uri="{FF2B5EF4-FFF2-40B4-BE49-F238E27FC236}">
                <a16:creationId xmlns:a16="http://schemas.microsoft.com/office/drawing/2014/main" id="{5CF47D26-0ADD-48D8-86BD-AD261ACD534C}"/>
              </a:ext>
            </a:extLst>
          </p:cNvPr>
          <p:cNvSpPr>
            <a:spLocks noGrp="1"/>
          </p:cNvSpPr>
          <p:nvPr>
            <p:ph sz="half" idx="2"/>
          </p:nvPr>
        </p:nvSpPr>
        <p:spPr>
          <a:xfrm>
            <a:off x="442913" y="2110203"/>
            <a:ext cx="11611711" cy="3775442"/>
          </a:xfrm>
        </p:spPr>
        <p:txBody>
          <a:bodyPr>
            <a:normAutofit fontScale="40000" lnSpcReduction="20000"/>
          </a:bodyPr>
          <a:lstStyle/>
          <a:p>
            <a:pPr marL="0" indent="0" algn="l" fontAlgn="base">
              <a:buNone/>
            </a:pPr>
            <a:r>
              <a:rPr lang="en-GB" sz="4300" b="0" i="0" dirty="0">
                <a:solidFill>
                  <a:srgbClr val="000000"/>
                </a:solidFill>
                <a:effectLst/>
              </a:rPr>
              <a:t>Three main objectives:</a:t>
            </a:r>
            <a:endParaRPr lang="en-GB" sz="4300" b="0" i="0" dirty="0">
              <a:effectLst/>
            </a:endParaRPr>
          </a:p>
          <a:p>
            <a:pPr marL="0" indent="0" algn="l" fontAlgn="base">
              <a:buNone/>
            </a:pPr>
            <a:r>
              <a:rPr lang="en-GB" sz="4300" b="0" i="0" dirty="0">
                <a:effectLst/>
              </a:rPr>
              <a:t> </a:t>
            </a:r>
          </a:p>
          <a:p>
            <a:pPr marL="0" indent="0" algn="l" fontAlgn="base">
              <a:buNone/>
            </a:pPr>
            <a:r>
              <a:rPr lang="en-GB" sz="4300" b="0" i="0" dirty="0">
                <a:solidFill>
                  <a:srgbClr val="000000"/>
                </a:solidFill>
                <a:effectLst/>
              </a:rPr>
              <a:t>1. </a:t>
            </a:r>
            <a:r>
              <a:rPr lang="en-GB" sz="4300" b="1" i="0" dirty="0">
                <a:solidFill>
                  <a:srgbClr val="000000"/>
                </a:solidFill>
                <a:effectLst/>
              </a:rPr>
              <a:t>Policy/Strategies</a:t>
            </a:r>
            <a:r>
              <a:rPr lang="en-GB" sz="4300" b="0" i="0" dirty="0">
                <a:solidFill>
                  <a:srgbClr val="000000"/>
                </a:solidFill>
                <a:effectLst/>
              </a:rPr>
              <a:t>: This section provides business schools and universities with policy templates on how climate change and other environmental issues can be integrated into operational policies/strategies but also into learning and teaching policies/strategies.​</a:t>
            </a:r>
            <a:endParaRPr lang="en-GB" sz="4300" b="0" i="0" dirty="0">
              <a:effectLst/>
            </a:endParaRPr>
          </a:p>
          <a:p>
            <a:pPr marL="0" indent="0" algn="l" fontAlgn="base">
              <a:buNone/>
            </a:pPr>
            <a:endParaRPr lang="en-GB" sz="4300" b="0" i="0" dirty="0">
              <a:effectLst/>
            </a:endParaRPr>
          </a:p>
          <a:p>
            <a:pPr marL="0" indent="0" algn="l" fontAlgn="base">
              <a:buNone/>
            </a:pPr>
            <a:r>
              <a:rPr lang="en-GB" sz="4300" b="0" i="0" dirty="0">
                <a:solidFill>
                  <a:srgbClr val="000000"/>
                </a:solidFill>
                <a:effectLst/>
              </a:rPr>
              <a:t>2. </a:t>
            </a:r>
            <a:r>
              <a:rPr lang="en-GB" sz="4300" b="1" i="0" dirty="0">
                <a:solidFill>
                  <a:srgbClr val="000000"/>
                </a:solidFill>
                <a:effectLst/>
              </a:rPr>
              <a:t>Teaching</a:t>
            </a:r>
            <a:r>
              <a:rPr lang="en-GB" sz="4300" b="0" i="0" dirty="0">
                <a:solidFill>
                  <a:srgbClr val="000000"/>
                </a:solidFill>
                <a:effectLst/>
              </a:rPr>
              <a:t>: Sharing of good ideas, best practice and innovative training methods on how to integrate climate change and other sustainability issues into management education and training within universities and beyond. A special focus is on how to encourage students to work towards sustainable solutions.</a:t>
            </a:r>
            <a:endParaRPr lang="en-GB" sz="4300" b="0" i="0" dirty="0">
              <a:effectLst/>
            </a:endParaRPr>
          </a:p>
          <a:p>
            <a:pPr marL="0" indent="0" algn="l" fontAlgn="base">
              <a:buNone/>
            </a:pPr>
            <a:endParaRPr lang="en-GB" sz="4300" b="0" i="0" dirty="0">
              <a:effectLst/>
            </a:endParaRPr>
          </a:p>
          <a:p>
            <a:pPr marL="0" indent="0" algn="l" fontAlgn="base">
              <a:buNone/>
            </a:pPr>
            <a:r>
              <a:rPr lang="en-GB" sz="4300" b="0" i="0" dirty="0">
                <a:solidFill>
                  <a:srgbClr val="000000"/>
                </a:solidFill>
                <a:effectLst/>
              </a:rPr>
              <a:t>3. </a:t>
            </a:r>
            <a:r>
              <a:rPr lang="en-GB" sz="4300" b="1" i="0" dirty="0">
                <a:solidFill>
                  <a:srgbClr val="000000"/>
                </a:solidFill>
                <a:effectLst/>
              </a:rPr>
              <a:t>Cooperation</a:t>
            </a:r>
            <a:r>
              <a:rPr lang="en-GB" sz="4300" b="0" i="0" dirty="0">
                <a:solidFill>
                  <a:srgbClr val="000000"/>
                </a:solidFill>
                <a:effectLst/>
              </a:rPr>
              <a:t>: Explores the dialogue between business schools and private/public sector organizations especially through Global Compact in order to work together on solutions to climate change and other environmental challenges. The vision is that companies put up ‘wicked ‘ problems and the best brains across the world will contribute to solving them.</a:t>
            </a:r>
            <a:endParaRPr lang="en-GB" sz="4300" b="0" i="0" dirty="0">
              <a:effectLst/>
            </a:endParaRPr>
          </a:p>
          <a:p>
            <a:endParaRPr lang="en-GB" dirty="0"/>
          </a:p>
        </p:txBody>
      </p:sp>
      <p:sp>
        <p:nvSpPr>
          <p:cNvPr id="4" name="Title 3">
            <a:extLst>
              <a:ext uri="{FF2B5EF4-FFF2-40B4-BE49-F238E27FC236}">
                <a16:creationId xmlns:a16="http://schemas.microsoft.com/office/drawing/2014/main" id="{79096CE9-DF4E-4FDB-B196-B3B87405AD88}"/>
              </a:ext>
            </a:extLst>
          </p:cNvPr>
          <p:cNvSpPr>
            <a:spLocks noGrp="1"/>
          </p:cNvSpPr>
          <p:nvPr>
            <p:ph type="title"/>
          </p:nvPr>
        </p:nvSpPr>
        <p:spPr>
          <a:xfrm>
            <a:off x="442912" y="471365"/>
            <a:ext cx="11306176" cy="1001982"/>
          </a:xfrm>
        </p:spPr>
        <p:txBody>
          <a:bodyPr>
            <a:normAutofit fontScale="90000"/>
          </a:bodyPr>
          <a:lstStyle/>
          <a:p>
            <a:r>
              <a:rPr lang="en-GB" dirty="0"/>
              <a:t>UN PRME working group on climate change</a:t>
            </a:r>
          </a:p>
        </p:txBody>
      </p:sp>
    </p:spTree>
    <p:extLst>
      <p:ext uri="{BB962C8B-B14F-4D97-AF65-F5344CB8AC3E}">
        <p14:creationId xmlns:p14="http://schemas.microsoft.com/office/powerpoint/2010/main" val="180328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673911-1A14-47AE-B9FC-3B697AAE3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FB6138-1EBD-B74E-82D2-FD7608E85B83}"/>
              </a:ext>
            </a:extLst>
          </p:cNvPr>
          <p:cNvSpPr>
            <a:spLocks noGrp="1"/>
          </p:cNvSpPr>
          <p:nvPr>
            <p:ph type="ctrTitle" idx="4294967295"/>
          </p:nvPr>
        </p:nvSpPr>
        <p:spPr>
          <a:xfrm>
            <a:off x="1798928" y="5093208"/>
            <a:ext cx="6467247" cy="1261872"/>
          </a:xfrm>
        </p:spPr>
        <p:txBody>
          <a:bodyPr vert="horz" lIns="91440" tIns="45720" rIns="91440" bIns="45720" rtlCol="0" anchor="ctr">
            <a:normAutofit/>
          </a:bodyPr>
          <a:lstStyle/>
          <a:p>
            <a:pPr marL="0" indent="0">
              <a:lnSpc>
                <a:spcPct val="90000"/>
              </a:lnSpc>
            </a:pPr>
            <a:r>
              <a:rPr lang="en-US" sz="2600" kern="1200" dirty="0" err="1">
                <a:solidFill>
                  <a:srgbClr val="FFFFFF"/>
                </a:solidFill>
                <a:latin typeface="+mj-lt"/>
                <a:ea typeface="+mj-ea"/>
                <a:cs typeface="+mj-cs"/>
              </a:rPr>
              <a:t>En</a:t>
            </a:r>
            <a:r>
              <a:rPr lang="en-US" sz="2600" kern="1200" dirty="0">
                <a:solidFill>
                  <a:srgbClr val="FFFFFF"/>
                </a:solidFill>
                <a:latin typeface="+mj-lt"/>
                <a:ea typeface="+mj-ea"/>
                <a:cs typeface="+mj-cs"/>
              </a:rPr>
              <a:t>-ROADS </a:t>
            </a:r>
            <a:r>
              <a:rPr lang="en-US" sz="2600" b="0" kern="1200" dirty="0">
                <a:solidFill>
                  <a:srgbClr val="FFFFFF"/>
                </a:solidFill>
                <a:latin typeface="+mj-lt"/>
                <a:ea typeface="+mj-ea"/>
                <a:cs typeface="+mj-cs"/>
              </a:rPr>
              <a:t>is a cutting-edge simulation model used to test climate solutions and generate climate scenarios for the future.</a:t>
            </a:r>
          </a:p>
        </p:txBody>
      </p:sp>
      <p:pic>
        <p:nvPicPr>
          <p:cNvPr id="4" name="Picture 3">
            <a:extLst>
              <a:ext uri="{FF2B5EF4-FFF2-40B4-BE49-F238E27FC236}">
                <a16:creationId xmlns:a16="http://schemas.microsoft.com/office/drawing/2014/main" id="{95CBB78F-4B26-DE45-AF8F-0E7C7D091120}"/>
              </a:ext>
            </a:extLst>
          </p:cNvPr>
          <p:cNvPicPr>
            <a:picLocks noChangeAspect="1"/>
          </p:cNvPicPr>
          <p:nvPr/>
        </p:nvPicPr>
        <p:blipFill>
          <a:blip r:embed="rId3"/>
          <a:stretch>
            <a:fillRect/>
          </a:stretch>
        </p:blipFill>
        <p:spPr>
          <a:xfrm>
            <a:off x="1798929" y="69575"/>
            <a:ext cx="9056660" cy="4664180"/>
          </a:xfrm>
          <a:prstGeom prst="rect">
            <a:avLst/>
          </a:prstGeom>
          <a:ln w="25400">
            <a:solidFill>
              <a:schemeClr val="accent2"/>
            </a:solidFill>
          </a:ln>
        </p:spPr>
      </p:pic>
      <p:cxnSp>
        <p:nvCxnSpPr>
          <p:cNvPr id="13" name="Straight Connector 10">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040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B791BF27-DA84-4D6E-B92C-F1D632AFF759}"/>
              </a:ext>
            </a:extLst>
          </p:cNvPr>
          <p:cNvSpPr>
            <a:spLocks noGrp="1"/>
          </p:cNvSpPr>
          <p:nvPr>
            <p:ph type="title"/>
          </p:nvPr>
        </p:nvSpPr>
        <p:spPr>
          <a:xfrm>
            <a:off x="1113810" y="2825248"/>
            <a:ext cx="4036334" cy="2387600"/>
          </a:xfrm>
        </p:spPr>
        <p:txBody>
          <a:bodyPr vert="horz" lIns="91440" tIns="45720" rIns="91440" bIns="45720" rtlCol="0" anchor="t">
            <a:normAutofit/>
          </a:bodyPr>
          <a:lstStyle/>
          <a:p>
            <a:pPr>
              <a:lnSpc>
                <a:spcPct val="90000"/>
              </a:lnSpc>
            </a:pPr>
            <a:r>
              <a:rPr lang="en-US" sz="5400" kern="1200" dirty="0">
                <a:latin typeface="+mj-lt"/>
                <a:ea typeface="+mj-ea"/>
                <a:cs typeface="+mj-cs"/>
              </a:rPr>
              <a:t>Pass it on</a:t>
            </a:r>
          </a:p>
        </p:txBody>
      </p:sp>
      <p:pic>
        <p:nvPicPr>
          <p:cNvPr id="10" name="Online Media 7" descr="Hands holding the earth&#10;&#10;Description automatically generated with low confidence">
            <a:hlinkClick r:id="" action="ppaction://media"/>
            <a:extLst>
              <a:ext uri="{FF2B5EF4-FFF2-40B4-BE49-F238E27FC236}">
                <a16:creationId xmlns:a16="http://schemas.microsoft.com/office/drawing/2014/main" id="{EA31F633-700D-417A-A8C1-E4484DF46EA5}"/>
              </a:ext>
            </a:extLst>
          </p:cNvPr>
          <p:cNvPicPr>
            <a:picLocks noRot="1" noChangeAspect="1"/>
          </p:cNvPicPr>
          <p:nvPr>
            <a:videoFile r:link="rId1"/>
          </p:nvPr>
        </p:nvPicPr>
        <p:blipFill>
          <a:blip r:embed="rId3"/>
          <a:stretch/>
        </p:blipFill>
        <p:spPr>
          <a:xfrm>
            <a:off x="5922492" y="1744712"/>
            <a:ext cx="5536001" cy="3293920"/>
          </a:xfrm>
          <a:prstGeom prst="rect">
            <a:avLst/>
          </a:prstGeom>
        </p:spPr>
      </p:pic>
    </p:spTree>
    <p:extLst>
      <p:ext uri="{BB962C8B-B14F-4D97-AF65-F5344CB8AC3E}">
        <p14:creationId xmlns:p14="http://schemas.microsoft.com/office/powerpoint/2010/main" val="5356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DF974-9179-4EE0-AD8F-D02D45DB693F}"/>
              </a:ext>
            </a:extLst>
          </p:cNvPr>
          <p:cNvSpPr txBox="1"/>
          <p:nvPr/>
        </p:nvSpPr>
        <p:spPr>
          <a:xfrm>
            <a:off x="375285" y="4277677"/>
            <a:ext cx="10458450" cy="2071687"/>
          </a:xfrm>
          <a:prstGeom prst="rect">
            <a:avLst/>
          </a:prstGeom>
          <a:noFill/>
        </p:spPr>
        <p:txBody>
          <a:bodyPr wrap="square" lIns="108000" tIns="0" rIns="0" bIns="0" rtlCol="0" anchor="b" anchorCtr="0">
            <a:normAutofit lnSpcReduction="10000"/>
          </a:bodyPr>
          <a:lstStyle/>
          <a:p>
            <a:r>
              <a:rPr lang="en-GB" sz="3200" dirty="0">
                <a:solidFill>
                  <a:schemeClr val="bg2"/>
                </a:solidFill>
              </a:rPr>
              <a:t>Any further questions? Please contact:</a:t>
            </a:r>
          </a:p>
          <a:p>
            <a:r>
              <a:rPr lang="en-GB" sz="3200" dirty="0">
                <a:solidFill>
                  <a:schemeClr val="bg2"/>
                </a:solidFill>
              </a:rPr>
              <a:t> </a:t>
            </a:r>
          </a:p>
          <a:p>
            <a:r>
              <a:rPr lang="en-US" sz="2600" dirty="0">
                <a:solidFill>
                  <a:schemeClr val="bg2"/>
                </a:solidFill>
              </a:rPr>
              <a:t>Dr Petra Molthan-Hill </a:t>
            </a:r>
            <a:r>
              <a:rPr lang="en-GB" sz="2600" dirty="0">
                <a:solidFill>
                  <a:schemeClr val="bg2"/>
                </a:solidFill>
                <a:hlinkClick r:id="rId3">
                  <a:extLst>
                    <a:ext uri="{A12FA001-AC4F-418D-AE19-62706E023703}">
                      <ahyp:hlinkClr xmlns:ahyp="http://schemas.microsoft.com/office/drawing/2018/hyperlinkcolor" val="tx"/>
                    </a:ext>
                  </a:extLst>
                </a:hlinkClick>
              </a:rPr>
              <a:t>petra.molthan-hill@ntu.ac.uk</a:t>
            </a:r>
            <a:endParaRPr lang="en-GB" sz="2600" dirty="0">
              <a:solidFill>
                <a:schemeClr val="bg2"/>
              </a:solidFill>
            </a:endParaRPr>
          </a:p>
          <a:p>
            <a:r>
              <a:rPr lang="en-GB" sz="2600" dirty="0">
                <a:solidFill>
                  <a:schemeClr val="bg2"/>
                </a:solidFill>
              </a:rPr>
              <a:t>Helen Puntha </a:t>
            </a:r>
            <a:r>
              <a:rPr lang="en-GB" sz="2600" dirty="0">
                <a:solidFill>
                  <a:schemeClr val="bg2"/>
                </a:solidFill>
                <a:hlinkClick r:id="rId4">
                  <a:extLst>
                    <a:ext uri="{A12FA001-AC4F-418D-AE19-62706E023703}">
                      <ahyp:hlinkClr xmlns:ahyp="http://schemas.microsoft.com/office/drawing/2018/hyperlinkcolor" val="tx"/>
                    </a:ext>
                  </a:extLst>
                </a:hlinkClick>
              </a:rPr>
              <a:t>greenacademy@ntu.ac.uk</a:t>
            </a:r>
            <a:r>
              <a:rPr lang="en-GB" sz="2600" dirty="0">
                <a:solidFill>
                  <a:schemeClr val="bg2"/>
                </a:solidFill>
              </a:rPr>
              <a:t> or </a:t>
            </a:r>
            <a:r>
              <a:rPr lang="en-GB" sz="2600" dirty="0">
                <a:solidFill>
                  <a:schemeClr val="bg2"/>
                </a:solidFill>
                <a:hlinkClick r:id="rId5">
                  <a:extLst>
                    <a:ext uri="{A12FA001-AC4F-418D-AE19-62706E023703}">
                      <ahyp:hlinkClr xmlns:ahyp="http://schemas.microsoft.com/office/drawing/2018/hyperlinkcolor" val="tx"/>
                    </a:ext>
                  </a:extLst>
                </a:hlinkClick>
              </a:rPr>
              <a:t>helen.puntha@ntu.ac.uk</a:t>
            </a:r>
            <a:r>
              <a:rPr lang="en-GB" sz="2600" dirty="0">
                <a:solidFill>
                  <a:schemeClr val="bg2"/>
                </a:solidFill>
              </a:rPr>
              <a:t> </a:t>
            </a:r>
          </a:p>
          <a:p>
            <a:r>
              <a:rPr lang="en-GB" sz="2600" dirty="0" err="1">
                <a:solidFill>
                  <a:schemeClr val="bg2"/>
                </a:solidFill>
              </a:rPr>
              <a:t>Dr.</a:t>
            </a:r>
            <a:r>
              <a:rPr lang="en-GB" sz="2600" dirty="0">
                <a:solidFill>
                  <a:schemeClr val="bg2"/>
                </a:solidFill>
              </a:rPr>
              <a:t> Alex Mifsud </a:t>
            </a:r>
            <a:r>
              <a:rPr lang="en-GB" sz="2600" dirty="0">
                <a:solidFill>
                  <a:schemeClr val="bg2"/>
                </a:solidFill>
                <a:hlinkClick r:id="rId6">
                  <a:extLst>
                    <a:ext uri="{A12FA001-AC4F-418D-AE19-62706E023703}">
                      <ahyp:hlinkClr xmlns:ahyp="http://schemas.microsoft.com/office/drawing/2018/hyperlinkcolor" val="tx"/>
                    </a:ext>
                  </a:extLst>
                </a:hlinkClick>
              </a:rPr>
              <a:t>sustainabiltybyalex@gmail.com</a:t>
            </a:r>
            <a:endParaRPr lang="en-GB" sz="3600" dirty="0">
              <a:solidFill>
                <a:schemeClr val="bg2"/>
              </a:solidFill>
            </a:endParaRPr>
          </a:p>
        </p:txBody>
      </p:sp>
    </p:spTree>
    <p:extLst>
      <p:ext uri="{BB962C8B-B14F-4D97-AF65-F5344CB8AC3E}">
        <p14:creationId xmlns:p14="http://schemas.microsoft.com/office/powerpoint/2010/main" val="3192034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C7944-B123-F344-94BE-3F43D978B506}"/>
              </a:ext>
            </a:extLst>
          </p:cNvPr>
          <p:cNvSpPr>
            <a:spLocks noGrp="1"/>
          </p:cNvSpPr>
          <p:nvPr>
            <p:ph sz="half" idx="1"/>
          </p:nvPr>
        </p:nvSpPr>
        <p:spPr>
          <a:xfrm>
            <a:off x="6654017" y="1336975"/>
            <a:ext cx="5095069" cy="5278313"/>
          </a:xfrm>
        </p:spPr>
        <p:txBody>
          <a:bodyPr>
            <a:normAutofit/>
          </a:bodyPr>
          <a:lstStyle/>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a:p>
            <a:pPr marL="0" indent="0">
              <a:buNone/>
            </a:pPr>
            <a:endParaRPr lang="en-GB" dirty="0">
              <a:solidFill>
                <a:schemeClr val="accent1">
                  <a:lumMod val="50000"/>
                </a:schemeClr>
              </a:solidFill>
              <a:latin typeface="Verdana" panose="020B0604030504040204" pitchFamily="34" charset="0"/>
              <a:ea typeface="Verdana" panose="020B0604030504040204" pitchFamily="34" charset="0"/>
            </a:endParaRPr>
          </a:p>
        </p:txBody>
      </p:sp>
      <p:sp>
        <p:nvSpPr>
          <p:cNvPr id="4" name="Title 3">
            <a:extLst>
              <a:ext uri="{FF2B5EF4-FFF2-40B4-BE49-F238E27FC236}">
                <a16:creationId xmlns:a16="http://schemas.microsoft.com/office/drawing/2014/main" id="{A6F8A2C9-ABB0-F148-B06C-684146C61012}"/>
              </a:ext>
            </a:extLst>
          </p:cNvPr>
          <p:cNvSpPr>
            <a:spLocks noGrp="1"/>
          </p:cNvSpPr>
          <p:nvPr>
            <p:ph type="title"/>
          </p:nvPr>
        </p:nvSpPr>
        <p:spPr>
          <a:xfrm>
            <a:off x="115911" y="462496"/>
            <a:ext cx="11822804" cy="1001983"/>
          </a:xfrm>
        </p:spPr>
        <p:txBody>
          <a:bodyPr>
            <a:noAutofit/>
          </a:bodyPr>
          <a:lstStyle/>
          <a:p>
            <a:r>
              <a:rPr lang="en-GB" sz="3600" dirty="0"/>
              <a:t>Solutions: A lot to know…</a:t>
            </a:r>
            <a:endParaRPr lang="en-US" sz="3600" dirty="0"/>
          </a:p>
        </p:txBody>
      </p:sp>
      <p:pic>
        <p:nvPicPr>
          <p:cNvPr id="7" name="Grafik 2">
            <a:extLst>
              <a:ext uri="{FF2B5EF4-FFF2-40B4-BE49-F238E27FC236}">
                <a16:creationId xmlns:a16="http://schemas.microsoft.com/office/drawing/2014/main" id="{6D5BB798-421D-4ADF-814D-D5724F45990C}"/>
              </a:ext>
            </a:extLst>
          </p:cNvPr>
          <p:cNvPicPr>
            <a:picLocks noChangeAspect="1"/>
          </p:cNvPicPr>
          <p:nvPr/>
        </p:nvPicPr>
        <p:blipFill>
          <a:blip r:embed="rId3"/>
          <a:stretch>
            <a:fillRect/>
          </a:stretch>
        </p:blipFill>
        <p:spPr>
          <a:xfrm>
            <a:off x="8134349" y="1281553"/>
            <a:ext cx="3225017" cy="3905250"/>
          </a:xfrm>
          <a:prstGeom prst="rect">
            <a:avLst/>
          </a:prstGeom>
        </p:spPr>
      </p:pic>
      <p:sp>
        <p:nvSpPr>
          <p:cNvPr id="2" name="Rectangle 1">
            <a:extLst>
              <a:ext uri="{FF2B5EF4-FFF2-40B4-BE49-F238E27FC236}">
                <a16:creationId xmlns:a16="http://schemas.microsoft.com/office/drawing/2014/main" id="{43E4812D-6633-4191-B85B-9574397C33EF}"/>
              </a:ext>
            </a:extLst>
          </p:cNvPr>
          <p:cNvSpPr/>
          <p:nvPr/>
        </p:nvSpPr>
        <p:spPr>
          <a:xfrm>
            <a:off x="8134349" y="5304656"/>
            <a:ext cx="3225017" cy="646331"/>
          </a:xfrm>
          <a:prstGeom prst="rect">
            <a:avLst/>
          </a:prstGeom>
        </p:spPr>
        <p:txBody>
          <a:bodyPr wrap="square">
            <a:spAutoFit/>
          </a:bodyPr>
          <a:lstStyle/>
          <a:p>
            <a:r>
              <a:rPr lang="en-GB" dirty="0">
                <a:hlinkClick r:id="rId4"/>
              </a:rPr>
              <a:t>https://profilebooks.com/how-bad-are-bananas.html</a:t>
            </a:r>
            <a:endParaRPr lang="en-GB" dirty="0"/>
          </a:p>
        </p:txBody>
      </p:sp>
      <p:pic>
        <p:nvPicPr>
          <p:cNvPr id="14" name="Picture 4" descr="Image result for project drawdown book&quot;">
            <a:extLst>
              <a:ext uri="{FF2B5EF4-FFF2-40B4-BE49-F238E27FC236}">
                <a16:creationId xmlns:a16="http://schemas.microsoft.com/office/drawing/2014/main" id="{2D1F2256-B105-432D-8384-569A260820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3592" y="1281553"/>
            <a:ext cx="3671886" cy="39330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8445B01-17A0-49B5-BD03-75DC63495FCD}"/>
              </a:ext>
            </a:extLst>
          </p:cNvPr>
          <p:cNvSpPr/>
          <p:nvPr/>
        </p:nvSpPr>
        <p:spPr>
          <a:xfrm>
            <a:off x="3803592" y="5443155"/>
            <a:ext cx="2941896" cy="369332"/>
          </a:xfrm>
          <a:prstGeom prst="rect">
            <a:avLst/>
          </a:prstGeom>
        </p:spPr>
        <p:txBody>
          <a:bodyPr wrap="none">
            <a:spAutoFit/>
          </a:bodyPr>
          <a:lstStyle/>
          <a:p>
            <a:r>
              <a:rPr lang="en-GB" dirty="0">
                <a:hlinkClick r:id="rId6"/>
              </a:rPr>
              <a:t>https://www.drawdown.org/</a:t>
            </a:r>
            <a:endParaRPr lang="en-GB" dirty="0"/>
          </a:p>
        </p:txBody>
      </p:sp>
    </p:spTree>
    <p:extLst>
      <p:ext uri="{BB962C8B-B14F-4D97-AF65-F5344CB8AC3E}">
        <p14:creationId xmlns:p14="http://schemas.microsoft.com/office/powerpoint/2010/main" val="368421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A90E8AC9-E196-4338-9E99-B18BDAB78B19}"/>
              </a:ext>
            </a:extLst>
          </p:cNvPr>
          <p:cNvPicPr>
            <a:picLocks noGrp="1" noChangeAspect="1"/>
          </p:cNvPicPr>
          <p:nvPr>
            <p:ph sz="half" idx="1"/>
          </p:nvPr>
        </p:nvPicPr>
        <p:blipFill rotWithShape="1">
          <a:blip r:embed="rId2"/>
          <a:srcRect l="30745" t="9091" r="27887" b="-1"/>
          <a:stretch/>
        </p:blipFill>
        <p:spPr>
          <a:xfrm>
            <a:off x="3962400" y="10"/>
            <a:ext cx="8229600"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E3310A-69FE-4CEA-83CE-6AE0E22B535C}"/>
              </a:ext>
            </a:extLst>
          </p:cNvPr>
          <p:cNvSpPr>
            <a:spLocks noGrp="1"/>
          </p:cNvSpPr>
          <p:nvPr>
            <p:ph type="title"/>
          </p:nvPr>
        </p:nvSpPr>
        <p:spPr>
          <a:xfrm>
            <a:off x="371094" y="1161288"/>
            <a:ext cx="3438144" cy="1124712"/>
          </a:xfrm>
        </p:spPr>
        <p:txBody>
          <a:bodyPr vert="horz" lIns="91440" tIns="45720" rIns="91440" bIns="45720" rtlCol="0" anchor="b">
            <a:normAutofit/>
          </a:bodyPr>
          <a:lstStyle/>
          <a:p>
            <a:pPr>
              <a:lnSpc>
                <a:spcPct val="90000"/>
              </a:lnSpc>
            </a:pPr>
            <a:r>
              <a:rPr lang="en-US" sz="2600">
                <a:solidFill>
                  <a:schemeClr val="tx1"/>
                </a:solidFill>
                <a:latin typeface="+mj-lt"/>
                <a:cs typeface="+mj-cs"/>
              </a:rPr>
              <a:t>Inspired by Carbon Literacy Training in: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A0C6CC-2087-49B9-A36E-873EAE9EE210}"/>
              </a:ext>
            </a:extLst>
          </p:cNvPr>
          <p:cNvSpPr/>
          <p:nvPr/>
        </p:nvSpPr>
        <p:spPr>
          <a:xfrm>
            <a:off x="371094" y="2718054"/>
            <a:ext cx="3438906" cy="3207258"/>
          </a:xfrm>
          <a:prstGeom prst="rect">
            <a:avLst/>
          </a:prstGeom>
        </p:spPr>
        <p:txBody>
          <a:bodyPr vert="horz" wrap="square"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700" dirty="0"/>
              <a:t>Chapple, W., Molthan-Hill, P., Welton, R., Hewitt, M.</a:t>
            </a:r>
          </a:p>
          <a:p>
            <a:pPr indent="-228600">
              <a:lnSpc>
                <a:spcPct val="90000"/>
              </a:lnSpc>
              <a:spcAft>
                <a:spcPts val="600"/>
              </a:spcAft>
              <a:buFont typeface="Arial" panose="020B0604020202020204" pitchFamily="34" charset="0"/>
              <a:buChar char="•"/>
            </a:pPr>
            <a:r>
              <a:rPr lang="en-US" sz="1700" b="1" dirty="0"/>
              <a:t>Lights Off, Spot On: Carbon Literacy Training Crossing Boundaries in the Television Industry.</a:t>
            </a:r>
            <a:r>
              <a:rPr lang="en-US" sz="1700" dirty="0"/>
              <a:t> </a:t>
            </a:r>
          </a:p>
          <a:p>
            <a:pPr indent="-228600">
              <a:lnSpc>
                <a:spcPct val="90000"/>
              </a:lnSpc>
              <a:spcAft>
                <a:spcPts val="600"/>
              </a:spcAft>
              <a:buFont typeface="Arial" panose="020B0604020202020204" pitchFamily="34" charset="0"/>
              <a:buChar char="•"/>
            </a:pPr>
            <a:r>
              <a:rPr lang="en-US" sz="1700" i="1" dirty="0"/>
              <a:t>J Bus Ethics</a:t>
            </a:r>
            <a:r>
              <a:rPr lang="en-US" sz="1700" dirty="0"/>
              <a:t> </a:t>
            </a:r>
            <a:r>
              <a:rPr lang="en-US" sz="1700" b="1" dirty="0"/>
              <a:t>162, </a:t>
            </a:r>
            <a:r>
              <a:rPr lang="en-US" sz="1700" dirty="0"/>
              <a:t>813–834 (2020). </a:t>
            </a:r>
          </a:p>
          <a:p>
            <a:pPr>
              <a:lnSpc>
                <a:spcPct val="90000"/>
              </a:lnSpc>
              <a:spcAft>
                <a:spcPts val="600"/>
              </a:spcAft>
            </a:pPr>
            <a:r>
              <a:rPr lang="en-US" sz="1700" dirty="0"/>
              <a:t>https://doi.org/10.1007/s10551-019-04363-w</a:t>
            </a:r>
          </a:p>
        </p:txBody>
      </p:sp>
    </p:spTree>
    <p:extLst>
      <p:ext uri="{BB962C8B-B14F-4D97-AF65-F5344CB8AC3E}">
        <p14:creationId xmlns:p14="http://schemas.microsoft.com/office/powerpoint/2010/main" val="349094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B2CE-B8A8-45A3-8D11-778CFBF3836F}"/>
              </a:ext>
            </a:extLst>
          </p:cNvPr>
          <p:cNvSpPr>
            <a:spLocks noGrp="1"/>
          </p:cNvSpPr>
          <p:nvPr>
            <p:ph type="title"/>
          </p:nvPr>
        </p:nvSpPr>
        <p:spPr>
          <a:xfrm>
            <a:off x="6940295" y="1396289"/>
            <a:ext cx="4668257" cy="1325563"/>
          </a:xfrm>
        </p:spPr>
        <p:txBody>
          <a:bodyPr vert="horz" lIns="91440" tIns="45720" rIns="91440" bIns="45720" rtlCol="0" anchor="ctr">
            <a:normAutofit/>
          </a:bodyPr>
          <a:lstStyle/>
          <a:p>
            <a:pPr>
              <a:lnSpc>
                <a:spcPct val="90000"/>
              </a:lnSpc>
            </a:pPr>
            <a:r>
              <a:rPr lang="en-US" altLang="en-US" sz="2800" b="1" kern="1200">
                <a:solidFill>
                  <a:schemeClr val="tx1"/>
                </a:solidFill>
                <a:latin typeface="+mj-lt"/>
                <a:ea typeface="+mj-ea"/>
                <a:cs typeface="+mj-cs"/>
              </a:rPr>
              <a:t>Carbon Literacy Training for Business Schools</a:t>
            </a:r>
            <a:endParaRPr lang="en-US" sz="2800" kern="1200">
              <a:solidFill>
                <a:schemeClr val="tx1"/>
              </a:solidFill>
              <a:latin typeface="+mj-lt"/>
              <a:ea typeface="+mj-ea"/>
              <a:cs typeface="+mj-cs"/>
            </a:endParaRPr>
          </a:p>
        </p:txBody>
      </p:sp>
      <p:sp>
        <p:nvSpPr>
          <p:cNvPr id="15" name="Freeform: Shape 1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F20B8071-B982-49E8-B53F-D92CCB1EF10E}"/>
              </a:ext>
            </a:extLst>
          </p:cNvPr>
          <p:cNvPicPr>
            <a:picLocks noGrp="1" noChangeAspect="1"/>
          </p:cNvPicPr>
          <p:nvPr>
            <p:ph idx="12"/>
          </p:nvPr>
        </p:nvPicPr>
        <p:blipFill rotWithShape="1">
          <a:blip r:embed="rId3"/>
          <a:srcRect l="18532" r="6465"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7">
            <a:extLst>
              <a:ext uri="{FF2B5EF4-FFF2-40B4-BE49-F238E27FC236}">
                <a16:creationId xmlns:a16="http://schemas.microsoft.com/office/drawing/2014/main" id="{03909788-32AB-4464-BFF6-56F38C6EA751}"/>
              </a:ext>
            </a:extLst>
          </p:cNvPr>
          <p:cNvPicPr>
            <a:picLocks noChangeAspect="1"/>
          </p:cNvPicPr>
          <p:nvPr/>
        </p:nvPicPr>
        <p:blipFill rotWithShape="1">
          <a:blip r:embed="rId4">
            <a:extLst>
              <a:ext uri="{28A0092B-C50C-407E-A947-70E740481C1C}">
                <a14:useLocalDpi xmlns:a14="http://schemas.microsoft.com/office/drawing/2010/main" val="0"/>
              </a:ext>
            </a:extLst>
          </a:blip>
          <a:srcRect t="4242" r="-2" b="5402"/>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B8A8A70-8EEC-4CD4-A95F-C4E96A4540CE}"/>
              </a:ext>
            </a:extLst>
          </p:cNvPr>
          <p:cNvSpPr>
            <a:spLocks noGrp="1"/>
          </p:cNvSpPr>
          <p:nvPr>
            <p:ph idx="1"/>
          </p:nvPr>
        </p:nvSpPr>
        <p:spPr>
          <a:xfrm>
            <a:off x="6940296" y="2642785"/>
            <a:ext cx="4668256" cy="3977934"/>
          </a:xfrm>
        </p:spPr>
        <p:txBody>
          <a:bodyPr vert="horz" lIns="91440" tIns="45720" rIns="91440" bIns="45720" rtlCol="0" anchor="t">
            <a:normAutofit/>
          </a:bodyPr>
          <a:lstStyle/>
          <a:p>
            <a:pPr marL="0" marR="0" lvl="0" indent="0" fontAlgn="auto">
              <a:lnSpc>
                <a:spcPct val="90000"/>
              </a:lnSpc>
              <a:spcBef>
                <a:spcPts val="0"/>
              </a:spcBef>
              <a:spcAft>
                <a:spcPts val="0"/>
              </a:spcAft>
              <a:buClrTx/>
              <a:buSzTx/>
              <a:buNone/>
              <a:tabLst/>
              <a:defRPr/>
            </a:pPr>
            <a:r>
              <a:rPr kumimoji="0" lang="en-US" sz="2000" b="0" i="0" u="none" strike="noStrike" cap="none" spc="0" normalizeH="0" baseline="0" noProof="0" dirty="0">
                <a:ln>
                  <a:noFill/>
                </a:ln>
                <a:effectLst/>
                <a:uLnTx/>
                <a:uFillTx/>
                <a:latin typeface="+mn-lt"/>
                <a:cs typeface="+mn-cs"/>
              </a:rPr>
              <a:t>This training was developed by </a:t>
            </a:r>
            <a:r>
              <a:rPr kumimoji="0" lang="en-US" sz="2000" b="1" i="0" u="none" strike="noStrike" cap="none" spc="0" normalizeH="0" baseline="0" noProof="0" dirty="0">
                <a:ln>
                  <a:noFill/>
                </a:ln>
                <a:effectLst/>
                <a:uLnTx/>
                <a:uFillTx/>
                <a:latin typeface="+mn-lt"/>
                <a:cs typeface="+mn-cs"/>
              </a:rPr>
              <a:t>Nottingham Business School (Nottingham Trent University)</a:t>
            </a:r>
            <a:r>
              <a:rPr kumimoji="0" lang="en-US" sz="2000" b="0" i="0" u="none" strike="noStrike" cap="none" spc="0" normalizeH="0" baseline="0" noProof="0" dirty="0">
                <a:ln>
                  <a:noFill/>
                </a:ln>
                <a:effectLst/>
                <a:uLnTx/>
                <a:uFillTx/>
                <a:latin typeface="+mn-lt"/>
                <a:cs typeface="+mn-cs"/>
              </a:rPr>
              <a:t> in collaboration with the </a:t>
            </a:r>
            <a:r>
              <a:rPr kumimoji="0" lang="en-US" sz="2000" b="1" i="0" u="none" strike="noStrike" cap="none" spc="0" normalizeH="0" baseline="0" noProof="0" dirty="0">
                <a:ln>
                  <a:noFill/>
                </a:ln>
                <a:effectLst/>
                <a:uLnTx/>
                <a:uFillTx/>
                <a:latin typeface="+mn-lt"/>
                <a:cs typeface="+mn-cs"/>
              </a:rPr>
              <a:t>UN PRME Champions, Oikos International and the Carbon Literacy Project.</a:t>
            </a:r>
            <a:r>
              <a:rPr kumimoji="0" lang="en-US" sz="2000" b="0" i="0" u="none" strike="noStrike" cap="none" spc="0" normalizeH="0" baseline="0" noProof="0" dirty="0">
                <a:ln>
                  <a:noFill/>
                </a:ln>
                <a:effectLst/>
                <a:uLnTx/>
                <a:uFillTx/>
                <a:latin typeface="+mn-lt"/>
                <a:cs typeface="+mn-cs"/>
              </a:rPr>
              <a:t> </a:t>
            </a:r>
          </a:p>
          <a:p>
            <a:pPr marL="0" marR="0" lvl="0" fontAlgn="auto">
              <a:lnSpc>
                <a:spcPct val="90000"/>
              </a:lnSpc>
              <a:spcBef>
                <a:spcPts val="0"/>
              </a:spcBef>
              <a:spcAft>
                <a:spcPts val="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latin typeface="+mn-lt"/>
              <a:cs typeface="+mn-cs"/>
            </a:endParaRPr>
          </a:p>
          <a:p>
            <a:pPr marL="0" marR="0" lvl="0" indent="0" fontAlgn="auto">
              <a:lnSpc>
                <a:spcPct val="90000"/>
              </a:lnSpc>
              <a:spcBef>
                <a:spcPts val="0"/>
              </a:spcBef>
              <a:spcAft>
                <a:spcPts val="0"/>
              </a:spcAft>
              <a:buClrTx/>
              <a:buSzTx/>
              <a:buNone/>
              <a:tabLst/>
              <a:defRPr/>
            </a:pPr>
            <a:r>
              <a:rPr kumimoji="0" lang="en-US" sz="1400" b="0" i="0" u="none" strike="noStrike" cap="none" spc="0" normalizeH="0" baseline="0" noProof="0" dirty="0">
                <a:ln>
                  <a:noFill/>
                </a:ln>
                <a:effectLst/>
                <a:uLnTx/>
                <a:uFillTx/>
                <a:latin typeface="+mn-lt"/>
                <a:cs typeface="+mn-cs"/>
              </a:rPr>
              <a:t>The aim of this project is to get academics, students and others Carbon Literate within a short time frame and to get as many people as possible actively involved in embedding climate solutions in their own life and work. In order to do so we have chosen a train-the-trainer approach, so we will offer regional events inviting all the universities and business schools in the vicinity to train academics and students there so that they can become trainers in their own institution and/or get involved in training others in other regions of the world.</a:t>
            </a:r>
          </a:p>
          <a:p>
            <a:pPr>
              <a:lnSpc>
                <a:spcPct val="90000"/>
              </a:lnSpc>
              <a:buFont typeface="Arial" panose="020B0604020202020204" pitchFamily="34" charset="0"/>
              <a:buChar char="•"/>
            </a:pPr>
            <a:endParaRPr lang="en-US" sz="1400" dirty="0">
              <a:latin typeface="+mn-lt"/>
              <a:cs typeface="+mn-cs"/>
            </a:endParaRPr>
          </a:p>
        </p:txBody>
      </p:sp>
      <p:sp>
        <p:nvSpPr>
          <p:cNvPr id="8" name="TextBox 7">
            <a:extLst>
              <a:ext uri="{FF2B5EF4-FFF2-40B4-BE49-F238E27FC236}">
                <a16:creationId xmlns:a16="http://schemas.microsoft.com/office/drawing/2014/main" id="{C73EDE7F-CBAD-4413-8FC8-FE9E02B47643}"/>
              </a:ext>
            </a:extLst>
          </p:cNvPr>
          <p:cNvSpPr txBox="1"/>
          <p:nvPr/>
        </p:nvSpPr>
        <p:spPr>
          <a:xfrm>
            <a:off x="4390718" y="445150"/>
            <a:ext cx="7212918" cy="124649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E6005B"/>
              </a:buClr>
              <a:buSzTx/>
              <a:buFontTx/>
              <a:buNone/>
              <a:tabLst/>
              <a:defRPr/>
            </a:pPr>
            <a:r>
              <a:rPr kumimoji="0" lang="en-GB" altLang="en-US" sz="2400" b="1" i="1"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rPr>
              <a:t>What if every recruit into corporations from the world’s business schools was qualified as Carbon Literate? </a:t>
            </a:r>
            <a:endParaRPr kumimoji="0" lang="en-US" altLang="en-US" sz="2400" b="0" i="0" u="none" strike="noStrike" kern="1200" cap="none" spc="0" normalizeH="0" baseline="0" noProof="0" dirty="0">
              <a:ln>
                <a:noFill/>
              </a:ln>
              <a:solidFill>
                <a:srgbClr val="E6005B"/>
              </a:solidFill>
              <a:effectLst/>
              <a:uLnTx/>
              <a:uFillTx/>
              <a:latin typeface="Arial" panose="020B0604020202020204" pitchFamily="34" charset="0"/>
              <a:ea typeface="+mn-ea"/>
              <a:cs typeface="Arial" panose="020B0604020202020204" pitchFamily="34" charset="0"/>
            </a:endParaRPr>
          </a:p>
        </p:txBody>
      </p:sp>
      <p:pic>
        <p:nvPicPr>
          <p:cNvPr id="1026" name="Picture 2">
            <a:extLst>
              <a:ext uri="{FF2B5EF4-FFF2-40B4-BE49-F238E27FC236}">
                <a16:creationId xmlns:a16="http://schemas.microsoft.com/office/drawing/2014/main" id="{B3BA7196-DF4B-48D5-8A38-E59D7345DB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173" y="148870"/>
            <a:ext cx="4505325"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05595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D0EBF4-0C3A-4607-9FEF-3545384548AC}"/>
              </a:ext>
            </a:extLst>
          </p:cNvPr>
          <p:cNvSpPr txBox="1"/>
          <p:nvPr/>
        </p:nvSpPr>
        <p:spPr>
          <a:xfrm>
            <a:off x="937260" y="5815236"/>
            <a:ext cx="10563225" cy="676275"/>
          </a:xfrm>
          <a:prstGeom prst="rect">
            <a:avLst/>
          </a:prstGeom>
          <a:noFill/>
        </p:spPr>
        <p:txBody>
          <a:bodyPr wrap="square" lIns="0" tIns="0" rIns="0" bIns="0" rtlCol="0" anchor="b" anchorCtr="0">
            <a:normAutofit fontScale="775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of a table published in: </a:t>
            </a:r>
            <a:r>
              <a:rPr lang="en-GB" b="0" i="0" dirty="0">
                <a:solidFill>
                  <a:srgbClr val="000000"/>
                </a:solidFill>
                <a:effectLst/>
                <a:latin typeface="Verdana" panose="020B0604030504040204" pitchFamily="34" charset="0"/>
              </a:rPr>
              <a:t>MOLTHAN-HILL, P., BLAJ-WARD, L., MBAH, M.F. and LEDLEY, T.S., 2021. </a:t>
            </a:r>
            <a:r>
              <a:rPr lang="en-GB" b="0" i="0" dirty="0">
                <a:effectLst/>
                <a:latin typeface="Verdana" panose="020B0604030504040204" pitchFamily="34" charset="0"/>
                <a:hlinkClick r:id="rId3"/>
              </a:rPr>
              <a:t>Climate change education at universities: relevance and strategies for every discipline.</a:t>
            </a:r>
            <a:r>
              <a:rPr lang="en-GB" b="0" i="0" dirty="0">
                <a:solidFill>
                  <a:srgbClr val="000000"/>
                </a:solidFill>
                <a:effectLst/>
                <a:latin typeface="Verdana" panose="020B0604030504040204" pitchFamily="34" charset="0"/>
              </a:rPr>
              <a:t> In: M. LACKNER, B. SAJJADI and W.-Y. CHEN, eds., </a:t>
            </a:r>
            <a:r>
              <a:rPr lang="en-GB" b="0" i="1" dirty="0">
                <a:solidFill>
                  <a:srgbClr val="000000"/>
                </a:solidFill>
                <a:effectLst/>
                <a:latin typeface="Verdana" panose="020B0604030504040204" pitchFamily="34" charset="0"/>
              </a:rPr>
              <a:t>Handbook of climate change mitigation and adaptation.</a:t>
            </a:r>
            <a:r>
              <a:rPr lang="en-GB" b="0" i="0" dirty="0">
                <a:solidFill>
                  <a:srgbClr val="000000"/>
                </a:solidFill>
                <a:effectLst/>
                <a:latin typeface="Verdana" panose="020B0604030504040204" pitchFamily="34" charset="0"/>
              </a:rPr>
              <a:t> New York: Springer, pp. 1-64. ISBN 9781461464310</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4" name="Diagram 3">
            <a:extLst>
              <a:ext uri="{FF2B5EF4-FFF2-40B4-BE49-F238E27FC236}">
                <a16:creationId xmlns:a16="http://schemas.microsoft.com/office/drawing/2014/main" id="{2F639CD7-082D-4148-8457-C9B8D908F8DB}"/>
              </a:ext>
            </a:extLst>
          </p:cNvPr>
          <p:cNvGraphicFramePr>
            <a:graphicFrameLocks/>
          </p:cNvGraphicFramePr>
          <p:nvPr>
            <p:extLst>
              <p:ext uri="{D42A27DB-BD31-4B8C-83A1-F6EECF244321}">
                <p14:modId xmlns:p14="http://schemas.microsoft.com/office/powerpoint/2010/main" val="3142411126"/>
              </p:ext>
            </p:extLst>
          </p:nvPr>
        </p:nvGraphicFramePr>
        <p:xfrm>
          <a:off x="323385" y="520110"/>
          <a:ext cx="11520000" cy="529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8274DBD2-64CF-471F-BEB9-BA6C00AF64EE}"/>
              </a:ext>
            </a:extLst>
          </p:cNvPr>
          <p:cNvSpPr txBox="1"/>
          <p:nvPr/>
        </p:nvSpPr>
        <p:spPr>
          <a:xfrm>
            <a:off x="-12615" y="-6236"/>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9D043D"/>
                </a:solidFill>
                <a:effectLst/>
                <a:uLnTx/>
                <a:uFillTx/>
                <a:latin typeface="Arial" panose="020B0604020202020204"/>
                <a:ea typeface="+mn-ea"/>
                <a:cs typeface="+mn-cs"/>
              </a:rPr>
              <a:t> </a:t>
            </a:r>
            <a:r>
              <a:rPr kumimoji="0" lang="en-GB"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rPr>
              <a:t>2. Climate Change Mitigation Education</a:t>
            </a:r>
            <a:endParaRPr kumimoji="0" lang="en-NL" sz="2800" b="1" i="0" u="none" strike="noStrike" kern="1200" cap="none" spc="0" normalizeH="0" baseline="0" noProof="0" dirty="0">
              <a:ln>
                <a:noFill/>
              </a:ln>
              <a:solidFill>
                <a:srgbClr val="9D043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504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8B386-754D-0841-A459-1FADAC288B1A}"/>
              </a:ext>
            </a:extLst>
          </p:cNvPr>
          <p:cNvSpPr>
            <a:spLocks noGrp="1"/>
          </p:cNvSpPr>
          <p:nvPr>
            <p:ph type="body" sz="quarter" idx="12"/>
          </p:nvPr>
        </p:nvSpPr>
        <p:spPr/>
        <p:txBody>
          <a:bodyPr/>
          <a:lstStyle/>
          <a:p>
            <a:r>
              <a:rPr lang="en-US" dirty="0" err="1"/>
              <a:t>www.ntu.ac.uk</a:t>
            </a:r>
            <a:endParaRPr lang="en-US" dirty="0"/>
          </a:p>
        </p:txBody>
      </p:sp>
      <p:sp>
        <p:nvSpPr>
          <p:cNvPr id="7" name="Title 6">
            <a:extLst>
              <a:ext uri="{FF2B5EF4-FFF2-40B4-BE49-F238E27FC236}">
                <a16:creationId xmlns:a16="http://schemas.microsoft.com/office/drawing/2014/main" id="{B673C749-D8E6-B449-847C-BFE27128EC65}"/>
              </a:ext>
            </a:extLst>
          </p:cNvPr>
          <p:cNvSpPr>
            <a:spLocks noGrp="1"/>
          </p:cNvSpPr>
          <p:nvPr>
            <p:ph type="title"/>
          </p:nvPr>
        </p:nvSpPr>
        <p:spPr>
          <a:xfrm>
            <a:off x="442912" y="550157"/>
            <a:ext cx="11306175" cy="1001983"/>
          </a:xfrm>
        </p:spPr>
        <p:txBody>
          <a:bodyPr/>
          <a:lstStyle/>
          <a:p>
            <a:r>
              <a:rPr lang="en-GB" dirty="0"/>
              <a:t>NTU Carbon Literacy Training Course</a:t>
            </a:r>
            <a:endParaRPr lang="en-US" dirty="0"/>
          </a:p>
        </p:txBody>
      </p:sp>
      <p:sp>
        <p:nvSpPr>
          <p:cNvPr id="14" name="Text Placeholder 2">
            <a:extLst>
              <a:ext uri="{FF2B5EF4-FFF2-40B4-BE49-F238E27FC236}">
                <a16:creationId xmlns:a16="http://schemas.microsoft.com/office/drawing/2014/main" id="{51E42674-3CDB-4738-83F2-3D79DA00AA76}"/>
              </a:ext>
            </a:extLst>
          </p:cNvPr>
          <p:cNvSpPr txBox="1">
            <a:spLocks/>
          </p:cNvSpPr>
          <p:nvPr/>
        </p:nvSpPr>
        <p:spPr>
          <a:xfrm>
            <a:off x="9298768" y="1950495"/>
            <a:ext cx="2450319" cy="1001982"/>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9E043D"/>
              </a:solidFill>
              <a:effectLst/>
              <a:uLnTx/>
              <a:uFillTx/>
              <a:latin typeface="Arial" panose="020B0604020202020204" pitchFamily="34" charset="0"/>
              <a:ea typeface="+mn-ea"/>
              <a:cs typeface="Arial" panose="020B0604020202020204" pitchFamily="34" charset="0"/>
            </a:endParaRPr>
          </a:p>
        </p:txBody>
      </p:sp>
      <p:sp>
        <p:nvSpPr>
          <p:cNvPr id="16" name="Text Placeholder 2">
            <a:extLst>
              <a:ext uri="{FF2B5EF4-FFF2-40B4-BE49-F238E27FC236}">
                <a16:creationId xmlns:a16="http://schemas.microsoft.com/office/drawing/2014/main" id="{D0F9B199-62DE-4CDC-8700-F9BB6062152B}"/>
              </a:ext>
            </a:extLst>
          </p:cNvPr>
          <p:cNvSpPr txBox="1">
            <a:spLocks/>
          </p:cNvSpPr>
          <p:nvPr/>
        </p:nvSpPr>
        <p:spPr>
          <a:xfrm>
            <a:off x="9298766" y="2440094"/>
            <a:ext cx="2450319" cy="897407"/>
          </a:xfrm>
          <a:prstGeom prst="rect">
            <a:avLst/>
          </a:prstGeom>
        </p:spPr>
        <p:txBody>
          <a:bodyPr vert="horz" lIns="0" tIns="45720" rIns="91440" bIns="45720" rtlCol="0" anchor="t" anchorCtr="0">
            <a:noAutofit/>
          </a:bodyPr>
          <a:lstStyle>
            <a:lvl1pPr marL="0" indent="0" algn="l" defTabSz="914400" rtl="0" eaLnBrk="1" latinLnBrk="0" hangingPunct="1">
              <a:lnSpc>
                <a:spcPct val="100000"/>
              </a:lnSpc>
              <a:spcBef>
                <a:spcPts val="1000"/>
              </a:spcBef>
              <a:buClr>
                <a:srgbClr val="E6005B"/>
              </a:buClr>
              <a:buFont typeface="Wingdings" pitchFamily="2" charset="2"/>
              <a:buNone/>
              <a:defRPr sz="2400" b="1" kern="1200">
                <a:solidFill>
                  <a:srgbClr val="9E043D"/>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E6005B"/>
              </a:buClr>
              <a:buFont typeface="Wingdings"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E6005B"/>
              </a:buClr>
              <a:buFont typeface="Wingdings"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E6005B"/>
              </a:buClr>
              <a:buFont typeface="Wingdings"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E6005B"/>
              </a:buClr>
              <a:buSzTx/>
              <a:buFont typeface="Wingdings" pitchFamily="2" charset="2"/>
              <a:buNone/>
              <a:tabLst/>
              <a:defRPr/>
            </a:pP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12" name="Diagram 11">
            <a:extLst>
              <a:ext uri="{FF2B5EF4-FFF2-40B4-BE49-F238E27FC236}">
                <a16:creationId xmlns:a16="http://schemas.microsoft.com/office/drawing/2014/main" id="{9DC2BF1C-53A1-4F74-A357-E7EE6B929AC7}"/>
              </a:ext>
            </a:extLst>
          </p:cNvPr>
          <p:cNvGraphicFramePr/>
          <p:nvPr>
            <p:extLst>
              <p:ext uri="{D42A27DB-BD31-4B8C-83A1-F6EECF244321}">
                <p14:modId xmlns:p14="http://schemas.microsoft.com/office/powerpoint/2010/main" val="3251699369"/>
              </p:ext>
            </p:extLst>
          </p:nvPr>
        </p:nvGraphicFramePr>
        <p:xfrm>
          <a:off x="279662" y="1391169"/>
          <a:ext cx="11632676" cy="4075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0F1E90C-3D2C-4089-94DD-EAAD49E8DBE6}"/>
              </a:ext>
            </a:extLst>
          </p:cNvPr>
          <p:cNvSpPr txBox="1"/>
          <p:nvPr/>
        </p:nvSpPr>
        <p:spPr>
          <a:xfrm>
            <a:off x="1996225" y="5563673"/>
            <a:ext cx="8229600" cy="368888"/>
          </a:xfrm>
          <a:prstGeom prst="rect">
            <a:avLst/>
          </a:prstGeom>
          <a:noFill/>
        </p:spPr>
        <p:txBody>
          <a:bodyPr wrap="square" lIns="0" tIns="0" rIns="0" bIns="0" rtlCol="0" anchor="b" anchorCtr="0">
            <a:normAutofit fontScale="85000" lnSpcReduction="20000"/>
          </a:bodyPr>
          <a:lstStyle/>
          <a:p>
            <a:r>
              <a:rPr lang="en-GB" dirty="0"/>
              <a:t>Please contact </a:t>
            </a:r>
            <a:r>
              <a:rPr lang="en-GB" dirty="0">
                <a:hlinkClick r:id="rId8"/>
              </a:rPr>
              <a:t>petra.molthan-hill@ntu.ac.uk</a:t>
            </a:r>
            <a:r>
              <a:rPr lang="en-GB" dirty="0"/>
              <a:t> for more info on this or the more specific training for business schools mentioned earlier.</a:t>
            </a:r>
          </a:p>
        </p:txBody>
      </p:sp>
    </p:spTree>
    <p:extLst>
      <p:ext uri="{BB962C8B-B14F-4D97-AF65-F5344CB8AC3E}">
        <p14:creationId xmlns:p14="http://schemas.microsoft.com/office/powerpoint/2010/main" val="4186748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79154B-041E-4A27-A2AB-CE90A53C5A2D}"/>
              </a:ext>
            </a:extLst>
          </p:cNvPr>
          <p:cNvSpPr>
            <a:spLocks noGrp="1"/>
          </p:cNvSpPr>
          <p:nvPr>
            <p:ph sz="half" idx="2"/>
          </p:nvPr>
        </p:nvSpPr>
        <p:spPr/>
        <p:txBody>
          <a:bodyPr/>
          <a:lstStyle/>
          <a:p>
            <a:pPr marL="0" indent="0">
              <a:buNone/>
            </a:pPr>
            <a:r>
              <a:rPr lang="en-GB" dirty="0"/>
              <a:t>We include the best solutions from different sources such as Project Drawdown and constantly update our material.</a:t>
            </a:r>
          </a:p>
        </p:txBody>
      </p:sp>
      <p:sp>
        <p:nvSpPr>
          <p:cNvPr id="3" name="Text Placeholder 2">
            <a:extLst>
              <a:ext uri="{FF2B5EF4-FFF2-40B4-BE49-F238E27FC236}">
                <a16:creationId xmlns:a16="http://schemas.microsoft.com/office/drawing/2014/main" id="{1C97ABC3-D27E-49DF-AFD5-E22BD207FCD9}"/>
              </a:ext>
            </a:extLst>
          </p:cNvPr>
          <p:cNvSpPr>
            <a:spLocks noGrp="1"/>
          </p:cNvSpPr>
          <p:nvPr>
            <p:ph type="body" sz="quarter" idx="3"/>
          </p:nvPr>
        </p:nvSpPr>
        <p:spPr/>
        <p:txBody>
          <a:bodyPr/>
          <a:lstStyle/>
          <a:p>
            <a:r>
              <a:rPr lang="en-GB" dirty="0"/>
              <a:t>All SDGs</a:t>
            </a:r>
          </a:p>
        </p:txBody>
      </p:sp>
      <p:sp>
        <p:nvSpPr>
          <p:cNvPr id="4" name="Content Placeholder 3">
            <a:extLst>
              <a:ext uri="{FF2B5EF4-FFF2-40B4-BE49-F238E27FC236}">
                <a16:creationId xmlns:a16="http://schemas.microsoft.com/office/drawing/2014/main" id="{3A128D8A-81AD-4816-AB01-CAFF6A53FAE7}"/>
              </a:ext>
            </a:extLst>
          </p:cNvPr>
          <p:cNvSpPr>
            <a:spLocks noGrp="1"/>
          </p:cNvSpPr>
          <p:nvPr>
            <p:ph sz="quarter" idx="4"/>
          </p:nvPr>
        </p:nvSpPr>
        <p:spPr/>
        <p:txBody>
          <a:bodyPr/>
          <a:lstStyle/>
          <a:p>
            <a:pPr marL="0" indent="0">
              <a:buNone/>
            </a:pPr>
            <a:r>
              <a:rPr lang="en-GB" dirty="0"/>
              <a:t>We provide world class tools so that you can easily understand the quite complicated systems of climate change causes and solutions.</a:t>
            </a:r>
          </a:p>
        </p:txBody>
      </p:sp>
      <p:sp>
        <p:nvSpPr>
          <p:cNvPr id="5" name="Content Placeholder 4">
            <a:extLst>
              <a:ext uri="{FF2B5EF4-FFF2-40B4-BE49-F238E27FC236}">
                <a16:creationId xmlns:a16="http://schemas.microsoft.com/office/drawing/2014/main" id="{AC452D13-B10F-4710-BF6E-57225466AF80}"/>
              </a:ext>
            </a:extLst>
          </p:cNvPr>
          <p:cNvSpPr>
            <a:spLocks noGrp="1"/>
          </p:cNvSpPr>
          <p:nvPr>
            <p:ph sz="quarter" idx="10"/>
          </p:nvPr>
        </p:nvSpPr>
        <p:spPr/>
        <p:txBody>
          <a:bodyPr/>
          <a:lstStyle/>
          <a:p>
            <a:pPr marL="0" indent="0">
              <a:buNone/>
            </a:pPr>
            <a:r>
              <a:rPr lang="en-GB" dirty="0"/>
              <a:t>We highlight the strong links to all Sustainable Development Goals (SDGs) and multiple benefits in addition to high impact climate solutions.</a:t>
            </a:r>
          </a:p>
        </p:txBody>
      </p:sp>
      <p:sp>
        <p:nvSpPr>
          <p:cNvPr id="6" name="Text Placeholder 5">
            <a:extLst>
              <a:ext uri="{FF2B5EF4-FFF2-40B4-BE49-F238E27FC236}">
                <a16:creationId xmlns:a16="http://schemas.microsoft.com/office/drawing/2014/main" id="{1ECA2635-B1BA-41DD-AE44-B15F277F01B4}"/>
              </a:ext>
            </a:extLst>
          </p:cNvPr>
          <p:cNvSpPr>
            <a:spLocks noGrp="1"/>
          </p:cNvSpPr>
          <p:nvPr>
            <p:ph type="body" sz="quarter" idx="12"/>
          </p:nvPr>
        </p:nvSpPr>
        <p:spPr/>
        <p:txBody>
          <a:bodyPr/>
          <a:lstStyle/>
          <a:p>
            <a:r>
              <a:rPr lang="en-GB" dirty="0"/>
              <a:t>www.ntu.ac.uk</a:t>
            </a:r>
          </a:p>
        </p:txBody>
      </p:sp>
      <p:sp>
        <p:nvSpPr>
          <p:cNvPr id="7" name="Title 6">
            <a:extLst>
              <a:ext uri="{FF2B5EF4-FFF2-40B4-BE49-F238E27FC236}">
                <a16:creationId xmlns:a16="http://schemas.microsoft.com/office/drawing/2014/main" id="{F0CE17D6-8657-459F-B623-A13EB0194465}"/>
              </a:ext>
            </a:extLst>
          </p:cNvPr>
          <p:cNvSpPr>
            <a:spLocks noGrp="1"/>
          </p:cNvSpPr>
          <p:nvPr>
            <p:ph type="title"/>
          </p:nvPr>
        </p:nvSpPr>
        <p:spPr/>
        <p:txBody>
          <a:bodyPr/>
          <a:lstStyle/>
          <a:p>
            <a:r>
              <a:rPr lang="en-GB" dirty="0"/>
              <a:t>Use the NTU toolkit if you want…</a:t>
            </a:r>
          </a:p>
        </p:txBody>
      </p:sp>
      <p:sp>
        <p:nvSpPr>
          <p:cNvPr id="8" name="Text Placeholder 7">
            <a:extLst>
              <a:ext uri="{FF2B5EF4-FFF2-40B4-BE49-F238E27FC236}">
                <a16:creationId xmlns:a16="http://schemas.microsoft.com/office/drawing/2014/main" id="{ED81926A-DF84-47C7-8518-10CD58D7B9D3}"/>
              </a:ext>
            </a:extLst>
          </p:cNvPr>
          <p:cNvSpPr>
            <a:spLocks noGrp="1"/>
          </p:cNvSpPr>
          <p:nvPr>
            <p:ph type="body" idx="1"/>
          </p:nvPr>
        </p:nvSpPr>
        <p:spPr>
          <a:xfrm>
            <a:off x="623093" y="2176193"/>
            <a:ext cx="3529013" cy="636855"/>
          </a:xfrm>
        </p:spPr>
        <p:txBody>
          <a:bodyPr>
            <a:normAutofit fontScale="92500" lnSpcReduction="20000"/>
          </a:bodyPr>
          <a:lstStyle/>
          <a:p>
            <a:r>
              <a:rPr lang="en-GB" dirty="0"/>
              <a:t>A focus on high impact climate solutions</a:t>
            </a:r>
          </a:p>
          <a:p>
            <a:endParaRPr lang="en-GB" dirty="0"/>
          </a:p>
        </p:txBody>
      </p:sp>
      <p:sp>
        <p:nvSpPr>
          <p:cNvPr id="9" name="Text Placeholder 8">
            <a:extLst>
              <a:ext uri="{FF2B5EF4-FFF2-40B4-BE49-F238E27FC236}">
                <a16:creationId xmlns:a16="http://schemas.microsoft.com/office/drawing/2014/main" id="{6C689642-D1B0-4477-B0BE-546C756F549F}"/>
              </a:ext>
            </a:extLst>
          </p:cNvPr>
          <p:cNvSpPr>
            <a:spLocks noGrp="1"/>
          </p:cNvSpPr>
          <p:nvPr>
            <p:ph type="body" idx="13"/>
          </p:nvPr>
        </p:nvSpPr>
        <p:spPr>
          <a:xfrm>
            <a:off x="4332288" y="1989139"/>
            <a:ext cx="3527425" cy="823908"/>
          </a:xfrm>
        </p:spPr>
        <p:txBody>
          <a:bodyPr/>
          <a:lstStyle/>
          <a:p>
            <a:r>
              <a:rPr lang="en-GB" dirty="0"/>
              <a:t>A Systems Approach</a:t>
            </a:r>
          </a:p>
          <a:p>
            <a:endParaRPr lang="en-GB" dirty="0"/>
          </a:p>
        </p:txBody>
      </p:sp>
    </p:spTree>
    <p:extLst>
      <p:ext uri="{BB962C8B-B14F-4D97-AF65-F5344CB8AC3E}">
        <p14:creationId xmlns:p14="http://schemas.microsoft.com/office/powerpoint/2010/main" val="853213836"/>
      </p:ext>
    </p:extLst>
  </p:cSld>
  <p:clrMapOvr>
    <a:masterClrMapping/>
  </p:clrMapOvr>
</p:sld>
</file>

<file path=ppt/theme/theme1.xml><?xml version="1.0" encoding="utf-8"?>
<a:theme xmlns:a="http://schemas.openxmlformats.org/drawingml/2006/main" name="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EAUC">
      <a:dk1>
        <a:sysClr val="windowText" lastClr="000000"/>
      </a:dk1>
      <a:lt1>
        <a:sysClr val="window" lastClr="FFFFFF"/>
      </a:lt1>
      <a:dk2>
        <a:srgbClr val="44546A"/>
      </a:dk2>
      <a:lt2>
        <a:srgbClr val="E7E6E6"/>
      </a:lt2>
      <a:accent1>
        <a:srgbClr val="5CC4E4"/>
      </a:accent1>
      <a:accent2>
        <a:srgbClr val="A6C83D"/>
      </a:accent2>
      <a:accent3>
        <a:srgbClr val="FAB51D"/>
      </a:accent3>
      <a:accent4>
        <a:srgbClr val="1C5FAA"/>
      </a:accent4>
      <a:accent5>
        <a:srgbClr val="804F9B"/>
      </a:accent5>
      <a:accent6>
        <a:srgbClr val="C5E0B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NBS COLOURS">
      <a:dk1>
        <a:srgbClr val="000000"/>
      </a:dk1>
      <a:lt1>
        <a:srgbClr val="FFFFFF"/>
      </a:lt1>
      <a:dk2>
        <a:srgbClr val="000000"/>
      </a:dk2>
      <a:lt2>
        <a:srgbClr val="E5E5E5"/>
      </a:lt2>
      <a:accent1>
        <a:srgbClr val="821D69"/>
      </a:accent1>
      <a:accent2>
        <a:srgbClr val="C7007F"/>
      </a:accent2>
      <a:accent3>
        <a:srgbClr val="6E6257"/>
      </a:accent3>
      <a:accent4>
        <a:srgbClr val="821D69"/>
      </a:accent4>
      <a:accent5>
        <a:srgbClr val="C7007F"/>
      </a:accent5>
      <a:accent6>
        <a:srgbClr val="6E6257"/>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1E3250"/>
    </a:dk1>
    <a:lt1>
      <a:sysClr val="window" lastClr="FFFFFF"/>
    </a:lt1>
    <a:dk2>
      <a:srgbClr val="1E3250"/>
    </a:dk2>
    <a:lt2>
      <a:srgbClr val="4D6B8B"/>
    </a:lt2>
    <a:accent1>
      <a:srgbClr val="699BC6"/>
    </a:accent1>
    <a:accent2>
      <a:srgbClr val="287D6C"/>
    </a:accent2>
    <a:accent3>
      <a:srgbClr val="CCB147"/>
    </a:accent3>
    <a:accent4>
      <a:srgbClr val="6E417A"/>
    </a:accent4>
    <a:accent5>
      <a:srgbClr val="ED3740"/>
    </a:accent5>
    <a:accent6>
      <a:srgbClr val="7F7F7F"/>
    </a:accent6>
    <a:hlink>
      <a:srgbClr val="507CBD"/>
    </a:hlink>
    <a:folHlink>
      <a:srgbClr val="39506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48A64365211844BF30BC3ADD420261" ma:contentTypeVersion="9" ma:contentTypeDescription="Create a new document." ma:contentTypeScope="" ma:versionID="75e0c5aee79607807b15ab6d12f79388">
  <xsd:schema xmlns:xsd="http://www.w3.org/2001/XMLSchema" xmlns:xs="http://www.w3.org/2001/XMLSchema" xmlns:p="http://schemas.microsoft.com/office/2006/metadata/properties" xmlns:ns2="8dbe2aa3-3237-4830-85c4-3d48417ef302" targetNamespace="http://schemas.microsoft.com/office/2006/metadata/properties" ma:root="true" ma:fieldsID="e664cca9d083112af5a16716c027d5cf" ns2:_="">
    <xsd:import namespace="8dbe2aa3-3237-4830-85c4-3d48417ef3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e2aa3-3237-4830-85c4-3d48417ef3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EB7606-F0DE-4E35-ADFF-7F76928EE48B}">
  <ds:schemaRefs>
    <ds:schemaRef ds:uri="http://schemas.microsoft.com/office/2006/metadata/propertie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http://purl.org/dc/dcmitype/"/>
    <ds:schemaRef ds:uri="http://schemas.microsoft.com/office/infopath/2007/PartnerControls"/>
    <ds:schemaRef ds:uri="8dbe2aa3-3237-4830-85c4-3d48417ef302"/>
  </ds:schemaRefs>
</ds:datastoreItem>
</file>

<file path=customXml/itemProps2.xml><?xml version="1.0" encoding="utf-8"?>
<ds:datastoreItem xmlns:ds="http://schemas.openxmlformats.org/officeDocument/2006/customXml" ds:itemID="{BC62A570-BE0F-402C-93AD-2B52047D967B}">
  <ds:schemaRefs>
    <ds:schemaRef ds:uri="http://schemas.microsoft.com/sharepoint/v3/contenttype/forms"/>
  </ds:schemaRefs>
</ds:datastoreItem>
</file>

<file path=customXml/itemProps3.xml><?xml version="1.0" encoding="utf-8"?>
<ds:datastoreItem xmlns:ds="http://schemas.openxmlformats.org/officeDocument/2006/customXml" ds:itemID="{5CAF4DDC-74AA-4AC4-9EBF-8C3A311B1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e2aa3-3237-4830-85c4-3d48417ef3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3263</Words>
  <Application>Microsoft Office PowerPoint</Application>
  <PresentationFormat>Widescreen</PresentationFormat>
  <Paragraphs>252</Paragraphs>
  <Slides>31</Slides>
  <Notes>19</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31</vt:i4>
      </vt:variant>
    </vt:vector>
  </HeadingPairs>
  <TitlesOfParts>
    <vt:vector size="48" baseType="lpstr">
      <vt:lpstr>Flama-Extrabold</vt:lpstr>
      <vt:lpstr>Flama-Light</vt:lpstr>
      <vt:lpstr>inherit</vt:lpstr>
      <vt:lpstr>Arial</vt:lpstr>
      <vt:lpstr>Calibri</vt:lpstr>
      <vt:lpstr>Calibri Light</vt:lpstr>
      <vt:lpstr>Cambria Math</vt:lpstr>
      <vt:lpstr>Century Gothic</vt:lpstr>
      <vt:lpstr>Helvetica</vt:lpstr>
      <vt:lpstr>Tahoma</vt:lpstr>
      <vt:lpstr>Times New Roman</vt:lpstr>
      <vt:lpstr>Verdana</vt:lpstr>
      <vt:lpstr>Wingdings</vt:lpstr>
      <vt:lpstr>Office Theme</vt:lpstr>
      <vt:lpstr>1_Office Theme</vt:lpstr>
      <vt:lpstr>6_Office Theme</vt:lpstr>
      <vt:lpstr>3_Office Theme</vt:lpstr>
      <vt:lpstr>High impact climate solutions:  We can do it! –The NTU toolkit for HEIs</vt:lpstr>
      <vt:lpstr>Agenda</vt:lpstr>
      <vt:lpstr>En-ROADS is a cutting-edge simulation model used to test climate solutions and generate climate scenarios for the future.</vt:lpstr>
      <vt:lpstr>Solutions: A lot to know…</vt:lpstr>
      <vt:lpstr>Inspired by Carbon Literacy Training in:</vt:lpstr>
      <vt:lpstr>Carbon Literacy Training for Business Schools</vt:lpstr>
      <vt:lpstr>PowerPoint Presentation</vt:lpstr>
      <vt:lpstr>NTU Carbon Literacy Training Course</vt:lpstr>
      <vt:lpstr>Use the NTU toolkit if you want…</vt:lpstr>
      <vt:lpstr>NTU Carbon Literacy Training Course</vt:lpstr>
      <vt:lpstr>Read about the Carbon Literacy Training</vt:lpstr>
      <vt:lpstr>Carbon Literacy for Universities and Colleges</vt:lpstr>
      <vt:lpstr>International work-related experience</vt:lpstr>
      <vt:lpstr>Watch our students talking about …</vt:lpstr>
      <vt:lpstr>NTU Green Academy</vt:lpstr>
      <vt:lpstr>Sustainability in Practice (SiP) module </vt:lpstr>
      <vt:lpstr>SiP Structure</vt:lpstr>
      <vt:lpstr>SiP Student Outputs </vt:lpstr>
      <vt:lpstr>Students changing organisations as part of the core curriculum</vt:lpstr>
      <vt:lpstr>Sustainability in Enterprise</vt:lpstr>
      <vt:lpstr>Sustainability and Inclusive Leadership (SAIL)</vt:lpstr>
      <vt:lpstr>NTU’s Operation: Pledge</vt:lpstr>
      <vt:lpstr>Carbon Literacy - International</vt:lpstr>
      <vt:lpstr>Key Figures</vt:lpstr>
      <vt:lpstr>PowerPoint Presentation</vt:lpstr>
      <vt:lpstr>Some quote from UN PRME/NBS training in November/December 2020 from Australian participants</vt:lpstr>
      <vt:lpstr>EU Adapted Toolkit</vt:lpstr>
      <vt:lpstr>  </vt:lpstr>
      <vt:lpstr>UN PRME working group on climate change</vt:lpstr>
      <vt:lpstr>Pass it 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Kayleigh Meller</dc:creator>
  <cp:lastModifiedBy>Gallacher, Jonathan</cp:lastModifiedBy>
  <cp:revision>151</cp:revision>
  <dcterms:created xsi:type="dcterms:W3CDTF">2020-08-07T10:40:47Z</dcterms:created>
  <dcterms:modified xsi:type="dcterms:W3CDTF">2021-11-15T16:13:46Z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0x010100E248A64365211844BF30BC3ADD420261</vt:lpwstr>
  </property>
</Properties>
</file>