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6" r:id="rId4"/>
  </p:sldMasterIdLst>
  <p:notesMasterIdLst>
    <p:notesMasterId r:id="rId20"/>
  </p:notesMasterIdLst>
  <p:sldIdLst>
    <p:sldId id="272" r:id="rId5"/>
    <p:sldId id="276" r:id="rId6"/>
    <p:sldId id="277" r:id="rId7"/>
    <p:sldId id="274" r:id="rId8"/>
    <p:sldId id="275" r:id="rId9"/>
    <p:sldId id="265" r:id="rId10"/>
    <p:sldId id="257" r:id="rId11"/>
    <p:sldId id="264" r:id="rId12"/>
    <p:sldId id="278" r:id="rId13"/>
    <p:sldId id="266" r:id="rId14"/>
    <p:sldId id="269" r:id="rId15"/>
    <p:sldId id="267" r:id="rId16"/>
    <p:sldId id="270" r:id="rId17"/>
    <p:sldId id="261" r:id="rId18"/>
    <p:sldId id="26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527" autoAdjust="0"/>
  </p:normalViewPr>
  <p:slideViewPr>
    <p:cSldViewPr snapToGrid="0">
      <p:cViewPr varScale="1">
        <p:scale>
          <a:sx n="46" d="100"/>
          <a:sy n="46" d="100"/>
        </p:scale>
        <p:origin x="14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79236-4A7F-4203-9186-BE05066CA66A}" type="datetimeFigureOut">
              <a:rPr lang="de-DE" smtClean="0"/>
              <a:t>18.11.2021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A07D2-F9BD-428F-BF5D-8649F341478D}" type="slidenum">
              <a:rPr lang="de-DE" smtClean="0"/>
              <a:t>‹#›</a:t>
            </a:fld>
            <a:endParaRPr lang="de-DE"/>
          </a:p>
        </p:txBody>
      </p:sp>
    </p:spTree>
    <p:extLst>
      <p:ext uri="{BB962C8B-B14F-4D97-AF65-F5344CB8AC3E}">
        <p14:creationId xmlns:p14="http://schemas.microsoft.com/office/powerpoint/2010/main" val="335332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normAutofit/>
          </a:bodyPr>
          <a:lstStyle/>
          <a:p>
            <a:r>
              <a:rPr lang="de-DE" dirty="0"/>
              <a:t>.</a:t>
            </a:r>
          </a:p>
        </p:txBody>
      </p:sp>
      <p:sp>
        <p:nvSpPr>
          <p:cNvPr id="4" name="Foliennummernplatzhalter 3"/>
          <p:cNvSpPr>
            <a:spLocks noGrp="1"/>
          </p:cNvSpPr>
          <p:nvPr>
            <p:ph type="sldNum" sz="quarter" idx="10"/>
          </p:nvPr>
        </p:nvSpPr>
        <p:spPr/>
        <p:txBody>
          <a:bodyPr/>
          <a:lstStyle/>
          <a:p>
            <a:fld id="{83525EA8-DF11-4BDC-834D-6C8FDE6A1D6E}" type="slidenum">
              <a:rPr lang="it-IT" smtClean="0"/>
              <a:pPr/>
              <a:t>1</a:t>
            </a:fld>
            <a:endParaRPr lang="it-IT"/>
          </a:p>
        </p:txBody>
      </p:sp>
    </p:spTree>
    <p:extLst>
      <p:ext uri="{BB962C8B-B14F-4D97-AF65-F5344CB8AC3E}">
        <p14:creationId xmlns:p14="http://schemas.microsoft.com/office/powerpoint/2010/main" val="1437866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10</a:t>
            </a:fld>
            <a:endParaRPr lang="de-DE"/>
          </a:p>
        </p:txBody>
      </p:sp>
    </p:spTree>
    <p:extLst>
      <p:ext uri="{BB962C8B-B14F-4D97-AF65-F5344CB8AC3E}">
        <p14:creationId xmlns:p14="http://schemas.microsoft.com/office/powerpoint/2010/main" val="32991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11</a:t>
            </a:fld>
            <a:endParaRPr lang="de-DE"/>
          </a:p>
        </p:txBody>
      </p:sp>
    </p:spTree>
    <p:extLst>
      <p:ext uri="{BB962C8B-B14F-4D97-AF65-F5344CB8AC3E}">
        <p14:creationId xmlns:p14="http://schemas.microsoft.com/office/powerpoint/2010/main" val="409441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Sensemaking. Interpreting. Impact. </a:t>
            </a:r>
          </a:p>
          <a:p>
            <a:endParaRPr lang="en-US" b="1" dirty="0"/>
          </a:p>
          <a:p>
            <a:r>
              <a:rPr lang="en-US" b="1" dirty="0"/>
              <a:t>Sensemaking. Interpreting. Controllability. </a:t>
            </a:r>
            <a:r>
              <a:rPr lang="en-US" dirty="0"/>
              <a:t>Two of the most salient strategic issue labels are "opportunity" and</a:t>
            </a:r>
            <a:r>
              <a:rPr lang="en-US" baseline="0" dirty="0"/>
              <a:t> </a:t>
            </a:r>
            <a:r>
              <a:rPr lang="en-US" dirty="0"/>
              <a:t>"threat" (Dutton &amp; Duncan, 1987; </a:t>
            </a:r>
            <a:r>
              <a:rPr lang="en-US" dirty="0" err="1"/>
              <a:t>Mintzberg</a:t>
            </a:r>
            <a:r>
              <a:rPr lang="en-US" dirty="0"/>
              <a:t>, </a:t>
            </a:r>
            <a:r>
              <a:rPr lang="en-US" dirty="0" err="1"/>
              <a:t>Raisinghani</a:t>
            </a:r>
            <a:r>
              <a:rPr lang="en-US" dirty="0"/>
              <a:t>, &amp; </a:t>
            </a:r>
            <a:r>
              <a:rPr lang="en-US" dirty="0" err="1"/>
              <a:t>Theoret</a:t>
            </a:r>
            <a:r>
              <a:rPr lang="en-US" dirty="0"/>
              <a:t>, 1976;</a:t>
            </a:r>
            <a:r>
              <a:rPr lang="en-US" baseline="0" dirty="0"/>
              <a:t> </a:t>
            </a:r>
            <a:r>
              <a:rPr lang="en-US" dirty="0"/>
              <a:t>Nutt, 1984; </a:t>
            </a:r>
            <a:r>
              <a:rPr lang="en-US" dirty="0" err="1"/>
              <a:t>Perrow</a:t>
            </a:r>
            <a:r>
              <a:rPr lang="en-US" dirty="0"/>
              <a:t>, 1970). Jackson and Dutton (1988) showed that three</a:t>
            </a:r>
            <a:r>
              <a:rPr lang="en-US" baseline="0" dirty="0"/>
              <a:t> </a:t>
            </a:r>
            <a:r>
              <a:rPr lang="en-US" dirty="0"/>
              <a:t>dimensions differentiate those strategically relevant interpretation labels: (1)</a:t>
            </a:r>
            <a:r>
              <a:rPr lang="en-US" baseline="0" dirty="0"/>
              <a:t> </a:t>
            </a:r>
            <a:r>
              <a:rPr lang="en-US" dirty="0"/>
              <a:t>whether decision makers evaluate an issue in positive or negative terms, (2)</a:t>
            </a:r>
            <a:r>
              <a:rPr lang="en-US" baseline="0" dirty="0"/>
              <a:t> </a:t>
            </a:r>
            <a:r>
              <a:rPr lang="en-US" dirty="0"/>
              <a:t>whether they see it as representing </a:t>
            </a:r>
            <a:r>
              <a:rPr lang="en-US" strike="sngStrike" dirty="0"/>
              <a:t>potential gain or loss for their organization,</a:t>
            </a:r>
            <a:r>
              <a:rPr lang="en-US" strike="sngStrike" baseline="0" dirty="0"/>
              <a:t> </a:t>
            </a:r>
            <a:r>
              <a:rPr lang="en-US" strike="sngStrike" dirty="0"/>
              <a:t>and </a:t>
            </a:r>
            <a:r>
              <a:rPr lang="en-US" dirty="0"/>
              <a:t>(3) whether they see it as controllable or uncontrollable. Thomas</a:t>
            </a:r>
          </a:p>
          <a:p>
            <a:endParaRPr lang="en-US" dirty="0"/>
          </a:p>
          <a:p>
            <a:r>
              <a:rPr lang="de-DE" dirty="0"/>
              <a:t>Sensemaking. </a:t>
            </a:r>
            <a:r>
              <a:rPr lang="de-DE" dirty="0" err="1"/>
              <a:t>Interpreting</a:t>
            </a:r>
            <a:r>
              <a:rPr lang="de-DE" dirty="0"/>
              <a:t>. Conflict.</a:t>
            </a:r>
          </a:p>
        </p:txBody>
      </p:sp>
      <p:sp>
        <p:nvSpPr>
          <p:cNvPr id="4" name="Foliennummernplatzhalter 3"/>
          <p:cNvSpPr>
            <a:spLocks noGrp="1"/>
          </p:cNvSpPr>
          <p:nvPr>
            <p:ph type="sldNum" sz="quarter" idx="10"/>
          </p:nvPr>
        </p:nvSpPr>
        <p:spPr/>
        <p:txBody>
          <a:bodyPr/>
          <a:lstStyle/>
          <a:p>
            <a:fld id="{DD1A07D2-F9BD-428F-BF5D-8649F341478D}" type="slidenum">
              <a:rPr lang="de-DE" smtClean="0"/>
              <a:t>12</a:t>
            </a:fld>
            <a:endParaRPr lang="de-DE"/>
          </a:p>
        </p:txBody>
      </p:sp>
    </p:spTree>
    <p:extLst>
      <p:ext uri="{BB962C8B-B14F-4D97-AF65-F5344CB8AC3E}">
        <p14:creationId xmlns:p14="http://schemas.microsoft.com/office/powerpoint/2010/main" val="248074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noted earlier, a body of work now exists exploring internal linkages</a:t>
            </a:r>
            <a:r>
              <a:rPr lang="en-US" baseline="0" dirty="0"/>
              <a:t> </a:t>
            </a:r>
            <a:r>
              <a:rPr lang="en-US" dirty="0"/>
              <a:t>among the sensemaking processes of scanning, interpretation, and action.</a:t>
            </a:r>
            <a:r>
              <a:rPr lang="en-US" baseline="0" dirty="0"/>
              <a:t> </a:t>
            </a:r>
            <a:r>
              <a:rPr lang="en-US" dirty="0"/>
              <a:t>Thomas and McDaniel (1990) argued that a "critical mass" of such research</a:t>
            </a:r>
            <a:r>
              <a:rPr lang="en-US" baseline="0" dirty="0"/>
              <a:t> </a:t>
            </a:r>
            <a:r>
              <a:rPr lang="en-US" dirty="0"/>
              <a:t>now exists and that one of the key remaining research issues is the extension</a:t>
            </a:r>
            <a:r>
              <a:rPr lang="en-US" baseline="0" dirty="0"/>
              <a:t> </a:t>
            </a:r>
            <a:r>
              <a:rPr lang="en-US" dirty="0"/>
              <a:t>of those relationships to account for organizational performance. Specifically,</a:t>
            </a:r>
            <a:r>
              <a:rPr lang="en-US" baseline="0" dirty="0"/>
              <a:t> </a:t>
            </a:r>
            <a:r>
              <a:rPr lang="en-US" dirty="0"/>
              <a:t>researchers need to examine how differences in the performance of</a:t>
            </a:r>
            <a:r>
              <a:rPr lang="en-US" baseline="0" dirty="0"/>
              <a:t> </a:t>
            </a:r>
            <a:r>
              <a:rPr lang="en-US" dirty="0"/>
              <a:t>similar organizations are related to differences in their ability to carry out the</a:t>
            </a:r>
            <a:r>
              <a:rPr lang="en-US" baseline="0" dirty="0"/>
              <a:t> </a:t>
            </a:r>
            <a:r>
              <a:rPr lang="en-US" dirty="0"/>
              <a:t>three sensemaking tasks. It is apparent that without a performance referent,</a:t>
            </a:r>
            <a:r>
              <a:rPr lang="en-US" baseline="0" dirty="0"/>
              <a:t> </a:t>
            </a:r>
            <a:r>
              <a:rPr lang="en-US" dirty="0"/>
              <a:t>neither researchers nor executives have a good way of evaluating the effectiveness</a:t>
            </a:r>
          </a:p>
          <a:p>
            <a:r>
              <a:rPr lang="en-US" dirty="0"/>
              <a:t>of their scanning and interpretation processes or the associated</a:t>
            </a:r>
            <a:r>
              <a:rPr lang="en-US" baseline="0" dirty="0"/>
              <a:t> </a:t>
            </a:r>
            <a:r>
              <a:rPr lang="en-US" dirty="0"/>
              <a:t>actions. Additionally, examining the performance implications of the sensemaking</a:t>
            </a:r>
            <a:r>
              <a:rPr lang="en-US" baseline="0" dirty="0"/>
              <a:t> </a:t>
            </a:r>
            <a:r>
              <a:rPr lang="en-US" dirty="0"/>
              <a:t>process can provide a basis for understanding how the </a:t>
            </a:r>
            <a:r>
              <a:rPr lang="en-US" dirty="0" err="1"/>
              <a:t>informationprocessing</a:t>
            </a:r>
            <a:r>
              <a:rPr lang="en-US" baseline="0" dirty="0"/>
              <a:t> </a:t>
            </a:r>
            <a:r>
              <a:rPr lang="en-US" dirty="0"/>
              <a:t>structures of firms might be designed to facilitate this vital set of</a:t>
            </a:r>
            <a:r>
              <a:rPr lang="en-US" baseline="0" dirty="0"/>
              <a:t> </a:t>
            </a:r>
            <a:r>
              <a:rPr lang="en-US" dirty="0"/>
              <a:t>activities.</a:t>
            </a:r>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13</a:t>
            </a:fld>
            <a:endParaRPr lang="de-DE"/>
          </a:p>
        </p:txBody>
      </p:sp>
    </p:spTree>
    <p:extLst>
      <p:ext uri="{BB962C8B-B14F-4D97-AF65-F5344CB8AC3E}">
        <p14:creationId xmlns:p14="http://schemas.microsoft.com/office/powerpoint/2010/main" val="354847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 </a:t>
            </a:r>
            <a:r>
              <a:rPr lang="it-IT" dirty="0" err="1"/>
              <a:t>will</a:t>
            </a:r>
            <a:r>
              <a:rPr lang="it-IT" dirty="0"/>
              <a:t> </a:t>
            </a:r>
            <a:r>
              <a:rPr lang="it-IT" dirty="0" err="1"/>
              <a:t>begin</a:t>
            </a:r>
            <a:r>
              <a:rPr lang="it-IT" dirty="0"/>
              <a:t> the presentation with a short </a:t>
            </a:r>
            <a:r>
              <a:rPr lang="it-IT" dirty="0" err="1"/>
              <a:t>glance</a:t>
            </a:r>
            <a:r>
              <a:rPr lang="it-IT" dirty="0"/>
              <a:t> on </a:t>
            </a:r>
            <a:r>
              <a:rPr lang="it-IT" dirty="0" err="1"/>
              <a:t>why</a:t>
            </a:r>
            <a:r>
              <a:rPr lang="it-IT" dirty="0"/>
              <a:t> the </a:t>
            </a:r>
            <a:r>
              <a:rPr lang="it-IT" dirty="0" err="1"/>
              <a:t>concept</a:t>
            </a:r>
            <a:r>
              <a:rPr lang="it-IT" dirty="0"/>
              <a:t> of </a:t>
            </a:r>
            <a:r>
              <a:rPr lang="it-IT" dirty="0" err="1"/>
              <a:t>financial</a:t>
            </a:r>
            <a:r>
              <a:rPr lang="it-IT" dirty="0"/>
              <a:t> </a:t>
            </a:r>
            <a:r>
              <a:rPr lang="it-IT" dirty="0" err="1"/>
              <a:t>resilience</a:t>
            </a:r>
            <a:r>
              <a:rPr lang="it-IT" dirty="0"/>
              <a:t> </a:t>
            </a:r>
            <a:r>
              <a:rPr lang="it-IT" dirty="0" err="1"/>
              <a:t>may</a:t>
            </a:r>
            <a:r>
              <a:rPr lang="it-IT" dirty="0"/>
              <a:t> be </a:t>
            </a:r>
            <a:r>
              <a:rPr lang="it-IT" dirty="0" err="1"/>
              <a:t>worth</a:t>
            </a:r>
            <a:r>
              <a:rPr lang="it-IT" dirty="0"/>
              <a:t> </a:t>
            </a:r>
            <a:r>
              <a:rPr lang="it-IT" dirty="0" err="1"/>
              <a:t>your</a:t>
            </a:r>
            <a:r>
              <a:rPr lang="it-IT" dirty="0"/>
              <a:t> </a:t>
            </a:r>
            <a:r>
              <a:rPr lang="it-IT" dirty="0" err="1"/>
              <a:t>while</a:t>
            </a:r>
            <a:r>
              <a:rPr lang="it-IT" dirty="0"/>
              <a:t> and </a:t>
            </a:r>
            <a:r>
              <a:rPr lang="it-IT" dirty="0" err="1"/>
              <a:t>will</a:t>
            </a:r>
            <a:r>
              <a:rPr lang="it-IT" dirty="0"/>
              <a:t> report on the research on </a:t>
            </a:r>
            <a:r>
              <a:rPr lang="it-IT" dirty="0" err="1"/>
              <a:t>governmental</a:t>
            </a:r>
            <a:r>
              <a:rPr lang="it-IT" dirty="0"/>
              <a:t> </a:t>
            </a:r>
            <a:r>
              <a:rPr lang="it-IT" dirty="0" err="1"/>
              <a:t>financial</a:t>
            </a:r>
            <a:r>
              <a:rPr lang="it-IT" dirty="0"/>
              <a:t> </a:t>
            </a:r>
            <a:r>
              <a:rPr lang="it-IT" dirty="0" err="1"/>
              <a:t>resilience</a:t>
            </a:r>
            <a:r>
              <a:rPr lang="it-IT" dirty="0"/>
              <a:t> </a:t>
            </a:r>
            <a:r>
              <a:rPr lang="it-IT" dirty="0" err="1"/>
              <a:t>that</a:t>
            </a:r>
            <a:r>
              <a:rPr lang="it-IT" dirty="0"/>
              <a:t> </a:t>
            </a:r>
            <a:r>
              <a:rPr lang="it-IT" dirty="0" err="1"/>
              <a:t>we</a:t>
            </a:r>
            <a:r>
              <a:rPr lang="it-IT" dirty="0"/>
              <a:t> </a:t>
            </a:r>
            <a:r>
              <a:rPr lang="it-IT" dirty="0" err="1"/>
              <a:t>have</a:t>
            </a:r>
            <a:r>
              <a:rPr lang="it-IT" dirty="0"/>
              <a:t> </a:t>
            </a:r>
            <a:r>
              <a:rPr lang="it-IT" dirty="0" err="1"/>
              <a:t>conducted</a:t>
            </a:r>
            <a:r>
              <a:rPr lang="it-IT" dirty="0"/>
              <a:t> so far, </a:t>
            </a:r>
            <a:r>
              <a:rPr lang="it-IT" dirty="0" err="1"/>
              <a:t>before</a:t>
            </a:r>
            <a:r>
              <a:rPr lang="it-IT" dirty="0"/>
              <a:t> I go more </a:t>
            </a:r>
            <a:r>
              <a:rPr lang="it-IT" dirty="0" err="1"/>
              <a:t>into</a:t>
            </a:r>
            <a:r>
              <a:rPr lang="it-IT" dirty="0"/>
              <a:t> detail on the framework and the </a:t>
            </a:r>
            <a:r>
              <a:rPr lang="it-IT" dirty="0" err="1"/>
              <a:t>dimensions</a:t>
            </a:r>
            <a:r>
              <a:rPr lang="it-IT" dirty="0"/>
              <a:t> of </a:t>
            </a:r>
            <a:r>
              <a:rPr lang="it-IT" dirty="0" err="1"/>
              <a:t>governmental</a:t>
            </a:r>
            <a:r>
              <a:rPr lang="it-IT" dirty="0"/>
              <a:t> </a:t>
            </a:r>
            <a:r>
              <a:rPr lang="it-IT" dirty="0" err="1"/>
              <a:t>financial</a:t>
            </a:r>
            <a:r>
              <a:rPr lang="it-IT" dirty="0"/>
              <a:t> </a:t>
            </a:r>
            <a:r>
              <a:rPr lang="it-IT" dirty="0" err="1"/>
              <a:t>resilience</a:t>
            </a:r>
            <a:r>
              <a:rPr lang="it-IT" dirty="0"/>
              <a:t>. Some results from </a:t>
            </a:r>
            <a:r>
              <a:rPr lang="it-IT" dirty="0" err="1"/>
              <a:t>our</a:t>
            </a:r>
            <a:r>
              <a:rPr lang="it-IT" dirty="0"/>
              <a:t> </a:t>
            </a:r>
            <a:r>
              <a:rPr lang="it-IT" dirty="0" err="1"/>
              <a:t>latest</a:t>
            </a:r>
            <a:r>
              <a:rPr lang="it-IT" dirty="0"/>
              <a:t> </a:t>
            </a:r>
            <a:r>
              <a:rPr lang="it-IT" dirty="0" err="1"/>
              <a:t>empirical</a:t>
            </a:r>
            <a:r>
              <a:rPr lang="it-IT" dirty="0"/>
              <a:t> study </a:t>
            </a:r>
            <a:r>
              <a:rPr lang="it-IT" dirty="0" err="1"/>
              <a:t>will</a:t>
            </a:r>
            <a:r>
              <a:rPr lang="it-IT" dirty="0"/>
              <a:t> </a:t>
            </a:r>
            <a:r>
              <a:rPr lang="it-IT" dirty="0" err="1"/>
              <a:t>complement</a:t>
            </a:r>
            <a:r>
              <a:rPr lang="it-IT" dirty="0"/>
              <a:t> the more general description of the </a:t>
            </a:r>
            <a:r>
              <a:rPr lang="it-IT" dirty="0" err="1"/>
              <a:t>respective</a:t>
            </a:r>
            <a:r>
              <a:rPr lang="it-IT" dirty="0"/>
              <a:t> </a:t>
            </a:r>
            <a:r>
              <a:rPr lang="it-IT" dirty="0" err="1"/>
              <a:t>dimensions</a:t>
            </a:r>
            <a:r>
              <a:rPr lang="it-IT" dirty="0"/>
              <a:t>.</a:t>
            </a:r>
          </a:p>
          <a:p>
            <a:r>
              <a:rPr lang="it-IT" dirty="0"/>
              <a:t>Iris </a:t>
            </a:r>
            <a:r>
              <a:rPr lang="it-IT" dirty="0" err="1"/>
              <a:t>will</a:t>
            </a:r>
            <a:r>
              <a:rPr lang="it-IT" dirty="0"/>
              <a:t> </a:t>
            </a:r>
            <a:r>
              <a:rPr lang="it-IT" dirty="0" err="1"/>
              <a:t>then</a:t>
            </a:r>
            <a:r>
              <a:rPr lang="it-IT" dirty="0"/>
              <a:t> take over to </a:t>
            </a:r>
            <a:r>
              <a:rPr lang="it-IT" dirty="0" err="1"/>
              <a:t>discuss</a:t>
            </a:r>
            <a:r>
              <a:rPr lang="it-IT" dirty="0"/>
              <a:t> the </a:t>
            </a:r>
            <a:r>
              <a:rPr lang="it-IT" dirty="0" err="1"/>
              <a:t>patterns</a:t>
            </a:r>
            <a:r>
              <a:rPr lang="it-IT" dirty="0"/>
              <a:t> and </a:t>
            </a:r>
            <a:r>
              <a:rPr lang="it-IT" dirty="0" err="1"/>
              <a:t>organizational</a:t>
            </a:r>
            <a:r>
              <a:rPr lang="it-IT" dirty="0"/>
              <a:t> </a:t>
            </a:r>
            <a:r>
              <a:rPr lang="it-IT" dirty="0" err="1"/>
              <a:t>consequences</a:t>
            </a:r>
            <a:r>
              <a:rPr lang="it-IT" dirty="0"/>
              <a:t> of </a:t>
            </a:r>
            <a:r>
              <a:rPr lang="it-IT" dirty="0" err="1"/>
              <a:t>governmental</a:t>
            </a:r>
            <a:r>
              <a:rPr lang="it-IT" dirty="0"/>
              <a:t> </a:t>
            </a:r>
            <a:r>
              <a:rPr lang="it-IT" dirty="0" err="1"/>
              <a:t>financial</a:t>
            </a:r>
            <a:r>
              <a:rPr lang="it-IT" dirty="0"/>
              <a:t> </a:t>
            </a:r>
            <a:r>
              <a:rPr lang="it-IT" dirty="0" err="1"/>
              <a:t>resilience</a:t>
            </a:r>
            <a:r>
              <a:rPr lang="it-IT" dirty="0"/>
              <a:t> </a:t>
            </a:r>
            <a:r>
              <a:rPr lang="it-IT" dirty="0" err="1"/>
              <a:t>before</a:t>
            </a:r>
            <a:r>
              <a:rPr lang="it-IT" dirty="0"/>
              <a:t> providing some </a:t>
            </a:r>
            <a:r>
              <a:rPr lang="it-IT" dirty="0" err="1"/>
              <a:t>reflections</a:t>
            </a:r>
            <a:r>
              <a:rPr lang="it-IT" dirty="0"/>
              <a:t> on </a:t>
            </a:r>
            <a:r>
              <a:rPr lang="it-IT" dirty="0" err="1"/>
              <a:t>what</a:t>
            </a:r>
            <a:r>
              <a:rPr lang="it-IT" dirty="0"/>
              <a:t> </a:t>
            </a:r>
            <a:r>
              <a:rPr lang="it-IT" dirty="0" err="1"/>
              <a:t>we</a:t>
            </a:r>
            <a:r>
              <a:rPr lang="it-IT" dirty="0"/>
              <a:t> </a:t>
            </a:r>
            <a:r>
              <a:rPr lang="it-IT" dirty="0" err="1"/>
              <a:t>have</a:t>
            </a:r>
            <a:r>
              <a:rPr lang="it-IT" dirty="0"/>
              <a:t> </a:t>
            </a:r>
            <a:r>
              <a:rPr lang="it-IT" dirty="0" err="1"/>
              <a:t>learned</a:t>
            </a:r>
            <a:r>
              <a:rPr lang="it-IT" dirty="0"/>
              <a:t> so far.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25EA8-DF11-4BDC-834D-6C8FDE6A1D6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3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Covid-19 Pandemic has been a major shock for most European local governments (LGs) and as such offers a unique experiment in comparative government. It put considerable pressure on them and involved an unprecedented </a:t>
            </a:r>
            <a:r>
              <a:rPr lang="en-US" dirty="0" err="1"/>
              <a:t>mobilisation</a:t>
            </a:r>
            <a:r>
              <a:rPr lang="en-US" dirty="0"/>
              <a:t> of actors and resources. All over Europe, LGs responded to the crisis by maintaining, developing and adapting public services, by transforming their internal and external </a:t>
            </a:r>
            <a:r>
              <a:rPr lang="en-US" dirty="0" err="1"/>
              <a:t>organisation</a:t>
            </a:r>
            <a:r>
              <a:rPr lang="en-US" dirty="0"/>
              <a:t>, changing their work habit, by developing new networks… First feedbacks suggest some successes… and some failures. </a:t>
            </a:r>
          </a:p>
          <a:p>
            <a:r>
              <a:rPr lang="en-US" dirty="0"/>
              <a:t>To progress in the understanding of LGs response to the crisis, we mobilized the concept of financial resilience, i.e., governments’ capacity to anticipate and cope with shocks and difficulties affecting their finances (Barbera et al., 2015, 2017 2018; Steccolini et al., 2018). We conducted a survey of top executives from cities over 15 000 inhabitants, in four major European countries, differently impacted by the crisis (i.e. France, Germany, Italy and UK), to investigate their vulnerability sources, anticipative and coping capacities before the crisis, and their reactions to the crisis.</a:t>
            </a:r>
          </a:p>
          <a:p>
            <a:r>
              <a:rPr lang="en-US" dirty="0"/>
              <a:t>We aim at understanding how pre-existing resilience capacities and vulnerability perception influenced the sensemaking of top managers (THREAT OR OPPORTUNITY), their response to the crisis (CHANGE?), and their perceived ability to deal with the crisis’ impact on service delivery and performance (SENSE OF CONTROL). The survey reveals significant differences with regard to the levels of capacities and vulnerabilities, leading to country-specific financial resilience profiles for local governments. Through </a:t>
            </a:r>
            <a:r>
              <a:rPr lang="en-US" dirty="0" err="1"/>
              <a:t>analysing</a:t>
            </a:r>
            <a:r>
              <a:rPr lang="en-US" dirty="0"/>
              <a:t> the combination of internal and external resilience dimensions against the background of the pandemic and across countries, the survey sheds light on different performance-enabling capacities.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25EA8-DF11-4BDC-834D-6C8FDE6A1D6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5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Symbol" panose="05050102010706020507" pitchFamily="18" charset="2"/>
              <a:buNone/>
            </a:pPr>
            <a:r>
              <a:rPr lang="en-US" sz="1200" kern="1200" dirty="0">
                <a:solidFill>
                  <a:schemeClr val="tx1"/>
                </a:solidFill>
                <a:effectLst/>
                <a:latin typeface="+mn-lt"/>
                <a:ea typeface="+mn-ea"/>
                <a:cs typeface="+mn-cs"/>
              </a:rPr>
              <a:t>This highlighted the need for </a:t>
            </a:r>
            <a:r>
              <a:rPr lang="en-US" sz="1200" b="1" kern="1200" dirty="0">
                <a:solidFill>
                  <a:schemeClr val="tx1"/>
                </a:solidFill>
                <a:effectLst/>
                <a:latin typeface="+mn-lt"/>
                <a:ea typeface="+mn-ea"/>
                <a:cs typeface="+mn-cs"/>
              </a:rPr>
              <a:t>alternative conceptual lenses and frameworks </a:t>
            </a:r>
            <a:r>
              <a:rPr lang="en-US" sz="1200" kern="1200" dirty="0">
                <a:solidFill>
                  <a:schemeClr val="tx1"/>
                </a:solidFill>
                <a:effectLst/>
                <a:latin typeface="+mn-lt"/>
                <a:ea typeface="+mn-ea"/>
                <a:cs typeface="+mn-cs"/>
              </a:rPr>
              <a:t>that could </a:t>
            </a:r>
            <a:r>
              <a:rPr lang="en-US" sz="1200" b="1" kern="1200" dirty="0">
                <a:solidFill>
                  <a:schemeClr val="tx1"/>
                </a:solidFill>
                <a:effectLst/>
                <a:latin typeface="+mn-lt"/>
                <a:ea typeface="+mn-ea"/>
                <a:cs typeface="+mn-cs"/>
              </a:rPr>
              <a:t>integrate a financial management as well as an organizational view in order to explore and understand how </a:t>
            </a:r>
            <a:r>
              <a:rPr lang="de-DE" sz="1200" dirty="0" err="1">
                <a:solidFill>
                  <a:schemeClr val="tx1"/>
                </a:solidFill>
                <a:latin typeface="Calibri" panose="020F0502020204030204" pitchFamily="34" charset="0"/>
                <a:cs typeface="Calibri" panose="020F0502020204030204" pitchFamily="34" charset="0"/>
              </a:rPr>
              <a:t>governments</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keep</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operating</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even</a:t>
            </a:r>
            <a:r>
              <a:rPr lang="de-DE" sz="1200" dirty="0">
                <a:solidFill>
                  <a:schemeClr val="tx1"/>
                </a:solidFill>
                <a:latin typeface="Calibri" panose="020F0502020204030204" pitchFamily="34" charset="0"/>
                <a:cs typeface="Calibri" panose="020F0502020204030204" pitchFamily="34" charset="0"/>
              </a:rPr>
              <a:t> in adverse, ‚</a:t>
            </a:r>
            <a:r>
              <a:rPr lang="de-DE" sz="1200" dirty="0" err="1">
                <a:solidFill>
                  <a:schemeClr val="tx1"/>
                </a:solidFill>
                <a:latin typeface="Calibri" panose="020F0502020204030204" pitchFamily="34" charset="0"/>
                <a:cs typeface="Calibri" panose="020F0502020204030204" pitchFamily="34" charset="0"/>
              </a:rPr>
              <a:t>worst</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case</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conditions</a:t>
            </a:r>
            <a:r>
              <a:rPr lang="de-DE" sz="1200" dirty="0">
                <a:solidFill>
                  <a:schemeClr val="tx1"/>
                </a:solidFill>
                <a:latin typeface="Calibri" panose="020F0502020204030204" pitchFamily="34" charset="0"/>
                <a:cs typeface="Calibri" panose="020F0502020204030204" pitchFamily="34" charset="0"/>
              </a:rPr>
              <a:t> and </a:t>
            </a:r>
            <a:r>
              <a:rPr lang="de-DE" sz="1200" dirty="0" err="1">
                <a:solidFill>
                  <a:schemeClr val="tx1"/>
                </a:solidFill>
                <a:latin typeface="Calibri" panose="020F0502020204030204" pitchFamily="34" charset="0"/>
                <a:cs typeface="Calibri" panose="020F0502020204030204" pitchFamily="34" charset="0"/>
              </a:rPr>
              <a:t>adapt</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rapidly</a:t>
            </a:r>
            <a:r>
              <a:rPr lang="de-DE" sz="1200" dirty="0">
                <a:solidFill>
                  <a:schemeClr val="tx1"/>
                </a:solidFill>
                <a:latin typeface="Calibri" panose="020F0502020204030204" pitchFamily="34" charset="0"/>
                <a:cs typeface="Calibri" panose="020F0502020204030204" pitchFamily="34" charset="0"/>
              </a:rPr>
              <a:t> in a </a:t>
            </a:r>
            <a:r>
              <a:rPr lang="de-DE" sz="1200" dirty="0" err="1">
                <a:solidFill>
                  <a:schemeClr val="tx1"/>
                </a:solidFill>
                <a:latin typeface="Calibri" panose="020F0502020204030204" pitchFamily="34" charset="0"/>
                <a:cs typeface="Calibri" panose="020F0502020204030204" pitchFamily="34" charset="0"/>
              </a:rPr>
              <a:t>crisis</a:t>
            </a:r>
            <a:r>
              <a:rPr lang="de-DE" sz="1200" dirty="0">
                <a:solidFill>
                  <a:schemeClr val="tx1"/>
                </a:solidFill>
                <a:latin typeface="Calibri" panose="020F0502020204030204" pitchFamily="34" charset="0"/>
                <a:cs typeface="Calibri" panose="020F0502020204030204" pitchFamily="34" charset="0"/>
              </a:rPr>
              <a:t>“ (Hood 1991, 14); </a:t>
            </a:r>
            <a:r>
              <a:rPr lang="de-DE" sz="1200" dirty="0" err="1">
                <a:solidFill>
                  <a:schemeClr val="tx1"/>
                </a:solidFill>
                <a:latin typeface="Calibri" panose="020F0502020204030204" pitchFamily="34" charset="0"/>
                <a:cs typeface="Calibri" panose="020F0502020204030204" pitchFamily="34" charset="0"/>
              </a:rPr>
              <a:t>which</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means</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investigating</a:t>
            </a:r>
            <a:endParaRPr lang="de-DE" sz="1200" dirty="0">
              <a:solidFill>
                <a:schemeClr val="tx1"/>
              </a:solidFill>
              <a:latin typeface="Calibri" panose="020F0502020204030204" pitchFamily="34" charset="0"/>
              <a:cs typeface="Calibri" panose="020F0502020204030204" pitchFamily="34" charset="0"/>
            </a:endParaRPr>
          </a:p>
          <a:p>
            <a:pPr marL="171450" indent="-171450">
              <a:buFont typeface="Symbol" panose="05050102010706020507" pitchFamily="18" charset="2"/>
              <a:buChar char="-"/>
            </a:pPr>
            <a:r>
              <a:rPr lang="de-DE" sz="1200" dirty="0" err="1">
                <a:solidFill>
                  <a:schemeClr val="tx1"/>
                </a:solidFill>
                <a:latin typeface="Calibri" panose="020F0502020204030204" pitchFamily="34" charset="0"/>
                <a:cs typeface="Calibri" panose="020F0502020204030204" pitchFamily="34" charset="0"/>
              </a:rPr>
              <a:t>how</a:t>
            </a:r>
            <a:r>
              <a:rPr lang="de-DE" sz="1200" dirty="0">
                <a:solidFill>
                  <a:schemeClr val="tx1"/>
                </a:solidFill>
                <a:latin typeface="Calibri" panose="020F0502020204030204" pitchFamily="34" charset="0"/>
                <a:cs typeface="Calibri" panose="020F0502020204030204" pitchFamily="34" charset="0"/>
              </a:rPr>
              <a:t> </a:t>
            </a:r>
            <a:r>
              <a:rPr lang="en-US" sz="1200" kern="1200" dirty="0">
                <a:solidFill>
                  <a:schemeClr val="tx1"/>
                </a:solidFill>
                <a:effectLst/>
                <a:latin typeface="+mn-lt"/>
                <a:ea typeface="+mn-ea"/>
                <a:cs typeface="+mn-cs"/>
              </a:rPr>
              <a:t>governments face unexpected events and crises</a:t>
            </a:r>
          </a:p>
          <a:p>
            <a:pPr marL="171450" indent="-171450">
              <a:buFont typeface="Symbol" panose="05050102010706020507" pitchFamily="18" charset="2"/>
              <a:buChar char="-"/>
            </a:pPr>
            <a:r>
              <a:rPr lang="en-US" sz="1200" kern="1200" dirty="0">
                <a:solidFill>
                  <a:schemeClr val="tx1"/>
                </a:solidFill>
                <a:effectLst/>
                <a:latin typeface="+mn-lt"/>
                <a:ea typeface="+mn-ea"/>
                <a:cs typeface="+mn-cs"/>
              </a:rPr>
              <a:t>whether and why responses are different across countries and organizations</a:t>
            </a:r>
          </a:p>
          <a:p>
            <a:pPr marL="171450" indent="-171450">
              <a:buFont typeface="Symbol" panose="05050102010706020507" pitchFamily="18" charset="2"/>
              <a:buChar char="-"/>
            </a:pPr>
            <a:r>
              <a:rPr lang="en-US" sz="1200" kern="1200" dirty="0">
                <a:solidFill>
                  <a:schemeClr val="tx1"/>
                </a:solidFill>
                <a:effectLst/>
                <a:latin typeface="+mn-lt"/>
                <a:ea typeface="+mn-ea"/>
                <a:cs typeface="+mn-cs"/>
              </a:rPr>
              <a:t>what lessons can be learned to be ready to face future shocks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endeavor, our research team has applied the general concept of </a:t>
            </a:r>
            <a:r>
              <a:rPr lang="en-US" sz="1200" b="1" kern="1200" dirty="0">
                <a:solidFill>
                  <a:schemeClr val="tx1"/>
                </a:solidFill>
                <a:effectLst/>
                <a:latin typeface="+mn-lt"/>
                <a:ea typeface="+mn-ea"/>
                <a:cs typeface="+mn-cs"/>
              </a:rPr>
              <a:t>resilience</a:t>
            </a:r>
            <a:r>
              <a:rPr lang="en-US" sz="1200" kern="1200" dirty="0">
                <a:solidFill>
                  <a:schemeClr val="tx1"/>
                </a:solidFill>
                <a:effectLst/>
                <a:latin typeface="+mn-lt"/>
                <a:ea typeface="+mn-ea"/>
                <a:cs typeface="+mn-cs"/>
              </a:rPr>
              <a:t> as the </a:t>
            </a:r>
            <a:r>
              <a:rPr lang="en-US" sz="1200" b="1" kern="1200" dirty="0">
                <a:solidFill>
                  <a:schemeClr val="tx1"/>
                </a:solidFill>
                <a:effectLst/>
                <a:latin typeface="+mn-lt"/>
                <a:ea typeface="+mn-ea"/>
                <a:cs typeface="+mn-cs"/>
              </a:rPr>
              <a:t>conceptual lens </a:t>
            </a:r>
            <a:r>
              <a:rPr lang="en-US" sz="1200" kern="1200" dirty="0">
                <a:solidFill>
                  <a:schemeClr val="tx1"/>
                </a:solidFill>
                <a:effectLst/>
                <a:latin typeface="+mn-lt"/>
                <a:ea typeface="+mn-ea"/>
                <a:cs typeface="+mn-cs"/>
              </a:rPr>
              <a:t>for our research.</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short, we can say that </a:t>
            </a:r>
            <a:r>
              <a:rPr lang="en-US" sz="1200" b="1" kern="1200" dirty="0">
                <a:solidFill>
                  <a:schemeClr val="tx1"/>
                </a:solidFill>
                <a:effectLst/>
                <a:latin typeface="+mn-lt"/>
                <a:ea typeface="+mn-ea"/>
                <a:cs typeface="+mn-cs"/>
              </a:rPr>
              <a:t>resilience</a:t>
            </a:r>
            <a:r>
              <a:rPr lang="en-US" sz="1200" kern="1200" dirty="0">
                <a:solidFill>
                  <a:schemeClr val="tx1"/>
                </a:solidFill>
                <a:effectLst/>
                <a:latin typeface="+mn-lt"/>
                <a:ea typeface="+mn-ea"/>
                <a:cs typeface="+mn-cs"/>
              </a:rPr>
              <a:t> is the </a:t>
            </a:r>
            <a:r>
              <a:rPr lang="en-US" sz="1200" b="1" kern="1200" dirty="0">
                <a:solidFill>
                  <a:schemeClr val="tx1"/>
                </a:solidFill>
                <a:effectLst/>
                <a:latin typeface="+mn-lt"/>
                <a:ea typeface="+mn-ea"/>
                <a:cs typeface="+mn-cs"/>
              </a:rPr>
              <a:t>capacity to deal with shocks or uncertainty</a:t>
            </a:r>
            <a:r>
              <a:rPr lang="en-US" sz="1200" kern="1200" dirty="0">
                <a:solidFill>
                  <a:schemeClr val="tx1"/>
                </a:solidFill>
                <a:effectLst/>
                <a:latin typeface="+mn-lt"/>
                <a:ea typeface="+mn-ea"/>
                <a:cs typeface="+mn-cs"/>
              </a:rPr>
              <a:t>. There are two different approaches to resilience: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is understanding resilience as the </a:t>
            </a:r>
            <a:r>
              <a:rPr lang="en-US" sz="1200" b="1" kern="1200" dirty="0">
                <a:solidFill>
                  <a:schemeClr val="tx1"/>
                </a:solidFill>
                <a:effectLst/>
                <a:latin typeface="+mn-lt"/>
                <a:ea typeface="+mn-ea"/>
                <a:cs typeface="+mn-cs"/>
              </a:rPr>
              <a:t>capacity to react to crisis</a:t>
            </a:r>
            <a:r>
              <a:rPr lang="en-US" sz="1200" kern="1200" dirty="0">
                <a:solidFill>
                  <a:schemeClr val="tx1"/>
                </a:solidFill>
                <a:effectLst/>
                <a:latin typeface="+mn-lt"/>
                <a:ea typeface="+mn-ea"/>
                <a:cs typeface="+mn-cs"/>
              </a:rPr>
              <a:t> efficiently or to </a:t>
            </a:r>
            <a:r>
              <a:rPr lang="en-US" sz="1200" b="1" kern="1200" dirty="0">
                <a:solidFill>
                  <a:schemeClr val="tx1"/>
                </a:solidFill>
                <a:effectLst/>
                <a:latin typeface="+mn-lt"/>
                <a:ea typeface="+mn-ea"/>
                <a:cs typeface="+mn-cs"/>
              </a:rPr>
              <a:t>absorb shocks</a:t>
            </a:r>
            <a:r>
              <a:rPr lang="en-US" sz="1200" kern="1200" dirty="0">
                <a:solidFill>
                  <a:schemeClr val="tx1"/>
                </a:solidFill>
                <a:effectLst/>
                <a:latin typeface="+mn-lt"/>
                <a:ea typeface="+mn-ea"/>
                <a:cs typeface="+mn-cs"/>
              </a:rPr>
              <a:t>. The main aim here is on </a:t>
            </a:r>
            <a:r>
              <a:rPr lang="en-US" sz="1200" b="1" kern="1200" dirty="0">
                <a:solidFill>
                  <a:schemeClr val="tx1"/>
                </a:solidFill>
                <a:effectLst/>
                <a:latin typeface="+mn-lt"/>
                <a:ea typeface="+mn-ea"/>
                <a:cs typeface="+mn-cs"/>
              </a:rPr>
              <a:t>bouncing back </a:t>
            </a:r>
            <a:r>
              <a:rPr lang="en-US" sz="1200" kern="1200" dirty="0">
                <a:solidFill>
                  <a:schemeClr val="tx1"/>
                </a:solidFill>
                <a:effectLst/>
                <a:latin typeface="+mn-lt"/>
                <a:ea typeface="+mn-ea"/>
                <a:cs typeface="+mn-cs"/>
              </a:rPr>
              <a:t>to „normal“ or to a situation as of before the crisis.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understanding of resilience follows an evolutionary approach where organizations thrive through crisis and </a:t>
            </a:r>
            <a:r>
              <a:rPr lang="en-US" sz="1200" b="1" kern="1200" dirty="0">
                <a:solidFill>
                  <a:schemeClr val="tx1"/>
                </a:solidFill>
                <a:effectLst/>
                <a:latin typeface="+mn-lt"/>
                <a:ea typeface="+mn-ea"/>
                <a:cs typeface="+mn-cs"/>
              </a:rPr>
              <a:t>bounce forward by anticipation and quick adaptation to new challenges. </a:t>
            </a:r>
            <a:endParaRPr lang="de-DE" sz="1200" kern="1200" dirty="0">
              <a:solidFill>
                <a:schemeClr val="tx1"/>
              </a:solidFill>
              <a:effectLst/>
              <a:latin typeface="+mn-lt"/>
              <a:ea typeface="+mn-ea"/>
              <a:cs typeface="+mn-cs"/>
            </a:endParaRPr>
          </a:p>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25EA8-DF11-4BDC-834D-6C8FDE6A1D6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23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are no strangers to dealing with unforeseen events negatively affecting their finances. As disruptive events become more common, the management of shocks, crises, and unexpected events increasingly turn into ‘routine’ for governmental entities.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
            </a:r>
            <a:r>
              <a:rPr lang="en-GB" sz="1200" kern="1200" dirty="0" err="1">
                <a:solidFill>
                  <a:schemeClr val="tx1"/>
                </a:solidFill>
                <a:effectLst/>
                <a:latin typeface="+mn-lt"/>
                <a:ea typeface="+mn-ea"/>
                <a:cs typeface="+mn-cs"/>
              </a:rPr>
              <a:t>uring</a:t>
            </a:r>
            <a:r>
              <a:rPr lang="en-GB" sz="1200" kern="1200" dirty="0">
                <a:solidFill>
                  <a:schemeClr val="tx1"/>
                </a:solidFill>
                <a:effectLst/>
                <a:latin typeface="+mn-lt"/>
                <a:ea typeface="+mn-ea"/>
                <a:cs typeface="+mn-cs"/>
              </a:rPr>
              <a:t> crises and austerity, governments are prompted to reset priorities, cut back expenditures, and restructure service delivery strategies </a:t>
            </a:r>
            <a:r>
              <a:rPr lang="en-US" sz="1200" kern="1200" dirty="0">
                <a:solidFill>
                  <a:schemeClr val="tx1"/>
                </a:solidFill>
                <a:effectLst/>
                <a:latin typeface="+mn-lt"/>
                <a:ea typeface="+mn-ea"/>
                <a:cs typeface="+mn-cs"/>
              </a:rPr>
              <a:t>in order to deliver services in a stable, uninterrupted manner, meeting their citizens’ demands.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academic interest in decline and cutback management seemed to have peaked in the 1970s and 1980s, governmental responses to the global financial crisis have led to a resurgence of „old-fashioned“ cutback and austerity measures and also the respective rhetoric at the national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this has led to an impressive accumulation of contextual knowledge on fiscal and organizational response strategies, there have also been warning calls that the focus on decline and cutback management may cause scholars to miss an important opportunity (Bozeman 2010) for adopting a longitudinal and strategic view on the whole life cycle of public organizations, one that emphasizes the role of internal capacities and looks at the interplay of different dimensions beyond fiscal responses.</a:t>
            </a:r>
          </a:p>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25EA8-DF11-4BDC-834D-6C8FDE6A1D6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444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Hypothesis </a:t>
            </a:r>
            <a:r>
              <a:rPr lang="en-US" dirty="0" err="1"/>
              <a:t>lb</a:t>
            </a:r>
            <a:r>
              <a:rPr lang="en-US" dirty="0"/>
              <a:t>: High levels of information use among top managers will be positively related to their interpretation of strategic issues as controllable.</a:t>
            </a:r>
          </a:p>
          <a:p>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6</a:t>
            </a:fld>
            <a:endParaRPr lang="de-DE"/>
          </a:p>
        </p:txBody>
      </p:sp>
    </p:spTree>
    <p:extLst>
      <p:ext uri="{BB962C8B-B14F-4D97-AF65-F5344CB8AC3E}">
        <p14:creationId xmlns:p14="http://schemas.microsoft.com/office/powerpoint/2010/main" val="106988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7</a:t>
            </a:fld>
            <a:endParaRPr lang="de-DE"/>
          </a:p>
        </p:txBody>
      </p:sp>
    </p:spTree>
    <p:extLst>
      <p:ext uri="{BB962C8B-B14F-4D97-AF65-F5344CB8AC3E}">
        <p14:creationId xmlns:p14="http://schemas.microsoft.com/office/powerpoint/2010/main" val="346791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What is the relative strength</a:t>
            </a:r>
            <a:r>
              <a:rPr lang="en-US" baseline="0" dirty="0"/>
              <a:t> </a:t>
            </a:r>
            <a:r>
              <a:rPr lang="en-US" dirty="0"/>
              <a:t>of the direct and indirect paths between the sensemaking activities of scanning</a:t>
            </a:r>
          </a:p>
          <a:p>
            <a:r>
              <a:rPr lang="en-US" dirty="0"/>
              <a:t>and interpretation, and organizational performance?</a:t>
            </a:r>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8</a:t>
            </a:fld>
            <a:endParaRPr lang="de-DE"/>
          </a:p>
        </p:txBody>
      </p:sp>
    </p:spTree>
    <p:extLst>
      <p:ext uri="{BB962C8B-B14F-4D97-AF65-F5344CB8AC3E}">
        <p14:creationId xmlns:p14="http://schemas.microsoft.com/office/powerpoint/2010/main" val="174440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D1A07D2-F9BD-428F-BF5D-8649F341478D}" type="slidenum">
              <a:rPr lang="de-DE" smtClean="0"/>
              <a:t>9</a:t>
            </a:fld>
            <a:endParaRPr lang="de-DE"/>
          </a:p>
        </p:txBody>
      </p:sp>
    </p:spTree>
    <p:extLst>
      <p:ext uri="{BB962C8B-B14F-4D97-AF65-F5344CB8AC3E}">
        <p14:creationId xmlns:p14="http://schemas.microsoft.com/office/powerpoint/2010/main" val="33512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11240E9-1F80-4F97-A6DA-A7075983D8B4}" type="datetimeFigureOut">
              <a:rPr lang="de-DE" smtClean="0"/>
              <a:t>18.11.2021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119237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11240E9-1F80-4F97-A6DA-A7075983D8B4}" type="datetimeFigureOut">
              <a:rPr lang="de-DE" smtClean="0"/>
              <a:t>18.11.2021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243064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11240E9-1F80-4F97-A6DA-A7075983D8B4}" type="datetimeFigureOut">
              <a:rPr lang="de-DE" smtClean="0"/>
              <a:t>18.11.2021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2440014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23392" y="2130426"/>
            <a:ext cx="10959008" cy="1470025"/>
          </a:xfrm>
        </p:spPr>
        <p:txBody>
          <a:bodyPr/>
          <a:lstStyle>
            <a:lvl1pPr>
              <a:defRPr sz="4400">
                <a:solidFill>
                  <a:schemeClr val="tx1">
                    <a:lumMod val="95000"/>
                    <a:lumOff val="5000"/>
                  </a:schemeClr>
                </a:solidFill>
              </a:defRPr>
            </a:lvl1pPr>
          </a:lstStyle>
          <a:p>
            <a:r>
              <a:rPr lang="it-IT" dirty="0"/>
              <a:t>Fare clic per modificare lo stile del titolo</a:t>
            </a:r>
          </a:p>
        </p:txBody>
      </p:sp>
      <p:sp>
        <p:nvSpPr>
          <p:cNvPr id="3" name="Sottotitolo 2"/>
          <p:cNvSpPr>
            <a:spLocks noGrp="1"/>
          </p:cNvSpPr>
          <p:nvPr>
            <p:ph type="subTitle" idx="1"/>
          </p:nvPr>
        </p:nvSpPr>
        <p:spPr>
          <a:xfrm>
            <a:off x="623392" y="3886200"/>
            <a:ext cx="10959008" cy="17526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lvl1pP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cxnSp>
        <p:nvCxnSpPr>
          <p:cNvPr id="7" name="Connettore 1 9"/>
          <p:cNvCxnSpPr/>
          <p:nvPr userDrawn="1"/>
        </p:nvCxnSpPr>
        <p:spPr>
          <a:xfrm flipV="1">
            <a:off x="-80583" y="1174360"/>
            <a:ext cx="12348000" cy="0"/>
          </a:xfrm>
          <a:prstGeom prst="line">
            <a:avLst/>
          </a:prstGeom>
          <a:ln w="63500">
            <a:solidFill>
              <a:srgbClr val="B7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093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92000" cy="900000"/>
          </a:xfrm>
        </p:spPr>
        <p:txBody>
          <a:bodyPr anchor="b">
            <a:normAutofit/>
          </a:bodyPr>
          <a:lstStyle>
            <a:lvl1pPr algn="l">
              <a:defRPr sz="3600">
                <a:solidFill>
                  <a:schemeClr val="tx1">
                    <a:lumMod val="95000"/>
                    <a:lumOff val="5000"/>
                  </a:schemeClr>
                </a:solidFill>
              </a:defRPr>
            </a:lvl1pPr>
          </a:lstStyle>
          <a:p>
            <a:r>
              <a:rPr lang="it-IT" dirty="0"/>
              <a:t>Fare clic per modificare lo stile del titolo</a:t>
            </a:r>
          </a:p>
        </p:txBody>
      </p:sp>
      <p:sp>
        <p:nvSpPr>
          <p:cNvPr id="3" name="Segnaposto contenuto 2"/>
          <p:cNvSpPr>
            <a:spLocks noGrp="1"/>
          </p:cNvSpPr>
          <p:nvPr>
            <p:ph idx="1"/>
          </p:nvPr>
        </p:nvSpPr>
        <p:spPr>
          <a:xfrm>
            <a:off x="609600" y="1340768"/>
            <a:ext cx="10972800" cy="4464497"/>
          </a:xfrm>
        </p:spPr>
        <p:txBody>
          <a:bodyPr/>
          <a:lstStyle>
            <a:lvl1pPr>
              <a:defRPr sz="2800">
                <a:solidFill>
                  <a:schemeClr val="tx1">
                    <a:lumMod val="95000"/>
                    <a:lumOff val="5000"/>
                  </a:schemeClr>
                </a:solidFill>
              </a:defRPr>
            </a:lvl1pPr>
            <a:lvl2pPr>
              <a:defRPr sz="2600">
                <a:solidFill>
                  <a:schemeClr val="tx1">
                    <a:lumMod val="95000"/>
                    <a:lumOff val="5000"/>
                  </a:schemeClr>
                </a:solidFill>
              </a:defRPr>
            </a:lvl2pPr>
            <a:lvl3pPr>
              <a:defRPr sz="2200">
                <a:solidFill>
                  <a:schemeClr val="tx1">
                    <a:lumMod val="95000"/>
                    <a:lumOff val="5000"/>
                  </a:schemeClr>
                </a:solidFill>
              </a:defRPr>
            </a:lvl3pPr>
            <a:lvl4pPr>
              <a:defRPr>
                <a:solidFill>
                  <a:schemeClr val="tx1">
                    <a:lumMod val="95000"/>
                    <a:lumOff val="5000"/>
                  </a:schemeClr>
                </a:solidFill>
              </a:defRPr>
            </a:lvl4pPr>
            <a:lvl5pPr>
              <a:defRPr sz="1800">
                <a:solidFill>
                  <a:schemeClr val="tx1">
                    <a:lumMod val="95000"/>
                    <a:lumOff val="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pic>
        <p:nvPicPr>
          <p:cNvPr id="5" name="Picture 2" descr="Ähnliches Foto">
            <a:extLst>
              <a:ext uri="{FF2B5EF4-FFF2-40B4-BE49-F238E27FC236}">
                <a16:creationId xmlns:a16="http://schemas.microsoft.com/office/drawing/2014/main" id="{EB6B54F0-EA3F-4CFF-A11F-F9E96B7C29AE}"/>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506" r="27773" b="26235"/>
          <a:stretch/>
        </p:blipFill>
        <p:spPr bwMode="auto">
          <a:xfrm>
            <a:off x="11676583" y="2434649"/>
            <a:ext cx="515417"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58579EEF-E18C-4654-80D9-F79BB541115F}"/>
              </a:ext>
            </a:extLst>
          </p:cNvPr>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75613"/>
          <a:stretch/>
        </p:blipFill>
        <p:spPr>
          <a:xfrm>
            <a:off x="11855262" y="5699978"/>
            <a:ext cx="327636" cy="468000"/>
          </a:xfrm>
          <a:prstGeom prst="rect">
            <a:avLst/>
          </a:prstGeom>
        </p:spPr>
      </p:pic>
      <p:pic>
        <p:nvPicPr>
          <p:cNvPr id="9" name="Picture 2">
            <a:extLst>
              <a:ext uri="{FF2B5EF4-FFF2-40B4-BE49-F238E27FC236}">
                <a16:creationId xmlns:a16="http://schemas.microsoft.com/office/drawing/2014/main" id="{7331F14C-2B8E-46B3-A90A-5266E16B5D8A}"/>
              </a:ext>
            </a:extLst>
          </p:cNvPr>
          <p:cNvPicPr>
            <a:picLocks noChangeAspect="1" noChangeArrowheads="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r="76172"/>
          <a:stretch/>
        </p:blipFill>
        <p:spPr bwMode="auto">
          <a:xfrm>
            <a:off x="11639758" y="1716783"/>
            <a:ext cx="54314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32E6F087-4E37-44E1-8033-C941483CE599}"/>
              </a:ext>
            </a:extLst>
          </p:cNvPr>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71795"/>
          <a:stretch/>
        </p:blipFill>
        <p:spPr>
          <a:xfrm>
            <a:off x="11888240" y="3189697"/>
            <a:ext cx="261680" cy="576000"/>
          </a:xfrm>
          <a:prstGeom prst="rect">
            <a:avLst/>
          </a:prstGeom>
        </p:spPr>
      </p:pic>
      <p:pic>
        <p:nvPicPr>
          <p:cNvPr id="11" name="Grafik 10">
            <a:extLst>
              <a:ext uri="{FF2B5EF4-FFF2-40B4-BE49-F238E27FC236}">
                <a16:creationId xmlns:a16="http://schemas.microsoft.com/office/drawing/2014/main" id="{874594A1-6622-4B59-A634-C49615249905}"/>
              </a:ext>
            </a:extLst>
          </p:cNvPr>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r="73934"/>
          <a:stretch/>
        </p:blipFill>
        <p:spPr>
          <a:xfrm>
            <a:off x="11814968" y="4982112"/>
            <a:ext cx="377032" cy="432000"/>
          </a:xfrm>
          <a:prstGeom prst="rect">
            <a:avLst/>
          </a:prstGeom>
        </p:spPr>
      </p:pic>
      <p:pic>
        <p:nvPicPr>
          <p:cNvPr id="1026" name="Picture 2" descr="Treibhausgasbilanz der Universität Freiburg im Breisgau 2017 – STATE OF  AFFAIRS">
            <a:extLst>
              <a:ext uri="{FF2B5EF4-FFF2-40B4-BE49-F238E27FC236}">
                <a16:creationId xmlns:a16="http://schemas.microsoft.com/office/drawing/2014/main" id="{2FB0D300-8E59-4D4E-A18C-FD17A9A40C03}"/>
              </a:ext>
            </a:extLst>
          </p:cNvPr>
          <p:cNvPicPr>
            <a:picLocks noChangeAspect="1" noChangeArrowheads="1"/>
          </p:cNvPicPr>
          <p:nvPr userDrawn="1"/>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21357" t="13339" r="21174" b="10037"/>
          <a:stretch/>
        </p:blipFill>
        <p:spPr bwMode="auto">
          <a:xfrm>
            <a:off x="11750898" y="4051563"/>
            <a:ext cx="432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5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23392" y="2130426"/>
            <a:ext cx="10959008" cy="1470025"/>
          </a:xfrm>
        </p:spPr>
        <p:txBody>
          <a:bodyPr/>
          <a:lstStyle>
            <a:lvl1pPr>
              <a:defRPr sz="4400">
                <a:solidFill>
                  <a:schemeClr val="tx1">
                    <a:lumMod val="95000"/>
                    <a:lumOff val="5000"/>
                  </a:schemeClr>
                </a:solidFill>
              </a:defRPr>
            </a:lvl1pPr>
          </a:lstStyle>
          <a:p>
            <a:r>
              <a:rPr lang="it-IT" dirty="0"/>
              <a:t>Fare clic per modificare lo stile del titolo</a:t>
            </a:r>
          </a:p>
        </p:txBody>
      </p:sp>
      <p:sp>
        <p:nvSpPr>
          <p:cNvPr id="3" name="Sottotitolo 2"/>
          <p:cNvSpPr>
            <a:spLocks noGrp="1"/>
          </p:cNvSpPr>
          <p:nvPr>
            <p:ph type="subTitle" idx="1"/>
          </p:nvPr>
        </p:nvSpPr>
        <p:spPr>
          <a:xfrm>
            <a:off x="623392" y="3886200"/>
            <a:ext cx="10959008" cy="17526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lvl1pP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cxnSp>
        <p:nvCxnSpPr>
          <p:cNvPr id="7" name="Connettore 1 9"/>
          <p:cNvCxnSpPr/>
          <p:nvPr userDrawn="1"/>
        </p:nvCxnSpPr>
        <p:spPr>
          <a:xfrm flipV="1">
            <a:off x="-80583" y="1174360"/>
            <a:ext cx="12348000" cy="0"/>
          </a:xfrm>
          <a:prstGeom prst="line">
            <a:avLst/>
          </a:prstGeom>
          <a:ln w="63500">
            <a:solidFill>
              <a:srgbClr val="B7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551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92000" cy="900000"/>
          </a:xfrm>
        </p:spPr>
        <p:txBody>
          <a:bodyPr anchor="b">
            <a:normAutofit/>
          </a:bodyPr>
          <a:lstStyle>
            <a:lvl1pPr algn="l">
              <a:defRPr sz="3600">
                <a:solidFill>
                  <a:schemeClr val="tx1">
                    <a:lumMod val="95000"/>
                    <a:lumOff val="5000"/>
                  </a:schemeClr>
                </a:solidFill>
              </a:defRPr>
            </a:lvl1pPr>
          </a:lstStyle>
          <a:p>
            <a:r>
              <a:rPr lang="it-IT" dirty="0"/>
              <a:t>Fare clic per modificare lo stile del titolo</a:t>
            </a:r>
          </a:p>
        </p:txBody>
      </p:sp>
      <p:sp>
        <p:nvSpPr>
          <p:cNvPr id="3" name="Segnaposto contenuto 2"/>
          <p:cNvSpPr>
            <a:spLocks noGrp="1"/>
          </p:cNvSpPr>
          <p:nvPr>
            <p:ph idx="1"/>
          </p:nvPr>
        </p:nvSpPr>
        <p:spPr>
          <a:xfrm>
            <a:off x="609600" y="1340768"/>
            <a:ext cx="10972800" cy="4464497"/>
          </a:xfrm>
        </p:spPr>
        <p:txBody>
          <a:bodyPr/>
          <a:lstStyle>
            <a:lvl1pPr>
              <a:defRPr sz="2800">
                <a:solidFill>
                  <a:schemeClr val="tx1">
                    <a:lumMod val="95000"/>
                    <a:lumOff val="5000"/>
                  </a:schemeClr>
                </a:solidFill>
              </a:defRPr>
            </a:lvl1pPr>
            <a:lvl2pPr>
              <a:defRPr sz="2600">
                <a:solidFill>
                  <a:schemeClr val="tx1">
                    <a:lumMod val="95000"/>
                    <a:lumOff val="5000"/>
                  </a:schemeClr>
                </a:solidFill>
              </a:defRPr>
            </a:lvl2pPr>
            <a:lvl3pPr>
              <a:defRPr sz="2200">
                <a:solidFill>
                  <a:schemeClr val="tx1">
                    <a:lumMod val="95000"/>
                    <a:lumOff val="5000"/>
                  </a:schemeClr>
                </a:solidFill>
              </a:defRPr>
            </a:lvl3pPr>
            <a:lvl4pPr>
              <a:defRPr>
                <a:solidFill>
                  <a:schemeClr val="tx1">
                    <a:lumMod val="95000"/>
                    <a:lumOff val="5000"/>
                  </a:schemeClr>
                </a:solidFill>
              </a:defRPr>
            </a:lvl4pPr>
            <a:lvl5pPr>
              <a:defRPr sz="1800">
                <a:solidFill>
                  <a:schemeClr val="tx1">
                    <a:lumMod val="95000"/>
                    <a:lumOff val="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pic>
        <p:nvPicPr>
          <p:cNvPr id="5" name="Picture 2" descr="Ähnliches Foto">
            <a:extLst>
              <a:ext uri="{FF2B5EF4-FFF2-40B4-BE49-F238E27FC236}">
                <a16:creationId xmlns:a16="http://schemas.microsoft.com/office/drawing/2014/main" id="{EB6B54F0-EA3F-4CFF-A11F-F9E96B7C29AE}"/>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506" r="27773" b="26235"/>
          <a:stretch/>
        </p:blipFill>
        <p:spPr bwMode="auto">
          <a:xfrm>
            <a:off x="11676583" y="2434649"/>
            <a:ext cx="515417"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58579EEF-E18C-4654-80D9-F79BB541115F}"/>
              </a:ext>
            </a:extLst>
          </p:cNvPr>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75613"/>
          <a:stretch/>
        </p:blipFill>
        <p:spPr>
          <a:xfrm>
            <a:off x="11855262" y="5699978"/>
            <a:ext cx="327636" cy="468000"/>
          </a:xfrm>
          <a:prstGeom prst="rect">
            <a:avLst/>
          </a:prstGeom>
        </p:spPr>
      </p:pic>
      <p:pic>
        <p:nvPicPr>
          <p:cNvPr id="9" name="Picture 2">
            <a:extLst>
              <a:ext uri="{FF2B5EF4-FFF2-40B4-BE49-F238E27FC236}">
                <a16:creationId xmlns:a16="http://schemas.microsoft.com/office/drawing/2014/main" id="{7331F14C-2B8E-46B3-A90A-5266E16B5D8A}"/>
              </a:ext>
            </a:extLst>
          </p:cNvPr>
          <p:cNvPicPr>
            <a:picLocks noChangeAspect="1" noChangeArrowheads="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r="76172"/>
          <a:stretch/>
        </p:blipFill>
        <p:spPr bwMode="auto">
          <a:xfrm>
            <a:off x="11639758" y="1716783"/>
            <a:ext cx="54314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32E6F087-4E37-44E1-8033-C941483CE599}"/>
              </a:ext>
            </a:extLst>
          </p:cNvPr>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71795"/>
          <a:stretch/>
        </p:blipFill>
        <p:spPr>
          <a:xfrm>
            <a:off x="11888240" y="3189697"/>
            <a:ext cx="261680" cy="576000"/>
          </a:xfrm>
          <a:prstGeom prst="rect">
            <a:avLst/>
          </a:prstGeom>
        </p:spPr>
      </p:pic>
      <p:pic>
        <p:nvPicPr>
          <p:cNvPr id="11" name="Grafik 10">
            <a:extLst>
              <a:ext uri="{FF2B5EF4-FFF2-40B4-BE49-F238E27FC236}">
                <a16:creationId xmlns:a16="http://schemas.microsoft.com/office/drawing/2014/main" id="{874594A1-6622-4B59-A634-C49615249905}"/>
              </a:ext>
            </a:extLst>
          </p:cNvPr>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r="73934"/>
          <a:stretch/>
        </p:blipFill>
        <p:spPr>
          <a:xfrm>
            <a:off x="11814968" y="4982112"/>
            <a:ext cx="377032" cy="432000"/>
          </a:xfrm>
          <a:prstGeom prst="rect">
            <a:avLst/>
          </a:prstGeom>
        </p:spPr>
      </p:pic>
      <p:pic>
        <p:nvPicPr>
          <p:cNvPr id="1026" name="Picture 2" descr="Treibhausgasbilanz der Universität Freiburg im Breisgau 2017 – STATE OF  AFFAIRS">
            <a:extLst>
              <a:ext uri="{FF2B5EF4-FFF2-40B4-BE49-F238E27FC236}">
                <a16:creationId xmlns:a16="http://schemas.microsoft.com/office/drawing/2014/main" id="{2FB0D300-8E59-4D4E-A18C-FD17A9A40C03}"/>
              </a:ext>
            </a:extLst>
          </p:cNvPr>
          <p:cNvPicPr>
            <a:picLocks noChangeAspect="1" noChangeArrowheads="1"/>
          </p:cNvPicPr>
          <p:nvPr userDrawn="1"/>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21357" t="13339" r="21174" b="10037"/>
          <a:stretch/>
        </p:blipFill>
        <p:spPr bwMode="auto">
          <a:xfrm>
            <a:off x="11750898" y="4051563"/>
            <a:ext cx="432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3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23392" y="2130426"/>
            <a:ext cx="10959008" cy="1470025"/>
          </a:xfrm>
        </p:spPr>
        <p:txBody>
          <a:bodyPr/>
          <a:lstStyle>
            <a:lvl1pPr>
              <a:defRPr sz="4400">
                <a:solidFill>
                  <a:schemeClr val="tx1">
                    <a:lumMod val="95000"/>
                    <a:lumOff val="5000"/>
                  </a:schemeClr>
                </a:solidFill>
              </a:defRPr>
            </a:lvl1pPr>
          </a:lstStyle>
          <a:p>
            <a:r>
              <a:rPr lang="it-IT" dirty="0"/>
              <a:t>Fare clic per modificare lo stile del titolo</a:t>
            </a:r>
          </a:p>
        </p:txBody>
      </p:sp>
      <p:sp>
        <p:nvSpPr>
          <p:cNvPr id="3" name="Sottotitolo 2"/>
          <p:cNvSpPr>
            <a:spLocks noGrp="1"/>
          </p:cNvSpPr>
          <p:nvPr>
            <p:ph type="subTitle" idx="1"/>
          </p:nvPr>
        </p:nvSpPr>
        <p:spPr>
          <a:xfrm>
            <a:off x="623392" y="3886200"/>
            <a:ext cx="10959008" cy="17526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lvl1pPr>
              <a:defRPr sz="11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cxnSp>
        <p:nvCxnSpPr>
          <p:cNvPr id="7" name="Connettore 1 9"/>
          <p:cNvCxnSpPr/>
          <p:nvPr userDrawn="1"/>
        </p:nvCxnSpPr>
        <p:spPr>
          <a:xfrm flipV="1">
            <a:off x="-80583" y="1174360"/>
            <a:ext cx="12348000" cy="0"/>
          </a:xfrm>
          <a:prstGeom prst="line">
            <a:avLst/>
          </a:prstGeom>
          <a:ln w="63500">
            <a:solidFill>
              <a:srgbClr val="B7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45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92000" cy="900000"/>
          </a:xfrm>
        </p:spPr>
        <p:txBody>
          <a:bodyPr anchor="b">
            <a:normAutofit/>
          </a:bodyPr>
          <a:lstStyle>
            <a:lvl1pPr algn="l">
              <a:defRPr sz="3600">
                <a:solidFill>
                  <a:schemeClr val="tx1">
                    <a:lumMod val="95000"/>
                    <a:lumOff val="5000"/>
                  </a:schemeClr>
                </a:solidFill>
              </a:defRPr>
            </a:lvl1pPr>
          </a:lstStyle>
          <a:p>
            <a:r>
              <a:rPr lang="it-IT" dirty="0"/>
              <a:t>Fare clic per modificare lo stile del titolo</a:t>
            </a:r>
          </a:p>
        </p:txBody>
      </p:sp>
      <p:sp>
        <p:nvSpPr>
          <p:cNvPr id="3" name="Segnaposto contenuto 2"/>
          <p:cNvSpPr>
            <a:spLocks noGrp="1"/>
          </p:cNvSpPr>
          <p:nvPr>
            <p:ph idx="1"/>
          </p:nvPr>
        </p:nvSpPr>
        <p:spPr>
          <a:xfrm>
            <a:off x="609600" y="1340768"/>
            <a:ext cx="10972800" cy="4464497"/>
          </a:xfrm>
        </p:spPr>
        <p:txBody>
          <a:bodyPr/>
          <a:lstStyle>
            <a:lvl1pPr>
              <a:defRPr sz="2800">
                <a:solidFill>
                  <a:schemeClr val="tx1">
                    <a:lumMod val="95000"/>
                    <a:lumOff val="5000"/>
                  </a:schemeClr>
                </a:solidFill>
              </a:defRPr>
            </a:lvl1pPr>
            <a:lvl2pPr>
              <a:defRPr sz="2600">
                <a:solidFill>
                  <a:schemeClr val="tx1">
                    <a:lumMod val="95000"/>
                    <a:lumOff val="5000"/>
                  </a:schemeClr>
                </a:solidFill>
              </a:defRPr>
            </a:lvl2pPr>
            <a:lvl3pPr>
              <a:defRPr sz="2200">
                <a:solidFill>
                  <a:schemeClr val="tx1">
                    <a:lumMod val="95000"/>
                    <a:lumOff val="5000"/>
                  </a:schemeClr>
                </a:solidFill>
              </a:defRPr>
            </a:lvl3pPr>
            <a:lvl4pPr>
              <a:defRPr>
                <a:solidFill>
                  <a:schemeClr val="tx1">
                    <a:lumMod val="95000"/>
                    <a:lumOff val="5000"/>
                  </a:schemeClr>
                </a:solidFill>
              </a:defRPr>
            </a:lvl4pPr>
            <a:lvl5pPr>
              <a:defRPr sz="1800">
                <a:solidFill>
                  <a:schemeClr val="tx1">
                    <a:lumMod val="95000"/>
                    <a:lumOff val="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pic>
        <p:nvPicPr>
          <p:cNvPr id="5" name="Picture 2" descr="Ähnliches Foto">
            <a:extLst>
              <a:ext uri="{FF2B5EF4-FFF2-40B4-BE49-F238E27FC236}">
                <a16:creationId xmlns:a16="http://schemas.microsoft.com/office/drawing/2014/main" id="{EB6B54F0-EA3F-4CFF-A11F-F9E96B7C29AE}"/>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506" r="27773" b="26235"/>
          <a:stretch/>
        </p:blipFill>
        <p:spPr bwMode="auto">
          <a:xfrm>
            <a:off x="11676583" y="2434649"/>
            <a:ext cx="515417"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58579EEF-E18C-4654-80D9-F79BB541115F}"/>
              </a:ext>
            </a:extLst>
          </p:cNvPr>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75613"/>
          <a:stretch/>
        </p:blipFill>
        <p:spPr>
          <a:xfrm>
            <a:off x="11855262" y="5699978"/>
            <a:ext cx="327636" cy="468000"/>
          </a:xfrm>
          <a:prstGeom prst="rect">
            <a:avLst/>
          </a:prstGeom>
        </p:spPr>
      </p:pic>
      <p:pic>
        <p:nvPicPr>
          <p:cNvPr id="9" name="Picture 2">
            <a:extLst>
              <a:ext uri="{FF2B5EF4-FFF2-40B4-BE49-F238E27FC236}">
                <a16:creationId xmlns:a16="http://schemas.microsoft.com/office/drawing/2014/main" id="{7331F14C-2B8E-46B3-A90A-5266E16B5D8A}"/>
              </a:ext>
            </a:extLst>
          </p:cNvPr>
          <p:cNvPicPr>
            <a:picLocks noChangeAspect="1" noChangeArrowheads="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r="76172"/>
          <a:stretch/>
        </p:blipFill>
        <p:spPr bwMode="auto">
          <a:xfrm>
            <a:off x="11639758" y="1716783"/>
            <a:ext cx="54314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32E6F087-4E37-44E1-8033-C941483CE599}"/>
              </a:ext>
            </a:extLst>
          </p:cNvPr>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71795"/>
          <a:stretch/>
        </p:blipFill>
        <p:spPr>
          <a:xfrm>
            <a:off x="11888240" y="3189697"/>
            <a:ext cx="261680" cy="576000"/>
          </a:xfrm>
          <a:prstGeom prst="rect">
            <a:avLst/>
          </a:prstGeom>
        </p:spPr>
      </p:pic>
      <p:pic>
        <p:nvPicPr>
          <p:cNvPr id="11" name="Grafik 10">
            <a:extLst>
              <a:ext uri="{FF2B5EF4-FFF2-40B4-BE49-F238E27FC236}">
                <a16:creationId xmlns:a16="http://schemas.microsoft.com/office/drawing/2014/main" id="{874594A1-6622-4B59-A634-C49615249905}"/>
              </a:ext>
            </a:extLst>
          </p:cNvPr>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r="73934"/>
          <a:stretch/>
        </p:blipFill>
        <p:spPr>
          <a:xfrm>
            <a:off x="11814968" y="4982112"/>
            <a:ext cx="377032" cy="432000"/>
          </a:xfrm>
          <a:prstGeom prst="rect">
            <a:avLst/>
          </a:prstGeom>
        </p:spPr>
      </p:pic>
      <p:pic>
        <p:nvPicPr>
          <p:cNvPr id="1026" name="Picture 2" descr="Treibhausgasbilanz der Universität Freiburg im Breisgau 2017 – STATE OF  AFFAIRS">
            <a:extLst>
              <a:ext uri="{FF2B5EF4-FFF2-40B4-BE49-F238E27FC236}">
                <a16:creationId xmlns:a16="http://schemas.microsoft.com/office/drawing/2014/main" id="{2FB0D300-8E59-4D4E-A18C-FD17A9A40C03}"/>
              </a:ext>
            </a:extLst>
          </p:cNvPr>
          <p:cNvPicPr>
            <a:picLocks noChangeAspect="1" noChangeArrowheads="1"/>
          </p:cNvPicPr>
          <p:nvPr userDrawn="1"/>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21357" t="13339" r="21174" b="10037"/>
          <a:stretch/>
        </p:blipFill>
        <p:spPr bwMode="auto">
          <a:xfrm>
            <a:off x="11750898" y="4051563"/>
            <a:ext cx="432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2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11240E9-1F80-4F97-A6DA-A7075983D8B4}" type="datetimeFigureOut">
              <a:rPr lang="de-DE" smtClean="0"/>
              <a:t>18.11.2021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407228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11240E9-1F80-4F97-A6DA-A7075983D8B4}" type="datetimeFigureOut">
              <a:rPr lang="de-DE" smtClean="0"/>
              <a:t>18.11.2021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360955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11240E9-1F80-4F97-A6DA-A7075983D8B4}" type="datetimeFigureOut">
              <a:rPr lang="de-DE" smtClean="0"/>
              <a:t>18.11.2021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115750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11240E9-1F80-4F97-A6DA-A7075983D8B4}" type="datetimeFigureOut">
              <a:rPr lang="de-DE" smtClean="0"/>
              <a:t>18.11.2021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166972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11240E9-1F80-4F97-A6DA-A7075983D8B4}" type="datetimeFigureOut">
              <a:rPr lang="de-DE" smtClean="0"/>
              <a:t>18.11.2021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192766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11240E9-1F80-4F97-A6DA-A7075983D8B4}" type="datetimeFigureOut">
              <a:rPr lang="de-DE" smtClean="0"/>
              <a:t>18.11.2021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286046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11240E9-1F80-4F97-A6DA-A7075983D8B4}" type="datetimeFigureOut">
              <a:rPr lang="de-DE" smtClean="0"/>
              <a:t>18.11.2021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287312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11240E9-1F80-4F97-A6DA-A7075983D8B4}" type="datetimeFigureOut">
              <a:rPr lang="de-DE" smtClean="0"/>
              <a:t>18.11.2021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A6F068C-AAAA-45AC-A330-088142CFF752}" type="slidenum">
              <a:rPr lang="de-DE" smtClean="0"/>
              <a:t>‹#›</a:t>
            </a:fld>
            <a:endParaRPr lang="de-DE"/>
          </a:p>
        </p:txBody>
      </p:sp>
    </p:spTree>
    <p:extLst>
      <p:ext uri="{BB962C8B-B14F-4D97-AF65-F5344CB8AC3E}">
        <p14:creationId xmlns:p14="http://schemas.microsoft.com/office/powerpoint/2010/main" val="228342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240E9-1F80-4F97-A6DA-A7075983D8B4}" type="datetimeFigureOut">
              <a:rPr lang="de-DE" smtClean="0"/>
              <a:t>18.11.2021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F068C-AAAA-45AC-A330-088142CFF752}" type="slidenum">
              <a:rPr lang="de-DE" smtClean="0"/>
              <a:t>‹#›</a:t>
            </a:fld>
            <a:endParaRPr lang="de-DE"/>
          </a:p>
        </p:txBody>
      </p:sp>
    </p:spTree>
    <p:extLst>
      <p:ext uri="{BB962C8B-B14F-4D97-AF65-F5344CB8AC3E}">
        <p14:creationId xmlns:p14="http://schemas.microsoft.com/office/powerpoint/2010/main" val="2990442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900000"/>
          </a:xfrm>
          <a:prstGeom prst="rect">
            <a:avLst/>
          </a:prstGeom>
        </p:spPr>
        <p:txBody>
          <a:bodyPr vert="horz" lIns="91440" tIns="45720" rIns="91440" bIns="45720" rtlCol="0" anchor="b">
            <a:noAutofit/>
          </a:bodyPr>
          <a:lstStyle/>
          <a:p>
            <a:r>
              <a:rPr lang="it-IT" dirty="0"/>
              <a:t>Fare clic per modificare lo stile del titolo</a:t>
            </a:r>
          </a:p>
        </p:txBody>
      </p:sp>
      <p:sp>
        <p:nvSpPr>
          <p:cNvPr id="3" name="Segnaposto testo 2"/>
          <p:cNvSpPr>
            <a:spLocks noGrp="1"/>
          </p:cNvSpPr>
          <p:nvPr>
            <p:ph type="body" idx="1"/>
          </p:nvPr>
        </p:nvSpPr>
        <p:spPr>
          <a:xfrm>
            <a:off x="609600" y="1600201"/>
            <a:ext cx="10972800" cy="420506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976320" y="6473309"/>
            <a:ext cx="2606080" cy="365125"/>
          </a:xfrm>
          <a:prstGeom prst="rect">
            <a:avLst/>
          </a:prstGeom>
        </p:spPr>
        <p:txBody>
          <a:bodyPr vert="horz" lIns="91440" tIns="45720" rIns="91440" bIns="45720" rtlCol="0" anchor="ctr"/>
          <a:lstStyle>
            <a:lvl1pPr algn="r">
              <a:defRPr sz="1100">
                <a:solidFill>
                  <a:schemeClr val="bg1">
                    <a:lumMod val="50000"/>
                  </a:schemeClr>
                </a:solidFill>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cxnSp>
        <p:nvCxnSpPr>
          <p:cNvPr id="7" name="Connettore 1 9"/>
          <p:cNvCxnSpPr/>
          <p:nvPr userDrawn="1"/>
        </p:nvCxnSpPr>
        <p:spPr>
          <a:xfrm>
            <a:off x="-48684" y="1174638"/>
            <a:ext cx="11664000" cy="0"/>
          </a:xfrm>
          <a:prstGeom prst="line">
            <a:avLst/>
          </a:prstGeom>
          <a:ln w="25400">
            <a:solidFill>
              <a:srgbClr val="B7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60149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spcBef>
          <a:spcPct val="0"/>
        </a:spcBef>
        <a:buNone/>
        <a:defRPr sz="3600" b="0" kern="1200">
          <a:solidFill>
            <a:schemeClr val="tx1">
              <a:lumMod val="95000"/>
              <a:lumOff val="5000"/>
            </a:schemeClr>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95000"/>
              <a:lumOff val="5000"/>
            </a:schemeClr>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lumMod val="95000"/>
              <a:lumOff val="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900000"/>
          </a:xfrm>
          <a:prstGeom prst="rect">
            <a:avLst/>
          </a:prstGeom>
        </p:spPr>
        <p:txBody>
          <a:bodyPr vert="horz" lIns="91440" tIns="45720" rIns="91440" bIns="45720" rtlCol="0" anchor="b">
            <a:noAutofit/>
          </a:bodyPr>
          <a:lstStyle/>
          <a:p>
            <a:r>
              <a:rPr lang="it-IT" dirty="0"/>
              <a:t>Fare clic per modificare lo stile del titolo</a:t>
            </a:r>
          </a:p>
        </p:txBody>
      </p:sp>
      <p:sp>
        <p:nvSpPr>
          <p:cNvPr id="3" name="Segnaposto testo 2"/>
          <p:cNvSpPr>
            <a:spLocks noGrp="1"/>
          </p:cNvSpPr>
          <p:nvPr>
            <p:ph type="body" idx="1"/>
          </p:nvPr>
        </p:nvSpPr>
        <p:spPr>
          <a:xfrm>
            <a:off x="609600" y="1600201"/>
            <a:ext cx="10972800" cy="420506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976320" y="6473309"/>
            <a:ext cx="2606080" cy="365125"/>
          </a:xfrm>
          <a:prstGeom prst="rect">
            <a:avLst/>
          </a:prstGeom>
        </p:spPr>
        <p:txBody>
          <a:bodyPr vert="horz" lIns="91440" tIns="45720" rIns="91440" bIns="45720" rtlCol="0" anchor="ctr"/>
          <a:lstStyle>
            <a:lvl1pPr algn="r">
              <a:defRPr sz="1100">
                <a:solidFill>
                  <a:schemeClr val="bg1">
                    <a:lumMod val="50000"/>
                  </a:schemeClr>
                </a:solidFill>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cxnSp>
        <p:nvCxnSpPr>
          <p:cNvPr id="7" name="Connettore 1 9"/>
          <p:cNvCxnSpPr/>
          <p:nvPr userDrawn="1"/>
        </p:nvCxnSpPr>
        <p:spPr>
          <a:xfrm>
            <a:off x="-48684" y="1174638"/>
            <a:ext cx="11664000" cy="0"/>
          </a:xfrm>
          <a:prstGeom prst="line">
            <a:avLst/>
          </a:prstGeom>
          <a:ln w="25400">
            <a:solidFill>
              <a:srgbClr val="B7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1473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914400" rtl="0" eaLnBrk="1" latinLnBrk="0" hangingPunct="1">
        <a:spcBef>
          <a:spcPct val="0"/>
        </a:spcBef>
        <a:buNone/>
        <a:defRPr sz="3600" b="0" kern="1200">
          <a:solidFill>
            <a:schemeClr val="tx1">
              <a:lumMod val="95000"/>
              <a:lumOff val="5000"/>
            </a:schemeClr>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95000"/>
              <a:lumOff val="5000"/>
            </a:schemeClr>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lumMod val="95000"/>
              <a:lumOff val="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900000"/>
          </a:xfrm>
          <a:prstGeom prst="rect">
            <a:avLst/>
          </a:prstGeom>
        </p:spPr>
        <p:txBody>
          <a:bodyPr vert="horz" lIns="91440" tIns="45720" rIns="91440" bIns="45720" rtlCol="0" anchor="b">
            <a:noAutofit/>
          </a:bodyPr>
          <a:lstStyle/>
          <a:p>
            <a:r>
              <a:rPr lang="it-IT" dirty="0"/>
              <a:t>Fare clic per modificare lo stile del titolo</a:t>
            </a:r>
          </a:p>
        </p:txBody>
      </p:sp>
      <p:sp>
        <p:nvSpPr>
          <p:cNvPr id="3" name="Segnaposto testo 2"/>
          <p:cNvSpPr>
            <a:spLocks noGrp="1"/>
          </p:cNvSpPr>
          <p:nvPr>
            <p:ph type="body" idx="1"/>
          </p:nvPr>
        </p:nvSpPr>
        <p:spPr>
          <a:xfrm>
            <a:off x="609600" y="1600201"/>
            <a:ext cx="10972800" cy="420506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976320" y="6473309"/>
            <a:ext cx="2606080" cy="365125"/>
          </a:xfrm>
          <a:prstGeom prst="rect">
            <a:avLst/>
          </a:prstGeom>
        </p:spPr>
        <p:txBody>
          <a:bodyPr vert="horz" lIns="91440" tIns="45720" rIns="91440" bIns="45720" rtlCol="0" anchor="ctr"/>
          <a:lstStyle>
            <a:lvl1pPr algn="r">
              <a:defRPr sz="1100">
                <a:solidFill>
                  <a:schemeClr val="bg1">
                    <a:lumMod val="50000"/>
                  </a:schemeClr>
                </a:solidFill>
                <a:latin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cxnSp>
        <p:nvCxnSpPr>
          <p:cNvPr id="7" name="Connettore 1 9"/>
          <p:cNvCxnSpPr/>
          <p:nvPr userDrawn="1"/>
        </p:nvCxnSpPr>
        <p:spPr>
          <a:xfrm>
            <a:off x="-48684" y="1174638"/>
            <a:ext cx="11664000" cy="0"/>
          </a:xfrm>
          <a:prstGeom prst="line">
            <a:avLst/>
          </a:prstGeom>
          <a:ln w="25400">
            <a:solidFill>
              <a:srgbClr val="B7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25457"/>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spcBef>
          <a:spcPct val="0"/>
        </a:spcBef>
        <a:buNone/>
        <a:defRPr sz="3600" b="0" kern="1200">
          <a:solidFill>
            <a:schemeClr val="tx1">
              <a:lumMod val="95000"/>
              <a:lumOff val="5000"/>
            </a:schemeClr>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95000"/>
              <a:lumOff val="5000"/>
            </a:schemeClr>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lumMod val="95000"/>
              <a:lumOff val="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Ähnliches Fot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77095" y="98680"/>
            <a:ext cx="1453125" cy="9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5901" r="49212"/>
          <a:stretch/>
        </p:blipFill>
        <p:spPr>
          <a:xfrm>
            <a:off x="6577703" y="111584"/>
            <a:ext cx="770557" cy="900000"/>
          </a:xfrm>
          <a:prstGeom prst="rect">
            <a:avLst/>
          </a:prstGeom>
        </p:spPr>
      </p:pic>
      <p:pic>
        <p:nvPicPr>
          <p:cNvPr id="8" name="Grafik 7">
            <a:extLst>
              <a:ext uri="{FF2B5EF4-FFF2-40B4-BE49-F238E27FC236}">
                <a16:creationId xmlns:a16="http://schemas.microsoft.com/office/drawing/2014/main" id="{144BD42F-493F-4F9E-B6E1-CD2FFC3D6A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0597" y="240257"/>
            <a:ext cx="2066897" cy="720000"/>
          </a:xfrm>
          <a:prstGeom prst="rect">
            <a:avLst/>
          </a:prstGeom>
        </p:spPr>
      </p:pic>
      <p:pic>
        <p:nvPicPr>
          <p:cNvPr id="1026" name="Picture 2">
            <a:extLst>
              <a:ext uri="{FF2B5EF4-FFF2-40B4-BE49-F238E27FC236}">
                <a16:creationId xmlns:a16="http://schemas.microsoft.com/office/drawing/2014/main" id="{5D050891-93CF-48B1-BE73-5FADB756A4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506" y="323653"/>
            <a:ext cx="284929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2240DC1-CB72-4607-ACAA-5D6D8D03AE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6109" y="152680"/>
            <a:ext cx="1275705" cy="792000"/>
          </a:xfrm>
          <a:prstGeom prst="rect">
            <a:avLst/>
          </a:prstGeom>
        </p:spPr>
      </p:pic>
      <p:sp>
        <p:nvSpPr>
          <p:cNvPr id="16" name="Titel 15">
            <a:extLst>
              <a:ext uri="{FF2B5EF4-FFF2-40B4-BE49-F238E27FC236}">
                <a16:creationId xmlns:a16="http://schemas.microsoft.com/office/drawing/2014/main" id="{63008A0D-F2C2-463E-8CC7-66EF666F6BCA}"/>
              </a:ext>
            </a:extLst>
          </p:cNvPr>
          <p:cNvSpPr>
            <a:spLocks noGrp="1"/>
          </p:cNvSpPr>
          <p:nvPr>
            <p:ph type="ctrTitle"/>
          </p:nvPr>
        </p:nvSpPr>
        <p:spPr/>
        <p:txBody>
          <a:bodyPr>
            <a:normAutofit fontScale="90000"/>
          </a:bodyPr>
          <a:lstStyle/>
          <a:p>
            <a:r>
              <a:rPr lang="de-DE" dirty="0" err="1">
                <a:solidFill>
                  <a:srgbClr val="C00000"/>
                </a:solidFill>
              </a:rPr>
              <a:t>Governmental</a:t>
            </a:r>
            <a:r>
              <a:rPr lang="de-DE" dirty="0">
                <a:solidFill>
                  <a:srgbClr val="C00000"/>
                </a:solidFill>
              </a:rPr>
              <a:t> Financial </a:t>
            </a:r>
            <a:r>
              <a:rPr lang="de-DE" dirty="0" err="1">
                <a:solidFill>
                  <a:srgbClr val="C00000"/>
                </a:solidFill>
              </a:rPr>
              <a:t>Resilience</a:t>
            </a:r>
            <a:r>
              <a:rPr lang="de-DE" dirty="0">
                <a:solidFill>
                  <a:srgbClr val="C00000"/>
                </a:solidFill>
              </a:rPr>
              <a:t> </a:t>
            </a:r>
            <a:br>
              <a:rPr lang="de-DE" dirty="0">
                <a:solidFill>
                  <a:srgbClr val="C00000"/>
                </a:solidFill>
              </a:rPr>
            </a:br>
            <a:r>
              <a:rPr lang="de-DE" dirty="0"/>
              <a:t> – A European </a:t>
            </a:r>
            <a:r>
              <a:rPr lang="de-DE" dirty="0" err="1"/>
              <a:t>Perspective</a:t>
            </a:r>
            <a:endParaRPr lang="de-DE" dirty="0"/>
          </a:p>
        </p:txBody>
      </p:sp>
      <p:sp>
        <p:nvSpPr>
          <p:cNvPr id="20" name="Untertitel 19">
            <a:extLst>
              <a:ext uri="{FF2B5EF4-FFF2-40B4-BE49-F238E27FC236}">
                <a16:creationId xmlns:a16="http://schemas.microsoft.com/office/drawing/2014/main" id="{6498FDDC-D6BE-4D6D-AB9C-2FA3C1D5B46B}"/>
              </a:ext>
            </a:extLst>
          </p:cNvPr>
          <p:cNvSpPr>
            <a:spLocks noGrp="1"/>
          </p:cNvSpPr>
          <p:nvPr>
            <p:ph type="subTitle" idx="1"/>
          </p:nvPr>
        </p:nvSpPr>
        <p:spPr>
          <a:xfrm>
            <a:off x="623392" y="3717033"/>
            <a:ext cx="10959008" cy="3029384"/>
          </a:xfrm>
        </p:spPr>
        <p:txBody>
          <a:bodyPr>
            <a:normAutofit/>
          </a:bodyPr>
          <a:lstStyle/>
          <a:p>
            <a:pPr>
              <a:spcBef>
                <a:spcPts val="0"/>
              </a:spcBef>
            </a:pPr>
            <a:r>
              <a:rPr lang="en-US" sz="2600" dirty="0">
                <a:solidFill>
                  <a:schemeClr val="tx1"/>
                </a:solidFill>
              </a:rPr>
              <a:t>EGPA Conference September 2021</a:t>
            </a:r>
          </a:p>
          <a:p>
            <a:pPr>
              <a:spcBef>
                <a:spcPts val="0"/>
              </a:spcBef>
            </a:pPr>
            <a:endParaRPr lang="de-DE" sz="1800" dirty="0">
              <a:solidFill>
                <a:schemeClr val="tx1">
                  <a:lumMod val="95000"/>
                  <a:lumOff val="5000"/>
                </a:schemeClr>
              </a:solidFill>
            </a:endParaRPr>
          </a:p>
          <a:p>
            <a:pPr>
              <a:spcBef>
                <a:spcPts val="0"/>
              </a:spcBef>
            </a:pPr>
            <a:endParaRPr lang="de-DE" sz="1800" dirty="0">
              <a:solidFill>
                <a:schemeClr val="tx1">
                  <a:lumMod val="95000"/>
                  <a:lumOff val="5000"/>
                </a:schemeClr>
              </a:solidFill>
            </a:endParaRPr>
          </a:p>
          <a:p>
            <a:pPr>
              <a:spcBef>
                <a:spcPts val="0"/>
              </a:spcBef>
            </a:pPr>
            <a:r>
              <a:rPr lang="de-DE" sz="1900" dirty="0">
                <a:solidFill>
                  <a:schemeClr val="tx1">
                    <a:lumMod val="95000"/>
                    <a:lumOff val="5000"/>
                  </a:schemeClr>
                </a:solidFill>
              </a:rPr>
              <a:t>Sanja Korac - </a:t>
            </a:r>
            <a:r>
              <a:rPr lang="de-DE" sz="1700" i="1" dirty="0">
                <a:solidFill>
                  <a:schemeClr val="tx1">
                    <a:lumMod val="95000"/>
                    <a:lumOff val="5000"/>
                  </a:schemeClr>
                </a:solidFill>
              </a:rPr>
              <a:t>University </a:t>
            </a:r>
            <a:r>
              <a:rPr lang="de-DE" sz="1700" i="1" dirty="0" err="1">
                <a:solidFill>
                  <a:schemeClr val="tx1">
                    <a:lumMod val="95000"/>
                    <a:lumOff val="5000"/>
                  </a:schemeClr>
                </a:solidFill>
              </a:rPr>
              <a:t>of</a:t>
            </a:r>
            <a:r>
              <a:rPr lang="de-DE" sz="1700" i="1" dirty="0">
                <a:solidFill>
                  <a:schemeClr val="tx1">
                    <a:lumMod val="95000"/>
                    <a:lumOff val="5000"/>
                  </a:schemeClr>
                </a:solidFill>
              </a:rPr>
              <a:t> Speyer, GER</a:t>
            </a:r>
            <a:endParaRPr lang="de-DE" sz="1900" i="1" dirty="0">
              <a:solidFill>
                <a:schemeClr val="tx1">
                  <a:lumMod val="95000"/>
                  <a:lumOff val="5000"/>
                </a:schemeClr>
              </a:solidFill>
            </a:endParaRPr>
          </a:p>
          <a:p>
            <a:pPr>
              <a:spcBef>
                <a:spcPts val="0"/>
              </a:spcBef>
            </a:pPr>
            <a:r>
              <a:rPr lang="de-DE" sz="1900" dirty="0">
                <a:solidFill>
                  <a:schemeClr val="tx1"/>
                </a:solidFill>
              </a:rPr>
              <a:t>Iris Saliterer </a:t>
            </a:r>
            <a:r>
              <a:rPr lang="de-DE" sz="1900" dirty="0">
                <a:solidFill>
                  <a:schemeClr val="tx1">
                    <a:lumMod val="95000"/>
                    <a:lumOff val="5000"/>
                  </a:schemeClr>
                </a:solidFill>
              </a:rPr>
              <a:t>- </a:t>
            </a:r>
            <a:r>
              <a:rPr lang="de-DE" sz="1700" i="1" dirty="0">
                <a:solidFill>
                  <a:schemeClr val="tx1"/>
                </a:solidFill>
              </a:rPr>
              <a:t>University </a:t>
            </a:r>
            <a:r>
              <a:rPr lang="de-DE" sz="1700" i="1" dirty="0" err="1">
                <a:solidFill>
                  <a:schemeClr val="tx1"/>
                </a:solidFill>
              </a:rPr>
              <a:t>of</a:t>
            </a:r>
            <a:r>
              <a:rPr lang="de-DE" sz="1700" i="1" dirty="0">
                <a:solidFill>
                  <a:schemeClr val="tx1"/>
                </a:solidFill>
              </a:rPr>
              <a:t> Freiburg, GER</a:t>
            </a:r>
            <a:endParaRPr lang="de-DE" sz="1900" i="1" dirty="0">
              <a:solidFill>
                <a:schemeClr val="tx1"/>
              </a:solidFill>
            </a:endParaRPr>
          </a:p>
          <a:p>
            <a:pPr>
              <a:spcBef>
                <a:spcPts val="0"/>
              </a:spcBef>
            </a:pPr>
            <a:endParaRPr lang="de-DE" sz="1800" dirty="0">
              <a:solidFill>
                <a:schemeClr val="tx1"/>
              </a:solidFill>
            </a:endParaRPr>
          </a:p>
          <a:p>
            <a:pPr>
              <a:spcBef>
                <a:spcPts val="0"/>
              </a:spcBef>
            </a:pPr>
            <a:r>
              <a:rPr lang="de-DE" sz="1900" dirty="0"/>
              <a:t>Carmela Barbera </a:t>
            </a:r>
            <a:r>
              <a:rPr lang="de-DE" sz="1700" i="1" dirty="0"/>
              <a:t>- University </a:t>
            </a:r>
            <a:r>
              <a:rPr lang="de-DE" sz="1700" i="1" dirty="0" err="1"/>
              <a:t>of</a:t>
            </a:r>
            <a:r>
              <a:rPr lang="de-DE" sz="1700" i="1" dirty="0"/>
              <a:t> Bergamo, IT</a:t>
            </a:r>
            <a:endParaRPr lang="de-DE" sz="1900" i="1" dirty="0"/>
          </a:p>
          <a:p>
            <a:pPr>
              <a:spcBef>
                <a:spcPts val="0"/>
              </a:spcBef>
            </a:pPr>
            <a:r>
              <a:rPr lang="de-DE" sz="1900" dirty="0"/>
              <a:t>Bernard Kofi Dom </a:t>
            </a:r>
            <a:r>
              <a:rPr lang="de-DE" sz="1700" i="1" dirty="0"/>
              <a:t>- Nottingham Trent University | University </a:t>
            </a:r>
            <a:r>
              <a:rPr lang="de-DE" sz="1700" i="1" dirty="0" err="1"/>
              <a:t>of</a:t>
            </a:r>
            <a:r>
              <a:rPr lang="de-DE" sz="1700" i="1" dirty="0"/>
              <a:t> Essex, UK</a:t>
            </a:r>
            <a:endParaRPr lang="de-DE" sz="1900" i="1" dirty="0"/>
          </a:p>
          <a:p>
            <a:pPr>
              <a:spcBef>
                <a:spcPts val="0"/>
              </a:spcBef>
            </a:pPr>
            <a:r>
              <a:rPr lang="de-DE" sz="1900" dirty="0"/>
              <a:t>Céline Du Boys </a:t>
            </a:r>
            <a:r>
              <a:rPr lang="de-DE" sz="1700" i="1" dirty="0"/>
              <a:t>- Aix-Marseille University, FR</a:t>
            </a:r>
            <a:endParaRPr lang="de-DE" sz="1900" i="1" dirty="0"/>
          </a:p>
          <a:p>
            <a:pPr>
              <a:spcBef>
                <a:spcPts val="0"/>
              </a:spcBef>
            </a:pPr>
            <a:r>
              <a:rPr lang="de-DE" sz="1900" dirty="0"/>
              <a:t>Ileana Steccolini </a:t>
            </a:r>
            <a:r>
              <a:rPr lang="de-DE" sz="1700" i="1" dirty="0"/>
              <a:t>- University of Essex, UK</a:t>
            </a:r>
            <a:endParaRPr lang="de-DE" sz="1900" i="1" dirty="0"/>
          </a:p>
        </p:txBody>
      </p:sp>
      <p:pic>
        <p:nvPicPr>
          <p:cNvPr id="3" name="Grafik 2">
            <a:extLst>
              <a:ext uri="{FF2B5EF4-FFF2-40B4-BE49-F238E27FC236}">
                <a16:creationId xmlns:a16="http://schemas.microsoft.com/office/drawing/2014/main" id="{82768F72-9D8A-4BFF-BD66-D0F91058F6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2528" y="337290"/>
            <a:ext cx="1763800" cy="526792"/>
          </a:xfrm>
          <a:prstGeom prst="rect">
            <a:avLst/>
          </a:prstGeom>
        </p:spPr>
      </p:pic>
    </p:spTree>
    <p:extLst>
      <p:ext uri="{BB962C8B-B14F-4D97-AF65-F5344CB8AC3E}">
        <p14:creationId xmlns:p14="http://schemas.microsoft.com/office/powerpoint/2010/main" val="319855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838200" y="365125"/>
            <a:ext cx="10515600" cy="807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AC </a:t>
            </a:r>
            <a:r>
              <a:rPr lang="de-DE" dirty="0" err="1"/>
              <a:t>related</a:t>
            </a:r>
            <a:r>
              <a:rPr lang="de-DE" dirty="0"/>
              <a:t> </a:t>
            </a:r>
            <a:r>
              <a:rPr lang="de-DE" dirty="0" err="1"/>
              <a:t>Constructs</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868544806"/>
              </p:ext>
            </p:extLst>
          </p:nvPr>
        </p:nvGraphicFramePr>
        <p:xfrm>
          <a:off x="468746" y="1458986"/>
          <a:ext cx="5174672" cy="1662689"/>
        </p:xfrm>
        <a:graphic>
          <a:graphicData uri="http://schemas.openxmlformats.org/drawingml/2006/table">
            <a:tbl>
              <a:tblPr>
                <a:tableStyleId>{5C22544A-7EE6-4342-B048-85BDC9FD1C3A}</a:tableStyleId>
              </a:tblPr>
              <a:tblGrid>
                <a:gridCol w="949783">
                  <a:extLst>
                    <a:ext uri="{9D8B030D-6E8A-4147-A177-3AD203B41FA5}">
                      <a16:colId xmlns:a16="http://schemas.microsoft.com/office/drawing/2014/main" val="1172049791"/>
                    </a:ext>
                  </a:extLst>
                </a:gridCol>
                <a:gridCol w="4224889">
                  <a:extLst>
                    <a:ext uri="{9D8B030D-6E8A-4147-A177-3AD203B41FA5}">
                      <a16:colId xmlns:a16="http://schemas.microsoft.com/office/drawing/2014/main" val="3320477100"/>
                    </a:ext>
                  </a:extLst>
                </a:gridCol>
              </a:tblGrid>
              <a:tr h="379582">
                <a:tc>
                  <a:txBody>
                    <a:bodyPr/>
                    <a:lstStyle/>
                    <a:p>
                      <a:pPr algn="ctr" fontAlgn="b"/>
                      <a:r>
                        <a:rPr lang="de-DE" sz="1200" u="none" strike="noStrike" dirty="0">
                          <a:effectLst/>
                        </a:rPr>
                        <a:t>AC_4_1</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Information is shared freely between political decision makers and administrative staff</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1554697015"/>
                  </a:ext>
                </a:extLst>
              </a:tr>
              <a:tr h="344618">
                <a:tc>
                  <a:txBody>
                    <a:bodyPr/>
                    <a:lstStyle/>
                    <a:p>
                      <a:pPr algn="ctr" fontAlgn="b"/>
                      <a:r>
                        <a:rPr lang="de-DE" sz="1200" u="none" strike="noStrike">
                          <a:effectLst/>
                        </a:rPr>
                        <a:t>AC_4_2</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Political decision makers are aware of the local government's/organization's vulnerabilities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3609149965"/>
                  </a:ext>
                </a:extLst>
              </a:tr>
              <a:tr h="531415">
                <a:tc>
                  <a:txBody>
                    <a:bodyPr/>
                    <a:lstStyle/>
                    <a:p>
                      <a:pPr algn="ctr" fontAlgn="b"/>
                      <a:r>
                        <a:rPr lang="de-DE" sz="1200" u="none" strike="noStrike" dirty="0">
                          <a:effectLst/>
                        </a:rPr>
                        <a:t>AC_4_3</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Political decision makers encourage administrative staff to bring forward information that may be considered 'bad news’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1912670400"/>
                  </a:ext>
                </a:extLst>
              </a:tr>
              <a:tr h="379582">
                <a:tc>
                  <a:txBody>
                    <a:bodyPr/>
                    <a:lstStyle/>
                    <a:p>
                      <a:pPr algn="ctr" fontAlgn="b"/>
                      <a:r>
                        <a:rPr lang="de-DE" sz="1200" u="none" strike="noStrike" dirty="0">
                          <a:effectLst/>
                        </a:rPr>
                        <a:t>AC_4_4</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Elected officials rely on the expertise of administrative staff</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291181482"/>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1585648617"/>
              </p:ext>
            </p:extLst>
          </p:nvPr>
        </p:nvGraphicFramePr>
        <p:xfrm>
          <a:off x="468746" y="4011918"/>
          <a:ext cx="5174672" cy="1619045"/>
        </p:xfrm>
        <a:graphic>
          <a:graphicData uri="http://schemas.openxmlformats.org/drawingml/2006/table">
            <a:tbl>
              <a:tblPr>
                <a:tableStyleId>{5C22544A-7EE6-4342-B048-85BDC9FD1C3A}</a:tableStyleId>
              </a:tblPr>
              <a:tblGrid>
                <a:gridCol w="949782">
                  <a:extLst>
                    <a:ext uri="{9D8B030D-6E8A-4147-A177-3AD203B41FA5}">
                      <a16:colId xmlns:a16="http://schemas.microsoft.com/office/drawing/2014/main" val="2149648195"/>
                    </a:ext>
                  </a:extLst>
                </a:gridCol>
                <a:gridCol w="4224890">
                  <a:extLst>
                    <a:ext uri="{9D8B030D-6E8A-4147-A177-3AD203B41FA5}">
                      <a16:colId xmlns:a16="http://schemas.microsoft.com/office/drawing/2014/main" val="3994948680"/>
                    </a:ext>
                  </a:extLst>
                </a:gridCol>
              </a:tblGrid>
              <a:tr h="346696">
                <a:tc>
                  <a:txBody>
                    <a:bodyPr/>
                    <a:lstStyle/>
                    <a:p>
                      <a:pPr algn="ctr" fontAlgn="b"/>
                      <a:r>
                        <a:rPr lang="de-DE" sz="1200" u="none" strike="noStrike" dirty="0">
                          <a:effectLst/>
                        </a:rPr>
                        <a:t>AC_3_1</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We regularly… - </a:t>
                      </a:r>
                      <a:r>
                        <a:rPr lang="en-US" sz="1200" u="none" strike="noStrike" dirty="0" err="1">
                          <a:effectLst/>
                        </a:rPr>
                        <a:t>analyse</a:t>
                      </a:r>
                      <a:r>
                        <a:rPr lang="en-US" sz="1200" u="none" strike="noStrike" dirty="0">
                          <a:effectLst/>
                        </a:rPr>
                        <a:t> and assess the risks associated with our vulnerabilities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1193996506"/>
                  </a:ext>
                </a:extLst>
              </a:tr>
              <a:tr h="415645">
                <a:tc>
                  <a:txBody>
                    <a:bodyPr/>
                    <a:lstStyle/>
                    <a:p>
                      <a:pPr algn="ctr" fontAlgn="b"/>
                      <a:r>
                        <a:rPr lang="de-DE" sz="1200" u="none" strike="noStrike" dirty="0">
                          <a:effectLst/>
                        </a:rPr>
                        <a:t>AC_3_2</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We regularly… - </a:t>
                      </a:r>
                      <a:r>
                        <a:rPr lang="en-US" sz="1200" u="none" strike="noStrike" dirty="0" err="1">
                          <a:effectLst/>
                        </a:rPr>
                        <a:t>analyse</a:t>
                      </a:r>
                      <a:r>
                        <a:rPr lang="en-US" sz="1200" u="none" strike="noStrike" dirty="0">
                          <a:effectLst/>
                        </a:rPr>
                        <a:t> and assess both the probability and impact of potential disruptions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2164070820"/>
                  </a:ext>
                </a:extLst>
              </a:tr>
              <a:tr h="415645">
                <a:tc>
                  <a:txBody>
                    <a:bodyPr/>
                    <a:lstStyle/>
                    <a:p>
                      <a:pPr algn="ctr" fontAlgn="b"/>
                      <a:r>
                        <a:rPr lang="de-DE" sz="1200" u="none" strike="noStrike" dirty="0">
                          <a:effectLst/>
                        </a:rPr>
                        <a:t>AC_3_3</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 We regularly… - attempt to drive awareness for potential </a:t>
                      </a:r>
                      <a:r>
                        <a:rPr lang="en-US" sz="1200" u="none" strike="noStrike" dirty="0" err="1">
                          <a:effectLst/>
                        </a:rPr>
                        <a:t>disruptons</a:t>
                      </a:r>
                      <a:r>
                        <a:rPr lang="en-US" sz="1200" u="none" strike="noStrike" dirty="0">
                          <a:effectLst/>
                        </a:rPr>
                        <a:t> to our employees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2703823431"/>
                  </a:ext>
                </a:extLst>
              </a:tr>
              <a:tr h="415645">
                <a:tc>
                  <a:txBody>
                    <a:bodyPr/>
                    <a:lstStyle/>
                    <a:p>
                      <a:pPr algn="ctr" fontAlgn="b"/>
                      <a:r>
                        <a:rPr lang="de-DE" sz="1200" u="none" strike="noStrike" dirty="0">
                          <a:effectLst/>
                        </a:rPr>
                        <a:t>AC_3_4</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We regularly… - engage in contingency planning to prepare for potential disruptions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647496255"/>
                  </a:ext>
                </a:extLst>
              </a:tr>
            </a:tbl>
          </a:graphicData>
        </a:graphic>
      </p:graphicFrame>
      <p:sp>
        <p:nvSpPr>
          <p:cNvPr id="7" name="Geschweifte Klammer rechts 6"/>
          <p:cNvSpPr/>
          <p:nvPr/>
        </p:nvSpPr>
        <p:spPr>
          <a:xfrm>
            <a:off x="5823528" y="1458985"/>
            <a:ext cx="175490" cy="16626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p:cNvSpPr/>
          <p:nvPr/>
        </p:nvSpPr>
        <p:spPr>
          <a:xfrm>
            <a:off x="5777346" y="4011918"/>
            <a:ext cx="212436" cy="15474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6017391" y="1967163"/>
            <a:ext cx="1157881" cy="646331"/>
          </a:xfrm>
          <a:prstGeom prst="rect">
            <a:avLst/>
          </a:prstGeom>
          <a:noFill/>
        </p:spPr>
        <p:txBody>
          <a:bodyPr wrap="none" rtlCol="0">
            <a:spAutoFit/>
          </a:bodyPr>
          <a:lstStyle/>
          <a:p>
            <a:pPr algn="ctr"/>
            <a:r>
              <a:rPr lang="de-DE" dirty="0"/>
              <a:t>Pol-Admin</a:t>
            </a:r>
          </a:p>
          <a:p>
            <a:pPr algn="ctr"/>
            <a:r>
              <a:rPr lang="de-DE" dirty="0"/>
              <a:t>Relations</a:t>
            </a:r>
          </a:p>
        </p:txBody>
      </p:sp>
      <p:sp>
        <p:nvSpPr>
          <p:cNvPr id="10" name="Textfeld 9"/>
          <p:cNvSpPr txBox="1"/>
          <p:nvPr/>
        </p:nvSpPr>
        <p:spPr>
          <a:xfrm>
            <a:off x="5911273" y="4462476"/>
            <a:ext cx="1370119" cy="646331"/>
          </a:xfrm>
          <a:prstGeom prst="rect">
            <a:avLst/>
          </a:prstGeom>
          <a:noFill/>
        </p:spPr>
        <p:txBody>
          <a:bodyPr wrap="none" rtlCol="0">
            <a:spAutoFit/>
          </a:bodyPr>
          <a:lstStyle/>
          <a:p>
            <a:r>
              <a:rPr lang="de-DE" dirty="0"/>
              <a:t>Vulnerability</a:t>
            </a:r>
          </a:p>
          <a:p>
            <a:r>
              <a:rPr lang="de-DE" dirty="0"/>
              <a:t>Assessment</a:t>
            </a:r>
          </a:p>
        </p:txBody>
      </p:sp>
      <p:cxnSp>
        <p:nvCxnSpPr>
          <p:cNvPr id="12" name="Gerader Verbinder 11"/>
          <p:cNvCxnSpPr/>
          <p:nvPr/>
        </p:nvCxnSpPr>
        <p:spPr>
          <a:xfrm>
            <a:off x="7355840" y="1173018"/>
            <a:ext cx="30480" cy="48518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6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838200" y="365125"/>
            <a:ext cx="10515600" cy="807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CC </a:t>
            </a:r>
            <a:r>
              <a:rPr lang="de-DE" dirty="0" err="1"/>
              <a:t>related</a:t>
            </a:r>
            <a:r>
              <a:rPr lang="de-DE" dirty="0"/>
              <a:t> </a:t>
            </a:r>
            <a:r>
              <a:rPr lang="de-DE" dirty="0" err="1"/>
              <a:t>Constructs</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2570812555"/>
              </p:ext>
            </p:extLst>
          </p:nvPr>
        </p:nvGraphicFramePr>
        <p:xfrm>
          <a:off x="838200" y="1781207"/>
          <a:ext cx="5174672" cy="904270"/>
        </p:xfrm>
        <a:graphic>
          <a:graphicData uri="http://schemas.openxmlformats.org/drawingml/2006/table">
            <a:tbl>
              <a:tblPr>
                <a:tableStyleId>{5C22544A-7EE6-4342-B048-85BDC9FD1C3A}</a:tableStyleId>
              </a:tblPr>
              <a:tblGrid>
                <a:gridCol w="949782">
                  <a:extLst>
                    <a:ext uri="{9D8B030D-6E8A-4147-A177-3AD203B41FA5}">
                      <a16:colId xmlns:a16="http://schemas.microsoft.com/office/drawing/2014/main" val="2718722440"/>
                    </a:ext>
                  </a:extLst>
                </a:gridCol>
                <a:gridCol w="4224890">
                  <a:extLst>
                    <a:ext uri="{9D8B030D-6E8A-4147-A177-3AD203B41FA5}">
                      <a16:colId xmlns:a16="http://schemas.microsoft.com/office/drawing/2014/main" val="2342620019"/>
                    </a:ext>
                  </a:extLst>
                </a:gridCol>
              </a:tblGrid>
              <a:tr h="304091">
                <a:tc>
                  <a:txBody>
                    <a:bodyPr/>
                    <a:lstStyle/>
                    <a:p>
                      <a:pPr algn="ctr" fontAlgn="b"/>
                      <a:r>
                        <a:rPr lang="de-DE" sz="1200" u="none" strike="noStrike" dirty="0">
                          <a:effectLst/>
                        </a:rPr>
                        <a:t>CC_2_1</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Employees collaborate with each other to diagnose and solve problems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4112536587"/>
                  </a:ext>
                </a:extLst>
              </a:tr>
              <a:tr h="304091">
                <a:tc>
                  <a:txBody>
                    <a:bodyPr/>
                    <a:lstStyle/>
                    <a:p>
                      <a:pPr algn="ctr" fontAlgn="b"/>
                      <a:r>
                        <a:rPr lang="de-DE" sz="1200" u="none" strike="noStrike" dirty="0">
                          <a:effectLst/>
                        </a:rPr>
                        <a:t>CC_2_2</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Employees interact and exchange ideas also across departments</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720956092"/>
                  </a:ext>
                </a:extLst>
              </a:tr>
              <a:tr h="228069">
                <a:tc>
                  <a:txBody>
                    <a:bodyPr/>
                    <a:lstStyle/>
                    <a:p>
                      <a:pPr algn="ctr" fontAlgn="b"/>
                      <a:r>
                        <a:rPr lang="de-DE" sz="1200" u="none" strike="noStrike" dirty="0">
                          <a:effectLst/>
                        </a:rPr>
                        <a:t>CC_2_3</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Cross-departmental collaboration is part of business-as-usual</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3184493306"/>
                  </a:ext>
                </a:extLst>
              </a:tr>
            </a:tbl>
          </a:graphicData>
        </a:graphic>
      </p:graphicFrame>
      <p:graphicFrame>
        <p:nvGraphicFramePr>
          <p:cNvPr id="2" name="Tabelle 1"/>
          <p:cNvGraphicFramePr>
            <a:graphicFrameLocks noGrp="1"/>
          </p:cNvGraphicFramePr>
          <p:nvPr>
            <p:extLst>
              <p:ext uri="{D42A27DB-BD31-4B8C-83A1-F6EECF244321}">
                <p14:modId xmlns:p14="http://schemas.microsoft.com/office/powerpoint/2010/main" val="3694811902"/>
              </p:ext>
            </p:extLst>
          </p:nvPr>
        </p:nvGraphicFramePr>
        <p:xfrm>
          <a:off x="838200" y="3583360"/>
          <a:ext cx="5174672" cy="1505189"/>
        </p:xfrm>
        <a:graphic>
          <a:graphicData uri="http://schemas.openxmlformats.org/drawingml/2006/table">
            <a:tbl>
              <a:tblPr>
                <a:tableStyleId>{5C22544A-7EE6-4342-B048-85BDC9FD1C3A}</a:tableStyleId>
              </a:tblPr>
              <a:tblGrid>
                <a:gridCol w="949782">
                  <a:extLst>
                    <a:ext uri="{9D8B030D-6E8A-4147-A177-3AD203B41FA5}">
                      <a16:colId xmlns:a16="http://schemas.microsoft.com/office/drawing/2014/main" val="1653020977"/>
                    </a:ext>
                  </a:extLst>
                </a:gridCol>
                <a:gridCol w="4224890">
                  <a:extLst>
                    <a:ext uri="{9D8B030D-6E8A-4147-A177-3AD203B41FA5}">
                      <a16:colId xmlns:a16="http://schemas.microsoft.com/office/drawing/2014/main" val="2241752386"/>
                    </a:ext>
                  </a:extLst>
                </a:gridCol>
              </a:tblGrid>
              <a:tr h="377693">
                <a:tc>
                  <a:txBody>
                    <a:bodyPr/>
                    <a:lstStyle/>
                    <a:p>
                      <a:pPr algn="ctr" fontAlgn="b"/>
                      <a:r>
                        <a:rPr lang="de-DE" sz="1200" u="none" strike="noStrike">
                          <a:effectLst/>
                        </a:rPr>
                        <a:t>CC_3_1</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Employees are able to assimilate and apply new knowledge in their practical work</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3626466332"/>
                  </a:ext>
                </a:extLst>
              </a:tr>
              <a:tr h="321205">
                <a:tc>
                  <a:txBody>
                    <a:bodyPr/>
                    <a:lstStyle/>
                    <a:p>
                      <a:pPr algn="ctr" fontAlgn="b"/>
                      <a:r>
                        <a:rPr lang="de-DE" sz="1200" u="none" strike="noStrike">
                          <a:effectLst/>
                        </a:rPr>
                        <a:t>CC_3_2</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Employees do a good job in keeping up with new ways of doing things</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2202632764"/>
                  </a:ext>
                </a:extLst>
              </a:tr>
              <a:tr h="377693">
                <a:tc>
                  <a:txBody>
                    <a:bodyPr/>
                    <a:lstStyle/>
                    <a:p>
                      <a:pPr algn="ctr" fontAlgn="b"/>
                      <a:r>
                        <a:rPr lang="de-DE" sz="1200" u="none" strike="noStrike">
                          <a:effectLst/>
                        </a:rPr>
                        <a:t>CC_3_3</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Employees are able to adapt quickly to changing circumstances</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912590065"/>
                  </a:ext>
                </a:extLst>
              </a:tr>
              <a:tr h="377693">
                <a:tc>
                  <a:txBody>
                    <a:bodyPr/>
                    <a:lstStyle/>
                    <a:p>
                      <a:pPr algn="ctr" fontAlgn="b"/>
                      <a:r>
                        <a:rPr lang="de-DE" sz="1200" u="none" strike="noStrike" dirty="0">
                          <a:effectLst/>
                        </a:rPr>
                        <a:t>CC_4_1</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Employees regularly update their knowledge on new practices and tools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1299962713"/>
                  </a:ext>
                </a:extLst>
              </a:tr>
            </a:tbl>
          </a:graphicData>
        </a:graphic>
      </p:graphicFrame>
      <p:sp>
        <p:nvSpPr>
          <p:cNvPr id="7" name="Textfeld 6"/>
          <p:cNvSpPr txBox="1"/>
          <p:nvPr/>
        </p:nvSpPr>
        <p:spPr>
          <a:xfrm>
            <a:off x="6416085" y="1910176"/>
            <a:ext cx="1447384" cy="646331"/>
          </a:xfrm>
          <a:prstGeom prst="rect">
            <a:avLst/>
          </a:prstGeom>
          <a:noFill/>
        </p:spPr>
        <p:txBody>
          <a:bodyPr wrap="none" rtlCol="0">
            <a:spAutoFit/>
          </a:bodyPr>
          <a:lstStyle/>
          <a:p>
            <a:r>
              <a:rPr lang="de-DE" dirty="0"/>
              <a:t>Internal </a:t>
            </a:r>
          </a:p>
          <a:p>
            <a:r>
              <a:rPr lang="de-DE" dirty="0"/>
              <a:t>Collaboration</a:t>
            </a:r>
          </a:p>
        </p:txBody>
      </p:sp>
      <p:sp>
        <p:nvSpPr>
          <p:cNvPr id="8" name="Textfeld 7"/>
          <p:cNvSpPr txBox="1"/>
          <p:nvPr/>
        </p:nvSpPr>
        <p:spPr>
          <a:xfrm>
            <a:off x="6410036" y="4012788"/>
            <a:ext cx="1317348" cy="646331"/>
          </a:xfrm>
          <a:prstGeom prst="rect">
            <a:avLst/>
          </a:prstGeom>
          <a:noFill/>
        </p:spPr>
        <p:txBody>
          <a:bodyPr wrap="none" rtlCol="0">
            <a:spAutoFit/>
          </a:bodyPr>
          <a:lstStyle/>
          <a:p>
            <a:r>
              <a:rPr lang="de-DE" dirty="0" err="1"/>
              <a:t>Employee</a:t>
            </a:r>
            <a:endParaRPr lang="de-DE" dirty="0"/>
          </a:p>
          <a:p>
            <a:r>
              <a:rPr lang="de-DE" dirty="0" err="1"/>
              <a:t>Adaptability</a:t>
            </a:r>
            <a:endParaRPr lang="de-DE" dirty="0"/>
          </a:p>
        </p:txBody>
      </p:sp>
      <p:sp>
        <p:nvSpPr>
          <p:cNvPr id="9" name="Geschweifte Klammer rechts 8"/>
          <p:cNvSpPr/>
          <p:nvPr/>
        </p:nvSpPr>
        <p:spPr>
          <a:xfrm>
            <a:off x="6262255" y="3583360"/>
            <a:ext cx="147781" cy="15051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Geschweifte Klammer rechts 9"/>
          <p:cNvSpPr/>
          <p:nvPr/>
        </p:nvSpPr>
        <p:spPr>
          <a:xfrm>
            <a:off x="6336145" y="1781207"/>
            <a:ext cx="73891" cy="9399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88247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838200" y="365125"/>
            <a:ext cx="10515600" cy="807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C-19 </a:t>
            </a:r>
            <a:r>
              <a:rPr lang="de-DE" dirty="0" err="1"/>
              <a:t>related</a:t>
            </a:r>
            <a:r>
              <a:rPr lang="de-DE" dirty="0"/>
              <a:t> </a:t>
            </a:r>
            <a:r>
              <a:rPr lang="de-DE" dirty="0" err="1"/>
              <a:t>Constructs</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59846275"/>
              </p:ext>
            </p:extLst>
          </p:nvPr>
        </p:nvGraphicFramePr>
        <p:xfrm>
          <a:off x="607291" y="2921567"/>
          <a:ext cx="4777509" cy="1571845"/>
        </p:xfrm>
        <a:graphic>
          <a:graphicData uri="http://schemas.openxmlformats.org/drawingml/2006/table">
            <a:tbl>
              <a:tblPr>
                <a:tableStyleId>{5C22544A-7EE6-4342-B048-85BDC9FD1C3A}</a:tableStyleId>
              </a:tblPr>
              <a:tblGrid>
                <a:gridCol w="876885">
                  <a:extLst>
                    <a:ext uri="{9D8B030D-6E8A-4147-A177-3AD203B41FA5}">
                      <a16:colId xmlns:a16="http://schemas.microsoft.com/office/drawing/2014/main" val="3391431836"/>
                    </a:ext>
                  </a:extLst>
                </a:gridCol>
                <a:gridCol w="3900624">
                  <a:extLst>
                    <a:ext uri="{9D8B030D-6E8A-4147-A177-3AD203B41FA5}">
                      <a16:colId xmlns:a16="http://schemas.microsoft.com/office/drawing/2014/main" val="2019175269"/>
                    </a:ext>
                  </a:extLst>
                </a:gridCol>
              </a:tblGrid>
              <a:tr h="331050">
                <a:tc>
                  <a:txBody>
                    <a:bodyPr/>
                    <a:lstStyle/>
                    <a:p>
                      <a:pPr algn="ctr" fontAlgn="b"/>
                      <a:r>
                        <a:rPr lang="de-DE" sz="1200" u="none" strike="noStrike">
                          <a:effectLst/>
                        </a:rPr>
                        <a:t>CI_2_1</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caused inter-departmental conflicts within the local government/organization</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3882892652"/>
                  </a:ext>
                </a:extLst>
              </a:tr>
              <a:tr h="331050">
                <a:tc>
                  <a:txBody>
                    <a:bodyPr/>
                    <a:lstStyle/>
                    <a:p>
                      <a:pPr algn="ctr" fontAlgn="b"/>
                      <a:r>
                        <a:rPr lang="de-DE" sz="1200" u="none" strike="noStrike">
                          <a:effectLst/>
                        </a:rPr>
                        <a:t>CI_2_2</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 caused disputes with citizens/service recipients</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1593583803"/>
                  </a:ext>
                </a:extLst>
              </a:tr>
              <a:tr h="496575">
                <a:tc>
                  <a:txBody>
                    <a:bodyPr/>
                    <a:lstStyle/>
                    <a:p>
                      <a:pPr algn="ctr" fontAlgn="b"/>
                      <a:r>
                        <a:rPr lang="de-DE" sz="1200" u="none" strike="noStrike">
                          <a:effectLst/>
                        </a:rPr>
                        <a:t>CI_2_3</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 caused disputes between political actors and administration actors in my local government</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3653574786"/>
                  </a:ext>
                </a:extLst>
              </a:tr>
              <a:tr h="331050">
                <a:tc>
                  <a:txBody>
                    <a:bodyPr/>
                    <a:lstStyle/>
                    <a:p>
                      <a:pPr algn="ctr" fontAlgn="b"/>
                      <a:r>
                        <a:rPr lang="de-DE" sz="1200" u="none" strike="noStrike" dirty="0">
                          <a:solidFill>
                            <a:srgbClr val="C00000"/>
                          </a:solidFill>
                          <a:effectLst/>
                        </a:rPr>
                        <a:t>CI_2_4</a:t>
                      </a:r>
                      <a:endParaRPr lang="de-DE" sz="1200" b="0" i="0" u="none" strike="noStrike" dirty="0">
                        <a:solidFill>
                          <a:srgbClr val="C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solidFill>
                            <a:srgbClr val="C00000"/>
                          </a:solidFill>
                          <a:effectLst/>
                        </a:rPr>
                        <a:t>is an  issue that changes the influence of certain groups within the local government</a:t>
                      </a:r>
                      <a:endParaRPr lang="en-US" sz="1200" b="0" i="0" u="none" strike="noStrike" dirty="0">
                        <a:solidFill>
                          <a:srgbClr val="C00000"/>
                        </a:solidFill>
                        <a:effectLst/>
                        <a:latin typeface="Caibri "/>
                      </a:endParaRPr>
                    </a:p>
                  </a:txBody>
                  <a:tcPr marL="6350" marR="6350" marT="6350" marB="0" anchor="ctr"/>
                </a:tc>
                <a:extLst>
                  <a:ext uri="{0D108BD9-81ED-4DB2-BD59-A6C34878D82A}">
                    <a16:rowId xmlns:a16="http://schemas.microsoft.com/office/drawing/2014/main" val="1020126379"/>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0189250"/>
              </p:ext>
            </p:extLst>
          </p:nvPr>
        </p:nvGraphicFramePr>
        <p:xfrm>
          <a:off x="607291" y="4680742"/>
          <a:ext cx="4777509" cy="1494126"/>
        </p:xfrm>
        <a:graphic>
          <a:graphicData uri="http://schemas.openxmlformats.org/drawingml/2006/table">
            <a:tbl>
              <a:tblPr>
                <a:tableStyleId>{5C22544A-7EE6-4342-B048-85BDC9FD1C3A}</a:tableStyleId>
              </a:tblPr>
              <a:tblGrid>
                <a:gridCol w="876885">
                  <a:extLst>
                    <a:ext uri="{9D8B030D-6E8A-4147-A177-3AD203B41FA5}">
                      <a16:colId xmlns:a16="http://schemas.microsoft.com/office/drawing/2014/main" val="173663524"/>
                    </a:ext>
                  </a:extLst>
                </a:gridCol>
                <a:gridCol w="3900624">
                  <a:extLst>
                    <a:ext uri="{9D8B030D-6E8A-4147-A177-3AD203B41FA5}">
                      <a16:colId xmlns:a16="http://schemas.microsoft.com/office/drawing/2014/main" val="2944909333"/>
                    </a:ext>
                  </a:extLst>
                </a:gridCol>
              </a:tblGrid>
              <a:tr h="527339">
                <a:tc>
                  <a:txBody>
                    <a:bodyPr/>
                    <a:lstStyle/>
                    <a:p>
                      <a:pPr algn="ctr" fontAlgn="b"/>
                      <a:r>
                        <a:rPr lang="de-DE" sz="1200" u="none" strike="noStrike" dirty="0">
                          <a:effectLst/>
                        </a:rPr>
                        <a:t>SM_3_1</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Most employees... - feel that we have the capabilities needed to deal with the consequences of the crisis</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3956169110"/>
                  </a:ext>
                </a:extLst>
              </a:tr>
              <a:tr h="351559">
                <a:tc>
                  <a:txBody>
                    <a:bodyPr/>
                    <a:lstStyle/>
                    <a:p>
                      <a:pPr algn="ctr" fontAlgn="b"/>
                      <a:r>
                        <a:rPr lang="de-DE" sz="1200" u="none" strike="noStrike">
                          <a:effectLst/>
                        </a:rPr>
                        <a:t>SM_3_2</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Most employees... - feel that we are in control of the situation</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2717616425"/>
                  </a:ext>
                </a:extLst>
              </a:tr>
              <a:tr h="615228">
                <a:tc>
                  <a:txBody>
                    <a:bodyPr/>
                    <a:lstStyle/>
                    <a:p>
                      <a:pPr algn="ctr" fontAlgn="b"/>
                      <a:r>
                        <a:rPr lang="de-DE" sz="1200" u="none" strike="noStrike" dirty="0">
                          <a:effectLst/>
                        </a:rPr>
                        <a:t>SM_3_3</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Most employees... - think that we have a good understanding of the crisis and its consequences for our local government</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88107178"/>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046141813"/>
              </p:ext>
            </p:extLst>
          </p:nvPr>
        </p:nvGraphicFramePr>
        <p:xfrm>
          <a:off x="607291" y="1178148"/>
          <a:ext cx="4777509" cy="1410044"/>
        </p:xfrm>
        <a:graphic>
          <a:graphicData uri="http://schemas.openxmlformats.org/drawingml/2006/table">
            <a:tbl>
              <a:tblPr>
                <a:tableStyleId>{5C22544A-7EE6-4342-B048-85BDC9FD1C3A}</a:tableStyleId>
              </a:tblPr>
              <a:tblGrid>
                <a:gridCol w="876885">
                  <a:extLst>
                    <a:ext uri="{9D8B030D-6E8A-4147-A177-3AD203B41FA5}">
                      <a16:colId xmlns:a16="http://schemas.microsoft.com/office/drawing/2014/main" val="1100599840"/>
                    </a:ext>
                  </a:extLst>
                </a:gridCol>
                <a:gridCol w="3900624">
                  <a:extLst>
                    <a:ext uri="{9D8B030D-6E8A-4147-A177-3AD203B41FA5}">
                      <a16:colId xmlns:a16="http://schemas.microsoft.com/office/drawing/2014/main" val="924926560"/>
                    </a:ext>
                  </a:extLst>
                </a:gridCol>
              </a:tblGrid>
              <a:tr h="249684">
                <a:tc>
                  <a:txBody>
                    <a:bodyPr/>
                    <a:lstStyle/>
                    <a:p>
                      <a:pPr algn="ctr" fontAlgn="b"/>
                      <a:r>
                        <a:rPr lang="de-DE" sz="1200" u="none" strike="noStrike">
                          <a:effectLst/>
                        </a:rPr>
                        <a:t>SM_4_1</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an issue that affects the local government as a whole</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439619009"/>
                  </a:ext>
                </a:extLst>
              </a:tr>
              <a:tr h="332912">
                <a:tc>
                  <a:txBody>
                    <a:bodyPr/>
                    <a:lstStyle/>
                    <a:p>
                      <a:pPr algn="ctr" fontAlgn="b"/>
                      <a:r>
                        <a:rPr lang="de-DE" sz="1200" u="none" strike="noStrike">
                          <a:effectLst/>
                        </a:rPr>
                        <a:t>SM_4_2</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an issue which reshapes the local government's identity and values</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3373499621"/>
                  </a:ext>
                </a:extLst>
              </a:tr>
              <a:tr h="332912">
                <a:tc>
                  <a:txBody>
                    <a:bodyPr/>
                    <a:lstStyle/>
                    <a:p>
                      <a:pPr algn="ctr" fontAlgn="b"/>
                      <a:r>
                        <a:rPr lang="de-DE" sz="1200" u="none" strike="noStrike">
                          <a:effectLst/>
                        </a:rPr>
                        <a:t>SM_4_3</a:t>
                      </a:r>
                      <a:endParaRPr lang="de-DE"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an issue that impacts the local government's strategic priorities and goals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2604610294"/>
                  </a:ext>
                </a:extLst>
              </a:tr>
              <a:tr h="416140">
                <a:tc>
                  <a:txBody>
                    <a:bodyPr/>
                    <a:lstStyle/>
                    <a:p>
                      <a:pPr algn="ctr" fontAlgn="b"/>
                      <a:r>
                        <a:rPr lang="de-DE" sz="1200" u="none" strike="noStrike" dirty="0">
                          <a:effectLst/>
                        </a:rPr>
                        <a:t>SM_4_4</a:t>
                      </a:r>
                      <a:endParaRPr lang="de-DE"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dirty="0">
                          <a:effectLst/>
                        </a:rPr>
                        <a:t>an issue that  leads to substantial changes in the way the local government operates</a:t>
                      </a:r>
                      <a:endParaRPr lang="en-US"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3286712255"/>
                  </a:ext>
                </a:extLst>
              </a:tr>
            </a:tbl>
          </a:graphicData>
        </a:graphic>
      </p:graphicFrame>
      <p:sp>
        <p:nvSpPr>
          <p:cNvPr id="7" name="Geschweifte Klammer rechts 6"/>
          <p:cNvSpPr/>
          <p:nvPr/>
        </p:nvSpPr>
        <p:spPr>
          <a:xfrm>
            <a:off x="5551055" y="1198634"/>
            <a:ext cx="166254" cy="13690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p:cNvSpPr txBox="1"/>
          <p:nvPr/>
        </p:nvSpPr>
        <p:spPr>
          <a:xfrm>
            <a:off x="5800437" y="1560005"/>
            <a:ext cx="1000851" cy="646331"/>
          </a:xfrm>
          <a:prstGeom prst="rect">
            <a:avLst/>
          </a:prstGeom>
          <a:noFill/>
        </p:spPr>
        <p:txBody>
          <a:bodyPr wrap="none" rtlCol="0">
            <a:spAutoFit/>
          </a:bodyPr>
          <a:lstStyle/>
          <a:p>
            <a:r>
              <a:rPr lang="de-DE" dirty="0"/>
              <a:t>Strategic</a:t>
            </a:r>
          </a:p>
          <a:p>
            <a:r>
              <a:rPr lang="de-DE" dirty="0"/>
              <a:t> Impact</a:t>
            </a:r>
          </a:p>
        </p:txBody>
      </p:sp>
      <p:sp>
        <p:nvSpPr>
          <p:cNvPr id="10" name="Geschweifte Klammer rechts 9"/>
          <p:cNvSpPr/>
          <p:nvPr/>
        </p:nvSpPr>
        <p:spPr>
          <a:xfrm>
            <a:off x="5551055" y="2954696"/>
            <a:ext cx="166254" cy="1441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5800437" y="3316067"/>
            <a:ext cx="901465" cy="369332"/>
          </a:xfrm>
          <a:prstGeom prst="rect">
            <a:avLst/>
          </a:prstGeom>
          <a:noFill/>
        </p:spPr>
        <p:txBody>
          <a:bodyPr wrap="none" rtlCol="0">
            <a:spAutoFit/>
          </a:bodyPr>
          <a:lstStyle/>
          <a:p>
            <a:r>
              <a:rPr lang="de-DE" dirty="0"/>
              <a:t>Conflict</a:t>
            </a:r>
          </a:p>
        </p:txBody>
      </p:sp>
      <p:sp>
        <p:nvSpPr>
          <p:cNvPr id="12" name="Geschweifte Klammer rechts 11"/>
          <p:cNvSpPr/>
          <p:nvPr/>
        </p:nvSpPr>
        <p:spPr>
          <a:xfrm>
            <a:off x="5569528" y="4706898"/>
            <a:ext cx="166254" cy="14418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p:cNvSpPr txBox="1"/>
          <p:nvPr/>
        </p:nvSpPr>
        <p:spPr>
          <a:xfrm>
            <a:off x="5920510" y="5243138"/>
            <a:ext cx="1502912" cy="369332"/>
          </a:xfrm>
          <a:prstGeom prst="rect">
            <a:avLst/>
          </a:prstGeom>
          <a:noFill/>
        </p:spPr>
        <p:txBody>
          <a:bodyPr wrap="none" rtlCol="0">
            <a:spAutoFit/>
          </a:bodyPr>
          <a:lstStyle/>
          <a:p>
            <a:r>
              <a:rPr lang="de-DE" dirty="0"/>
              <a:t>Controllability</a:t>
            </a:r>
          </a:p>
        </p:txBody>
      </p:sp>
    </p:spTree>
    <p:extLst>
      <p:ext uri="{BB962C8B-B14F-4D97-AF65-F5344CB8AC3E}">
        <p14:creationId xmlns:p14="http://schemas.microsoft.com/office/powerpoint/2010/main" val="160321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1972138182"/>
              </p:ext>
            </p:extLst>
          </p:nvPr>
        </p:nvGraphicFramePr>
        <p:xfrm>
          <a:off x="838200" y="1480640"/>
          <a:ext cx="3641436" cy="2029460"/>
        </p:xfrm>
        <a:graphic>
          <a:graphicData uri="http://schemas.openxmlformats.org/drawingml/2006/table">
            <a:tbl>
              <a:tblPr>
                <a:tableStyleId>{5C22544A-7EE6-4342-B048-85BDC9FD1C3A}</a:tableStyleId>
              </a:tblPr>
              <a:tblGrid>
                <a:gridCol w="668365">
                  <a:extLst>
                    <a:ext uri="{9D8B030D-6E8A-4147-A177-3AD203B41FA5}">
                      <a16:colId xmlns:a16="http://schemas.microsoft.com/office/drawing/2014/main" val="18612498"/>
                    </a:ext>
                  </a:extLst>
                </a:gridCol>
                <a:gridCol w="2973071">
                  <a:extLst>
                    <a:ext uri="{9D8B030D-6E8A-4147-A177-3AD203B41FA5}">
                      <a16:colId xmlns:a16="http://schemas.microsoft.com/office/drawing/2014/main" val="1443344981"/>
                    </a:ext>
                  </a:extLst>
                </a:gridCol>
              </a:tblGrid>
              <a:tr h="276225">
                <a:tc>
                  <a:txBody>
                    <a:bodyPr/>
                    <a:lstStyle/>
                    <a:p>
                      <a:pPr algn="ctr" fontAlgn="b"/>
                      <a:r>
                        <a:rPr lang="de-DE" sz="1400" u="none" strike="noStrike" dirty="0">
                          <a:effectLst/>
                        </a:rPr>
                        <a:t>PV_1_1</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de-DE" sz="1200" u="none" strike="noStrike" dirty="0">
                          <a:effectLst/>
                        </a:rPr>
                        <a:t>Quality of </a:t>
                      </a:r>
                      <a:r>
                        <a:rPr lang="de-DE" sz="1200" u="none" strike="noStrike" dirty="0" err="1">
                          <a:effectLst/>
                        </a:rPr>
                        <a:t>service</a:t>
                      </a:r>
                      <a:r>
                        <a:rPr lang="de-DE" sz="1200" u="none" strike="noStrike" dirty="0">
                          <a:effectLst/>
                        </a:rPr>
                        <a:t> </a:t>
                      </a:r>
                      <a:r>
                        <a:rPr lang="de-DE" sz="1200" u="none" strike="noStrike" dirty="0" err="1">
                          <a:effectLst/>
                        </a:rPr>
                        <a:t>delivery</a:t>
                      </a:r>
                      <a:endParaRPr lang="de-DE"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3140179546"/>
                  </a:ext>
                </a:extLst>
              </a:tr>
              <a:tr h="276225">
                <a:tc>
                  <a:txBody>
                    <a:bodyPr/>
                    <a:lstStyle/>
                    <a:p>
                      <a:pPr algn="ctr" fontAlgn="b"/>
                      <a:r>
                        <a:rPr lang="de-DE" sz="1400" u="none" strike="noStrike">
                          <a:effectLst/>
                        </a:rPr>
                        <a:t>PV_1_2</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de-DE" sz="1200" u="none" strike="noStrike" dirty="0">
                          <a:effectLst/>
                        </a:rPr>
                        <a:t>Efficiency in </a:t>
                      </a:r>
                      <a:r>
                        <a:rPr lang="de-DE" sz="1200" u="none" strike="noStrike" dirty="0" err="1">
                          <a:effectLst/>
                        </a:rPr>
                        <a:t>service</a:t>
                      </a:r>
                      <a:r>
                        <a:rPr lang="de-DE" sz="1200" u="none" strike="noStrike" dirty="0">
                          <a:effectLst/>
                        </a:rPr>
                        <a:t> </a:t>
                      </a:r>
                      <a:r>
                        <a:rPr lang="de-DE" sz="1200" u="none" strike="noStrike" dirty="0" err="1">
                          <a:effectLst/>
                        </a:rPr>
                        <a:t>delivery</a:t>
                      </a:r>
                      <a:endParaRPr lang="de-DE"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1366175723"/>
                  </a:ext>
                </a:extLst>
              </a:tr>
              <a:tr h="276225">
                <a:tc>
                  <a:txBody>
                    <a:bodyPr/>
                    <a:lstStyle/>
                    <a:p>
                      <a:pPr algn="ctr" fontAlgn="b"/>
                      <a:r>
                        <a:rPr lang="de-DE" sz="1400" u="none" strike="noStrike">
                          <a:effectLst/>
                        </a:rPr>
                        <a:t>PV_1_3</a:t>
                      </a:r>
                      <a:endParaRPr lang="de-D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ctr"/>
                      <a:r>
                        <a:rPr lang="de-DE" sz="1200" u="none" strike="noStrike">
                          <a:effectLst/>
                        </a:rPr>
                        <a:t>Goal effectiveness/attainment</a:t>
                      </a:r>
                      <a:endParaRPr lang="de-DE"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3167675267"/>
                  </a:ext>
                </a:extLst>
              </a:tr>
              <a:tr h="276225">
                <a:tc>
                  <a:txBody>
                    <a:bodyPr/>
                    <a:lstStyle/>
                    <a:p>
                      <a:pPr algn="ctr" fontAlgn="b"/>
                      <a:r>
                        <a:rPr lang="de-DE" sz="1400" u="none" strike="noStrike" dirty="0">
                          <a:effectLst/>
                        </a:rPr>
                        <a:t>PV_1_4</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de-DE" sz="1200" u="none" strike="noStrike">
                          <a:effectLst/>
                        </a:rPr>
                        <a:t>Responsiveness of services</a:t>
                      </a:r>
                      <a:endParaRPr lang="de-DE"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1722560855"/>
                  </a:ext>
                </a:extLst>
              </a:tr>
              <a:tr h="276225">
                <a:tc>
                  <a:txBody>
                    <a:bodyPr/>
                    <a:lstStyle/>
                    <a:p>
                      <a:pPr algn="ctr" fontAlgn="b"/>
                      <a:r>
                        <a:rPr lang="de-DE" sz="1400" u="none" strike="noStrike" dirty="0">
                          <a:effectLst/>
                        </a:rPr>
                        <a:t>PV_1_5</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en-US" sz="1200" u="none" strike="noStrike">
                          <a:effectLst/>
                        </a:rPr>
                        <a:t>Success in developing new/innovative ways of service delivery</a:t>
                      </a:r>
                      <a:endParaRPr lang="en-US" sz="1200" b="0" i="0" u="none" strike="noStrike">
                        <a:solidFill>
                          <a:srgbClr val="000000"/>
                        </a:solidFill>
                        <a:effectLst/>
                        <a:latin typeface="Caibri "/>
                      </a:endParaRPr>
                    </a:p>
                  </a:txBody>
                  <a:tcPr marL="6350" marR="6350" marT="6350" marB="0" anchor="ctr"/>
                </a:tc>
                <a:extLst>
                  <a:ext uri="{0D108BD9-81ED-4DB2-BD59-A6C34878D82A}">
                    <a16:rowId xmlns:a16="http://schemas.microsoft.com/office/drawing/2014/main" val="3191210207"/>
                  </a:ext>
                </a:extLst>
              </a:tr>
              <a:tr h="276225">
                <a:tc>
                  <a:txBody>
                    <a:bodyPr/>
                    <a:lstStyle/>
                    <a:p>
                      <a:pPr algn="ctr" fontAlgn="b"/>
                      <a:r>
                        <a:rPr lang="de-DE" sz="1400" u="none" strike="noStrike" dirty="0">
                          <a:effectLst/>
                        </a:rPr>
                        <a:t>PV_1_6</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de-DE" sz="1200" u="none" strike="noStrike" dirty="0">
                          <a:effectLst/>
                        </a:rPr>
                        <a:t> Reputation of </a:t>
                      </a:r>
                      <a:r>
                        <a:rPr lang="de-DE" sz="1200" u="none" strike="noStrike" dirty="0" err="1">
                          <a:effectLst/>
                        </a:rPr>
                        <a:t>work</a:t>
                      </a:r>
                      <a:r>
                        <a:rPr lang="de-DE" sz="1200" u="none" strike="noStrike" dirty="0">
                          <a:effectLst/>
                        </a:rPr>
                        <a:t> excellence</a:t>
                      </a:r>
                      <a:endParaRPr lang="de-DE"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1304944056"/>
                  </a:ext>
                </a:extLst>
              </a:tr>
              <a:tr h="276225">
                <a:tc>
                  <a:txBody>
                    <a:bodyPr/>
                    <a:lstStyle/>
                    <a:p>
                      <a:pPr algn="ctr" fontAlgn="b"/>
                      <a:r>
                        <a:rPr lang="de-DE" sz="1400" u="none" strike="noStrike" dirty="0">
                          <a:effectLst/>
                        </a:rPr>
                        <a:t>PV_1_7</a:t>
                      </a:r>
                      <a:endParaRPr lang="de-DE"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ctr"/>
                      <a:r>
                        <a:rPr lang="de-DE" sz="1200" u="none" strike="noStrike" dirty="0">
                          <a:effectLst/>
                        </a:rPr>
                        <a:t>Competence of </a:t>
                      </a:r>
                      <a:r>
                        <a:rPr lang="de-DE" sz="1200" u="none" strike="noStrike" dirty="0" err="1">
                          <a:effectLst/>
                        </a:rPr>
                        <a:t>staff</a:t>
                      </a:r>
                      <a:endParaRPr lang="de-DE" sz="1200" b="0" i="0" u="none" strike="noStrike" dirty="0">
                        <a:solidFill>
                          <a:srgbClr val="000000"/>
                        </a:solidFill>
                        <a:effectLst/>
                        <a:latin typeface="Caibri "/>
                      </a:endParaRPr>
                    </a:p>
                  </a:txBody>
                  <a:tcPr marL="6350" marR="6350" marT="6350" marB="0" anchor="ctr"/>
                </a:tc>
                <a:extLst>
                  <a:ext uri="{0D108BD9-81ED-4DB2-BD59-A6C34878D82A}">
                    <a16:rowId xmlns:a16="http://schemas.microsoft.com/office/drawing/2014/main" val="3360035639"/>
                  </a:ext>
                </a:extLst>
              </a:tr>
            </a:tbl>
          </a:graphicData>
        </a:graphic>
      </p:graphicFrame>
      <p:sp>
        <p:nvSpPr>
          <p:cNvPr id="3" name="Titel 1"/>
          <p:cNvSpPr txBox="1">
            <a:spLocks/>
          </p:cNvSpPr>
          <p:nvPr/>
        </p:nvSpPr>
        <p:spPr>
          <a:xfrm>
            <a:off x="838200" y="365125"/>
            <a:ext cx="10515600" cy="8078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Performance</a:t>
            </a:r>
          </a:p>
        </p:txBody>
      </p:sp>
      <p:sp>
        <p:nvSpPr>
          <p:cNvPr id="7" name="Geschweifte Klammer rechts 6"/>
          <p:cNvSpPr/>
          <p:nvPr/>
        </p:nvSpPr>
        <p:spPr>
          <a:xfrm>
            <a:off x="4701309" y="1480640"/>
            <a:ext cx="157018" cy="20294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p:cNvSpPr txBox="1"/>
          <p:nvPr/>
        </p:nvSpPr>
        <p:spPr>
          <a:xfrm>
            <a:off x="4779818" y="2172204"/>
            <a:ext cx="1391856" cy="369332"/>
          </a:xfrm>
          <a:prstGeom prst="rect">
            <a:avLst/>
          </a:prstGeom>
          <a:noFill/>
        </p:spPr>
        <p:txBody>
          <a:bodyPr wrap="none" rtlCol="0">
            <a:spAutoFit/>
          </a:bodyPr>
          <a:lstStyle/>
          <a:p>
            <a:r>
              <a:rPr lang="de-DE" dirty="0"/>
              <a:t>Performance</a:t>
            </a:r>
          </a:p>
        </p:txBody>
      </p:sp>
    </p:spTree>
    <p:extLst>
      <p:ext uri="{BB962C8B-B14F-4D97-AF65-F5344CB8AC3E}">
        <p14:creationId xmlns:p14="http://schemas.microsoft.com/office/powerpoint/2010/main" val="17186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775520" y="3115526"/>
            <a:ext cx="1440000"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Financial </a:t>
            </a:r>
            <a:r>
              <a:rPr kumimoji="0" lang="de-AT"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Vulnerability</a:t>
            </a: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3" name="Textfeld 2"/>
          <p:cNvSpPr txBox="1"/>
          <p:nvPr/>
        </p:nvSpPr>
        <p:spPr>
          <a:xfrm>
            <a:off x="8566649" y="5117048"/>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Invest</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Ratio</a:t>
            </a:r>
          </a:p>
        </p:txBody>
      </p:sp>
      <p:sp>
        <p:nvSpPr>
          <p:cNvPr id="4" name="Textfeld 3"/>
          <p:cNvSpPr txBox="1"/>
          <p:nvPr/>
        </p:nvSpPr>
        <p:spPr>
          <a:xfrm>
            <a:off x="8566649" y="4395124"/>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Abs_Diff</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Strategies</a:t>
            </a:r>
            <a:endPar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5" name="Textfeld 4"/>
          <p:cNvSpPr txBox="1"/>
          <p:nvPr/>
        </p:nvSpPr>
        <p:spPr>
          <a:xfrm>
            <a:off x="8553864" y="4756086"/>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Current</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Ratio</a:t>
            </a:r>
          </a:p>
        </p:txBody>
      </p:sp>
      <p:cxnSp>
        <p:nvCxnSpPr>
          <p:cNvPr id="10" name="Gerade Verbindung mit Pfeil 9"/>
          <p:cNvCxnSpPr>
            <a:stCxn id="2" idx="3"/>
            <a:endCxn id="16" idx="1"/>
          </p:cNvCxnSpPr>
          <p:nvPr/>
        </p:nvCxnSpPr>
        <p:spPr>
          <a:xfrm flipV="1">
            <a:off x="3215520" y="3382553"/>
            <a:ext cx="5229330" cy="56138"/>
          </a:xfrm>
          <a:prstGeom prst="straightConnector1">
            <a:avLst/>
          </a:prstGeom>
          <a:noFill/>
          <a:ln w="12700" cap="flat" cmpd="sng" algn="ctr">
            <a:solidFill>
              <a:sysClr val="windowText" lastClr="000000"/>
            </a:solidFill>
            <a:prstDash val="solid"/>
            <a:tailEnd type="triangle"/>
          </a:ln>
          <a:effectLst/>
        </p:spPr>
      </p:cxnSp>
      <p:cxnSp>
        <p:nvCxnSpPr>
          <p:cNvPr id="14" name="Gerade Verbindung mit Pfeil 13"/>
          <p:cNvCxnSpPr>
            <a:endCxn id="16" idx="2"/>
          </p:cNvCxnSpPr>
          <p:nvPr/>
        </p:nvCxnSpPr>
        <p:spPr>
          <a:xfrm flipV="1">
            <a:off x="9286649" y="3705719"/>
            <a:ext cx="0" cy="626963"/>
          </a:xfrm>
          <a:prstGeom prst="straightConnector1">
            <a:avLst/>
          </a:prstGeom>
          <a:noFill/>
          <a:ln w="12700" cap="flat" cmpd="sng" algn="ctr">
            <a:solidFill>
              <a:srgbClr val="E20000"/>
            </a:solidFill>
            <a:prstDash val="dash"/>
            <a:tailEnd type="triangle"/>
          </a:ln>
          <a:effectLst/>
        </p:spPr>
      </p:cxnSp>
      <p:sp>
        <p:nvSpPr>
          <p:cNvPr id="16" name="Textfeld 15"/>
          <p:cNvSpPr txBox="1"/>
          <p:nvPr/>
        </p:nvSpPr>
        <p:spPr>
          <a:xfrm>
            <a:off x="8444850" y="3059388"/>
            <a:ext cx="1683598" cy="646331"/>
          </a:xfrm>
          <a:prstGeom prst="rect">
            <a:avLst/>
          </a:prstGeom>
          <a:noFill/>
          <a:ln w="127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Organisational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Performance</a:t>
            </a:r>
          </a:p>
        </p:txBody>
      </p:sp>
      <p:sp>
        <p:nvSpPr>
          <p:cNvPr id="21" name="Textfeld 20"/>
          <p:cNvSpPr txBox="1"/>
          <p:nvPr/>
        </p:nvSpPr>
        <p:spPr>
          <a:xfrm>
            <a:off x="1394623" y="5663899"/>
            <a:ext cx="4832412" cy="861774"/>
          </a:xfrm>
          <a:prstGeom prst="rect">
            <a:avLst/>
          </a:prstGeom>
          <a:noFill/>
        </p:spPr>
        <p:txBody>
          <a:bodyPr wrap="square" rtlCol="0">
            <a:spAutoFit/>
          </a:bodyPr>
          <a:lstStyle/>
          <a:p>
            <a:r>
              <a:rPr lang="de-AT" sz="1600" dirty="0">
                <a:solidFill>
                  <a:prstClr val="black"/>
                </a:solidFill>
                <a:latin typeface="Times New Roman"/>
              </a:rPr>
              <a:t>Model A </a:t>
            </a:r>
            <a:r>
              <a:rPr lang="de-AT" sz="1600" dirty="0" err="1">
                <a:solidFill>
                  <a:prstClr val="black"/>
                </a:solidFill>
                <a:latin typeface="Times New Roman"/>
              </a:rPr>
              <a:t>Retrenchment</a:t>
            </a:r>
            <a:endParaRPr lang="de-AT" sz="1600" dirty="0">
              <a:solidFill>
                <a:prstClr val="black"/>
              </a:solidFill>
              <a:latin typeface="Times New Roman"/>
            </a:endParaRPr>
          </a:p>
          <a:p>
            <a:r>
              <a:rPr lang="de-AT" sz="1600" dirty="0">
                <a:solidFill>
                  <a:prstClr val="black"/>
                </a:solidFill>
                <a:latin typeface="Times New Roman"/>
              </a:rPr>
              <a:t>Model B </a:t>
            </a:r>
            <a:r>
              <a:rPr lang="de-AT" sz="1600" dirty="0" err="1">
                <a:solidFill>
                  <a:prstClr val="black"/>
                </a:solidFill>
                <a:latin typeface="Times New Roman"/>
              </a:rPr>
              <a:t>Inactive</a:t>
            </a:r>
            <a:endParaRPr lang="de-AT" sz="1600" dirty="0">
              <a:solidFill>
                <a:prstClr val="black"/>
              </a:solidFill>
              <a:latin typeface="Times New Roman"/>
            </a:endParaRPr>
          </a:p>
          <a:p>
            <a:r>
              <a:rPr lang="de-AT" sz="1600" dirty="0">
                <a:solidFill>
                  <a:prstClr val="black"/>
                </a:solidFill>
                <a:latin typeface="Times New Roman"/>
              </a:rPr>
              <a:t>Model C </a:t>
            </a:r>
            <a:r>
              <a:rPr lang="de-AT" sz="1600" dirty="0" err="1">
                <a:solidFill>
                  <a:prstClr val="black"/>
                </a:solidFill>
                <a:latin typeface="Times New Roman"/>
              </a:rPr>
              <a:t>Repositioning</a:t>
            </a:r>
            <a:endParaRPr lang="de-DE" sz="1600" dirty="0">
              <a:solidFill>
                <a:prstClr val="black"/>
              </a:solidFill>
              <a:latin typeface="Times New Roman"/>
            </a:endParaRPr>
          </a:p>
        </p:txBody>
      </p:sp>
      <p:sp>
        <p:nvSpPr>
          <p:cNvPr id="22" name="Textfeld 21"/>
          <p:cNvSpPr txBox="1"/>
          <p:nvPr/>
        </p:nvSpPr>
        <p:spPr>
          <a:xfrm>
            <a:off x="8569228" y="5478010"/>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Debt</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Ratio</a:t>
            </a:r>
          </a:p>
        </p:txBody>
      </p:sp>
      <p:sp>
        <p:nvSpPr>
          <p:cNvPr id="23" name="Textfeld 22"/>
          <p:cNvSpPr txBox="1"/>
          <p:nvPr/>
        </p:nvSpPr>
        <p:spPr>
          <a:xfrm>
            <a:off x="9218891" y="4150644"/>
            <a:ext cx="715260" cy="276999"/>
          </a:xfrm>
          <a:prstGeom prst="rect">
            <a:avLst/>
          </a:prstGeom>
          <a:noFill/>
        </p:spPr>
        <p:txBody>
          <a:bodyPr wrap="none" rtlCol="0">
            <a:spAutoFit/>
          </a:bodyPr>
          <a:lstStyle/>
          <a:p>
            <a:r>
              <a:rPr lang="de-AT" sz="1200" dirty="0">
                <a:solidFill>
                  <a:prstClr val="black"/>
                </a:solidFill>
                <a:latin typeface="Times New Roman"/>
              </a:rPr>
              <a:t>Controls</a:t>
            </a:r>
            <a:endParaRPr lang="de-DE" sz="1200" dirty="0">
              <a:solidFill>
                <a:prstClr val="black"/>
              </a:solidFill>
              <a:latin typeface="Times New Roman"/>
            </a:endParaRPr>
          </a:p>
        </p:txBody>
      </p:sp>
      <p:sp>
        <p:nvSpPr>
          <p:cNvPr id="24" name="Textfeld 23"/>
          <p:cNvSpPr txBox="1"/>
          <p:nvPr/>
        </p:nvSpPr>
        <p:spPr>
          <a:xfrm>
            <a:off x="5495165" y="3382553"/>
            <a:ext cx="875561" cy="338554"/>
          </a:xfrm>
          <a:prstGeom prst="rect">
            <a:avLst/>
          </a:prstGeom>
          <a:noFill/>
        </p:spPr>
        <p:txBody>
          <a:bodyPr wrap="none" rtlCol="0">
            <a:spAutoFit/>
          </a:bodyPr>
          <a:lstStyle/>
          <a:p>
            <a:r>
              <a:rPr lang="de-AT" sz="1600" dirty="0">
                <a:solidFill>
                  <a:prstClr val="black"/>
                </a:solidFill>
                <a:latin typeface="Times New Roman"/>
              </a:rPr>
              <a:t>H5 (a-c)</a:t>
            </a:r>
            <a:endParaRPr lang="de-DE" sz="1600" dirty="0">
              <a:solidFill>
                <a:prstClr val="black"/>
              </a:solidFill>
              <a:latin typeface="Times New Roman"/>
            </a:endParaRPr>
          </a:p>
        </p:txBody>
      </p:sp>
      <p:sp>
        <p:nvSpPr>
          <p:cNvPr id="25" name="Rechteck 24"/>
          <p:cNvSpPr/>
          <p:nvPr/>
        </p:nvSpPr>
        <p:spPr>
          <a:xfrm>
            <a:off x="1325880" y="480060"/>
            <a:ext cx="2167660" cy="6149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3493541" y="480060"/>
            <a:ext cx="4878811" cy="6149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8389168" y="480060"/>
            <a:ext cx="2087621" cy="6149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8566649" y="584954"/>
            <a:ext cx="893167" cy="369332"/>
          </a:xfrm>
          <a:prstGeom prst="rect">
            <a:avLst/>
          </a:prstGeom>
          <a:noFill/>
        </p:spPr>
        <p:txBody>
          <a:bodyPr wrap="square" rtlCol="0">
            <a:spAutoFit/>
          </a:bodyPr>
          <a:lstStyle/>
          <a:p>
            <a:r>
              <a:rPr lang="de-AT" dirty="0"/>
              <a:t>Basis</a:t>
            </a:r>
            <a:endParaRPr lang="de-DE" dirty="0"/>
          </a:p>
        </p:txBody>
      </p:sp>
      <p:sp>
        <p:nvSpPr>
          <p:cNvPr id="34" name="Textfeld 33"/>
          <p:cNvSpPr txBox="1"/>
          <p:nvPr/>
        </p:nvSpPr>
        <p:spPr>
          <a:xfrm>
            <a:off x="1516543" y="584954"/>
            <a:ext cx="893167" cy="369332"/>
          </a:xfrm>
          <a:prstGeom prst="rect">
            <a:avLst/>
          </a:prstGeom>
          <a:noFill/>
        </p:spPr>
        <p:txBody>
          <a:bodyPr wrap="square" rtlCol="0">
            <a:spAutoFit/>
          </a:bodyPr>
          <a:lstStyle/>
          <a:p>
            <a:r>
              <a:rPr lang="de-AT" dirty="0"/>
              <a:t>Basis</a:t>
            </a:r>
            <a:endParaRPr lang="de-DE" dirty="0"/>
          </a:p>
        </p:txBody>
      </p:sp>
    </p:spTree>
    <p:extLst>
      <p:ext uri="{BB962C8B-B14F-4D97-AF65-F5344CB8AC3E}">
        <p14:creationId xmlns:p14="http://schemas.microsoft.com/office/powerpoint/2010/main" val="87959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15374" y="3414780"/>
            <a:ext cx="1440000"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Financial </a:t>
            </a:r>
            <a:r>
              <a:rPr kumimoji="0" lang="de-AT"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Strength</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6" name="Textfeld 5"/>
          <p:cNvSpPr txBox="1"/>
          <p:nvPr/>
        </p:nvSpPr>
        <p:spPr>
          <a:xfrm>
            <a:off x="4747339" y="4889334"/>
            <a:ext cx="1440000"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MCS </a:t>
            </a:r>
            <a:r>
              <a:rPr kumimoji="0" lang="de-AT"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Use</a:t>
            </a:r>
            <a:endPar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Interactive</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7" name="Textfeld 6"/>
          <p:cNvSpPr txBox="1"/>
          <p:nvPr/>
        </p:nvSpPr>
        <p:spPr>
          <a:xfrm>
            <a:off x="4698038" y="2150721"/>
            <a:ext cx="1440000"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MCS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Use</a:t>
            </a: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Boundary</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8" name="Textfeld 7"/>
          <p:cNvSpPr txBox="1"/>
          <p:nvPr/>
        </p:nvSpPr>
        <p:spPr>
          <a:xfrm>
            <a:off x="4747339" y="4004704"/>
            <a:ext cx="1440000"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MCS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Use</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Diagnostic</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9" name="Textfeld 8"/>
          <p:cNvSpPr txBox="1"/>
          <p:nvPr/>
        </p:nvSpPr>
        <p:spPr>
          <a:xfrm>
            <a:off x="4697421" y="1269051"/>
            <a:ext cx="1440000"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MCS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Use</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Belief</a:t>
            </a:r>
          </a:p>
        </p:txBody>
      </p:sp>
      <p:cxnSp>
        <p:nvCxnSpPr>
          <p:cNvPr id="10" name="Gerade Verbindung mit Pfeil 9"/>
          <p:cNvCxnSpPr>
            <a:stCxn id="2" idx="3"/>
            <a:endCxn id="16" idx="1"/>
          </p:cNvCxnSpPr>
          <p:nvPr/>
        </p:nvCxnSpPr>
        <p:spPr>
          <a:xfrm flipV="1">
            <a:off x="2655374" y="3583189"/>
            <a:ext cx="6632158" cy="154757"/>
          </a:xfrm>
          <a:prstGeom prst="straightConnector1">
            <a:avLst/>
          </a:prstGeom>
          <a:noFill/>
          <a:ln w="12700" cap="flat" cmpd="sng" algn="ctr">
            <a:solidFill>
              <a:sysClr val="windowText" lastClr="000000"/>
            </a:solidFill>
            <a:prstDash val="solid"/>
            <a:tailEnd type="triangle"/>
          </a:ln>
          <a:effectLst/>
        </p:spPr>
      </p:cxnSp>
      <p:cxnSp>
        <p:nvCxnSpPr>
          <p:cNvPr id="11" name="Gerade Verbindung mit Pfeil 10"/>
          <p:cNvCxnSpPr>
            <a:stCxn id="2" idx="3"/>
            <a:endCxn id="9" idx="1"/>
          </p:cNvCxnSpPr>
          <p:nvPr/>
        </p:nvCxnSpPr>
        <p:spPr>
          <a:xfrm flipV="1">
            <a:off x="2655374" y="1592217"/>
            <a:ext cx="2042047" cy="2145729"/>
          </a:xfrm>
          <a:prstGeom prst="straightConnector1">
            <a:avLst/>
          </a:prstGeom>
          <a:noFill/>
          <a:ln w="12700" cap="flat" cmpd="sng" algn="ctr">
            <a:solidFill>
              <a:schemeClr val="tx1"/>
            </a:solidFill>
            <a:prstDash val="solid"/>
            <a:tailEnd type="triangle"/>
          </a:ln>
          <a:effectLst/>
        </p:spPr>
      </p:cxnSp>
      <p:cxnSp>
        <p:nvCxnSpPr>
          <p:cNvPr id="12" name="Gerade Verbindung mit Pfeil 11"/>
          <p:cNvCxnSpPr>
            <a:stCxn id="7" idx="3"/>
            <a:endCxn id="16" idx="1"/>
          </p:cNvCxnSpPr>
          <p:nvPr/>
        </p:nvCxnSpPr>
        <p:spPr>
          <a:xfrm>
            <a:off x="6138038" y="2473887"/>
            <a:ext cx="3149494" cy="1109302"/>
          </a:xfrm>
          <a:prstGeom prst="straightConnector1">
            <a:avLst/>
          </a:prstGeom>
          <a:noFill/>
          <a:ln w="12700" cap="flat" cmpd="sng" algn="ctr">
            <a:solidFill>
              <a:sysClr val="windowText" lastClr="000000"/>
            </a:solidFill>
            <a:prstDash val="solid"/>
            <a:tailEnd type="triangle"/>
          </a:ln>
          <a:effectLst/>
        </p:spPr>
      </p:cxnSp>
      <p:cxnSp>
        <p:nvCxnSpPr>
          <p:cNvPr id="13" name="Gerade Verbindung mit Pfeil 12"/>
          <p:cNvCxnSpPr>
            <a:stCxn id="9" idx="3"/>
            <a:endCxn id="16" idx="1"/>
          </p:cNvCxnSpPr>
          <p:nvPr/>
        </p:nvCxnSpPr>
        <p:spPr>
          <a:xfrm>
            <a:off x="6137421" y="1592217"/>
            <a:ext cx="3150111" cy="1990972"/>
          </a:xfrm>
          <a:prstGeom prst="straightConnector1">
            <a:avLst/>
          </a:prstGeom>
          <a:noFill/>
          <a:ln w="12700" cap="flat" cmpd="sng" algn="ctr">
            <a:solidFill>
              <a:sysClr val="windowText" lastClr="000000"/>
            </a:solidFill>
            <a:prstDash val="solid"/>
            <a:tailEnd type="triangle"/>
          </a:ln>
          <a:effectLst/>
        </p:spPr>
      </p:cxnSp>
      <p:cxnSp>
        <p:nvCxnSpPr>
          <p:cNvPr id="15" name="Gerade Verbindung mit Pfeil 14"/>
          <p:cNvCxnSpPr>
            <a:stCxn id="6" idx="3"/>
            <a:endCxn id="16" idx="1"/>
          </p:cNvCxnSpPr>
          <p:nvPr/>
        </p:nvCxnSpPr>
        <p:spPr>
          <a:xfrm flipV="1">
            <a:off x="6187339" y="3583189"/>
            <a:ext cx="3100193" cy="1629311"/>
          </a:xfrm>
          <a:prstGeom prst="straightConnector1">
            <a:avLst/>
          </a:prstGeom>
          <a:noFill/>
          <a:ln w="12700" cap="flat" cmpd="sng" algn="ctr">
            <a:solidFill>
              <a:sysClr val="windowText" lastClr="000000"/>
            </a:solidFill>
            <a:prstDash val="solid"/>
            <a:tailEnd type="triangle"/>
          </a:ln>
          <a:effectLst/>
        </p:spPr>
      </p:cxnSp>
      <p:sp>
        <p:nvSpPr>
          <p:cNvPr id="16" name="Textfeld 15"/>
          <p:cNvSpPr txBox="1"/>
          <p:nvPr/>
        </p:nvSpPr>
        <p:spPr>
          <a:xfrm>
            <a:off x="9287532" y="3013802"/>
            <a:ext cx="2241079" cy="1138773"/>
          </a:xfrm>
          <a:prstGeom prst="rect">
            <a:avLst/>
          </a:prstGeom>
          <a:noFill/>
          <a:ln w="127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Performance</a:t>
            </a:r>
            <a:r>
              <a:rPr kumimoji="0" lang="de-DE" sz="1800" b="0" i="0" u="none" strike="noStrike" kern="0" cap="none" spc="0" normalizeH="0" noProof="0" dirty="0">
                <a:ln>
                  <a:noFill/>
                </a:ln>
                <a:solidFill>
                  <a:prstClr val="black"/>
                </a:solidFill>
                <a:effectLst/>
                <a:uLnTx/>
                <a:uFillTx/>
                <a:latin typeface="Times New Roman"/>
                <a:cs typeface="Times New Roman" panose="02020603050405020304" pitchFamily="18" charset="0"/>
              </a:rPr>
              <a:t> (</a:t>
            </a:r>
            <a:r>
              <a:rPr lang="de-AT" kern="0" dirty="0" err="1">
                <a:solidFill>
                  <a:prstClr val="black"/>
                </a:solidFill>
                <a:latin typeface="Times New Roman"/>
                <a:cs typeface="Times New Roman" panose="02020603050405020304" pitchFamily="18" charset="0"/>
              </a:rPr>
              <a:t>adj.</a:t>
            </a:r>
            <a:r>
              <a:rPr lang="de-AT" kern="0" dirty="0">
                <a:solidFill>
                  <a:prstClr val="black"/>
                </a:solidFill>
                <a:latin typeface="Times New Roman"/>
                <a:cs typeface="Times New Roman" panose="02020603050405020304" pitchFamily="18" charset="0"/>
              </a:rPr>
              <a:t> R²) </a:t>
            </a:r>
            <a:r>
              <a:rPr lang="de-AT" sz="1600" kern="0" dirty="0">
                <a:solidFill>
                  <a:prstClr val="black"/>
                </a:solidFill>
                <a:latin typeface="Times New Roman"/>
                <a:cs typeface="Times New Roman" panose="02020603050405020304" pitchFamily="18" charset="0"/>
              </a:rPr>
              <a:t>= </a:t>
            </a:r>
            <a:r>
              <a:rPr lang="de-AT" sz="1600" b="1" kern="0" dirty="0">
                <a:solidFill>
                  <a:prstClr val="black"/>
                </a:solidFill>
                <a:latin typeface="Times New Roman"/>
                <a:cs typeface="Times New Roman" panose="02020603050405020304" pitchFamily="18" charset="0"/>
              </a:rPr>
              <a:t>0.286</a:t>
            </a:r>
          </a:p>
          <a:p>
            <a:pPr marL="0" marR="0" lvl="0" indent="0" algn="ctr" defTabSz="914400" eaLnBrk="1" fontAlgn="auto" latinLnBrk="0" hangingPunct="1">
              <a:lnSpc>
                <a:spcPct val="100000"/>
              </a:lnSpc>
              <a:spcBef>
                <a:spcPts val="0"/>
              </a:spcBef>
              <a:spcAft>
                <a:spcPts val="0"/>
              </a:spcAft>
              <a:buClrTx/>
              <a:buSzTx/>
              <a:buFontTx/>
              <a:buNone/>
              <a:tabLst/>
              <a:defRPr/>
            </a:pPr>
            <a:r>
              <a:rPr lang="de-AT" sz="1600" kern="0" dirty="0">
                <a:solidFill>
                  <a:prstClr val="black"/>
                </a:solidFill>
                <a:latin typeface="Times New Roman"/>
                <a:cs typeface="Times New Roman" panose="02020603050405020304" pitchFamily="18" charset="0"/>
              </a:rPr>
              <a:t>= </a:t>
            </a:r>
            <a:r>
              <a:rPr lang="de-AT" sz="1600" i="1" kern="0" dirty="0">
                <a:solidFill>
                  <a:prstClr val="black"/>
                </a:solidFill>
                <a:latin typeface="Times New Roman"/>
                <a:cs typeface="Times New Roman" panose="02020603050405020304" pitchFamily="18" charset="0"/>
              </a:rPr>
              <a:t>0.282</a:t>
            </a:r>
          </a:p>
          <a:p>
            <a:pPr marL="0" marR="0" lvl="0" indent="0" algn="ctr" defTabSz="914400" eaLnBrk="1" fontAlgn="auto" latinLnBrk="0" hangingPunct="1">
              <a:lnSpc>
                <a:spcPct val="100000"/>
              </a:lnSpc>
              <a:spcBef>
                <a:spcPts val="0"/>
              </a:spcBef>
              <a:spcAft>
                <a:spcPts val="0"/>
              </a:spcAft>
              <a:buClrTx/>
              <a:buSzTx/>
              <a:buFontTx/>
              <a:buNone/>
              <a:tabLst/>
              <a:defRPr/>
            </a:pPr>
            <a:r>
              <a:rPr lang="de-AT" sz="1600" kern="0" dirty="0">
                <a:solidFill>
                  <a:prstClr val="black"/>
                </a:solidFill>
                <a:latin typeface="Times New Roman"/>
                <a:cs typeface="Times New Roman" panose="02020603050405020304" pitchFamily="18" charset="0"/>
              </a:rPr>
              <a:t> = 0.264</a:t>
            </a:r>
          </a:p>
        </p:txBody>
      </p:sp>
      <p:cxnSp>
        <p:nvCxnSpPr>
          <p:cNvPr id="17" name="Gerade Verbindung mit Pfeil 16"/>
          <p:cNvCxnSpPr>
            <a:stCxn id="2" idx="3"/>
            <a:endCxn id="7" idx="1"/>
          </p:cNvCxnSpPr>
          <p:nvPr/>
        </p:nvCxnSpPr>
        <p:spPr>
          <a:xfrm flipV="1">
            <a:off x="2655374" y="2473887"/>
            <a:ext cx="2042664" cy="1264059"/>
          </a:xfrm>
          <a:prstGeom prst="straightConnector1">
            <a:avLst/>
          </a:prstGeom>
          <a:noFill/>
          <a:ln w="12700" cap="flat" cmpd="sng" algn="ctr">
            <a:solidFill>
              <a:schemeClr val="tx1"/>
            </a:solidFill>
            <a:prstDash val="solid"/>
            <a:tailEnd type="triangle"/>
          </a:ln>
          <a:effectLst/>
        </p:spPr>
      </p:cxnSp>
      <p:cxnSp>
        <p:nvCxnSpPr>
          <p:cNvPr id="18" name="Gerade Verbindung mit Pfeil 17"/>
          <p:cNvCxnSpPr>
            <a:stCxn id="2" idx="3"/>
            <a:endCxn id="8" idx="1"/>
          </p:cNvCxnSpPr>
          <p:nvPr/>
        </p:nvCxnSpPr>
        <p:spPr>
          <a:xfrm>
            <a:off x="2655374" y="3737946"/>
            <a:ext cx="2091965" cy="589924"/>
          </a:xfrm>
          <a:prstGeom prst="straightConnector1">
            <a:avLst/>
          </a:prstGeom>
          <a:noFill/>
          <a:ln w="12700" cap="flat" cmpd="sng" algn="ctr">
            <a:solidFill>
              <a:sysClr val="windowText" lastClr="000000"/>
            </a:solidFill>
            <a:prstDash val="solid"/>
            <a:tailEnd type="triangle"/>
          </a:ln>
          <a:effectLst/>
        </p:spPr>
      </p:cxnSp>
      <p:cxnSp>
        <p:nvCxnSpPr>
          <p:cNvPr id="19" name="Gerade Verbindung mit Pfeil 18"/>
          <p:cNvCxnSpPr>
            <a:stCxn id="2" idx="3"/>
            <a:endCxn id="6" idx="1"/>
          </p:cNvCxnSpPr>
          <p:nvPr/>
        </p:nvCxnSpPr>
        <p:spPr>
          <a:xfrm>
            <a:off x="2655374" y="3737946"/>
            <a:ext cx="2091965" cy="1474554"/>
          </a:xfrm>
          <a:prstGeom prst="straightConnector1">
            <a:avLst/>
          </a:prstGeom>
          <a:noFill/>
          <a:ln w="3175" cap="flat" cmpd="sng" algn="ctr">
            <a:solidFill>
              <a:sysClr val="windowText" lastClr="000000"/>
            </a:solidFill>
            <a:prstDash val="solid"/>
            <a:tailEnd type="triangle"/>
          </a:ln>
          <a:effectLst/>
        </p:spPr>
      </p:cxnSp>
      <p:cxnSp>
        <p:nvCxnSpPr>
          <p:cNvPr id="20" name="Gerade Verbindung mit Pfeil 19"/>
          <p:cNvCxnSpPr>
            <a:stCxn id="8" idx="3"/>
            <a:endCxn id="16" idx="1"/>
          </p:cNvCxnSpPr>
          <p:nvPr/>
        </p:nvCxnSpPr>
        <p:spPr>
          <a:xfrm flipV="1">
            <a:off x="6187339" y="3583189"/>
            <a:ext cx="3100193" cy="744681"/>
          </a:xfrm>
          <a:prstGeom prst="straightConnector1">
            <a:avLst/>
          </a:prstGeom>
          <a:noFill/>
          <a:ln w="12700" cap="flat" cmpd="sng" algn="ctr">
            <a:solidFill>
              <a:sysClr val="windowText" lastClr="000000"/>
            </a:solidFill>
            <a:prstDash val="solid"/>
            <a:tailEnd type="triangle"/>
          </a:ln>
          <a:effectLst/>
        </p:spPr>
      </p:cxnSp>
      <p:sp>
        <p:nvSpPr>
          <p:cNvPr id="24" name="Textfeld 23"/>
          <p:cNvSpPr txBox="1"/>
          <p:nvPr/>
        </p:nvSpPr>
        <p:spPr>
          <a:xfrm>
            <a:off x="4564759" y="3348983"/>
            <a:ext cx="2103461" cy="338554"/>
          </a:xfrm>
          <a:prstGeom prst="rect">
            <a:avLst/>
          </a:prstGeom>
          <a:noFill/>
        </p:spPr>
        <p:txBody>
          <a:bodyPr wrap="none" rtlCol="0">
            <a:spAutoFit/>
          </a:bodyPr>
          <a:lstStyle/>
          <a:p>
            <a:r>
              <a:rPr lang="de-AT" sz="1600" b="1" dirty="0">
                <a:solidFill>
                  <a:prstClr val="black"/>
                </a:solidFill>
                <a:latin typeface="Times New Roman"/>
              </a:rPr>
              <a:t>H5: .015</a:t>
            </a:r>
            <a:r>
              <a:rPr lang="de-AT" sz="1600" i="1" dirty="0">
                <a:solidFill>
                  <a:prstClr val="black"/>
                </a:solidFill>
                <a:latin typeface="Times New Roman"/>
              </a:rPr>
              <a:t>/-.216**</a:t>
            </a:r>
            <a:r>
              <a:rPr lang="de-AT" sz="1600" dirty="0">
                <a:solidFill>
                  <a:prstClr val="black"/>
                </a:solidFill>
                <a:latin typeface="Times New Roman"/>
              </a:rPr>
              <a:t>/-.122</a:t>
            </a:r>
            <a:endParaRPr lang="de-DE" sz="1600" dirty="0">
              <a:solidFill>
                <a:prstClr val="black"/>
              </a:solidFill>
              <a:latin typeface="Times New Roman"/>
            </a:endParaRPr>
          </a:p>
        </p:txBody>
      </p:sp>
      <p:sp>
        <p:nvSpPr>
          <p:cNvPr id="26" name="Textfeld 25"/>
          <p:cNvSpPr txBox="1"/>
          <p:nvPr/>
        </p:nvSpPr>
        <p:spPr>
          <a:xfrm rot="20834828">
            <a:off x="6281725" y="4075309"/>
            <a:ext cx="1983235" cy="338554"/>
          </a:xfrm>
          <a:prstGeom prst="rect">
            <a:avLst/>
          </a:prstGeom>
          <a:noFill/>
        </p:spPr>
        <p:txBody>
          <a:bodyPr wrap="none" rtlCol="0">
            <a:spAutoFit/>
          </a:bodyPr>
          <a:lstStyle/>
          <a:p>
            <a:r>
              <a:rPr lang="de-AT" sz="1600" b="1" dirty="0">
                <a:solidFill>
                  <a:prstClr val="black"/>
                </a:solidFill>
                <a:latin typeface="Times New Roman"/>
              </a:rPr>
              <a:t>H1:-.174</a:t>
            </a:r>
            <a:r>
              <a:rPr lang="de-AT" sz="1600" i="1" dirty="0">
                <a:solidFill>
                  <a:prstClr val="black"/>
                </a:solidFill>
                <a:latin typeface="Times New Roman"/>
              </a:rPr>
              <a:t>/.026</a:t>
            </a:r>
            <a:r>
              <a:rPr lang="de-AT" sz="1600" u="sng" dirty="0">
                <a:solidFill>
                  <a:prstClr val="black"/>
                </a:solidFill>
                <a:latin typeface="Times New Roman"/>
              </a:rPr>
              <a:t>/.182**</a:t>
            </a:r>
            <a:endParaRPr lang="de-DE" sz="1600" u="sng" dirty="0">
              <a:solidFill>
                <a:prstClr val="black"/>
              </a:solidFill>
              <a:latin typeface="Times New Roman"/>
            </a:endParaRPr>
          </a:p>
        </p:txBody>
      </p:sp>
      <p:sp>
        <p:nvSpPr>
          <p:cNvPr id="27" name="Textfeld 26"/>
          <p:cNvSpPr txBox="1"/>
          <p:nvPr/>
        </p:nvSpPr>
        <p:spPr>
          <a:xfrm rot="1311567">
            <a:off x="6248058" y="2505439"/>
            <a:ext cx="1863011" cy="338554"/>
          </a:xfrm>
          <a:prstGeom prst="rect">
            <a:avLst/>
          </a:prstGeom>
          <a:noFill/>
        </p:spPr>
        <p:txBody>
          <a:bodyPr wrap="none" rtlCol="0">
            <a:spAutoFit/>
          </a:bodyPr>
          <a:lstStyle/>
          <a:p>
            <a:r>
              <a:rPr lang="de-AT" sz="1600" b="1" dirty="0">
                <a:solidFill>
                  <a:prstClr val="black"/>
                </a:solidFill>
                <a:latin typeface="Times New Roman"/>
              </a:rPr>
              <a:t>H4: .176</a:t>
            </a:r>
            <a:r>
              <a:rPr lang="de-AT" sz="1600" dirty="0">
                <a:solidFill>
                  <a:prstClr val="black"/>
                </a:solidFill>
                <a:latin typeface="Times New Roman"/>
              </a:rPr>
              <a:t>/.</a:t>
            </a:r>
            <a:r>
              <a:rPr lang="de-AT" sz="1600" i="1" dirty="0">
                <a:solidFill>
                  <a:prstClr val="black"/>
                </a:solidFill>
                <a:latin typeface="Times New Roman"/>
              </a:rPr>
              <a:t>176*</a:t>
            </a:r>
            <a:r>
              <a:rPr lang="de-AT" sz="1600" dirty="0">
                <a:solidFill>
                  <a:prstClr val="black"/>
                </a:solidFill>
                <a:latin typeface="Times New Roman"/>
              </a:rPr>
              <a:t>/.014</a:t>
            </a:r>
            <a:endParaRPr lang="de-DE" sz="1600" dirty="0">
              <a:solidFill>
                <a:prstClr val="black"/>
              </a:solidFill>
              <a:latin typeface="Times New Roman"/>
            </a:endParaRPr>
          </a:p>
        </p:txBody>
      </p:sp>
      <p:sp>
        <p:nvSpPr>
          <p:cNvPr id="29" name="Textfeld 28"/>
          <p:cNvSpPr txBox="1"/>
          <p:nvPr/>
        </p:nvSpPr>
        <p:spPr>
          <a:xfrm rot="2003242">
            <a:off x="6391025" y="2044857"/>
            <a:ext cx="2068195" cy="338554"/>
          </a:xfrm>
          <a:prstGeom prst="rect">
            <a:avLst/>
          </a:prstGeom>
          <a:noFill/>
        </p:spPr>
        <p:txBody>
          <a:bodyPr wrap="none" rtlCol="0">
            <a:spAutoFit/>
          </a:bodyPr>
          <a:lstStyle/>
          <a:p>
            <a:r>
              <a:rPr lang="de-AT" sz="1600" b="1" dirty="0">
                <a:solidFill>
                  <a:prstClr val="black"/>
                </a:solidFill>
                <a:latin typeface="Times New Roman"/>
              </a:rPr>
              <a:t>H3: .</a:t>
            </a:r>
            <a:r>
              <a:rPr lang="de-AT" sz="1600" b="1" u="sng" dirty="0">
                <a:solidFill>
                  <a:prstClr val="black"/>
                </a:solidFill>
                <a:latin typeface="Times New Roman"/>
              </a:rPr>
              <a:t>282*</a:t>
            </a:r>
            <a:r>
              <a:rPr lang="de-AT" sz="1600" dirty="0">
                <a:solidFill>
                  <a:prstClr val="black"/>
                </a:solidFill>
                <a:latin typeface="Times New Roman"/>
              </a:rPr>
              <a:t>/.</a:t>
            </a:r>
            <a:r>
              <a:rPr lang="de-AT" sz="1600" i="1" dirty="0">
                <a:solidFill>
                  <a:prstClr val="black"/>
                </a:solidFill>
                <a:latin typeface="Times New Roman"/>
              </a:rPr>
              <a:t>148</a:t>
            </a:r>
            <a:r>
              <a:rPr lang="de-AT" sz="1600" dirty="0">
                <a:solidFill>
                  <a:prstClr val="black"/>
                </a:solidFill>
                <a:latin typeface="Times New Roman"/>
              </a:rPr>
              <a:t>/.</a:t>
            </a:r>
            <a:r>
              <a:rPr lang="de-AT" sz="1600" u="sng" dirty="0">
                <a:solidFill>
                  <a:prstClr val="black"/>
                </a:solidFill>
                <a:latin typeface="Times New Roman"/>
              </a:rPr>
              <a:t>263**</a:t>
            </a:r>
            <a:endParaRPr lang="de-DE" sz="1600" u="sng" dirty="0">
              <a:solidFill>
                <a:prstClr val="black"/>
              </a:solidFill>
              <a:latin typeface="Times New Roman"/>
            </a:endParaRPr>
          </a:p>
        </p:txBody>
      </p:sp>
      <p:sp>
        <p:nvSpPr>
          <p:cNvPr id="45" name="Textfeld 44"/>
          <p:cNvSpPr txBox="1"/>
          <p:nvPr/>
        </p:nvSpPr>
        <p:spPr>
          <a:xfrm rot="20047940">
            <a:off x="6425155" y="4587298"/>
            <a:ext cx="1965603" cy="338554"/>
          </a:xfrm>
          <a:prstGeom prst="rect">
            <a:avLst/>
          </a:prstGeom>
          <a:noFill/>
        </p:spPr>
        <p:txBody>
          <a:bodyPr wrap="none" rtlCol="0">
            <a:spAutoFit/>
          </a:bodyPr>
          <a:lstStyle/>
          <a:p>
            <a:r>
              <a:rPr lang="de-AT" sz="1600" b="1" dirty="0">
                <a:solidFill>
                  <a:prstClr val="black"/>
                </a:solidFill>
                <a:latin typeface="Times New Roman"/>
              </a:rPr>
              <a:t>H2: .255**</a:t>
            </a:r>
            <a:r>
              <a:rPr lang="de-AT" sz="1600" i="1" dirty="0">
                <a:solidFill>
                  <a:prstClr val="black"/>
                </a:solidFill>
                <a:latin typeface="Times New Roman"/>
              </a:rPr>
              <a:t>/.167</a:t>
            </a:r>
            <a:r>
              <a:rPr lang="de-AT" sz="1600" dirty="0">
                <a:solidFill>
                  <a:prstClr val="black"/>
                </a:solidFill>
                <a:latin typeface="Times New Roman"/>
              </a:rPr>
              <a:t>/.045</a:t>
            </a:r>
            <a:endParaRPr lang="de-DE" sz="1600" dirty="0">
              <a:solidFill>
                <a:prstClr val="black"/>
              </a:solidFill>
              <a:latin typeface="Times New Roman"/>
            </a:endParaRPr>
          </a:p>
        </p:txBody>
      </p:sp>
      <p:sp>
        <p:nvSpPr>
          <p:cNvPr id="52" name="Textfeld 51"/>
          <p:cNvSpPr txBox="1"/>
          <p:nvPr/>
        </p:nvSpPr>
        <p:spPr>
          <a:xfrm>
            <a:off x="1158081" y="5946841"/>
            <a:ext cx="8729989" cy="584775"/>
          </a:xfrm>
          <a:prstGeom prst="rect">
            <a:avLst/>
          </a:prstGeom>
          <a:noFill/>
        </p:spPr>
        <p:txBody>
          <a:bodyPr wrap="square" rtlCol="0">
            <a:spAutoFit/>
          </a:bodyPr>
          <a:lstStyle/>
          <a:p>
            <a:r>
              <a:rPr lang="de-AT" sz="1600" b="1" dirty="0" err="1">
                <a:solidFill>
                  <a:prstClr val="black"/>
                </a:solidFill>
                <a:latin typeface="Times New Roman"/>
              </a:rPr>
              <a:t>Bold</a:t>
            </a:r>
            <a:r>
              <a:rPr lang="de-AT" sz="1600" b="1" dirty="0">
                <a:solidFill>
                  <a:prstClr val="black"/>
                </a:solidFill>
                <a:latin typeface="Times New Roman"/>
              </a:rPr>
              <a:t>:</a:t>
            </a:r>
            <a:r>
              <a:rPr lang="de-AT" sz="1600" dirty="0">
                <a:solidFill>
                  <a:prstClr val="black"/>
                </a:solidFill>
                <a:latin typeface="Times New Roman"/>
              </a:rPr>
              <a:t> </a:t>
            </a:r>
            <a:r>
              <a:rPr lang="de-AT" sz="1600" dirty="0" err="1">
                <a:solidFill>
                  <a:prstClr val="black"/>
                </a:solidFill>
                <a:latin typeface="Times New Roman"/>
              </a:rPr>
              <a:t>Retrenchment</a:t>
            </a:r>
            <a:r>
              <a:rPr lang="de-AT" sz="1600" dirty="0">
                <a:solidFill>
                  <a:prstClr val="black"/>
                </a:solidFill>
                <a:latin typeface="Times New Roman"/>
              </a:rPr>
              <a:t>, </a:t>
            </a:r>
            <a:r>
              <a:rPr lang="de-AT" sz="1600" i="1" dirty="0">
                <a:solidFill>
                  <a:prstClr val="black"/>
                </a:solidFill>
                <a:latin typeface="Times New Roman"/>
              </a:rPr>
              <a:t>Italic:</a:t>
            </a:r>
            <a:r>
              <a:rPr lang="de-AT" sz="1600" dirty="0">
                <a:solidFill>
                  <a:prstClr val="black"/>
                </a:solidFill>
                <a:latin typeface="Times New Roman"/>
              </a:rPr>
              <a:t> </a:t>
            </a:r>
            <a:r>
              <a:rPr lang="de-AT" sz="1600" dirty="0" err="1">
                <a:solidFill>
                  <a:prstClr val="black"/>
                </a:solidFill>
                <a:latin typeface="Times New Roman"/>
              </a:rPr>
              <a:t>Inactive</a:t>
            </a:r>
            <a:r>
              <a:rPr lang="de-AT" sz="1600" dirty="0">
                <a:solidFill>
                  <a:prstClr val="black"/>
                </a:solidFill>
                <a:latin typeface="Times New Roman"/>
              </a:rPr>
              <a:t>, </a:t>
            </a:r>
            <a:r>
              <a:rPr lang="de-AT" sz="1600" i="1" dirty="0">
                <a:solidFill>
                  <a:prstClr val="black"/>
                </a:solidFill>
                <a:latin typeface="Times New Roman"/>
              </a:rPr>
              <a:t>Normal: </a:t>
            </a:r>
            <a:r>
              <a:rPr lang="de-AT" sz="1600" dirty="0" err="1">
                <a:solidFill>
                  <a:prstClr val="black"/>
                </a:solidFill>
                <a:latin typeface="Times New Roman"/>
              </a:rPr>
              <a:t>Repositioning</a:t>
            </a:r>
            <a:r>
              <a:rPr lang="de-AT" sz="1600" dirty="0">
                <a:solidFill>
                  <a:prstClr val="black"/>
                </a:solidFill>
                <a:latin typeface="Times New Roman"/>
              </a:rPr>
              <a:t>, </a:t>
            </a:r>
            <a:r>
              <a:rPr lang="de-AT" sz="1600" b="1" dirty="0" err="1">
                <a:solidFill>
                  <a:prstClr val="black"/>
                </a:solidFill>
                <a:latin typeface="Times New Roman"/>
              </a:rPr>
              <a:t>Underlined</a:t>
            </a:r>
            <a:r>
              <a:rPr lang="de-AT" sz="1600" b="1" dirty="0">
                <a:solidFill>
                  <a:prstClr val="black"/>
                </a:solidFill>
                <a:latin typeface="Times New Roman"/>
              </a:rPr>
              <a:t>:</a:t>
            </a:r>
            <a:r>
              <a:rPr lang="de-AT" sz="1600" dirty="0">
                <a:solidFill>
                  <a:prstClr val="black"/>
                </a:solidFill>
                <a:latin typeface="Times New Roman"/>
              </a:rPr>
              <a:t> </a:t>
            </a:r>
            <a:r>
              <a:rPr lang="de-AT" sz="1600" dirty="0" err="1">
                <a:solidFill>
                  <a:prstClr val="black"/>
                </a:solidFill>
                <a:latin typeface="Times New Roman"/>
              </a:rPr>
              <a:t>Significant</a:t>
            </a:r>
            <a:r>
              <a:rPr lang="de-AT" sz="1600" dirty="0">
                <a:solidFill>
                  <a:prstClr val="black"/>
                </a:solidFill>
                <a:latin typeface="Times New Roman"/>
              </a:rPr>
              <a:t> </a:t>
            </a:r>
            <a:r>
              <a:rPr lang="de-AT" sz="1600" dirty="0" err="1">
                <a:solidFill>
                  <a:prstClr val="black"/>
                </a:solidFill>
                <a:latin typeface="Times New Roman"/>
              </a:rPr>
              <a:t>Indirect</a:t>
            </a:r>
            <a:r>
              <a:rPr lang="de-AT" sz="1600" dirty="0">
                <a:solidFill>
                  <a:prstClr val="black"/>
                </a:solidFill>
                <a:latin typeface="Times New Roman"/>
              </a:rPr>
              <a:t> </a:t>
            </a:r>
            <a:r>
              <a:rPr lang="de-AT" sz="1600" dirty="0" err="1">
                <a:solidFill>
                  <a:prstClr val="black"/>
                </a:solidFill>
                <a:latin typeface="Times New Roman"/>
              </a:rPr>
              <a:t>Effect</a:t>
            </a:r>
            <a:endParaRPr lang="de-AT" sz="1600" dirty="0">
              <a:solidFill>
                <a:prstClr val="black"/>
              </a:solidFill>
              <a:latin typeface="Times New Roman"/>
            </a:endParaRPr>
          </a:p>
          <a:p>
            <a:r>
              <a:rPr lang="de-AT" sz="1600" dirty="0" err="1">
                <a:solidFill>
                  <a:prstClr val="black"/>
                </a:solidFill>
                <a:latin typeface="Times New Roman"/>
              </a:rPr>
              <a:t>Signficance</a:t>
            </a:r>
            <a:r>
              <a:rPr lang="de-AT" sz="1600" dirty="0">
                <a:solidFill>
                  <a:prstClr val="black"/>
                </a:solidFill>
                <a:latin typeface="Times New Roman"/>
              </a:rPr>
              <a:t>: *&lt; 0.1; ** &lt; 0.05; *** &lt; .01 </a:t>
            </a:r>
          </a:p>
        </p:txBody>
      </p:sp>
      <p:sp>
        <p:nvSpPr>
          <p:cNvPr id="23" name="Textfeld 22"/>
          <p:cNvSpPr txBox="1"/>
          <p:nvPr/>
        </p:nvSpPr>
        <p:spPr>
          <a:xfrm rot="18991331">
            <a:off x="2502318" y="2319996"/>
            <a:ext cx="2077813" cy="307777"/>
          </a:xfrm>
          <a:prstGeom prst="rect">
            <a:avLst/>
          </a:prstGeom>
          <a:noFill/>
        </p:spPr>
        <p:txBody>
          <a:bodyPr wrap="none" rtlCol="0">
            <a:spAutoFit/>
          </a:bodyPr>
          <a:lstStyle/>
          <a:p>
            <a:r>
              <a:rPr lang="de-AT" sz="1400" b="1" dirty="0">
                <a:solidFill>
                  <a:prstClr val="black"/>
                </a:solidFill>
                <a:latin typeface="Times New Roman"/>
              </a:rPr>
              <a:t>-307***</a:t>
            </a:r>
            <a:r>
              <a:rPr lang="de-AT" sz="1400" dirty="0">
                <a:solidFill>
                  <a:prstClr val="black"/>
                </a:solidFill>
                <a:latin typeface="Times New Roman"/>
              </a:rPr>
              <a:t>/.-</a:t>
            </a:r>
            <a:r>
              <a:rPr lang="de-AT" sz="1400" i="1" dirty="0">
                <a:solidFill>
                  <a:prstClr val="black"/>
                </a:solidFill>
                <a:latin typeface="Times New Roman"/>
              </a:rPr>
              <a:t>162**</a:t>
            </a:r>
            <a:r>
              <a:rPr lang="de-AT" sz="1400" dirty="0">
                <a:solidFill>
                  <a:prstClr val="black"/>
                </a:solidFill>
                <a:latin typeface="Times New Roman"/>
              </a:rPr>
              <a:t>/-.196***</a:t>
            </a:r>
            <a:endParaRPr lang="de-DE" sz="1400" dirty="0">
              <a:solidFill>
                <a:prstClr val="black"/>
              </a:solidFill>
              <a:latin typeface="Times New Roman"/>
            </a:endParaRPr>
          </a:p>
        </p:txBody>
      </p:sp>
      <p:sp>
        <p:nvSpPr>
          <p:cNvPr id="3" name="Rechteck 2"/>
          <p:cNvSpPr/>
          <p:nvPr/>
        </p:nvSpPr>
        <p:spPr>
          <a:xfrm>
            <a:off x="221351" y="357429"/>
            <a:ext cx="2122697" cy="307777"/>
          </a:xfrm>
          <a:prstGeom prst="rect">
            <a:avLst/>
          </a:prstGeom>
        </p:spPr>
        <p:txBody>
          <a:bodyPr wrap="none">
            <a:spAutoFit/>
          </a:bodyPr>
          <a:lstStyle/>
          <a:p>
            <a:r>
              <a:rPr lang="de-DE" sz="1400" dirty="0">
                <a:latin typeface="Times New Roman" panose="02020603050405020304" pitchFamily="18" charset="0"/>
                <a:cs typeface="Times New Roman" panose="02020603050405020304" pitchFamily="18" charset="0"/>
              </a:rPr>
              <a:t>-.185**/ -.208**/ -.193***</a:t>
            </a:r>
          </a:p>
        </p:txBody>
      </p:sp>
      <p:sp>
        <p:nvSpPr>
          <p:cNvPr id="14" name="Rechteck 13"/>
          <p:cNvSpPr/>
          <p:nvPr/>
        </p:nvSpPr>
        <p:spPr>
          <a:xfrm>
            <a:off x="221351" y="647336"/>
            <a:ext cx="2032929" cy="307777"/>
          </a:xfrm>
          <a:prstGeom prst="rect">
            <a:avLst/>
          </a:prstGeom>
        </p:spPr>
        <p:txBody>
          <a:bodyPr wrap="none">
            <a:spAutoFit/>
          </a:bodyPr>
          <a:lstStyle/>
          <a:p>
            <a:r>
              <a:rPr lang="de-DE" sz="1400" dirty="0">
                <a:solidFill>
                  <a:srgbClr val="000000"/>
                </a:solidFill>
                <a:latin typeface="Times New Roman" panose="02020603050405020304" pitchFamily="18" charset="0"/>
                <a:cs typeface="Times New Roman" panose="02020603050405020304" pitchFamily="18" charset="0"/>
              </a:rPr>
              <a:t>-.239</a:t>
            </a:r>
            <a:r>
              <a:rPr lang="de-DE" sz="1400" dirty="0">
                <a:latin typeface="Times New Roman" panose="02020603050405020304" pitchFamily="18" charset="0"/>
                <a:cs typeface="Times New Roman" panose="02020603050405020304" pitchFamily="18" charset="0"/>
              </a:rPr>
              <a:t>***/</a:t>
            </a:r>
            <a:r>
              <a:rPr lang="de-DE" sz="1400" dirty="0">
                <a:solidFill>
                  <a:srgbClr val="000000"/>
                </a:solidFill>
                <a:latin typeface="Times New Roman" panose="02020603050405020304" pitchFamily="18" charset="0"/>
                <a:cs typeface="Times New Roman" panose="02020603050405020304" pitchFamily="18" charset="0"/>
              </a:rPr>
              <a:t>-.074/</a:t>
            </a:r>
            <a:r>
              <a:rPr lang="de-DE" sz="1400" dirty="0">
                <a:latin typeface="Times New Roman" panose="02020603050405020304" pitchFamily="18" charset="0"/>
                <a:cs typeface="Times New Roman" panose="02020603050405020304" pitchFamily="18" charset="0"/>
              </a:rPr>
              <a:t> </a:t>
            </a:r>
            <a:r>
              <a:rPr lang="de-DE" sz="1400" dirty="0">
                <a:solidFill>
                  <a:srgbClr val="000000"/>
                </a:solidFill>
                <a:latin typeface="Times New Roman" panose="02020603050405020304" pitchFamily="18" charset="0"/>
                <a:cs typeface="Times New Roman" panose="02020603050405020304" pitchFamily="18" charset="0"/>
              </a:rPr>
              <a:t>-.210***</a:t>
            </a:r>
            <a:r>
              <a:rPr lang="de-DE" sz="1400" dirty="0">
                <a:latin typeface="Times New Roman" panose="02020603050405020304" pitchFamily="18" charset="0"/>
                <a:cs typeface="Times New Roman" panose="02020603050405020304" pitchFamily="18" charset="0"/>
              </a:rPr>
              <a:t> </a:t>
            </a:r>
          </a:p>
        </p:txBody>
      </p:sp>
      <p:sp>
        <p:nvSpPr>
          <p:cNvPr id="21" name="Rechteck 20"/>
          <p:cNvSpPr/>
          <p:nvPr/>
        </p:nvSpPr>
        <p:spPr>
          <a:xfrm>
            <a:off x="221351" y="962321"/>
            <a:ext cx="1988045" cy="307777"/>
          </a:xfrm>
          <a:prstGeom prst="rect">
            <a:avLst/>
          </a:prstGeom>
        </p:spPr>
        <p:txBody>
          <a:bodyPr wrap="none">
            <a:spAutoFit/>
          </a:bodyPr>
          <a:lstStyle/>
          <a:p>
            <a:r>
              <a:rPr lang="de-DE" sz="1400" dirty="0">
                <a:solidFill>
                  <a:srgbClr val="000000"/>
                </a:solidFill>
                <a:latin typeface="Times New Roman" panose="02020603050405020304" pitchFamily="18" charset="0"/>
                <a:cs typeface="Times New Roman" panose="02020603050405020304" pitchFamily="18" charset="0"/>
              </a:rPr>
              <a:t>-0.125/</a:t>
            </a:r>
            <a:r>
              <a:rPr lang="de-DE" sz="1400" dirty="0">
                <a:latin typeface="Times New Roman" panose="02020603050405020304" pitchFamily="18" charset="0"/>
                <a:cs typeface="Times New Roman" panose="02020603050405020304" pitchFamily="18" charset="0"/>
              </a:rPr>
              <a:t> </a:t>
            </a:r>
            <a:r>
              <a:rPr lang="de-DE" sz="1400" dirty="0">
                <a:solidFill>
                  <a:srgbClr val="000000"/>
                </a:solidFill>
                <a:latin typeface="Times New Roman" panose="02020603050405020304" pitchFamily="18" charset="0"/>
                <a:cs typeface="Times New Roman" panose="02020603050405020304" pitchFamily="18" charset="0"/>
              </a:rPr>
              <a:t>-0.068</a:t>
            </a:r>
            <a:r>
              <a:rPr lang="de-DE" sz="1400" dirty="0">
                <a:latin typeface="Times New Roman" panose="02020603050405020304" pitchFamily="18" charset="0"/>
                <a:cs typeface="Times New Roman" panose="02020603050405020304" pitchFamily="18" charset="0"/>
              </a:rPr>
              <a:t> /</a:t>
            </a:r>
            <a:r>
              <a:rPr lang="de-DE" sz="1400" dirty="0">
                <a:solidFill>
                  <a:srgbClr val="000000"/>
                </a:solidFill>
                <a:latin typeface="Times New Roman" panose="02020603050405020304" pitchFamily="18" charset="0"/>
                <a:cs typeface="Times New Roman" panose="02020603050405020304" pitchFamily="18" charset="0"/>
              </a:rPr>
              <a:t>-0.160**</a:t>
            </a:r>
            <a:r>
              <a:rPr lang="de-DE"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722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D5CC5CFA-FCD1-42AF-A31F-AB27104EC27D}"/>
              </a:ext>
            </a:extLst>
          </p:cNvPr>
          <p:cNvSpPr>
            <a:spLocks noGrp="1"/>
          </p:cNvSpPr>
          <p:nvPr>
            <p:ph idx="1"/>
          </p:nvPr>
        </p:nvSpPr>
        <p:spPr>
          <a:xfrm>
            <a:off x="609600" y="1340768"/>
            <a:ext cx="10972800" cy="5040560"/>
          </a:xfrm>
        </p:spPr>
        <p:txBody>
          <a:bodyPr>
            <a:normAutofit/>
          </a:bodyPr>
          <a:lstStyle/>
          <a:p>
            <a:pPr marL="514350" indent="-514350">
              <a:lnSpc>
                <a:spcPct val="150000"/>
              </a:lnSpc>
              <a:buFont typeface="+mj-lt"/>
              <a:buAutoNum type="arabicPeriod"/>
            </a:pPr>
            <a:r>
              <a:rPr lang="de-DE" dirty="0"/>
              <a:t>Background</a:t>
            </a:r>
          </a:p>
          <a:p>
            <a:pPr marL="514350" indent="-514350">
              <a:lnSpc>
                <a:spcPct val="150000"/>
              </a:lnSpc>
              <a:buFont typeface="+mj-lt"/>
              <a:buAutoNum type="arabicPeriod"/>
            </a:pPr>
            <a:r>
              <a:rPr lang="de-DE" dirty="0"/>
              <a:t>The Framework and </a:t>
            </a:r>
            <a:r>
              <a:rPr lang="de-DE" dirty="0" err="1"/>
              <a:t>Dimensions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a:p>
            <a:pPr marL="514350" indent="-514350">
              <a:lnSpc>
                <a:spcPct val="150000"/>
              </a:lnSpc>
              <a:buFont typeface="+mj-lt"/>
              <a:buAutoNum type="arabicPeriod"/>
            </a:pPr>
            <a:r>
              <a:rPr lang="de-DE" dirty="0"/>
              <a:t>Patterns and </a:t>
            </a:r>
            <a:r>
              <a:rPr lang="de-DE" dirty="0" err="1"/>
              <a:t>Consequences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a:p>
            <a:pPr marL="514350" indent="-514350">
              <a:lnSpc>
                <a:spcPct val="150000"/>
              </a:lnSpc>
              <a:buFont typeface="+mj-lt"/>
              <a:buAutoNum type="arabicPeriod"/>
            </a:pPr>
            <a:r>
              <a:rPr lang="de-DE" dirty="0" err="1"/>
              <a:t>Reflections</a:t>
            </a:r>
            <a:endParaRPr lang="de-DE" dirty="0"/>
          </a:p>
          <a:p>
            <a:pPr marL="514350" indent="-514350">
              <a:lnSpc>
                <a:spcPct val="150000"/>
              </a:lnSpc>
              <a:buFont typeface="+mj-lt"/>
              <a:buAutoNum type="arabicPeriod"/>
            </a:pPr>
            <a:endParaRPr lang="de-DE" dirty="0"/>
          </a:p>
          <a:p>
            <a:pPr>
              <a:lnSpc>
                <a:spcPct val="150000"/>
              </a:lnSpc>
            </a:pPr>
            <a:endParaRPr lang="de-DE" dirty="0"/>
          </a:p>
        </p:txBody>
      </p:sp>
      <p:sp>
        <p:nvSpPr>
          <p:cNvPr id="4" name="Slide Number Placeholder 3">
            <a:extLst>
              <a:ext uri="{FF2B5EF4-FFF2-40B4-BE49-F238E27FC236}">
                <a16:creationId xmlns:a16="http://schemas.microsoft.com/office/drawing/2014/main" id="{7FA6DA43-8F41-48BA-99CA-54F64FFFA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8303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1. Background</a:t>
            </a:r>
          </a:p>
        </p:txBody>
      </p:sp>
      <p:sp>
        <p:nvSpPr>
          <p:cNvPr id="4" name="Slide Number Placeholder 3">
            <a:extLst>
              <a:ext uri="{FF2B5EF4-FFF2-40B4-BE49-F238E27FC236}">
                <a16:creationId xmlns:a16="http://schemas.microsoft.com/office/drawing/2014/main" id="{952517C8-9D79-4366-A34E-87CA283254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sp>
        <p:nvSpPr>
          <p:cNvPr id="6" name="Inhaltsplatzhalter 2"/>
          <p:cNvSpPr>
            <a:spLocks noGrp="1"/>
          </p:cNvSpPr>
          <p:nvPr>
            <p:ph idx="1"/>
          </p:nvPr>
        </p:nvSpPr>
        <p:spPr>
          <a:xfrm>
            <a:off x="838200" y="1530061"/>
            <a:ext cx="10515600" cy="4351338"/>
          </a:xfrm>
        </p:spPr>
        <p:txBody>
          <a:bodyPr>
            <a:normAutofit fontScale="92500"/>
          </a:bodyPr>
          <a:lstStyle/>
          <a:p>
            <a:r>
              <a:rPr lang="en-US" sz="2400" dirty="0"/>
              <a:t>The Covid-19 Pandemic has been a major shock for most European local governments (LGs) and as such offers a unique possibility to progress in the understanding of LGs resilience, i.e., governments’ capacity to anticipate and cope with shocks and difficulties </a:t>
            </a:r>
            <a:r>
              <a:rPr lang="en-US" sz="1600" dirty="0"/>
              <a:t>(Barbera et al., 2015, 2017 2018; Steccolini et al., 2018)</a:t>
            </a:r>
            <a:endParaRPr lang="en-US" sz="2400" dirty="0"/>
          </a:p>
          <a:p>
            <a:r>
              <a:rPr lang="en-US" sz="2400" dirty="0"/>
              <a:t>Conducting a survey of top executives from cities over 15 000 inhabitants, in four major European countries (i.e. France, Germany, Italy and UK), we aim to </a:t>
            </a:r>
          </a:p>
          <a:p>
            <a:pPr lvl="1"/>
            <a:r>
              <a:rPr lang="en-US" sz="2200" dirty="0">
                <a:solidFill>
                  <a:srgbClr val="C00000"/>
                </a:solidFill>
              </a:rPr>
              <a:t>analyze resilience dimensions against the background of the pandemic and across countries, </a:t>
            </a:r>
          </a:p>
          <a:p>
            <a:pPr lvl="1"/>
            <a:r>
              <a:rPr lang="en-US" sz="2200" dirty="0">
                <a:solidFill>
                  <a:srgbClr val="C00000"/>
                </a:solidFill>
              </a:rPr>
              <a:t>and increase our understanding on how pre-existing resilience capacities and the sensemaking of top managers  (i.e. strategic impact of crisis) influenced the ability to deal with the consequences (i.e. sense of control) and the level of conflict caused by the crisis  as well as the impact of the latter on the LG performance. </a:t>
            </a:r>
          </a:p>
          <a:p>
            <a:pPr lvl="1"/>
            <a:r>
              <a:rPr lang="en-US" sz="2200" dirty="0">
                <a:solidFill>
                  <a:srgbClr val="C00000"/>
                </a:solidFill>
              </a:rPr>
              <a:t>shedding light on different performance-enabling capacities.</a:t>
            </a:r>
          </a:p>
        </p:txBody>
      </p:sp>
    </p:spTree>
    <p:extLst>
      <p:ext uri="{BB962C8B-B14F-4D97-AF65-F5344CB8AC3E}">
        <p14:creationId xmlns:p14="http://schemas.microsoft.com/office/powerpoint/2010/main" val="92336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1. Research on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5CC5CFA-FCD1-42AF-A31F-AB27104EC27D}"/>
              </a:ext>
            </a:extLst>
          </p:cNvPr>
          <p:cNvSpPr>
            <a:spLocks noGrp="1"/>
          </p:cNvSpPr>
          <p:nvPr>
            <p:ph idx="1"/>
          </p:nvPr>
        </p:nvSpPr>
        <p:spPr>
          <a:xfrm>
            <a:off x="609600" y="1340768"/>
            <a:ext cx="10972800" cy="5040560"/>
          </a:xfrm>
        </p:spPr>
        <p:txBody>
          <a:bodyPr>
            <a:normAutofit/>
          </a:bodyPr>
          <a:lstStyle/>
          <a:p>
            <a:pPr marL="361950" indent="-361950"/>
            <a:r>
              <a:rPr lang="en-US" dirty="0"/>
              <a:t>Need for alternative conceptual lenses and frameworks to explore and understand </a:t>
            </a:r>
          </a:p>
          <a:p>
            <a:pPr lvl="1"/>
            <a:r>
              <a:rPr lang="en-US" sz="2400" dirty="0"/>
              <a:t>how governments face unexpected events and crises</a:t>
            </a:r>
          </a:p>
          <a:p>
            <a:pPr lvl="1"/>
            <a:r>
              <a:rPr lang="en-US" sz="2400" dirty="0"/>
              <a:t>whether and why responses are different across countries and organizations</a:t>
            </a:r>
          </a:p>
          <a:p>
            <a:pPr lvl="1"/>
            <a:r>
              <a:rPr lang="en-US" sz="2400" dirty="0"/>
              <a:t>what lessons can be learned to be ready to face future shocks</a:t>
            </a:r>
          </a:p>
          <a:p>
            <a:pPr marL="361950" indent="-361950"/>
            <a:r>
              <a:rPr lang="en-US" dirty="0"/>
              <a:t>Resilience as the capacity to deal with shocks/uncertainty</a:t>
            </a:r>
          </a:p>
          <a:p>
            <a:pPr marL="806450" lvl="1" indent="-271463">
              <a:spcBef>
                <a:spcPts val="0"/>
              </a:spcBef>
              <a:spcAft>
                <a:spcPts val="1200"/>
              </a:spcAft>
            </a:pPr>
            <a:r>
              <a:rPr lang="en-GB" sz="2400" dirty="0"/>
              <a:t>capacity to react to crises/absorb shocks (</a:t>
            </a:r>
            <a:r>
              <a:rPr lang="en-GB" sz="2400" i="1" dirty="0"/>
              <a:t>bouncing back</a:t>
            </a:r>
            <a:r>
              <a:rPr lang="en-GB" sz="2400" dirty="0"/>
              <a:t>) </a:t>
            </a:r>
          </a:p>
          <a:p>
            <a:pPr marL="806450" lvl="1" indent="-271463">
              <a:spcBef>
                <a:spcPts val="0"/>
              </a:spcBef>
              <a:spcAft>
                <a:spcPts val="1200"/>
              </a:spcAft>
            </a:pPr>
            <a:r>
              <a:rPr lang="en-GB" sz="2400" dirty="0"/>
              <a:t>capacity to cope with the unexpected and adapt to new and complex situations (</a:t>
            </a:r>
            <a:r>
              <a:rPr lang="en-GB" sz="2400" i="1" dirty="0"/>
              <a:t>bouncing forward</a:t>
            </a:r>
            <a:r>
              <a:rPr lang="en-GB" sz="2400" dirty="0"/>
              <a:t>)</a:t>
            </a:r>
          </a:p>
          <a:p>
            <a:pPr marL="762000" lvl="1" indent="-361950"/>
            <a:endParaRPr lang="en-US" dirty="0"/>
          </a:p>
          <a:p>
            <a:endParaRPr lang="de-DE" sz="3600" dirty="0"/>
          </a:p>
          <a:p>
            <a:endParaRPr lang="de-DE" sz="3600" dirty="0"/>
          </a:p>
        </p:txBody>
      </p:sp>
      <p:sp>
        <p:nvSpPr>
          <p:cNvPr id="4" name="Slide Number Placeholder 3">
            <a:extLst>
              <a:ext uri="{FF2B5EF4-FFF2-40B4-BE49-F238E27FC236}">
                <a16:creationId xmlns:a16="http://schemas.microsoft.com/office/drawing/2014/main" id="{952517C8-9D79-4366-A34E-87CA283254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D5E717DF-3101-4B58-8D4B-01E3A358526B}"/>
              </a:ext>
            </a:extLst>
          </p:cNvPr>
          <p:cNvSpPr/>
          <p:nvPr/>
        </p:nvSpPr>
        <p:spPr>
          <a:xfrm>
            <a:off x="1055440" y="2276872"/>
            <a:ext cx="10369152" cy="1368152"/>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how</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governments</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keep</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operating</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even</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adverse,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worst</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case</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conditions</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adapt</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rapidly</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 a </a:t>
            </a:r>
            <a:r>
              <a:rPr kumimoji="0" lang="de-DE"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crisis</a:t>
            </a:r>
            <a:r>
              <a:rPr kumimoji="0" lang="de-D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(Hood 1991, 14)</a:t>
            </a:r>
          </a:p>
        </p:txBody>
      </p:sp>
    </p:spTree>
    <p:custDataLst>
      <p:tags r:id="rId1"/>
    </p:custDataLst>
    <p:extLst>
      <p:ext uri="{BB962C8B-B14F-4D97-AF65-F5344CB8AC3E}">
        <p14:creationId xmlns:p14="http://schemas.microsoft.com/office/powerpoint/2010/main" val="6670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1. Research on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5CC5CFA-FCD1-42AF-A31F-AB27104EC27D}"/>
              </a:ext>
            </a:extLst>
          </p:cNvPr>
          <p:cNvSpPr>
            <a:spLocks noGrp="1"/>
          </p:cNvSpPr>
          <p:nvPr>
            <p:ph idx="1"/>
          </p:nvPr>
        </p:nvSpPr>
        <p:spPr>
          <a:xfrm>
            <a:off x="609600" y="1340768"/>
            <a:ext cx="10972800" cy="5040560"/>
          </a:xfrm>
        </p:spPr>
        <p:txBody>
          <a:bodyPr>
            <a:normAutofit/>
          </a:bodyPr>
          <a:lstStyle/>
          <a:p>
            <a:r>
              <a:rPr lang="en-US" dirty="0"/>
              <a:t>The management of shocks, crises, unexpected events - increasingly becoming ‘routine’ for governmental entities</a:t>
            </a:r>
          </a:p>
          <a:p>
            <a:r>
              <a:rPr lang="en-US" dirty="0"/>
              <a:t>During crises governments are prompted to reset priorities, cut back expenditures, restructure service delivery</a:t>
            </a:r>
          </a:p>
          <a:p>
            <a:r>
              <a:rPr lang="en-US" dirty="0"/>
              <a:t>Important opportunity for adopting a long-term, strategic view </a:t>
            </a:r>
            <a:r>
              <a:rPr lang="en-US" sz="1800" dirty="0"/>
              <a:t>(Bozeman 2010)</a:t>
            </a:r>
          </a:p>
          <a:p>
            <a:pPr lvl="1"/>
            <a:r>
              <a:rPr lang="en-US" dirty="0"/>
              <a:t>emphasizing the role of internal capacities and looking at the interplay of different dimensions</a:t>
            </a:r>
          </a:p>
          <a:p>
            <a:endParaRPr lang="de-DE" sz="3600" dirty="0"/>
          </a:p>
        </p:txBody>
      </p:sp>
      <p:sp>
        <p:nvSpPr>
          <p:cNvPr id="4" name="Slide Number Placeholder 3">
            <a:extLst>
              <a:ext uri="{FF2B5EF4-FFF2-40B4-BE49-F238E27FC236}">
                <a16:creationId xmlns:a16="http://schemas.microsoft.com/office/drawing/2014/main" id="{952517C8-9D79-4366-A34E-87CA283254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07B441-5312-499D-93C3-6E37886527FA}" type="slidenum">
              <a:rPr kumimoji="0" lang="it-IT" sz="1100" b="0" i="0" u="none" strike="noStrike" kern="1200" cap="none" spc="0" normalizeH="0" baseline="0" noProof="0" smtClean="0">
                <a:ln>
                  <a:noFill/>
                </a:ln>
                <a:solidFill>
                  <a:prstClr val="white">
                    <a:lumMod val="50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1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1465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Relationhsips</a:t>
            </a:r>
            <a:endParaRPr lang="de-DE" dirty="0"/>
          </a:p>
        </p:txBody>
      </p:sp>
      <p:sp>
        <p:nvSpPr>
          <p:cNvPr id="3" name="Inhaltsplatzhalter 2"/>
          <p:cNvSpPr>
            <a:spLocks noGrp="1"/>
          </p:cNvSpPr>
          <p:nvPr>
            <p:ph idx="1"/>
          </p:nvPr>
        </p:nvSpPr>
        <p:spPr>
          <a:xfrm>
            <a:off x="838200" y="1555660"/>
            <a:ext cx="10515600" cy="4652996"/>
          </a:xfrm>
        </p:spPr>
        <p:txBody>
          <a:bodyPr>
            <a:normAutofit fontScale="92500" lnSpcReduction="20000"/>
          </a:bodyPr>
          <a:lstStyle/>
          <a:p>
            <a:r>
              <a:rPr lang="de-DE" sz="2400" dirty="0"/>
              <a:t>H1: </a:t>
            </a:r>
            <a:r>
              <a:rPr lang="de-DE" sz="2400" dirty="0" err="1"/>
              <a:t>Good</a:t>
            </a:r>
            <a:r>
              <a:rPr lang="de-DE" sz="2400" dirty="0"/>
              <a:t> Polit-Admin </a:t>
            </a:r>
            <a:r>
              <a:rPr lang="de-DE" sz="2400" dirty="0" err="1"/>
              <a:t>Relationships</a:t>
            </a:r>
            <a:r>
              <a:rPr lang="de-DE" sz="2400" dirty="0"/>
              <a:t> </a:t>
            </a:r>
            <a:r>
              <a:rPr lang="de-DE" sz="2400" dirty="0">
                <a:solidFill>
                  <a:schemeClr val="bg1">
                    <a:lumMod val="75000"/>
                  </a:schemeClr>
                </a:solidFill>
              </a:rPr>
              <a:t>increase</a:t>
            </a:r>
            <a:r>
              <a:rPr lang="de-DE" sz="2400" dirty="0"/>
              <a:t> (</a:t>
            </a:r>
            <a:r>
              <a:rPr lang="de-DE" sz="2400" dirty="0" err="1"/>
              <a:t>decrease</a:t>
            </a:r>
            <a:r>
              <a:rPr lang="de-DE" sz="2400" dirty="0"/>
              <a:t>) </a:t>
            </a:r>
            <a:r>
              <a:rPr lang="de-DE" sz="2400" dirty="0" err="1"/>
              <a:t>Controlabillity</a:t>
            </a:r>
            <a:r>
              <a:rPr lang="de-DE" sz="2400" dirty="0"/>
              <a:t> (</a:t>
            </a:r>
            <a:r>
              <a:rPr lang="de-DE" sz="2400" dirty="0" err="1"/>
              <a:t>Conflicts</a:t>
            </a:r>
            <a:r>
              <a:rPr lang="de-DE" sz="2400" dirty="0"/>
              <a:t>)</a:t>
            </a:r>
          </a:p>
          <a:p>
            <a:r>
              <a:rPr lang="de-DE" sz="2400" dirty="0"/>
              <a:t>H2: </a:t>
            </a:r>
            <a:r>
              <a:rPr lang="de-DE" sz="2400" i="1" dirty="0" err="1"/>
              <a:t>Vuln</a:t>
            </a:r>
            <a:r>
              <a:rPr lang="de-DE" sz="2400" i="1" dirty="0"/>
              <a:t> Assessment* </a:t>
            </a:r>
            <a:r>
              <a:rPr lang="en-US" sz="2400" dirty="0"/>
              <a:t>increase </a:t>
            </a:r>
            <a:r>
              <a:rPr lang="en-US" sz="2400" dirty="0">
                <a:solidFill>
                  <a:schemeClr val="bg1">
                    <a:lumMod val="75000"/>
                  </a:schemeClr>
                </a:solidFill>
              </a:rPr>
              <a:t>(decrease) </a:t>
            </a:r>
            <a:r>
              <a:rPr lang="en-US" sz="2400" dirty="0" err="1"/>
              <a:t>Controlabillity</a:t>
            </a:r>
            <a:r>
              <a:rPr lang="en-US" sz="2400" dirty="0"/>
              <a:t> (Conflicts)</a:t>
            </a:r>
          </a:p>
          <a:p>
            <a:endParaRPr lang="de-DE" sz="2400" dirty="0"/>
          </a:p>
          <a:p>
            <a:r>
              <a:rPr lang="de-DE" sz="2400" dirty="0"/>
              <a:t>H3: Level of </a:t>
            </a:r>
            <a:r>
              <a:rPr lang="de-DE" sz="2400" dirty="0" err="1"/>
              <a:t>strategic</a:t>
            </a:r>
            <a:r>
              <a:rPr lang="de-DE" sz="2400" dirty="0"/>
              <a:t> impact </a:t>
            </a:r>
            <a:r>
              <a:rPr lang="de-DE" sz="2400" dirty="0" err="1"/>
              <a:t>decreases</a:t>
            </a:r>
            <a:r>
              <a:rPr lang="de-DE" sz="2400" dirty="0"/>
              <a:t> (</a:t>
            </a:r>
            <a:r>
              <a:rPr lang="de-DE" sz="2400" dirty="0" err="1"/>
              <a:t>increases</a:t>
            </a:r>
            <a:r>
              <a:rPr lang="de-DE" sz="2400" dirty="0"/>
              <a:t>) </a:t>
            </a:r>
            <a:r>
              <a:rPr lang="de-DE" sz="2400" dirty="0" err="1"/>
              <a:t>Controlabillity</a:t>
            </a:r>
            <a:r>
              <a:rPr lang="de-DE" sz="2400" dirty="0"/>
              <a:t> (</a:t>
            </a:r>
            <a:r>
              <a:rPr lang="de-DE" sz="2400" dirty="0" err="1"/>
              <a:t>Conflicts</a:t>
            </a:r>
            <a:r>
              <a:rPr lang="de-DE" sz="2400" dirty="0"/>
              <a:t>)</a:t>
            </a:r>
          </a:p>
          <a:p>
            <a:endParaRPr lang="de-DE" sz="2400" dirty="0"/>
          </a:p>
          <a:p>
            <a:r>
              <a:rPr lang="de-DE" sz="2400" dirty="0"/>
              <a:t>H4:  High </a:t>
            </a:r>
            <a:r>
              <a:rPr lang="en-US" sz="2400" dirty="0"/>
              <a:t>level of internal collaboration increase </a:t>
            </a:r>
            <a:r>
              <a:rPr lang="en-US" sz="2400" dirty="0">
                <a:solidFill>
                  <a:schemeClr val="bg2">
                    <a:lumMod val="75000"/>
                  </a:schemeClr>
                </a:solidFill>
              </a:rPr>
              <a:t>(decrease)</a:t>
            </a:r>
            <a:r>
              <a:rPr lang="en-US" sz="2400" dirty="0"/>
              <a:t> </a:t>
            </a:r>
            <a:r>
              <a:rPr lang="en-US" sz="2400" dirty="0" err="1"/>
              <a:t>Controlabillity</a:t>
            </a:r>
            <a:r>
              <a:rPr lang="en-US" sz="2400" dirty="0"/>
              <a:t> (Conflicts)</a:t>
            </a:r>
            <a:endParaRPr lang="de-DE" sz="2400" dirty="0"/>
          </a:p>
          <a:p>
            <a:r>
              <a:rPr lang="de-DE" sz="2400" dirty="0"/>
              <a:t>H5: Level of </a:t>
            </a:r>
            <a:r>
              <a:rPr lang="de-DE" sz="2400" dirty="0" err="1"/>
              <a:t>employee</a:t>
            </a:r>
            <a:r>
              <a:rPr lang="de-DE" sz="2400" dirty="0"/>
              <a:t> adaptablity increase </a:t>
            </a:r>
            <a:r>
              <a:rPr lang="de-DE" sz="2400" dirty="0">
                <a:solidFill>
                  <a:schemeClr val="bg1">
                    <a:lumMod val="75000"/>
                  </a:schemeClr>
                </a:solidFill>
              </a:rPr>
              <a:t>(</a:t>
            </a:r>
            <a:r>
              <a:rPr lang="de-DE" sz="2400" dirty="0" err="1">
                <a:solidFill>
                  <a:schemeClr val="bg1">
                    <a:lumMod val="75000"/>
                  </a:schemeClr>
                </a:solidFill>
              </a:rPr>
              <a:t>decrease</a:t>
            </a:r>
            <a:r>
              <a:rPr lang="de-DE" sz="2400" dirty="0">
                <a:solidFill>
                  <a:schemeClr val="bg1">
                    <a:lumMod val="75000"/>
                  </a:schemeClr>
                </a:solidFill>
              </a:rPr>
              <a:t>)</a:t>
            </a:r>
            <a:r>
              <a:rPr lang="de-DE" sz="2400" dirty="0"/>
              <a:t> </a:t>
            </a:r>
            <a:r>
              <a:rPr lang="de-DE" sz="2400" dirty="0" err="1"/>
              <a:t>Controlabillity</a:t>
            </a:r>
            <a:r>
              <a:rPr lang="de-DE" sz="2400" dirty="0"/>
              <a:t> (</a:t>
            </a:r>
            <a:r>
              <a:rPr lang="de-DE" sz="2400" dirty="0" err="1"/>
              <a:t>Conflicts</a:t>
            </a:r>
            <a:r>
              <a:rPr lang="de-DE" sz="2400" dirty="0"/>
              <a:t>)</a:t>
            </a:r>
          </a:p>
          <a:p>
            <a:endParaRPr lang="de-DE" sz="2400" dirty="0"/>
          </a:p>
          <a:p>
            <a:r>
              <a:rPr lang="en-US" sz="2400" dirty="0"/>
              <a:t>H6: Level of controllability increase Performance </a:t>
            </a:r>
          </a:p>
          <a:p>
            <a:r>
              <a:rPr lang="en-US" sz="2400" dirty="0"/>
              <a:t>H7: Level conflicts decrease Performance</a:t>
            </a:r>
          </a:p>
          <a:p>
            <a:endParaRPr lang="de-DE" sz="2400" dirty="0"/>
          </a:p>
          <a:p>
            <a:r>
              <a:rPr lang="de-DE" sz="2400" dirty="0"/>
              <a:t>Indirekte Effekte (?)</a:t>
            </a:r>
          </a:p>
        </p:txBody>
      </p:sp>
      <p:sp>
        <p:nvSpPr>
          <p:cNvPr id="4" name="Rechteck 3"/>
          <p:cNvSpPr/>
          <p:nvPr/>
        </p:nvSpPr>
        <p:spPr>
          <a:xfrm>
            <a:off x="688159" y="6370711"/>
            <a:ext cx="1872179" cy="369332"/>
          </a:xfrm>
          <a:prstGeom prst="rect">
            <a:avLst/>
          </a:prstGeom>
        </p:spPr>
        <p:txBody>
          <a:bodyPr wrap="none">
            <a:spAutoFit/>
          </a:bodyPr>
          <a:lstStyle/>
          <a:p>
            <a:r>
              <a:rPr lang="de-DE" i="1" dirty="0"/>
              <a:t>*Name </a:t>
            </a:r>
            <a:r>
              <a:rPr lang="de-DE" i="1" dirty="0" err="1"/>
              <a:t>differently</a:t>
            </a:r>
            <a:endParaRPr lang="de-DE" dirty="0"/>
          </a:p>
        </p:txBody>
      </p:sp>
    </p:spTree>
    <p:extLst>
      <p:ext uri="{BB962C8B-B14F-4D97-AF65-F5344CB8AC3E}">
        <p14:creationId xmlns:p14="http://schemas.microsoft.com/office/powerpoint/2010/main" val="72476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78529" y="3725014"/>
            <a:ext cx="1547273"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Strategic</a:t>
            </a:r>
            <a:r>
              <a:rPr kumimoji="0" lang="de-AT" sz="1800" b="0" i="0" u="none" strike="noStrike" kern="0" cap="none" spc="0" normalizeH="0" noProof="0" dirty="0">
                <a:ln>
                  <a:noFill/>
                </a:ln>
                <a:solidFill>
                  <a:prstClr val="black"/>
                </a:solidFill>
                <a:effectLst/>
                <a:uLnTx/>
                <a:uFillTx/>
                <a:latin typeface="Times New Roman"/>
                <a:cs typeface="Times New Roman" panose="02020603050405020304" pitchFamily="18" charset="0"/>
              </a:rPr>
              <a:t> Impact C-19</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3" name="Textfeld 2"/>
          <p:cNvSpPr txBox="1"/>
          <p:nvPr/>
        </p:nvSpPr>
        <p:spPr>
          <a:xfrm>
            <a:off x="9678061" y="5179821"/>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Invest</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Ratio</a:t>
            </a:r>
          </a:p>
        </p:txBody>
      </p:sp>
      <p:sp>
        <p:nvSpPr>
          <p:cNvPr id="4" name="Textfeld 3"/>
          <p:cNvSpPr txBox="1"/>
          <p:nvPr/>
        </p:nvSpPr>
        <p:spPr>
          <a:xfrm>
            <a:off x="9678061" y="4457897"/>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Abs_Diff</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Strategies</a:t>
            </a:r>
            <a:endPar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5" name="Textfeld 4"/>
          <p:cNvSpPr txBox="1"/>
          <p:nvPr/>
        </p:nvSpPr>
        <p:spPr>
          <a:xfrm>
            <a:off x="9665276" y="4818859"/>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Current</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Ratio</a:t>
            </a:r>
          </a:p>
        </p:txBody>
      </p:sp>
      <p:sp>
        <p:nvSpPr>
          <p:cNvPr id="6" name="Textfeld 5"/>
          <p:cNvSpPr txBox="1"/>
          <p:nvPr/>
        </p:nvSpPr>
        <p:spPr>
          <a:xfrm>
            <a:off x="1322776" y="5993947"/>
            <a:ext cx="1503025"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Internal</a:t>
            </a:r>
            <a:r>
              <a:rPr kumimoji="0" lang="de-AT" sz="1800" b="0" i="0" u="none" strike="noStrike" kern="0" cap="none" spc="0" normalizeH="0" noProof="0" dirty="0">
                <a:ln>
                  <a:noFill/>
                </a:ln>
                <a:solidFill>
                  <a:prstClr val="black"/>
                </a:solidFill>
                <a:effectLst/>
                <a:uLnTx/>
                <a:uFillTx/>
                <a:latin typeface="Times New Roman"/>
                <a:cs typeface="Times New Roman" panose="02020603050405020304" pitchFamily="18" charset="0"/>
              </a:rPr>
              <a:t> </a:t>
            </a:r>
            <a:r>
              <a:rPr kumimoji="0" lang="de-AT" sz="1800" b="0" i="0" u="none" strike="noStrike" kern="0" cap="none" spc="0" normalizeH="0" noProof="0" dirty="0" err="1">
                <a:ln>
                  <a:noFill/>
                </a:ln>
                <a:solidFill>
                  <a:prstClr val="black"/>
                </a:solidFill>
                <a:effectLst/>
                <a:uLnTx/>
                <a:uFillTx/>
                <a:latin typeface="Times New Roman"/>
                <a:cs typeface="Times New Roman" panose="02020603050405020304" pitchFamily="18" charset="0"/>
              </a:rPr>
              <a:t>Collaboration</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7" name="Textfeld 6"/>
          <p:cNvSpPr txBox="1"/>
          <p:nvPr/>
        </p:nvSpPr>
        <p:spPr>
          <a:xfrm>
            <a:off x="1322777" y="2684851"/>
            <a:ext cx="1547271"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1" u="none" strike="noStrike" kern="0" cap="none" spc="0" normalizeH="0" baseline="0" noProof="0" dirty="0">
                <a:ln>
                  <a:noFill/>
                </a:ln>
                <a:solidFill>
                  <a:srgbClr val="FF0000"/>
                </a:solidFill>
                <a:effectLst/>
                <a:uLnTx/>
                <a:uFillTx/>
                <a:latin typeface="Times New Roman"/>
                <a:cs typeface="Times New Roman" panose="02020603050405020304" pitchFamily="18" charset="0"/>
              </a:rPr>
              <a:t>Vulnerability</a:t>
            </a:r>
            <a:r>
              <a:rPr kumimoji="0" lang="de-DE" sz="1800" b="0" i="1" u="none" strike="noStrike" kern="0" cap="none" spc="0" normalizeH="0" noProof="0" dirty="0">
                <a:ln>
                  <a:noFill/>
                </a:ln>
                <a:solidFill>
                  <a:srgbClr val="FF0000"/>
                </a:solidFill>
                <a:effectLst/>
                <a:uLnTx/>
                <a:uFillTx/>
                <a:latin typeface="Times New Roman"/>
                <a:cs typeface="Times New Roman" panose="02020603050405020304" pitchFamily="18" charset="0"/>
              </a:rPr>
              <a:t> Assessment*</a:t>
            </a:r>
            <a:endParaRPr kumimoji="0" lang="de-DE" sz="1800" b="0" i="1" u="none" strike="noStrike" kern="0" cap="none" spc="0" normalizeH="0" baseline="0" noProof="0" dirty="0">
              <a:ln>
                <a:noFill/>
              </a:ln>
              <a:solidFill>
                <a:srgbClr val="FF0000"/>
              </a:solidFill>
              <a:effectLst/>
              <a:uLnTx/>
              <a:uFillTx/>
              <a:latin typeface="Times New Roman"/>
              <a:cs typeface="Times New Roman" panose="02020603050405020304" pitchFamily="18" charset="0"/>
            </a:endParaRPr>
          </a:p>
        </p:txBody>
      </p:sp>
      <p:sp>
        <p:nvSpPr>
          <p:cNvPr id="8" name="Textfeld 7"/>
          <p:cNvSpPr txBox="1"/>
          <p:nvPr/>
        </p:nvSpPr>
        <p:spPr>
          <a:xfrm>
            <a:off x="1321361" y="4856093"/>
            <a:ext cx="1491584"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Employee</a:t>
            </a: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Adaptability</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sp>
        <p:nvSpPr>
          <p:cNvPr id="9" name="Textfeld 8"/>
          <p:cNvSpPr txBox="1"/>
          <p:nvPr/>
        </p:nvSpPr>
        <p:spPr>
          <a:xfrm>
            <a:off x="1219872" y="1525976"/>
            <a:ext cx="1631014" cy="646331"/>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Pol-Admin</a:t>
            </a:r>
            <a:r>
              <a:rPr kumimoji="0" lang="de-DE" sz="1800" b="0" i="0" u="none" strike="noStrike" kern="0" cap="none" spc="0" normalizeH="0" noProof="0" dirty="0">
                <a:ln>
                  <a:noFill/>
                </a:ln>
                <a:solidFill>
                  <a:prstClr val="black"/>
                </a:solidFill>
                <a:effectLst/>
                <a:uLnTx/>
                <a:uFillTx/>
                <a:latin typeface="Times New Roman"/>
                <a:cs typeface="Times New Roman" panose="02020603050405020304" pitchFamily="18" charset="0"/>
              </a:rPr>
              <a:t> Relations</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cxnSp>
        <p:nvCxnSpPr>
          <p:cNvPr id="10" name="Gerade Verbindung mit Pfeil 9"/>
          <p:cNvCxnSpPr>
            <a:stCxn id="2" idx="3"/>
            <a:endCxn id="16" idx="1"/>
          </p:cNvCxnSpPr>
          <p:nvPr/>
        </p:nvCxnSpPr>
        <p:spPr>
          <a:xfrm flipV="1">
            <a:off x="2825802" y="3210516"/>
            <a:ext cx="2512426" cy="837664"/>
          </a:xfrm>
          <a:prstGeom prst="straightConnector1">
            <a:avLst/>
          </a:prstGeom>
          <a:noFill/>
          <a:ln w="12700" cap="flat" cmpd="sng" algn="ctr">
            <a:solidFill>
              <a:sysClr val="windowText" lastClr="000000"/>
            </a:solidFill>
            <a:prstDash val="solid"/>
            <a:tailEnd type="triangle"/>
          </a:ln>
          <a:effectLst/>
        </p:spPr>
      </p:cxnSp>
      <p:cxnSp>
        <p:nvCxnSpPr>
          <p:cNvPr id="12" name="Gerade Verbindung mit Pfeil 11"/>
          <p:cNvCxnSpPr>
            <a:stCxn id="7" idx="3"/>
            <a:endCxn id="16" idx="1"/>
          </p:cNvCxnSpPr>
          <p:nvPr/>
        </p:nvCxnSpPr>
        <p:spPr>
          <a:xfrm>
            <a:off x="2870048" y="3008017"/>
            <a:ext cx="2468180" cy="202499"/>
          </a:xfrm>
          <a:prstGeom prst="straightConnector1">
            <a:avLst/>
          </a:prstGeom>
          <a:noFill/>
          <a:ln w="12700" cap="flat" cmpd="sng" algn="ctr">
            <a:solidFill>
              <a:sysClr val="windowText" lastClr="000000"/>
            </a:solidFill>
            <a:prstDash val="solid"/>
            <a:tailEnd type="triangle"/>
          </a:ln>
          <a:effectLst/>
        </p:spPr>
      </p:cxnSp>
      <p:cxnSp>
        <p:nvCxnSpPr>
          <p:cNvPr id="13" name="Gerade Verbindung mit Pfeil 12"/>
          <p:cNvCxnSpPr>
            <a:stCxn id="9" idx="3"/>
            <a:endCxn id="16" idx="1"/>
          </p:cNvCxnSpPr>
          <p:nvPr/>
        </p:nvCxnSpPr>
        <p:spPr>
          <a:xfrm>
            <a:off x="2850886" y="1849142"/>
            <a:ext cx="2487342" cy="1361374"/>
          </a:xfrm>
          <a:prstGeom prst="straightConnector1">
            <a:avLst/>
          </a:prstGeom>
          <a:noFill/>
          <a:ln w="12700" cap="flat" cmpd="sng" algn="ctr">
            <a:solidFill>
              <a:sysClr val="windowText" lastClr="000000"/>
            </a:solidFill>
            <a:prstDash val="solid"/>
            <a:tailEnd type="triangle"/>
          </a:ln>
          <a:effectLst/>
        </p:spPr>
      </p:cxnSp>
      <p:cxnSp>
        <p:nvCxnSpPr>
          <p:cNvPr id="15" name="Gerade Verbindung mit Pfeil 14"/>
          <p:cNvCxnSpPr>
            <a:stCxn id="6" idx="3"/>
            <a:endCxn id="16" idx="1"/>
          </p:cNvCxnSpPr>
          <p:nvPr/>
        </p:nvCxnSpPr>
        <p:spPr>
          <a:xfrm flipV="1">
            <a:off x="2825801" y="3210516"/>
            <a:ext cx="2512427" cy="3106597"/>
          </a:xfrm>
          <a:prstGeom prst="straightConnector1">
            <a:avLst/>
          </a:prstGeom>
          <a:noFill/>
          <a:ln w="12700" cap="flat" cmpd="sng" algn="ctr">
            <a:solidFill>
              <a:sysClr val="windowText" lastClr="000000"/>
            </a:solidFill>
            <a:prstDash val="solid"/>
            <a:tailEnd type="triangle"/>
          </a:ln>
          <a:effectLst/>
        </p:spPr>
      </p:cxnSp>
      <p:sp>
        <p:nvSpPr>
          <p:cNvPr id="16" name="Textfeld 15"/>
          <p:cNvSpPr txBox="1"/>
          <p:nvPr/>
        </p:nvSpPr>
        <p:spPr>
          <a:xfrm>
            <a:off x="5338228" y="2766234"/>
            <a:ext cx="1816641" cy="923330"/>
          </a:xfrm>
          <a:prstGeom prst="rect">
            <a:avLst/>
          </a:prstGeom>
          <a:noFill/>
          <a:ln w="127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Controllability of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situation</a:t>
            </a: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caused</a:t>
            </a: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a:t>
            </a:r>
            <a:r>
              <a:rPr kumimoji="0" lang="de-DE" sz="18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by</a:t>
            </a: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C-19</a:t>
            </a:r>
          </a:p>
        </p:txBody>
      </p:sp>
      <p:sp>
        <p:nvSpPr>
          <p:cNvPr id="22" name="Textfeld 21"/>
          <p:cNvSpPr txBox="1"/>
          <p:nvPr/>
        </p:nvSpPr>
        <p:spPr>
          <a:xfrm>
            <a:off x="9680640" y="5540783"/>
            <a:ext cx="1440000" cy="276999"/>
          </a:xfrm>
          <a:prstGeom prst="rect">
            <a:avLst/>
          </a:prstGeom>
          <a:noFill/>
          <a:ln w="12700">
            <a:solidFill>
              <a:sysClr val="windowText" lastClr="000000"/>
            </a:solid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err="1">
                <a:ln>
                  <a:noFill/>
                </a:ln>
                <a:solidFill>
                  <a:prstClr val="black"/>
                </a:solidFill>
                <a:effectLst/>
                <a:uLnTx/>
                <a:uFillTx/>
                <a:latin typeface="Times New Roman"/>
                <a:cs typeface="Times New Roman" panose="02020603050405020304" pitchFamily="18" charset="0"/>
              </a:rPr>
              <a:t>Debt</a:t>
            </a:r>
            <a:r>
              <a:rPr kumimoji="0" lang="de-DE" sz="12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 Ratio</a:t>
            </a:r>
          </a:p>
        </p:txBody>
      </p:sp>
      <p:sp>
        <p:nvSpPr>
          <p:cNvPr id="23" name="Textfeld 22"/>
          <p:cNvSpPr txBox="1"/>
          <p:nvPr/>
        </p:nvSpPr>
        <p:spPr>
          <a:xfrm>
            <a:off x="10330303" y="4213417"/>
            <a:ext cx="715260" cy="276999"/>
          </a:xfrm>
          <a:prstGeom prst="rect">
            <a:avLst/>
          </a:prstGeom>
          <a:noFill/>
        </p:spPr>
        <p:txBody>
          <a:bodyPr wrap="none" rtlCol="0">
            <a:spAutoFit/>
          </a:bodyPr>
          <a:lstStyle/>
          <a:p>
            <a:r>
              <a:rPr lang="de-AT" sz="1200" dirty="0">
                <a:solidFill>
                  <a:prstClr val="black"/>
                </a:solidFill>
                <a:latin typeface="Times New Roman"/>
              </a:rPr>
              <a:t>Controls</a:t>
            </a:r>
            <a:endParaRPr lang="de-DE" sz="1200" dirty="0">
              <a:solidFill>
                <a:prstClr val="black"/>
              </a:solidFill>
              <a:latin typeface="Times New Roman"/>
            </a:endParaRPr>
          </a:p>
        </p:txBody>
      </p:sp>
      <p:sp>
        <p:nvSpPr>
          <p:cNvPr id="26" name="Textfeld 25"/>
          <p:cNvSpPr txBox="1"/>
          <p:nvPr/>
        </p:nvSpPr>
        <p:spPr>
          <a:xfrm rot="628345">
            <a:off x="9593391" y="1155293"/>
            <a:ext cx="875561" cy="338554"/>
          </a:xfrm>
          <a:prstGeom prst="rect">
            <a:avLst/>
          </a:prstGeom>
          <a:noFill/>
        </p:spPr>
        <p:txBody>
          <a:bodyPr wrap="none" rtlCol="0">
            <a:spAutoFit/>
          </a:bodyPr>
          <a:lstStyle/>
          <a:p>
            <a:r>
              <a:rPr lang="de-AT" sz="1600" dirty="0">
                <a:solidFill>
                  <a:prstClr val="black"/>
                </a:solidFill>
                <a:latin typeface="Times New Roman"/>
              </a:rPr>
              <a:t>H3 (a-c)</a:t>
            </a:r>
            <a:endParaRPr lang="de-DE" sz="1600" dirty="0">
              <a:solidFill>
                <a:prstClr val="black"/>
              </a:solidFill>
              <a:latin typeface="Times New Roman"/>
            </a:endParaRPr>
          </a:p>
        </p:txBody>
      </p:sp>
      <p:sp>
        <p:nvSpPr>
          <p:cNvPr id="27" name="Textfeld 26"/>
          <p:cNvSpPr txBox="1"/>
          <p:nvPr/>
        </p:nvSpPr>
        <p:spPr>
          <a:xfrm rot="21037239">
            <a:off x="8627284" y="1602082"/>
            <a:ext cx="875561" cy="338554"/>
          </a:xfrm>
          <a:prstGeom prst="rect">
            <a:avLst/>
          </a:prstGeom>
          <a:noFill/>
        </p:spPr>
        <p:txBody>
          <a:bodyPr wrap="none" rtlCol="0">
            <a:spAutoFit/>
          </a:bodyPr>
          <a:lstStyle/>
          <a:p>
            <a:r>
              <a:rPr lang="de-AT" sz="1600" dirty="0">
                <a:solidFill>
                  <a:prstClr val="black"/>
                </a:solidFill>
                <a:latin typeface="Times New Roman"/>
              </a:rPr>
              <a:t>H2 (a-c)</a:t>
            </a:r>
            <a:endParaRPr lang="de-DE" sz="1600" dirty="0">
              <a:solidFill>
                <a:prstClr val="black"/>
              </a:solidFill>
              <a:latin typeface="Times New Roman"/>
            </a:endParaRPr>
          </a:p>
        </p:txBody>
      </p:sp>
      <p:sp>
        <p:nvSpPr>
          <p:cNvPr id="28" name="Textfeld 27"/>
          <p:cNvSpPr txBox="1"/>
          <p:nvPr/>
        </p:nvSpPr>
        <p:spPr>
          <a:xfrm rot="19859549">
            <a:off x="3252117" y="5546333"/>
            <a:ext cx="795411" cy="338554"/>
          </a:xfrm>
          <a:prstGeom prst="rect">
            <a:avLst/>
          </a:prstGeom>
          <a:noFill/>
        </p:spPr>
        <p:txBody>
          <a:bodyPr wrap="none" rtlCol="0">
            <a:spAutoFit/>
          </a:bodyPr>
          <a:lstStyle/>
          <a:p>
            <a:r>
              <a:rPr lang="de-AT" sz="1600" dirty="0">
                <a:solidFill>
                  <a:prstClr val="black"/>
                </a:solidFill>
                <a:latin typeface="Times New Roman"/>
              </a:rPr>
              <a:t>H5b (-)</a:t>
            </a:r>
            <a:endParaRPr lang="de-DE" sz="1600" dirty="0">
              <a:solidFill>
                <a:prstClr val="black"/>
              </a:solidFill>
              <a:latin typeface="Times New Roman"/>
            </a:endParaRPr>
          </a:p>
        </p:txBody>
      </p:sp>
      <p:sp>
        <p:nvSpPr>
          <p:cNvPr id="29" name="Textfeld 28"/>
          <p:cNvSpPr txBox="1"/>
          <p:nvPr/>
        </p:nvSpPr>
        <p:spPr>
          <a:xfrm rot="1074937">
            <a:off x="9631357" y="1578753"/>
            <a:ext cx="875561" cy="338554"/>
          </a:xfrm>
          <a:prstGeom prst="rect">
            <a:avLst/>
          </a:prstGeom>
          <a:noFill/>
        </p:spPr>
        <p:txBody>
          <a:bodyPr wrap="none" rtlCol="0">
            <a:spAutoFit/>
          </a:bodyPr>
          <a:lstStyle/>
          <a:p>
            <a:r>
              <a:rPr lang="de-AT" sz="1600" dirty="0">
                <a:solidFill>
                  <a:prstClr val="black"/>
                </a:solidFill>
                <a:latin typeface="Times New Roman"/>
              </a:rPr>
              <a:t>H4 (a-c)</a:t>
            </a:r>
            <a:endParaRPr lang="de-DE" sz="1600" dirty="0">
              <a:solidFill>
                <a:prstClr val="black"/>
              </a:solidFill>
              <a:latin typeface="Times New Roman"/>
            </a:endParaRPr>
          </a:p>
        </p:txBody>
      </p:sp>
      <p:sp>
        <p:nvSpPr>
          <p:cNvPr id="48" name="Textfeld 47"/>
          <p:cNvSpPr txBox="1"/>
          <p:nvPr/>
        </p:nvSpPr>
        <p:spPr>
          <a:xfrm>
            <a:off x="8605549" y="3704010"/>
            <a:ext cx="1683598" cy="646331"/>
          </a:xfrm>
          <a:prstGeom prst="rect">
            <a:avLst/>
          </a:prstGeom>
          <a:noFill/>
          <a:ln w="127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Organisational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Performance</a:t>
            </a:r>
          </a:p>
        </p:txBody>
      </p:sp>
      <p:sp>
        <p:nvSpPr>
          <p:cNvPr id="49" name="Textfeld 48"/>
          <p:cNvSpPr txBox="1"/>
          <p:nvPr/>
        </p:nvSpPr>
        <p:spPr>
          <a:xfrm>
            <a:off x="5284180" y="4662790"/>
            <a:ext cx="1924738" cy="646331"/>
          </a:xfrm>
          <a:prstGeom prst="rect">
            <a:avLst/>
          </a:prstGeom>
          <a:noFill/>
          <a:ln w="12700">
            <a:solidFill>
              <a:sysClr val="windowText" lastClr="000000"/>
            </a:solidFill>
          </a:ln>
        </p:spPr>
        <p:txBody>
          <a:bodyPr wrap="square" rtlCol="0">
            <a:spAutoFit/>
          </a:bodyPr>
          <a:lstStyle/>
          <a:p>
            <a:pPr algn="ctr">
              <a:defRPr/>
            </a:pPr>
            <a:r>
              <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rPr>
              <a:t>Level </a:t>
            </a:r>
            <a:r>
              <a:rPr lang="de-DE" kern="0" dirty="0">
                <a:solidFill>
                  <a:prstClr val="black"/>
                </a:solidFill>
                <a:latin typeface="Times New Roman"/>
                <a:cs typeface="Times New Roman" panose="02020603050405020304" pitchFamily="18" charset="0"/>
              </a:rPr>
              <a:t>of Conflict</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prstClr val="black"/>
                </a:solidFill>
                <a:latin typeface="Times New Roman"/>
                <a:cs typeface="Times New Roman" panose="02020603050405020304" pitchFamily="18" charset="0"/>
              </a:rPr>
              <a:t> </a:t>
            </a:r>
            <a:r>
              <a:rPr lang="de-DE" kern="0" dirty="0" err="1">
                <a:solidFill>
                  <a:prstClr val="black"/>
                </a:solidFill>
                <a:latin typeface="Times New Roman"/>
                <a:cs typeface="Times New Roman" panose="02020603050405020304" pitchFamily="18" charset="0"/>
              </a:rPr>
              <a:t>caused</a:t>
            </a:r>
            <a:r>
              <a:rPr lang="de-DE" kern="0" dirty="0">
                <a:solidFill>
                  <a:prstClr val="black"/>
                </a:solidFill>
                <a:latin typeface="Times New Roman"/>
                <a:cs typeface="Times New Roman" panose="02020603050405020304" pitchFamily="18" charset="0"/>
              </a:rPr>
              <a:t> </a:t>
            </a:r>
            <a:r>
              <a:rPr lang="de-DE" kern="0" dirty="0" err="1">
                <a:solidFill>
                  <a:prstClr val="black"/>
                </a:solidFill>
                <a:latin typeface="Times New Roman"/>
                <a:cs typeface="Times New Roman" panose="02020603050405020304" pitchFamily="18" charset="0"/>
              </a:rPr>
              <a:t>by</a:t>
            </a:r>
            <a:r>
              <a:rPr lang="de-DE" kern="0" dirty="0">
                <a:solidFill>
                  <a:prstClr val="black"/>
                </a:solidFill>
                <a:latin typeface="Times New Roman"/>
                <a:cs typeface="Times New Roman" panose="02020603050405020304" pitchFamily="18" charset="0"/>
              </a:rPr>
              <a:t> C-19</a:t>
            </a:r>
            <a:endParaRPr kumimoji="0" lang="de-DE" sz="1800" b="0" i="0" u="none" strike="noStrike" kern="0" cap="none" spc="0" normalizeH="0" baseline="0" noProof="0" dirty="0">
              <a:ln>
                <a:noFill/>
              </a:ln>
              <a:solidFill>
                <a:prstClr val="black"/>
              </a:solidFill>
              <a:effectLst/>
              <a:uLnTx/>
              <a:uFillTx/>
              <a:latin typeface="Times New Roman"/>
              <a:cs typeface="Times New Roman" panose="02020603050405020304" pitchFamily="18" charset="0"/>
            </a:endParaRPr>
          </a:p>
        </p:txBody>
      </p:sp>
      <p:cxnSp>
        <p:nvCxnSpPr>
          <p:cNvPr id="53" name="Gerade Verbindung mit Pfeil 52"/>
          <p:cNvCxnSpPr>
            <a:stCxn id="2" idx="3"/>
            <a:endCxn id="49" idx="1"/>
          </p:cNvCxnSpPr>
          <p:nvPr/>
        </p:nvCxnSpPr>
        <p:spPr>
          <a:xfrm>
            <a:off x="2825802" y="4048180"/>
            <a:ext cx="2458378" cy="937776"/>
          </a:xfrm>
          <a:prstGeom prst="straightConnector1">
            <a:avLst/>
          </a:prstGeom>
          <a:noFill/>
          <a:ln w="12700" cap="flat" cmpd="sng" algn="ctr">
            <a:solidFill>
              <a:sysClr val="windowText" lastClr="000000"/>
            </a:solidFill>
            <a:prstDash val="solid"/>
            <a:tailEnd type="triangle"/>
          </a:ln>
          <a:effectLst/>
        </p:spPr>
      </p:cxnSp>
      <p:cxnSp>
        <p:nvCxnSpPr>
          <p:cNvPr id="54" name="Gerade Verbindung mit Pfeil 53"/>
          <p:cNvCxnSpPr>
            <a:stCxn id="7" idx="3"/>
            <a:endCxn id="49" idx="1"/>
          </p:cNvCxnSpPr>
          <p:nvPr/>
        </p:nvCxnSpPr>
        <p:spPr>
          <a:xfrm>
            <a:off x="2870048" y="3008017"/>
            <a:ext cx="2414132" cy="1977939"/>
          </a:xfrm>
          <a:prstGeom prst="straightConnector1">
            <a:avLst/>
          </a:prstGeom>
          <a:noFill/>
          <a:ln w="12700" cap="flat" cmpd="sng" algn="ctr">
            <a:solidFill>
              <a:sysClr val="windowText" lastClr="000000"/>
            </a:solidFill>
            <a:prstDash val="solid"/>
            <a:tailEnd type="triangle"/>
          </a:ln>
          <a:effectLst/>
        </p:spPr>
      </p:cxnSp>
      <p:cxnSp>
        <p:nvCxnSpPr>
          <p:cNvPr id="55" name="Gerade Verbindung mit Pfeil 54"/>
          <p:cNvCxnSpPr>
            <a:stCxn id="9" idx="3"/>
            <a:endCxn id="49" idx="1"/>
          </p:cNvCxnSpPr>
          <p:nvPr/>
        </p:nvCxnSpPr>
        <p:spPr>
          <a:xfrm>
            <a:off x="2850886" y="1849142"/>
            <a:ext cx="2433294" cy="3136814"/>
          </a:xfrm>
          <a:prstGeom prst="straightConnector1">
            <a:avLst/>
          </a:prstGeom>
          <a:noFill/>
          <a:ln w="12700" cap="flat" cmpd="sng" algn="ctr">
            <a:solidFill>
              <a:sysClr val="windowText" lastClr="000000"/>
            </a:solidFill>
            <a:prstDash val="solid"/>
            <a:tailEnd type="triangle"/>
          </a:ln>
          <a:effectLst/>
        </p:spPr>
      </p:cxnSp>
      <p:cxnSp>
        <p:nvCxnSpPr>
          <p:cNvPr id="56" name="Gerade Verbindung mit Pfeil 55"/>
          <p:cNvCxnSpPr>
            <a:stCxn id="6" idx="3"/>
            <a:endCxn id="49" idx="1"/>
          </p:cNvCxnSpPr>
          <p:nvPr/>
        </p:nvCxnSpPr>
        <p:spPr>
          <a:xfrm flipV="1">
            <a:off x="2825801" y="4985956"/>
            <a:ext cx="2458379" cy="1331157"/>
          </a:xfrm>
          <a:prstGeom prst="straightConnector1">
            <a:avLst/>
          </a:prstGeom>
          <a:noFill/>
          <a:ln w="12700" cap="flat" cmpd="sng" algn="ctr">
            <a:solidFill>
              <a:sysClr val="windowText" lastClr="000000"/>
            </a:solidFill>
            <a:prstDash val="solid"/>
            <a:tailEnd type="triangle"/>
          </a:ln>
          <a:effectLst/>
        </p:spPr>
      </p:cxnSp>
      <p:cxnSp>
        <p:nvCxnSpPr>
          <p:cNvPr id="65" name="Gerade Verbindung mit Pfeil 64"/>
          <p:cNvCxnSpPr>
            <a:stCxn id="8" idx="3"/>
            <a:endCxn id="49" idx="1"/>
          </p:cNvCxnSpPr>
          <p:nvPr/>
        </p:nvCxnSpPr>
        <p:spPr>
          <a:xfrm flipV="1">
            <a:off x="2812945" y="4985956"/>
            <a:ext cx="2471235" cy="193303"/>
          </a:xfrm>
          <a:prstGeom prst="straightConnector1">
            <a:avLst/>
          </a:prstGeom>
          <a:noFill/>
          <a:ln w="12700" cap="flat" cmpd="sng" algn="ctr">
            <a:solidFill>
              <a:sysClr val="windowText" lastClr="000000"/>
            </a:solidFill>
            <a:prstDash val="solid"/>
            <a:tailEnd type="triangle"/>
          </a:ln>
          <a:effectLst/>
        </p:spPr>
      </p:cxnSp>
      <p:cxnSp>
        <p:nvCxnSpPr>
          <p:cNvPr id="68" name="Gerade Verbindung mit Pfeil 67"/>
          <p:cNvCxnSpPr>
            <a:stCxn id="8" idx="3"/>
            <a:endCxn id="16" idx="1"/>
          </p:cNvCxnSpPr>
          <p:nvPr/>
        </p:nvCxnSpPr>
        <p:spPr>
          <a:xfrm flipV="1">
            <a:off x="2812945" y="3210516"/>
            <a:ext cx="2525283" cy="1968743"/>
          </a:xfrm>
          <a:prstGeom prst="straightConnector1">
            <a:avLst/>
          </a:prstGeom>
          <a:noFill/>
          <a:ln w="12700" cap="flat" cmpd="sng" algn="ctr">
            <a:solidFill>
              <a:sysClr val="windowText" lastClr="000000"/>
            </a:solidFill>
            <a:prstDash val="solid"/>
            <a:tailEnd type="triangle"/>
          </a:ln>
          <a:effectLst/>
        </p:spPr>
      </p:cxnSp>
      <p:cxnSp>
        <p:nvCxnSpPr>
          <p:cNvPr id="77" name="Gerade Verbindung mit Pfeil 76"/>
          <p:cNvCxnSpPr>
            <a:stCxn id="16" idx="3"/>
            <a:endCxn id="48" idx="1"/>
          </p:cNvCxnSpPr>
          <p:nvPr/>
        </p:nvCxnSpPr>
        <p:spPr>
          <a:xfrm>
            <a:off x="7154869" y="3210516"/>
            <a:ext cx="1450680" cy="816660"/>
          </a:xfrm>
          <a:prstGeom prst="straightConnector1">
            <a:avLst/>
          </a:prstGeom>
          <a:noFill/>
          <a:ln w="12700" cap="flat" cmpd="sng" algn="ctr">
            <a:solidFill>
              <a:sysClr val="windowText" lastClr="000000"/>
            </a:solidFill>
            <a:prstDash val="solid"/>
            <a:tailEnd type="triangle"/>
          </a:ln>
          <a:effectLst/>
        </p:spPr>
      </p:cxnSp>
      <p:cxnSp>
        <p:nvCxnSpPr>
          <p:cNvPr id="80" name="Gerade Verbindung mit Pfeil 79"/>
          <p:cNvCxnSpPr>
            <a:stCxn id="49" idx="3"/>
            <a:endCxn id="48" idx="1"/>
          </p:cNvCxnSpPr>
          <p:nvPr/>
        </p:nvCxnSpPr>
        <p:spPr>
          <a:xfrm flipV="1">
            <a:off x="7208918" y="4027176"/>
            <a:ext cx="1396631" cy="958780"/>
          </a:xfrm>
          <a:prstGeom prst="straightConnector1">
            <a:avLst/>
          </a:prstGeom>
          <a:noFill/>
          <a:ln w="12700" cap="flat" cmpd="sng" algn="ctr">
            <a:solidFill>
              <a:sysClr val="windowText" lastClr="000000"/>
            </a:solidFill>
            <a:prstDash val="solid"/>
            <a:tailEnd type="triangle"/>
          </a:ln>
          <a:effectLst/>
        </p:spPr>
      </p:cxnSp>
      <p:cxnSp>
        <p:nvCxnSpPr>
          <p:cNvPr id="86" name="Gerade Verbindung mit Pfeil 85"/>
          <p:cNvCxnSpPr>
            <a:stCxn id="2" idx="3"/>
            <a:endCxn id="48" idx="1"/>
          </p:cNvCxnSpPr>
          <p:nvPr/>
        </p:nvCxnSpPr>
        <p:spPr>
          <a:xfrm flipV="1">
            <a:off x="2825802" y="4027176"/>
            <a:ext cx="5779747" cy="21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feld 88"/>
          <p:cNvSpPr txBox="1"/>
          <p:nvPr/>
        </p:nvSpPr>
        <p:spPr>
          <a:xfrm rot="1714594">
            <a:off x="3499657" y="2084881"/>
            <a:ext cx="830677" cy="338554"/>
          </a:xfrm>
          <a:prstGeom prst="rect">
            <a:avLst/>
          </a:prstGeom>
          <a:noFill/>
        </p:spPr>
        <p:txBody>
          <a:bodyPr wrap="none" rtlCol="0">
            <a:spAutoFit/>
          </a:bodyPr>
          <a:lstStyle/>
          <a:p>
            <a:r>
              <a:rPr lang="de-AT" sz="1600" dirty="0">
                <a:solidFill>
                  <a:prstClr val="black"/>
                </a:solidFill>
                <a:latin typeface="Times New Roman"/>
              </a:rPr>
              <a:t>H1a (+)</a:t>
            </a:r>
            <a:endParaRPr lang="de-DE" sz="1600" dirty="0">
              <a:solidFill>
                <a:prstClr val="black"/>
              </a:solidFill>
              <a:latin typeface="Times New Roman"/>
            </a:endParaRPr>
          </a:p>
        </p:txBody>
      </p:sp>
      <p:sp>
        <p:nvSpPr>
          <p:cNvPr id="90" name="Textfeld 89"/>
          <p:cNvSpPr txBox="1"/>
          <p:nvPr/>
        </p:nvSpPr>
        <p:spPr>
          <a:xfrm rot="18204160">
            <a:off x="2670377" y="5469457"/>
            <a:ext cx="830677" cy="338554"/>
          </a:xfrm>
          <a:prstGeom prst="rect">
            <a:avLst/>
          </a:prstGeom>
          <a:noFill/>
        </p:spPr>
        <p:txBody>
          <a:bodyPr wrap="none" rtlCol="0">
            <a:spAutoFit/>
          </a:bodyPr>
          <a:lstStyle/>
          <a:p>
            <a:r>
              <a:rPr lang="de-AT" sz="1600" dirty="0">
                <a:solidFill>
                  <a:prstClr val="black"/>
                </a:solidFill>
                <a:latin typeface="Times New Roman"/>
              </a:rPr>
              <a:t>H5a (+)</a:t>
            </a:r>
            <a:endParaRPr lang="de-DE" sz="1600" dirty="0">
              <a:solidFill>
                <a:prstClr val="black"/>
              </a:solidFill>
              <a:latin typeface="Times New Roman"/>
            </a:endParaRPr>
          </a:p>
        </p:txBody>
      </p:sp>
      <p:sp>
        <p:nvSpPr>
          <p:cNvPr id="95" name="Textfeld 94"/>
          <p:cNvSpPr txBox="1"/>
          <p:nvPr/>
        </p:nvSpPr>
        <p:spPr>
          <a:xfrm rot="3114581">
            <a:off x="3159977" y="2405796"/>
            <a:ext cx="795411" cy="338554"/>
          </a:xfrm>
          <a:prstGeom prst="rect">
            <a:avLst/>
          </a:prstGeom>
          <a:noFill/>
        </p:spPr>
        <p:txBody>
          <a:bodyPr wrap="none" rtlCol="0">
            <a:spAutoFit/>
          </a:bodyPr>
          <a:lstStyle/>
          <a:p>
            <a:r>
              <a:rPr lang="de-AT" sz="1600" dirty="0">
                <a:solidFill>
                  <a:prstClr val="black"/>
                </a:solidFill>
                <a:latin typeface="Times New Roman"/>
              </a:rPr>
              <a:t>H1b (-)</a:t>
            </a:r>
            <a:endParaRPr lang="de-DE" sz="1600" dirty="0">
              <a:solidFill>
                <a:prstClr val="black"/>
              </a:solidFill>
              <a:latin typeface="Times New Roman"/>
            </a:endParaRPr>
          </a:p>
        </p:txBody>
      </p:sp>
      <p:sp>
        <p:nvSpPr>
          <p:cNvPr id="135" name="Textfeld 134"/>
          <p:cNvSpPr txBox="1"/>
          <p:nvPr/>
        </p:nvSpPr>
        <p:spPr>
          <a:xfrm rot="1714594">
            <a:off x="7382548" y="3161906"/>
            <a:ext cx="739305" cy="338554"/>
          </a:xfrm>
          <a:prstGeom prst="rect">
            <a:avLst/>
          </a:prstGeom>
          <a:noFill/>
        </p:spPr>
        <p:txBody>
          <a:bodyPr wrap="none" rtlCol="0">
            <a:spAutoFit/>
          </a:bodyPr>
          <a:lstStyle/>
          <a:p>
            <a:r>
              <a:rPr lang="de-AT" sz="1600" dirty="0">
                <a:solidFill>
                  <a:prstClr val="black"/>
                </a:solidFill>
                <a:latin typeface="Times New Roman"/>
              </a:rPr>
              <a:t>H6 (+)</a:t>
            </a:r>
            <a:endParaRPr lang="de-DE" sz="1600" dirty="0">
              <a:solidFill>
                <a:prstClr val="black"/>
              </a:solidFill>
              <a:latin typeface="Times New Roman"/>
            </a:endParaRPr>
          </a:p>
        </p:txBody>
      </p:sp>
      <p:sp>
        <p:nvSpPr>
          <p:cNvPr id="136" name="Textfeld 135"/>
          <p:cNvSpPr txBox="1"/>
          <p:nvPr/>
        </p:nvSpPr>
        <p:spPr>
          <a:xfrm rot="19650273">
            <a:off x="7346162" y="4310006"/>
            <a:ext cx="692818" cy="338554"/>
          </a:xfrm>
          <a:prstGeom prst="rect">
            <a:avLst/>
          </a:prstGeom>
          <a:noFill/>
        </p:spPr>
        <p:txBody>
          <a:bodyPr wrap="none" rtlCol="0">
            <a:spAutoFit/>
          </a:bodyPr>
          <a:lstStyle/>
          <a:p>
            <a:r>
              <a:rPr lang="de-AT" sz="1600" dirty="0">
                <a:solidFill>
                  <a:prstClr val="black"/>
                </a:solidFill>
                <a:latin typeface="Times New Roman"/>
              </a:rPr>
              <a:t>H6 (-)</a:t>
            </a:r>
            <a:endParaRPr lang="de-DE" sz="1600" dirty="0">
              <a:solidFill>
                <a:prstClr val="black"/>
              </a:solidFill>
              <a:latin typeface="Times New Roman"/>
            </a:endParaRPr>
          </a:p>
        </p:txBody>
      </p:sp>
      <p:sp>
        <p:nvSpPr>
          <p:cNvPr id="163" name="Titel 1"/>
          <p:cNvSpPr txBox="1">
            <a:spLocks/>
          </p:cNvSpPr>
          <p:nvPr/>
        </p:nvSpPr>
        <p:spPr>
          <a:xfrm>
            <a:off x="838200" y="365125"/>
            <a:ext cx="10515600" cy="916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Model (</a:t>
            </a:r>
            <a:r>
              <a:rPr lang="de-DE" dirty="0" err="1"/>
              <a:t>only</a:t>
            </a:r>
            <a:r>
              <a:rPr lang="de-DE" dirty="0"/>
              <a:t> H </a:t>
            </a:r>
            <a:r>
              <a:rPr lang="de-DE" dirty="0" err="1"/>
              <a:t>shown</a:t>
            </a:r>
            <a:r>
              <a:rPr lang="de-DE" dirty="0"/>
              <a:t>)</a:t>
            </a:r>
          </a:p>
        </p:txBody>
      </p:sp>
    </p:spTree>
    <p:extLst>
      <p:ext uri="{BB962C8B-B14F-4D97-AF65-F5344CB8AC3E}">
        <p14:creationId xmlns:p14="http://schemas.microsoft.com/office/powerpoint/2010/main" val="196101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636424" y="154004"/>
            <a:ext cx="10559461" cy="6800148"/>
          </a:xfrm>
          <a:prstGeom prst="rect">
            <a:avLst/>
          </a:prstGeom>
        </p:spPr>
      </p:pic>
    </p:spTree>
    <p:extLst>
      <p:ext uri="{BB962C8B-B14F-4D97-AF65-F5344CB8AC3E}">
        <p14:creationId xmlns:p14="http://schemas.microsoft.com/office/powerpoint/2010/main" val="90928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005750" y="212651"/>
            <a:ext cx="10216731" cy="6189663"/>
          </a:xfrm>
          <a:prstGeom prst="rect">
            <a:avLst/>
          </a:prstGeom>
        </p:spPr>
      </p:pic>
    </p:spTree>
    <p:extLst>
      <p:ext uri="{BB962C8B-B14F-4D97-AF65-F5344CB8AC3E}">
        <p14:creationId xmlns:p14="http://schemas.microsoft.com/office/powerpoint/2010/main" val="2892846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lo CIMA_solo C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ello CIMA_solo C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odello CIMA_solo C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2404</Words>
  <Application>Microsoft Office PowerPoint</Application>
  <PresentationFormat>Widescreen</PresentationFormat>
  <Paragraphs>241</Paragraphs>
  <Slides>15</Slides>
  <Notes>13</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Caibri </vt:lpstr>
      <vt:lpstr>Arial</vt:lpstr>
      <vt:lpstr>Calibri</vt:lpstr>
      <vt:lpstr>Calibri Light</vt:lpstr>
      <vt:lpstr>Courier New</vt:lpstr>
      <vt:lpstr>Symbol</vt:lpstr>
      <vt:lpstr>Times New Roman</vt:lpstr>
      <vt:lpstr>Wingdings</vt:lpstr>
      <vt:lpstr>Office Theme</vt:lpstr>
      <vt:lpstr>Modello CIMA_solo CIMA</vt:lpstr>
      <vt:lpstr>1_Modello CIMA_solo CIMA</vt:lpstr>
      <vt:lpstr>2_Modello CIMA_solo CIMA</vt:lpstr>
      <vt:lpstr>Governmental Financial Resilience   – A European Perspective</vt:lpstr>
      <vt:lpstr>AGENDA</vt:lpstr>
      <vt:lpstr>1. Background</vt:lpstr>
      <vt:lpstr>1. Research on Governmental Financial Resilience</vt:lpstr>
      <vt:lpstr>1. Research on Governmental Financial Resilience</vt:lpstr>
      <vt:lpstr>Relationhsips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AOS FIGURES</dc:title>
  <dc:creator>Iris Saliterer</dc:creator>
  <cp:lastModifiedBy>Sullivan, Linda</cp:lastModifiedBy>
  <cp:revision>75</cp:revision>
  <dcterms:created xsi:type="dcterms:W3CDTF">2018-11-21T12:15:51Z</dcterms:created>
  <dcterms:modified xsi:type="dcterms:W3CDTF">2021-11-18T10:25:57Z</dcterms:modified>
</cp:coreProperties>
</file>