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7" r:id="rId5"/>
    <p:sldMasterId id="2147483741" r:id="rId6"/>
    <p:sldMasterId id="2147483747" r:id="rId7"/>
  </p:sldMasterIdLst>
  <p:notesMasterIdLst>
    <p:notesMasterId r:id="rId22"/>
  </p:notesMasterIdLst>
  <p:sldIdLst>
    <p:sldId id="256" r:id="rId8"/>
    <p:sldId id="1546" r:id="rId9"/>
    <p:sldId id="1556" r:id="rId10"/>
    <p:sldId id="1557" r:id="rId11"/>
    <p:sldId id="1552" r:id="rId12"/>
    <p:sldId id="1536" r:id="rId13"/>
    <p:sldId id="1539" r:id="rId14"/>
    <p:sldId id="1540" r:id="rId15"/>
    <p:sldId id="1571" r:id="rId16"/>
    <p:sldId id="1572" r:id="rId17"/>
    <p:sldId id="283" r:id="rId18"/>
    <p:sldId id="1558" r:id="rId19"/>
    <p:sldId id="1568" r:id="rId20"/>
    <p:sldId id="15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1E69"/>
    <a:srgbClr val="C7017F"/>
    <a:srgbClr val="D1BCDC"/>
    <a:srgbClr val="6F6258"/>
    <a:srgbClr val="9E043D"/>
    <a:srgbClr val="E5E5E5"/>
    <a:srgbClr val="E6005B"/>
    <a:srgbClr val="BB3F07"/>
    <a:srgbClr val="C7D533"/>
    <a:srgbClr val="F0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4" autoAdjust="0"/>
    <p:restoredTop sz="82851" autoAdjust="0"/>
  </p:normalViewPr>
  <p:slideViewPr>
    <p:cSldViewPr snapToGrid="0" snapToObjects="1">
      <p:cViewPr varScale="1">
        <p:scale>
          <a:sx n="74" d="100"/>
          <a:sy n="74" d="100"/>
        </p:scale>
        <p:origin x="780" y="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4"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5563D-A390-4C49-A4DB-1D796F964B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L"/>
        </a:p>
      </dgm:t>
    </dgm:pt>
    <dgm:pt modelId="{BF0BE499-53BA-4BD4-9601-751292FB15C5}">
      <dgm:prSet phldrT="[Text]"/>
      <dgm:spPr>
        <a:solidFill>
          <a:schemeClr val="accent1"/>
        </a:solidFill>
      </dgm:spPr>
      <dgm:t>
        <a:bodyPr/>
        <a:lstStyle/>
        <a:p>
          <a:r>
            <a:rPr lang="en-GB" dirty="0"/>
            <a:t>Knowledge and understanding of a broad range of scientific concepts and processes related to climate change (e.g. climate, deforestation, habitat loss, water cycle, soil erosion, air pollution), its causes and its consequences, ecologically, socially, economically and politically.</a:t>
          </a:r>
          <a:endParaRPr lang="en-NL" dirty="0"/>
        </a:p>
      </dgm:t>
    </dgm:pt>
    <dgm:pt modelId="{7B74AADB-0B16-4187-9E3E-9B714F8348E0}" type="parTrans" cxnId="{2E172D6B-C645-4660-ADCD-3EB08F26D5B6}">
      <dgm:prSet/>
      <dgm:spPr/>
      <dgm:t>
        <a:bodyPr/>
        <a:lstStyle/>
        <a:p>
          <a:endParaRPr lang="en-NL"/>
        </a:p>
      </dgm:t>
    </dgm:pt>
    <dgm:pt modelId="{D71C903B-C6DD-4F16-A2CE-17B0ADD0CB05}" type="sibTrans" cxnId="{2E172D6B-C645-4660-ADCD-3EB08F26D5B6}">
      <dgm:prSet/>
      <dgm:spPr/>
      <dgm:t>
        <a:bodyPr/>
        <a:lstStyle/>
        <a:p>
          <a:endParaRPr lang="en-NL"/>
        </a:p>
      </dgm:t>
    </dgm:pt>
    <dgm:pt modelId="{356CF1A2-466A-46FB-AD4B-4142E2B100C5}">
      <dgm:prSet phldrT="[Text]"/>
      <dgm:spPr>
        <a:solidFill>
          <a:schemeClr val="accent1"/>
        </a:solidFill>
      </dgm:spPr>
      <dgm:t>
        <a:bodyPr/>
        <a:lstStyle/>
        <a:p>
          <a:r>
            <a:rPr lang="en-GB" dirty="0"/>
            <a:t>Knowledge and understanding of the dynamics of climate change impact across time and space (e.g. delayed consequences, reducing the quality of life, security and development options of future generations).</a:t>
          </a:r>
          <a:endParaRPr lang="en-NL" dirty="0"/>
        </a:p>
      </dgm:t>
    </dgm:pt>
    <dgm:pt modelId="{1EAE4B19-2FFE-4C6D-93B8-37E4D9C99063}" type="parTrans" cxnId="{0739BB9D-7EBD-43E0-8024-2FCEAD416737}">
      <dgm:prSet/>
      <dgm:spPr/>
      <dgm:t>
        <a:bodyPr/>
        <a:lstStyle/>
        <a:p>
          <a:endParaRPr lang="en-NL"/>
        </a:p>
      </dgm:t>
    </dgm:pt>
    <dgm:pt modelId="{0378E214-5ED1-40CA-B3F1-0C37E1DAA206}" type="sibTrans" cxnId="{0739BB9D-7EBD-43E0-8024-2FCEAD416737}">
      <dgm:prSet/>
      <dgm:spPr/>
      <dgm:t>
        <a:bodyPr/>
        <a:lstStyle/>
        <a:p>
          <a:endParaRPr lang="en-NL"/>
        </a:p>
      </dgm:t>
    </dgm:pt>
    <dgm:pt modelId="{414CD3AB-4B2C-438E-AD45-816CE67D17DE}">
      <dgm:prSet/>
      <dgm:spPr/>
      <dgm:t>
        <a:bodyPr/>
        <a:lstStyle/>
        <a:p>
          <a:r>
            <a:rPr lang="en-GB" dirty="0"/>
            <a:t>Awareness of strategies and technologies to address the negative impacts of climate change (e.g., reducing carbon consumption, encouraging low-carbon development, reducing deforestation through sustainable forest management, improving water and waste management).</a:t>
          </a:r>
          <a:endParaRPr lang="en-NL" dirty="0"/>
        </a:p>
      </dgm:t>
    </dgm:pt>
    <dgm:pt modelId="{93DAF140-3C13-428B-8F00-1343DA86E5AF}" type="parTrans" cxnId="{9F0AFE39-BB51-4BE7-80CE-3A5DCC32EE4A}">
      <dgm:prSet/>
      <dgm:spPr/>
      <dgm:t>
        <a:bodyPr/>
        <a:lstStyle/>
        <a:p>
          <a:endParaRPr lang="en-NL"/>
        </a:p>
      </dgm:t>
    </dgm:pt>
    <dgm:pt modelId="{BBEB9CAD-E86E-4612-A610-5CD59EFC87A3}" type="sibTrans" cxnId="{9F0AFE39-BB51-4BE7-80CE-3A5DCC32EE4A}">
      <dgm:prSet/>
      <dgm:spPr/>
      <dgm:t>
        <a:bodyPr/>
        <a:lstStyle/>
        <a:p>
          <a:endParaRPr lang="en-NL"/>
        </a:p>
      </dgm:t>
    </dgm:pt>
    <dgm:pt modelId="{1F4A34D8-6C5E-411A-956D-7A512C63441B}">
      <dgm:prSet phldrT="[Text]"/>
      <dgm:spPr>
        <a:solidFill>
          <a:schemeClr val="accent1"/>
        </a:solidFill>
      </dgm:spPr>
      <dgm:t>
        <a:bodyPr/>
        <a:lstStyle/>
        <a:p>
          <a:r>
            <a:rPr lang="en-GB" dirty="0"/>
            <a:t>Ability to distinguish critically between certainties, uncertainties, projections and risks associated with climate change, and evaluate messages about and public interpretations of climate change science.</a:t>
          </a:r>
          <a:endParaRPr lang="en-NL" dirty="0"/>
        </a:p>
      </dgm:t>
    </dgm:pt>
    <dgm:pt modelId="{0DCBDF4F-DDE1-4CAF-B91D-74DD337F7692}" type="parTrans" cxnId="{C9AC57B8-EEB8-418B-B3FE-C73DB6976772}">
      <dgm:prSet/>
      <dgm:spPr/>
      <dgm:t>
        <a:bodyPr/>
        <a:lstStyle/>
        <a:p>
          <a:endParaRPr lang="en-NL"/>
        </a:p>
      </dgm:t>
    </dgm:pt>
    <dgm:pt modelId="{767854EA-FE80-47DE-8D27-D45150A04D67}" type="sibTrans" cxnId="{C9AC57B8-EEB8-418B-B3FE-C73DB6976772}">
      <dgm:prSet/>
      <dgm:spPr/>
      <dgm:t>
        <a:bodyPr/>
        <a:lstStyle/>
        <a:p>
          <a:endParaRPr lang="en-NL"/>
        </a:p>
      </dgm:t>
    </dgm:pt>
    <dgm:pt modelId="{D7529F2F-78BA-4BA6-AFF6-59E39FBB8536}" type="pres">
      <dgm:prSet presAssocID="{CEE5563D-A390-4C49-A4DB-1D796F964B95}" presName="linear" presStyleCnt="0">
        <dgm:presLayoutVars>
          <dgm:animLvl val="lvl"/>
          <dgm:resizeHandles val="exact"/>
        </dgm:presLayoutVars>
      </dgm:prSet>
      <dgm:spPr/>
    </dgm:pt>
    <dgm:pt modelId="{70240DFD-9C90-4185-A583-6E33B86868F1}" type="pres">
      <dgm:prSet presAssocID="{BF0BE499-53BA-4BD4-9601-751292FB15C5}" presName="parentText" presStyleLbl="node1" presStyleIdx="0" presStyleCnt="4">
        <dgm:presLayoutVars>
          <dgm:chMax val="0"/>
          <dgm:bulletEnabled val="1"/>
        </dgm:presLayoutVars>
      </dgm:prSet>
      <dgm:spPr/>
    </dgm:pt>
    <dgm:pt modelId="{1F88F9F6-5C1E-4792-88B1-B9B083CDE615}" type="pres">
      <dgm:prSet presAssocID="{D71C903B-C6DD-4F16-A2CE-17B0ADD0CB05}" presName="spacer" presStyleCnt="0"/>
      <dgm:spPr/>
    </dgm:pt>
    <dgm:pt modelId="{896DA917-1B18-4943-8322-70A1F7480905}" type="pres">
      <dgm:prSet presAssocID="{356CF1A2-466A-46FB-AD4B-4142E2B100C5}" presName="parentText" presStyleLbl="node1" presStyleIdx="1" presStyleCnt="4" custScaleY="109935">
        <dgm:presLayoutVars>
          <dgm:chMax val="0"/>
          <dgm:bulletEnabled val="1"/>
        </dgm:presLayoutVars>
      </dgm:prSet>
      <dgm:spPr/>
    </dgm:pt>
    <dgm:pt modelId="{822203E1-88CD-4E65-ABE8-F68C4671B1CD}" type="pres">
      <dgm:prSet presAssocID="{0378E214-5ED1-40CA-B3F1-0C37E1DAA206}" presName="spacer" presStyleCnt="0"/>
      <dgm:spPr/>
    </dgm:pt>
    <dgm:pt modelId="{9DBA6994-991B-4D4C-8160-00B015034BE5}" type="pres">
      <dgm:prSet presAssocID="{1F4A34D8-6C5E-411A-956D-7A512C63441B}" presName="parentText" presStyleLbl="node1" presStyleIdx="2" presStyleCnt="4">
        <dgm:presLayoutVars>
          <dgm:chMax val="0"/>
          <dgm:bulletEnabled val="1"/>
        </dgm:presLayoutVars>
      </dgm:prSet>
      <dgm:spPr/>
    </dgm:pt>
    <dgm:pt modelId="{0CD042FE-F10D-49D6-84E1-63F3B5600D2C}" type="pres">
      <dgm:prSet presAssocID="{767854EA-FE80-47DE-8D27-D45150A04D67}" presName="spacer" presStyleCnt="0"/>
      <dgm:spPr/>
    </dgm:pt>
    <dgm:pt modelId="{61D2AFC6-783B-4B00-84D3-33790E2E59C8}" type="pres">
      <dgm:prSet presAssocID="{414CD3AB-4B2C-438E-AD45-816CE67D17DE}" presName="parentText" presStyleLbl="node1" presStyleIdx="3" presStyleCnt="4">
        <dgm:presLayoutVars>
          <dgm:chMax val="0"/>
          <dgm:bulletEnabled val="1"/>
        </dgm:presLayoutVars>
      </dgm:prSet>
      <dgm:spPr/>
    </dgm:pt>
  </dgm:ptLst>
  <dgm:cxnLst>
    <dgm:cxn modelId="{DFAB6828-7954-4C8F-B264-F2E3244AF0C4}" type="presOf" srcId="{356CF1A2-466A-46FB-AD4B-4142E2B100C5}" destId="{896DA917-1B18-4943-8322-70A1F7480905}" srcOrd="0" destOrd="0" presId="urn:microsoft.com/office/officeart/2005/8/layout/vList2"/>
    <dgm:cxn modelId="{010F9C36-24A2-414F-BB51-F82CC48AB64D}" type="presOf" srcId="{1F4A34D8-6C5E-411A-956D-7A512C63441B}" destId="{9DBA6994-991B-4D4C-8160-00B015034BE5}" srcOrd="0" destOrd="0" presId="urn:microsoft.com/office/officeart/2005/8/layout/vList2"/>
    <dgm:cxn modelId="{9F0AFE39-BB51-4BE7-80CE-3A5DCC32EE4A}" srcId="{CEE5563D-A390-4C49-A4DB-1D796F964B95}" destId="{414CD3AB-4B2C-438E-AD45-816CE67D17DE}" srcOrd="3" destOrd="0" parTransId="{93DAF140-3C13-428B-8F00-1343DA86E5AF}" sibTransId="{BBEB9CAD-E86E-4612-A610-5CD59EFC87A3}"/>
    <dgm:cxn modelId="{2E172D6B-C645-4660-ADCD-3EB08F26D5B6}" srcId="{CEE5563D-A390-4C49-A4DB-1D796F964B95}" destId="{BF0BE499-53BA-4BD4-9601-751292FB15C5}" srcOrd="0" destOrd="0" parTransId="{7B74AADB-0B16-4187-9E3E-9B714F8348E0}" sibTransId="{D71C903B-C6DD-4F16-A2CE-17B0ADD0CB05}"/>
    <dgm:cxn modelId="{00622D8C-3B8C-4FD2-AD92-9038F97016EA}" type="presOf" srcId="{BF0BE499-53BA-4BD4-9601-751292FB15C5}" destId="{70240DFD-9C90-4185-A583-6E33B86868F1}" srcOrd="0" destOrd="0" presId="urn:microsoft.com/office/officeart/2005/8/layout/vList2"/>
    <dgm:cxn modelId="{0739BB9D-7EBD-43E0-8024-2FCEAD416737}" srcId="{CEE5563D-A390-4C49-A4DB-1D796F964B95}" destId="{356CF1A2-466A-46FB-AD4B-4142E2B100C5}" srcOrd="1" destOrd="0" parTransId="{1EAE4B19-2FFE-4C6D-93B8-37E4D9C99063}" sibTransId="{0378E214-5ED1-40CA-B3F1-0C37E1DAA206}"/>
    <dgm:cxn modelId="{C9AC57B8-EEB8-418B-B3FE-C73DB6976772}" srcId="{CEE5563D-A390-4C49-A4DB-1D796F964B95}" destId="{1F4A34D8-6C5E-411A-956D-7A512C63441B}" srcOrd="2" destOrd="0" parTransId="{0DCBDF4F-DDE1-4CAF-B91D-74DD337F7692}" sibTransId="{767854EA-FE80-47DE-8D27-D45150A04D67}"/>
    <dgm:cxn modelId="{EC675DFF-B493-4BAD-AA86-313058C757DB}" type="presOf" srcId="{CEE5563D-A390-4C49-A4DB-1D796F964B95}" destId="{D7529F2F-78BA-4BA6-AFF6-59E39FBB8536}" srcOrd="0" destOrd="0" presId="urn:microsoft.com/office/officeart/2005/8/layout/vList2"/>
    <dgm:cxn modelId="{707BBBFF-9E8C-4342-9B69-1F1FF36239EE}" type="presOf" srcId="{414CD3AB-4B2C-438E-AD45-816CE67D17DE}" destId="{61D2AFC6-783B-4B00-84D3-33790E2E59C8}" srcOrd="0" destOrd="0" presId="urn:microsoft.com/office/officeart/2005/8/layout/vList2"/>
    <dgm:cxn modelId="{C97FCEB0-16FF-4FDC-92D3-6A6F9F791345}" type="presParOf" srcId="{D7529F2F-78BA-4BA6-AFF6-59E39FBB8536}" destId="{70240DFD-9C90-4185-A583-6E33B86868F1}" srcOrd="0" destOrd="0" presId="urn:microsoft.com/office/officeart/2005/8/layout/vList2"/>
    <dgm:cxn modelId="{CECF4202-9CC8-4B6F-993A-A6C6C8DBA430}" type="presParOf" srcId="{D7529F2F-78BA-4BA6-AFF6-59E39FBB8536}" destId="{1F88F9F6-5C1E-4792-88B1-B9B083CDE615}" srcOrd="1" destOrd="0" presId="urn:microsoft.com/office/officeart/2005/8/layout/vList2"/>
    <dgm:cxn modelId="{BB49C501-5C68-4415-BC1B-4358582AEEEF}" type="presParOf" srcId="{D7529F2F-78BA-4BA6-AFF6-59E39FBB8536}" destId="{896DA917-1B18-4943-8322-70A1F7480905}" srcOrd="2" destOrd="0" presId="urn:microsoft.com/office/officeart/2005/8/layout/vList2"/>
    <dgm:cxn modelId="{3C243271-AB0E-461C-BA79-BD58F472D2F7}" type="presParOf" srcId="{D7529F2F-78BA-4BA6-AFF6-59E39FBB8536}" destId="{822203E1-88CD-4E65-ABE8-F68C4671B1CD}" srcOrd="3" destOrd="0" presId="urn:microsoft.com/office/officeart/2005/8/layout/vList2"/>
    <dgm:cxn modelId="{448EF641-B5B2-46ED-B77E-04150D68FB14}" type="presParOf" srcId="{D7529F2F-78BA-4BA6-AFF6-59E39FBB8536}" destId="{9DBA6994-991B-4D4C-8160-00B015034BE5}" srcOrd="4" destOrd="0" presId="urn:microsoft.com/office/officeart/2005/8/layout/vList2"/>
    <dgm:cxn modelId="{1FFBEFD5-DDB2-4740-8E29-3956F1C22BF2}" type="presParOf" srcId="{D7529F2F-78BA-4BA6-AFF6-59E39FBB8536}" destId="{0CD042FE-F10D-49D6-84E1-63F3B5600D2C}" srcOrd="5" destOrd="0" presId="urn:microsoft.com/office/officeart/2005/8/layout/vList2"/>
    <dgm:cxn modelId="{28CC4512-0ED7-4364-8BDD-EBEB43813AFC}" type="presParOf" srcId="{D7529F2F-78BA-4BA6-AFF6-59E39FBB8536}" destId="{61D2AFC6-783B-4B00-84D3-33790E2E59C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5563D-A390-4C49-A4DB-1D796F964B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L"/>
        </a:p>
      </dgm:t>
    </dgm:pt>
    <dgm:pt modelId="{BF0BE499-53BA-4BD4-9601-751292FB15C5}">
      <dgm:prSet phldrT="[Text]"/>
      <dgm:spPr>
        <a:solidFill>
          <a:schemeClr val="accent1"/>
        </a:solidFill>
      </dgm:spPr>
      <dgm:t>
        <a:bodyPr/>
        <a:lstStyle/>
        <a:p>
          <a:r>
            <a:rPr lang="en-GB" dirty="0"/>
            <a:t>Developing values, knowledge and skills required to make choices and decisions that minimize the use of natural resources, emissions, waste and pollution; while contributing to the development of new solutions to the climate crisis (e.g., rethinking the way we live, buy and consume, how our daily lives are organized, how we socialize, exchange, share, educate and build identities).</a:t>
          </a:r>
          <a:endParaRPr lang="en-NL" dirty="0"/>
        </a:p>
      </dgm:t>
    </dgm:pt>
    <dgm:pt modelId="{7B74AADB-0B16-4187-9E3E-9B714F8348E0}" type="parTrans" cxnId="{2E172D6B-C645-4660-ADCD-3EB08F26D5B6}">
      <dgm:prSet/>
      <dgm:spPr/>
      <dgm:t>
        <a:bodyPr/>
        <a:lstStyle/>
        <a:p>
          <a:endParaRPr lang="en-NL"/>
        </a:p>
      </dgm:t>
    </dgm:pt>
    <dgm:pt modelId="{D71C903B-C6DD-4F16-A2CE-17B0ADD0CB05}" type="sibTrans" cxnId="{2E172D6B-C645-4660-ADCD-3EB08F26D5B6}">
      <dgm:prSet/>
      <dgm:spPr/>
      <dgm:t>
        <a:bodyPr/>
        <a:lstStyle/>
        <a:p>
          <a:endParaRPr lang="en-NL"/>
        </a:p>
      </dgm:t>
    </dgm:pt>
    <dgm:pt modelId="{E61A7ED8-A56B-4551-8802-43EB69E1FEAD}">
      <dgm:prSet/>
      <dgm:spPr>
        <a:solidFill>
          <a:schemeClr val="accent1"/>
        </a:solidFill>
      </dgm:spPr>
      <dgm:t>
        <a:bodyPr/>
        <a:lstStyle/>
        <a:p>
          <a:r>
            <a:rPr lang="en-GB" dirty="0"/>
            <a:t>Taking individual and/or collective action with the potential to have immediate, direct impact (e.g., reducing energy consumption, using non-polluting and renewable energy sources, environmental conservation, re-forestation and re-greening). </a:t>
          </a:r>
          <a:endParaRPr lang="en-NL" dirty="0"/>
        </a:p>
      </dgm:t>
    </dgm:pt>
    <dgm:pt modelId="{47F75F9E-59C9-48A5-9D41-F2F937D26112}" type="parTrans" cxnId="{9B98E53F-EA3D-4C19-97C7-FC45A22C8421}">
      <dgm:prSet/>
      <dgm:spPr/>
      <dgm:t>
        <a:bodyPr/>
        <a:lstStyle/>
        <a:p>
          <a:endParaRPr lang="en-NL"/>
        </a:p>
      </dgm:t>
    </dgm:pt>
    <dgm:pt modelId="{C5E1C23E-EADB-41C7-8A62-A253B964919D}" type="sibTrans" cxnId="{9B98E53F-EA3D-4C19-97C7-FC45A22C8421}">
      <dgm:prSet/>
      <dgm:spPr/>
      <dgm:t>
        <a:bodyPr/>
        <a:lstStyle/>
        <a:p>
          <a:endParaRPr lang="en-NL"/>
        </a:p>
      </dgm:t>
    </dgm:pt>
    <dgm:pt modelId="{CEB19BAB-4487-40C4-BF32-76075AF1F385}">
      <dgm:prSet/>
      <dgm:spPr>
        <a:solidFill>
          <a:schemeClr val="accent1"/>
        </a:solidFill>
      </dgm:spPr>
      <dgm:t>
        <a:bodyPr/>
        <a:lstStyle/>
        <a:p>
          <a:r>
            <a:rPr lang="en-GB" dirty="0"/>
            <a:t>Contributing to policy development with long-term positive impact on societal behaviour by examining economic systems, social structures, cultural patterns, lifestyle expectations, consumerism, wealth distribution, aspirations and value systems and their underlying responsibility for excessive greenhouse gas production.</a:t>
          </a:r>
          <a:endParaRPr lang="en-NL" dirty="0"/>
        </a:p>
      </dgm:t>
    </dgm:pt>
    <dgm:pt modelId="{58E0EA66-2472-4B6A-A27B-C121C5AA7611}" type="parTrans" cxnId="{D30DE669-1050-4936-ADDB-7CD7DD193F25}">
      <dgm:prSet/>
      <dgm:spPr/>
      <dgm:t>
        <a:bodyPr/>
        <a:lstStyle/>
        <a:p>
          <a:endParaRPr lang="en-NL"/>
        </a:p>
      </dgm:t>
    </dgm:pt>
    <dgm:pt modelId="{6FF1B02C-546F-423F-9A85-9C53A0C14D86}" type="sibTrans" cxnId="{D30DE669-1050-4936-ADDB-7CD7DD193F25}">
      <dgm:prSet/>
      <dgm:spPr/>
      <dgm:t>
        <a:bodyPr/>
        <a:lstStyle/>
        <a:p>
          <a:endParaRPr lang="en-NL"/>
        </a:p>
      </dgm:t>
    </dgm:pt>
    <dgm:pt modelId="{D7529F2F-78BA-4BA6-AFF6-59E39FBB8536}" type="pres">
      <dgm:prSet presAssocID="{CEE5563D-A390-4C49-A4DB-1D796F964B95}" presName="linear" presStyleCnt="0">
        <dgm:presLayoutVars>
          <dgm:animLvl val="lvl"/>
          <dgm:resizeHandles val="exact"/>
        </dgm:presLayoutVars>
      </dgm:prSet>
      <dgm:spPr/>
    </dgm:pt>
    <dgm:pt modelId="{70240DFD-9C90-4185-A583-6E33B86868F1}" type="pres">
      <dgm:prSet presAssocID="{BF0BE499-53BA-4BD4-9601-751292FB15C5}" presName="parentText" presStyleLbl="node1" presStyleIdx="0" presStyleCnt="3">
        <dgm:presLayoutVars>
          <dgm:chMax val="0"/>
          <dgm:bulletEnabled val="1"/>
        </dgm:presLayoutVars>
      </dgm:prSet>
      <dgm:spPr/>
    </dgm:pt>
    <dgm:pt modelId="{1F88F9F6-5C1E-4792-88B1-B9B083CDE615}" type="pres">
      <dgm:prSet presAssocID="{D71C903B-C6DD-4F16-A2CE-17B0ADD0CB05}" presName="spacer" presStyleCnt="0"/>
      <dgm:spPr/>
    </dgm:pt>
    <dgm:pt modelId="{443C1692-2A9C-4941-B34B-5F9CCEA5CC65}" type="pres">
      <dgm:prSet presAssocID="{E61A7ED8-A56B-4551-8802-43EB69E1FEAD}" presName="parentText" presStyleLbl="node1" presStyleIdx="1" presStyleCnt="3">
        <dgm:presLayoutVars>
          <dgm:chMax val="0"/>
          <dgm:bulletEnabled val="1"/>
        </dgm:presLayoutVars>
      </dgm:prSet>
      <dgm:spPr/>
    </dgm:pt>
    <dgm:pt modelId="{ABF7FC8D-C674-473E-8240-1EBA54CC6768}" type="pres">
      <dgm:prSet presAssocID="{C5E1C23E-EADB-41C7-8A62-A253B964919D}" presName="spacer" presStyleCnt="0"/>
      <dgm:spPr/>
    </dgm:pt>
    <dgm:pt modelId="{1CBCF9C5-F202-4995-9634-4C82753ADD33}" type="pres">
      <dgm:prSet presAssocID="{CEB19BAB-4487-40C4-BF32-76075AF1F385}" presName="parentText" presStyleLbl="node1" presStyleIdx="2" presStyleCnt="3">
        <dgm:presLayoutVars>
          <dgm:chMax val="0"/>
          <dgm:bulletEnabled val="1"/>
        </dgm:presLayoutVars>
      </dgm:prSet>
      <dgm:spPr/>
    </dgm:pt>
  </dgm:ptLst>
  <dgm:cxnLst>
    <dgm:cxn modelId="{66A7D600-2BDF-4754-A3C7-3450AAF83953}" type="presOf" srcId="{E61A7ED8-A56B-4551-8802-43EB69E1FEAD}" destId="{443C1692-2A9C-4941-B34B-5F9CCEA5CC65}" srcOrd="0" destOrd="0" presId="urn:microsoft.com/office/officeart/2005/8/layout/vList2"/>
    <dgm:cxn modelId="{9B98E53F-EA3D-4C19-97C7-FC45A22C8421}" srcId="{CEE5563D-A390-4C49-A4DB-1D796F964B95}" destId="{E61A7ED8-A56B-4551-8802-43EB69E1FEAD}" srcOrd="1" destOrd="0" parTransId="{47F75F9E-59C9-48A5-9D41-F2F937D26112}" sibTransId="{C5E1C23E-EADB-41C7-8A62-A253B964919D}"/>
    <dgm:cxn modelId="{D30DE669-1050-4936-ADDB-7CD7DD193F25}" srcId="{CEE5563D-A390-4C49-A4DB-1D796F964B95}" destId="{CEB19BAB-4487-40C4-BF32-76075AF1F385}" srcOrd="2" destOrd="0" parTransId="{58E0EA66-2472-4B6A-A27B-C121C5AA7611}" sibTransId="{6FF1B02C-546F-423F-9A85-9C53A0C14D86}"/>
    <dgm:cxn modelId="{2E172D6B-C645-4660-ADCD-3EB08F26D5B6}" srcId="{CEE5563D-A390-4C49-A4DB-1D796F964B95}" destId="{BF0BE499-53BA-4BD4-9601-751292FB15C5}" srcOrd="0" destOrd="0" parTransId="{7B74AADB-0B16-4187-9E3E-9B714F8348E0}" sibTransId="{D71C903B-C6DD-4F16-A2CE-17B0ADD0CB05}"/>
    <dgm:cxn modelId="{00622D8C-3B8C-4FD2-AD92-9038F97016EA}" type="presOf" srcId="{BF0BE499-53BA-4BD4-9601-751292FB15C5}" destId="{70240DFD-9C90-4185-A583-6E33B86868F1}" srcOrd="0" destOrd="0" presId="urn:microsoft.com/office/officeart/2005/8/layout/vList2"/>
    <dgm:cxn modelId="{59D573D8-28C1-4E9F-93ED-62A3B3F288E2}" type="presOf" srcId="{CEB19BAB-4487-40C4-BF32-76075AF1F385}" destId="{1CBCF9C5-F202-4995-9634-4C82753ADD33}" srcOrd="0" destOrd="0" presId="urn:microsoft.com/office/officeart/2005/8/layout/vList2"/>
    <dgm:cxn modelId="{EC675DFF-B493-4BAD-AA86-313058C757DB}" type="presOf" srcId="{CEE5563D-A390-4C49-A4DB-1D796F964B95}" destId="{D7529F2F-78BA-4BA6-AFF6-59E39FBB8536}" srcOrd="0" destOrd="0" presId="urn:microsoft.com/office/officeart/2005/8/layout/vList2"/>
    <dgm:cxn modelId="{C97FCEB0-16FF-4FDC-92D3-6A6F9F791345}" type="presParOf" srcId="{D7529F2F-78BA-4BA6-AFF6-59E39FBB8536}" destId="{70240DFD-9C90-4185-A583-6E33B86868F1}" srcOrd="0" destOrd="0" presId="urn:microsoft.com/office/officeart/2005/8/layout/vList2"/>
    <dgm:cxn modelId="{CECF4202-9CC8-4B6F-993A-A6C6C8DBA430}" type="presParOf" srcId="{D7529F2F-78BA-4BA6-AFF6-59E39FBB8536}" destId="{1F88F9F6-5C1E-4792-88B1-B9B083CDE615}" srcOrd="1" destOrd="0" presId="urn:microsoft.com/office/officeart/2005/8/layout/vList2"/>
    <dgm:cxn modelId="{3CA3F2C0-A672-4AF2-8A5D-670FAFBC3CF4}" type="presParOf" srcId="{D7529F2F-78BA-4BA6-AFF6-59E39FBB8536}" destId="{443C1692-2A9C-4941-B34B-5F9CCEA5CC65}" srcOrd="2" destOrd="0" presId="urn:microsoft.com/office/officeart/2005/8/layout/vList2"/>
    <dgm:cxn modelId="{872FFAE0-457A-4DAC-AD86-21F645F3C8B1}" type="presParOf" srcId="{D7529F2F-78BA-4BA6-AFF6-59E39FBB8536}" destId="{ABF7FC8D-C674-473E-8240-1EBA54CC6768}" srcOrd="3" destOrd="0" presId="urn:microsoft.com/office/officeart/2005/8/layout/vList2"/>
    <dgm:cxn modelId="{8B5C7490-AE11-41B3-9172-96E1429E3276}" type="presParOf" srcId="{D7529F2F-78BA-4BA6-AFF6-59E39FBB8536}" destId="{1CBCF9C5-F202-4995-9634-4C82753ADD3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5563D-A390-4C49-A4DB-1D796F964B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NL"/>
        </a:p>
      </dgm:t>
    </dgm:pt>
    <dgm:pt modelId="{CEB19BAB-4487-40C4-BF32-76075AF1F385}">
      <dgm:prSet custT="1"/>
      <dgm:spPr>
        <a:solidFill>
          <a:schemeClr val="accent1"/>
        </a:solidFill>
      </dgm:spPr>
      <dgm:t>
        <a:bodyPr/>
        <a:lstStyle/>
        <a:p>
          <a:r>
            <a:rPr lang="en-GB" sz="2000" dirty="0"/>
            <a:t>Building capacity to apply these strategies in future situations, when the delayed impacts of climate change make themselves felt. </a:t>
          </a:r>
          <a:endParaRPr lang="en-NL" sz="2000" dirty="0"/>
        </a:p>
      </dgm:t>
    </dgm:pt>
    <dgm:pt modelId="{58E0EA66-2472-4B6A-A27B-C121C5AA7611}" type="parTrans" cxnId="{D30DE669-1050-4936-ADDB-7CD7DD193F25}">
      <dgm:prSet/>
      <dgm:spPr/>
      <dgm:t>
        <a:bodyPr/>
        <a:lstStyle/>
        <a:p>
          <a:endParaRPr lang="en-NL"/>
        </a:p>
      </dgm:t>
    </dgm:pt>
    <dgm:pt modelId="{6FF1B02C-546F-423F-9A85-9C53A0C14D86}" type="sibTrans" cxnId="{D30DE669-1050-4936-ADDB-7CD7DD193F25}">
      <dgm:prSet/>
      <dgm:spPr/>
      <dgm:t>
        <a:bodyPr/>
        <a:lstStyle/>
        <a:p>
          <a:endParaRPr lang="en-NL"/>
        </a:p>
      </dgm:t>
    </dgm:pt>
    <dgm:pt modelId="{B1A18024-0CCF-4768-8A86-0BC6C742CF0D}">
      <dgm:prSet custT="1"/>
      <dgm:spPr>
        <a:solidFill>
          <a:schemeClr val="accent1"/>
        </a:solidFill>
      </dgm:spPr>
      <dgm:t>
        <a:bodyPr/>
        <a:lstStyle/>
        <a:p>
          <a:r>
            <a:rPr lang="en-GB" sz="2000" dirty="0"/>
            <a:t>Knowledge and understanding of tools and methodologies to respond promptly and effectively in areas that have been negatively impacted by climate change, including Disaster Risk Reduction (DRR) strategies such as community disaster committees, community evacuation and rescue plans, and local first-aid training.</a:t>
          </a:r>
          <a:endParaRPr lang="en-NL" sz="2000" dirty="0"/>
        </a:p>
      </dgm:t>
    </dgm:pt>
    <dgm:pt modelId="{71B45B79-7DE5-4477-A84A-69A92E5FAE13}" type="parTrans" cxnId="{DA98D76A-57DC-4B15-A99C-9B95D1479E73}">
      <dgm:prSet/>
      <dgm:spPr/>
      <dgm:t>
        <a:bodyPr/>
        <a:lstStyle/>
        <a:p>
          <a:endParaRPr lang="en-NL"/>
        </a:p>
      </dgm:t>
    </dgm:pt>
    <dgm:pt modelId="{85B17085-F7B7-4E9A-9EC6-35EB5B255BC5}" type="sibTrans" cxnId="{DA98D76A-57DC-4B15-A99C-9B95D1479E73}">
      <dgm:prSet/>
      <dgm:spPr/>
      <dgm:t>
        <a:bodyPr/>
        <a:lstStyle/>
        <a:p>
          <a:endParaRPr lang="en-NL"/>
        </a:p>
      </dgm:t>
    </dgm:pt>
    <dgm:pt modelId="{6DB1CFCF-845E-4B05-90D9-3393F32A2633}">
      <dgm:prSet custT="1"/>
      <dgm:spPr/>
      <dgm:t>
        <a:bodyPr/>
        <a:lstStyle/>
        <a:p>
          <a:r>
            <a:rPr lang="en-GB" sz="2000" dirty="0"/>
            <a:t>Knowledge and understanding of tools and methodologies to rebuild and restore areas that have been negatively impacted by climate change (e.g., seashores, flood prevention measures).</a:t>
          </a:r>
          <a:endParaRPr lang="en-NL" sz="2000" dirty="0"/>
        </a:p>
      </dgm:t>
    </dgm:pt>
    <dgm:pt modelId="{44249E4E-6EE4-4C6D-BAA1-150415A82CB0}" type="parTrans" cxnId="{1DEC4335-799B-4B04-B477-79C51A81FE01}">
      <dgm:prSet/>
      <dgm:spPr/>
      <dgm:t>
        <a:bodyPr/>
        <a:lstStyle/>
        <a:p>
          <a:endParaRPr lang="en-NL"/>
        </a:p>
      </dgm:t>
    </dgm:pt>
    <dgm:pt modelId="{15D59517-AAE2-452C-93C4-5BDFB2DAC80C}" type="sibTrans" cxnId="{1DEC4335-799B-4B04-B477-79C51A81FE01}">
      <dgm:prSet/>
      <dgm:spPr/>
      <dgm:t>
        <a:bodyPr/>
        <a:lstStyle/>
        <a:p>
          <a:endParaRPr lang="en-NL"/>
        </a:p>
      </dgm:t>
    </dgm:pt>
    <dgm:pt modelId="{4CF24DA0-DB86-4EBD-BA8F-F8F343D5C9E5}">
      <dgm:prSet custT="1"/>
      <dgm:spPr/>
      <dgm:t>
        <a:bodyPr/>
        <a:lstStyle/>
        <a:p>
          <a:r>
            <a:rPr lang="en-GB" sz="2000" dirty="0"/>
            <a:t>Implementing measures that reduce the vulnerability of natural and human systems to the impacts of climate change. </a:t>
          </a:r>
          <a:endParaRPr lang="en-NL" sz="2000" dirty="0"/>
        </a:p>
      </dgm:t>
    </dgm:pt>
    <dgm:pt modelId="{3E9EB4C9-41C3-4A16-8B66-44D7419091BD}" type="parTrans" cxnId="{050CCD70-D75E-419B-BF0E-9E9D19A2A2E5}">
      <dgm:prSet/>
      <dgm:spPr/>
      <dgm:t>
        <a:bodyPr/>
        <a:lstStyle/>
        <a:p>
          <a:endParaRPr lang="en-NL"/>
        </a:p>
      </dgm:t>
    </dgm:pt>
    <dgm:pt modelId="{192072DF-53BF-4A69-A123-6A6D617A1217}" type="sibTrans" cxnId="{050CCD70-D75E-419B-BF0E-9E9D19A2A2E5}">
      <dgm:prSet/>
      <dgm:spPr/>
      <dgm:t>
        <a:bodyPr/>
        <a:lstStyle/>
        <a:p>
          <a:endParaRPr lang="en-NL"/>
        </a:p>
      </dgm:t>
    </dgm:pt>
    <dgm:pt modelId="{BD2F9D35-9310-4103-879B-DE28D7AA1C01}">
      <dgm:prSet custT="1"/>
      <dgm:spPr/>
      <dgm:t>
        <a:bodyPr/>
        <a:lstStyle/>
        <a:p>
          <a:r>
            <a:rPr lang="en-GB" sz="2000" dirty="0"/>
            <a:t>Advocating for appropriate channelling of resources at a global level to protect negatively affected natural and human systems in a just and equitable way.</a:t>
          </a:r>
          <a:endParaRPr lang="en-NL" sz="2000" dirty="0"/>
        </a:p>
      </dgm:t>
    </dgm:pt>
    <dgm:pt modelId="{DBA4E89A-A464-465E-8FED-AE6FE25C9CA4}" type="parTrans" cxnId="{F23D9E8C-6CA0-42F3-9FC5-C29C85F58BF8}">
      <dgm:prSet/>
      <dgm:spPr/>
      <dgm:t>
        <a:bodyPr/>
        <a:lstStyle/>
        <a:p>
          <a:endParaRPr lang="en-NL"/>
        </a:p>
      </dgm:t>
    </dgm:pt>
    <dgm:pt modelId="{C0444816-C0FE-486C-B0A2-30F4BB709DD1}" type="sibTrans" cxnId="{F23D9E8C-6CA0-42F3-9FC5-C29C85F58BF8}">
      <dgm:prSet/>
      <dgm:spPr/>
      <dgm:t>
        <a:bodyPr/>
        <a:lstStyle/>
        <a:p>
          <a:endParaRPr lang="en-NL"/>
        </a:p>
      </dgm:t>
    </dgm:pt>
    <dgm:pt modelId="{D7529F2F-78BA-4BA6-AFF6-59E39FBB8536}" type="pres">
      <dgm:prSet presAssocID="{CEE5563D-A390-4C49-A4DB-1D796F964B95}" presName="linear" presStyleCnt="0">
        <dgm:presLayoutVars>
          <dgm:animLvl val="lvl"/>
          <dgm:resizeHandles val="exact"/>
        </dgm:presLayoutVars>
      </dgm:prSet>
      <dgm:spPr/>
    </dgm:pt>
    <dgm:pt modelId="{CAE83A76-FBF8-49E3-B62E-0079A019A608}" type="pres">
      <dgm:prSet presAssocID="{B1A18024-0CCF-4768-8A86-0BC6C742CF0D}" presName="parentText" presStyleLbl="node1" presStyleIdx="0" presStyleCnt="5" custScaleY="141486">
        <dgm:presLayoutVars>
          <dgm:chMax val="0"/>
          <dgm:bulletEnabled val="1"/>
        </dgm:presLayoutVars>
      </dgm:prSet>
      <dgm:spPr/>
    </dgm:pt>
    <dgm:pt modelId="{0EAE8136-23BC-438D-B18A-DEFE4B294FEF}" type="pres">
      <dgm:prSet presAssocID="{85B17085-F7B7-4E9A-9EC6-35EB5B255BC5}" presName="spacer" presStyleCnt="0"/>
      <dgm:spPr/>
    </dgm:pt>
    <dgm:pt modelId="{5EC8B9A6-5F77-445E-8BDB-E6C1E2105213}" type="pres">
      <dgm:prSet presAssocID="{6DB1CFCF-845E-4B05-90D9-3393F32A2633}" presName="parentText" presStyleLbl="node1" presStyleIdx="1" presStyleCnt="5">
        <dgm:presLayoutVars>
          <dgm:chMax val="0"/>
          <dgm:bulletEnabled val="1"/>
        </dgm:presLayoutVars>
      </dgm:prSet>
      <dgm:spPr/>
    </dgm:pt>
    <dgm:pt modelId="{68E09965-BDAD-4B98-9939-F1D13C1ACF75}" type="pres">
      <dgm:prSet presAssocID="{15D59517-AAE2-452C-93C4-5BDFB2DAC80C}" presName="spacer" presStyleCnt="0"/>
      <dgm:spPr/>
    </dgm:pt>
    <dgm:pt modelId="{28955ACD-53B4-499F-89BB-254F16A898CF}" type="pres">
      <dgm:prSet presAssocID="{4CF24DA0-DB86-4EBD-BA8F-F8F343D5C9E5}" presName="parentText" presStyleLbl="node1" presStyleIdx="2" presStyleCnt="5">
        <dgm:presLayoutVars>
          <dgm:chMax val="0"/>
          <dgm:bulletEnabled val="1"/>
        </dgm:presLayoutVars>
      </dgm:prSet>
      <dgm:spPr/>
    </dgm:pt>
    <dgm:pt modelId="{7EE0F2CA-2849-45D7-BAFE-908C3113EF42}" type="pres">
      <dgm:prSet presAssocID="{192072DF-53BF-4A69-A123-6A6D617A1217}" presName="spacer" presStyleCnt="0"/>
      <dgm:spPr/>
    </dgm:pt>
    <dgm:pt modelId="{1CBCF9C5-F202-4995-9634-4C82753ADD33}" type="pres">
      <dgm:prSet presAssocID="{CEB19BAB-4487-40C4-BF32-76075AF1F385}" presName="parentText" presStyleLbl="node1" presStyleIdx="3" presStyleCnt="5">
        <dgm:presLayoutVars>
          <dgm:chMax val="0"/>
          <dgm:bulletEnabled val="1"/>
        </dgm:presLayoutVars>
      </dgm:prSet>
      <dgm:spPr/>
    </dgm:pt>
    <dgm:pt modelId="{0E3D8964-B13C-4018-972D-D352A647FF70}" type="pres">
      <dgm:prSet presAssocID="{6FF1B02C-546F-423F-9A85-9C53A0C14D86}" presName="spacer" presStyleCnt="0"/>
      <dgm:spPr/>
    </dgm:pt>
    <dgm:pt modelId="{569EEFCE-F1FB-4C9C-B800-7076A67F68FB}" type="pres">
      <dgm:prSet presAssocID="{BD2F9D35-9310-4103-879B-DE28D7AA1C01}" presName="parentText" presStyleLbl="node1" presStyleIdx="4" presStyleCnt="5" custScaleY="108367">
        <dgm:presLayoutVars>
          <dgm:chMax val="0"/>
          <dgm:bulletEnabled val="1"/>
        </dgm:presLayoutVars>
      </dgm:prSet>
      <dgm:spPr/>
    </dgm:pt>
  </dgm:ptLst>
  <dgm:cxnLst>
    <dgm:cxn modelId="{1DEC4335-799B-4B04-B477-79C51A81FE01}" srcId="{CEE5563D-A390-4C49-A4DB-1D796F964B95}" destId="{6DB1CFCF-845E-4B05-90D9-3393F32A2633}" srcOrd="1" destOrd="0" parTransId="{44249E4E-6EE4-4C6D-BAA1-150415A82CB0}" sibTransId="{15D59517-AAE2-452C-93C4-5BDFB2DAC80C}"/>
    <dgm:cxn modelId="{D30DE669-1050-4936-ADDB-7CD7DD193F25}" srcId="{CEE5563D-A390-4C49-A4DB-1D796F964B95}" destId="{CEB19BAB-4487-40C4-BF32-76075AF1F385}" srcOrd="3" destOrd="0" parTransId="{58E0EA66-2472-4B6A-A27B-C121C5AA7611}" sibTransId="{6FF1B02C-546F-423F-9A85-9C53A0C14D86}"/>
    <dgm:cxn modelId="{1BDD276A-4648-4336-9409-C5A4AD31D51A}" type="presOf" srcId="{BD2F9D35-9310-4103-879B-DE28D7AA1C01}" destId="{569EEFCE-F1FB-4C9C-B800-7076A67F68FB}" srcOrd="0" destOrd="0" presId="urn:microsoft.com/office/officeart/2005/8/layout/vList2"/>
    <dgm:cxn modelId="{DA98D76A-57DC-4B15-A99C-9B95D1479E73}" srcId="{CEE5563D-A390-4C49-A4DB-1D796F964B95}" destId="{B1A18024-0CCF-4768-8A86-0BC6C742CF0D}" srcOrd="0" destOrd="0" parTransId="{71B45B79-7DE5-4477-A84A-69A92E5FAE13}" sibTransId="{85B17085-F7B7-4E9A-9EC6-35EB5B255BC5}"/>
    <dgm:cxn modelId="{050CCD70-D75E-419B-BF0E-9E9D19A2A2E5}" srcId="{CEE5563D-A390-4C49-A4DB-1D796F964B95}" destId="{4CF24DA0-DB86-4EBD-BA8F-F8F343D5C9E5}" srcOrd="2" destOrd="0" parTransId="{3E9EB4C9-41C3-4A16-8B66-44D7419091BD}" sibTransId="{192072DF-53BF-4A69-A123-6A6D617A1217}"/>
    <dgm:cxn modelId="{F23D9E8C-6CA0-42F3-9FC5-C29C85F58BF8}" srcId="{CEE5563D-A390-4C49-A4DB-1D796F964B95}" destId="{BD2F9D35-9310-4103-879B-DE28D7AA1C01}" srcOrd="4" destOrd="0" parTransId="{DBA4E89A-A464-465E-8FED-AE6FE25C9CA4}" sibTransId="{C0444816-C0FE-486C-B0A2-30F4BB709DD1}"/>
    <dgm:cxn modelId="{FDDDF4AB-5F8F-4773-829E-7A30B9FB75D4}" type="presOf" srcId="{6DB1CFCF-845E-4B05-90D9-3393F32A2633}" destId="{5EC8B9A6-5F77-445E-8BDB-E6C1E2105213}" srcOrd="0" destOrd="0" presId="urn:microsoft.com/office/officeart/2005/8/layout/vList2"/>
    <dgm:cxn modelId="{B9EB45C8-91B1-499F-8558-C2ACC63D323A}" type="presOf" srcId="{B1A18024-0CCF-4768-8A86-0BC6C742CF0D}" destId="{CAE83A76-FBF8-49E3-B62E-0079A019A608}" srcOrd="0" destOrd="0" presId="urn:microsoft.com/office/officeart/2005/8/layout/vList2"/>
    <dgm:cxn modelId="{59D573D8-28C1-4E9F-93ED-62A3B3F288E2}" type="presOf" srcId="{CEB19BAB-4487-40C4-BF32-76075AF1F385}" destId="{1CBCF9C5-F202-4995-9634-4C82753ADD33}" srcOrd="0" destOrd="0" presId="urn:microsoft.com/office/officeart/2005/8/layout/vList2"/>
    <dgm:cxn modelId="{042B59D8-9194-46C3-80C7-8B6D7EEE494A}" type="presOf" srcId="{4CF24DA0-DB86-4EBD-BA8F-F8F343D5C9E5}" destId="{28955ACD-53B4-499F-89BB-254F16A898CF}" srcOrd="0" destOrd="0" presId="urn:microsoft.com/office/officeart/2005/8/layout/vList2"/>
    <dgm:cxn modelId="{EC675DFF-B493-4BAD-AA86-313058C757DB}" type="presOf" srcId="{CEE5563D-A390-4C49-A4DB-1D796F964B95}" destId="{D7529F2F-78BA-4BA6-AFF6-59E39FBB8536}" srcOrd="0" destOrd="0" presId="urn:microsoft.com/office/officeart/2005/8/layout/vList2"/>
    <dgm:cxn modelId="{CAD76BA0-FF4C-4F89-8636-1DCF534747AC}" type="presParOf" srcId="{D7529F2F-78BA-4BA6-AFF6-59E39FBB8536}" destId="{CAE83A76-FBF8-49E3-B62E-0079A019A608}" srcOrd="0" destOrd="0" presId="urn:microsoft.com/office/officeart/2005/8/layout/vList2"/>
    <dgm:cxn modelId="{BDCDE38C-92AA-48A6-A915-B2E287C65320}" type="presParOf" srcId="{D7529F2F-78BA-4BA6-AFF6-59E39FBB8536}" destId="{0EAE8136-23BC-438D-B18A-DEFE4B294FEF}" srcOrd="1" destOrd="0" presId="urn:microsoft.com/office/officeart/2005/8/layout/vList2"/>
    <dgm:cxn modelId="{6A5C8C68-CA82-4B64-9A67-0C39AF717B06}" type="presParOf" srcId="{D7529F2F-78BA-4BA6-AFF6-59E39FBB8536}" destId="{5EC8B9A6-5F77-445E-8BDB-E6C1E2105213}" srcOrd="2" destOrd="0" presId="urn:microsoft.com/office/officeart/2005/8/layout/vList2"/>
    <dgm:cxn modelId="{EA75FCCC-FB78-4C80-BB0A-ABB9EA8A36DA}" type="presParOf" srcId="{D7529F2F-78BA-4BA6-AFF6-59E39FBB8536}" destId="{68E09965-BDAD-4B98-9939-F1D13C1ACF75}" srcOrd="3" destOrd="0" presId="urn:microsoft.com/office/officeart/2005/8/layout/vList2"/>
    <dgm:cxn modelId="{2163413E-814B-410C-9365-3C7BF9D51D07}" type="presParOf" srcId="{D7529F2F-78BA-4BA6-AFF6-59E39FBB8536}" destId="{28955ACD-53B4-499F-89BB-254F16A898CF}" srcOrd="4" destOrd="0" presId="urn:microsoft.com/office/officeart/2005/8/layout/vList2"/>
    <dgm:cxn modelId="{160C801F-D735-4DFE-B7A8-2EE0BB586ADA}" type="presParOf" srcId="{D7529F2F-78BA-4BA6-AFF6-59E39FBB8536}" destId="{7EE0F2CA-2849-45D7-BAFE-908C3113EF42}" srcOrd="5" destOrd="0" presId="urn:microsoft.com/office/officeart/2005/8/layout/vList2"/>
    <dgm:cxn modelId="{8B5C7490-AE11-41B3-9172-96E1429E3276}" type="presParOf" srcId="{D7529F2F-78BA-4BA6-AFF6-59E39FBB8536}" destId="{1CBCF9C5-F202-4995-9634-4C82753ADD33}" srcOrd="6" destOrd="0" presId="urn:microsoft.com/office/officeart/2005/8/layout/vList2"/>
    <dgm:cxn modelId="{772057C2-E9DA-44FD-A624-C01122B04EA8}" type="presParOf" srcId="{D7529F2F-78BA-4BA6-AFF6-59E39FBB8536}" destId="{0E3D8964-B13C-4018-972D-D352A647FF70}" srcOrd="7" destOrd="0" presId="urn:microsoft.com/office/officeart/2005/8/layout/vList2"/>
    <dgm:cxn modelId="{9951EF82-299A-4B8C-8346-4D4D881A8446}" type="presParOf" srcId="{D7529F2F-78BA-4BA6-AFF6-59E39FBB8536}" destId="{569EEFCE-F1FB-4C9C-B800-7076A67F68F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EC9D00-7D4D-4724-8FD8-FD2C6C4E492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NL"/>
        </a:p>
      </dgm:t>
    </dgm:pt>
    <dgm:pt modelId="{288CA17F-010F-47C8-82E8-CDB1F0BD8907}">
      <dgm:prSet phldrT="[Text]"/>
      <dgm:spPr/>
      <dgm:t>
        <a:bodyPr/>
        <a:lstStyle/>
        <a:p>
          <a:pPr algn="ctr"/>
          <a:r>
            <a:rPr lang="en-GB" dirty="0">
              <a:solidFill>
                <a:schemeClr val="tx1"/>
              </a:solidFill>
            </a:rPr>
            <a:t>Climate change mitigation focused on solutions</a:t>
          </a:r>
          <a:endParaRPr lang="en-NL" dirty="0"/>
        </a:p>
      </dgm:t>
    </dgm:pt>
    <dgm:pt modelId="{6C1D7178-DE3F-4DC4-96C7-58A871042227}" type="parTrans" cxnId="{6C26FC64-702E-440D-BBFF-AD6F174E9BD0}">
      <dgm:prSet/>
      <dgm:spPr/>
      <dgm:t>
        <a:bodyPr/>
        <a:lstStyle/>
        <a:p>
          <a:pPr algn="ctr"/>
          <a:endParaRPr lang="en-NL"/>
        </a:p>
      </dgm:t>
    </dgm:pt>
    <dgm:pt modelId="{B8DAD99D-2EBA-454E-B39F-0F0B84B7C56F}" type="sibTrans" cxnId="{6C26FC64-702E-440D-BBFF-AD6F174E9BD0}">
      <dgm:prSet/>
      <dgm:spPr/>
      <dgm:t>
        <a:bodyPr/>
        <a:lstStyle/>
        <a:p>
          <a:pPr algn="ctr"/>
          <a:endParaRPr lang="en-NL"/>
        </a:p>
      </dgm:t>
    </dgm:pt>
    <dgm:pt modelId="{EAAB7796-74AE-4689-8B04-9053AFD29681}">
      <dgm:prSet phldrT="[Text]"/>
      <dgm:spPr/>
      <dgm:t>
        <a:bodyPr/>
        <a:lstStyle/>
        <a:p>
          <a:pPr algn="ctr"/>
          <a:r>
            <a:rPr lang="en-GB" dirty="0"/>
            <a:t>Interactive teaching material</a:t>
          </a:r>
          <a:endParaRPr lang="en-NL" dirty="0"/>
        </a:p>
      </dgm:t>
    </dgm:pt>
    <dgm:pt modelId="{460FDE6B-C990-4567-A97D-8CE92DF5C9F2}" type="parTrans" cxnId="{2625F2E7-DF7E-4A06-9702-070DED043143}">
      <dgm:prSet/>
      <dgm:spPr/>
      <dgm:t>
        <a:bodyPr/>
        <a:lstStyle/>
        <a:p>
          <a:pPr algn="ctr"/>
          <a:endParaRPr lang="en-NL"/>
        </a:p>
      </dgm:t>
    </dgm:pt>
    <dgm:pt modelId="{DBDA2ACF-7408-4288-A40D-2DE9427DF32E}" type="sibTrans" cxnId="{2625F2E7-DF7E-4A06-9702-070DED043143}">
      <dgm:prSet/>
      <dgm:spPr/>
      <dgm:t>
        <a:bodyPr/>
        <a:lstStyle/>
        <a:p>
          <a:pPr algn="ctr"/>
          <a:endParaRPr lang="en-NL"/>
        </a:p>
      </dgm:t>
    </dgm:pt>
    <dgm:pt modelId="{E9A84F13-52FC-45F9-9914-98752192E741}">
      <dgm:prSet phldrT="[Text]"/>
      <dgm:spPr/>
      <dgm:t>
        <a:bodyPr/>
        <a:lstStyle/>
        <a:p>
          <a:pPr algn="ctr"/>
          <a:r>
            <a:rPr lang="en-GB" dirty="0"/>
            <a:t>MIT Sloan &amp; Climate Interactive Simulation tool </a:t>
          </a:r>
          <a:endParaRPr lang="en-NL" dirty="0"/>
        </a:p>
      </dgm:t>
    </dgm:pt>
    <dgm:pt modelId="{AE41392D-7902-40C5-8641-A2A61F1AF4D6}" type="parTrans" cxnId="{01DA5A4C-589D-4FA9-8A25-12B4A766B5DF}">
      <dgm:prSet/>
      <dgm:spPr/>
      <dgm:t>
        <a:bodyPr/>
        <a:lstStyle/>
        <a:p>
          <a:pPr algn="ctr"/>
          <a:endParaRPr lang="en-NL"/>
        </a:p>
      </dgm:t>
    </dgm:pt>
    <dgm:pt modelId="{5451EB49-B932-4DDA-8764-16538FDD296B}" type="sibTrans" cxnId="{01DA5A4C-589D-4FA9-8A25-12B4A766B5DF}">
      <dgm:prSet/>
      <dgm:spPr/>
      <dgm:t>
        <a:bodyPr/>
        <a:lstStyle/>
        <a:p>
          <a:pPr algn="ctr"/>
          <a:endParaRPr lang="en-NL"/>
        </a:p>
      </dgm:t>
    </dgm:pt>
    <dgm:pt modelId="{693AB9D4-59AB-4AE9-A0ED-EEC538033421}">
      <dgm:prSet/>
      <dgm:spPr/>
      <dgm:t>
        <a:bodyPr/>
        <a:lstStyle/>
        <a:p>
          <a:pPr algn="ctr"/>
          <a:r>
            <a:rPr lang="en-GB" dirty="0"/>
            <a:t>Certificates for you and your students</a:t>
          </a:r>
          <a:endParaRPr lang="en-NL" dirty="0"/>
        </a:p>
      </dgm:t>
    </dgm:pt>
    <dgm:pt modelId="{CBA92C69-736A-4B07-BB73-1E2A9B937B26}" type="parTrans" cxnId="{7A796FD2-326F-4B5A-9A70-587DFC35559D}">
      <dgm:prSet/>
      <dgm:spPr/>
      <dgm:t>
        <a:bodyPr/>
        <a:lstStyle/>
        <a:p>
          <a:pPr algn="ctr"/>
          <a:endParaRPr lang="en-NL"/>
        </a:p>
      </dgm:t>
    </dgm:pt>
    <dgm:pt modelId="{1272EF4D-94B3-4F95-BC95-B1B64D49CE2C}" type="sibTrans" cxnId="{7A796FD2-326F-4B5A-9A70-587DFC35559D}">
      <dgm:prSet/>
      <dgm:spPr/>
      <dgm:t>
        <a:bodyPr/>
        <a:lstStyle/>
        <a:p>
          <a:pPr algn="ctr"/>
          <a:endParaRPr lang="en-NL"/>
        </a:p>
      </dgm:t>
    </dgm:pt>
    <dgm:pt modelId="{D1703DA8-CB43-4CE2-89F3-0AE2985318B0}" type="pres">
      <dgm:prSet presAssocID="{89EC9D00-7D4D-4724-8FD8-FD2C6C4E492A}" presName="Name0" presStyleCnt="0">
        <dgm:presLayoutVars>
          <dgm:dir/>
          <dgm:resizeHandles val="exact"/>
        </dgm:presLayoutVars>
      </dgm:prSet>
      <dgm:spPr/>
    </dgm:pt>
    <dgm:pt modelId="{DBBD1058-A32C-4A27-BDD0-E5B4ECE68118}" type="pres">
      <dgm:prSet presAssocID="{288CA17F-010F-47C8-82E8-CDB1F0BD8907}" presName="compNode" presStyleCnt="0"/>
      <dgm:spPr/>
    </dgm:pt>
    <dgm:pt modelId="{CD6A562E-7197-486F-BE97-DFBC2CFF3D7E}" type="pres">
      <dgm:prSet presAssocID="{288CA17F-010F-47C8-82E8-CDB1F0BD8907}" presName="pictRect" presStyleLbl="node1" presStyleIdx="0" presStyleCnt="4"/>
      <dgm:spPr>
        <a:blipFill rotWithShape="1">
          <a:blip xmlns:r="http://schemas.openxmlformats.org/officeDocument/2006/relationships" r:embed="rId1"/>
          <a:srcRect/>
          <a:stretch>
            <a:fillRect l="-2000" r="-2000"/>
          </a:stretch>
        </a:blipFill>
      </dgm:spPr>
    </dgm:pt>
    <dgm:pt modelId="{4D876F06-6DDD-4D83-890F-4D029BA745C5}" type="pres">
      <dgm:prSet presAssocID="{288CA17F-010F-47C8-82E8-CDB1F0BD8907}" presName="textRect" presStyleLbl="revTx" presStyleIdx="0" presStyleCnt="4">
        <dgm:presLayoutVars>
          <dgm:bulletEnabled val="1"/>
        </dgm:presLayoutVars>
      </dgm:prSet>
      <dgm:spPr/>
    </dgm:pt>
    <dgm:pt modelId="{2341538B-5564-45EE-8A9A-9A7D47930EEA}" type="pres">
      <dgm:prSet presAssocID="{B8DAD99D-2EBA-454E-B39F-0F0B84B7C56F}" presName="sibTrans" presStyleLbl="sibTrans2D1" presStyleIdx="0" presStyleCnt="0"/>
      <dgm:spPr/>
    </dgm:pt>
    <dgm:pt modelId="{055E91EC-143C-40DC-A478-6FEF82A389E8}" type="pres">
      <dgm:prSet presAssocID="{EAAB7796-74AE-4689-8B04-9053AFD29681}" presName="compNode" presStyleCnt="0"/>
      <dgm:spPr/>
    </dgm:pt>
    <dgm:pt modelId="{D09A07F7-6B08-419A-929B-35B77FEFD7CC}" type="pres">
      <dgm:prSet presAssocID="{EAAB7796-74AE-4689-8B04-9053AFD29681}" presName="pictRect" presStyleLbl="node1" presStyleIdx="1" presStyleCnt="4"/>
      <dgm:spPr>
        <a:blipFill rotWithShape="1">
          <a:blip xmlns:r="http://schemas.openxmlformats.org/officeDocument/2006/relationships" r:embed="rId2"/>
          <a:srcRect/>
          <a:stretch>
            <a:fillRect l="-2000" r="-2000"/>
          </a:stretch>
        </a:blipFill>
      </dgm:spPr>
    </dgm:pt>
    <dgm:pt modelId="{8C75DDDE-D4AF-4EFE-93CD-C3BF02253519}" type="pres">
      <dgm:prSet presAssocID="{EAAB7796-74AE-4689-8B04-9053AFD29681}" presName="textRect" presStyleLbl="revTx" presStyleIdx="1" presStyleCnt="4">
        <dgm:presLayoutVars>
          <dgm:bulletEnabled val="1"/>
        </dgm:presLayoutVars>
      </dgm:prSet>
      <dgm:spPr/>
    </dgm:pt>
    <dgm:pt modelId="{9BE3FF69-2864-47E9-A5DB-307E08D44A81}" type="pres">
      <dgm:prSet presAssocID="{DBDA2ACF-7408-4288-A40D-2DE9427DF32E}" presName="sibTrans" presStyleLbl="sibTrans2D1" presStyleIdx="0" presStyleCnt="0"/>
      <dgm:spPr/>
    </dgm:pt>
    <dgm:pt modelId="{64AB5C60-0E12-4DD7-8279-C03B5B5B1594}" type="pres">
      <dgm:prSet presAssocID="{E9A84F13-52FC-45F9-9914-98752192E741}" presName="compNode" presStyleCnt="0"/>
      <dgm:spPr/>
    </dgm:pt>
    <dgm:pt modelId="{ADD7C7E1-30A0-4713-8F27-30F74E1E2C57}" type="pres">
      <dgm:prSet presAssocID="{E9A84F13-52FC-45F9-9914-98752192E741}" presName="pictRect" presStyleLbl="node1" presStyleIdx="2" presStyleCnt="4"/>
      <dgm:spPr>
        <a:blipFill rotWithShape="1">
          <a:blip xmlns:r="http://schemas.openxmlformats.org/officeDocument/2006/relationships" r:embed="rId3"/>
          <a:srcRect/>
          <a:stretch>
            <a:fillRect l="-2000" r="-2000"/>
          </a:stretch>
        </a:blipFill>
      </dgm:spPr>
    </dgm:pt>
    <dgm:pt modelId="{1EE91406-2FB8-46B7-B726-80C89895A895}" type="pres">
      <dgm:prSet presAssocID="{E9A84F13-52FC-45F9-9914-98752192E741}" presName="textRect" presStyleLbl="revTx" presStyleIdx="2" presStyleCnt="4">
        <dgm:presLayoutVars>
          <dgm:bulletEnabled val="1"/>
        </dgm:presLayoutVars>
      </dgm:prSet>
      <dgm:spPr/>
    </dgm:pt>
    <dgm:pt modelId="{77A89643-6148-4D94-B862-61DA29EBBEA4}" type="pres">
      <dgm:prSet presAssocID="{5451EB49-B932-4DDA-8764-16538FDD296B}" presName="sibTrans" presStyleLbl="sibTrans2D1" presStyleIdx="0" presStyleCnt="0"/>
      <dgm:spPr/>
    </dgm:pt>
    <dgm:pt modelId="{51B9BC2B-9E44-4DAC-B6D8-83A4E93968FA}" type="pres">
      <dgm:prSet presAssocID="{693AB9D4-59AB-4AE9-A0ED-EEC538033421}" presName="compNode" presStyleCnt="0"/>
      <dgm:spPr/>
    </dgm:pt>
    <dgm:pt modelId="{DC7A39B0-3FAA-4438-BBA8-BFC9CE9EFD63}" type="pres">
      <dgm:prSet presAssocID="{693AB9D4-59AB-4AE9-A0ED-EEC538033421}" presName="pictRect" presStyleLbl="node1" presStyleIdx="3" presStyleCnt="4"/>
      <dgm:spPr>
        <a:blipFill rotWithShape="1">
          <a:blip xmlns:r="http://schemas.openxmlformats.org/officeDocument/2006/relationships" r:embed="rId4"/>
          <a:srcRect/>
          <a:stretch>
            <a:fillRect l="-2000" r="-2000"/>
          </a:stretch>
        </a:blipFill>
      </dgm:spPr>
    </dgm:pt>
    <dgm:pt modelId="{F86DC537-E8D6-4C90-8AF1-A480E8A5DDFD}" type="pres">
      <dgm:prSet presAssocID="{693AB9D4-59AB-4AE9-A0ED-EEC538033421}" presName="textRect" presStyleLbl="revTx" presStyleIdx="3" presStyleCnt="4">
        <dgm:presLayoutVars>
          <dgm:bulletEnabled val="1"/>
        </dgm:presLayoutVars>
      </dgm:prSet>
      <dgm:spPr/>
    </dgm:pt>
  </dgm:ptLst>
  <dgm:cxnLst>
    <dgm:cxn modelId="{5BC9EC00-265A-4EE5-B4A1-BE8DB93E13D0}" type="presOf" srcId="{E9A84F13-52FC-45F9-9914-98752192E741}" destId="{1EE91406-2FB8-46B7-B726-80C89895A895}" srcOrd="0" destOrd="0" presId="urn:microsoft.com/office/officeart/2005/8/layout/pList1"/>
    <dgm:cxn modelId="{6C26FC64-702E-440D-BBFF-AD6F174E9BD0}" srcId="{89EC9D00-7D4D-4724-8FD8-FD2C6C4E492A}" destId="{288CA17F-010F-47C8-82E8-CDB1F0BD8907}" srcOrd="0" destOrd="0" parTransId="{6C1D7178-DE3F-4DC4-96C7-58A871042227}" sibTransId="{B8DAD99D-2EBA-454E-B39F-0F0B84B7C56F}"/>
    <dgm:cxn modelId="{01DA5A4C-589D-4FA9-8A25-12B4A766B5DF}" srcId="{89EC9D00-7D4D-4724-8FD8-FD2C6C4E492A}" destId="{E9A84F13-52FC-45F9-9914-98752192E741}" srcOrd="2" destOrd="0" parTransId="{AE41392D-7902-40C5-8641-A2A61F1AF4D6}" sibTransId="{5451EB49-B932-4DDA-8764-16538FDD296B}"/>
    <dgm:cxn modelId="{A1F9DF4C-9394-4F5A-91A4-65F35562868F}" type="presOf" srcId="{89EC9D00-7D4D-4724-8FD8-FD2C6C4E492A}" destId="{D1703DA8-CB43-4CE2-89F3-0AE2985318B0}" srcOrd="0" destOrd="0" presId="urn:microsoft.com/office/officeart/2005/8/layout/pList1"/>
    <dgm:cxn modelId="{C34BB36E-BABC-430F-8E35-DCC78B01A95A}" type="presOf" srcId="{693AB9D4-59AB-4AE9-A0ED-EEC538033421}" destId="{F86DC537-E8D6-4C90-8AF1-A480E8A5DDFD}" srcOrd="0" destOrd="0" presId="urn:microsoft.com/office/officeart/2005/8/layout/pList1"/>
    <dgm:cxn modelId="{97278E5A-B5DB-4AC9-B442-AD29BF48F343}" type="presOf" srcId="{5451EB49-B932-4DDA-8764-16538FDD296B}" destId="{77A89643-6148-4D94-B862-61DA29EBBEA4}" srcOrd="0" destOrd="0" presId="urn:microsoft.com/office/officeart/2005/8/layout/pList1"/>
    <dgm:cxn modelId="{BA5D7096-9F1A-4428-93D6-AD35A46B89A2}" type="presOf" srcId="{288CA17F-010F-47C8-82E8-CDB1F0BD8907}" destId="{4D876F06-6DDD-4D83-890F-4D029BA745C5}" srcOrd="0" destOrd="0" presId="urn:microsoft.com/office/officeart/2005/8/layout/pList1"/>
    <dgm:cxn modelId="{1FBEF496-4043-4D1B-8B89-4F17E31B47B5}" type="presOf" srcId="{B8DAD99D-2EBA-454E-B39F-0F0B84B7C56F}" destId="{2341538B-5564-45EE-8A9A-9A7D47930EEA}" srcOrd="0" destOrd="0" presId="urn:microsoft.com/office/officeart/2005/8/layout/pList1"/>
    <dgm:cxn modelId="{2CF004B5-C468-4331-A155-FBAC324E236D}" type="presOf" srcId="{DBDA2ACF-7408-4288-A40D-2DE9427DF32E}" destId="{9BE3FF69-2864-47E9-A5DB-307E08D44A81}" srcOrd="0" destOrd="0" presId="urn:microsoft.com/office/officeart/2005/8/layout/pList1"/>
    <dgm:cxn modelId="{7A796FD2-326F-4B5A-9A70-587DFC35559D}" srcId="{89EC9D00-7D4D-4724-8FD8-FD2C6C4E492A}" destId="{693AB9D4-59AB-4AE9-A0ED-EEC538033421}" srcOrd="3" destOrd="0" parTransId="{CBA92C69-736A-4B07-BB73-1E2A9B937B26}" sibTransId="{1272EF4D-94B3-4F95-BC95-B1B64D49CE2C}"/>
    <dgm:cxn modelId="{7CF6C5DD-A01C-4907-8886-36CE551489EF}" type="presOf" srcId="{EAAB7796-74AE-4689-8B04-9053AFD29681}" destId="{8C75DDDE-D4AF-4EFE-93CD-C3BF02253519}" srcOrd="0" destOrd="0" presId="urn:microsoft.com/office/officeart/2005/8/layout/pList1"/>
    <dgm:cxn modelId="{2625F2E7-DF7E-4A06-9702-070DED043143}" srcId="{89EC9D00-7D4D-4724-8FD8-FD2C6C4E492A}" destId="{EAAB7796-74AE-4689-8B04-9053AFD29681}" srcOrd="1" destOrd="0" parTransId="{460FDE6B-C990-4567-A97D-8CE92DF5C9F2}" sibTransId="{DBDA2ACF-7408-4288-A40D-2DE9427DF32E}"/>
    <dgm:cxn modelId="{59BB8E91-0AE8-4B43-AA35-20F14AF14E7B}" type="presParOf" srcId="{D1703DA8-CB43-4CE2-89F3-0AE2985318B0}" destId="{DBBD1058-A32C-4A27-BDD0-E5B4ECE68118}" srcOrd="0" destOrd="0" presId="urn:microsoft.com/office/officeart/2005/8/layout/pList1"/>
    <dgm:cxn modelId="{352BB9B4-114B-490D-9B5C-0F432CFA979E}" type="presParOf" srcId="{DBBD1058-A32C-4A27-BDD0-E5B4ECE68118}" destId="{CD6A562E-7197-486F-BE97-DFBC2CFF3D7E}" srcOrd="0" destOrd="0" presId="urn:microsoft.com/office/officeart/2005/8/layout/pList1"/>
    <dgm:cxn modelId="{31886932-6B2A-48DF-BA1C-D8E709450A41}" type="presParOf" srcId="{DBBD1058-A32C-4A27-BDD0-E5B4ECE68118}" destId="{4D876F06-6DDD-4D83-890F-4D029BA745C5}" srcOrd="1" destOrd="0" presId="urn:microsoft.com/office/officeart/2005/8/layout/pList1"/>
    <dgm:cxn modelId="{A118CBF0-B876-42DC-8C3F-891B63A32DBB}" type="presParOf" srcId="{D1703DA8-CB43-4CE2-89F3-0AE2985318B0}" destId="{2341538B-5564-45EE-8A9A-9A7D47930EEA}" srcOrd="1" destOrd="0" presId="urn:microsoft.com/office/officeart/2005/8/layout/pList1"/>
    <dgm:cxn modelId="{1E483674-394D-4F4C-B8DB-6D82F23D2E0A}" type="presParOf" srcId="{D1703DA8-CB43-4CE2-89F3-0AE2985318B0}" destId="{055E91EC-143C-40DC-A478-6FEF82A389E8}" srcOrd="2" destOrd="0" presId="urn:microsoft.com/office/officeart/2005/8/layout/pList1"/>
    <dgm:cxn modelId="{0E3040B1-FAC5-4ADA-AD0F-46BF0B094617}" type="presParOf" srcId="{055E91EC-143C-40DC-A478-6FEF82A389E8}" destId="{D09A07F7-6B08-419A-929B-35B77FEFD7CC}" srcOrd="0" destOrd="0" presId="urn:microsoft.com/office/officeart/2005/8/layout/pList1"/>
    <dgm:cxn modelId="{ED5E1A46-E5E8-4967-A13B-DF5B2039FDDC}" type="presParOf" srcId="{055E91EC-143C-40DC-A478-6FEF82A389E8}" destId="{8C75DDDE-D4AF-4EFE-93CD-C3BF02253519}" srcOrd="1" destOrd="0" presId="urn:microsoft.com/office/officeart/2005/8/layout/pList1"/>
    <dgm:cxn modelId="{3B5FBB14-4CF8-4046-8770-A660726CAD2B}" type="presParOf" srcId="{D1703DA8-CB43-4CE2-89F3-0AE2985318B0}" destId="{9BE3FF69-2864-47E9-A5DB-307E08D44A81}" srcOrd="3" destOrd="0" presId="urn:microsoft.com/office/officeart/2005/8/layout/pList1"/>
    <dgm:cxn modelId="{E307ED5A-57E3-487B-AEC4-011EED55CAC2}" type="presParOf" srcId="{D1703DA8-CB43-4CE2-89F3-0AE2985318B0}" destId="{64AB5C60-0E12-4DD7-8279-C03B5B5B1594}" srcOrd="4" destOrd="0" presId="urn:microsoft.com/office/officeart/2005/8/layout/pList1"/>
    <dgm:cxn modelId="{75C785E1-F70F-4967-91F2-00F7F440255B}" type="presParOf" srcId="{64AB5C60-0E12-4DD7-8279-C03B5B5B1594}" destId="{ADD7C7E1-30A0-4713-8F27-30F74E1E2C57}" srcOrd="0" destOrd="0" presId="urn:microsoft.com/office/officeart/2005/8/layout/pList1"/>
    <dgm:cxn modelId="{9EC28D38-304C-4EF8-8092-4E00D1DF222E}" type="presParOf" srcId="{64AB5C60-0E12-4DD7-8279-C03B5B5B1594}" destId="{1EE91406-2FB8-46B7-B726-80C89895A895}" srcOrd="1" destOrd="0" presId="urn:microsoft.com/office/officeart/2005/8/layout/pList1"/>
    <dgm:cxn modelId="{60AB03A2-3CE5-4356-82E4-2238E63FB00F}" type="presParOf" srcId="{D1703DA8-CB43-4CE2-89F3-0AE2985318B0}" destId="{77A89643-6148-4D94-B862-61DA29EBBEA4}" srcOrd="5" destOrd="0" presId="urn:microsoft.com/office/officeart/2005/8/layout/pList1"/>
    <dgm:cxn modelId="{F8DC47A9-1BA5-41EB-A84C-AC78EF65C300}" type="presParOf" srcId="{D1703DA8-CB43-4CE2-89F3-0AE2985318B0}" destId="{51B9BC2B-9E44-4DAC-B6D8-83A4E93968FA}" srcOrd="6" destOrd="0" presId="urn:microsoft.com/office/officeart/2005/8/layout/pList1"/>
    <dgm:cxn modelId="{DBE0D16E-33C1-465D-AD4B-C2FA276ECF1E}" type="presParOf" srcId="{51B9BC2B-9E44-4DAC-B6D8-83A4E93968FA}" destId="{DC7A39B0-3FAA-4438-BBA8-BFC9CE9EFD63}" srcOrd="0" destOrd="0" presId="urn:microsoft.com/office/officeart/2005/8/layout/pList1"/>
    <dgm:cxn modelId="{9250AF9A-373D-457C-B222-B67668528087}" type="presParOf" srcId="{51B9BC2B-9E44-4DAC-B6D8-83A4E93968FA}" destId="{F86DC537-E8D6-4C90-8AF1-A480E8A5DDF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40DFD-9C90-4185-A583-6E33B86868F1}">
      <dsp:nvSpPr>
        <dsp:cNvPr id="0" name=""/>
        <dsp:cNvSpPr/>
      </dsp:nvSpPr>
      <dsp:spPr>
        <a:xfrm>
          <a:off x="0" y="401292"/>
          <a:ext cx="11520000" cy="10530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Knowledge and understanding of a broad range of scientific concepts and processes related to climate change (e.g. climate, deforestation, habitat loss, water cycle, soil erosion, air pollution), its causes and its consequences, ecologically, socially, economically and politically.</a:t>
          </a:r>
          <a:endParaRPr lang="en-NL" sz="2000" kern="1200" dirty="0"/>
        </a:p>
      </dsp:txBody>
      <dsp:txXfrm>
        <a:off x="51403" y="452695"/>
        <a:ext cx="11417194" cy="950194"/>
      </dsp:txXfrm>
    </dsp:sp>
    <dsp:sp modelId="{896DA917-1B18-4943-8322-70A1F7480905}">
      <dsp:nvSpPr>
        <dsp:cNvPr id="0" name=""/>
        <dsp:cNvSpPr/>
      </dsp:nvSpPr>
      <dsp:spPr>
        <a:xfrm>
          <a:off x="0" y="1511892"/>
          <a:ext cx="11520000" cy="115761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Knowledge and understanding of the dynamics of climate change impact across time and space (e.g. delayed consequences, reducing the quality of life, security and development options of future generations).</a:t>
          </a:r>
          <a:endParaRPr lang="en-NL" sz="2000" kern="1200" dirty="0"/>
        </a:p>
      </dsp:txBody>
      <dsp:txXfrm>
        <a:off x="56510" y="1568402"/>
        <a:ext cx="11406980" cy="1044595"/>
      </dsp:txXfrm>
    </dsp:sp>
    <dsp:sp modelId="{9DBA6994-991B-4D4C-8160-00B015034BE5}">
      <dsp:nvSpPr>
        <dsp:cNvPr id="0" name=""/>
        <dsp:cNvSpPr/>
      </dsp:nvSpPr>
      <dsp:spPr>
        <a:xfrm>
          <a:off x="0" y="2727107"/>
          <a:ext cx="11520000" cy="10530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Ability to distinguish critically between certainties, uncertainties, projections and risks associated with climate change, and evaluate messages about and public interpretations of climate change science.</a:t>
          </a:r>
          <a:endParaRPr lang="en-NL" sz="2000" kern="1200" dirty="0"/>
        </a:p>
      </dsp:txBody>
      <dsp:txXfrm>
        <a:off x="51403" y="2778510"/>
        <a:ext cx="11417194" cy="950194"/>
      </dsp:txXfrm>
    </dsp:sp>
    <dsp:sp modelId="{61D2AFC6-783B-4B00-84D3-33790E2E59C8}">
      <dsp:nvSpPr>
        <dsp:cNvPr id="0" name=""/>
        <dsp:cNvSpPr/>
      </dsp:nvSpPr>
      <dsp:spPr>
        <a:xfrm>
          <a:off x="0" y="3837707"/>
          <a:ext cx="11520000" cy="1053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Awareness of strategies and technologies to address the negative impacts of climate change (e.g., reducing carbon consumption, encouraging low-carbon development, reducing deforestation through sustainable forest management, improving water and waste management).</a:t>
          </a:r>
          <a:endParaRPr lang="en-NL" sz="2000" kern="1200" dirty="0"/>
        </a:p>
      </dsp:txBody>
      <dsp:txXfrm>
        <a:off x="51403" y="3889110"/>
        <a:ext cx="11417194" cy="950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40DFD-9C90-4185-A583-6E33B86868F1}">
      <dsp:nvSpPr>
        <dsp:cNvPr id="0" name=""/>
        <dsp:cNvSpPr/>
      </dsp:nvSpPr>
      <dsp:spPr>
        <a:xfrm>
          <a:off x="0" y="5669"/>
          <a:ext cx="11520000" cy="17199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Developing values, knowledge and skills required to make choices and decisions that minimize the use of natural resources, emissions, waste and pollution; while contributing to the development of new solutions to the climate crisis (e.g., rethinking the way we live, buy and consume, how our daily lives are organized, how we socialize, exchange, share, educate and build identities).</a:t>
          </a:r>
          <a:endParaRPr lang="en-NL" sz="2100" kern="1200" dirty="0"/>
        </a:p>
      </dsp:txBody>
      <dsp:txXfrm>
        <a:off x="83959" y="89628"/>
        <a:ext cx="11352082" cy="1551982"/>
      </dsp:txXfrm>
    </dsp:sp>
    <dsp:sp modelId="{443C1692-2A9C-4941-B34B-5F9CCEA5CC65}">
      <dsp:nvSpPr>
        <dsp:cNvPr id="0" name=""/>
        <dsp:cNvSpPr/>
      </dsp:nvSpPr>
      <dsp:spPr>
        <a:xfrm>
          <a:off x="0" y="1786050"/>
          <a:ext cx="11520000" cy="17199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Taking individual and/or collective action with the potential to have immediate, direct impact (e.g., reducing energy consumption, using non-polluting and renewable energy sources, environmental conservation, re-forestation and re-greening). </a:t>
          </a:r>
          <a:endParaRPr lang="en-NL" sz="2100" kern="1200" dirty="0"/>
        </a:p>
      </dsp:txBody>
      <dsp:txXfrm>
        <a:off x="83959" y="1870009"/>
        <a:ext cx="11352082" cy="1551982"/>
      </dsp:txXfrm>
    </dsp:sp>
    <dsp:sp modelId="{1CBCF9C5-F202-4995-9634-4C82753ADD33}">
      <dsp:nvSpPr>
        <dsp:cNvPr id="0" name=""/>
        <dsp:cNvSpPr/>
      </dsp:nvSpPr>
      <dsp:spPr>
        <a:xfrm>
          <a:off x="0" y="3566430"/>
          <a:ext cx="11520000" cy="17199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Contributing to policy development with long-term positive impact on societal behaviour by examining economic systems, social structures, cultural patterns, lifestyle expectations, consumerism, wealth distribution, aspirations and value systems and their underlying responsibility for excessive greenhouse gas production.</a:t>
          </a:r>
          <a:endParaRPr lang="en-NL" sz="2100" kern="1200" dirty="0"/>
        </a:p>
      </dsp:txBody>
      <dsp:txXfrm>
        <a:off x="83959" y="3650389"/>
        <a:ext cx="11352082" cy="1551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83A76-FBF8-49E3-B62E-0079A019A608}">
      <dsp:nvSpPr>
        <dsp:cNvPr id="0" name=""/>
        <dsp:cNvSpPr/>
      </dsp:nvSpPr>
      <dsp:spPr>
        <a:xfrm>
          <a:off x="0" y="208930"/>
          <a:ext cx="11520000" cy="128053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Knowledge and understanding of tools and methodologies to respond promptly and effectively in areas that have been negatively impacted by climate change, including Disaster Risk Reduction (DRR) strategies such as community disaster committees, community evacuation and rescue plans, and local first-aid training.</a:t>
          </a:r>
          <a:endParaRPr lang="en-NL" sz="2000" kern="1200" dirty="0"/>
        </a:p>
      </dsp:txBody>
      <dsp:txXfrm>
        <a:off x="62511" y="271441"/>
        <a:ext cx="11394978" cy="1155514"/>
      </dsp:txXfrm>
    </dsp:sp>
    <dsp:sp modelId="{5EC8B9A6-5F77-445E-8BDB-E6C1E2105213}">
      <dsp:nvSpPr>
        <dsp:cNvPr id="0" name=""/>
        <dsp:cNvSpPr/>
      </dsp:nvSpPr>
      <dsp:spPr>
        <a:xfrm>
          <a:off x="0" y="1499873"/>
          <a:ext cx="11520000" cy="905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Knowledge and understanding of tools and methodologies to rebuild and restore areas that have been negatively impacted by climate change (e.g., seashores, flood prevention measures).</a:t>
          </a:r>
          <a:endParaRPr lang="en-NL" sz="2000" kern="1200" dirty="0"/>
        </a:p>
      </dsp:txBody>
      <dsp:txXfrm>
        <a:off x="44181" y="1544054"/>
        <a:ext cx="11431638" cy="816700"/>
      </dsp:txXfrm>
    </dsp:sp>
    <dsp:sp modelId="{28955ACD-53B4-499F-89BB-254F16A898CF}">
      <dsp:nvSpPr>
        <dsp:cNvPr id="0" name=""/>
        <dsp:cNvSpPr/>
      </dsp:nvSpPr>
      <dsp:spPr>
        <a:xfrm>
          <a:off x="0" y="2415342"/>
          <a:ext cx="11520000" cy="9050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Implementing measures that reduce the vulnerability of natural and human systems to the impacts of climate change. </a:t>
          </a:r>
          <a:endParaRPr lang="en-NL" sz="2000" kern="1200" dirty="0"/>
        </a:p>
      </dsp:txBody>
      <dsp:txXfrm>
        <a:off x="44181" y="2459523"/>
        <a:ext cx="11431638" cy="816700"/>
      </dsp:txXfrm>
    </dsp:sp>
    <dsp:sp modelId="{1CBCF9C5-F202-4995-9634-4C82753ADD33}">
      <dsp:nvSpPr>
        <dsp:cNvPr id="0" name=""/>
        <dsp:cNvSpPr/>
      </dsp:nvSpPr>
      <dsp:spPr>
        <a:xfrm>
          <a:off x="0" y="3330811"/>
          <a:ext cx="11520000" cy="905062"/>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Building capacity to apply these strategies in future situations, when the delayed impacts of climate change make themselves felt. </a:t>
          </a:r>
          <a:endParaRPr lang="en-NL" sz="2000" kern="1200" dirty="0"/>
        </a:p>
      </dsp:txBody>
      <dsp:txXfrm>
        <a:off x="44181" y="3374992"/>
        <a:ext cx="11431638" cy="816700"/>
      </dsp:txXfrm>
    </dsp:sp>
    <dsp:sp modelId="{569EEFCE-F1FB-4C9C-B800-7076A67F68FB}">
      <dsp:nvSpPr>
        <dsp:cNvPr id="0" name=""/>
        <dsp:cNvSpPr/>
      </dsp:nvSpPr>
      <dsp:spPr>
        <a:xfrm>
          <a:off x="0" y="4246280"/>
          <a:ext cx="11520000" cy="9807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Advocating for appropriate channelling of resources at a global level to protect negatively affected natural and human systems in a just and equitable way.</a:t>
          </a:r>
          <a:endParaRPr lang="en-NL" sz="2000" kern="1200" dirty="0"/>
        </a:p>
      </dsp:txBody>
      <dsp:txXfrm>
        <a:off x="47878" y="4294158"/>
        <a:ext cx="11424244" cy="8850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A562E-7197-486F-BE97-DFBC2CFF3D7E}">
      <dsp:nvSpPr>
        <dsp:cNvPr id="0" name=""/>
        <dsp:cNvSpPr/>
      </dsp:nvSpPr>
      <dsp:spPr>
        <a:xfrm>
          <a:off x="5679" y="605477"/>
          <a:ext cx="2702552" cy="1862058"/>
        </a:xfrm>
        <a:prstGeom prst="roundRect">
          <a:avLst/>
        </a:prstGeom>
        <a:blipFill rotWithShape="1">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876F06-6DDD-4D83-890F-4D029BA745C5}">
      <dsp:nvSpPr>
        <dsp:cNvPr id="0" name=""/>
        <dsp:cNvSpPr/>
      </dsp:nvSpPr>
      <dsp:spPr>
        <a:xfrm>
          <a:off x="5679" y="2467536"/>
          <a:ext cx="2702552" cy="100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GB" sz="2100" kern="1200" dirty="0">
              <a:solidFill>
                <a:schemeClr val="tx1"/>
              </a:solidFill>
            </a:rPr>
            <a:t>Climate change mitigation focused on solutions</a:t>
          </a:r>
          <a:endParaRPr lang="en-NL" sz="2100" kern="1200" dirty="0"/>
        </a:p>
      </dsp:txBody>
      <dsp:txXfrm>
        <a:off x="5679" y="2467536"/>
        <a:ext cx="2702552" cy="1002647"/>
      </dsp:txXfrm>
    </dsp:sp>
    <dsp:sp modelId="{D09A07F7-6B08-419A-929B-35B77FEFD7CC}">
      <dsp:nvSpPr>
        <dsp:cNvPr id="0" name=""/>
        <dsp:cNvSpPr/>
      </dsp:nvSpPr>
      <dsp:spPr>
        <a:xfrm>
          <a:off x="2978600" y="605477"/>
          <a:ext cx="2702552" cy="1862058"/>
        </a:xfrm>
        <a:prstGeom prst="roundRect">
          <a:avLst/>
        </a:prstGeom>
        <a:blipFill rotWithShape="1">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75DDDE-D4AF-4EFE-93CD-C3BF02253519}">
      <dsp:nvSpPr>
        <dsp:cNvPr id="0" name=""/>
        <dsp:cNvSpPr/>
      </dsp:nvSpPr>
      <dsp:spPr>
        <a:xfrm>
          <a:off x="2978600" y="2467536"/>
          <a:ext cx="2702552" cy="100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GB" sz="2100" kern="1200" dirty="0"/>
            <a:t>Interactive teaching material</a:t>
          </a:r>
          <a:endParaRPr lang="en-NL" sz="2100" kern="1200" dirty="0"/>
        </a:p>
      </dsp:txBody>
      <dsp:txXfrm>
        <a:off x="2978600" y="2467536"/>
        <a:ext cx="2702552" cy="1002647"/>
      </dsp:txXfrm>
    </dsp:sp>
    <dsp:sp modelId="{ADD7C7E1-30A0-4713-8F27-30F74E1E2C57}">
      <dsp:nvSpPr>
        <dsp:cNvPr id="0" name=""/>
        <dsp:cNvSpPr/>
      </dsp:nvSpPr>
      <dsp:spPr>
        <a:xfrm>
          <a:off x="5951522" y="605477"/>
          <a:ext cx="2702552" cy="1862058"/>
        </a:xfrm>
        <a:prstGeom prst="roundRect">
          <a:avLst/>
        </a:prstGeom>
        <a:blipFill rotWithShape="1">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E91406-2FB8-46B7-B726-80C89895A895}">
      <dsp:nvSpPr>
        <dsp:cNvPr id="0" name=""/>
        <dsp:cNvSpPr/>
      </dsp:nvSpPr>
      <dsp:spPr>
        <a:xfrm>
          <a:off x="5951522" y="2467536"/>
          <a:ext cx="2702552" cy="100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GB" sz="2100" kern="1200" dirty="0"/>
            <a:t>MIT Sloan &amp; Climate Interactive Simulation tool </a:t>
          </a:r>
          <a:endParaRPr lang="en-NL" sz="2100" kern="1200" dirty="0"/>
        </a:p>
      </dsp:txBody>
      <dsp:txXfrm>
        <a:off x="5951522" y="2467536"/>
        <a:ext cx="2702552" cy="1002647"/>
      </dsp:txXfrm>
    </dsp:sp>
    <dsp:sp modelId="{DC7A39B0-3FAA-4438-BBA8-BFC9CE9EFD63}">
      <dsp:nvSpPr>
        <dsp:cNvPr id="0" name=""/>
        <dsp:cNvSpPr/>
      </dsp:nvSpPr>
      <dsp:spPr>
        <a:xfrm>
          <a:off x="8924444" y="605477"/>
          <a:ext cx="2702552" cy="1862058"/>
        </a:xfrm>
        <a:prstGeom prst="roundRect">
          <a:avLst/>
        </a:prstGeom>
        <a:blipFill rotWithShape="1">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DC537-E8D6-4C90-8AF1-A480E8A5DDFD}">
      <dsp:nvSpPr>
        <dsp:cNvPr id="0" name=""/>
        <dsp:cNvSpPr/>
      </dsp:nvSpPr>
      <dsp:spPr>
        <a:xfrm>
          <a:off x="8924444" y="2467536"/>
          <a:ext cx="2702552" cy="100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GB" sz="2100" kern="1200" dirty="0"/>
            <a:t>Certificates for you and your students</a:t>
          </a:r>
          <a:endParaRPr lang="en-NL" sz="2100" kern="1200" dirty="0"/>
        </a:p>
      </dsp:txBody>
      <dsp:txXfrm>
        <a:off x="8924444" y="2467536"/>
        <a:ext cx="2702552" cy="10026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1D7C-81F1-BA48-B0CF-02C398C91972}"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630238"/>
            <a:ext cx="5610225" cy="3155950"/>
          </a:xfrm>
        </p:spPr>
      </p:sp>
      <p:sp>
        <p:nvSpPr>
          <p:cNvPr id="3" name="Notes Placeholder 2"/>
          <p:cNvSpPr>
            <a:spLocks noGrp="1"/>
          </p:cNvSpPr>
          <p:nvPr>
            <p:ph type="body" idx="1"/>
          </p:nvPr>
        </p:nvSpPr>
        <p:spPr/>
        <p:txBody>
          <a:bodyPr/>
          <a:lstStyle/>
          <a:p>
            <a:pPr marL="0" indent="0">
              <a:buFontTx/>
              <a:buNone/>
            </a:pPr>
            <a:endParaRPr lang="en-US" dirty="0">
              <a:latin typeface="Century Gothic" panose="020B0502020202090204" pitchFamily="34" charset="0"/>
            </a:endParaRPr>
          </a:p>
          <a:p>
            <a:pPr marL="0" indent="0">
              <a:buFontTx/>
              <a:buNone/>
            </a:pPr>
            <a:r>
              <a:rPr lang="en-US" dirty="0">
                <a:latin typeface="Century Gothic" panose="020B0502020202090204" pitchFamily="34" charset="0"/>
              </a:rPr>
              <a:t>This is our current situation as demonstrated by </a:t>
            </a:r>
            <a:r>
              <a:rPr lang="en-US" dirty="0" err="1">
                <a:latin typeface="Century Gothic" panose="020B0502020202090204" pitchFamily="34" charset="0"/>
              </a:rPr>
              <a:t>En</a:t>
            </a:r>
            <a:r>
              <a:rPr lang="en-US" dirty="0">
                <a:latin typeface="Century Gothic" panose="020B0502020202090204" pitchFamily="34" charset="0"/>
              </a:rPr>
              <a:t>-ROADS which was developed by MIT Climate Interactive so that everyone can understand the high impact solutions and which impact they would have.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ACC1A-9FD5-BC4C-8833-BF4A1ED2CF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54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Knowing these climate change mitigation tools and strategies will allow them to judge, whether Bill Gates is suggesting good solutions in his new book or whether Mark Carney got it right.</a:t>
            </a:r>
          </a:p>
        </p:txBody>
      </p:sp>
      <p:sp>
        <p:nvSpPr>
          <p:cNvPr id="4" name="Slide Number Placeholder 3"/>
          <p:cNvSpPr>
            <a:spLocks noGrp="1"/>
          </p:cNvSpPr>
          <p:nvPr>
            <p:ph type="sldNum" sz="quarter" idx="5"/>
          </p:nvPr>
        </p:nvSpPr>
        <p:spPr/>
        <p:txBody>
          <a:bodyPr/>
          <a:lstStyle/>
          <a:p>
            <a:fld id="{D7F88987-9C11-FC43-B2CE-3A9A6A29209B}" type="slidenum">
              <a:rPr lang="en-US" smtClean="0"/>
              <a:t>3</a:t>
            </a:fld>
            <a:endParaRPr lang="en-US"/>
          </a:p>
        </p:txBody>
      </p:sp>
    </p:spTree>
    <p:extLst>
      <p:ext uri="{BB962C8B-B14F-4D97-AF65-F5344CB8AC3E}">
        <p14:creationId xmlns:p14="http://schemas.microsoft.com/office/powerpoint/2010/main" val="98916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our Carbon Literacy Training for Business Schools we have a strong focus on these high impact solutions so that everyone in a business school, whether in teaching, research or operations would know the best actions to take.</a:t>
            </a:r>
          </a:p>
        </p:txBody>
      </p:sp>
      <p:sp>
        <p:nvSpPr>
          <p:cNvPr id="4" name="Slide Number Placeholder 3"/>
          <p:cNvSpPr>
            <a:spLocks noGrp="1"/>
          </p:cNvSpPr>
          <p:nvPr>
            <p:ph type="sldNum" sz="quarter" idx="5"/>
          </p:nvPr>
        </p:nvSpPr>
        <p:spPr/>
        <p:txBody>
          <a:bodyPr/>
          <a:lstStyle/>
          <a:p>
            <a:fld id="{D7F88987-9C11-FC43-B2CE-3A9A6A29209B}" type="slidenum">
              <a:rPr lang="en-US" smtClean="0"/>
              <a:t>5</a:t>
            </a:fld>
            <a:endParaRPr lang="en-US"/>
          </a:p>
        </p:txBody>
      </p:sp>
    </p:spTree>
    <p:extLst>
      <p:ext uri="{BB962C8B-B14F-4D97-AF65-F5344CB8AC3E}">
        <p14:creationId xmlns:p14="http://schemas.microsoft.com/office/powerpoint/2010/main" val="357089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to distinguish between three areas of climate change education, the first one is the science: Every Graduate need to understand the climate change science enough to make informed decisions and integrate high impact solutions into their life and work. This basic understanding is also necessary for anyone studying business.</a:t>
            </a:r>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90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one is Climate Change Mitigation Education: Every Graduate needs to know how to best mitigate climate change- what are the best strategies and tools in operations, supply chain management, economics, investment to reduce carbon emissions?</a:t>
            </a:r>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80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many countries Graduates need to learn how to adapt to climate change now, however in the UK and other high emitting countries the focus should be on mitigation: Is it not better to mitigate against the flooding of London so that major floods will not happen in the near future than to build higher flood defences now?</a:t>
            </a:r>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09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many countries Graduates need to learn how to adapt to climate change now, however in the UK and other high emitting countries the focus should be on mitigation: Is it not better to mitigate against the flooding of London so that major floods will not happen in the near future than to build higher flood defences now?</a:t>
            </a:r>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825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if you are interested in the wider perspective on how to get everyone in the </a:t>
            </a:r>
            <a:r>
              <a:rPr lang="en-GB" b="1" dirty="0"/>
              <a:t>university</a:t>
            </a:r>
            <a:r>
              <a:rPr lang="en-GB" dirty="0"/>
              <a:t> carbon literate, NTU has made one of the two open-source tool kits for all staff and students at universities.</a:t>
            </a:r>
          </a:p>
        </p:txBody>
      </p:sp>
      <p:sp>
        <p:nvSpPr>
          <p:cNvPr id="4" name="Slide Number Placeholder 3"/>
          <p:cNvSpPr>
            <a:spLocks noGrp="1"/>
          </p:cNvSpPr>
          <p:nvPr>
            <p:ph type="sldNum" sz="quarter" idx="5"/>
          </p:nvPr>
        </p:nvSpPr>
        <p:spPr/>
        <p:txBody>
          <a:bodyPr/>
          <a:lstStyle/>
          <a:p>
            <a:fld id="{D7F88987-9C11-FC43-B2CE-3A9A6A29209B}" type="slidenum">
              <a:rPr lang="en-US" smtClean="0"/>
              <a:t>11</a:t>
            </a:fld>
            <a:endParaRPr lang="en-US"/>
          </a:p>
        </p:txBody>
      </p:sp>
    </p:spTree>
    <p:extLst>
      <p:ext uri="{BB962C8B-B14F-4D97-AF65-F5344CB8AC3E}">
        <p14:creationId xmlns:p14="http://schemas.microsoft.com/office/powerpoint/2010/main" val="161680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if you are interested in the wider perspective on how to get everyone in the </a:t>
            </a:r>
            <a:r>
              <a:rPr lang="en-GB" b="1" dirty="0"/>
              <a:t>university</a:t>
            </a:r>
            <a:r>
              <a:rPr lang="en-GB" dirty="0"/>
              <a:t> carbon literate, NTU has made one of the two open-source tool kits for all staff and students at universities.  Lots of information about the resources via https://carbonliteracy.com/toolkits/universities-colleges/.  Email education@carbonliteracy.com to request </a:t>
            </a:r>
            <a:r>
              <a:rPr lang="en-GB"/>
              <a:t>the toolkit.  </a:t>
            </a:r>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12</a:t>
            </a:fld>
            <a:endParaRPr lang="en-US"/>
          </a:p>
        </p:txBody>
      </p:sp>
    </p:spTree>
    <p:extLst>
      <p:ext uri="{BB962C8B-B14F-4D97-AF65-F5344CB8AC3E}">
        <p14:creationId xmlns:p14="http://schemas.microsoft.com/office/powerpoint/2010/main" val="3615580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821E69"/>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E139847-7864-EB4B-975A-CCF5B80F082F}"/>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pic>
        <p:nvPicPr>
          <p:cNvPr id="9" name="Picture 8">
            <a:extLst>
              <a:ext uri="{FF2B5EF4-FFF2-40B4-BE49-F238E27FC236}">
                <a16:creationId xmlns:a16="http://schemas.microsoft.com/office/drawing/2014/main" id="{DFF11451-0260-374E-A4F5-FD6B016EFC15}"/>
              </a:ext>
            </a:extLst>
          </p:cNvPr>
          <p:cNvPicPr>
            <a:picLocks noChangeAspect="1"/>
          </p:cNvPicPr>
          <p:nvPr userDrawn="1"/>
        </p:nvPicPr>
        <p:blipFill>
          <a:blip r:embed="rId2"/>
          <a:stretch>
            <a:fillRect/>
          </a:stretch>
        </p:blipFill>
        <p:spPr>
          <a:xfrm>
            <a:off x="232012" y="5641648"/>
            <a:ext cx="11517074" cy="1189056"/>
          </a:xfrm>
          <a:prstGeom prst="rect">
            <a:avLst/>
          </a:prstGeom>
        </p:spPr>
      </p:pic>
      <p:pic>
        <p:nvPicPr>
          <p:cNvPr id="4" name="Picture 3">
            <a:extLst>
              <a:ext uri="{FF2B5EF4-FFF2-40B4-BE49-F238E27FC236}">
                <a16:creationId xmlns:a16="http://schemas.microsoft.com/office/drawing/2014/main" id="{F48E08D6-5C4B-B44F-AAEE-F9DADB668EF3}"/>
              </a:ext>
            </a:extLst>
          </p:cNvPr>
          <p:cNvPicPr>
            <a:picLocks noChangeAspect="1"/>
          </p:cNvPicPr>
          <p:nvPr userDrawn="1"/>
        </p:nvPicPr>
        <p:blipFill>
          <a:blip r:embed="rId3"/>
          <a:stretch>
            <a:fillRect/>
          </a:stretch>
        </p:blipFill>
        <p:spPr>
          <a:xfrm>
            <a:off x="442912" y="821854"/>
            <a:ext cx="3427412" cy="969268"/>
          </a:xfrm>
          <a:prstGeom prst="rect">
            <a:avLst/>
          </a:prstGeom>
        </p:spPr>
      </p:pic>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0" name="Rectangle 9">
            <a:extLst>
              <a:ext uri="{FF2B5EF4-FFF2-40B4-BE49-F238E27FC236}">
                <a16:creationId xmlns:a16="http://schemas.microsoft.com/office/drawing/2014/main" id="{9FDB936F-20FE-4F4E-A381-0A8F2F0932BF}"/>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39072-54E3-D840-94FF-59B5A3DB67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A23C9158-08AC-B445-9748-F78BD906B11E}"/>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Rectangle 9">
            <a:extLst>
              <a:ext uri="{FF2B5EF4-FFF2-40B4-BE49-F238E27FC236}">
                <a16:creationId xmlns:a16="http://schemas.microsoft.com/office/drawing/2014/main" id="{665613FF-87B6-1242-9B4A-D1C3901D261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0A7B3E-714F-AB48-A595-128A6711E7C4}"/>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4" name="Straight Connector 13">
            <a:extLst>
              <a:ext uri="{FF2B5EF4-FFF2-40B4-BE49-F238E27FC236}">
                <a16:creationId xmlns:a16="http://schemas.microsoft.com/office/drawing/2014/main" id="{14258EC2-13AA-864B-A386-3B584B311812}"/>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55D7BAC-0665-5645-9AC1-ACF78E923F54}"/>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7510C95B-C793-6442-96A7-72C4D9B9D63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F2A406-933C-EA4D-8AD9-6DEDE6DC43F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3" name="Picture 12">
            <a:extLst>
              <a:ext uri="{FF2B5EF4-FFF2-40B4-BE49-F238E27FC236}">
                <a16:creationId xmlns:a16="http://schemas.microsoft.com/office/drawing/2014/main" id="{4C36DCE0-4DF3-CF4A-B791-AC31918D58F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Rectangle 12">
            <a:extLst>
              <a:ext uri="{FF2B5EF4-FFF2-40B4-BE49-F238E27FC236}">
                <a16:creationId xmlns:a16="http://schemas.microsoft.com/office/drawing/2014/main" id="{11F7FF29-B1B6-8442-A145-D12AFF86234C}"/>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3B686C-EC9C-6344-8FB9-64E983AEE4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3" name="Straight Connector 2">
            <a:extLst>
              <a:ext uri="{FF2B5EF4-FFF2-40B4-BE49-F238E27FC236}">
                <a16:creationId xmlns:a16="http://schemas.microsoft.com/office/drawing/2014/main" id="{27A7AEBA-DE94-3649-9F85-41B7E46DB459}"/>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9F11EA-2779-8A40-A867-5D192DAD1113}"/>
              </a:ext>
            </a:extLst>
          </p:cNvPr>
          <p:cNvCxnSpPr>
            <a:cxnSpLocks/>
          </p:cNvCxnSpPr>
          <p:nvPr userDrawn="1"/>
        </p:nvCxnSpPr>
        <p:spPr>
          <a:xfrm>
            <a:off x="43291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BEB1C0-51C1-1B40-A5C2-522368FD1EA0}"/>
              </a:ext>
            </a:extLst>
          </p:cNvPr>
          <p:cNvCxnSpPr>
            <a:cxnSpLocks/>
          </p:cNvCxnSpPr>
          <p:nvPr userDrawn="1"/>
        </p:nvCxnSpPr>
        <p:spPr>
          <a:xfrm>
            <a:off x="8220075" y="2708543"/>
            <a:ext cx="351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B1E477-135A-B24A-9425-32ABD7C434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821E69"/>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Rectangle 13">
            <a:extLst>
              <a:ext uri="{FF2B5EF4-FFF2-40B4-BE49-F238E27FC236}">
                <a16:creationId xmlns:a16="http://schemas.microsoft.com/office/drawing/2014/main" id="{DA445871-F22C-8149-89B5-7B905A45C8BB}"/>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92D590-6370-9248-A87D-7C043CEB1B9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D3F8CF18-CDBA-A947-85C6-770E2EC78F8A}"/>
              </a:ext>
            </a:extLst>
          </p:cNvPr>
          <p:cNvPicPr>
            <a:picLocks noChangeAspect="1"/>
          </p:cNvPicPr>
          <p:nvPr userDrawn="1"/>
        </p:nvPicPr>
        <p:blipFill>
          <a:blip r:embed="rId2"/>
          <a:stretch>
            <a:fillRect/>
          </a:stretch>
        </p:blipFill>
        <p:spPr>
          <a:xfrm>
            <a:off x="442913" y="1010601"/>
            <a:ext cx="977432" cy="797562"/>
          </a:xfrm>
          <a:prstGeom prst="rect">
            <a:avLst/>
          </a:prstGeom>
        </p:spPr>
      </p:pic>
      <p:pic>
        <p:nvPicPr>
          <p:cNvPr id="17" name="Picture 16">
            <a:extLst>
              <a:ext uri="{FF2B5EF4-FFF2-40B4-BE49-F238E27FC236}">
                <a16:creationId xmlns:a16="http://schemas.microsoft.com/office/drawing/2014/main" id="{4F2125AF-5301-C24E-AF5E-52CD0605CD59}"/>
              </a:ext>
            </a:extLst>
          </p:cNvPr>
          <p:cNvPicPr>
            <a:picLocks noChangeAspect="1"/>
          </p:cNvPicPr>
          <p:nvPr userDrawn="1"/>
        </p:nvPicPr>
        <p:blipFill>
          <a:blip r:embed="rId2"/>
          <a:stretch>
            <a:fillRect/>
          </a:stretch>
        </p:blipFill>
        <p:spPr>
          <a:xfrm rot="10800000">
            <a:off x="10771654" y="4899976"/>
            <a:ext cx="977432" cy="797562"/>
          </a:xfrm>
          <a:prstGeom prst="rect">
            <a:avLst/>
          </a:prstGeom>
        </p:spPr>
      </p:pic>
      <p:pic>
        <p:nvPicPr>
          <p:cNvPr id="9" name="Picture 8">
            <a:extLst>
              <a:ext uri="{FF2B5EF4-FFF2-40B4-BE49-F238E27FC236}">
                <a16:creationId xmlns:a16="http://schemas.microsoft.com/office/drawing/2014/main" id="{C01AF797-BDF0-9649-8ED0-B1A94DB760A2}"/>
              </a:ext>
            </a:extLst>
          </p:cNvPr>
          <p:cNvPicPr>
            <a:picLocks noChangeAspect="1"/>
          </p:cNvPicPr>
          <p:nvPr userDrawn="1"/>
        </p:nvPicPr>
        <p:blipFill>
          <a:blip r:embed="rId3"/>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46EAD9-019B-7E48-B955-761A2E21FBB3}"/>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pic>
        <p:nvPicPr>
          <p:cNvPr id="12" name="Picture 11">
            <a:extLst>
              <a:ext uri="{FF2B5EF4-FFF2-40B4-BE49-F238E27FC236}">
                <a16:creationId xmlns:a16="http://schemas.microsoft.com/office/drawing/2014/main" id="{B0644EBE-7026-5544-BDC9-6245FED4C978}"/>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234246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F40A0-24CE-1A4E-BEAA-839D1ED1AA27}"/>
              </a:ext>
            </a:extLst>
          </p:cNvPr>
          <p:cNvSpPr/>
          <p:nvPr userDrawn="1"/>
        </p:nvSpPr>
        <p:spPr>
          <a:xfrm>
            <a:off x="0" y="441326"/>
            <a:ext cx="12191999" cy="6300786"/>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pic>
        <p:nvPicPr>
          <p:cNvPr id="7" name="Picture 6">
            <a:extLst>
              <a:ext uri="{FF2B5EF4-FFF2-40B4-BE49-F238E27FC236}">
                <a16:creationId xmlns:a16="http://schemas.microsoft.com/office/drawing/2014/main" id="{F6987525-B118-1D42-AD55-2D98CDF5D50D}"/>
              </a:ext>
            </a:extLst>
          </p:cNvPr>
          <p:cNvPicPr>
            <a:picLocks noChangeAspect="1"/>
          </p:cNvPicPr>
          <p:nvPr userDrawn="1"/>
        </p:nvPicPr>
        <p:blipFill>
          <a:blip r:embed="rId2"/>
          <a:srcRect/>
          <a:stretch/>
        </p:blipFill>
        <p:spPr>
          <a:xfrm>
            <a:off x="442913" y="821854"/>
            <a:ext cx="3427412" cy="966450"/>
          </a:xfrm>
          <a:prstGeom prst="rect">
            <a:avLst/>
          </a:prstGeom>
        </p:spPr>
      </p:pic>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2724296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5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3B4F1C1A-7877-C445-BF44-4797CDCC7B07}"/>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pic>
        <p:nvPicPr>
          <p:cNvPr id="10" name="Picture 9">
            <a:extLst>
              <a:ext uri="{FF2B5EF4-FFF2-40B4-BE49-F238E27FC236}">
                <a16:creationId xmlns:a16="http://schemas.microsoft.com/office/drawing/2014/main" id="{671E6C26-54D1-EE48-806E-6E0CE27CCF6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145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spTree>
    <p:extLst>
      <p:ext uri="{BB962C8B-B14F-4D97-AF65-F5344CB8AC3E}">
        <p14:creationId xmlns:p14="http://schemas.microsoft.com/office/powerpoint/2010/main" val="303082472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spTree>
    <p:extLst>
      <p:ext uri="{BB962C8B-B14F-4D97-AF65-F5344CB8AC3E}">
        <p14:creationId xmlns:p14="http://schemas.microsoft.com/office/powerpoint/2010/main" val="353615844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20299281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830450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47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254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2897958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85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04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F375CC9E-091D-0E4F-954D-CF34653BBC3A}"/>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pic>
        <p:nvPicPr>
          <p:cNvPr id="10" name="Picture 9">
            <a:extLst>
              <a:ext uri="{FF2B5EF4-FFF2-40B4-BE49-F238E27FC236}">
                <a16:creationId xmlns:a16="http://schemas.microsoft.com/office/drawing/2014/main" id="{01EC8BDD-6EBD-EF41-845B-ABEC7F11897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617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747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628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664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793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2515579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419638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677136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2009579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227845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83451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1949526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465755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717902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502720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177633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3830957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383780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3485161728"/>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2595068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Dark Background w Text">
    <p:bg>
      <p:bgPr>
        <a:solidFill>
          <a:srgbClr val="114C8A"/>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219200" y="685800"/>
            <a:ext cx="9855200" cy="5105400"/>
          </a:xfrm>
        </p:spPr>
        <p:txBody>
          <a:bodyPr/>
          <a:lstStyle>
            <a:lvl1pPr>
              <a:defRPr>
                <a:solidFill>
                  <a:schemeClr val="bg1"/>
                </a:solidFill>
              </a:defRPr>
            </a:lvl1pPr>
            <a:lvl2pPr>
              <a:defRPr>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20864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2" name="Rectangle 11">
            <a:extLst>
              <a:ext uri="{FF2B5EF4-FFF2-40B4-BE49-F238E27FC236}">
                <a16:creationId xmlns:a16="http://schemas.microsoft.com/office/drawing/2014/main" id="{E4921C33-6950-6040-8168-5F1571CA2A12}"/>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52FA08-35BE-6043-869D-5D40E768132C}"/>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7" name="Straight Connector 16">
            <a:extLst>
              <a:ext uri="{FF2B5EF4-FFF2-40B4-BE49-F238E27FC236}">
                <a16:creationId xmlns:a16="http://schemas.microsoft.com/office/drawing/2014/main" id="{E05FD160-A44D-564F-9B8D-3DFF640F27C2}"/>
              </a:ext>
            </a:extLst>
          </p:cNvPr>
          <p:cNvCxnSpPr>
            <a:cxnSpLocks/>
          </p:cNvCxnSpPr>
          <p:nvPr userDrawn="1"/>
        </p:nvCxnSpPr>
        <p:spPr>
          <a:xfrm>
            <a:off x="442912" y="2708543"/>
            <a:ext cx="11306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11AB16C-D080-A743-B11C-7043F05172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3303030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a:xfrm>
            <a:off x="2193925" y="6436800"/>
            <a:ext cx="3528000" cy="216000"/>
          </a:xfrm>
          <a:prstGeom prst="rect">
            <a:avLst/>
          </a:prstGeom>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180000" indent="-18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3726890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a:prstGeom prst="rect">
            <a:avLst/>
          </a:prstGeom>
        </p:spPr>
        <p:txBody>
          <a:bodyPr/>
          <a:lstStyle>
            <a:lvl1pPr algn="l">
              <a:defRPr sz="40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3976016"/>
            <a:ext cx="10363200" cy="4308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68747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CD4B30D-B216-DB48-A016-619AFACC141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8824" t="28824"/>
          <a:stretch/>
        </p:blipFill>
        <p:spPr>
          <a:xfrm>
            <a:off x="0" y="0"/>
            <a:ext cx="12192000" cy="6858000"/>
          </a:xfrm>
          <a:prstGeom prst="rect">
            <a:avLst/>
          </a:prstGeom>
        </p:spPr>
      </p:pic>
      <p:sp>
        <p:nvSpPr>
          <p:cNvPr id="13" name="Title 1">
            <a:extLst>
              <a:ext uri="{FF2B5EF4-FFF2-40B4-BE49-F238E27FC236}">
                <a16:creationId xmlns:a16="http://schemas.microsoft.com/office/drawing/2014/main" id="{0083FBCF-329E-8F47-90E0-26592D51F560}"/>
              </a:ext>
            </a:extLst>
          </p:cNvPr>
          <p:cNvSpPr>
            <a:spLocks noGrp="1"/>
          </p:cNvSpPr>
          <p:nvPr>
            <p:ph type="ctrTitle"/>
          </p:nvPr>
        </p:nvSpPr>
        <p:spPr>
          <a:xfrm>
            <a:off x="466722" y="698757"/>
            <a:ext cx="11261452" cy="524156"/>
          </a:xfrm>
          <a:prstGeom prst="rect">
            <a:avLst/>
          </a:prstGeom>
          <a:noFill/>
        </p:spPr>
        <p:txBody>
          <a:bodyPr anchor="b">
            <a:noAutofit/>
          </a:bodyPr>
          <a:lstStyle>
            <a:lvl1pPr algn="l">
              <a:defRPr sz="3200" b="1" i="0">
                <a:solidFill>
                  <a:srgbClr val="FFC000"/>
                </a:solidFill>
                <a:latin typeface="Helvetica" pitchFamily="2" charset="0"/>
                <a:cs typeface="Helvetica" pitchFamily="2" charset="0"/>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A71AB9BF-D5D3-B34C-89E4-72465B5D0FE0}"/>
              </a:ext>
            </a:extLst>
          </p:cNvPr>
          <p:cNvSpPr>
            <a:spLocks noGrp="1"/>
          </p:cNvSpPr>
          <p:nvPr>
            <p:ph idx="1"/>
          </p:nvPr>
        </p:nvSpPr>
        <p:spPr>
          <a:xfrm>
            <a:off x="466722" y="1416846"/>
            <a:ext cx="11261452" cy="4606924"/>
          </a:xfrm>
          <a:noFill/>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2309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339696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5619750" y="828675"/>
            <a:ext cx="5505450" cy="5186292"/>
          </a:xfrm>
        </p:spPr>
        <p:txBody>
          <a:bodyPr anchor="ctr"/>
          <a:lstStyle>
            <a:lvl1pPr algn="ctr">
              <a:defRPr sz="6000"/>
            </a:lvl1pPr>
          </a:lstStyle>
          <a:p>
            <a:r>
              <a:rPr lang="en-US"/>
              <a:t>Click to edit Master title style</a:t>
            </a:r>
            <a:endParaRPr lang="en-GB"/>
          </a:p>
        </p:txBody>
      </p:sp>
      <p:pic>
        <p:nvPicPr>
          <p:cNvPr id="6" name="Picture 5">
            <a:extLst>
              <a:ext uri="{FF2B5EF4-FFF2-40B4-BE49-F238E27FC236}">
                <a16:creationId xmlns:a16="http://schemas.microsoft.com/office/drawing/2014/main" id="{966FD595-5923-4CD2-8CB5-0A66B9351C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69" y="2515548"/>
            <a:ext cx="4659709" cy="1826904"/>
          </a:xfrm>
          <a:prstGeom prst="rect">
            <a:avLst/>
          </a:prstGeom>
        </p:spPr>
      </p:pic>
      <p:pic>
        <p:nvPicPr>
          <p:cNvPr id="8" name="Picture 7">
            <a:extLst>
              <a:ext uri="{FF2B5EF4-FFF2-40B4-BE49-F238E27FC236}">
                <a16:creationId xmlns:a16="http://schemas.microsoft.com/office/drawing/2014/main" id="{C57BD1C0-1B2D-4196-BB30-215FEB5626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7644" y="306284"/>
            <a:ext cx="1800000" cy="688312"/>
          </a:xfrm>
          <a:prstGeom prst="rect">
            <a:avLst/>
          </a:prstGeom>
        </p:spPr>
      </p:pic>
    </p:spTree>
    <p:extLst>
      <p:ext uri="{BB962C8B-B14F-4D97-AF65-F5344CB8AC3E}">
        <p14:creationId xmlns:p14="http://schemas.microsoft.com/office/powerpoint/2010/main" val="31589337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1085850" y="3714750"/>
            <a:ext cx="10039349" cy="2233542"/>
          </a:xfrm>
        </p:spPr>
        <p:txBody>
          <a:bodyPr anchor="ctr"/>
          <a:lstStyle>
            <a:lvl1pPr algn="ctr">
              <a:defRPr sz="6000"/>
            </a:lvl1pPr>
          </a:lstStyle>
          <a:p>
            <a:r>
              <a:rPr lang="en-US"/>
              <a:t>Click to edit Master title style</a:t>
            </a:r>
            <a:endParaRPr lang="en-GB"/>
          </a:p>
        </p:txBody>
      </p:sp>
      <p:pic>
        <p:nvPicPr>
          <p:cNvPr id="6" name="Picture 5">
            <a:extLst>
              <a:ext uri="{FF2B5EF4-FFF2-40B4-BE49-F238E27FC236}">
                <a16:creationId xmlns:a16="http://schemas.microsoft.com/office/drawing/2014/main" id="{DA9A7782-9BC8-4FD3-A0CD-BC4D0AAE2E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5898" y="1420908"/>
            <a:ext cx="3856511" cy="1511999"/>
          </a:xfrm>
          <a:prstGeom prst="rect">
            <a:avLst/>
          </a:prstGeom>
        </p:spPr>
      </p:pic>
      <p:pic>
        <p:nvPicPr>
          <p:cNvPr id="8" name="Picture 7">
            <a:extLst>
              <a:ext uri="{FF2B5EF4-FFF2-40B4-BE49-F238E27FC236}">
                <a16:creationId xmlns:a16="http://schemas.microsoft.com/office/drawing/2014/main" id="{1EB95AC9-216C-4C9A-A5A7-5FB3837A1C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9592" y="1420908"/>
            <a:ext cx="3954018" cy="1511999"/>
          </a:xfrm>
          <a:prstGeom prst="rect">
            <a:avLst/>
          </a:prstGeom>
        </p:spPr>
      </p:pic>
    </p:spTree>
    <p:extLst>
      <p:ext uri="{BB962C8B-B14F-4D97-AF65-F5344CB8AC3E}">
        <p14:creationId xmlns:p14="http://schemas.microsoft.com/office/powerpoint/2010/main" val="14100020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838200" y="1458000"/>
            <a:ext cx="10515600" cy="5034875"/>
          </a:xfrm>
        </p:spPr>
        <p:txBody>
          <a:bodyPr/>
          <a:lstStyle/>
          <a:p>
            <a:pPr lvl="0"/>
            <a:r>
              <a:rPr lang="en-US"/>
              <a:t>Edit Master text styles</a:t>
            </a:r>
          </a:p>
          <a:p>
            <a:pPr lvl="1"/>
            <a:r>
              <a:rPr lang="en-US"/>
              <a:t>Second level</a:t>
            </a:r>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pic>
        <p:nvPicPr>
          <p:cNvPr id="9" name="Picture 8">
            <a:extLst>
              <a:ext uri="{FF2B5EF4-FFF2-40B4-BE49-F238E27FC236}">
                <a16:creationId xmlns:a16="http://schemas.microsoft.com/office/drawing/2014/main" id="{247A0F1E-92EE-405F-B6F2-865432ADF7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540" y="198000"/>
            <a:ext cx="2073279" cy="812858"/>
          </a:xfrm>
          <a:prstGeom prst="rect">
            <a:avLst/>
          </a:prstGeom>
        </p:spPr>
      </p:pic>
    </p:spTree>
    <p:extLst>
      <p:ext uri="{BB962C8B-B14F-4D97-AF65-F5344CB8AC3E}">
        <p14:creationId xmlns:p14="http://schemas.microsoft.com/office/powerpoint/2010/main" val="2851198542"/>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guide id="3" orient="horz" pos="408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pic>
        <p:nvPicPr>
          <p:cNvPr id="8" name="Picture 7">
            <a:extLst>
              <a:ext uri="{FF2B5EF4-FFF2-40B4-BE49-F238E27FC236}">
                <a16:creationId xmlns:a16="http://schemas.microsoft.com/office/drawing/2014/main" id="{173704A9-62D5-44C5-8F5F-6BCB50D5A7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2540" y="198000"/>
            <a:ext cx="2073279" cy="812858"/>
          </a:xfrm>
          <a:prstGeom prst="rect">
            <a:avLst/>
          </a:prstGeom>
        </p:spPr>
      </p:pic>
    </p:spTree>
    <p:extLst>
      <p:ext uri="{BB962C8B-B14F-4D97-AF65-F5344CB8AC3E}">
        <p14:creationId xmlns:p14="http://schemas.microsoft.com/office/powerpoint/2010/main" val="1338720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144000" y="144000"/>
            <a:ext cx="11905200" cy="65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8918" y="6429266"/>
            <a:ext cx="1118618" cy="256033"/>
          </a:xfrm>
          <a:prstGeom prst="rect">
            <a:avLst/>
          </a:prstGeom>
        </p:spPr>
      </p:pic>
    </p:spTree>
    <p:extLst>
      <p:ext uri="{BB962C8B-B14F-4D97-AF65-F5344CB8AC3E}">
        <p14:creationId xmlns:p14="http://schemas.microsoft.com/office/powerpoint/2010/main" val="3302662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821E69"/>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8" name="Date Placeholder 3">
            <a:extLst>
              <a:ext uri="{FF2B5EF4-FFF2-40B4-BE49-F238E27FC236}">
                <a16:creationId xmlns:a16="http://schemas.microsoft.com/office/drawing/2014/main" id="{2E139847-7864-EB4B-975A-CCF5B80F082F}"/>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pic>
        <p:nvPicPr>
          <p:cNvPr id="9" name="Picture 8">
            <a:extLst>
              <a:ext uri="{FF2B5EF4-FFF2-40B4-BE49-F238E27FC236}">
                <a16:creationId xmlns:a16="http://schemas.microsoft.com/office/drawing/2014/main" id="{DFF11451-0260-374E-A4F5-FD6B016EFC15}"/>
              </a:ext>
            </a:extLst>
          </p:cNvPr>
          <p:cNvPicPr>
            <a:picLocks noChangeAspect="1"/>
          </p:cNvPicPr>
          <p:nvPr userDrawn="1"/>
        </p:nvPicPr>
        <p:blipFill>
          <a:blip r:embed="rId2"/>
          <a:stretch>
            <a:fillRect/>
          </a:stretch>
        </p:blipFill>
        <p:spPr>
          <a:xfrm>
            <a:off x="232012" y="5641648"/>
            <a:ext cx="11517074" cy="1189056"/>
          </a:xfrm>
          <a:prstGeom prst="rect">
            <a:avLst/>
          </a:prstGeom>
        </p:spPr>
      </p:pic>
      <p:pic>
        <p:nvPicPr>
          <p:cNvPr id="4" name="Picture 3">
            <a:extLst>
              <a:ext uri="{FF2B5EF4-FFF2-40B4-BE49-F238E27FC236}">
                <a16:creationId xmlns:a16="http://schemas.microsoft.com/office/drawing/2014/main" id="{F48E08D6-5C4B-B44F-AAEE-F9DADB668EF3}"/>
              </a:ext>
            </a:extLst>
          </p:cNvPr>
          <p:cNvPicPr>
            <a:picLocks noChangeAspect="1"/>
          </p:cNvPicPr>
          <p:nvPr userDrawn="1"/>
        </p:nvPicPr>
        <p:blipFill>
          <a:blip r:embed="rId3"/>
          <a:stretch>
            <a:fillRect/>
          </a:stretch>
        </p:blipFill>
        <p:spPr>
          <a:xfrm>
            <a:off x="442912" y="821854"/>
            <a:ext cx="3427412" cy="969268"/>
          </a:xfrm>
          <a:prstGeom prst="rect">
            <a:avLst/>
          </a:prstGeom>
        </p:spPr>
      </p:pic>
    </p:spTree>
    <p:extLst>
      <p:ext uri="{BB962C8B-B14F-4D97-AF65-F5344CB8AC3E}">
        <p14:creationId xmlns:p14="http://schemas.microsoft.com/office/powerpoint/2010/main" val="14060104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3582816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3B4F1C1A-7877-C445-BF44-4797CDCC7B07}"/>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pic>
        <p:nvPicPr>
          <p:cNvPr id="10" name="Picture 9">
            <a:extLst>
              <a:ext uri="{FF2B5EF4-FFF2-40B4-BE49-F238E27FC236}">
                <a16:creationId xmlns:a16="http://schemas.microsoft.com/office/drawing/2014/main" id="{671E6C26-54D1-EE48-806E-6E0CE27CCF6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295467490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5256213"/>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rcRect/>
          <a:stretch/>
        </p:blipFill>
        <p:spPr>
          <a:xfrm>
            <a:off x="442913" y="821854"/>
            <a:ext cx="3427412" cy="966450"/>
          </a:xfrm>
          <a:prstGeom prst="rect">
            <a:avLst/>
          </a:prstGeom>
        </p:spPr>
      </p:pic>
      <p:sp>
        <p:nvSpPr>
          <p:cNvPr id="8" name="Date Placeholder 3">
            <a:extLst>
              <a:ext uri="{FF2B5EF4-FFF2-40B4-BE49-F238E27FC236}">
                <a16:creationId xmlns:a16="http://schemas.microsoft.com/office/drawing/2014/main" id="{F375CC9E-091D-0E4F-954D-CF34653BBC3A}"/>
              </a:ext>
            </a:extLst>
          </p:cNvPr>
          <p:cNvSpPr>
            <a:spLocks noGrp="1"/>
          </p:cNvSpPr>
          <p:nvPr>
            <p:ph type="dt" sz="half" idx="10"/>
          </p:nvPr>
        </p:nvSpPr>
        <p:spPr>
          <a:xfrm>
            <a:off x="6275386" y="5184991"/>
            <a:ext cx="5473701"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19/10/2021</a:t>
            </a:fld>
            <a:endParaRPr lang="en-US" dirty="0"/>
          </a:p>
        </p:txBody>
      </p:sp>
      <p:pic>
        <p:nvPicPr>
          <p:cNvPr id="10" name="Picture 9">
            <a:extLst>
              <a:ext uri="{FF2B5EF4-FFF2-40B4-BE49-F238E27FC236}">
                <a16:creationId xmlns:a16="http://schemas.microsoft.com/office/drawing/2014/main" id="{01EC8BDD-6EBD-EF41-845B-ABEC7F118976}"/>
              </a:ext>
            </a:extLst>
          </p:cNvPr>
          <p:cNvPicPr>
            <a:picLocks noChangeAspect="1"/>
          </p:cNvPicPr>
          <p:nvPr userDrawn="1"/>
        </p:nvPicPr>
        <p:blipFill>
          <a:blip r:embed="rId3"/>
          <a:stretch>
            <a:fillRect/>
          </a:stretch>
        </p:blipFill>
        <p:spPr>
          <a:xfrm>
            <a:off x="232012" y="5641648"/>
            <a:ext cx="11517074" cy="1189056"/>
          </a:xfrm>
          <a:prstGeom prst="rect">
            <a:avLst/>
          </a:prstGeom>
        </p:spPr>
      </p:pic>
    </p:spTree>
    <p:extLst>
      <p:ext uri="{BB962C8B-B14F-4D97-AF65-F5344CB8AC3E}">
        <p14:creationId xmlns:p14="http://schemas.microsoft.com/office/powerpoint/2010/main" val="11198222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7" name="Picture 6">
            <a:extLst>
              <a:ext uri="{FF2B5EF4-FFF2-40B4-BE49-F238E27FC236}">
                <a16:creationId xmlns:a16="http://schemas.microsoft.com/office/drawing/2014/main" id="{7A66DDF7-4161-A944-9D57-C417AF7C281B}"/>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6593198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12" name="Rectangle 11">
            <a:extLst>
              <a:ext uri="{FF2B5EF4-FFF2-40B4-BE49-F238E27FC236}">
                <a16:creationId xmlns:a16="http://schemas.microsoft.com/office/drawing/2014/main" id="{E4921C33-6950-6040-8168-5F1571CA2A12}"/>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52FA08-35BE-6043-869D-5D40E768132C}"/>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9" name="Picture 8">
            <a:extLst>
              <a:ext uri="{FF2B5EF4-FFF2-40B4-BE49-F238E27FC236}">
                <a16:creationId xmlns:a16="http://schemas.microsoft.com/office/drawing/2014/main" id="{711AB16C-D080-A743-B11C-7043F05172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0664856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6" name="Rectangle 5">
            <a:extLst>
              <a:ext uri="{FF2B5EF4-FFF2-40B4-BE49-F238E27FC236}">
                <a16:creationId xmlns:a16="http://schemas.microsoft.com/office/drawing/2014/main" id="{D8E04121-C066-3A40-876B-1CA0C26BE5A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spTree>
    <p:extLst>
      <p:ext uri="{BB962C8B-B14F-4D97-AF65-F5344CB8AC3E}">
        <p14:creationId xmlns:p14="http://schemas.microsoft.com/office/powerpoint/2010/main" val="9475047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24470608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E06F3833-A1D3-0C45-9C27-8F07FBE3CC1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6050034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E7DD8EBF-04FD-2C40-9C05-F789D32FBBF8}"/>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481C1D-AD50-8541-B164-831252BE29B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5" name="Straight Connector 14">
            <a:extLst>
              <a:ext uri="{FF2B5EF4-FFF2-40B4-BE49-F238E27FC236}">
                <a16:creationId xmlns:a16="http://schemas.microsoft.com/office/drawing/2014/main" id="{01E716D2-90D9-BC49-B315-2712825D6D38}"/>
              </a:ext>
            </a:extLst>
          </p:cNvPr>
          <p:cNvCxnSpPr>
            <a:cxnSpLocks/>
          </p:cNvCxnSpPr>
          <p:nvPr userDrawn="1"/>
        </p:nvCxnSpPr>
        <p:spPr>
          <a:xfrm>
            <a:off x="442913"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AFA18F-ECF5-BE46-96FF-AC96629C4817}"/>
              </a:ext>
            </a:extLst>
          </p:cNvPr>
          <p:cNvCxnSpPr>
            <a:cxnSpLocks/>
          </p:cNvCxnSpPr>
          <p:nvPr userDrawn="1"/>
        </p:nvCxnSpPr>
        <p:spPr>
          <a:xfrm>
            <a:off x="6279194"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059B8AE-40F3-FF48-9A28-B9E6935B7B2D}"/>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635372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0" name="Rectangle 9">
            <a:extLst>
              <a:ext uri="{FF2B5EF4-FFF2-40B4-BE49-F238E27FC236}">
                <a16:creationId xmlns:a16="http://schemas.microsoft.com/office/drawing/2014/main" id="{9FDB936F-20FE-4F4E-A381-0A8F2F0932BF}"/>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39072-54E3-D840-94FF-59B5A3DB67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A23C9158-08AC-B445-9748-F78BD906B11E}"/>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8458670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0" name="Rectangle 9">
            <a:extLst>
              <a:ext uri="{FF2B5EF4-FFF2-40B4-BE49-F238E27FC236}">
                <a16:creationId xmlns:a16="http://schemas.microsoft.com/office/drawing/2014/main" id="{665613FF-87B6-1242-9B4A-D1C3901D261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0A7B3E-714F-AB48-A595-128A6711E7C4}"/>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4" name="Straight Connector 13">
            <a:extLst>
              <a:ext uri="{FF2B5EF4-FFF2-40B4-BE49-F238E27FC236}">
                <a16:creationId xmlns:a16="http://schemas.microsoft.com/office/drawing/2014/main" id="{14258EC2-13AA-864B-A386-3B584B311812}"/>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55D7BAC-0665-5645-9AC1-ACF78E923F54}"/>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92753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1" name="Rectangle 10">
            <a:extLst>
              <a:ext uri="{FF2B5EF4-FFF2-40B4-BE49-F238E27FC236}">
                <a16:creationId xmlns:a16="http://schemas.microsoft.com/office/drawing/2014/main" id="{7510C95B-C793-6442-96A7-72C4D9B9D63A}"/>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F2A406-933C-EA4D-8AD9-6DEDE6DC43F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3" name="Picture 12">
            <a:extLst>
              <a:ext uri="{FF2B5EF4-FFF2-40B4-BE49-F238E27FC236}">
                <a16:creationId xmlns:a16="http://schemas.microsoft.com/office/drawing/2014/main" id="{4C36DCE0-4DF3-CF4A-B791-AC31918D58F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9428734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Rectangle 12">
            <a:extLst>
              <a:ext uri="{FF2B5EF4-FFF2-40B4-BE49-F238E27FC236}">
                <a16:creationId xmlns:a16="http://schemas.microsoft.com/office/drawing/2014/main" id="{11F7FF29-B1B6-8442-A145-D12AFF86234C}"/>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3B686C-EC9C-6344-8FB9-64E983AEE480}"/>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3" name="Straight Connector 2">
            <a:extLst>
              <a:ext uri="{FF2B5EF4-FFF2-40B4-BE49-F238E27FC236}">
                <a16:creationId xmlns:a16="http://schemas.microsoft.com/office/drawing/2014/main" id="{27A7AEBA-DE94-3649-9F85-41B7E46DB459}"/>
              </a:ext>
            </a:extLst>
          </p:cNvPr>
          <p:cNvCxnSpPr>
            <a:cxnSpLocks/>
          </p:cNvCxnSpPr>
          <p:nvPr userDrawn="1"/>
        </p:nvCxnSpPr>
        <p:spPr>
          <a:xfrm>
            <a:off x="4429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9F11EA-2779-8A40-A867-5D192DAD1113}"/>
              </a:ext>
            </a:extLst>
          </p:cNvPr>
          <p:cNvCxnSpPr>
            <a:cxnSpLocks/>
          </p:cNvCxnSpPr>
          <p:nvPr userDrawn="1"/>
        </p:nvCxnSpPr>
        <p:spPr>
          <a:xfrm>
            <a:off x="4329113" y="2708543"/>
            <a:ext cx="3529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BEB1C0-51C1-1B40-A5C2-522368FD1EA0}"/>
              </a:ext>
            </a:extLst>
          </p:cNvPr>
          <p:cNvCxnSpPr>
            <a:cxnSpLocks/>
          </p:cNvCxnSpPr>
          <p:nvPr userDrawn="1"/>
        </p:nvCxnSpPr>
        <p:spPr>
          <a:xfrm>
            <a:off x="8220075" y="2708543"/>
            <a:ext cx="3511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B1E477-135A-B24A-9425-32ABD7C43429}"/>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4452852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821E69"/>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Rectangle 13">
            <a:extLst>
              <a:ext uri="{FF2B5EF4-FFF2-40B4-BE49-F238E27FC236}">
                <a16:creationId xmlns:a16="http://schemas.microsoft.com/office/drawing/2014/main" id="{DA445871-F22C-8149-89B5-7B905A45C8BB}"/>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92D590-6370-9248-A87D-7C043CEB1B9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D3F8CF18-CDBA-A947-85C6-770E2EC78F8A}"/>
              </a:ext>
            </a:extLst>
          </p:cNvPr>
          <p:cNvPicPr>
            <a:picLocks noChangeAspect="1"/>
          </p:cNvPicPr>
          <p:nvPr userDrawn="1"/>
        </p:nvPicPr>
        <p:blipFill>
          <a:blip r:embed="rId2"/>
          <a:stretch>
            <a:fillRect/>
          </a:stretch>
        </p:blipFill>
        <p:spPr>
          <a:xfrm>
            <a:off x="442913" y="1010601"/>
            <a:ext cx="977432" cy="797562"/>
          </a:xfrm>
          <a:prstGeom prst="rect">
            <a:avLst/>
          </a:prstGeom>
        </p:spPr>
      </p:pic>
      <p:pic>
        <p:nvPicPr>
          <p:cNvPr id="17" name="Picture 16">
            <a:extLst>
              <a:ext uri="{FF2B5EF4-FFF2-40B4-BE49-F238E27FC236}">
                <a16:creationId xmlns:a16="http://schemas.microsoft.com/office/drawing/2014/main" id="{4F2125AF-5301-C24E-AF5E-52CD0605CD59}"/>
              </a:ext>
            </a:extLst>
          </p:cNvPr>
          <p:cNvPicPr>
            <a:picLocks noChangeAspect="1"/>
          </p:cNvPicPr>
          <p:nvPr userDrawn="1"/>
        </p:nvPicPr>
        <p:blipFill>
          <a:blip r:embed="rId2"/>
          <a:stretch>
            <a:fillRect/>
          </a:stretch>
        </p:blipFill>
        <p:spPr>
          <a:xfrm rot="10800000">
            <a:off x="10771654" y="4899976"/>
            <a:ext cx="977432" cy="797562"/>
          </a:xfrm>
          <a:prstGeom prst="rect">
            <a:avLst/>
          </a:prstGeom>
        </p:spPr>
      </p:pic>
      <p:pic>
        <p:nvPicPr>
          <p:cNvPr id="9" name="Picture 8">
            <a:extLst>
              <a:ext uri="{FF2B5EF4-FFF2-40B4-BE49-F238E27FC236}">
                <a16:creationId xmlns:a16="http://schemas.microsoft.com/office/drawing/2014/main" id="{C01AF797-BDF0-9649-8ED0-B1A94DB760A2}"/>
              </a:ext>
            </a:extLst>
          </p:cNvPr>
          <p:cNvPicPr>
            <a:picLocks noChangeAspect="1"/>
          </p:cNvPicPr>
          <p:nvPr userDrawn="1"/>
        </p:nvPicPr>
        <p:blipFill>
          <a:blip r:embed="rId3"/>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36641352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846EAD9-019B-7E48-B955-761A2E21FBB3}"/>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8279101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pic>
        <p:nvPicPr>
          <p:cNvPr id="12" name="Picture 11">
            <a:extLst>
              <a:ext uri="{FF2B5EF4-FFF2-40B4-BE49-F238E27FC236}">
                <a16:creationId xmlns:a16="http://schemas.microsoft.com/office/drawing/2014/main" id="{B0644EBE-7026-5544-BDC9-6245FED4C978}"/>
              </a:ext>
            </a:extLst>
          </p:cNvPr>
          <p:cNvPicPr>
            <a:picLocks noChangeAspect="1"/>
          </p:cNvPicPr>
          <p:nvPr userDrawn="1"/>
        </p:nvPicPr>
        <p:blipFill>
          <a:blip r:embed="rId2"/>
          <a:srcRect/>
          <a:stretch/>
        </p:blipFill>
        <p:spPr>
          <a:xfrm>
            <a:off x="442913" y="5832766"/>
            <a:ext cx="2429352" cy="685021"/>
          </a:xfrm>
          <a:prstGeom prst="rect">
            <a:avLst/>
          </a:prstGeom>
        </p:spPr>
      </p:pic>
    </p:spTree>
    <p:extLst>
      <p:ext uri="{BB962C8B-B14F-4D97-AF65-F5344CB8AC3E}">
        <p14:creationId xmlns:p14="http://schemas.microsoft.com/office/powerpoint/2010/main" val="39901398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F40A0-24CE-1A4E-BEAA-839D1ED1AA27}"/>
              </a:ext>
            </a:extLst>
          </p:cNvPr>
          <p:cNvSpPr/>
          <p:nvPr userDrawn="1"/>
        </p:nvSpPr>
        <p:spPr>
          <a:xfrm>
            <a:off x="0" y="441326"/>
            <a:ext cx="12191999" cy="6300786"/>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pic>
        <p:nvPicPr>
          <p:cNvPr id="7" name="Picture 6">
            <a:extLst>
              <a:ext uri="{FF2B5EF4-FFF2-40B4-BE49-F238E27FC236}">
                <a16:creationId xmlns:a16="http://schemas.microsoft.com/office/drawing/2014/main" id="{F6987525-B118-1D42-AD55-2D98CDF5D50D}"/>
              </a:ext>
            </a:extLst>
          </p:cNvPr>
          <p:cNvPicPr>
            <a:picLocks noChangeAspect="1"/>
          </p:cNvPicPr>
          <p:nvPr userDrawn="1"/>
        </p:nvPicPr>
        <p:blipFill>
          <a:blip r:embed="rId2"/>
          <a:srcRect/>
          <a:stretch/>
        </p:blipFill>
        <p:spPr>
          <a:xfrm>
            <a:off x="442913" y="821854"/>
            <a:ext cx="3427412" cy="966450"/>
          </a:xfrm>
          <a:prstGeom prst="rect">
            <a:avLst/>
          </a:prstGeom>
        </p:spPr>
      </p:pic>
    </p:spTree>
    <p:extLst>
      <p:ext uri="{BB962C8B-B14F-4D97-AF65-F5344CB8AC3E}">
        <p14:creationId xmlns:p14="http://schemas.microsoft.com/office/powerpoint/2010/main" val="294872550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a:extLst>
              <a:ext uri="{FF2B5EF4-FFF2-40B4-BE49-F238E27FC236}">
                <a16:creationId xmlns:a16="http://schemas.microsoft.com/office/drawing/2014/main" id="{90920C73-37A6-4942-A69E-C78ECC18A0C3}"/>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D3B3AF-D3BA-1045-BAB2-3557246A2F38}"/>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12" name="Picture 11">
            <a:extLst>
              <a:ext uri="{FF2B5EF4-FFF2-40B4-BE49-F238E27FC236}">
                <a16:creationId xmlns:a16="http://schemas.microsoft.com/office/drawing/2014/main" id="{E06F3833-A1D3-0C45-9C27-8F07FBE3CC1C}"/>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C70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E7DD8EBF-04FD-2C40-9C05-F789D32FBBF8}"/>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481C1D-AD50-8541-B164-831252BE29B7}"/>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cxnSp>
        <p:nvCxnSpPr>
          <p:cNvPr id="15" name="Straight Connector 14">
            <a:extLst>
              <a:ext uri="{FF2B5EF4-FFF2-40B4-BE49-F238E27FC236}">
                <a16:creationId xmlns:a16="http://schemas.microsoft.com/office/drawing/2014/main" id="{01E716D2-90D9-BC49-B315-2712825D6D38}"/>
              </a:ext>
            </a:extLst>
          </p:cNvPr>
          <p:cNvCxnSpPr>
            <a:cxnSpLocks/>
          </p:cNvCxnSpPr>
          <p:nvPr userDrawn="1"/>
        </p:nvCxnSpPr>
        <p:spPr>
          <a:xfrm>
            <a:off x="442913"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AFA18F-ECF5-BE46-96FF-AC96629C4817}"/>
              </a:ext>
            </a:extLst>
          </p:cNvPr>
          <p:cNvCxnSpPr>
            <a:cxnSpLocks/>
          </p:cNvCxnSpPr>
          <p:nvPr userDrawn="1"/>
        </p:nvCxnSpPr>
        <p:spPr>
          <a:xfrm>
            <a:off x="6279194" y="2708543"/>
            <a:ext cx="5473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059B8AE-40F3-FF48-9A28-B9E6935B7B2D}"/>
              </a:ext>
            </a:extLst>
          </p:cNvPr>
          <p:cNvPicPr>
            <a:picLocks noChangeAspect="1"/>
          </p:cNvPicPr>
          <p:nvPr userDrawn="1"/>
        </p:nvPicPr>
        <p:blipFill>
          <a:blip r:embed="rId2"/>
          <a:stretch>
            <a:fillRect/>
          </a:stretch>
        </p:blipFill>
        <p:spPr>
          <a:xfrm>
            <a:off x="442912" y="5830769"/>
            <a:ext cx="2429353" cy="687018"/>
          </a:xfrm>
          <a:prstGeom prst="rect">
            <a:avLst/>
          </a:prstGeom>
        </p:spPr>
      </p:pic>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3.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4.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7" r:id="rId16"/>
    <p:sldLayoutId id="2147483658" r:id="rId17"/>
    <p:sldLayoutId id="2147483685" r:id="rId18"/>
    <p:sldLayoutId id="2147483723" r:id="rId19"/>
    <p:sldLayoutId id="2147483724" r:id="rId20"/>
  </p:sldLayoutIdLst>
  <p:hf sldNum="0" hdr="0"/>
  <p:txStyles>
    <p:titleStyle>
      <a:lvl1pPr algn="l" defTabSz="914400" rtl="0" eaLnBrk="1" latinLnBrk="0" hangingPunct="1">
        <a:lnSpc>
          <a:spcPct val="100000"/>
        </a:lnSpc>
        <a:spcBef>
          <a:spcPct val="0"/>
        </a:spcBef>
        <a:buNone/>
        <a:defRPr sz="4400" b="1" kern="1200">
          <a:solidFill>
            <a:srgbClr val="821E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8574996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8" r:id="rId29"/>
    <p:sldLayoutId id="2147483719" r:id="rId30"/>
    <p:sldLayoutId id="2147483720" r:id="rId31"/>
    <p:sldLayoutId id="2147483721" r:id="rId32"/>
    <p:sldLayoutId id="2147483726" r:id="rId33"/>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A4A3A4"/>
          </p15:clr>
        </p15:guide>
        <p15:guide id="2" orient="horz" pos="278">
          <p15:clr>
            <a:srgbClr val="A4A3A4"/>
          </p15:clr>
        </p15:guide>
        <p15:guide id="3" pos="2502">
          <p15:clr>
            <a:srgbClr val="A4A3A4"/>
          </p15:clr>
        </p15:guide>
        <p15:guide id="4" pos="2729">
          <p15:clr>
            <a:srgbClr val="A4A3A4"/>
          </p15:clr>
        </p15:guide>
        <p15:guide id="5" pos="4951">
          <p15:clr>
            <a:srgbClr val="A4A3A4"/>
          </p15:clr>
        </p15:guide>
        <p15:guide id="6" pos="5178">
          <p15:clr>
            <a:srgbClr val="A4A3A4"/>
          </p15:clr>
        </p15:guide>
        <p15:guide id="7" pos="7401">
          <p15:clr>
            <a:srgbClr val="A4A3A4"/>
          </p15:clr>
        </p15:guide>
        <p15:guide id="8" orient="horz" pos="504">
          <p15:clr>
            <a:srgbClr val="A4A3A4"/>
          </p15:clr>
        </p15:guide>
        <p15:guide id="9" orient="horz" pos="3816">
          <p15:clr>
            <a:srgbClr val="A4A3A4"/>
          </p15:clr>
        </p15:guide>
        <p15:guide id="10" orient="horz" pos="4042">
          <p15:clr>
            <a:srgbClr val="A4A3A4"/>
          </p15:clr>
        </p15:guide>
        <p15:guide id="11" pos="3727">
          <p15:clr>
            <a:srgbClr val="A4A3A4"/>
          </p15:clr>
        </p15:guide>
        <p15:guide id="12" pos="3953">
          <p15:clr>
            <a:srgbClr val="A4A3A4"/>
          </p15:clr>
        </p15:guide>
        <p15:guide id="13" orient="horz" pos="3589">
          <p15:clr>
            <a:srgbClr val="A4A3A4"/>
          </p15:clr>
        </p15:guide>
        <p15:guide id="14" orient="horz" pos="1139">
          <p15:clr>
            <a:srgbClr val="A4A3A4"/>
          </p15:clr>
        </p15:guide>
        <p15:guide id="15" orient="horz" pos="1253">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58000"/>
            <a:ext cx="10515600" cy="4718963"/>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
        <p:nvSpPr>
          <p:cNvPr id="7" name="Rectangle 6"/>
          <p:cNvSpPr/>
          <p:nvPr userDrawn="1"/>
        </p:nvSpPr>
        <p:spPr>
          <a:xfrm>
            <a:off x="0" y="0"/>
            <a:ext cx="12192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solidFill>
                <a:schemeClr val="bg1"/>
              </a:solidFill>
            </a:endParaRPr>
          </a:p>
        </p:txBody>
      </p:sp>
      <p:sp>
        <p:nvSpPr>
          <p:cNvPr id="2" name="Title Placeholder 1"/>
          <p:cNvSpPr>
            <a:spLocks noGrp="1"/>
          </p:cNvSpPr>
          <p:nvPr>
            <p:ph type="title"/>
          </p:nvPr>
        </p:nvSpPr>
        <p:spPr>
          <a:xfrm>
            <a:off x="838200" y="198000"/>
            <a:ext cx="7200000" cy="88712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Slide Number Placeholder 5"/>
          <p:cNvSpPr>
            <a:spLocks noGrp="1"/>
          </p:cNvSpPr>
          <p:nvPr>
            <p:ph type="sldNum" sz="quarter" idx="4"/>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spTree>
    <p:extLst>
      <p:ext uri="{BB962C8B-B14F-4D97-AF65-F5344CB8AC3E}">
        <p14:creationId xmlns:p14="http://schemas.microsoft.com/office/powerpoint/2010/main" val="75741221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3C11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3C114"/>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3C11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3C11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3C11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16761560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sldNum="0" hdr="0"/>
  <p:txStyles>
    <p:titleStyle>
      <a:lvl1pPr algn="l" defTabSz="914400" rtl="0" eaLnBrk="1" latinLnBrk="0" hangingPunct="1">
        <a:lnSpc>
          <a:spcPct val="100000"/>
        </a:lnSpc>
        <a:spcBef>
          <a:spcPct val="0"/>
        </a:spcBef>
        <a:buNone/>
        <a:defRPr sz="4400" b="1" kern="1200">
          <a:solidFill>
            <a:srgbClr val="821E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821E69"/>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821E69"/>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821E69"/>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821E69"/>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821E69"/>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A4A3A4"/>
          </p15:clr>
        </p15:guide>
        <p15:guide id="2" orient="horz" pos="278">
          <p15:clr>
            <a:srgbClr val="A4A3A4"/>
          </p15:clr>
        </p15:guide>
        <p15:guide id="3" pos="2502">
          <p15:clr>
            <a:srgbClr val="A4A3A4"/>
          </p15:clr>
        </p15:guide>
        <p15:guide id="4" pos="2729">
          <p15:clr>
            <a:srgbClr val="A4A3A4"/>
          </p15:clr>
        </p15:guide>
        <p15:guide id="5" pos="4951">
          <p15:clr>
            <a:srgbClr val="A4A3A4"/>
          </p15:clr>
        </p15:guide>
        <p15:guide id="6" pos="5178">
          <p15:clr>
            <a:srgbClr val="A4A3A4"/>
          </p15:clr>
        </p15:guide>
        <p15:guide id="7" pos="7401">
          <p15:clr>
            <a:srgbClr val="A4A3A4"/>
          </p15:clr>
        </p15:guide>
        <p15:guide id="8" orient="horz" pos="504">
          <p15:clr>
            <a:srgbClr val="A4A3A4"/>
          </p15:clr>
        </p15:guide>
        <p15:guide id="9" orient="horz" pos="3816">
          <p15:clr>
            <a:srgbClr val="A4A3A4"/>
          </p15:clr>
        </p15:guide>
        <p15:guide id="10" orient="horz" pos="4042">
          <p15:clr>
            <a:srgbClr val="A4A3A4"/>
          </p15:clr>
        </p15:guide>
        <p15:guide id="11" pos="3727">
          <p15:clr>
            <a:srgbClr val="A4A3A4"/>
          </p15:clr>
        </p15:guide>
        <p15:guide id="12" pos="3953">
          <p15:clr>
            <a:srgbClr val="A4A3A4"/>
          </p15:clr>
        </p15:guide>
        <p15:guide id="13" orient="horz" pos="3589">
          <p15:clr>
            <a:srgbClr val="A4A3A4"/>
          </p15:clr>
        </p15:guide>
        <p15:guide id="14" orient="horz" pos="1139">
          <p15:clr>
            <a:srgbClr val="A4A3A4"/>
          </p15:clr>
        </p15:guide>
        <p15:guide id="15" orient="horz" pos="1253">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mailto:petra.molthan-hill@ntu.ac.uk"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edication@carbonliteracy.com"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63.xml"/><Relationship Id="rId1" Type="http://schemas.openxmlformats.org/officeDocument/2006/relationships/video" Target="https://www.youtube.com/embed/VwgbFjb6Ado?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hyperlink" Target="https://www.drawdown.org/" TargetMode="External"/><Relationship Id="rId5" Type="http://schemas.openxmlformats.org/officeDocument/2006/relationships/image" Target="../media/image20.jpeg"/><Relationship Id="rId4" Type="http://schemas.openxmlformats.org/officeDocument/2006/relationships/hyperlink" Target="https://profilebooks.com/how-bad-are-bananas.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irep.ntu.ac.uk/id/eprint/43294/"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p:txBody>
          <a:bodyPr>
            <a:noAutofit/>
          </a:bodyPr>
          <a:lstStyle/>
          <a:p>
            <a:r>
              <a:rPr lang="en-GB" sz="4000" dirty="0"/>
              <a:t>Climate action: what does this mean for the occupational psychology curriculum and OP practice?</a:t>
            </a:r>
            <a:endParaRPr lang="en-US" sz="4000" dirty="0"/>
          </a:p>
        </p:txBody>
      </p:sp>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a:xfrm>
            <a:off x="442914" y="4015578"/>
            <a:ext cx="11306174" cy="1538348"/>
          </a:xfrm>
        </p:spPr>
        <p:txBody>
          <a:bodyPr>
            <a:normAutofit fontScale="70000" lnSpcReduction="20000"/>
          </a:bodyPr>
          <a:lstStyle/>
          <a:p>
            <a:r>
              <a:rPr lang="en-US" dirty="0"/>
              <a:t>Dr Petra Molthan-Hill </a:t>
            </a:r>
          </a:p>
          <a:p>
            <a:r>
              <a:rPr lang="en-GB" dirty="0"/>
              <a:t>Professor of Sustainable Management and Education for Sustainable Development</a:t>
            </a:r>
            <a:br>
              <a:rPr lang="en-GB" dirty="0"/>
            </a:br>
            <a:r>
              <a:rPr lang="en-GB" dirty="0"/>
              <a:t>and Co-Chair UN PRME Working Group on Climate Change &amp; the Environment, </a:t>
            </a:r>
          </a:p>
          <a:p>
            <a:r>
              <a:rPr lang="en-US" dirty="0"/>
              <a:t>Nottingham Business School, Nottingham Trent University, UK</a:t>
            </a:r>
          </a:p>
        </p:txBody>
      </p:sp>
      <p:sp>
        <p:nvSpPr>
          <p:cNvPr id="5" name="Date Placeholder 3">
            <a:extLst>
              <a:ext uri="{FF2B5EF4-FFF2-40B4-BE49-F238E27FC236}">
                <a16:creationId xmlns:a16="http://schemas.microsoft.com/office/drawing/2014/main" id="{EDD29188-3675-A942-AEBA-40F0F7643B91}"/>
              </a:ext>
            </a:extLst>
          </p:cNvPr>
          <p:cNvSpPr>
            <a:spLocks noGrp="1"/>
          </p:cNvSpPr>
          <p:nvPr>
            <p:ph type="dt" sz="half" idx="10"/>
          </p:nvPr>
        </p:nvSpPr>
        <p:spPr>
          <a:xfrm>
            <a:off x="6275386" y="5195151"/>
            <a:ext cx="5473701" cy="358775"/>
          </a:xfrm>
          <a:prstGeom prst="rect">
            <a:avLst/>
          </a:prstGeom>
        </p:spPr>
        <p:txBody>
          <a:bodyPr/>
          <a:lstStyle/>
          <a:p>
            <a:fld id="{197342E9-89D0-D246-B0E5-635614E13D75}" type="datetime1">
              <a:rPr lang="en-GB" smtClean="0"/>
              <a:pPr/>
              <a:t>19/10/2021</a:t>
            </a:fld>
            <a:endParaRPr lang="en-US" dirty="0"/>
          </a:p>
        </p:txBody>
      </p:sp>
      <p:pic>
        <p:nvPicPr>
          <p:cNvPr id="6" name="Picture 5" descr="Text&#10;&#10;Description automatically generated">
            <a:extLst>
              <a:ext uri="{FF2B5EF4-FFF2-40B4-BE49-F238E27FC236}">
                <a16:creationId xmlns:a16="http://schemas.microsoft.com/office/drawing/2014/main" id="{78C26EDC-DAD3-954D-8257-F65C9A4F46E6}"/>
              </a:ext>
            </a:extLst>
          </p:cNvPr>
          <p:cNvPicPr>
            <a:picLocks noChangeAspect="1"/>
          </p:cNvPicPr>
          <p:nvPr/>
        </p:nvPicPr>
        <p:blipFill>
          <a:blip r:embed="rId2"/>
          <a:stretch>
            <a:fillRect/>
          </a:stretch>
        </p:blipFill>
        <p:spPr>
          <a:xfrm>
            <a:off x="8799871" y="760824"/>
            <a:ext cx="3127068" cy="997215"/>
          </a:xfrm>
          <a:prstGeom prst="rect">
            <a:avLst/>
          </a:prstGeom>
        </p:spPr>
      </p:pic>
    </p:spTree>
    <p:extLst>
      <p:ext uri="{BB962C8B-B14F-4D97-AF65-F5344CB8AC3E}">
        <p14:creationId xmlns:p14="http://schemas.microsoft.com/office/powerpoint/2010/main" val="238349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 the science of communication settled?">
            <a:extLst>
              <a:ext uri="{FF2B5EF4-FFF2-40B4-BE49-F238E27FC236}">
                <a16:creationId xmlns:a16="http://schemas.microsoft.com/office/drawing/2014/main" id="{0FDEB56C-4E33-440E-A086-9B325BCD1BD7}"/>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1854" r="1854"/>
          <a:stretch>
            <a:fillRect/>
          </a:stretch>
        </p:blipFill>
        <p:spPr bwMode="auto">
          <a:xfrm>
            <a:off x="0" y="832757"/>
            <a:ext cx="12191999" cy="52630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C8B6E41-EE5F-4D56-91CB-0A7B98F06822}"/>
              </a:ext>
            </a:extLst>
          </p:cNvPr>
          <p:cNvSpPr txBox="1"/>
          <p:nvPr/>
        </p:nvSpPr>
        <p:spPr>
          <a:xfrm>
            <a:off x="208189" y="6095782"/>
            <a:ext cx="6098720" cy="646331"/>
          </a:xfrm>
          <a:prstGeom prst="rect">
            <a:avLst/>
          </a:prstGeom>
          <a:noFill/>
        </p:spPr>
        <p:txBody>
          <a:bodyPr wrap="square">
            <a:spAutoFit/>
          </a:bodyPr>
          <a:lstStyle/>
          <a:p>
            <a:r>
              <a:rPr lang="en-GB" dirty="0"/>
              <a:t>https://theclimatecommsproject.org/climate-communication-in-practice/</a:t>
            </a:r>
          </a:p>
        </p:txBody>
      </p:sp>
      <p:sp>
        <p:nvSpPr>
          <p:cNvPr id="4" name="TextBox 3">
            <a:extLst>
              <a:ext uri="{FF2B5EF4-FFF2-40B4-BE49-F238E27FC236}">
                <a16:creationId xmlns:a16="http://schemas.microsoft.com/office/drawing/2014/main" id="{B399FC75-866C-4730-A894-DD7F6F8E9C11}"/>
              </a:ext>
            </a:extLst>
          </p:cNvPr>
          <p:cNvSpPr txBox="1"/>
          <p:nvPr/>
        </p:nvSpPr>
        <p:spPr>
          <a:xfrm>
            <a:off x="208189" y="115888"/>
            <a:ext cx="11548382" cy="471942"/>
          </a:xfrm>
          <a:prstGeom prst="rect">
            <a:avLst/>
          </a:prstGeom>
          <a:noFill/>
        </p:spPr>
        <p:txBody>
          <a:bodyPr wrap="square" lIns="0" tIns="0" rIns="0" bIns="0" rtlCol="0" anchor="b" anchorCtr="0">
            <a:noAutofit/>
          </a:bodyPr>
          <a:lstStyle/>
          <a:p>
            <a:r>
              <a:rPr lang="en-GB" sz="3200"/>
              <a:t>The </a:t>
            </a:r>
            <a:r>
              <a:rPr lang="en-GB" sz="3200" dirty="0"/>
              <a:t>Climate Communication Project</a:t>
            </a:r>
          </a:p>
        </p:txBody>
      </p:sp>
      <p:sp>
        <p:nvSpPr>
          <p:cNvPr id="8" name="TextBox 7">
            <a:extLst>
              <a:ext uri="{FF2B5EF4-FFF2-40B4-BE49-F238E27FC236}">
                <a16:creationId xmlns:a16="http://schemas.microsoft.com/office/drawing/2014/main" id="{8E24F9C8-6880-443C-99AA-3784B1008F4B}"/>
              </a:ext>
            </a:extLst>
          </p:cNvPr>
          <p:cNvSpPr txBox="1"/>
          <p:nvPr/>
        </p:nvSpPr>
        <p:spPr>
          <a:xfrm>
            <a:off x="5274129" y="6083151"/>
            <a:ext cx="6709682" cy="646331"/>
          </a:xfrm>
          <a:prstGeom prst="rect">
            <a:avLst/>
          </a:prstGeom>
          <a:noFill/>
        </p:spPr>
        <p:txBody>
          <a:bodyPr wrap="square">
            <a:spAutoFit/>
          </a:bodyPr>
          <a:lstStyle/>
          <a:p>
            <a:r>
              <a:rPr lang="en-GB" dirty="0"/>
              <a:t>https://www.bps.org.uk/sites/www.bps.org.uk/files/Member%20Networks/Divisions/DOP/Capstick%20BPS%20June%2028.pdf</a:t>
            </a:r>
          </a:p>
        </p:txBody>
      </p:sp>
    </p:spTree>
    <p:extLst>
      <p:ext uri="{BB962C8B-B14F-4D97-AF65-F5344CB8AC3E}">
        <p14:creationId xmlns:p14="http://schemas.microsoft.com/office/powerpoint/2010/main" val="310212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B08B386-754D-0841-A459-1FADAC288B1A}"/>
              </a:ext>
            </a:extLst>
          </p:cNvPr>
          <p:cNvSpPr>
            <a:spLocks noGrp="1"/>
          </p:cNvSpPr>
          <p:nvPr>
            <p:ph type="body" sz="quarter" idx="12"/>
          </p:nvPr>
        </p:nvSpPr>
        <p:spPr/>
        <p:txBody>
          <a:bodyPr/>
          <a:lstStyle/>
          <a:p>
            <a:r>
              <a:rPr lang="en-US" dirty="0" err="1"/>
              <a:t>www.ntu.ac.uk</a:t>
            </a:r>
            <a:endParaRPr lang="en-US" dirty="0"/>
          </a:p>
        </p:txBody>
      </p:sp>
      <p:sp>
        <p:nvSpPr>
          <p:cNvPr id="7" name="Title 6">
            <a:extLst>
              <a:ext uri="{FF2B5EF4-FFF2-40B4-BE49-F238E27FC236}">
                <a16:creationId xmlns:a16="http://schemas.microsoft.com/office/drawing/2014/main" id="{B673C749-D8E6-B449-847C-BFE27128EC65}"/>
              </a:ext>
            </a:extLst>
          </p:cNvPr>
          <p:cNvSpPr>
            <a:spLocks noGrp="1"/>
          </p:cNvSpPr>
          <p:nvPr>
            <p:ph type="title"/>
          </p:nvPr>
        </p:nvSpPr>
        <p:spPr>
          <a:xfrm>
            <a:off x="442912" y="550157"/>
            <a:ext cx="11306175" cy="1001983"/>
          </a:xfrm>
        </p:spPr>
        <p:txBody>
          <a:bodyPr/>
          <a:lstStyle/>
          <a:p>
            <a:r>
              <a:rPr lang="en-GB" dirty="0"/>
              <a:t>NTU Carbon Literacy Training Course</a:t>
            </a:r>
            <a:endParaRPr lang="en-US" dirty="0"/>
          </a:p>
        </p:txBody>
      </p:sp>
      <p:sp>
        <p:nvSpPr>
          <p:cNvPr id="14" name="Text Placeholder 2">
            <a:extLst>
              <a:ext uri="{FF2B5EF4-FFF2-40B4-BE49-F238E27FC236}">
                <a16:creationId xmlns:a16="http://schemas.microsoft.com/office/drawing/2014/main" id="{51E42674-3CDB-4738-83F2-3D79DA00AA76}"/>
              </a:ext>
            </a:extLst>
          </p:cNvPr>
          <p:cNvSpPr txBox="1">
            <a:spLocks/>
          </p:cNvSpPr>
          <p:nvPr/>
        </p:nvSpPr>
        <p:spPr>
          <a:xfrm>
            <a:off x="9298768" y="1950495"/>
            <a:ext cx="2450319" cy="1001982"/>
          </a:xfrm>
          <a:prstGeom prst="rect">
            <a:avLst/>
          </a:prstGeom>
        </p:spPr>
        <p:txBody>
          <a:bodyPr vert="horz" lIns="0" tIns="45720" rIns="91440" bIns="45720" rtlCol="0" anchor="t" anchorCtr="0">
            <a:noAutofit/>
          </a:bodyPr>
          <a:lstStyle>
            <a:lvl1pPr marL="0" indent="0" algn="l" defTabSz="914400" rtl="0" eaLnBrk="1" latinLnBrk="0" hangingPunct="1">
              <a:lnSpc>
                <a:spcPct val="100000"/>
              </a:lnSpc>
              <a:spcBef>
                <a:spcPts val="1000"/>
              </a:spcBef>
              <a:buClr>
                <a:srgbClr val="E6005B"/>
              </a:buClr>
              <a:buFont typeface="Wingdings" pitchFamily="2" charset="2"/>
              <a:buNone/>
              <a:defRPr sz="2400" b="1" kern="1200">
                <a:solidFill>
                  <a:srgbClr val="9E043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rgbClr val="E6005B"/>
              </a:buClr>
              <a:buFont typeface="Wingdings" pitchFamily="2" charset="2"/>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Clr>
                <a:srgbClr val="E6005B"/>
              </a:buClr>
              <a:buFont typeface="Wingdings" pitchFamily="2" charset="2"/>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6005B"/>
              </a:buClr>
              <a:buSzTx/>
              <a:buFont typeface="Wingdings" pitchFamily="2" charset="2"/>
              <a:buNone/>
              <a:tabLst/>
              <a:defRPr/>
            </a:pPr>
            <a:endParaRPr kumimoji="0" lang="en-GB" sz="2000" b="1"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endParaRPr>
          </a:p>
        </p:txBody>
      </p:sp>
      <p:sp>
        <p:nvSpPr>
          <p:cNvPr id="16" name="Text Placeholder 2">
            <a:extLst>
              <a:ext uri="{FF2B5EF4-FFF2-40B4-BE49-F238E27FC236}">
                <a16:creationId xmlns:a16="http://schemas.microsoft.com/office/drawing/2014/main" id="{D0F9B199-62DE-4CDC-8700-F9BB6062152B}"/>
              </a:ext>
            </a:extLst>
          </p:cNvPr>
          <p:cNvSpPr txBox="1">
            <a:spLocks/>
          </p:cNvSpPr>
          <p:nvPr/>
        </p:nvSpPr>
        <p:spPr>
          <a:xfrm>
            <a:off x="9298766" y="2440094"/>
            <a:ext cx="2450319" cy="897407"/>
          </a:xfrm>
          <a:prstGeom prst="rect">
            <a:avLst/>
          </a:prstGeom>
        </p:spPr>
        <p:txBody>
          <a:bodyPr vert="horz" lIns="0" tIns="45720" rIns="91440" bIns="45720" rtlCol="0" anchor="t" anchorCtr="0">
            <a:noAutofit/>
          </a:bodyPr>
          <a:lstStyle>
            <a:lvl1pPr marL="0" indent="0" algn="l" defTabSz="914400" rtl="0" eaLnBrk="1" latinLnBrk="0" hangingPunct="1">
              <a:lnSpc>
                <a:spcPct val="100000"/>
              </a:lnSpc>
              <a:spcBef>
                <a:spcPts val="1000"/>
              </a:spcBef>
              <a:buClr>
                <a:srgbClr val="E6005B"/>
              </a:buClr>
              <a:buFont typeface="Wingdings" pitchFamily="2" charset="2"/>
              <a:buNone/>
              <a:defRPr sz="2400" b="1" kern="1200">
                <a:solidFill>
                  <a:srgbClr val="9E043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rgbClr val="E6005B"/>
              </a:buClr>
              <a:buFont typeface="Wingdings" pitchFamily="2" charset="2"/>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Clr>
                <a:srgbClr val="E6005B"/>
              </a:buClr>
              <a:buFont typeface="Wingdings" pitchFamily="2" charset="2"/>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E6005B"/>
              </a:buClr>
              <a:buSzTx/>
              <a:buFont typeface="Wingdings" pitchFamily="2" charset="2"/>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12" name="Diagram 11">
            <a:extLst>
              <a:ext uri="{FF2B5EF4-FFF2-40B4-BE49-F238E27FC236}">
                <a16:creationId xmlns:a16="http://schemas.microsoft.com/office/drawing/2014/main" id="{9DC2BF1C-53A1-4F74-A357-E7EE6B929AC7}"/>
              </a:ext>
            </a:extLst>
          </p:cNvPr>
          <p:cNvGraphicFramePr/>
          <p:nvPr>
            <p:extLst>
              <p:ext uri="{D42A27DB-BD31-4B8C-83A1-F6EECF244321}">
                <p14:modId xmlns:p14="http://schemas.microsoft.com/office/powerpoint/2010/main" val="3251699369"/>
              </p:ext>
            </p:extLst>
          </p:nvPr>
        </p:nvGraphicFramePr>
        <p:xfrm>
          <a:off x="279662" y="1391169"/>
          <a:ext cx="11632676" cy="4075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0F1E90C-3D2C-4089-94DD-EAAD49E8DBE6}"/>
              </a:ext>
            </a:extLst>
          </p:cNvPr>
          <p:cNvSpPr txBox="1"/>
          <p:nvPr/>
        </p:nvSpPr>
        <p:spPr>
          <a:xfrm>
            <a:off x="1996225" y="5563673"/>
            <a:ext cx="8229600" cy="368888"/>
          </a:xfrm>
          <a:prstGeom prst="rect">
            <a:avLst/>
          </a:prstGeom>
          <a:noFill/>
        </p:spPr>
        <p:txBody>
          <a:bodyPr wrap="square" lIns="0" tIns="0" rIns="0" bIns="0" rtlCol="0" anchor="b" anchorCtr="0">
            <a:normAutofit fontScale="85000" lnSpcReduction="20000"/>
          </a:bodyPr>
          <a:lstStyle/>
          <a:p>
            <a:r>
              <a:rPr lang="en-GB" dirty="0"/>
              <a:t>Please contact </a:t>
            </a:r>
            <a:r>
              <a:rPr lang="en-GB" dirty="0">
                <a:hlinkClick r:id="rId8"/>
              </a:rPr>
              <a:t>petra.molthan-hill@ntu.ac.uk</a:t>
            </a:r>
            <a:r>
              <a:rPr lang="en-GB" dirty="0"/>
              <a:t> for more info on this or the more specific training for business schools mentioned earlier.</a:t>
            </a:r>
          </a:p>
        </p:txBody>
      </p:sp>
    </p:spTree>
    <p:extLst>
      <p:ext uri="{BB962C8B-B14F-4D97-AF65-F5344CB8AC3E}">
        <p14:creationId xmlns:p14="http://schemas.microsoft.com/office/powerpoint/2010/main" val="4186748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B08B386-754D-0841-A459-1FADAC288B1A}"/>
              </a:ext>
            </a:extLst>
          </p:cNvPr>
          <p:cNvSpPr>
            <a:spLocks noGrp="1"/>
          </p:cNvSpPr>
          <p:nvPr>
            <p:ph type="body" sz="quarter" idx="12"/>
          </p:nvPr>
        </p:nvSpPr>
        <p:spPr/>
        <p:txBody>
          <a:bodyPr/>
          <a:lstStyle/>
          <a:p>
            <a:r>
              <a:rPr lang="en-US" dirty="0" err="1"/>
              <a:t>www.ntu.ac.uk</a:t>
            </a:r>
            <a:endParaRPr lang="en-US" dirty="0"/>
          </a:p>
        </p:txBody>
      </p:sp>
      <p:sp>
        <p:nvSpPr>
          <p:cNvPr id="7" name="Title 6">
            <a:extLst>
              <a:ext uri="{FF2B5EF4-FFF2-40B4-BE49-F238E27FC236}">
                <a16:creationId xmlns:a16="http://schemas.microsoft.com/office/drawing/2014/main" id="{B673C749-D8E6-B449-847C-BFE27128EC65}"/>
              </a:ext>
            </a:extLst>
          </p:cNvPr>
          <p:cNvSpPr>
            <a:spLocks noGrp="1"/>
          </p:cNvSpPr>
          <p:nvPr>
            <p:ph type="title"/>
          </p:nvPr>
        </p:nvSpPr>
        <p:spPr>
          <a:xfrm>
            <a:off x="442912" y="550157"/>
            <a:ext cx="11306175" cy="1001983"/>
          </a:xfrm>
        </p:spPr>
        <p:txBody>
          <a:bodyPr/>
          <a:lstStyle/>
          <a:p>
            <a:r>
              <a:rPr lang="en-GB" dirty="0"/>
              <a:t>NTU Carbon Literacy Training Course</a:t>
            </a:r>
            <a:endParaRPr lang="en-US" dirty="0"/>
          </a:p>
        </p:txBody>
      </p:sp>
      <p:sp>
        <p:nvSpPr>
          <p:cNvPr id="14" name="Text Placeholder 2">
            <a:extLst>
              <a:ext uri="{FF2B5EF4-FFF2-40B4-BE49-F238E27FC236}">
                <a16:creationId xmlns:a16="http://schemas.microsoft.com/office/drawing/2014/main" id="{51E42674-3CDB-4738-83F2-3D79DA00AA76}"/>
              </a:ext>
            </a:extLst>
          </p:cNvPr>
          <p:cNvSpPr txBox="1">
            <a:spLocks/>
          </p:cNvSpPr>
          <p:nvPr/>
        </p:nvSpPr>
        <p:spPr>
          <a:xfrm>
            <a:off x="9298768" y="1950495"/>
            <a:ext cx="2450319" cy="1001982"/>
          </a:xfrm>
          <a:prstGeom prst="rect">
            <a:avLst/>
          </a:prstGeom>
        </p:spPr>
        <p:txBody>
          <a:bodyPr vert="horz" lIns="0" tIns="45720" rIns="91440" bIns="45720" rtlCol="0" anchor="t" anchorCtr="0">
            <a:noAutofit/>
          </a:bodyPr>
          <a:lstStyle>
            <a:lvl1pPr marL="0" indent="0" algn="l" defTabSz="914400" rtl="0" eaLnBrk="1" latinLnBrk="0" hangingPunct="1">
              <a:lnSpc>
                <a:spcPct val="100000"/>
              </a:lnSpc>
              <a:spcBef>
                <a:spcPts val="1000"/>
              </a:spcBef>
              <a:buClr>
                <a:srgbClr val="E6005B"/>
              </a:buClr>
              <a:buFont typeface="Wingdings" pitchFamily="2" charset="2"/>
              <a:buNone/>
              <a:defRPr sz="2400" b="1" kern="1200">
                <a:solidFill>
                  <a:srgbClr val="9E043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rgbClr val="E6005B"/>
              </a:buClr>
              <a:buFont typeface="Wingdings" pitchFamily="2" charset="2"/>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Clr>
                <a:srgbClr val="E6005B"/>
              </a:buClr>
              <a:buFont typeface="Wingdings" pitchFamily="2" charset="2"/>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6005B"/>
              </a:buClr>
              <a:buSzTx/>
              <a:buFont typeface="Wingdings" pitchFamily="2" charset="2"/>
              <a:buNone/>
              <a:tabLst/>
              <a:defRPr/>
            </a:pPr>
            <a:endParaRPr kumimoji="0" lang="en-GB" sz="2000" b="1"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endParaRPr>
          </a:p>
        </p:txBody>
      </p:sp>
      <p:sp>
        <p:nvSpPr>
          <p:cNvPr id="16" name="Text Placeholder 2">
            <a:extLst>
              <a:ext uri="{FF2B5EF4-FFF2-40B4-BE49-F238E27FC236}">
                <a16:creationId xmlns:a16="http://schemas.microsoft.com/office/drawing/2014/main" id="{D0F9B199-62DE-4CDC-8700-F9BB6062152B}"/>
              </a:ext>
            </a:extLst>
          </p:cNvPr>
          <p:cNvSpPr txBox="1">
            <a:spLocks/>
          </p:cNvSpPr>
          <p:nvPr/>
        </p:nvSpPr>
        <p:spPr>
          <a:xfrm>
            <a:off x="9298766" y="2440094"/>
            <a:ext cx="2450319" cy="897407"/>
          </a:xfrm>
          <a:prstGeom prst="rect">
            <a:avLst/>
          </a:prstGeom>
        </p:spPr>
        <p:txBody>
          <a:bodyPr vert="horz" lIns="0" tIns="45720" rIns="91440" bIns="45720" rtlCol="0" anchor="t" anchorCtr="0">
            <a:noAutofit/>
          </a:bodyPr>
          <a:lstStyle>
            <a:lvl1pPr marL="0" indent="0" algn="l" defTabSz="914400" rtl="0" eaLnBrk="1" latinLnBrk="0" hangingPunct="1">
              <a:lnSpc>
                <a:spcPct val="100000"/>
              </a:lnSpc>
              <a:spcBef>
                <a:spcPts val="1000"/>
              </a:spcBef>
              <a:buClr>
                <a:srgbClr val="E6005B"/>
              </a:buClr>
              <a:buFont typeface="Wingdings" pitchFamily="2" charset="2"/>
              <a:buNone/>
              <a:defRPr sz="2400" b="1" kern="1200">
                <a:solidFill>
                  <a:srgbClr val="9E043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rgbClr val="E6005B"/>
              </a:buClr>
              <a:buFont typeface="Wingdings" pitchFamily="2" charset="2"/>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Clr>
                <a:srgbClr val="E6005B"/>
              </a:buClr>
              <a:buFont typeface="Wingdings" pitchFamily="2" charset="2"/>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Clr>
                <a:srgbClr val="E6005B"/>
              </a:buClr>
              <a:buFont typeface="Wingdings" pitchFamily="2" charset="2"/>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E6005B"/>
              </a:buClr>
              <a:buSzTx/>
              <a:buFont typeface="Wingdings" pitchFamily="2" charset="2"/>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D0F1E90C-3D2C-4089-94DD-EAAD49E8DBE6}"/>
              </a:ext>
            </a:extLst>
          </p:cNvPr>
          <p:cNvSpPr txBox="1"/>
          <p:nvPr/>
        </p:nvSpPr>
        <p:spPr>
          <a:xfrm>
            <a:off x="1996225" y="5563673"/>
            <a:ext cx="8229600" cy="368888"/>
          </a:xfrm>
          <a:prstGeom prst="rect">
            <a:avLst/>
          </a:prstGeom>
          <a:noFill/>
        </p:spPr>
        <p:txBody>
          <a:bodyPr wrap="square" lIns="0" tIns="0" rIns="0" bIns="0" rtlCol="0" anchor="b" anchorCtr="0">
            <a:normAutofit/>
          </a:bodyPr>
          <a:lstStyle/>
          <a:p>
            <a:r>
              <a:rPr lang="en-GB" dirty="0"/>
              <a:t>Please contact </a:t>
            </a:r>
            <a:r>
              <a:rPr lang="en-GB" dirty="0">
                <a:hlinkClick r:id="rId3"/>
              </a:rPr>
              <a:t>education@carbonliteracy.com</a:t>
            </a:r>
            <a:r>
              <a:rPr lang="en-GB" dirty="0"/>
              <a:t> to request this toolkit.</a:t>
            </a:r>
          </a:p>
        </p:txBody>
      </p:sp>
      <p:pic>
        <p:nvPicPr>
          <p:cNvPr id="4" name="Picture 3">
            <a:extLst>
              <a:ext uri="{FF2B5EF4-FFF2-40B4-BE49-F238E27FC236}">
                <a16:creationId xmlns:a16="http://schemas.microsoft.com/office/drawing/2014/main" id="{41EE976C-14AD-4651-A0CB-059C2CE765E3}"/>
              </a:ext>
            </a:extLst>
          </p:cNvPr>
          <p:cNvPicPr>
            <a:picLocks noChangeAspect="1"/>
          </p:cNvPicPr>
          <p:nvPr/>
        </p:nvPicPr>
        <p:blipFill rotWithShape="1">
          <a:blip r:embed="rId4"/>
          <a:srcRect l="18000" r="17677"/>
          <a:stretch/>
        </p:blipFill>
        <p:spPr>
          <a:xfrm>
            <a:off x="951959" y="1635672"/>
            <a:ext cx="4101447" cy="3586656"/>
          </a:xfrm>
          <a:prstGeom prst="rect">
            <a:avLst/>
          </a:prstGeom>
        </p:spPr>
      </p:pic>
      <p:pic>
        <p:nvPicPr>
          <p:cNvPr id="8" name="Picture 7">
            <a:extLst>
              <a:ext uri="{FF2B5EF4-FFF2-40B4-BE49-F238E27FC236}">
                <a16:creationId xmlns:a16="http://schemas.microsoft.com/office/drawing/2014/main" id="{5B61A21F-DF28-4433-9FEA-9B5591E5309D}"/>
              </a:ext>
            </a:extLst>
          </p:cNvPr>
          <p:cNvPicPr>
            <a:picLocks noChangeAspect="1"/>
          </p:cNvPicPr>
          <p:nvPr/>
        </p:nvPicPr>
        <p:blipFill rotWithShape="1">
          <a:blip r:embed="rId5"/>
          <a:srcRect l="17648" t="1568" r="19000" b="4626"/>
          <a:stretch/>
        </p:blipFill>
        <p:spPr>
          <a:xfrm>
            <a:off x="5429633" y="1552140"/>
            <a:ext cx="4766142" cy="3969572"/>
          </a:xfrm>
          <a:prstGeom prst="rect">
            <a:avLst/>
          </a:prstGeom>
        </p:spPr>
      </p:pic>
    </p:spTree>
    <p:extLst>
      <p:ext uri="{BB962C8B-B14F-4D97-AF65-F5344CB8AC3E}">
        <p14:creationId xmlns:p14="http://schemas.microsoft.com/office/powerpoint/2010/main" val="19624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B791BF27-DA84-4D6E-B92C-F1D632AFF759}"/>
              </a:ext>
            </a:extLst>
          </p:cNvPr>
          <p:cNvSpPr>
            <a:spLocks noGrp="1"/>
          </p:cNvSpPr>
          <p:nvPr>
            <p:ph type="title"/>
          </p:nvPr>
        </p:nvSpPr>
        <p:spPr>
          <a:xfrm>
            <a:off x="1113810" y="2825248"/>
            <a:ext cx="4036334" cy="2387600"/>
          </a:xfrm>
        </p:spPr>
        <p:txBody>
          <a:bodyPr vert="horz" lIns="91440" tIns="45720" rIns="91440" bIns="45720" rtlCol="0" anchor="t">
            <a:normAutofit/>
          </a:bodyPr>
          <a:lstStyle/>
          <a:p>
            <a:pPr>
              <a:lnSpc>
                <a:spcPct val="90000"/>
              </a:lnSpc>
            </a:pPr>
            <a:r>
              <a:rPr lang="en-US" sz="5400" kern="1200" dirty="0">
                <a:latin typeface="+mj-lt"/>
                <a:ea typeface="+mj-ea"/>
                <a:cs typeface="+mj-cs"/>
              </a:rPr>
              <a:t>Pass it on</a:t>
            </a:r>
          </a:p>
        </p:txBody>
      </p:sp>
      <p:pic>
        <p:nvPicPr>
          <p:cNvPr id="10" name="Online Media 7" descr="Hands holding the earth&#10;&#10;Description automatically generated with low confidence">
            <a:hlinkClick r:id="" action="ppaction://media"/>
            <a:extLst>
              <a:ext uri="{FF2B5EF4-FFF2-40B4-BE49-F238E27FC236}">
                <a16:creationId xmlns:a16="http://schemas.microsoft.com/office/drawing/2014/main" id="{EA31F633-700D-417A-A8C1-E4484DF46EA5}"/>
              </a:ext>
            </a:extLst>
          </p:cNvPr>
          <p:cNvPicPr>
            <a:picLocks noRot="1" noChangeAspect="1"/>
          </p:cNvPicPr>
          <p:nvPr>
            <a:videoFile r:link="rId1"/>
          </p:nvPr>
        </p:nvPicPr>
        <p:blipFill>
          <a:blip r:embed="rId3"/>
          <a:stretch/>
        </p:blipFill>
        <p:spPr>
          <a:xfrm>
            <a:off x="5922492" y="1744712"/>
            <a:ext cx="5536001" cy="3293920"/>
          </a:xfrm>
          <a:prstGeom prst="rect">
            <a:avLst/>
          </a:prstGeom>
        </p:spPr>
      </p:pic>
    </p:spTree>
    <p:extLst>
      <p:ext uri="{BB962C8B-B14F-4D97-AF65-F5344CB8AC3E}">
        <p14:creationId xmlns:p14="http://schemas.microsoft.com/office/powerpoint/2010/main" val="53567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DF974-9179-4EE0-AD8F-D02D45DB693F}"/>
              </a:ext>
            </a:extLst>
          </p:cNvPr>
          <p:cNvSpPr txBox="1"/>
          <p:nvPr/>
        </p:nvSpPr>
        <p:spPr>
          <a:xfrm>
            <a:off x="942975" y="4186237"/>
            <a:ext cx="10458450" cy="2071687"/>
          </a:xfrm>
          <a:prstGeom prst="rect">
            <a:avLst/>
          </a:prstGeom>
          <a:noFill/>
        </p:spPr>
        <p:txBody>
          <a:bodyPr wrap="square" lIns="0" tIns="0" rIns="0" bIns="0" rtlCol="0" anchor="b" anchorCtr="0">
            <a:normAutofit lnSpcReduction="10000"/>
          </a:bodyPr>
          <a:lstStyle/>
          <a:p>
            <a:pPr algn="ctr"/>
            <a:r>
              <a:rPr lang="en-GB" sz="3600" dirty="0"/>
              <a:t>Want to adapt any of our projects to your university? </a:t>
            </a:r>
            <a:br>
              <a:rPr lang="en-GB" sz="3600" dirty="0"/>
            </a:br>
            <a:r>
              <a:rPr lang="en-GB" sz="3600" dirty="0"/>
              <a:t>Please contact Prof Dr Petra Molthan-Hill  </a:t>
            </a:r>
          </a:p>
          <a:p>
            <a:pPr algn="ctr"/>
            <a:r>
              <a:rPr lang="en-GB" sz="3600" dirty="0"/>
              <a:t>petra.molthan-hill@ntu.ac.uk</a:t>
            </a:r>
          </a:p>
        </p:txBody>
      </p:sp>
      <p:pic>
        <p:nvPicPr>
          <p:cNvPr id="3" name="Picture 2" descr="Graphical user interface, text&#10;&#10;Description automatically generated">
            <a:extLst>
              <a:ext uri="{FF2B5EF4-FFF2-40B4-BE49-F238E27FC236}">
                <a16:creationId xmlns:a16="http://schemas.microsoft.com/office/drawing/2014/main" id="{934C5D02-DB29-B543-A007-3D28E6238447}"/>
              </a:ext>
            </a:extLst>
          </p:cNvPr>
          <p:cNvPicPr>
            <a:picLocks noChangeAspect="1"/>
          </p:cNvPicPr>
          <p:nvPr/>
        </p:nvPicPr>
        <p:blipFill>
          <a:blip r:embed="rId2"/>
          <a:stretch>
            <a:fillRect/>
          </a:stretch>
        </p:blipFill>
        <p:spPr>
          <a:xfrm>
            <a:off x="8691306" y="771218"/>
            <a:ext cx="3225800" cy="1028700"/>
          </a:xfrm>
          <a:prstGeom prst="rect">
            <a:avLst/>
          </a:prstGeom>
        </p:spPr>
      </p:pic>
    </p:spTree>
    <p:extLst>
      <p:ext uri="{BB962C8B-B14F-4D97-AF65-F5344CB8AC3E}">
        <p14:creationId xmlns:p14="http://schemas.microsoft.com/office/powerpoint/2010/main" val="319203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673911-1A14-47AE-B9FC-3B697AAE3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FB6138-1EBD-B74E-82D2-FD7608E85B83}"/>
              </a:ext>
            </a:extLst>
          </p:cNvPr>
          <p:cNvSpPr>
            <a:spLocks noGrp="1"/>
          </p:cNvSpPr>
          <p:nvPr>
            <p:ph type="ctrTitle" idx="4294967295"/>
          </p:nvPr>
        </p:nvSpPr>
        <p:spPr>
          <a:xfrm>
            <a:off x="1798928" y="5093208"/>
            <a:ext cx="6467247" cy="1261872"/>
          </a:xfrm>
        </p:spPr>
        <p:txBody>
          <a:bodyPr vert="horz" lIns="91440" tIns="45720" rIns="91440" bIns="45720" rtlCol="0" anchor="ctr">
            <a:normAutofit/>
          </a:bodyPr>
          <a:lstStyle/>
          <a:p>
            <a:pPr marL="0" indent="0">
              <a:lnSpc>
                <a:spcPct val="90000"/>
              </a:lnSpc>
            </a:pPr>
            <a:r>
              <a:rPr lang="en-US" sz="2600" kern="1200" dirty="0" err="1">
                <a:solidFill>
                  <a:srgbClr val="FFFFFF"/>
                </a:solidFill>
                <a:latin typeface="+mj-lt"/>
                <a:ea typeface="+mj-ea"/>
                <a:cs typeface="+mj-cs"/>
              </a:rPr>
              <a:t>En</a:t>
            </a:r>
            <a:r>
              <a:rPr lang="en-US" sz="2600" kern="1200" dirty="0">
                <a:solidFill>
                  <a:srgbClr val="FFFFFF"/>
                </a:solidFill>
                <a:latin typeface="+mj-lt"/>
                <a:ea typeface="+mj-ea"/>
                <a:cs typeface="+mj-cs"/>
              </a:rPr>
              <a:t>-ROADS </a:t>
            </a:r>
            <a:r>
              <a:rPr lang="en-US" sz="2600" b="0" kern="1200" dirty="0">
                <a:solidFill>
                  <a:srgbClr val="FFFFFF"/>
                </a:solidFill>
                <a:latin typeface="+mj-lt"/>
                <a:ea typeface="+mj-ea"/>
                <a:cs typeface="+mj-cs"/>
              </a:rPr>
              <a:t>is a cutting-edge simulation model used to test climate solutions and generate climate scenarios for the future.</a:t>
            </a:r>
          </a:p>
        </p:txBody>
      </p:sp>
      <p:pic>
        <p:nvPicPr>
          <p:cNvPr id="4" name="Picture 3">
            <a:extLst>
              <a:ext uri="{FF2B5EF4-FFF2-40B4-BE49-F238E27FC236}">
                <a16:creationId xmlns:a16="http://schemas.microsoft.com/office/drawing/2014/main" id="{95CBB78F-4B26-DE45-AF8F-0E7C7D091120}"/>
              </a:ext>
            </a:extLst>
          </p:cNvPr>
          <p:cNvPicPr>
            <a:picLocks noChangeAspect="1"/>
          </p:cNvPicPr>
          <p:nvPr/>
        </p:nvPicPr>
        <p:blipFill>
          <a:blip r:embed="rId3"/>
          <a:stretch>
            <a:fillRect/>
          </a:stretch>
        </p:blipFill>
        <p:spPr>
          <a:xfrm>
            <a:off x="1798929" y="69575"/>
            <a:ext cx="9056660" cy="4664180"/>
          </a:xfrm>
          <a:prstGeom prst="rect">
            <a:avLst/>
          </a:prstGeom>
          <a:ln w="25400">
            <a:solidFill>
              <a:schemeClr val="accent2"/>
            </a:solidFill>
          </a:ln>
        </p:spPr>
      </p:pic>
      <p:cxnSp>
        <p:nvCxnSpPr>
          <p:cNvPr id="13" name="Straight Connector 10">
            <a:extLst>
              <a:ext uri="{FF2B5EF4-FFF2-40B4-BE49-F238E27FC236}">
                <a16:creationId xmlns:a16="http://schemas.microsoft.com/office/drawing/2014/main" id="{9392F240-FCCC-4D1B-89FD-0485B2F8F4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04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AC7944-B123-F344-94BE-3F43D978B506}"/>
              </a:ext>
            </a:extLst>
          </p:cNvPr>
          <p:cNvSpPr>
            <a:spLocks noGrp="1"/>
          </p:cNvSpPr>
          <p:nvPr>
            <p:ph sz="half" idx="1"/>
          </p:nvPr>
        </p:nvSpPr>
        <p:spPr>
          <a:xfrm>
            <a:off x="6654017" y="1336975"/>
            <a:ext cx="5095069" cy="5278313"/>
          </a:xfrm>
        </p:spPr>
        <p:txBody>
          <a:bodyPr>
            <a:normAutofit/>
          </a:bodyPr>
          <a:lstStyle/>
          <a:p>
            <a:pPr marL="0" indent="0">
              <a:buNone/>
            </a:pPr>
            <a:endParaRPr lang="en-GB" dirty="0">
              <a:solidFill>
                <a:schemeClr val="accent1">
                  <a:lumMod val="50000"/>
                </a:schemeClr>
              </a:solidFill>
              <a:latin typeface="Verdana" panose="020B0604030504040204" pitchFamily="34" charset="0"/>
              <a:ea typeface="Verdana" panose="020B0604030504040204" pitchFamily="34" charset="0"/>
            </a:endParaRPr>
          </a:p>
          <a:p>
            <a:pPr marL="0" indent="0">
              <a:buNone/>
            </a:pPr>
            <a:endParaRPr lang="en-GB" dirty="0">
              <a:solidFill>
                <a:schemeClr val="accent1">
                  <a:lumMod val="50000"/>
                </a:schemeClr>
              </a:solidFill>
              <a:latin typeface="Verdana" panose="020B0604030504040204" pitchFamily="34" charset="0"/>
              <a:ea typeface="Verdana" panose="020B0604030504040204" pitchFamily="34" charset="0"/>
            </a:endParaRPr>
          </a:p>
        </p:txBody>
      </p:sp>
      <p:sp>
        <p:nvSpPr>
          <p:cNvPr id="4" name="Title 3">
            <a:extLst>
              <a:ext uri="{FF2B5EF4-FFF2-40B4-BE49-F238E27FC236}">
                <a16:creationId xmlns:a16="http://schemas.microsoft.com/office/drawing/2014/main" id="{A6F8A2C9-ABB0-F148-B06C-684146C61012}"/>
              </a:ext>
            </a:extLst>
          </p:cNvPr>
          <p:cNvSpPr>
            <a:spLocks noGrp="1"/>
          </p:cNvSpPr>
          <p:nvPr>
            <p:ph type="title"/>
          </p:nvPr>
        </p:nvSpPr>
        <p:spPr>
          <a:xfrm>
            <a:off x="115911" y="462496"/>
            <a:ext cx="11822804" cy="1001983"/>
          </a:xfrm>
        </p:spPr>
        <p:txBody>
          <a:bodyPr>
            <a:noAutofit/>
          </a:bodyPr>
          <a:lstStyle/>
          <a:p>
            <a:r>
              <a:rPr lang="en-GB" sz="3600" dirty="0"/>
              <a:t>Solutions: A lot to know…</a:t>
            </a:r>
            <a:endParaRPr lang="en-US" sz="3600" dirty="0"/>
          </a:p>
        </p:txBody>
      </p:sp>
      <p:pic>
        <p:nvPicPr>
          <p:cNvPr id="7" name="Grafik 2">
            <a:extLst>
              <a:ext uri="{FF2B5EF4-FFF2-40B4-BE49-F238E27FC236}">
                <a16:creationId xmlns:a16="http://schemas.microsoft.com/office/drawing/2014/main" id="{6D5BB798-421D-4ADF-814D-D5724F45990C}"/>
              </a:ext>
            </a:extLst>
          </p:cNvPr>
          <p:cNvPicPr>
            <a:picLocks noChangeAspect="1"/>
          </p:cNvPicPr>
          <p:nvPr/>
        </p:nvPicPr>
        <p:blipFill>
          <a:blip r:embed="rId3"/>
          <a:stretch>
            <a:fillRect/>
          </a:stretch>
        </p:blipFill>
        <p:spPr>
          <a:xfrm>
            <a:off x="8134349" y="1281553"/>
            <a:ext cx="3225017" cy="3905250"/>
          </a:xfrm>
          <a:prstGeom prst="rect">
            <a:avLst/>
          </a:prstGeom>
        </p:spPr>
      </p:pic>
      <p:sp>
        <p:nvSpPr>
          <p:cNvPr id="2" name="Rectangle 1">
            <a:extLst>
              <a:ext uri="{FF2B5EF4-FFF2-40B4-BE49-F238E27FC236}">
                <a16:creationId xmlns:a16="http://schemas.microsoft.com/office/drawing/2014/main" id="{43E4812D-6633-4191-B85B-9574397C33EF}"/>
              </a:ext>
            </a:extLst>
          </p:cNvPr>
          <p:cNvSpPr/>
          <p:nvPr/>
        </p:nvSpPr>
        <p:spPr>
          <a:xfrm>
            <a:off x="8134349" y="5304656"/>
            <a:ext cx="3225017" cy="646331"/>
          </a:xfrm>
          <a:prstGeom prst="rect">
            <a:avLst/>
          </a:prstGeom>
        </p:spPr>
        <p:txBody>
          <a:bodyPr wrap="square">
            <a:spAutoFit/>
          </a:bodyPr>
          <a:lstStyle/>
          <a:p>
            <a:r>
              <a:rPr lang="en-GB" dirty="0">
                <a:hlinkClick r:id="rId4"/>
              </a:rPr>
              <a:t>https://profilebooks.com/how-bad-are-bananas.html</a:t>
            </a:r>
            <a:endParaRPr lang="en-GB" dirty="0"/>
          </a:p>
        </p:txBody>
      </p:sp>
      <p:pic>
        <p:nvPicPr>
          <p:cNvPr id="14" name="Picture 4" descr="Image result for project drawdown book&quot;">
            <a:extLst>
              <a:ext uri="{FF2B5EF4-FFF2-40B4-BE49-F238E27FC236}">
                <a16:creationId xmlns:a16="http://schemas.microsoft.com/office/drawing/2014/main" id="{2D1F2256-B105-432D-8384-569A260820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3592" y="1281553"/>
            <a:ext cx="3671886" cy="393305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8445B01-17A0-49B5-BD03-75DC63495FCD}"/>
              </a:ext>
            </a:extLst>
          </p:cNvPr>
          <p:cNvSpPr/>
          <p:nvPr/>
        </p:nvSpPr>
        <p:spPr>
          <a:xfrm>
            <a:off x="3803592" y="5443155"/>
            <a:ext cx="2941896" cy="369332"/>
          </a:xfrm>
          <a:prstGeom prst="rect">
            <a:avLst/>
          </a:prstGeom>
        </p:spPr>
        <p:txBody>
          <a:bodyPr wrap="none">
            <a:spAutoFit/>
          </a:bodyPr>
          <a:lstStyle/>
          <a:p>
            <a:r>
              <a:rPr lang="en-GB" dirty="0">
                <a:hlinkClick r:id="rId6"/>
              </a:rPr>
              <a:t>https://www.drawdown.org/</a:t>
            </a:r>
            <a:endParaRPr lang="en-GB" dirty="0"/>
          </a:p>
        </p:txBody>
      </p:sp>
    </p:spTree>
    <p:extLst>
      <p:ext uri="{BB962C8B-B14F-4D97-AF65-F5344CB8AC3E}">
        <p14:creationId xmlns:p14="http://schemas.microsoft.com/office/powerpoint/2010/main" val="368421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90E8AC9-E196-4338-9E99-B18BDAB78B19}"/>
              </a:ext>
            </a:extLst>
          </p:cNvPr>
          <p:cNvPicPr>
            <a:picLocks noGrp="1" noChangeAspect="1"/>
          </p:cNvPicPr>
          <p:nvPr>
            <p:ph sz="half" idx="1"/>
          </p:nvPr>
        </p:nvPicPr>
        <p:blipFill rotWithShape="1">
          <a:blip r:embed="rId2"/>
          <a:srcRect l="30745" t="9091" r="27887" b="-1"/>
          <a:stretch/>
        </p:blipFill>
        <p:spPr>
          <a:xfrm>
            <a:off x="3962400" y="10"/>
            <a:ext cx="8229600"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9E3310A-69FE-4CEA-83CE-6AE0E22B535C}"/>
              </a:ext>
            </a:extLst>
          </p:cNvPr>
          <p:cNvSpPr>
            <a:spLocks noGrp="1"/>
          </p:cNvSpPr>
          <p:nvPr>
            <p:ph type="title"/>
          </p:nvPr>
        </p:nvSpPr>
        <p:spPr>
          <a:xfrm>
            <a:off x="371094" y="1161288"/>
            <a:ext cx="3438144" cy="1124712"/>
          </a:xfrm>
        </p:spPr>
        <p:txBody>
          <a:bodyPr vert="horz" lIns="91440" tIns="45720" rIns="91440" bIns="45720" rtlCol="0" anchor="b">
            <a:normAutofit/>
          </a:bodyPr>
          <a:lstStyle/>
          <a:p>
            <a:pPr>
              <a:lnSpc>
                <a:spcPct val="90000"/>
              </a:lnSpc>
            </a:pPr>
            <a:r>
              <a:rPr lang="en-US" sz="2600">
                <a:solidFill>
                  <a:schemeClr val="tx1"/>
                </a:solidFill>
                <a:latin typeface="+mj-lt"/>
                <a:cs typeface="+mj-cs"/>
              </a:rPr>
              <a:t>Inspired by Carbon Literacy Training in:</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FA0C6CC-2087-49B9-A36E-873EAE9EE210}"/>
              </a:ext>
            </a:extLst>
          </p:cNvPr>
          <p:cNvSpPr/>
          <p:nvPr/>
        </p:nvSpPr>
        <p:spPr>
          <a:xfrm>
            <a:off x="371094" y="2718054"/>
            <a:ext cx="3438906" cy="3207258"/>
          </a:xfrm>
          <a:prstGeom prst="rect">
            <a:avLst/>
          </a:prstGeom>
        </p:spPr>
        <p:txBody>
          <a:bodyPr vert="horz" wrap="square"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dirty="0"/>
              <a:t>Chapple, W., Molthan-Hill, P., Welton, R., Hewitt, M.</a:t>
            </a:r>
          </a:p>
          <a:p>
            <a:pPr indent="-228600">
              <a:lnSpc>
                <a:spcPct val="90000"/>
              </a:lnSpc>
              <a:spcAft>
                <a:spcPts val="600"/>
              </a:spcAft>
              <a:buFont typeface="Arial" panose="020B0604020202020204" pitchFamily="34" charset="0"/>
              <a:buChar char="•"/>
            </a:pPr>
            <a:r>
              <a:rPr lang="en-US" sz="1700" b="1" dirty="0"/>
              <a:t>Lights Off, Spot On: Carbon Literacy Training Crossing Boundaries in the Television Industry.</a:t>
            </a:r>
            <a:r>
              <a:rPr lang="en-US" sz="1700" dirty="0"/>
              <a:t> </a:t>
            </a:r>
          </a:p>
          <a:p>
            <a:pPr indent="-228600">
              <a:lnSpc>
                <a:spcPct val="90000"/>
              </a:lnSpc>
              <a:spcAft>
                <a:spcPts val="600"/>
              </a:spcAft>
              <a:buFont typeface="Arial" panose="020B0604020202020204" pitchFamily="34" charset="0"/>
              <a:buChar char="•"/>
            </a:pPr>
            <a:r>
              <a:rPr lang="en-US" sz="1700" i="1" dirty="0"/>
              <a:t>J Bus Ethics</a:t>
            </a:r>
            <a:r>
              <a:rPr lang="en-US" sz="1700" dirty="0"/>
              <a:t> </a:t>
            </a:r>
            <a:r>
              <a:rPr lang="en-US" sz="1700" b="1" dirty="0"/>
              <a:t>162, </a:t>
            </a:r>
            <a:r>
              <a:rPr lang="en-US" sz="1700" dirty="0"/>
              <a:t>813–834 (2020). </a:t>
            </a:r>
          </a:p>
          <a:p>
            <a:pPr>
              <a:lnSpc>
                <a:spcPct val="90000"/>
              </a:lnSpc>
              <a:spcAft>
                <a:spcPts val="600"/>
              </a:spcAft>
            </a:pPr>
            <a:r>
              <a:rPr lang="en-US" sz="1700" dirty="0"/>
              <a:t>https://doi.org/10.1007/s10551-019-04363-w</a:t>
            </a:r>
          </a:p>
        </p:txBody>
      </p:sp>
    </p:spTree>
    <p:extLst>
      <p:ext uri="{BB962C8B-B14F-4D97-AF65-F5344CB8AC3E}">
        <p14:creationId xmlns:p14="http://schemas.microsoft.com/office/powerpoint/2010/main" val="349094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EB2CE-B8A8-45A3-8D11-778CFBF3836F}"/>
              </a:ext>
            </a:extLst>
          </p:cNvPr>
          <p:cNvSpPr>
            <a:spLocks noGrp="1"/>
          </p:cNvSpPr>
          <p:nvPr>
            <p:ph type="title"/>
          </p:nvPr>
        </p:nvSpPr>
        <p:spPr>
          <a:xfrm>
            <a:off x="6940295" y="1396289"/>
            <a:ext cx="4668257" cy="1325563"/>
          </a:xfrm>
        </p:spPr>
        <p:txBody>
          <a:bodyPr vert="horz" lIns="91440" tIns="45720" rIns="91440" bIns="45720" rtlCol="0" anchor="ctr">
            <a:normAutofit/>
          </a:bodyPr>
          <a:lstStyle/>
          <a:p>
            <a:pPr>
              <a:lnSpc>
                <a:spcPct val="90000"/>
              </a:lnSpc>
            </a:pPr>
            <a:r>
              <a:rPr lang="en-US" altLang="en-US" sz="2800" b="1" kern="1200">
                <a:solidFill>
                  <a:schemeClr val="tx1"/>
                </a:solidFill>
                <a:latin typeface="+mj-lt"/>
                <a:ea typeface="+mj-ea"/>
                <a:cs typeface="+mj-cs"/>
              </a:rPr>
              <a:t>Carbon Literacy Training for Business Schools</a:t>
            </a:r>
            <a:endParaRPr lang="en-US" sz="2800" kern="1200">
              <a:solidFill>
                <a:schemeClr val="tx1"/>
              </a:solidFill>
              <a:latin typeface="+mj-lt"/>
              <a:ea typeface="+mj-ea"/>
              <a:cs typeface="+mj-cs"/>
            </a:endParaRPr>
          </a:p>
        </p:txBody>
      </p:sp>
      <p:sp>
        <p:nvSpPr>
          <p:cNvPr id="15" name="Freeform: Shape 1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F20B8071-B982-49E8-B53F-D92CCB1EF10E}"/>
              </a:ext>
            </a:extLst>
          </p:cNvPr>
          <p:cNvPicPr>
            <a:picLocks noGrp="1" noChangeAspect="1"/>
          </p:cNvPicPr>
          <p:nvPr>
            <p:ph idx="12"/>
          </p:nvPr>
        </p:nvPicPr>
        <p:blipFill rotWithShape="1">
          <a:blip r:embed="rId3"/>
          <a:srcRect l="18532" r="6465"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0" name="Picture 6" descr="prme-stacked-solid-rgb">
            <a:extLst>
              <a:ext uri="{FF2B5EF4-FFF2-40B4-BE49-F238E27FC236}">
                <a16:creationId xmlns:a16="http://schemas.microsoft.com/office/drawing/2014/main" id="{36676C66-08A0-43C8-9DB0-8A900322048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71" r="19549"/>
          <a:stretch/>
        </p:blipFill>
        <p:spPr bwMode="auto">
          <a:xfrm>
            <a:off x="4825" y="10"/>
            <a:ext cx="3963148"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7">
            <a:extLst>
              <a:ext uri="{FF2B5EF4-FFF2-40B4-BE49-F238E27FC236}">
                <a16:creationId xmlns:a16="http://schemas.microsoft.com/office/drawing/2014/main" id="{03909788-32AB-4464-BFF6-56F38C6EA751}"/>
              </a:ext>
            </a:extLst>
          </p:cNvPr>
          <p:cNvPicPr>
            <a:picLocks noChangeAspect="1"/>
          </p:cNvPicPr>
          <p:nvPr/>
        </p:nvPicPr>
        <p:blipFill rotWithShape="1">
          <a:blip r:embed="rId5">
            <a:extLst>
              <a:ext uri="{28A0092B-C50C-407E-A947-70E740481C1C}">
                <a14:useLocalDpi xmlns:a14="http://schemas.microsoft.com/office/drawing/2010/main" val="0"/>
              </a:ext>
            </a:extLst>
          </a:blip>
          <a:srcRect t="4242" r="-2" b="5402"/>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0B8A8A70-8EEC-4CD4-A95F-C4E96A4540CE}"/>
              </a:ext>
            </a:extLst>
          </p:cNvPr>
          <p:cNvSpPr>
            <a:spLocks noGrp="1"/>
          </p:cNvSpPr>
          <p:nvPr>
            <p:ph idx="1"/>
          </p:nvPr>
        </p:nvSpPr>
        <p:spPr>
          <a:xfrm>
            <a:off x="6940296" y="2642785"/>
            <a:ext cx="4668256" cy="3977934"/>
          </a:xfrm>
        </p:spPr>
        <p:txBody>
          <a:bodyPr vert="horz" lIns="91440" tIns="45720" rIns="91440" bIns="45720" rtlCol="0" anchor="t">
            <a:normAutofit/>
          </a:bodyPr>
          <a:lstStyle/>
          <a:p>
            <a:pPr marL="0" marR="0" lvl="0" indent="0" fontAlgn="auto">
              <a:lnSpc>
                <a:spcPct val="90000"/>
              </a:lnSpc>
              <a:spcBef>
                <a:spcPts val="0"/>
              </a:spcBef>
              <a:spcAft>
                <a:spcPts val="0"/>
              </a:spcAft>
              <a:buClrTx/>
              <a:buSzTx/>
              <a:buNone/>
              <a:tabLst/>
              <a:defRPr/>
            </a:pPr>
            <a:r>
              <a:rPr kumimoji="0" lang="en-US" sz="2000" b="0" i="0" u="none" strike="noStrike" cap="none" spc="0" normalizeH="0" baseline="0" noProof="0" dirty="0">
                <a:ln>
                  <a:noFill/>
                </a:ln>
                <a:effectLst/>
                <a:uLnTx/>
                <a:uFillTx/>
                <a:latin typeface="+mn-lt"/>
                <a:cs typeface="+mn-cs"/>
              </a:rPr>
              <a:t>This training was developed by </a:t>
            </a:r>
            <a:r>
              <a:rPr kumimoji="0" lang="en-US" sz="2000" b="1" i="0" u="none" strike="noStrike" cap="none" spc="0" normalizeH="0" baseline="0" noProof="0" dirty="0">
                <a:ln>
                  <a:noFill/>
                </a:ln>
                <a:effectLst/>
                <a:uLnTx/>
                <a:uFillTx/>
                <a:latin typeface="+mn-lt"/>
                <a:cs typeface="+mn-cs"/>
              </a:rPr>
              <a:t>Nottingham Business School (Nottingham Trent University)</a:t>
            </a:r>
            <a:r>
              <a:rPr kumimoji="0" lang="en-US" sz="2000" b="0" i="0" u="none" strike="noStrike" cap="none" spc="0" normalizeH="0" baseline="0" noProof="0" dirty="0">
                <a:ln>
                  <a:noFill/>
                </a:ln>
                <a:effectLst/>
                <a:uLnTx/>
                <a:uFillTx/>
                <a:latin typeface="+mn-lt"/>
                <a:cs typeface="+mn-cs"/>
              </a:rPr>
              <a:t> in collaboration with the </a:t>
            </a:r>
            <a:r>
              <a:rPr kumimoji="0" lang="en-US" sz="2000" b="1" i="0" u="none" strike="noStrike" cap="none" spc="0" normalizeH="0" baseline="0" noProof="0" dirty="0">
                <a:ln>
                  <a:noFill/>
                </a:ln>
                <a:effectLst/>
                <a:uLnTx/>
                <a:uFillTx/>
                <a:latin typeface="+mn-lt"/>
                <a:cs typeface="+mn-cs"/>
              </a:rPr>
              <a:t>UN PRME Champions, Oikos International and the Carbon Literacy Project.</a:t>
            </a:r>
            <a:r>
              <a:rPr kumimoji="0" lang="en-US" sz="2000" b="0" i="0" u="none" strike="noStrike" cap="none" spc="0" normalizeH="0" baseline="0" noProof="0" dirty="0">
                <a:ln>
                  <a:noFill/>
                </a:ln>
                <a:effectLst/>
                <a:uLnTx/>
                <a:uFillTx/>
                <a:latin typeface="+mn-lt"/>
                <a:cs typeface="+mn-cs"/>
              </a:rPr>
              <a:t> </a:t>
            </a:r>
          </a:p>
          <a:p>
            <a:pPr marL="0" marR="0" lvl="0" fontAlgn="auto">
              <a:lnSpc>
                <a:spcPct val="90000"/>
              </a:lnSpc>
              <a:spcBef>
                <a:spcPts val="0"/>
              </a:spcBef>
              <a:spcAft>
                <a:spcPts val="0"/>
              </a:spcAft>
              <a:buClrTx/>
              <a:buSzTx/>
              <a:buFont typeface="Arial" panose="020B0604020202020204" pitchFamily="34" charset="0"/>
              <a:buChar char="•"/>
              <a:tabLst/>
              <a:defRPr/>
            </a:pPr>
            <a:endParaRPr kumimoji="0" lang="en-US" sz="1600" b="0" i="0" u="none" strike="noStrike" cap="none" spc="0" normalizeH="0" baseline="0" noProof="0" dirty="0">
              <a:ln>
                <a:noFill/>
              </a:ln>
              <a:effectLst/>
              <a:uLnTx/>
              <a:uFillTx/>
              <a:latin typeface="+mn-lt"/>
              <a:cs typeface="+mn-cs"/>
            </a:endParaRPr>
          </a:p>
          <a:p>
            <a:pPr marL="0" marR="0" lvl="0" indent="0" fontAlgn="auto">
              <a:lnSpc>
                <a:spcPct val="90000"/>
              </a:lnSpc>
              <a:spcBef>
                <a:spcPts val="0"/>
              </a:spcBef>
              <a:spcAft>
                <a:spcPts val="0"/>
              </a:spcAft>
              <a:buClrTx/>
              <a:buSzTx/>
              <a:buNone/>
              <a:tabLst/>
              <a:defRPr/>
            </a:pPr>
            <a:r>
              <a:rPr kumimoji="0" lang="en-US" sz="1400" b="0" i="0" u="none" strike="noStrike" cap="none" spc="0" normalizeH="0" baseline="0" noProof="0" dirty="0">
                <a:ln>
                  <a:noFill/>
                </a:ln>
                <a:effectLst/>
                <a:uLnTx/>
                <a:uFillTx/>
                <a:latin typeface="+mn-lt"/>
                <a:cs typeface="+mn-cs"/>
              </a:rPr>
              <a:t>The aim of this project is to get academics, students and others Carbon Literate within a short time frame and to get as many people as possible actively involved in embedding climate solutions in their own life and work. In order to do so we have chosen a train-the-trainer approach, so we will offer regional events inviting all the universities and business schools in the vicinity to train academics and students there so that they can become trainers in their own institution and/or get involved in training others in other regions of the world.</a:t>
            </a:r>
          </a:p>
          <a:p>
            <a:pPr>
              <a:lnSpc>
                <a:spcPct val="90000"/>
              </a:lnSpc>
              <a:buFont typeface="Arial" panose="020B0604020202020204" pitchFamily="34" charset="0"/>
              <a:buChar char="•"/>
            </a:pPr>
            <a:endParaRPr lang="en-US" sz="1400" dirty="0">
              <a:latin typeface="+mn-lt"/>
              <a:cs typeface="+mn-cs"/>
            </a:endParaRPr>
          </a:p>
        </p:txBody>
      </p:sp>
      <p:sp>
        <p:nvSpPr>
          <p:cNvPr id="8" name="TextBox 7">
            <a:extLst>
              <a:ext uri="{FF2B5EF4-FFF2-40B4-BE49-F238E27FC236}">
                <a16:creationId xmlns:a16="http://schemas.microsoft.com/office/drawing/2014/main" id="{C73EDE7F-CBAD-4413-8FC8-FE9E02B47643}"/>
              </a:ext>
            </a:extLst>
          </p:cNvPr>
          <p:cNvSpPr txBox="1"/>
          <p:nvPr/>
        </p:nvSpPr>
        <p:spPr>
          <a:xfrm>
            <a:off x="4390718" y="445150"/>
            <a:ext cx="7212918" cy="1246495"/>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
                <a:srgbClr val="E6005B"/>
              </a:buClr>
              <a:buSzTx/>
              <a:buFontTx/>
              <a:buNone/>
              <a:tabLst/>
              <a:defRPr/>
            </a:pPr>
            <a:r>
              <a:rPr kumimoji="0" lang="en-GB" altLang="en-US" sz="2400" b="1" i="1" u="none" strike="noStrike" kern="1200" cap="none" spc="0" normalizeH="0" baseline="0" noProof="0" dirty="0">
                <a:ln>
                  <a:noFill/>
                </a:ln>
                <a:solidFill>
                  <a:srgbClr val="E6005B"/>
                </a:solidFill>
                <a:effectLst/>
                <a:uLnTx/>
                <a:uFillTx/>
                <a:latin typeface="Arial" panose="020B0604020202020204" pitchFamily="34" charset="0"/>
                <a:ea typeface="+mn-ea"/>
                <a:cs typeface="Arial" panose="020B0604020202020204" pitchFamily="34" charset="0"/>
              </a:rPr>
              <a:t>What if every recruit into corporations from the world’s business schools was qualified as Carbon Literate? </a:t>
            </a:r>
            <a:endParaRPr kumimoji="0" lang="en-US" altLang="en-US" sz="2400" b="0" i="0" u="none" strike="noStrike" kern="1200" cap="none" spc="0" normalizeH="0" baseline="0" noProof="0" dirty="0">
              <a:ln>
                <a:noFill/>
              </a:ln>
              <a:solidFill>
                <a:srgbClr val="E600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905595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D0EBF4-0C3A-4607-9FEF-3545384548AC}"/>
              </a:ext>
            </a:extLst>
          </p:cNvPr>
          <p:cNvSpPr txBox="1"/>
          <p:nvPr/>
        </p:nvSpPr>
        <p:spPr>
          <a:xfrm>
            <a:off x="924560" y="5661615"/>
            <a:ext cx="10563225" cy="676275"/>
          </a:xfrm>
          <a:prstGeom prst="rect">
            <a:avLst/>
          </a:prstGeom>
          <a:noFill/>
        </p:spPr>
        <p:txBody>
          <a:bodyPr wrap="square" lIns="0" tIns="0" rIns="0" bIns="0" rtlCol="0" anchor="b" anchorCtr="0">
            <a:normAutofit fontScale="70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This table will be published in: Molthan-Hill, P et al (2021), </a:t>
            </a:r>
            <a:r>
              <a:rPr kumimoji="0" lang="en-GB" sz="1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Climate change education at universities: Relevance and strategies for every discipline.</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 Handbook of Climate Change Adaptation and Mitigation (3rd edition), Springer: Cham, Switzerland, forthcoming. Adapted from definitions provided by Mochizuki Y, Bryan A (2015) Climate change education in the context of education for sustainable development: Rationale and principles. Research 9(1): 4-26.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F639CD7-082D-4148-8457-C9B8D908F8DB}"/>
              </a:ext>
            </a:extLst>
          </p:cNvPr>
          <p:cNvGraphicFramePr>
            <a:graphicFrameLocks/>
          </p:cNvGraphicFramePr>
          <p:nvPr>
            <p:extLst>
              <p:ext uri="{D42A27DB-BD31-4B8C-83A1-F6EECF244321}">
                <p14:modId xmlns:p14="http://schemas.microsoft.com/office/powerpoint/2010/main" val="4268639852"/>
              </p:ext>
            </p:extLst>
          </p:nvPr>
        </p:nvGraphicFramePr>
        <p:xfrm>
          <a:off x="323385" y="520110"/>
          <a:ext cx="11520000" cy="529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8274DBD2-64CF-471F-BEB9-BA6C00AF64EE}"/>
              </a:ext>
            </a:extLst>
          </p:cNvPr>
          <p:cNvSpPr txBox="1"/>
          <p:nvPr/>
        </p:nvSpPr>
        <p:spPr>
          <a:xfrm>
            <a:off x="-12615" y="170190"/>
            <a:ext cx="1219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D043D"/>
                </a:solidFill>
                <a:effectLst/>
                <a:uLnTx/>
                <a:uFillTx/>
                <a:latin typeface="Arial" panose="020B0604020202020204"/>
                <a:ea typeface="+mn-ea"/>
                <a:cs typeface="+mn-cs"/>
              </a:rPr>
              <a:t> </a:t>
            </a:r>
            <a:r>
              <a:rPr kumimoji="0" lang="en-GB"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rPr>
              <a:t>1. Climate Change Science Education</a:t>
            </a:r>
            <a:endParaRPr kumimoji="0" lang="en-NL"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310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D0EBF4-0C3A-4607-9FEF-3545384548AC}"/>
              </a:ext>
            </a:extLst>
          </p:cNvPr>
          <p:cNvSpPr txBox="1"/>
          <p:nvPr/>
        </p:nvSpPr>
        <p:spPr>
          <a:xfrm>
            <a:off x="937260" y="5815236"/>
            <a:ext cx="10563225" cy="676275"/>
          </a:xfrm>
          <a:prstGeom prst="rect">
            <a:avLst/>
          </a:prstGeom>
          <a:noFill/>
        </p:spPr>
        <p:txBody>
          <a:bodyPr wrap="square" lIns="0" tIns="0" rIns="0" bIns="0" rtlCol="0" anchor="b" anchorCtr="0">
            <a:normAutofit fontScale="70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This table will be published in: Molthan-Hill, P et al (2021), </a:t>
            </a:r>
            <a:r>
              <a:rPr kumimoji="0" lang="en-GB" sz="1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Climate change education at universities: Relevance and strategies for every discipline.</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 Handbook of Climate Change Adaptation and Mitigation (3rd edition), Springer: Cham, Switzerland, forthcoming. Adapted from definitions provided by Mochizuki Y, Bryan A (2015) Climate change education in the context of education for sustainable development: Rationale and principles. Research 9(1): 4-26.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F639CD7-082D-4148-8457-C9B8D908F8DB}"/>
              </a:ext>
            </a:extLst>
          </p:cNvPr>
          <p:cNvGraphicFramePr>
            <a:graphicFrameLocks/>
          </p:cNvGraphicFramePr>
          <p:nvPr>
            <p:extLst>
              <p:ext uri="{D42A27DB-BD31-4B8C-83A1-F6EECF244321}">
                <p14:modId xmlns:p14="http://schemas.microsoft.com/office/powerpoint/2010/main" val="3142411126"/>
              </p:ext>
            </p:extLst>
          </p:nvPr>
        </p:nvGraphicFramePr>
        <p:xfrm>
          <a:off x="323385" y="520110"/>
          <a:ext cx="11520000" cy="529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8274DBD2-64CF-471F-BEB9-BA6C00AF64EE}"/>
              </a:ext>
            </a:extLst>
          </p:cNvPr>
          <p:cNvSpPr txBox="1"/>
          <p:nvPr/>
        </p:nvSpPr>
        <p:spPr>
          <a:xfrm>
            <a:off x="-12615" y="-6236"/>
            <a:ext cx="1219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D043D"/>
                </a:solidFill>
                <a:effectLst/>
                <a:uLnTx/>
                <a:uFillTx/>
                <a:latin typeface="Arial" panose="020B0604020202020204"/>
                <a:ea typeface="+mn-ea"/>
                <a:cs typeface="+mn-cs"/>
              </a:rPr>
              <a:t> </a:t>
            </a:r>
            <a:r>
              <a:rPr kumimoji="0" lang="en-GB"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rPr>
              <a:t>2. Climate Change Mitigation Education</a:t>
            </a:r>
            <a:endParaRPr kumimoji="0" lang="en-NL"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2504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D0EBF4-0C3A-4607-9FEF-3545384548AC}"/>
              </a:ext>
            </a:extLst>
          </p:cNvPr>
          <p:cNvSpPr txBox="1"/>
          <p:nvPr/>
        </p:nvSpPr>
        <p:spPr>
          <a:xfrm>
            <a:off x="814387" y="5900420"/>
            <a:ext cx="10563225" cy="676275"/>
          </a:xfrm>
          <a:prstGeom prst="rect">
            <a:avLst/>
          </a:prstGeom>
          <a:noFill/>
        </p:spPr>
        <p:txBody>
          <a:bodyPr wrap="square" lIns="0" tIns="0" rIns="0" bIns="0" rtlCol="0" anchor="b" anchorCtr="0">
            <a:normAutofit fontScale="70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This table will be published in: Molthan-Hill, P et al (2021), </a:t>
            </a:r>
            <a:r>
              <a:rPr kumimoji="0" lang="en-GB" sz="1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Climate change education at universities: Relevance and strategies for every discipline.</a:t>
            </a: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 Handbook of Climate Change Adaptation and Mitigation (3rd edition), Springer: Cham, Switzerland, forthcoming. Adapted from definitions provided by Mochizuki Y, Bryan A (2015) Climate change education in the context of education for sustainable development: Rationale and principles. Research 9(1): 4-26.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F639CD7-082D-4148-8457-C9B8D908F8DB}"/>
              </a:ext>
            </a:extLst>
          </p:cNvPr>
          <p:cNvGraphicFramePr>
            <a:graphicFrameLocks/>
          </p:cNvGraphicFramePr>
          <p:nvPr>
            <p:extLst>
              <p:ext uri="{D42A27DB-BD31-4B8C-83A1-F6EECF244321}">
                <p14:modId xmlns:p14="http://schemas.microsoft.com/office/powerpoint/2010/main" val="1128507295"/>
              </p:ext>
            </p:extLst>
          </p:nvPr>
        </p:nvGraphicFramePr>
        <p:xfrm>
          <a:off x="288000" y="561638"/>
          <a:ext cx="11520000" cy="54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8274DBD2-64CF-471F-BEB9-BA6C00AF64EE}"/>
              </a:ext>
            </a:extLst>
          </p:cNvPr>
          <p:cNvSpPr txBox="1"/>
          <p:nvPr/>
        </p:nvSpPr>
        <p:spPr>
          <a:xfrm>
            <a:off x="0" y="155575"/>
            <a:ext cx="1219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D043D"/>
                </a:solidFill>
                <a:effectLst/>
                <a:uLnTx/>
                <a:uFillTx/>
                <a:latin typeface="Arial" panose="020B0604020202020204"/>
                <a:ea typeface="+mn-ea"/>
                <a:cs typeface="+mn-cs"/>
              </a:rPr>
              <a:t> </a:t>
            </a:r>
            <a:r>
              <a:rPr kumimoji="0" lang="en-GB"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rPr>
              <a:t>3. Climate Change Adaptation Education</a:t>
            </a:r>
            <a:endParaRPr kumimoji="0" lang="en-NL"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147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3D0EBF4-0C3A-4607-9FEF-3545384548AC}"/>
              </a:ext>
            </a:extLst>
          </p:cNvPr>
          <p:cNvSpPr txBox="1"/>
          <p:nvPr/>
        </p:nvSpPr>
        <p:spPr>
          <a:xfrm>
            <a:off x="538843" y="5900420"/>
            <a:ext cx="10838769" cy="676275"/>
          </a:xfrm>
          <a:prstGeom prst="rect">
            <a:avLst/>
          </a:prstGeom>
          <a:noFill/>
        </p:spPr>
        <p:txBody>
          <a:bodyPr wrap="square" lIns="0" tIns="0" rIns="0" bIns="0" rtlCol="0" anchor="b" anchorCtr="0">
            <a:normAutofit fontScale="775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Verdana" panose="020B0604030504040204" pitchFamily="34" charset="0"/>
              </a:rPr>
              <a:t>MOLTHAN-HILL, P., BLAJ-WARD, L., MBAH, M.F. and LEDLEY, T.S., 2021. </a:t>
            </a:r>
            <a:r>
              <a:rPr lang="en-GB" b="0" i="0" dirty="0">
                <a:effectLst/>
                <a:latin typeface="Verdana" panose="020B0604030504040204" pitchFamily="34" charset="0"/>
                <a:hlinkClick r:id="rId3"/>
              </a:rPr>
              <a:t>Climate change education at universities: relevance and strategies for every discipline.</a:t>
            </a:r>
            <a:r>
              <a:rPr lang="en-GB" b="0" i="0" dirty="0">
                <a:solidFill>
                  <a:srgbClr val="000000"/>
                </a:solidFill>
                <a:effectLst/>
                <a:latin typeface="Verdana" panose="020B0604030504040204" pitchFamily="34" charset="0"/>
              </a:rPr>
              <a:t> In: M. LACKNER, B. SAJJADI and W.-Y. CHEN, eds., </a:t>
            </a:r>
            <a:r>
              <a:rPr lang="en-GB" b="0" i="1" dirty="0">
                <a:solidFill>
                  <a:srgbClr val="000000"/>
                </a:solidFill>
                <a:effectLst/>
                <a:latin typeface="Verdana" panose="020B0604030504040204" pitchFamily="34" charset="0"/>
              </a:rPr>
              <a:t>Handbook of climate change mitigation and adaptation.</a:t>
            </a:r>
            <a:r>
              <a:rPr lang="en-GB" b="0" i="0" dirty="0">
                <a:solidFill>
                  <a:srgbClr val="000000"/>
                </a:solidFill>
                <a:effectLst/>
                <a:latin typeface="Verdana" panose="020B0604030504040204" pitchFamily="34" charset="0"/>
              </a:rPr>
              <a:t> New York: Springer, pp. 1-64. ISBN 9781461464310</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274DBD2-64CF-471F-BEB9-BA6C00AF64EE}"/>
              </a:ext>
            </a:extLst>
          </p:cNvPr>
          <p:cNvSpPr txBox="1"/>
          <p:nvPr/>
        </p:nvSpPr>
        <p:spPr>
          <a:xfrm>
            <a:off x="0" y="155575"/>
            <a:ext cx="1219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9D043D"/>
                </a:solidFill>
                <a:effectLst/>
                <a:uLnTx/>
                <a:uFillTx/>
                <a:latin typeface="Arial" panose="020B0604020202020204"/>
                <a:ea typeface="+mn-ea"/>
                <a:cs typeface="+mn-cs"/>
              </a:rPr>
              <a:t> </a:t>
            </a:r>
            <a:r>
              <a:rPr kumimoji="0" lang="en-GB"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rPr>
              <a:t>Climate Change Education in Psychology</a:t>
            </a:r>
            <a:endParaRPr kumimoji="0" lang="en-NL" sz="2800" b="1" i="0" u="none" strike="noStrike" kern="1200" cap="none" spc="0" normalizeH="0" baseline="0" noProof="0" dirty="0">
              <a:ln>
                <a:noFill/>
              </a:ln>
              <a:solidFill>
                <a:srgbClr val="9D043D"/>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DF742BD-5C1C-4B85-80D8-BE75CD076D80}"/>
              </a:ext>
            </a:extLst>
          </p:cNvPr>
          <p:cNvSpPr txBox="1"/>
          <p:nvPr/>
        </p:nvSpPr>
        <p:spPr>
          <a:xfrm>
            <a:off x="1035843" y="1160439"/>
            <a:ext cx="10120312" cy="4462760"/>
          </a:xfrm>
          <a:prstGeom prst="rect">
            <a:avLst/>
          </a:prstGeom>
          <a:noFill/>
        </p:spPr>
        <p:txBody>
          <a:bodyPr wrap="square">
            <a:spAutoFit/>
          </a:bodyPr>
          <a:lstStyle/>
          <a:p>
            <a:r>
              <a:rPr lang="en-GB" sz="2200" dirty="0"/>
              <a:t>“In February 2020, the American Psychological Association released findings from a recent survey which revealed </a:t>
            </a:r>
            <a:r>
              <a:rPr lang="en-GB" sz="2200" b="1" dirty="0"/>
              <a:t>that half of US adults are unsure where to start to make a difference in response to climate change, </a:t>
            </a:r>
            <a:r>
              <a:rPr lang="en-GB" sz="2200" dirty="0"/>
              <a:t>whereas slightly under one-third do not feel sufficiently motivated to take action (APA 2020). At the same time, however, </a:t>
            </a:r>
            <a:r>
              <a:rPr lang="en-GB" sz="2200" b="1" dirty="0"/>
              <a:t>concern about climate change appears to be impacting negatively on people’s health and well-being, with younger adults aged 18–34 affected disproportionately by eco-anxiety</a:t>
            </a:r>
            <a:r>
              <a:rPr lang="en-GB" sz="2200" dirty="0"/>
              <a:t>. According to the APA (2020), education has substantial potential to lead to behavioural change. With younger adults making up a substantial proportion of university students, </a:t>
            </a:r>
            <a:r>
              <a:rPr lang="en-GB" sz="2200" b="1" dirty="0"/>
              <a:t>climate change education at universities, both on psychology-focused courses and on courses which draw on psychology research insights, has substantial potential to develop impactful solutions to the climate emergency</a:t>
            </a:r>
            <a:r>
              <a:rPr lang="en-GB" sz="2200" dirty="0"/>
              <a:t>.” </a:t>
            </a:r>
            <a:r>
              <a:rPr lang="en-GB" sz="2000" dirty="0"/>
              <a:t>(Molthan-Hill et al 2021:page 28)</a:t>
            </a:r>
          </a:p>
        </p:txBody>
      </p:sp>
    </p:spTree>
    <p:extLst>
      <p:ext uri="{BB962C8B-B14F-4D97-AF65-F5344CB8AC3E}">
        <p14:creationId xmlns:p14="http://schemas.microsoft.com/office/powerpoint/2010/main" val="20351232"/>
      </p:ext>
    </p:extLst>
  </p:cSld>
  <p:clrMapOvr>
    <a:masterClrMapping/>
  </p:clrMapOvr>
</p:sld>
</file>

<file path=ppt/theme/theme1.xml><?xml version="1.0" encoding="utf-8"?>
<a:theme xmlns:a="http://schemas.openxmlformats.org/drawingml/2006/main" name="Office Theme">
  <a:themeElements>
    <a:clrScheme name="NBS COLOURS">
      <a:dk1>
        <a:srgbClr val="000000"/>
      </a:dk1>
      <a:lt1>
        <a:srgbClr val="FFFFFF"/>
      </a:lt1>
      <a:dk2>
        <a:srgbClr val="000000"/>
      </a:dk2>
      <a:lt2>
        <a:srgbClr val="E5E5E5"/>
      </a:lt2>
      <a:accent1>
        <a:srgbClr val="821D69"/>
      </a:accent1>
      <a:accent2>
        <a:srgbClr val="C7007F"/>
      </a:accent2>
      <a:accent3>
        <a:srgbClr val="6E6257"/>
      </a:accent3>
      <a:accent4>
        <a:srgbClr val="821D69"/>
      </a:accent4>
      <a:accent5>
        <a:srgbClr val="C7007F"/>
      </a:accent5>
      <a:accent6>
        <a:srgbClr val="6E6257"/>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EAUC">
      <a:dk1>
        <a:sysClr val="windowText" lastClr="000000"/>
      </a:dk1>
      <a:lt1>
        <a:sysClr val="window" lastClr="FFFFFF"/>
      </a:lt1>
      <a:dk2>
        <a:srgbClr val="44546A"/>
      </a:dk2>
      <a:lt2>
        <a:srgbClr val="E7E6E6"/>
      </a:lt2>
      <a:accent1>
        <a:srgbClr val="5CC4E4"/>
      </a:accent1>
      <a:accent2>
        <a:srgbClr val="A6C83D"/>
      </a:accent2>
      <a:accent3>
        <a:srgbClr val="FAB51D"/>
      </a:accent3>
      <a:accent4>
        <a:srgbClr val="1C5FAA"/>
      </a:accent4>
      <a:accent5>
        <a:srgbClr val="804F9B"/>
      </a:accent5>
      <a:accent6>
        <a:srgbClr val="C5E0B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NBS COLOURS">
      <a:dk1>
        <a:srgbClr val="000000"/>
      </a:dk1>
      <a:lt1>
        <a:srgbClr val="FFFFFF"/>
      </a:lt1>
      <a:dk2>
        <a:srgbClr val="000000"/>
      </a:dk2>
      <a:lt2>
        <a:srgbClr val="E5E5E5"/>
      </a:lt2>
      <a:accent1>
        <a:srgbClr val="821D69"/>
      </a:accent1>
      <a:accent2>
        <a:srgbClr val="C7007F"/>
      </a:accent2>
      <a:accent3>
        <a:srgbClr val="6E6257"/>
      </a:accent3>
      <a:accent4>
        <a:srgbClr val="821D69"/>
      </a:accent4>
      <a:accent5>
        <a:srgbClr val="C7007F"/>
      </a:accent5>
      <a:accent6>
        <a:srgbClr val="6E6257"/>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9" ma:contentTypeDescription="Create a new document." ma:contentTypeScope="" ma:versionID="75e0c5aee79607807b15ab6d12f79388">
  <xsd:schema xmlns:xsd="http://www.w3.org/2001/XMLSchema" xmlns:xs="http://www.w3.org/2001/XMLSchema" xmlns:p="http://schemas.microsoft.com/office/2006/metadata/properties" xmlns:ns2="8dbe2aa3-3237-4830-85c4-3d48417ef302" targetNamespace="http://schemas.microsoft.com/office/2006/metadata/properties" ma:root="true" ma:fieldsID="e664cca9d083112af5a16716c027d5cf" ns2:_="">
    <xsd:import namespace="8dbe2aa3-3237-4830-85c4-3d48417ef3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B7606-F0DE-4E35-ADFF-7F76928EE48B}">
  <ds:schemaRefs>
    <ds:schemaRef ds:uri="http://schemas.microsoft.com/office/2006/metadata/properties"/>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http://purl.org/dc/dcmitype/"/>
    <ds:schemaRef ds:uri="http://schemas.microsoft.com/office/infopath/2007/PartnerControls"/>
    <ds:schemaRef ds:uri="8dbe2aa3-3237-4830-85c4-3d48417ef302"/>
  </ds:schemaRefs>
</ds:datastoreItem>
</file>

<file path=customXml/itemProps2.xml><?xml version="1.0" encoding="utf-8"?>
<ds:datastoreItem xmlns:ds="http://schemas.openxmlformats.org/officeDocument/2006/customXml" ds:itemID="{5CAF4DDC-74AA-4AC4-9EBF-8C3A311B1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62A570-BE0F-402C-93AD-2B52047D96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273</TotalTime>
  <Words>1866</Words>
  <Application>Microsoft Office PowerPoint</Application>
  <PresentationFormat>Widescreen</PresentationFormat>
  <Paragraphs>75</Paragraphs>
  <Slides>14</Slides>
  <Notes>9</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vt:i4>
      </vt:variant>
    </vt:vector>
  </HeadingPairs>
  <TitlesOfParts>
    <vt:vector size="26" baseType="lpstr">
      <vt:lpstr>Arial</vt:lpstr>
      <vt:lpstr>Calibri</vt:lpstr>
      <vt:lpstr>Calibri Light</vt:lpstr>
      <vt:lpstr>Century Gothic</vt:lpstr>
      <vt:lpstr>Helvetica</vt:lpstr>
      <vt:lpstr>Times New Roman</vt:lpstr>
      <vt:lpstr>Verdana</vt:lpstr>
      <vt:lpstr>Wingdings</vt:lpstr>
      <vt:lpstr>Office Theme</vt:lpstr>
      <vt:lpstr>1_Office Theme</vt:lpstr>
      <vt:lpstr>6_Office Theme</vt:lpstr>
      <vt:lpstr>3_Office Theme</vt:lpstr>
      <vt:lpstr>Climate action: what does this mean for the occupational psychology curriculum and OP practice?</vt:lpstr>
      <vt:lpstr>En-ROADS is a cutting-edge simulation model used to test climate solutions and generate climate scenarios for the future.</vt:lpstr>
      <vt:lpstr>Solutions: A lot to know…</vt:lpstr>
      <vt:lpstr>Inspired by Carbon Literacy Training in:</vt:lpstr>
      <vt:lpstr>Carbon Literacy Training for Business Schools</vt:lpstr>
      <vt:lpstr>PowerPoint Presentation</vt:lpstr>
      <vt:lpstr>PowerPoint Presentation</vt:lpstr>
      <vt:lpstr>PowerPoint Presentation</vt:lpstr>
      <vt:lpstr>PowerPoint Presentation</vt:lpstr>
      <vt:lpstr>PowerPoint Presentation</vt:lpstr>
      <vt:lpstr>NTU Carbon Literacy Training Course</vt:lpstr>
      <vt:lpstr>NTU Carbon Literacy Training Course</vt:lpstr>
      <vt:lpstr>Pass it 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Molthan-hill, Petra 02</cp:lastModifiedBy>
  <cp:revision>131</cp:revision>
  <dcterms:created xsi:type="dcterms:W3CDTF">2020-08-07T10:40:47Z</dcterms:created>
  <dcterms:modified xsi:type="dcterms:W3CDTF">2021-10-19T08:13:51Z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