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8" r:id="rId2"/>
    <p:sldId id="277" r:id="rId3"/>
    <p:sldId id="258" r:id="rId4"/>
    <p:sldId id="273" r:id="rId5"/>
    <p:sldId id="588" r:id="rId6"/>
    <p:sldId id="589" r:id="rId7"/>
    <p:sldId id="419" r:id="rId8"/>
    <p:sldId id="590" r:id="rId9"/>
    <p:sldId id="439" r:id="rId10"/>
    <p:sldId id="388" r:id="rId11"/>
    <p:sldId id="425" r:id="rId12"/>
    <p:sldId id="402" r:id="rId13"/>
    <p:sldId id="508" r:id="rId14"/>
    <p:sldId id="514" r:id="rId15"/>
    <p:sldId id="262" r:id="rId16"/>
    <p:sldId id="582" r:id="rId17"/>
    <p:sldId id="587" r:id="rId18"/>
    <p:sldId id="586" r:id="rId19"/>
    <p:sldId id="553" r:id="rId20"/>
    <p:sldId id="512" r:id="rId21"/>
    <p:sldId id="585" r:id="rId22"/>
    <p:sldId id="583" r:id="rId23"/>
    <p:sldId id="584" r:id="rId24"/>
    <p:sldId id="261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45E01E-3159-1D46-A513-A6ED94D01776}" v="213" dt="2020-11-24T17:12:25.7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07" autoAdjust="0"/>
    <p:restoredTop sz="86420"/>
  </p:normalViewPr>
  <p:slideViewPr>
    <p:cSldViewPr snapToGrid="0">
      <p:cViewPr varScale="1">
        <p:scale>
          <a:sx n="80" d="100"/>
          <a:sy n="80" d="100"/>
        </p:scale>
        <p:origin x="428" y="44"/>
      </p:cViewPr>
      <p:guideLst/>
    </p:cSldViewPr>
  </p:slideViewPr>
  <p:outlineViewPr>
    <p:cViewPr>
      <p:scale>
        <a:sx n="33" d="100"/>
        <a:sy n="33" d="100"/>
      </p:scale>
      <p:origin x="0" y="-15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376E40-0409-460C-80CF-EC796E1C16C0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7A974F3-9753-4161-B15F-690F0CE8DE18}">
      <dgm:prSet phldrT="[Text]"/>
      <dgm:spPr>
        <a:solidFill>
          <a:schemeClr val="accent1">
            <a:lumMod val="25000"/>
          </a:schemeClr>
        </a:solidFill>
      </dgm:spPr>
      <dgm:t>
        <a:bodyPr/>
        <a:lstStyle/>
        <a:p>
          <a:r>
            <a:rPr lang="en-GB" dirty="0"/>
            <a:t>Project partnership</a:t>
          </a:r>
        </a:p>
      </dgm:t>
    </dgm:pt>
    <dgm:pt modelId="{4A50405B-1EB8-4A67-B897-C4108360ACE3}" type="parTrans" cxnId="{9712F390-4A1B-4FCF-A36D-D5C2FEAC8E91}">
      <dgm:prSet/>
      <dgm:spPr/>
      <dgm:t>
        <a:bodyPr/>
        <a:lstStyle/>
        <a:p>
          <a:endParaRPr lang="en-GB"/>
        </a:p>
      </dgm:t>
    </dgm:pt>
    <dgm:pt modelId="{424F57CD-C6C6-4C7E-BEC1-84E050BA453B}" type="sibTrans" cxnId="{9712F390-4A1B-4FCF-A36D-D5C2FEAC8E91}">
      <dgm:prSet/>
      <dgm:spPr/>
      <dgm:t>
        <a:bodyPr/>
        <a:lstStyle/>
        <a:p>
          <a:endParaRPr lang="en-GB"/>
        </a:p>
      </dgm:t>
    </dgm:pt>
    <dgm:pt modelId="{DC3E3A47-A78E-4A43-A5D5-3EBDB29D4793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sz="1400" dirty="0"/>
            <a:t>Linda Gibson, NTU Social Sciences</a:t>
          </a:r>
        </a:p>
      </dgm:t>
    </dgm:pt>
    <dgm:pt modelId="{1A440004-84C6-4F75-8525-4E41DE279D26}" type="parTrans" cxnId="{7D7221DA-98FE-4C68-A3D1-20C5D98B0F14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GB"/>
        </a:p>
      </dgm:t>
    </dgm:pt>
    <dgm:pt modelId="{E3CAA5EC-AD7A-4984-B5AE-B0FD1D418098}" type="sibTrans" cxnId="{7D7221DA-98FE-4C68-A3D1-20C5D98B0F14}">
      <dgm:prSet/>
      <dgm:spPr/>
      <dgm:t>
        <a:bodyPr/>
        <a:lstStyle/>
        <a:p>
          <a:endParaRPr lang="en-GB"/>
        </a:p>
      </dgm:t>
    </dgm:pt>
    <dgm:pt modelId="{F7180CB3-07A3-4528-8F61-F27236C6BBC0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GB" sz="1400" dirty="0"/>
            <a:t>Claire Brandish &amp; team, BHT hospital infection pharmacists</a:t>
          </a:r>
        </a:p>
      </dgm:t>
    </dgm:pt>
    <dgm:pt modelId="{2F1EB5EC-A138-443E-9EFC-8B949B2EDF23}" type="parTrans" cxnId="{DC1EE259-442F-47D7-9DB2-A10747FD0618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en-GB"/>
        </a:p>
      </dgm:t>
    </dgm:pt>
    <dgm:pt modelId="{E2FB2BE2-81D2-4C5A-B418-84B24ACF7D3E}" type="sibTrans" cxnId="{DC1EE259-442F-47D7-9DB2-A10747FD0618}">
      <dgm:prSet/>
      <dgm:spPr/>
      <dgm:t>
        <a:bodyPr/>
        <a:lstStyle/>
        <a:p>
          <a:endParaRPr lang="en-GB"/>
        </a:p>
      </dgm:t>
    </dgm:pt>
    <dgm:pt modelId="{95580E45-D409-4AD1-A575-BD65653E1F00}">
      <dgm:prSet phldrT="[Text]" custT="1"/>
      <dgm:spPr>
        <a:solidFill>
          <a:srgbClr val="0070C0"/>
        </a:solidFill>
      </dgm:spPr>
      <dgm:t>
        <a:bodyPr/>
        <a:lstStyle/>
        <a:p>
          <a:r>
            <a:rPr lang="en-GB" sz="1400" dirty="0"/>
            <a:t>David </a:t>
          </a:r>
          <a:r>
            <a:rPr lang="en-GB" sz="1400" dirty="0" err="1"/>
            <a:t>Musoke</a:t>
          </a:r>
          <a:r>
            <a:rPr lang="en-GB" sz="1400" dirty="0"/>
            <a:t>, </a:t>
          </a:r>
          <a:r>
            <a:rPr lang="en-GB" sz="1400" dirty="0" err="1"/>
            <a:t>Makerere</a:t>
          </a:r>
          <a:r>
            <a:rPr lang="en-GB" sz="1400" dirty="0"/>
            <a:t> University School of Public Health</a:t>
          </a:r>
        </a:p>
      </dgm:t>
    </dgm:pt>
    <dgm:pt modelId="{E55F7A77-0215-4A3A-AF2F-555CA9E94B6F}" type="parTrans" cxnId="{D2576861-4C2E-4197-A8F5-46F7D9A96B9A}">
      <dgm:prSet/>
      <dgm:spPr>
        <a:solidFill>
          <a:srgbClr val="0070C0"/>
        </a:solidFill>
      </dgm:spPr>
      <dgm:t>
        <a:bodyPr/>
        <a:lstStyle/>
        <a:p>
          <a:endParaRPr lang="en-GB"/>
        </a:p>
      </dgm:t>
    </dgm:pt>
    <dgm:pt modelId="{E5211557-0BBC-4BA3-86B1-4DC51C38516A}" type="sibTrans" cxnId="{D2576861-4C2E-4197-A8F5-46F7D9A96B9A}">
      <dgm:prSet/>
      <dgm:spPr/>
      <dgm:t>
        <a:bodyPr/>
        <a:lstStyle/>
        <a:p>
          <a:endParaRPr lang="en-GB"/>
        </a:p>
      </dgm:t>
    </dgm:pt>
    <dgm:pt modelId="{F1DEFEF1-2F56-4E0C-A3B2-CD05BD647346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sz="1400" dirty="0"/>
            <a:t>AROM group, NTU </a:t>
          </a:r>
        </a:p>
      </dgm:t>
    </dgm:pt>
    <dgm:pt modelId="{8F70E012-F977-4519-8375-74619ED329B6}" type="parTrans" cxnId="{561D58D9-22D9-4273-BC44-54B8DF922E9C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GB"/>
        </a:p>
      </dgm:t>
    </dgm:pt>
    <dgm:pt modelId="{7F3025B3-0CF7-423C-93FE-D5C8A782FE1B}" type="sibTrans" cxnId="{561D58D9-22D9-4273-BC44-54B8DF922E9C}">
      <dgm:prSet/>
      <dgm:spPr/>
      <dgm:t>
        <a:bodyPr/>
        <a:lstStyle/>
        <a:p>
          <a:endParaRPr lang="en-GB"/>
        </a:p>
      </dgm:t>
    </dgm:pt>
    <dgm:pt modelId="{45BC2A9B-2404-4392-A871-E4D60DAA687E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sz="1400" dirty="0"/>
            <a:t>ARES, NTU</a:t>
          </a:r>
        </a:p>
      </dgm:t>
    </dgm:pt>
    <dgm:pt modelId="{3605D521-86B0-4267-9AD5-4E491CC9E559}" type="parTrans" cxnId="{95551DE0-9498-4959-95CE-5275A907970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GB"/>
        </a:p>
      </dgm:t>
    </dgm:pt>
    <dgm:pt modelId="{A02F66E2-912F-49BE-AFDB-2D52CBE446D6}" type="sibTrans" cxnId="{95551DE0-9498-4959-95CE-5275A9079707}">
      <dgm:prSet/>
      <dgm:spPr/>
      <dgm:t>
        <a:bodyPr/>
        <a:lstStyle/>
        <a:p>
          <a:endParaRPr lang="en-GB"/>
        </a:p>
      </dgm:t>
    </dgm:pt>
    <dgm:pt modelId="{709CD798-BE13-466F-BC57-DB4E4E9A6EEC}">
      <dgm:prSet phldrT="[Text]" custT="1"/>
      <dgm:spPr>
        <a:solidFill>
          <a:srgbClr val="0070C0"/>
        </a:solidFill>
      </dgm:spPr>
      <dgm:t>
        <a:bodyPr/>
        <a:lstStyle/>
        <a:p>
          <a:r>
            <a:rPr lang="en-GB" sz="1400" dirty="0"/>
            <a:t>Freddy </a:t>
          </a:r>
          <a:r>
            <a:rPr lang="en-GB" sz="1400" dirty="0" err="1"/>
            <a:t>Kitutu</a:t>
          </a:r>
          <a:r>
            <a:rPr lang="en-GB" sz="1400" dirty="0"/>
            <a:t>, </a:t>
          </a:r>
          <a:r>
            <a:rPr lang="en-GB" sz="1400" dirty="0" err="1"/>
            <a:t>Mak</a:t>
          </a:r>
          <a:r>
            <a:rPr lang="en-GB" sz="1400" dirty="0"/>
            <a:t>. School of Pharmacy</a:t>
          </a:r>
        </a:p>
      </dgm:t>
    </dgm:pt>
    <dgm:pt modelId="{6AD03510-E2E3-4FE6-A2AC-6D6337EDD244}" type="parTrans" cxnId="{0A3A64B2-F729-495D-82F7-6A1F2A14FD0A}">
      <dgm:prSet/>
      <dgm:spPr>
        <a:solidFill>
          <a:srgbClr val="0070C0"/>
        </a:solidFill>
      </dgm:spPr>
      <dgm:t>
        <a:bodyPr/>
        <a:lstStyle/>
        <a:p>
          <a:endParaRPr lang="en-GB"/>
        </a:p>
      </dgm:t>
    </dgm:pt>
    <dgm:pt modelId="{D1C8D8C0-7B9A-4930-BE08-DAB16A2974B8}" type="sibTrans" cxnId="{0A3A64B2-F729-495D-82F7-6A1F2A14FD0A}">
      <dgm:prSet/>
      <dgm:spPr/>
      <dgm:t>
        <a:bodyPr/>
        <a:lstStyle/>
        <a:p>
          <a:endParaRPr lang="en-GB"/>
        </a:p>
      </dgm:t>
    </dgm:pt>
    <dgm:pt modelId="{D57E348F-A971-4239-9755-47152465B7D0}">
      <dgm:prSet phldrT="[Text]" custT="1"/>
      <dgm:spPr>
        <a:solidFill>
          <a:srgbClr val="0070C0"/>
        </a:solidFill>
      </dgm:spPr>
      <dgm:t>
        <a:bodyPr/>
        <a:lstStyle/>
        <a:p>
          <a:r>
            <a:rPr lang="en-GB" sz="1400" dirty="0"/>
            <a:t>Pharmacy </a:t>
          </a:r>
          <a:r>
            <a:rPr lang="en-GB" sz="1400" dirty="0" err="1"/>
            <a:t>Dept</a:t>
          </a:r>
          <a:r>
            <a:rPr lang="en-GB" sz="1400" dirty="0"/>
            <a:t>, Ministry of Health</a:t>
          </a:r>
        </a:p>
      </dgm:t>
    </dgm:pt>
    <dgm:pt modelId="{474787BB-C464-4440-A534-4C563303B389}" type="parTrans" cxnId="{E05E6A30-7DD6-4271-B416-058502A5FB1B}">
      <dgm:prSet/>
      <dgm:spPr>
        <a:solidFill>
          <a:srgbClr val="0070C0"/>
        </a:solidFill>
      </dgm:spPr>
      <dgm:t>
        <a:bodyPr/>
        <a:lstStyle/>
        <a:p>
          <a:endParaRPr lang="en-GB"/>
        </a:p>
      </dgm:t>
    </dgm:pt>
    <dgm:pt modelId="{7B1BAB3B-2865-459B-9539-19FAFD52CC71}" type="sibTrans" cxnId="{E05E6A30-7DD6-4271-B416-058502A5FB1B}">
      <dgm:prSet/>
      <dgm:spPr/>
      <dgm:t>
        <a:bodyPr/>
        <a:lstStyle/>
        <a:p>
          <a:endParaRPr lang="en-GB"/>
        </a:p>
      </dgm:t>
    </dgm:pt>
    <dgm:pt modelId="{F4276A16-AF98-4010-8434-28CD5DBC2202}">
      <dgm:prSet phldrT="[Text]" custT="1"/>
      <dgm:spPr>
        <a:solidFill>
          <a:srgbClr val="0070C0"/>
        </a:solidFill>
      </dgm:spPr>
      <dgm:t>
        <a:bodyPr/>
        <a:lstStyle/>
        <a:p>
          <a:r>
            <a:rPr lang="en-GB" sz="1400" dirty="0"/>
            <a:t>Ismail </a:t>
          </a:r>
          <a:r>
            <a:rPr lang="en-GB" sz="1400" dirty="0" err="1"/>
            <a:t>Kizito</a:t>
          </a:r>
          <a:r>
            <a:rPr lang="en-GB" sz="1400" dirty="0"/>
            <a:t>, Hospital Pharmacist, Entebbe</a:t>
          </a:r>
        </a:p>
      </dgm:t>
    </dgm:pt>
    <dgm:pt modelId="{86B32E49-A7C8-4019-A765-C90D4F60F5A3}" type="parTrans" cxnId="{F61F7253-3598-4628-BB9E-40B1CA9FAD53}">
      <dgm:prSet/>
      <dgm:spPr>
        <a:solidFill>
          <a:srgbClr val="0070C0"/>
        </a:solidFill>
      </dgm:spPr>
      <dgm:t>
        <a:bodyPr/>
        <a:lstStyle/>
        <a:p>
          <a:endParaRPr lang="en-GB"/>
        </a:p>
      </dgm:t>
    </dgm:pt>
    <dgm:pt modelId="{6F0DF0B0-2671-4991-B18D-8CC5EEDE57DE}" type="sibTrans" cxnId="{F61F7253-3598-4628-BB9E-40B1CA9FAD53}">
      <dgm:prSet/>
      <dgm:spPr/>
      <dgm:t>
        <a:bodyPr/>
        <a:lstStyle/>
        <a:p>
          <a:endParaRPr lang="en-GB"/>
        </a:p>
      </dgm:t>
    </dgm:pt>
    <dgm:pt modelId="{17F2BEA0-D6ED-46CF-BF14-BBB51B883DF1}">
      <dgm:prSet phldrT="[Text]" custT="1"/>
      <dgm:spPr>
        <a:solidFill>
          <a:srgbClr val="0070C0"/>
        </a:solidFill>
      </dgm:spPr>
      <dgm:t>
        <a:bodyPr/>
        <a:lstStyle/>
        <a:p>
          <a:r>
            <a:rPr lang="en-GB" sz="1400" dirty="0"/>
            <a:t>Henry </a:t>
          </a:r>
          <a:r>
            <a:rPr lang="en-GB" sz="1400" dirty="0" err="1"/>
            <a:t>Kajambula</a:t>
          </a:r>
          <a:r>
            <a:rPr lang="en-GB" sz="1400" dirty="0"/>
            <a:t>, Chair Med Micro @ </a:t>
          </a:r>
          <a:r>
            <a:rPr lang="en-GB" sz="1400" dirty="0" err="1"/>
            <a:t>Mak</a:t>
          </a:r>
          <a:r>
            <a:rPr lang="en-GB" sz="1400" dirty="0"/>
            <a:t> &amp; NAP adviser</a:t>
          </a:r>
        </a:p>
      </dgm:t>
    </dgm:pt>
    <dgm:pt modelId="{4489A665-5C0E-4264-937D-ED29EFEAAF3C}" type="parTrans" cxnId="{AD16F810-0FBD-4074-8903-6502658730AC}">
      <dgm:prSet/>
      <dgm:spPr>
        <a:solidFill>
          <a:srgbClr val="0070C0"/>
        </a:solidFill>
      </dgm:spPr>
      <dgm:t>
        <a:bodyPr/>
        <a:lstStyle/>
        <a:p>
          <a:endParaRPr lang="en-GB"/>
        </a:p>
      </dgm:t>
    </dgm:pt>
    <dgm:pt modelId="{561E7BA2-A147-4D84-B011-E3E9B3FA08A6}" type="sibTrans" cxnId="{AD16F810-0FBD-4074-8903-6502658730AC}">
      <dgm:prSet/>
      <dgm:spPr/>
      <dgm:t>
        <a:bodyPr/>
        <a:lstStyle/>
        <a:p>
          <a:endParaRPr lang="en-GB"/>
        </a:p>
      </dgm:t>
    </dgm:pt>
    <dgm:pt modelId="{759D1A43-4E8B-4FD7-9689-9A5A93565447}">
      <dgm:prSet phldrT="[Text]" custT="1"/>
      <dgm:spPr>
        <a:solidFill>
          <a:srgbClr val="0070C0"/>
        </a:solidFill>
      </dgm:spPr>
      <dgm:t>
        <a:bodyPr/>
        <a:lstStyle/>
        <a:p>
          <a:r>
            <a:rPr lang="en-GB" sz="1400" dirty="0"/>
            <a:t>Lawrence </a:t>
          </a:r>
          <a:r>
            <a:rPr lang="en-GB" sz="1400" dirty="0" err="1"/>
            <a:t>Mugisha</a:t>
          </a:r>
          <a:r>
            <a:rPr lang="en-GB" sz="1400" dirty="0"/>
            <a:t>, </a:t>
          </a:r>
          <a:r>
            <a:rPr lang="en-GB" sz="1400" dirty="0" err="1"/>
            <a:t>Mak</a:t>
          </a:r>
          <a:r>
            <a:rPr lang="en-GB" sz="1400" dirty="0"/>
            <a:t> Veterinary Medicine</a:t>
          </a:r>
        </a:p>
      </dgm:t>
    </dgm:pt>
    <dgm:pt modelId="{842F9151-3D50-4B95-9579-0123E83EE62D}" type="parTrans" cxnId="{7A8760DC-F543-48E3-8AB3-F835095AA0D9}">
      <dgm:prSet/>
      <dgm:spPr>
        <a:solidFill>
          <a:srgbClr val="0070C0"/>
        </a:solidFill>
      </dgm:spPr>
      <dgm:t>
        <a:bodyPr/>
        <a:lstStyle/>
        <a:p>
          <a:endParaRPr lang="en-GB"/>
        </a:p>
      </dgm:t>
    </dgm:pt>
    <dgm:pt modelId="{E0387D8D-1701-4631-9A68-466F38628543}" type="sibTrans" cxnId="{7A8760DC-F543-48E3-8AB3-F835095AA0D9}">
      <dgm:prSet/>
      <dgm:spPr/>
      <dgm:t>
        <a:bodyPr/>
        <a:lstStyle/>
        <a:p>
          <a:endParaRPr lang="en-GB"/>
        </a:p>
      </dgm:t>
    </dgm:pt>
    <dgm:pt modelId="{4D82AB0D-6572-4E3E-9FAB-F073227E433D}" type="pres">
      <dgm:prSet presAssocID="{D2376E40-0409-460C-80CF-EC796E1C16C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7F28739-891D-4FBF-BF6D-49A51D4DB1A3}" type="pres">
      <dgm:prSet presAssocID="{97A974F3-9753-4161-B15F-690F0CE8DE18}" presName="centerShape" presStyleLbl="node0" presStyleIdx="0" presStyleCnt="1"/>
      <dgm:spPr/>
    </dgm:pt>
    <dgm:pt modelId="{4E2FDC52-B447-4F0E-9494-8C3519BDCBA1}" type="pres">
      <dgm:prSet presAssocID="{1A440004-84C6-4F75-8525-4E41DE279D26}" presName="parTrans" presStyleLbl="bgSibTrans2D1" presStyleIdx="0" presStyleCnt="10"/>
      <dgm:spPr/>
    </dgm:pt>
    <dgm:pt modelId="{DE8DB380-E4B7-448A-BAC0-5C0E4466081D}" type="pres">
      <dgm:prSet presAssocID="{DC3E3A47-A78E-4A43-A5D5-3EBDB29D4793}" presName="node" presStyleLbl="node1" presStyleIdx="0" presStyleCnt="10" custScaleX="169032" custScaleY="134691" custRadScaleRad="91842" custRadScaleInc="1764">
        <dgm:presLayoutVars>
          <dgm:bulletEnabled val="1"/>
        </dgm:presLayoutVars>
      </dgm:prSet>
      <dgm:spPr/>
    </dgm:pt>
    <dgm:pt modelId="{AD3C8465-1532-4DBE-A803-20CC59623C2A}" type="pres">
      <dgm:prSet presAssocID="{8F70E012-F977-4519-8375-74619ED329B6}" presName="parTrans" presStyleLbl="bgSibTrans2D1" presStyleIdx="1" presStyleCnt="10"/>
      <dgm:spPr/>
    </dgm:pt>
    <dgm:pt modelId="{FDA3A5EF-23AC-4296-9D1E-774CA3F0F0F8}" type="pres">
      <dgm:prSet presAssocID="{F1DEFEF1-2F56-4E0C-A3B2-CD05BD647346}" presName="node" presStyleLbl="node1" presStyleIdx="1" presStyleCnt="10" custScaleX="169032" custScaleY="134691" custRadScaleRad="91478" custRadScaleInc="-8499">
        <dgm:presLayoutVars>
          <dgm:bulletEnabled val="1"/>
        </dgm:presLayoutVars>
      </dgm:prSet>
      <dgm:spPr/>
    </dgm:pt>
    <dgm:pt modelId="{EA0AA77A-E238-4715-9321-D622CEC4E928}" type="pres">
      <dgm:prSet presAssocID="{3605D521-86B0-4267-9AD5-4E491CC9E559}" presName="parTrans" presStyleLbl="bgSibTrans2D1" presStyleIdx="2" presStyleCnt="10"/>
      <dgm:spPr/>
    </dgm:pt>
    <dgm:pt modelId="{A35FF1F6-E4FE-4E5E-AD7F-58EAFE905EDF}" type="pres">
      <dgm:prSet presAssocID="{45BC2A9B-2404-4392-A871-E4D60DAA687E}" presName="node" presStyleLbl="node1" presStyleIdx="2" presStyleCnt="10" custScaleX="169032" custScaleY="134691" custRadScaleRad="99464" custRadScaleInc="-19168">
        <dgm:presLayoutVars>
          <dgm:bulletEnabled val="1"/>
        </dgm:presLayoutVars>
      </dgm:prSet>
      <dgm:spPr/>
    </dgm:pt>
    <dgm:pt modelId="{A53D6457-5F55-4659-93A8-C7B8409C6521}" type="pres">
      <dgm:prSet presAssocID="{2F1EB5EC-A138-443E-9EFC-8B949B2EDF23}" presName="parTrans" presStyleLbl="bgSibTrans2D1" presStyleIdx="3" presStyleCnt="10"/>
      <dgm:spPr/>
    </dgm:pt>
    <dgm:pt modelId="{ADCF5BCC-918D-496C-BFE5-D611805369AA}" type="pres">
      <dgm:prSet presAssocID="{F7180CB3-07A3-4528-8F61-F27236C6BBC0}" presName="node" presStyleLbl="node1" presStyleIdx="3" presStyleCnt="10" custScaleX="169032" custScaleY="134691" custRadScaleRad="110843" custRadScaleInc="-34256">
        <dgm:presLayoutVars>
          <dgm:bulletEnabled val="1"/>
        </dgm:presLayoutVars>
      </dgm:prSet>
      <dgm:spPr/>
    </dgm:pt>
    <dgm:pt modelId="{F81C7C69-5FA8-45D1-82CA-6355BACC9491}" type="pres">
      <dgm:prSet presAssocID="{6AD03510-E2E3-4FE6-A2AC-6D6337EDD244}" presName="parTrans" presStyleLbl="bgSibTrans2D1" presStyleIdx="4" presStyleCnt="10"/>
      <dgm:spPr/>
    </dgm:pt>
    <dgm:pt modelId="{0C7CD356-34E7-4269-B64A-EC64C028B33E}" type="pres">
      <dgm:prSet presAssocID="{709CD798-BE13-466F-BC57-DB4E4E9A6EEC}" presName="node" presStyleLbl="node1" presStyleIdx="4" presStyleCnt="10" custScaleX="169032" custScaleY="134691" custRadScaleRad="114220" custRadScaleInc="-8138">
        <dgm:presLayoutVars>
          <dgm:bulletEnabled val="1"/>
        </dgm:presLayoutVars>
      </dgm:prSet>
      <dgm:spPr/>
    </dgm:pt>
    <dgm:pt modelId="{D2B9915B-6FFB-4FFD-BECD-CE3A214B370F}" type="pres">
      <dgm:prSet presAssocID="{474787BB-C464-4440-A534-4C563303B389}" presName="parTrans" presStyleLbl="bgSibTrans2D1" presStyleIdx="5" presStyleCnt="10"/>
      <dgm:spPr/>
    </dgm:pt>
    <dgm:pt modelId="{337EA2BF-4071-4612-84AB-3702B25B420E}" type="pres">
      <dgm:prSet presAssocID="{D57E348F-A971-4239-9755-47152465B7D0}" presName="node" presStyleLbl="node1" presStyleIdx="5" presStyleCnt="10" custScaleX="169032" custScaleY="134691" custRadScaleRad="113744" custRadScaleInc="5786">
        <dgm:presLayoutVars>
          <dgm:bulletEnabled val="1"/>
        </dgm:presLayoutVars>
      </dgm:prSet>
      <dgm:spPr/>
    </dgm:pt>
    <dgm:pt modelId="{AD2E8AEC-E028-43E4-9534-FB769E714023}" type="pres">
      <dgm:prSet presAssocID="{86B32E49-A7C8-4019-A765-C90D4F60F5A3}" presName="parTrans" presStyleLbl="bgSibTrans2D1" presStyleIdx="6" presStyleCnt="10"/>
      <dgm:spPr/>
    </dgm:pt>
    <dgm:pt modelId="{AC85295F-5715-4A9E-A6FA-13C52A0FA4FD}" type="pres">
      <dgm:prSet presAssocID="{F4276A16-AF98-4010-8434-28CD5DBC2202}" presName="node" presStyleLbl="node1" presStyleIdx="6" presStyleCnt="10" custScaleX="169032" custScaleY="134691" custRadScaleRad="111906" custRadScaleInc="29773">
        <dgm:presLayoutVars>
          <dgm:bulletEnabled val="1"/>
        </dgm:presLayoutVars>
      </dgm:prSet>
      <dgm:spPr/>
    </dgm:pt>
    <dgm:pt modelId="{C0480093-B1AE-4B45-A75F-DAA522BEC19F}" type="pres">
      <dgm:prSet presAssocID="{4489A665-5C0E-4264-937D-ED29EFEAAF3C}" presName="parTrans" presStyleLbl="bgSibTrans2D1" presStyleIdx="7" presStyleCnt="10"/>
      <dgm:spPr/>
    </dgm:pt>
    <dgm:pt modelId="{DAEE66AB-EEBF-4F2C-96E6-EEFE79E98640}" type="pres">
      <dgm:prSet presAssocID="{17F2BEA0-D6ED-46CF-BF14-BBB51B883DF1}" presName="node" presStyleLbl="node1" presStyleIdx="7" presStyleCnt="10" custScaleX="169032" custScaleY="134691" custRadScaleRad="105888" custRadScaleInc="26760">
        <dgm:presLayoutVars>
          <dgm:bulletEnabled val="1"/>
        </dgm:presLayoutVars>
      </dgm:prSet>
      <dgm:spPr/>
    </dgm:pt>
    <dgm:pt modelId="{0E848C40-656B-4BDC-A8A7-090A5815650D}" type="pres">
      <dgm:prSet presAssocID="{842F9151-3D50-4B95-9579-0123E83EE62D}" presName="parTrans" presStyleLbl="bgSibTrans2D1" presStyleIdx="8" presStyleCnt="10"/>
      <dgm:spPr/>
    </dgm:pt>
    <dgm:pt modelId="{5B7A4B24-92C5-4C5A-A5AA-5CF5C75B0B4A}" type="pres">
      <dgm:prSet presAssocID="{759D1A43-4E8B-4FD7-9689-9A5A93565447}" presName="node" presStyleLbl="node1" presStyleIdx="8" presStyleCnt="10" custScaleX="169032" custScaleY="134691" custRadScaleRad="96249" custRadScaleInc="7565">
        <dgm:presLayoutVars>
          <dgm:bulletEnabled val="1"/>
        </dgm:presLayoutVars>
      </dgm:prSet>
      <dgm:spPr/>
    </dgm:pt>
    <dgm:pt modelId="{B382D160-B038-47B6-B6BD-4561E2D773CC}" type="pres">
      <dgm:prSet presAssocID="{E55F7A77-0215-4A3A-AF2F-555CA9E94B6F}" presName="parTrans" presStyleLbl="bgSibTrans2D1" presStyleIdx="9" presStyleCnt="10"/>
      <dgm:spPr/>
    </dgm:pt>
    <dgm:pt modelId="{981A10FF-F7E6-4743-A986-FF4049D37A2E}" type="pres">
      <dgm:prSet presAssocID="{95580E45-D409-4AD1-A575-BD65653E1F00}" presName="node" presStyleLbl="node1" presStyleIdx="9" presStyleCnt="10" custScaleX="169032" custScaleY="134691" custRadScaleRad="91061" custRadScaleInc="-1779">
        <dgm:presLayoutVars>
          <dgm:bulletEnabled val="1"/>
        </dgm:presLayoutVars>
      </dgm:prSet>
      <dgm:spPr/>
    </dgm:pt>
  </dgm:ptLst>
  <dgm:cxnLst>
    <dgm:cxn modelId="{507D270A-BA2F-4AF9-9AD6-5A607E4D02AE}" type="presOf" srcId="{F1DEFEF1-2F56-4E0C-A3B2-CD05BD647346}" destId="{FDA3A5EF-23AC-4296-9D1E-774CA3F0F0F8}" srcOrd="0" destOrd="0" presId="urn:microsoft.com/office/officeart/2005/8/layout/radial4"/>
    <dgm:cxn modelId="{7B786B0B-5788-4108-80EA-69ED7E569598}" type="presOf" srcId="{6AD03510-E2E3-4FE6-A2AC-6D6337EDD244}" destId="{F81C7C69-5FA8-45D1-82CA-6355BACC9491}" srcOrd="0" destOrd="0" presId="urn:microsoft.com/office/officeart/2005/8/layout/radial4"/>
    <dgm:cxn modelId="{AD16F810-0FBD-4074-8903-6502658730AC}" srcId="{97A974F3-9753-4161-B15F-690F0CE8DE18}" destId="{17F2BEA0-D6ED-46CF-BF14-BBB51B883DF1}" srcOrd="7" destOrd="0" parTransId="{4489A665-5C0E-4264-937D-ED29EFEAAF3C}" sibTransId="{561E7BA2-A147-4D84-B011-E3E9B3FA08A6}"/>
    <dgm:cxn modelId="{E7A46027-58B8-4F9D-BD05-D4C803C2C761}" type="presOf" srcId="{759D1A43-4E8B-4FD7-9689-9A5A93565447}" destId="{5B7A4B24-92C5-4C5A-A5AA-5CF5C75B0B4A}" srcOrd="0" destOrd="0" presId="urn:microsoft.com/office/officeart/2005/8/layout/radial4"/>
    <dgm:cxn modelId="{E2AABF28-3DC7-48BE-BEEE-07C8EAA93D9D}" type="presOf" srcId="{86B32E49-A7C8-4019-A765-C90D4F60F5A3}" destId="{AD2E8AEC-E028-43E4-9534-FB769E714023}" srcOrd="0" destOrd="0" presId="urn:microsoft.com/office/officeart/2005/8/layout/radial4"/>
    <dgm:cxn modelId="{E05E6A30-7DD6-4271-B416-058502A5FB1B}" srcId="{97A974F3-9753-4161-B15F-690F0CE8DE18}" destId="{D57E348F-A971-4239-9755-47152465B7D0}" srcOrd="5" destOrd="0" parTransId="{474787BB-C464-4440-A534-4C563303B389}" sibTransId="{7B1BAB3B-2865-459B-9539-19FAFD52CC71}"/>
    <dgm:cxn modelId="{42861733-9238-4CFE-90BD-55E56E495F15}" type="presOf" srcId="{2F1EB5EC-A138-443E-9EFC-8B949B2EDF23}" destId="{A53D6457-5F55-4659-93A8-C7B8409C6521}" srcOrd="0" destOrd="0" presId="urn:microsoft.com/office/officeart/2005/8/layout/radial4"/>
    <dgm:cxn modelId="{0D83EF60-9F1C-4F25-8F60-B8A05FEB62D0}" type="presOf" srcId="{4489A665-5C0E-4264-937D-ED29EFEAAF3C}" destId="{C0480093-B1AE-4B45-A75F-DAA522BEC19F}" srcOrd="0" destOrd="0" presId="urn:microsoft.com/office/officeart/2005/8/layout/radial4"/>
    <dgm:cxn modelId="{D2576861-4C2E-4197-A8F5-46F7D9A96B9A}" srcId="{97A974F3-9753-4161-B15F-690F0CE8DE18}" destId="{95580E45-D409-4AD1-A575-BD65653E1F00}" srcOrd="9" destOrd="0" parTransId="{E55F7A77-0215-4A3A-AF2F-555CA9E94B6F}" sibTransId="{E5211557-0BBC-4BA3-86B1-4DC51C38516A}"/>
    <dgm:cxn modelId="{4A668564-408B-478B-8B1F-0AB66A564896}" type="presOf" srcId="{8F70E012-F977-4519-8375-74619ED329B6}" destId="{AD3C8465-1532-4DBE-A803-20CC59623C2A}" srcOrd="0" destOrd="0" presId="urn:microsoft.com/office/officeart/2005/8/layout/radial4"/>
    <dgm:cxn modelId="{82E53E53-832C-4C48-B1C0-3555B71200C5}" type="presOf" srcId="{709CD798-BE13-466F-BC57-DB4E4E9A6EEC}" destId="{0C7CD356-34E7-4269-B64A-EC64C028B33E}" srcOrd="0" destOrd="0" presId="urn:microsoft.com/office/officeart/2005/8/layout/radial4"/>
    <dgm:cxn modelId="{F61F7253-3598-4628-BB9E-40B1CA9FAD53}" srcId="{97A974F3-9753-4161-B15F-690F0CE8DE18}" destId="{F4276A16-AF98-4010-8434-28CD5DBC2202}" srcOrd="6" destOrd="0" parTransId="{86B32E49-A7C8-4019-A765-C90D4F60F5A3}" sibTransId="{6F0DF0B0-2671-4991-B18D-8CC5EEDE57DE}"/>
    <dgm:cxn modelId="{CF0CDE75-9554-414E-BF72-F89325637276}" type="presOf" srcId="{45BC2A9B-2404-4392-A871-E4D60DAA687E}" destId="{A35FF1F6-E4FE-4E5E-AD7F-58EAFE905EDF}" srcOrd="0" destOrd="0" presId="urn:microsoft.com/office/officeart/2005/8/layout/radial4"/>
    <dgm:cxn modelId="{6702DA79-F657-4B1B-9E5A-587A845CCF4E}" type="presOf" srcId="{D2376E40-0409-460C-80CF-EC796E1C16C0}" destId="{4D82AB0D-6572-4E3E-9FAB-F073227E433D}" srcOrd="0" destOrd="0" presId="urn:microsoft.com/office/officeart/2005/8/layout/radial4"/>
    <dgm:cxn modelId="{DC1EE259-442F-47D7-9DB2-A10747FD0618}" srcId="{97A974F3-9753-4161-B15F-690F0CE8DE18}" destId="{F7180CB3-07A3-4528-8F61-F27236C6BBC0}" srcOrd="3" destOrd="0" parTransId="{2F1EB5EC-A138-443E-9EFC-8B949B2EDF23}" sibTransId="{E2FB2BE2-81D2-4C5A-B418-84B24ACF7D3E}"/>
    <dgm:cxn modelId="{A3473C7B-3953-4E86-9CC4-F7624D9B2363}" type="presOf" srcId="{D57E348F-A971-4239-9755-47152465B7D0}" destId="{337EA2BF-4071-4612-84AB-3702B25B420E}" srcOrd="0" destOrd="0" presId="urn:microsoft.com/office/officeart/2005/8/layout/radial4"/>
    <dgm:cxn modelId="{9712F390-4A1B-4FCF-A36D-D5C2FEAC8E91}" srcId="{D2376E40-0409-460C-80CF-EC796E1C16C0}" destId="{97A974F3-9753-4161-B15F-690F0CE8DE18}" srcOrd="0" destOrd="0" parTransId="{4A50405B-1EB8-4A67-B897-C4108360ACE3}" sibTransId="{424F57CD-C6C6-4C7E-BEC1-84E050BA453B}"/>
    <dgm:cxn modelId="{2BEE4892-F03F-46D5-81E9-70E82CA8C7B2}" type="presOf" srcId="{95580E45-D409-4AD1-A575-BD65653E1F00}" destId="{981A10FF-F7E6-4743-A986-FF4049D37A2E}" srcOrd="0" destOrd="0" presId="urn:microsoft.com/office/officeart/2005/8/layout/radial4"/>
    <dgm:cxn modelId="{9FDEEAA8-07CD-49FA-B90E-C13754E494FA}" type="presOf" srcId="{474787BB-C464-4440-A534-4C563303B389}" destId="{D2B9915B-6FFB-4FFD-BECD-CE3A214B370F}" srcOrd="0" destOrd="0" presId="urn:microsoft.com/office/officeart/2005/8/layout/radial4"/>
    <dgm:cxn modelId="{B55FC1AC-0B19-4BF6-AB07-72FECBBCDAD6}" type="presOf" srcId="{842F9151-3D50-4B95-9579-0123E83EE62D}" destId="{0E848C40-656B-4BDC-A8A7-090A5815650D}" srcOrd="0" destOrd="0" presId="urn:microsoft.com/office/officeart/2005/8/layout/radial4"/>
    <dgm:cxn modelId="{0A3A64B2-F729-495D-82F7-6A1F2A14FD0A}" srcId="{97A974F3-9753-4161-B15F-690F0CE8DE18}" destId="{709CD798-BE13-466F-BC57-DB4E4E9A6EEC}" srcOrd="4" destOrd="0" parTransId="{6AD03510-E2E3-4FE6-A2AC-6D6337EDD244}" sibTransId="{D1C8D8C0-7B9A-4930-BE08-DAB16A2974B8}"/>
    <dgm:cxn modelId="{63D9EBC7-573E-4CCB-8B7C-161CC7435F77}" type="presOf" srcId="{F7180CB3-07A3-4528-8F61-F27236C6BBC0}" destId="{ADCF5BCC-918D-496C-BFE5-D611805369AA}" srcOrd="0" destOrd="0" presId="urn:microsoft.com/office/officeart/2005/8/layout/radial4"/>
    <dgm:cxn modelId="{7F7ACBC9-394C-4450-9DFC-0FFB069B19FE}" type="presOf" srcId="{E55F7A77-0215-4A3A-AF2F-555CA9E94B6F}" destId="{B382D160-B038-47B6-B6BD-4561E2D773CC}" srcOrd="0" destOrd="0" presId="urn:microsoft.com/office/officeart/2005/8/layout/radial4"/>
    <dgm:cxn modelId="{561D58D9-22D9-4273-BC44-54B8DF922E9C}" srcId="{97A974F3-9753-4161-B15F-690F0CE8DE18}" destId="{F1DEFEF1-2F56-4E0C-A3B2-CD05BD647346}" srcOrd="1" destOrd="0" parTransId="{8F70E012-F977-4519-8375-74619ED329B6}" sibTransId="{7F3025B3-0CF7-423C-93FE-D5C8A782FE1B}"/>
    <dgm:cxn modelId="{7D7221DA-98FE-4C68-A3D1-20C5D98B0F14}" srcId="{97A974F3-9753-4161-B15F-690F0CE8DE18}" destId="{DC3E3A47-A78E-4A43-A5D5-3EBDB29D4793}" srcOrd="0" destOrd="0" parTransId="{1A440004-84C6-4F75-8525-4E41DE279D26}" sibTransId="{E3CAA5EC-AD7A-4984-B5AE-B0FD1D418098}"/>
    <dgm:cxn modelId="{83D28BDB-9699-44D4-A0D6-4D923FD292B6}" type="presOf" srcId="{DC3E3A47-A78E-4A43-A5D5-3EBDB29D4793}" destId="{DE8DB380-E4B7-448A-BAC0-5C0E4466081D}" srcOrd="0" destOrd="0" presId="urn:microsoft.com/office/officeart/2005/8/layout/radial4"/>
    <dgm:cxn modelId="{7A8760DC-F543-48E3-8AB3-F835095AA0D9}" srcId="{97A974F3-9753-4161-B15F-690F0CE8DE18}" destId="{759D1A43-4E8B-4FD7-9689-9A5A93565447}" srcOrd="8" destOrd="0" parTransId="{842F9151-3D50-4B95-9579-0123E83EE62D}" sibTransId="{E0387D8D-1701-4631-9A68-466F38628543}"/>
    <dgm:cxn modelId="{95551DE0-9498-4959-95CE-5275A9079707}" srcId="{97A974F3-9753-4161-B15F-690F0CE8DE18}" destId="{45BC2A9B-2404-4392-A871-E4D60DAA687E}" srcOrd="2" destOrd="0" parTransId="{3605D521-86B0-4267-9AD5-4E491CC9E559}" sibTransId="{A02F66E2-912F-49BE-AFDB-2D52CBE446D6}"/>
    <dgm:cxn modelId="{1A2474E2-79FE-4352-9D2A-DD09F42F6B36}" type="presOf" srcId="{17F2BEA0-D6ED-46CF-BF14-BBB51B883DF1}" destId="{DAEE66AB-EEBF-4F2C-96E6-EEFE79E98640}" srcOrd="0" destOrd="0" presId="urn:microsoft.com/office/officeart/2005/8/layout/radial4"/>
    <dgm:cxn modelId="{FAD7B0EA-6887-43FC-91BA-A8ABCB170539}" type="presOf" srcId="{97A974F3-9753-4161-B15F-690F0CE8DE18}" destId="{A7F28739-891D-4FBF-BF6D-49A51D4DB1A3}" srcOrd="0" destOrd="0" presId="urn:microsoft.com/office/officeart/2005/8/layout/radial4"/>
    <dgm:cxn modelId="{B6B1EFF7-6A80-419A-98A2-268A5633D9D9}" type="presOf" srcId="{1A440004-84C6-4F75-8525-4E41DE279D26}" destId="{4E2FDC52-B447-4F0E-9494-8C3519BDCBA1}" srcOrd="0" destOrd="0" presId="urn:microsoft.com/office/officeart/2005/8/layout/radial4"/>
    <dgm:cxn modelId="{F0110AFC-452B-4E77-B983-1064D8D36359}" type="presOf" srcId="{F4276A16-AF98-4010-8434-28CD5DBC2202}" destId="{AC85295F-5715-4A9E-A6FA-13C52A0FA4FD}" srcOrd="0" destOrd="0" presId="urn:microsoft.com/office/officeart/2005/8/layout/radial4"/>
    <dgm:cxn modelId="{B1DABCFD-A7C5-4A34-85F3-15CF98C5845A}" type="presOf" srcId="{3605D521-86B0-4267-9AD5-4E491CC9E559}" destId="{EA0AA77A-E238-4715-9321-D622CEC4E928}" srcOrd="0" destOrd="0" presId="urn:microsoft.com/office/officeart/2005/8/layout/radial4"/>
    <dgm:cxn modelId="{E2E7CC05-6807-4379-9BFE-53E2D58346EF}" type="presParOf" srcId="{4D82AB0D-6572-4E3E-9FAB-F073227E433D}" destId="{A7F28739-891D-4FBF-BF6D-49A51D4DB1A3}" srcOrd="0" destOrd="0" presId="urn:microsoft.com/office/officeart/2005/8/layout/radial4"/>
    <dgm:cxn modelId="{F5EB5417-7836-4C76-8C6C-99C746CEE6D5}" type="presParOf" srcId="{4D82AB0D-6572-4E3E-9FAB-F073227E433D}" destId="{4E2FDC52-B447-4F0E-9494-8C3519BDCBA1}" srcOrd="1" destOrd="0" presId="urn:microsoft.com/office/officeart/2005/8/layout/radial4"/>
    <dgm:cxn modelId="{8FAC6090-368F-40AF-93B0-64497B22D556}" type="presParOf" srcId="{4D82AB0D-6572-4E3E-9FAB-F073227E433D}" destId="{DE8DB380-E4B7-448A-BAC0-5C0E4466081D}" srcOrd="2" destOrd="0" presId="urn:microsoft.com/office/officeart/2005/8/layout/radial4"/>
    <dgm:cxn modelId="{3001CD47-3FA5-43DB-858E-9C565B69C2A5}" type="presParOf" srcId="{4D82AB0D-6572-4E3E-9FAB-F073227E433D}" destId="{AD3C8465-1532-4DBE-A803-20CC59623C2A}" srcOrd="3" destOrd="0" presId="urn:microsoft.com/office/officeart/2005/8/layout/radial4"/>
    <dgm:cxn modelId="{06E05A76-8993-4B56-891D-B45341A36ED7}" type="presParOf" srcId="{4D82AB0D-6572-4E3E-9FAB-F073227E433D}" destId="{FDA3A5EF-23AC-4296-9D1E-774CA3F0F0F8}" srcOrd="4" destOrd="0" presId="urn:microsoft.com/office/officeart/2005/8/layout/radial4"/>
    <dgm:cxn modelId="{9137D988-0C06-4EB9-9153-A3CCD5193EE6}" type="presParOf" srcId="{4D82AB0D-6572-4E3E-9FAB-F073227E433D}" destId="{EA0AA77A-E238-4715-9321-D622CEC4E928}" srcOrd="5" destOrd="0" presId="urn:microsoft.com/office/officeart/2005/8/layout/radial4"/>
    <dgm:cxn modelId="{8F3212BD-1BDE-4849-BE05-5722FD0BF696}" type="presParOf" srcId="{4D82AB0D-6572-4E3E-9FAB-F073227E433D}" destId="{A35FF1F6-E4FE-4E5E-AD7F-58EAFE905EDF}" srcOrd="6" destOrd="0" presId="urn:microsoft.com/office/officeart/2005/8/layout/radial4"/>
    <dgm:cxn modelId="{C431350F-C58E-4020-AC04-AA7319BE4F09}" type="presParOf" srcId="{4D82AB0D-6572-4E3E-9FAB-F073227E433D}" destId="{A53D6457-5F55-4659-93A8-C7B8409C6521}" srcOrd="7" destOrd="0" presId="urn:microsoft.com/office/officeart/2005/8/layout/radial4"/>
    <dgm:cxn modelId="{2FB144CA-7156-4FD2-9455-CF4506EAD369}" type="presParOf" srcId="{4D82AB0D-6572-4E3E-9FAB-F073227E433D}" destId="{ADCF5BCC-918D-496C-BFE5-D611805369AA}" srcOrd="8" destOrd="0" presId="urn:microsoft.com/office/officeart/2005/8/layout/radial4"/>
    <dgm:cxn modelId="{15EFCE49-AD5B-4154-BBFD-F8481C1D4A0E}" type="presParOf" srcId="{4D82AB0D-6572-4E3E-9FAB-F073227E433D}" destId="{F81C7C69-5FA8-45D1-82CA-6355BACC9491}" srcOrd="9" destOrd="0" presId="urn:microsoft.com/office/officeart/2005/8/layout/radial4"/>
    <dgm:cxn modelId="{C3395CD1-3F20-4D89-9F97-A0006B1EC7F1}" type="presParOf" srcId="{4D82AB0D-6572-4E3E-9FAB-F073227E433D}" destId="{0C7CD356-34E7-4269-B64A-EC64C028B33E}" srcOrd="10" destOrd="0" presId="urn:microsoft.com/office/officeart/2005/8/layout/radial4"/>
    <dgm:cxn modelId="{0CE8E3A1-D154-4FCB-8F28-0E5823E72088}" type="presParOf" srcId="{4D82AB0D-6572-4E3E-9FAB-F073227E433D}" destId="{D2B9915B-6FFB-4FFD-BECD-CE3A214B370F}" srcOrd="11" destOrd="0" presId="urn:microsoft.com/office/officeart/2005/8/layout/radial4"/>
    <dgm:cxn modelId="{FF00BEB8-A393-4E00-8313-DBFD028EEBB1}" type="presParOf" srcId="{4D82AB0D-6572-4E3E-9FAB-F073227E433D}" destId="{337EA2BF-4071-4612-84AB-3702B25B420E}" srcOrd="12" destOrd="0" presId="urn:microsoft.com/office/officeart/2005/8/layout/radial4"/>
    <dgm:cxn modelId="{5D59A73B-FBB1-4114-A431-1A3A1E8ADA46}" type="presParOf" srcId="{4D82AB0D-6572-4E3E-9FAB-F073227E433D}" destId="{AD2E8AEC-E028-43E4-9534-FB769E714023}" srcOrd="13" destOrd="0" presId="urn:microsoft.com/office/officeart/2005/8/layout/radial4"/>
    <dgm:cxn modelId="{75F62C37-E745-457C-9AF9-5600C74F43FB}" type="presParOf" srcId="{4D82AB0D-6572-4E3E-9FAB-F073227E433D}" destId="{AC85295F-5715-4A9E-A6FA-13C52A0FA4FD}" srcOrd="14" destOrd="0" presId="urn:microsoft.com/office/officeart/2005/8/layout/radial4"/>
    <dgm:cxn modelId="{B1AAADF9-5631-4EAF-9F31-33B7E87EC399}" type="presParOf" srcId="{4D82AB0D-6572-4E3E-9FAB-F073227E433D}" destId="{C0480093-B1AE-4B45-A75F-DAA522BEC19F}" srcOrd="15" destOrd="0" presId="urn:microsoft.com/office/officeart/2005/8/layout/radial4"/>
    <dgm:cxn modelId="{0F38360F-A5FF-4989-99CB-A178B9FAE18E}" type="presParOf" srcId="{4D82AB0D-6572-4E3E-9FAB-F073227E433D}" destId="{DAEE66AB-EEBF-4F2C-96E6-EEFE79E98640}" srcOrd="16" destOrd="0" presId="urn:microsoft.com/office/officeart/2005/8/layout/radial4"/>
    <dgm:cxn modelId="{EE4401F5-7AEF-4DE1-938D-A85A7CEA8136}" type="presParOf" srcId="{4D82AB0D-6572-4E3E-9FAB-F073227E433D}" destId="{0E848C40-656B-4BDC-A8A7-090A5815650D}" srcOrd="17" destOrd="0" presId="urn:microsoft.com/office/officeart/2005/8/layout/radial4"/>
    <dgm:cxn modelId="{C83E457F-271F-4658-947F-51A0C3E05CD6}" type="presParOf" srcId="{4D82AB0D-6572-4E3E-9FAB-F073227E433D}" destId="{5B7A4B24-92C5-4C5A-A5AA-5CF5C75B0B4A}" srcOrd="18" destOrd="0" presId="urn:microsoft.com/office/officeart/2005/8/layout/radial4"/>
    <dgm:cxn modelId="{8B59FDEE-BFE2-4219-A1B7-10499569163F}" type="presParOf" srcId="{4D82AB0D-6572-4E3E-9FAB-F073227E433D}" destId="{B382D160-B038-47B6-B6BD-4561E2D773CC}" srcOrd="19" destOrd="0" presId="urn:microsoft.com/office/officeart/2005/8/layout/radial4"/>
    <dgm:cxn modelId="{2335E0FF-E26D-4A0D-82B9-DA0629CF31DD}" type="presParOf" srcId="{4D82AB0D-6572-4E3E-9FAB-F073227E433D}" destId="{981A10FF-F7E6-4743-A986-FF4049D37A2E}" srcOrd="2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28739-891D-4FBF-BF6D-49A51D4DB1A3}">
      <dsp:nvSpPr>
        <dsp:cNvPr id="0" name=""/>
        <dsp:cNvSpPr/>
      </dsp:nvSpPr>
      <dsp:spPr>
        <a:xfrm>
          <a:off x="3826996" y="3950604"/>
          <a:ext cx="1490007" cy="1490007"/>
        </a:xfrm>
        <a:prstGeom prst="ellipse">
          <a:avLst/>
        </a:prstGeom>
        <a:solidFill>
          <a:schemeClr val="accent1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Project partnership</a:t>
          </a:r>
        </a:p>
      </dsp:txBody>
      <dsp:txXfrm>
        <a:off x="4045202" y="4168810"/>
        <a:ext cx="1053595" cy="1053595"/>
      </dsp:txXfrm>
    </dsp:sp>
    <dsp:sp modelId="{4E2FDC52-B447-4F0E-9494-8C3519BDCBA1}">
      <dsp:nvSpPr>
        <dsp:cNvPr id="0" name=""/>
        <dsp:cNvSpPr/>
      </dsp:nvSpPr>
      <dsp:spPr>
        <a:xfrm rot="10819051">
          <a:off x="855629" y="4470466"/>
          <a:ext cx="2807975" cy="42465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DB380-E4B7-448A-BAC0-5C0E4466081D}">
      <dsp:nvSpPr>
        <dsp:cNvPr id="0" name=""/>
        <dsp:cNvSpPr/>
      </dsp:nvSpPr>
      <dsp:spPr>
        <a:xfrm>
          <a:off x="-25855" y="4113078"/>
          <a:ext cx="1763012" cy="112386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Linda Gibson, NTU Social Sciences</a:t>
          </a:r>
        </a:p>
      </dsp:txBody>
      <dsp:txXfrm>
        <a:off x="7062" y="4145995"/>
        <a:ext cx="1697178" cy="1058033"/>
      </dsp:txXfrm>
    </dsp:sp>
    <dsp:sp modelId="{AD3C8465-1532-4DBE-A803-20CC59623C2A}">
      <dsp:nvSpPr>
        <dsp:cNvPr id="0" name=""/>
        <dsp:cNvSpPr/>
      </dsp:nvSpPr>
      <dsp:spPr>
        <a:xfrm rot="11908211">
          <a:off x="989038" y="3753143"/>
          <a:ext cx="2794056" cy="42465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3A5EF-23AC-4296-9D1E-774CA3F0F0F8}">
      <dsp:nvSpPr>
        <dsp:cNvPr id="0" name=""/>
        <dsp:cNvSpPr/>
      </dsp:nvSpPr>
      <dsp:spPr>
        <a:xfrm>
          <a:off x="179494" y="2960941"/>
          <a:ext cx="1763012" cy="112386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AROM group, NTU </a:t>
          </a:r>
        </a:p>
      </dsp:txBody>
      <dsp:txXfrm>
        <a:off x="212411" y="2993858"/>
        <a:ext cx="1697178" cy="1058033"/>
      </dsp:txXfrm>
    </dsp:sp>
    <dsp:sp modelId="{EA0AA77A-E238-4715-9321-D622CEC4E928}">
      <dsp:nvSpPr>
        <dsp:cNvPr id="0" name=""/>
        <dsp:cNvSpPr/>
      </dsp:nvSpPr>
      <dsp:spPr>
        <a:xfrm rot="12992986">
          <a:off x="1033923" y="3009300"/>
          <a:ext cx="3099437" cy="42465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FF1F6-E4FE-4E5E-AD7F-58EAFE905EDF}">
      <dsp:nvSpPr>
        <dsp:cNvPr id="0" name=""/>
        <dsp:cNvSpPr/>
      </dsp:nvSpPr>
      <dsp:spPr>
        <a:xfrm>
          <a:off x="457185" y="1736803"/>
          <a:ext cx="1763012" cy="112386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ARES, NTU</a:t>
          </a:r>
        </a:p>
      </dsp:txBody>
      <dsp:txXfrm>
        <a:off x="490102" y="1769720"/>
        <a:ext cx="1697178" cy="1058033"/>
      </dsp:txXfrm>
    </dsp:sp>
    <dsp:sp modelId="{A53D6457-5F55-4659-93A8-C7B8409C6521}">
      <dsp:nvSpPr>
        <dsp:cNvPr id="0" name=""/>
        <dsp:cNvSpPr/>
      </dsp:nvSpPr>
      <dsp:spPr>
        <a:xfrm rot="14030035">
          <a:off x="1200747" y="2289011"/>
          <a:ext cx="3534566" cy="42465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F5BCC-918D-496C-BFE5-D611805369AA}">
      <dsp:nvSpPr>
        <dsp:cNvPr id="0" name=""/>
        <dsp:cNvSpPr/>
      </dsp:nvSpPr>
      <dsp:spPr>
        <a:xfrm>
          <a:off x="1043601" y="512658"/>
          <a:ext cx="1763012" cy="1123867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Claire Brandish &amp; team, BHT hospital infection pharmacists</a:t>
          </a:r>
        </a:p>
      </dsp:txBody>
      <dsp:txXfrm>
        <a:off x="1076518" y="545575"/>
        <a:ext cx="1697178" cy="1058033"/>
      </dsp:txXfrm>
    </dsp:sp>
    <dsp:sp modelId="{F81C7C69-5FA8-45D1-82CA-6355BACC9491}">
      <dsp:nvSpPr>
        <dsp:cNvPr id="0" name=""/>
        <dsp:cNvSpPr/>
      </dsp:nvSpPr>
      <dsp:spPr>
        <a:xfrm rot="15448198">
          <a:off x="2362221" y="1959138"/>
          <a:ext cx="3297602" cy="424652"/>
        </a:xfrm>
        <a:prstGeom prst="lef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CD356-34E7-4269-B64A-EC64C028B33E}">
      <dsp:nvSpPr>
        <dsp:cNvPr id="0" name=""/>
        <dsp:cNvSpPr/>
      </dsp:nvSpPr>
      <dsp:spPr>
        <a:xfrm>
          <a:off x="2771807" y="0"/>
          <a:ext cx="1763012" cy="1123867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Freddy </a:t>
          </a:r>
          <a:r>
            <a:rPr lang="en-GB" sz="1400" kern="1200" dirty="0" err="1"/>
            <a:t>Kitutu</a:t>
          </a:r>
          <a:r>
            <a:rPr lang="en-GB" sz="1400" kern="1200" dirty="0"/>
            <a:t>, </a:t>
          </a:r>
          <a:r>
            <a:rPr lang="en-GB" sz="1400" kern="1200" dirty="0" err="1"/>
            <a:t>Mak</a:t>
          </a:r>
          <a:r>
            <a:rPr lang="en-GB" sz="1400" kern="1200" dirty="0"/>
            <a:t>. School of Pharmacy</a:t>
          </a:r>
        </a:p>
      </dsp:txBody>
      <dsp:txXfrm>
        <a:off x="2804724" y="32917"/>
        <a:ext cx="1697178" cy="1058033"/>
      </dsp:txXfrm>
    </dsp:sp>
    <dsp:sp modelId="{D2B9915B-6FFB-4FFD-BECD-CE3A214B370F}">
      <dsp:nvSpPr>
        <dsp:cNvPr id="0" name=""/>
        <dsp:cNvSpPr/>
      </dsp:nvSpPr>
      <dsp:spPr>
        <a:xfrm rot="16922278">
          <a:off x="3465345" y="1958495"/>
          <a:ext cx="3290126" cy="424652"/>
        </a:xfrm>
        <a:prstGeom prst="lef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EA2BF-4071-4612-84AB-3702B25B420E}">
      <dsp:nvSpPr>
        <dsp:cNvPr id="0" name=""/>
        <dsp:cNvSpPr/>
      </dsp:nvSpPr>
      <dsp:spPr>
        <a:xfrm>
          <a:off x="4571996" y="0"/>
          <a:ext cx="1763012" cy="1123867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Pharmacy </a:t>
          </a:r>
          <a:r>
            <a:rPr lang="en-GB" sz="1400" kern="1200" dirty="0" err="1"/>
            <a:t>Dept</a:t>
          </a:r>
          <a:r>
            <a:rPr lang="en-GB" sz="1400" kern="1200" dirty="0"/>
            <a:t>, Ministry of Health</a:t>
          </a:r>
        </a:p>
      </dsp:txBody>
      <dsp:txXfrm>
        <a:off x="4604913" y="32917"/>
        <a:ext cx="1697178" cy="1058033"/>
      </dsp:txXfrm>
    </dsp:sp>
    <dsp:sp modelId="{AD2E8AEC-E028-43E4-9534-FB769E714023}">
      <dsp:nvSpPr>
        <dsp:cNvPr id="0" name=""/>
        <dsp:cNvSpPr/>
      </dsp:nvSpPr>
      <dsp:spPr>
        <a:xfrm rot="18321548">
          <a:off x="4370430" y="2248135"/>
          <a:ext cx="3575215" cy="424652"/>
        </a:xfrm>
        <a:prstGeom prst="lef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85295F-5715-4A9E-A6FA-13C52A0FA4FD}">
      <dsp:nvSpPr>
        <dsp:cNvPr id="0" name=""/>
        <dsp:cNvSpPr/>
      </dsp:nvSpPr>
      <dsp:spPr>
        <a:xfrm>
          <a:off x="6311019" y="440660"/>
          <a:ext cx="1763012" cy="1123867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Ismail </a:t>
          </a:r>
          <a:r>
            <a:rPr lang="en-GB" sz="1400" kern="1200" dirty="0" err="1"/>
            <a:t>Kizito</a:t>
          </a:r>
          <a:r>
            <a:rPr lang="en-GB" sz="1400" kern="1200" dirty="0"/>
            <a:t>, Hospital Pharmacist, Entebbe</a:t>
          </a:r>
        </a:p>
      </dsp:txBody>
      <dsp:txXfrm>
        <a:off x="6343936" y="473577"/>
        <a:ext cx="1697178" cy="1058033"/>
      </dsp:txXfrm>
    </dsp:sp>
    <dsp:sp modelId="{C0480093-B1AE-4B45-A75F-DAA522BEC19F}">
      <dsp:nvSpPr>
        <dsp:cNvPr id="0" name=""/>
        <dsp:cNvSpPr/>
      </dsp:nvSpPr>
      <dsp:spPr>
        <a:xfrm rot="19489008">
          <a:off x="5034472" y="2978130"/>
          <a:ext cx="3345089" cy="424652"/>
        </a:xfrm>
        <a:prstGeom prst="lef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EE66AB-EEBF-4F2C-96E6-EEFE79E98640}">
      <dsp:nvSpPr>
        <dsp:cNvPr id="0" name=""/>
        <dsp:cNvSpPr/>
      </dsp:nvSpPr>
      <dsp:spPr>
        <a:xfrm>
          <a:off x="7192504" y="1664814"/>
          <a:ext cx="1763012" cy="1123867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Henry </a:t>
          </a:r>
          <a:r>
            <a:rPr lang="en-GB" sz="1400" kern="1200" dirty="0" err="1"/>
            <a:t>Kajambula</a:t>
          </a:r>
          <a:r>
            <a:rPr lang="en-GB" sz="1400" kern="1200" dirty="0"/>
            <a:t>, Chair Med Micro @ </a:t>
          </a:r>
          <a:r>
            <a:rPr lang="en-GB" sz="1400" kern="1200" dirty="0" err="1"/>
            <a:t>Mak</a:t>
          </a:r>
          <a:r>
            <a:rPr lang="en-GB" sz="1400" kern="1200" dirty="0"/>
            <a:t> &amp; NAP adviser</a:t>
          </a:r>
        </a:p>
      </dsp:txBody>
      <dsp:txXfrm>
        <a:off x="7225421" y="1697731"/>
        <a:ext cx="1697178" cy="1058033"/>
      </dsp:txXfrm>
    </dsp:sp>
    <dsp:sp modelId="{0E848C40-656B-4BDC-A8A7-090A5815650D}">
      <dsp:nvSpPr>
        <dsp:cNvPr id="0" name=""/>
        <dsp:cNvSpPr/>
      </dsp:nvSpPr>
      <dsp:spPr>
        <a:xfrm rot="20481702">
          <a:off x="5364030" y="3714185"/>
          <a:ext cx="2976497" cy="424652"/>
        </a:xfrm>
        <a:prstGeom prst="lef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A4B24-92C5-4C5A-A5AA-5CF5C75B0B4A}">
      <dsp:nvSpPr>
        <dsp:cNvPr id="0" name=""/>
        <dsp:cNvSpPr/>
      </dsp:nvSpPr>
      <dsp:spPr>
        <a:xfrm>
          <a:off x="7380970" y="2888944"/>
          <a:ext cx="1763012" cy="1123867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Lawrence </a:t>
          </a:r>
          <a:r>
            <a:rPr lang="en-GB" sz="1400" kern="1200" dirty="0" err="1"/>
            <a:t>Mugisha</a:t>
          </a:r>
          <a:r>
            <a:rPr lang="en-GB" sz="1400" kern="1200" dirty="0"/>
            <a:t>, </a:t>
          </a:r>
          <a:r>
            <a:rPr lang="en-GB" sz="1400" kern="1200" dirty="0" err="1"/>
            <a:t>Mak</a:t>
          </a:r>
          <a:r>
            <a:rPr lang="en-GB" sz="1400" kern="1200" dirty="0"/>
            <a:t> Veterinary Medicine</a:t>
          </a:r>
        </a:p>
      </dsp:txBody>
      <dsp:txXfrm>
        <a:off x="7413887" y="2921861"/>
        <a:ext cx="1697178" cy="1058033"/>
      </dsp:txXfrm>
    </dsp:sp>
    <dsp:sp modelId="{B382D160-B038-47B6-B6BD-4561E2D773CC}">
      <dsp:nvSpPr>
        <dsp:cNvPr id="0" name=""/>
        <dsp:cNvSpPr/>
      </dsp:nvSpPr>
      <dsp:spPr>
        <a:xfrm rot="21580787">
          <a:off x="5478656" y="4470451"/>
          <a:ext cx="2778110" cy="424652"/>
        </a:xfrm>
        <a:prstGeom prst="lef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1A10FF-F7E6-4743-A986-FF4049D37A2E}">
      <dsp:nvSpPr>
        <dsp:cNvPr id="0" name=""/>
        <dsp:cNvSpPr/>
      </dsp:nvSpPr>
      <dsp:spPr>
        <a:xfrm>
          <a:off x="7375238" y="4113080"/>
          <a:ext cx="1763012" cy="1123867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David </a:t>
          </a:r>
          <a:r>
            <a:rPr lang="en-GB" sz="1400" kern="1200" dirty="0" err="1"/>
            <a:t>Musoke</a:t>
          </a:r>
          <a:r>
            <a:rPr lang="en-GB" sz="1400" kern="1200" dirty="0"/>
            <a:t>, </a:t>
          </a:r>
          <a:r>
            <a:rPr lang="en-GB" sz="1400" kern="1200" dirty="0" err="1"/>
            <a:t>Makerere</a:t>
          </a:r>
          <a:r>
            <a:rPr lang="en-GB" sz="1400" kern="1200" dirty="0"/>
            <a:t> University School of Public Health</a:t>
          </a:r>
        </a:p>
      </dsp:txBody>
      <dsp:txXfrm>
        <a:off x="7408155" y="4145997"/>
        <a:ext cx="1697178" cy="10580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0876A-0DDD-E847-A973-D2A459CBE5F4}" type="datetimeFigureOut">
              <a:rPr lang="en-GB" smtClean="0"/>
              <a:t>14/03/2022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A42A4-5C61-AF44-A7BD-628F26FD04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44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915D04A5-80FC-0849-92E1-6D8C7D41E8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4EB49ABD-FB4C-1148-9417-4217FD7875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40A3F0FD-FFFC-6143-8FDC-A50687652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B4C0DE19-3F4A-7043-8C6F-A7D737C730E0}" type="slidenum">
              <a:rPr lang="en-GB" altLang="en-US" sz="120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13</a:t>
            </a:fld>
            <a:endParaRPr lang="en-GB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556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596608C5-3D1F-6144-92DA-35F43F1D0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4D6C1E02-CF3C-9546-BAA9-43381E553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ADF96498-C7A9-274A-B1E3-29C10FC1B3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AF6DD782-5749-4842-B366-828229910109}" type="slidenum">
              <a:rPr lang="en-GB" altLang="en-US" sz="120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14</a:t>
            </a:fld>
            <a:endParaRPr lang="en-GB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098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Pi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A95DA28-5082-4466-8610-52F8C0DC1E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4395" y="2664000"/>
            <a:ext cx="7503607" cy="54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5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Secondary 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D84A32-8CF7-0049-A245-A2495A258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5903912"/>
            <a:ext cx="2819400" cy="635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25EDCB8-9E51-CA4D-8A4A-6A87534B05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3" y="1224000"/>
            <a:ext cx="7523999" cy="1243488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maximum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6757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– Wick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70930-8A98-453B-93F2-8B9B3B0B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68D0-9694-4F16-8526-982C67C8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168903-2300-4448-9062-4621187B3A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5" y="1224000"/>
            <a:ext cx="7523999" cy="1243488"/>
          </a:xfrm>
          <a:noFill/>
        </p:spPr>
        <p:txBody>
          <a:bodyPr lIns="0" tIns="0" rIns="0" bIns="0" anchor="b">
            <a:noAutofit/>
          </a:bodyPr>
          <a:lstStyle>
            <a:lvl1pPr algn="l"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</a:t>
            </a:r>
            <a:br>
              <a:rPr lang="en-US" dirty="0"/>
            </a:br>
            <a:r>
              <a:rPr lang="en-US" dirty="0"/>
              <a:t>maximum two lines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741239-9A37-4941-BA83-4069A20C590D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 dirty="0">
                <a:solidFill>
                  <a:schemeClr val="bg1"/>
                </a:solidFill>
              </a:rPr>
              <a:t>Nottingham Trent University </a:t>
            </a:r>
            <a:r>
              <a:rPr lang="en-GB" sz="1000" b="0" dirty="0">
                <a:solidFill>
                  <a:schemeClr val="bg1"/>
                </a:solidFill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2496110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+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70930-8A98-453B-93F2-8B9B3B0B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68D0-9694-4F16-8526-982C67C8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168903-2300-4448-9062-4621187B3A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5" y="1224000"/>
            <a:ext cx="7523999" cy="1243488"/>
          </a:xfrm>
          <a:noFill/>
        </p:spPr>
        <p:txBody>
          <a:bodyPr lIns="0" tIns="0" rIns="0" bIns="0" anchor="b">
            <a:noAutofit/>
          </a:bodyPr>
          <a:lstStyle>
            <a:lvl1pPr algn="l"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</a:t>
            </a:r>
            <a:br>
              <a:rPr lang="en-US" dirty="0"/>
            </a:br>
            <a:r>
              <a:rPr lang="en-US" dirty="0"/>
              <a:t>maximum two lines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DBAAFC-86C6-AD4A-A765-832C511BCB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9999" y="2318400"/>
            <a:ext cx="5778000" cy="3906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DF5D7-A65F-BB40-B682-1D4D8558ED33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 dirty="0">
                <a:solidFill>
                  <a:schemeClr val="bg1"/>
                </a:solidFill>
              </a:rPr>
              <a:t>Nottingham Trent University </a:t>
            </a:r>
            <a:r>
              <a:rPr lang="en-GB" sz="1000" b="0" dirty="0">
                <a:solidFill>
                  <a:schemeClr val="bg1"/>
                </a:solidFill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3465172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7C626-95FC-4E18-9A6A-1F175BEF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98D44-00D1-4452-B4E2-F6A30C8B7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34C90-5B76-634C-9EA9-F3936B0949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000" y="1223999"/>
            <a:ext cx="7596000" cy="4860000"/>
          </a:xfrm>
        </p:spPr>
        <p:txBody>
          <a:bodyPr numCol="1" spcCol="288000"/>
          <a:lstStyle>
            <a:lvl5pPr indent="-179996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1AB5ED-D4D9-0C40-9A3D-4DE1F924FE12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 dirty="0">
                <a:solidFill>
                  <a:schemeClr val="tx1"/>
                </a:solidFill>
              </a:rPr>
              <a:t>Nottingham Trent University </a:t>
            </a:r>
            <a:r>
              <a:rPr lang="en-GB" sz="1000" b="0" dirty="0">
                <a:solidFill>
                  <a:schemeClr val="tx1"/>
                </a:solidFill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468243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7C626-95FC-4E18-9A6A-1F175BEF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98D44-00D1-4452-B4E2-F6A30C8B7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34C90-5B76-634C-9EA9-F3936B0949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000" y="1223999"/>
            <a:ext cx="7596000" cy="4860000"/>
          </a:xfrm>
        </p:spPr>
        <p:txBody>
          <a:bodyPr numCol="1" spcCol="288000"/>
          <a:lstStyle>
            <a:lvl1pPr marL="287993" indent="-287993">
              <a:spcBef>
                <a:spcPts val="500"/>
              </a:spcBef>
              <a:spcAft>
                <a:spcPts val="1000"/>
              </a:spcAft>
              <a:defRPr sz="3000"/>
            </a:lvl1pPr>
            <a:lvl4pPr marL="179996" indent="-179996">
              <a:spcBef>
                <a:spcPts val="0"/>
              </a:spcBef>
              <a:spcAft>
                <a:spcPts val="500"/>
              </a:spcAft>
              <a:defRPr sz="2000"/>
            </a:lvl4pPr>
            <a:lvl5pPr marL="179996" indent="-1799955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D44D8D-8ECB-7A4C-A709-836F52699E2E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 dirty="0">
                <a:solidFill>
                  <a:schemeClr val="tx1"/>
                </a:solidFill>
              </a:rPr>
              <a:t>Nottingham Trent University </a:t>
            </a:r>
            <a:r>
              <a:rPr lang="en-GB" sz="1000" b="0" dirty="0">
                <a:solidFill>
                  <a:schemeClr val="tx1"/>
                </a:solidFill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447232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out or Statem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313F7-5A31-B24F-B042-99380DDD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9200" y="6408000"/>
            <a:ext cx="90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FA48F5-F95E-F449-A67A-4E87364237D5}"/>
              </a:ext>
            </a:extLst>
          </p:cNvPr>
          <p:cNvCxnSpPr/>
          <p:nvPr userDrawn="1"/>
        </p:nvCxnSpPr>
        <p:spPr>
          <a:xfrm>
            <a:off x="324000" y="1260000"/>
            <a:ext cx="7596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C6666F-B809-F34E-83C2-46549C97B9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999" y="1296000"/>
            <a:ext cx="7596000" cy="4560888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tabLst>
                <a:tab pos="176209" algn="l"/>
              </a:tabLst>
              <a:defRPr lang="en-GB" sz="3000" b="1" dirty="0" smtClean="0">
                <a:solidFill>
                  <a:schemeClr val="bg1"/>
                </a:solidFill>
                <a:latin typeface="+mj-lt"/>
              </a:defRPr>
            </a:lvl1pPr>
            <a:lvl2pPr>
              <a:defRPr b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GB" dirty="0"/>
              <a:t>“	Add </a:t>
            </a:r>
            <a:r>
              <a:rPr lang="en-GB" dirty="0" err="1"/>
              <a:t>pullout</a:t>
            </a:r>
            <a:r>
              <a:rPr lang="en-GB" dirty="0"/>
              <a:t> quote or fact”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330D62-B85E-4142-A75E-1E04D726549B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 dirty="0">
                <a:solidFill>
                  <a:schemeClr val="bg1"/>
                </a:solidFill>
              </a:rPr>
              <a:t>Nottingham Trent University </a:t>
            </a:r>
            <a:r>
              <a:rPr lang="en-GB" sz="1000" b="0" dirty="0">
                <a:solidFill>
                  <a:schemeClr val="bg1"/>
                </a:solidFill>
              </a:rPr>
              <a:t> |  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29C5556-DC37-A343-889A-534923949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93925" y="6436800"/>
            <a:ext cx="3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4254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313F7-5A31-B24F-B042-99380DDD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9200" y="6408000"/>
            <a:ext cx="900000" cy="2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9EC4DB-4465-564B-ABC6-584C8D9823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08005" y="1260480"/>
            <a:ext cx="3660151" cy="49498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86B5653-247B-6F4C-B7A6-2510ADC6F0E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3851" y="1260300"/>
            <a:ext cx="7596188" cy="495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Add content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BE4F0786-54FD-6D49-A748-C4FDB6C01E4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69001" y="1260300"/>
            <a:ext cx="3648075" cy="495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Add content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15F6D4-A8E9-304C-88AD-E74B2AC9A89F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 dirty="0">
                <a:solidFill>
                  <a:schemeClr val="tx1"/>
                </a:solidFill>
              </a:rPr>
              <a:t>Nottingham Trent University </a:t>
            </a:r>
            <a:r>
              <a:rPr lang="en-GB" sz="1000" b="0" dirty="0">
                <a:solidFill>
                  <a:schemeClr val="tx1"/>
                </a:solidFill>
              </a:rPr>
              <a:t> | 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A55B5E3-A309-EB43-8193-1C648D07D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93925" y="6436800"/>
            <a:ext cx="3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814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313F7-5A31-B24F-B042-99380DDD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9200" y="6408000"/>
            <a:ext cx="900000" cy="2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9EC4DB-4465-564B-ABC6-584C8D9823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853" y="1260480"/>
            <a:ext cx="3660151" cy="49498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4FBF2011-D452-5546-8550-A1A4A7F62AE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74927" y="1272918"/>
            <a:ext cx="7596188" cy="495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Add content</a:t>
            </a: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78C93D45-DA0E-BF49-AE04-E6E405C922F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65405" y="1272918"/>
            <a:ext cx="3648075" cy="495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Add content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8B0208-82DF-FE48-8712-D2BF9D499DB6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 dirty="0">
                <a:solidFill>
                  <a:schemeClr val="tx1"/>
                </a:solidFill>
              </a:rPr>
              <a:t>Nottingham Trent University </a:t>
            </a:r>
            <a:r>
              <a:rPr lang="en-GB" sz="1000" b="0" dirty="0">
                <a:solidFill>
                  <a:schemeClr val="tx1"/>
                </a:solidFill>
              </a:rPr>
              <a:t> |  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58F480A-4EB8-3D42-B4A4-ED9A574CF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93925" y="6436800"/>
            <a:ext cx="3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7815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313F7-5A31-B24F-B042-99380DDD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9200" y="6408000"/>
            <a:ext cx="900000" cy="2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7A02D-4B67-2E46-824F-75F75A628A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999" y="324000"/>
            <a:ext cx="11545200" cy="588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6938DA-B81E-194D-B946-FE34DDBA95E3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 dirty="0">
                <a:solidFill>
                  <a:schemeClr val="tx1"/>
                </a:solidFill>
              </a:rPr>
              <a:t>Nottingham Trent University </a:t>
            </a:r>
            <a:r>
              <a:rPr lang="en-GB" sz="1000" b="0" dirty="0">
                <a:solidFill>
                  <a:schemeClr val="tx1"/>
                </a:solidFill>
              </a:rPr>
              <a:t> |  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B25E5C4-A64B-BC41-B4E9-728278108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93925" y="6436800"/>
            <a:ext cx="3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8725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23D09D-8DB0-7649-9F5F-1604580C22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5903912"/>
            <a:ext cx="2819400" cy="63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ACF111-2B15-3941-9C86-55179E8F03A2}"/>
              </a:ext>
            </a:extLst>
          </p:cNvPr>
          <p:cNvSpPr txBox="1"/>
          <p:nvPr userDrawn="1"/>
        </p:nvSpPr>
        <p:spPr>
          <a:xfrm>
            <a:off x="347731" y="1184856"/>
            <a:ext cx="3636000" cy="72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4500" b="1" dirty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19BDC4-5E78-344A-B818-82367CCDED7C}"/>
              </a:ext>
            </a:extLst>
          </p:cNvPr>
          <p:cNvSpPr txBox="1"/>
          <p:nvPr userDrawn="1"/>
        </p:nvSpPr>
        <p:spPr>
          <a:xfrm>
            <a:off x="324001" y="1890000"/>
            <a:ext cx="3659731" cy="50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2500" b="1" dirty="0" err="1">
                <a:solidFill>
                  <a:schemeClr val="tx1"/>
                </a:solidFill>
                <a:latin typeface="+mn-lt"/>
              </a:rPr>
              <a:t>ntu.ac.uk</a:t>
            </a:r>
            <a:endParaRPr lang="en-GB" sz="25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5205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4D86549-4FB7-9044-8362-7B5F8ACDE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143000"/>
            <a:ext cx="11785600" cy="5562600"/>
          </a:xfrm>
          <a:prstGeom prst="rect">
            <a:avLst/>
          </a:prstGeom>
          <a:solidFill>
            <a:srgbClr val="004D75"/>
          </a:solidFill>
          <a:ln>
            <a:noFill/>
          </a:ln>
          <a:effectLst/>
        </p:spPr>
        <p:txBody>
          <a:bodyPr wrap="none" anchor="ctr"/>
          <a:lstStyle>
            <a:lvl1pPr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sz="240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pic>
        <p:nvPicPr>
          <p:cNvPr id="5" name="Picture 5" descr="NTU logo RGB">
            <a:extLst>
              <a:ext uri="{FF2B5EF4-FFF2-40B4-BE49-F238E27FC236}">
                <a16:creationId xmlns:a16="http://schemas.microsoft.com/office/drawing/2014/main" id="{FD04E2CA-2644-B04A-8FFC-2AFA39830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102" y="323850"/>
            <a:ext cx="324696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91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9906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276600"/>
            <a:ext cx="10363200" cy="762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6668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School/Dept – Pi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A95DA28-5082-4466-8610-52F8C0DC1E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4395" y="2664000"/>
            <a:ext cx="7503607" cy="54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5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Secondary 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D84A32-8CF7-0049-A245-A2495A258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5903912"/>
            <a:ext cx="2819400" cy="635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D35024E-B893-6F4F-BC39-A12ABB859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000"/>
            <a:ext cx="3600000" cy="216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GB" dirty="0"/>
              <a:t>School/Department name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BB5783-DC9F-0347-A2E3-6B93EA160538}"/>
              </a:ext>
            </a:extLst>
          </p:cNvPr>
          <p:cNvCxnSpPr/>
          <p:nvPr userDrawn="1"/>
        </p:nvCxnSpPr>
        <p:spPr>
          <a:xfrm>
            <a:off x="324000" y="612000"/>
            <a:ext cx="25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D0B284BF-2AAD-0A47-9DF9-0F3F421F43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3" y="1224000"/>
            <a:ext cx="7523999" cy="1243488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maximum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1215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87D6A689-64E9-AF44-9F8A-CE99354CB6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4DFAB-A3BF-A648-9DCD-5D5A96F0C267}" type="datetime4">
              <a:rPr lang="en-GB"/>
              <a:pPr>
                <a:defRPr/>
              </a:pPr>
              <a:t>14 March 2022</a:t>
            </a:fld>
            <a:endParaRPr lang="en-GB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B2E2EE54-92EE-6849-9D3B-DB06CB88DAB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BB252-7B41-9E48-9BB1-6ED2784D331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750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825001-0410-B74D-9E73-AD228A6F7D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D0562A-A186-984E-BFE8-FAC61568DA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C7FDCA-7C20-954E-9A5D-7287598D0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7C213-1E58-F64F-8C91-FD37D06CDF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802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F7B792-394D-428A-8CE8-A4407AA48C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34456C-0B82-4315-AA21-AA2EB35329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632858-8043-48D8-ABAB-6D6AAD10F9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CE289-8B79-4A66-9DAE-56BFBA2EE7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449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A997A-29B3-4A30-84B9-9B95E3A7A2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3" y="1224000"/>
            <a:ext cx="7523999" cy="1243488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maximum two lines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95DA28-5082-4466-8610-52F8C0DC1E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4395" y="2664000"/>
            <a:ext cx="7503607" cy="54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500">
                <a:solidFill>
                  <a:schemeClr val="bg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Secondary 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D84A32-8CF7-0049-A245-A2495A258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5903912"/>
            <a:ext cx="28194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7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–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7C626-95FC-4E18-9A6A-1F175BEF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98D44-00D1-4452-B4E2-F6A30C8B7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011D95-32D0-814C-9A48-F7B44C407708}"/>
              </a:ext>
            </a:extLst>
          </p:cNvPr>
          <p:cNvSpPr txBox="1"/>
          <p:nvPr userDrawn="1"/>
        </p:nvSpPr>
        <p:spPr>
          <a:xfrm>
            <a:off x="324003" y="1224000"/>
            <a:ext cx="3670479" cy="39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2500" b="1" dirty="0">
                <a:solidFill>
                  <a:schemeClr val="bg1"/>
                </a:solidFill>
                <a:latin typeface="+mj-lt"/>
              </a:rPr>
              <a:t>Contents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E290D6-7C7C-2546-9617-67F3725528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1" y="1825625"/>
            <a:ext cx="11545351" cy="4351338"/>
          </a:xfrm>
        </p:spPr>
        <p:txBody>
          <a:bodyPr numCol="2" spcCol="180000"/>
          <a:lstStyle>
            <a:lvl1pPr marL="0" indent="0">
              <a:spcBef>
                <a:spcPts val="1500"/>
              </a:spcBef>
              <a:spcAft>
                <a:spcPts val="1000"/>
              </a:spcAft>
              <a:buFont typeface="+mj-lt"/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1	Section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6A7A3-BC67-F048-95F5-AFC6279852FA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 dirty="0">
                <a:solidFill>
                  <a:schemeClr val="bg1"/>
                </a:solidFill>
              </a:rPr>
              <a:t>Nottingham Trent University </a:t>
            </a:r>
            <a:r>
              <a:rPr lang="en-GB" sz="1000" b="0" dirty="0">
                <a:solidFill>
                  <a:schemeClr val="bg1"/>
                </a:solidFill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1682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–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7C626-95FC-4E18-9A6A-1F175BEF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98D44-00D1-4452-B4E2-F6A30C8B7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011D95-32D0-814C-9A48-F7B44C407708}"/>
              </a:ext>
            </a:extLst>
          </p:cNvPr>
          <p:cNvSpPr txBox="1"/>
          <p:nvPr userDrawn="1"/>
        </p:nvSpPr>
        <p:spPr>
          <a:xfrm>
            <a:off x="324003" y="1224000"/>
            <a:ext cx="3670479" cy="39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2500" b="1" dirty="0">
                <a:solidFill>
                  <a:schemeClr val="tx1"/>
                </a:solidFill>
                <a:latin typeface="+mj-lt"/>
              </a:rPr>
              <a:t>Contents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E290D6-7C7C-2546-9617-67F3725528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1" y="1825625"/>
            <a:ext cx="11545351" cy="4351338"/>
          </a:xfrm>
        </p:spPr>
        <p:txBody>
          <a:bodyPr numCol="2" spcCol="180000"/>
          <a:lstStyle>
            <a:lvl1pPr marL="0" indent="0">
              <a:spcBef>
                <a:spcPts val="1500"/>
              </a:spcBef>
              <a:spcAft>
                <a:spcPts val="1000"/>
              </a:spcAft>
              <a:buFont typeface="+mj-lt"/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1	Section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2BDF74-B5F5-7440-9AF9-FA6126BAF386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 dirty="0">
                <a:solidFill>
                  <a:schemeClr val="tx1"/>
                </a:solidFill>
              </a:rPr>
              <a:t>Nottingham Trent University </a:t>
            </a:r>
            <a:r>
              <a:rPr lang="en-GB" sz="1000" b="0" dirty="0">
                <a:solidFill>
                  <a:schemeClr val="tx1"/>
                </a:solidFill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225793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– Pi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68D0-9694-4F16-8526-982C67C8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168903-2300-4448-9062-4621187B3A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3" y="1224000"/>
            <a:ext cx="7523999" cy="1243488"/>
          </a:xfrm>
          <a:noFill/>
        </p:spPr>
        <p:txBody>
          <a:bodyPr lIns="0" tIns="0" rIns="0" bIns="0" anchor="b">
            <a:noAutofit/>
          </a:bodyPr>
          <a:lstStyle>
            <a:lvl1pPr algn="l"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</a:t>
            </a:r>
            <a:br>
              <a:rPr lang="en-US" dirty="0"/>
            </a:br>
            <a:r>
              <a:rPr lang="en-US" dirty="0"/>
              <a:t>maximum two lines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2607D2-D289-294A-ACDB-F03D11118D40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 dirty="0">
                <a:solidFill>
                  <a:schemeClr val="bg1"/>
                </a:solidFill>
              </a:rPr>
              <a:t>Nottingham Trent University </a:t>
            </a:r>
            <a:r>
              <a:rPr lang="en-GB" sz="1000" b="0" dirty="0">
                <a:solidFill>
                  <a:schemeClr val="bg1"/>
                </a:solidFill>
              </a:rPr>
              <a:t> |  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3F59733-EF0C-C743-A417-826D8B437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93925" y="6436800"/>
            <a:ext cx="3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76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–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68D0-9694-4F16-8526-982C67C8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168903-2300-4448-9062-4621187B3A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3" y="1224000"/>
            <a:ext cx="7523999" cy="1243488"/>
          </a:xfrm>
          <a:noFill/>
        </p:spPr>
        <p:txBody>
          <a:bodyPr lIns="0" tIns="0" rIns="0" bIns="0" anchor="b">
            <a:noAutofit/>
          </a:bodyPr>
          <a:lstStyle>
            <a:lvl1pPr algn="l"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</a:t>
            </a:r>
            <a:br>
              <a:rPr lang="en-US" dirty="0"/>
            </a:br>
            <a:r>
              <a:rPr lang="en-US" dirty="0"/>
              <a:t>maximum two lines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D2E867-DA05-474B-A9C6-43D24D676CEF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 dirty="0">
                <a:solidFill>
                  <a:schemeClr val="bg1"/>
                </a:solidFill>
              </a:rPr>
              <a:t>Nottingham Trent University </a:t>
            </a:r>
            <a:r>
              <a:rPr lang="en-GB" sz="1000" b="0" dirty="0">
                <a:solidFill>
                  <a:schemeClr val="bg1"/>
                </a:solidFill>
              </a:rPr>
              <a:t> |  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692BC60-4A4D-2743-8A0A-C1F74D0C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93925" y="6436800"/>
            <a:ext cx="3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9548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– Lioness">
    <p:bg>
      <p:bgPr>
        <a:solidFill>
          <a:srgbClr val="E6B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70930-8A98-453B-93F2-8B9B3B0B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68D0-9694-4F16-8526-982C67C8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168903-2300-4448-9062-4621187B3A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5" y="1224000"/>
            <a:ext cx="7523999" cy="1243488"/>
          </a:xfrm>
          <a:noFill/>
        </p:spPr>
        <p:txBody>
          <a:bodyPr lIns="0" tIns="0" rIns="0" bIns="0" anchor="b">
            <a:noAutofit/>
          </a:bodyPr>
          <a:lstStyle>
            <a:lvl1pPr algn="l"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</a:t>
            </a:r>
            <a:br>
              <a:rPr lang="en-US" dirty="0"/>
            </a:br>
            <a:r>
              <a:rPr lang="en-US" dirty="0"/>
              <a:t>maximum two lines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6F7CA0-B041-6E4F-A8C6-AF5B4774BBCB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 dirty="0">
                <a:solidFill>
                  <a:schemeClr val="bg1"/>
                </a:solidFill>
              </a:rPr>
              <a:t>Nottingham Trent University </a:t>
            </a:r>
            <a:r>
              <a:rPr lang="en-GB" sz="1000" b="0" dirty="0">
                <a:solidFill>
                  <a:schemeClr val="bg1"/>
                </a:solidFill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723693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– Mo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70930-8A98-453B-93F2-8B9B3B0B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68D0-9694-4F16-8526-982C67C8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168903-2300-4448-9062-4621187B3A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5" y="1224000"/>
            <a:ext cx="7523999" cy="1243488"/>
          </a:xfrm>
          <a:noFill/>
        </p:spPr>
        <p:txBody>
          <a:bodyPr lIns="0" tIns="0" rIns="0" bIns="0" anchor="b">
            <a:noAutofit/>
          </a:bodyPr>
          <a:lstStyle>
            <a:lvl1pPr algn="l"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</a:t>
            </a:r>
            <a:br>
              <a:rPr lang="en-US" dirty="0"/>
            </a:br>
            <a:r>
              <a:rPr lang="en-US" dirty="0"/>
              <a:t>maximum two lines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D95EF-BB28-5447-9EBE-A306C2F8957F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 dirty="0">
                <a:solidFill>
                  <a:schemeClr val="bg1"/>
                </a:solidFill>
              </a:rPr>
              <a:t>Nottingham Trent University </a:t>
            </a:r>
            <a:r>
              <a:rPr lang="en-GB" sz="1000" b="0" dirty="0">
                <a:solidFill>
                  <a:schemeClr val="bg1"/>
                </a:solidFill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22219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D54132-F77C-4460-A060-0C95D721D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9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FBCE2-512F-4BAE-B355-37A017AF8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13F1E-105A-454F-B830-C15EDA0E5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93925" y="6436800"/>
            <a:ext cx="3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25A4-9E09-4BEE-9CB7-E3DB4D1C9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9200" y="6436800"/>
            <a:ext cx="9000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363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51" r:id="rId6"/>
    <p:sldLayoutId id="2147483670" r:id="rId7"/>
    <p:sldLayoutId id="2147483671" r:id="rId8"/>
    <p:sldLayoutId id="2147483672" r:id="rId9"/>
    <p:sldLayoutId id="2147483673" r:id="rId10"/>
    <p:sldLayoutId id="2147483669" r:id="rId11"/>
    <p:sldLayoutId id="2147483650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54" r:id="rId18"/>
    <p:sldLayoutId id="2147483679" r:id="rId19"/>
    <p:sldLayoutId id="2147483680" r:id="rId20"/>
    <p:sldLayoutId id="2147483681" r:id="rId21"/>
    <p:sldLayoutId id="2147483682" r:id="rId22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96" indent="-179996" algn="l" defTabSz="467988" rtl="0" eaLnBrk="1" latinLnBrk="0" hangingPunct="1">
        <a:lnSpc>
          <a:spcPct val="95000"/>
        </a:lnSpc>
        <a:spcBef>
          <a:spcPts val="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tabLst>
          <a:tab pos="467988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467988" rtl="0" eaLnBrk="1" latinLnBrk="0" hangingPunct="1">
        <a:lnSpc>
          <a:spcPct val="90000"/>
        </a:lnSpc>
        <a:spcBef>
          <a:spcPts val="500"/>
        </a:spcBef>
        <a:spcAft>
          <a:spcPts val="2000"/>
        </a:spcAft>
        <a:buFont typeface="Arial" panose="020B0604020202020204" pitchFamily="34" charset="0"/>
        <a:buNone/>
        <a:tabLst>
          <a:tab pos="467988" algn="l"/>
        </a:tabLst>
        <a:defRPr sz="2500" b="1" kern="1200">
          <a:solidFill>
            <a:schemeClr val="bg2"/>
          </a:solidFill>
          <a:latin typeface="+mj-lt"/>
          <a:ea typeface="+mn-ea"/>
          <a:cs typeface="+mn-cs"/>
        </a:defRPr>
      </a:lvl2pPr>
      <a:lvl3pPr marL="0" indent="0" algn="l" defTabSz="467988" rtl="0" eaLnBrk="1" latinLnBrk="0" hangingPunct="1">
        <a:lnSpc>
          <a:spcPct val="95000"/>
        </a:lnSpc>
        <a:spcBef>
          <a:spcPts val="500"/>
        </a:spcBef>
        <a:spcAft>
          <a:spcPts val="1000"/>
        </a:spcAft>
        <a:buFont typeface="Arial" panose="020B0604020202020204" pitchFamily="34" charset="0"/>
        <a:buNone/>
        <a:tabLst>
          <a:tab pos="467988" algn="l"/>
        </a:tabLst>
        <a:defRPr sz="20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87993" indent="-287993" algn="l" defTabSz="467988" rtl="0" eaLnBrk="1" latinLnBrk="0" hangingPunct="1">
        <a:lnSpc>
          <a:spcPct val="95000"/>
        </a:lnSpc>
        <a:spcBef>
          <a:spcPts val="500"/>
        </a:spcBef>
        <a:spcAft>
          <a:spcPts val="1000"/>
        </a:spcAft>
        <a:buClr>
          <a:schemeClr val="bg2"/>
        </a:buClr>
        <a:buFont typeface="Arial" panose="020B0604020202020204" pitchFamily="34" charset="0"/>
        <a:buChar char="•"/>
        <a:tabLst>
          <a:tab pos="467988" algn="l"/>
        </a:tabLst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79996" indent="-179996" algn="l" defTabSz="467988" rtl="0" eaLnBrk="1" latinLnBrk="0" hangingPunct="1">
        <a:lnSpc>
          <a:spcPct val="95000"/>
        </a:lnSpc>
        <a:spcBef>
          <a:spcPts val="500"/>
        </a:spcBef>
        <a:spcAft>
          <a:spcPts val="1000"/>
        </a:spcAft>
        <a:buClr>
          <a:schemeClr val="bg2"/>
        </a:buClr>
        <a:buFont typeface="Arial" panose="020B0604020202020204" pitchFamily="34" charset="0"/>
        <a:buChar char="•"/>
        <a:tabLst>
          <a:tab pos="467988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9996" indent="-179996" algn="l" defTabSz="467988" rtl="0" eaLnBrk="1" latinLnBrk="0" hangingPunct="1">
        <a:lnSpc>
          <a:spcPct val="95000"/>
        </a:lnSpc>
        <a:spcBef>
          <a:spcPts val="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tabLst>
          <a:tab pos="467988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9996" indent="-179996" algn="l" defTabSz="467988" rtl="0" eaLnBrk="1" latinLnBrk="0" hangingPunct="1">
        <a:lnSpc>
          <a:spcPct val="95000"/>
        </a:lnSpc>
        <a:spcBef>
          <a:spcPts val="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tabLst>
          <a:tab pos="467988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996" indent="-179996" algn="l" defTabSz="467988" rtl="0" eaLnBrk="1" latinLnBrk="0" hangingPunct="1">
        <a:lnSpc>
          <a:spcPct val="95000"/>
        </a:lnSpc>
        <a:spcBef>
          <a:spcPts val="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tabLst>
          <a:tab pos="467988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79996" indent="-179996" algn="l" defTabSz="467988" rtl="0" eaLnBrk="1" latinLnBrk="0" hangingPunct="1">
        <a:lnSpc>
          <a:spcPct val="95000"/>
        </a:lnSpc>
        <a:spcBef>
          <a:spcPts val="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tabLst>
          <a:tab pos="467988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2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tiff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tiff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NTUGlobal@ntu.ac.uk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apps.who.int/gb/ebwha/pdf_files/WHA72/A72_12-en.pdf" TargetMode="Externa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8092BC2-C251-3D44-A7CB-04B094360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395" y="2767917"/>
            <a:ext cx="7503607" cy="540000"/>
          </a:xfrm>
        </p:spPr>
        <p:txBody>
          <a:bodyPr/>
          <a:lstStyle/>
          <a:p>
            <a:r>
              <a:rPr lang="en-US" b="1" dirty="0"/>
              <a:t>Dr Linda Gibson</a:t>
            </a:r>
          </a:p>
          <a:p>
            <a:r>
              <a:rPr lang="en-US" b="1" dirty="0"/>
              <a:t>Dr David </a:t>
            </a:r>
            <a:r>
              <a:rPr lang="en-US" b="1" dirty="0" err="1"/>
              <a:t>Musoke</a:t>
            </a:r>
            <a:endParaRPr lang="en-US" b="1" dirty="0"/>
          </a:p>
          <a:p>
            <a:r>
              <a:rPr lang="en-US" b="1" dirty="0"/>
              <a:t>Henry </a:t>
            </a:r>
            <a:r>
              <a:rPr lang="en-US" b="1" dirty="0" err="1"/>
              <a:t>Bugembe</a:t>
            </a:r>
            <a:endParaRPr lang="en-US" b="1" dirty="0"/>
          </a:p>
          <a:p>
            <a:r>
              <a:rPr lang="en-US" b="1" dirty="0"/>
              <a:t>Mariam </a:t>
            </a:r>
            <a:r>
              <a:rPr lang="en-US" b="1" dirty="0" err="1"/>
              <a:t>Nakirija</a:t>
            </a:r>
            <a:endParaRPr lang="en-US" b="1" dirty="0"/>
          </a:p>
          <a:p>
            <a:r>
              <a:rPr lang="en-US" b="1" dirty="0"/>
              <a:t>Dr Jody Winter</a:t>
            </a:r>
          </a:p>
          <a:p>
            <a:r>
              <a:rPr lang="en-US" b="1" dirty="0"/>
              <a:t>Dr Deborah Ikhile</a:t>
            </a:r>
          </a:p>
          <a:p>
            <a:r>
              <a:rPr lang="en-US" b="1" dirty="0"/>
              <a:t>Grace Lubega</a:t>
            </a:r>
          </a:p>
          <a:p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15275D4-7E39-411C-8A9D-D8C5BCF82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448" y="5958320"/>
            <a:ext cx="2661469" cy="78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9F322BA2-13EE-B749-AA20-06203C34A5B0}"/>
              </a:ext>
            </a:extLst>
          </p:cNvPr>
          <p:cNvSpPr txBox="1">
            <a:spLocks/>
          </p:cNvSpPr>
          <p:nvPr/>
        </p:nvSpPr>
        <p:spPr>
          <a:xfrm>
            <a:off x="344395" y="2087284"/>
            <a:ext cx="11503210" cy="6806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377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Access to Healthcare: Community Health Promotion and Education in Uganda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9292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5">
            <a:extLst>
              <a:ext uri="{FF2B5EF4-FFF2-40B4-BE49-F238E27FC236}">
                <a16:creationId xmlns:a16="http://schemas.microsoft.com/office/drawing/2014/main" id="{25243FF7-3DBA-8449-8CDB-F88C7268B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11113"/>
            <a:ext cx="6365875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Content Placeholder 4">
            <a:extLst>
              <a:ext uri="{FF2B5EF4-FFF2-40B4-BE49-F238E27FC236}">
                <a16:creationId xmlns:a16="http://schemas.microsoft.com/office/drawing/2014/main" id="{D0E2EB37-A201-7740-9C7D-DB738F62A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2"/>
            <a:ext cx="5826124" cy="436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>
            <a:extLst>
              <a:ext uri="{FF2B5EF4-FFF2-40B4-BE49-F238E27FC236}">
                <a16:creationId xmlns:a16="http://schemas.microsoft.com/office/drawing/2014/main" id="{D3DD38F3-023D-7246-809C-CCF0ED1E0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53"/>
          <a:stretch>
            <a:fillRect/>
          </a:stretch>
        </p:blipFill>
        <p:spPr bwMode="auto">
          <a:xfrm>
            <a:off x="-1" y="2705978"/>
            <a:ext cx="5826125" cy="410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>
            <a:extLst>
              <a:ext uri="{FF2B5EF4-FFF2-40B4-BE49-F238E27FC236}">
                <a16:creationId xmlns:a16="http://schemas.microsoft.com/office/drawing/2014/main" id="{1E6B2211-5D8B-AF44-99D6-83B148F01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4600"/>
          <a:stretch>
            <a:fillRect/>
          </a:stretch>
        </p:blipFill>
        <p:spPr bwMode="auto">
          <a:xfrm>
            <a:off x="5848984" y="2721188"/>
            <a:ext cx="6343016" cy="41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903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11" descr="PICT0621">
            <a:extLst>
              <a:ext uri="{FF2B5EF4-FFF2-40B4-BE49-F238E27FC236}">
                <a16:creationId xmlns:a16="http://schemas.microsoft.com/office/drawing/2014/main" id="{3F85B13C-271A-3145-A7D0-591838B92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425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Content Placeholder 3">
            <a:extLst>
              <a:ext uri="{FF2B5EF4-FFF2-40B4-BE49-F238E27FC236}">
                <a16:creationId xmlns:a16="http://schemas.microsoft.com/office/drawing/2014/main" id="{CDE0B72C-CE3C-9D4A-AC68-056D5CA4B1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0656" y="19756"/>
            <a:ext cx="6116257" cy="3579813"/>
          </a:xfrm>
        </p:spPr>
      </p:pic>
      <p:pic>
        <p:nvPicPr>
          <p:cNvPr id="7172" name="Content Placeholder 5">
            <a:extLst>
              <a:ext uri="{FF2B5EF4-FFF2-40B4-BE49-F238E27FC236}">
                <a16:creationId xmlns:a16="http://schemas.microsoft.com/office/drawing/2014/main" id="{8290941C-592B-E241-AD03-2F7059F13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201282"/>
            <a:ext cx="5947156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Content Placeholder 3">
            <a:extLst>
              <a:ext uri="{FF2B5EF4-FFF2-40B4-BE49-F238E27FC236}">
                <a16:creationId xmlns:a16="http://schemas.microsoft.com/office/drawing/2014/main" id="{78E5A2A9-D5EB-754C-8973-8A3D8EC33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656" y="3550920"/>
            <a:ext cx="6116257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4B833427-A683-8C44-99BC-2596495E8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"/>
          <a:stretch>
            <a:fillRect/>
          </a:stretch>
        </p:blipFill>
        <p:spPr bwMode="auto">
          <a:xfrm>
            <a:off x="63500" y="19756"/>
            <a:ext cx="5947156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089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BD404812-E68F-0243-BD25-93CB43832D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08191" y="1862138"/>
            <a:ext cx="5240337" cy="1566862"/>
          </a:xfrm>
        </p:spPr>
        <p:txBody>
          <a:bodyPr/>
          <a:lstStyle/>
          <a:p>
            <a:pPr eaLnBrk="1" hangingPunct="1"/>
            <a:r>
              <a:rPr lang="en-US" altLang="en-US" dirty="0"/>
              <a:t>Commonwealth Partnerships for Antimicrobial Stewardship</a:t>
            </a:r>
            <a:br>
              <a:rPr lang="en-US" altLang="en-US" dirty="0"/>
            </a:br>
            <a:r>
              <a:rPr lang="en-US" altLang="en-US" dirty="0"/>
              <a:t>(</a:t>
            </a:r>
            <a:r>
              <a:rPr lang="en-US" altLang="en-US" dirty="0" err="1"/>
              <a:t>CwPAMS</a:t>
            </a:r>
            <a:r>
              <a:rPr lang="en-US" altLang="en-US" dirty="0"/>
              <a:t>) project</a:t>
            </a: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59D3DFA6-17F7-2447-A628-B72B431FB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8" r="53937" b="31041"/>
          <a:stretch>
            <a:fillRect/>
          </a:stretch>
        </p:blipFill>
        <p:spPr bwMode="auto">
          <a:xfrm>
            <a:off x="6099175" y="3408366"/>
            <a:ext cx="421163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>
            <a:extLst>
              <a:ext uri="{FF2B5EF4-FFF2-40B4-BE49-F238E27FC236}">
                <a16:creationId xmlns:a16="http://schemas.microsoft.com/office/drawing/2014/main" id="{747FBDA5-6B9C-814B-B2A5-1BDF54052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08" b="29552"/>
          <a:stretch>
            <a:fillRect/>
          </a:stretch>
        </p:blipFill>
        <p:spPr bwMode="auto">
          <a:xfrm>
            <a:off x="2279650" y="4056063"/>
            <a:ext cx="302418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>
            <a:extLst>
              <a:ext uri="{FF2B5EF4-FFF2-40B4-BE49-F238E27FC236}">
                <a16:creationId xmlns:a16="http://schemas.microsoft.com/office/drawing/2014/main" id="{D3CBFA79-6C53-8A44-A615-A85B2956C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108575"/>
            <a:ext cx="304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6BA7C17-4547-A34F-BB54-EBEBCF429941}"/>
              </a:ext>
            </a:extLst>
          </p:cNvPr>
          <p:cNvGrpSpPr/>
          <p:nvPr/>
        </p:nvGrpSpPr>
        <p:grpSpPr>
          <a:xfrm>
            <a:off x="104075" y="182563"/>
            <a:ext cx="2517205" cy="1052512"/>
            <a:chOff x="527533" y="5448888"/>
            <a:chExt cx="1999661" cy="1256193"/>
          </a:xfrm>
          <a:solidFill>
            <a:schemeClr val="bg1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7E25A9E-B56C-7040-BF49-008166BEA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7533" y="6327096"/>
              <a:ext cx="1999661" cy="377985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3EEAF7-462B-5742-A4BC-0FA80E64C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0162" y="5448888"/>
              <a:ext cx="993734" cy="917541"/>
            </a:xfrm>
            <a:prstGeom prst="rect">
              <a:avLst/>
            </a:prstGeom>
            <a:grpFill/>
          </p:spPr>
        </p:pic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BC28E3D8-980E-1747-A8BA-1DF0FA42A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59" y="30195"/>
            <a:ext cx="26797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359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DF6BBB2-6BAF-4141-8F11-039847B2A4C7}"/>
              </a:ext>
            </a:extLst>
          </p:cNvPr>
          <p:cNvGraphicFramePr/>
          <p:nvPr/>
        </p:nvGraphicFramePr>
        <p:xfrm>
          <a:off x="1524000" y="0"/>
          <a:ext cx="9144000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7" name="Picture 4">
            <a:extLst>
              <a:ext uri="{FF2B5EF4-FFF2-40B4-BE49-F238E27FC236}">
                <a16:creationId xmlns:a16="http://schemas.microsoft.com/office/drawing/2014/main" id="{A814F8E1-B36C-E747-8789-879937A51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5940428"/>
            <a:ext cx="26797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>
            <a:extLst>
              <a:ext uri="{FF2B5EF4-FFF2-40B4-BE49-F238E27FC236}">
                <a16:creationId xmlns:a16="http://schemas.microsoft.com/office/drawing/2014/main" id="{1EE10202-DCF4-6744-AF11-86EE956E8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3" y="6092828"/>
            <a:ext cx="251460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EE8E99-822A-AC45-8636-288E4B6E0849}"/>
              </a:ext>
            </a:extLst>
          </p:cNvPr>
          <p:cNvGrpSpPr/>
          <p:nvPr/>
        </p:nvGrpSpPr>
        <p:grpSpPr>
          <a:xfrm>
            <a:off x="1847531" y="5601810"/>
            <a:ext cx="1999661" cy="1256193"/>
            <a:chOff x="527533" y="5448888"/>
            <a:chExt cx="1999661" cy="1256193"/>
          </a:xfrm>
          <a:solidFill>
            <a:schemeClr val="bg1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E5D9F4-ABC4-D94D-A0D9-FED607909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7533" y="6327096"/>
              <a:ext cx="1999661" cy="377985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6BCD85-A44F-964F-902C-270832176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40162" y="5448888"/>
              <a:ext cx="993734" cy="917541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974800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44CF7D-5375-0041-A6BB-F12AD1F2D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BCB42-4BF0-2F4A-82F3-4AC270095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3902" y="289502"/>
            <a:ext cx="8548695" cy="4845206"/>
          </a:xfrm>
        </p:spPr>
        <p:txBody>
          <a:bodyPr/>
          <a:lstStyle/>
          <a:p>
            <a:pPr lvl="1"/>
            <a:r>
              <a:rPr lang="en-GB" altLang="en-US" dirty="0"/>
              <a:t>Key achievements</a:t>
            </a:r>
            <a:endParaRPr lang="en-GB" dirty="0"/>
          </a:p>
          <a:p>
            <a:pPr marL="0" indent="0">
              <a:buNone/>
              <a:defRPr/>
            </a:pPr>
            <a:r>
              <a:rPr lang="en-GB" b="1" dirty="0"/>
              <a:t>Antimicrobial resistance (AMR), antimicrobial stewardship (AMS) and infection prevention &amp; control (IPC) training and awareness raising</a:t>
            </a:r>
          </a:p>
          <a:p>
            <a:r>
              <a:rPr lang="en-GB" dirty="0"/>
              <a:t>86 health practitioners (human and animal health)</a:t>
            </a:r>
          </a:p>
          <a:p>
            <a:r>
              <a:rPr lang="en-GB" dirty="0"/>
              <a:t>227 CHWs</a:t>
            </a:r>
          </a:p>
          <a:p>
            <a:r>
              <a:rPr lang="en-GB" dirty="0"/>
              <a:t>300+ primary schools</a:t>
            </a:r>
          </a:p>
          <a:p>
            <a:r>
              <a:rPr lang="en-GB" dirty="0"/>
              <a:t>University students </a:t>
            </a:r>
          </a:p>
          <a:p>
            <a:pPr marL="0" indent="0">
              <a:buNone/>
            </a:pPr>
            <a:r>
              <a:rPr lang="en-GB" b="1" dirty="0"/>
              <a:t>Sustainability supported by:</a:t>
            </a:r>
          </a:p>
          <a:p>
            <a:r>
              <a:rPr lang="en-GB" dirty="0"/>
              <a:t>Medicines &amp; Therapeutic Committee established at Entebbe Regional Referral Hospital </a:t>
            </a:r>
          </a:p>
          <a:p>
            <a:r>
              <a:rPr lang="en-GB" dirty="0"/>
              <a:t>Online communities of practice established </a:t>
            </a:r>
          </a:p>
          <a:p>
            <a:r>
              <a:rPr lang="en-GB" b="1" dirty="0"/>
              <a:t>Data collected to support further research &amp; targeted interventions:</a:t>
            </a:r>
          </a:p>
          <a:p>
            <a:r>
              <a:rPr lang="en-GB" dirty="0"/>
              <a:t>Global Point Prevalence Survey of antimicrobial drug use at Entebbe RRH </a:t>
            </a:r>
          </a:p>
          <a:p>
            <a:r>
              <a:rPr lang="en-GB" dirty="0"/>
              <a:t>Community surveys of antimicrobial drug use, knowledge &amp; attitudes around AMR &amp; AMS </a:t>
            </a:r>
          </a:p>
          <a:p>
            <a:r>
              <a:rPr lang="en-GB" dirty="0"/>
              <a:t>Pre and post training questionnaires for health practitioners to measure training impact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B068D-E486-9A4B-83AC-D99B9AE4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t>15</a:t>
            </a:fld>
            <a:endParaRPr lang="en-GB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AF831B3-6BA3-AE42-9F7B-A1AA2108D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787" y="88542"/>
            <a:ext cx="3108044" cy="195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Jovan\Desktop\EKdC39QX0AEyR-A.jfif">
            <a:extLst>
              <a:ext uri="{FF2B5EF4-FFF2-40B4-BE49-F238E27FC236}">
                <a16:creationId xmlns:a16="http://schemas.microsoft.com/office/drawing/2014/main" id="{B46B6062-69AE-B747-8926-5AB103E26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85"/>
          <a:stretch>
            <a:fillRect/>
          </a:stretch>
        </p:blipFill>
        <p:spPr bwMode="auto">
          <a:xfrm>
            <a:off x="8992787" y="2135424"/>
            <a:ext cx="3116980" cy="220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DE9068B-3BE0-2244-9BDF-51FD2A9E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r="15608"/>
          <a:stretch>
            <a:fillRect/>
          </a:stretch>
        </p:blipFill>
        <p:spPr bwMode="auto">
          <a:xfrm>
            <a:off x="8992787" y="4527546"/>
            <a:ext cx="3108044" cy="201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794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AF9BA-5564-734D-B452-870BF5EA1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5F3960-B9ED-E045-9AA7-C337A72A3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579" y="2695979"/>
            <a:ext cx="7523999" cy="1243488"/>
          </a:xfrm>
        </p:spPr>
        <p:txBody>
          <a:bodyPr/>
          <a:lstStyle/>
          <a:p>
            <a:r>
              <a:rPr lang="en-GB" dirty="0"/>
              <a:t>Dissemination and Knowledge Exchange Activities </a:t>
            </a:r>
            <a:br>
              <a:rPr lang="en-GB" dirty="0"/>
            </a:br>
            <a:br>
              <a:rPr lang="en-US" dirty="0"/>
            </a:b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91BD54-B61E-7041-AE2B-F5D0B24C2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D98BA4D-2A14-B140-9C89-0B28D8ED4D0D}"/>
              </a:ext>
            </a:extLst>
          </p:cNvPr>
          <p:cNvSpPr txBox="1">
            <a:spLocks/>
          </p:cNvSpPr>
          <p:nvPr/>
        </p:nvSpPr>
        <p:spPr>
          <a:xfrm>
            <a:off x="146613" y="3111586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67988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0"/>
              </a:spcAft>
              <a:buFont typeface="Arial" panose="020B0604020202020204" pitchFamily="34" charset="0"/>
              <a:buNone/>
              <a:tabLst>
                <a:tab pos="467988" algn="l"/>
              </a:tabLst>
              <a:defRPr sz="25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0" indent="0" algn="l" defTabSz="467988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467988" algn="l"/>
              </a:tabLst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7993" indent="-287993" algn="l" defTabSz="467988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996" indent="-179996" algn="l" defTabSz="467988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Dr Deborah Ikhile </a:t>
            </a:r>
          </a:p>
        </p:txBody>
      </p:sp>
    </p:spTree>
    <p:extLst>
      <p:ext uri="{BB962C8B-B14F-4D97-AF65-F5344CB8AC3E}">
        <p14:creationId xmlns:p14="http://schemas.microsoft.com/office/powerpoint/2010/main" val="140837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44CF7D-5375-0041-A6BB-F12AD1F2D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BCB42-4BF0-2F4A-82F3-4AC270095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93" y="496766"/>
            <a:ext cx="8548695" cy="189286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500" b="1" dirty="0">
                <a:solidFill>
                  <a:schemeClr val="bg2"/>
                </a:solidFill>
                <a:latin typeface="+mj-lt"/>
              </a:rPr>
              <a:t>How do we ensure our work has wider impacts beyond the Uganda health system?</a:t>
            </a:r>
          </a:p>
          <a:p>
            <a:pPr marL="0" indent="0">
              <a:buNone/>
              <a:defRPr/>
            </a:pPr>
            <a:endParaRPr lang="en-GB" b="1" dirty="0"/>
          </a:p>
          <a:p>
            <a:pPr marL="0" indent="0">
              <a:buNone/>
              <a:defRPr/>
            </a:pPr>
            <a:r>
              <a:rPr lang="en-GB" b="1" dirty="0"/>
              <a:t>To maximise impacts</a:t>
            </a:r>
          </a:p>
          <a:p>
            <a:pPr marL="0" indent="0">
              <a:buNone/>
              <a:defRPr/>
            </a:pPr>
            <a:endParaRPr lang="en-GB" b="1" dirty="0"/>
          </a:p>
          <a:p>
            <a:pPr>
              <a:defRPr/>
            </a:pPr>
            <a:r>
              <a:rPr lang="en-GB" dirty="0"/>
              <a:t>Academic</a:t>
            </a:r>
          </a:p>
          <a:p>
            <a:pPr>
              <a:defRPr/>
            </a:pPr>
            <a:r>
              <a:rPr lang="en-GB" dirty="0"/>
              <a:t>Policy </a:t>
            </a:r>
          </a:p>
          <a:p>
            <a:pPr>
              <a:defRPr/>
            </a:pPr>
            <a:r>
              <a:rPr lang="en-GB" dirty="0"/>
              <a:t>Practice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B068D-E486-9A4B-83AC-D99B9AE4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246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44CF7D-5375-0041-A6BB-F12AD1F2D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B068D-E486-9A4B-83AC-D99B9AE4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t>18</a:t>
            </a:fld>
            <a:endParaRPr lang="en-GB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76A41DC-A4A5-1D47-8BD0-E6B9A92739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" r="6" b="7709"/>
          <a:stretch/>
        </p:blipFill>
        <p:spPr bwMode="auto">
          <a:xfrm>
            <a:off x="235430" y="275323"/>
            <a:ext cx="4282338" cy="26056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D7FA10-EFDF-1148-A591-1AB3B849C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971" y="442534"/>
            <a:ext cx="6031286" cy="2650591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AEC19B93-8F12-EF43-A66A-4E050E8420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16660"/>
          <a:stretch/>
        </p:blipFill>
        <p:spPr bwMode="auto">
          <a:xfrm>
            <a:off x="1831850" y="3350320"/>
            <a:ext cx="4020311" cy="26171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7BA256-EE73-7A49-94E5-45FD5A78CE4A}"/>
              </a:ext>
            </a:extLst>
          </p:cNvPr>
          <p:cNvSpPr txBox="1"/>
          <p:nvPr/>
        </p:nvSpPr>
        <p:spPr>
          <a:xfrm>
            <a:off x="1273223" y="2953017"/>
            <a:ext cx="2206752" cy="3188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2000" dirty="0"/>
              <a:t>Symposium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427597-A272-2B45-BECA-69BC0F4F9633}"/>
              </a:ext>
            </a:extLst>
          </p:cNvPr>
          <p:cNvSpPr txBox="1"/>
          <p:nvPr/>
        </p:nvSpPr>
        <p:spPr>
          <a:xfrm>
            <a:off x="7969238" y="6286234"/>
            <a:ext cx="2206752" cy="3188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2000" dirty="0"/>
              <a:t>Webinars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C367C5-3AB0-1646-BCE7-403280556661}"/>
              </a:ext>
            </a:extLst>
          </p:cNvPr>
          <p:cNvSpPr txBox="1"/>
          <p:nvPr/>
        </p:nvSpPr>
        <p:spPr>
          <a:xfrm>
            <a:off x="8342303" y="637634"/>
            <a:ext cx="2206752" cy="3188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2000" dirty="0"/>
              <a:t>Publications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A008C786-F72E-3646-9A6F-50465D2B83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54287" y="0"/>
            <a:ext cx="6031287" cy="376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86EF77-D8D2-834B-96C2-AF639806B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840" y="3210844"/>
            <a:ext cx="4779853" cy="29858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7FA6B0B-8663-C745-960E-288DEB61F065}"/>
              </a:ext>
            </a:extLst>
          </p:cNvPr>
          <p:cNvSpPr txBox="1"/>
          <p:nvPr/>
        </p:nvSpPr>
        <p:spPr>
          <a:xfrm>
            <a:off x="2774974" y="5961061"/>
            <a:ext cx="2206752" cy="3188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2000" dirty="0"/>
              <a:t>Conferences</a:t>
            </a:r>
          </a:p>
        </p:txBody>
      </p:sp>
    </p:spTree>
    <p:extLst>
      <p:ext uri="{BB962C8B-B14F-4D97-AF65-F5344CB8AC3E}">
        <p14:creationId xmlns:p14="http://schemas.microsoft.com/office/powerpoint/2010/main" val="3494885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E6362-5267-E843-83E7-0A283F6A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defTabSz="914400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CHWs Mobility and Knowledge Exchange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3682F-CAD2-6D4A-B74B-3FA01AE5A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821" y="5550568"/>
            <a:ext cx="6465286" cy="60255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Amplifying the voices and recognition of CHWs involved in our projects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dirty="0">
                <a:solidFill>
                  <a:srgbClr val="E7E6E6"/>
                </a:solidFill>
              </a:rPr>
              <a:t>Facilitate knowledge exchange between community based </a:t>
            </a:r>
            <a:r>
              <a:rPr lang="en-US" dirty="0" err="1">
                <a:solidFill>
                  <a:srgbClr val="E7E6E6"/>
                </a:solidFill>
              </a:rPr>
              <a:t>organisations</a:t>
            </a:r>
            <a:r>
              <a:rPr lang="en-US" dirty="0">
                <a:solidFill>
                  <a:srgbClr val="E7E6E6"/>
                </a:solidFill>
              </a:rPr>
              <a:t> in the UK and Uganda</a:t>
            </a:r>
            <a:endParaRPr lang="en-US" kern="1200" dirty="0">
              <a:solidFill>
                <a:srgbClr val="E7E6E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4EA2B7CC-C94B-6A4F-87BD-B8FB6F6A8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1" r="1197" b="-4"/>
          <a:stretch/>
        </p:blipFill>
        <p:spPr>
          <a:xfrm>
            <a:off x="317635" y="321733"/>
            <a:ext cx="4160452" cy="2222497"/>
          </a:xfrm>
          <a:prstGeom prst="rect">
            <a:avLst/>
          </a:prstGeom>
        </p:spPr>
      </p:pic>
      <p:cxnSp>
        <p:nvCxnSpPr>
          <p:cNvPr id="18" name="Straight Connector 14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erson and person standing in front of a window posing for the camera&#10;&#10;Description automatically generated">
            <a:extLst>
              <a:ext uri="{FF2B5EF4-FFF2-40B4-BE49-F238E27FC236}">
                <a16:creationId xmlns:a16="http://schemas.microsoft.com/office/drawing/2014/main" id="{178D5876-E643-9948-A222-FA9BEEAE4F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7" r="16530" b="3"/>
          <a:stretch/>
        </p:blipFill>
        <p:spPr>
          <a:xfrm>
            <a:off x="317635" y="2705099"/>
            <a:ext cx="4160452" cy="3831167"/>
          </a:xfrm>
          <a:prstGeom prst="rect">
            <a:avLst/>
          </a:prstGeom>
        </p:spPr>
      </p:pic>
      <p:pic>
        <p:nvPicPr>
          <p:cNvPr id="4" name="Picture 3" descr="IMG-20190627-WA0029 (1)">
            <a:extLst>
              <a:ext uri="{FF2B5EF4-FFF2-40B4-BE49-F238E27FC236}">
                <a16:creationId xmlns:a16="http://schemas.microsoft.com/office/drawing/2014/main" id="{B7E88757-9050-5547-A73A-169B9A0FF9A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4" b="-3"/>
          <a:stretch/>
        </p:blipFill>
        <p:spPr bwMode="auto">
          <a:xfrm>
            <a:off x="4638675" y="299364"/>
            <a:ext cx="2775313" cy="3008188"/>
          </a:xfrm>
          <a:prstGeom prst="rect">
            <a:avLst/>
          </a:prstGeom>
          <a:noFill/>
        </p:spPr>
      </p:pic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1E60AB-7999-1D44-90D6-6D1EB630C2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6913"/>
          <a:stretch/>
        </p:blipFill>
        <p:spPr>
          <a:xfrm>
            <a:off x="7574805" y="299363"/>
            <a:ext cx="4308687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56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8092BC2-C251-3D44-A7CB-04B094360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087" y="2497887"/>
            <a:ext cx="11693829" cy="4036115"/>
          </a:xfrm>
        </p:spPr>
        <p:txBody>
          <a:bodyPr/>
          <a:lstStyle/>
          <a:p>
            <a:pPr marL="342891" indent="-342891" fontAlgn="base">
              <a:buClr>
                <a:srgbClr val="002B4B"/>
              </a:buClr>
              <a:buFont typeface="Arial" panose="020B0604020202020204" pitchFamily="34" charset="0"/>
              <a:buChar char="•"/>
            </a:pPr>
            <a:r>
              <a:rPr lang="en-GB" dirty="0"/>
              <a:t>Please ensure that your microphone is muted</a:t>
            </a:r>
            <a:r>
              <a:rPr lang="en-US" dirty="0"/>
              <a:t>​.</a:t>
            </a:r>
            <a:endParaRPr lang="en-GB" dirty="0"/>
          </a:p>
          <a:p>
            <a:pPr marL="342891" indent="-342891" fontAlgn="base">
              <a:buClr>
                <a:srgbClr val="002B4B"/>
              </a:buClr>
              <a:buFont typeface="Arial" panose="020B0604020202020204" pitchFamily="34" charset="0"/>
              <a:buChar char="•"/>
            </a:pPr>
            <a:r>
              <a:rPr lang="en-GB" dirty="0"/>
              <a:t>Please ensure that your camera is turned off</a:t>
            </a:r>
            <a:r>
              <a:rPr lang="en-US" dirty="0"/>
              <a:t>​.</a:t>
            </a:r>
          </a:p>
          <a:p>
            <a:pPr marL="342891" indent="-342891" fontAlgn="base">
              <a:buClr>
                <a:srgbClr val="002B4B"/>
              </a:buClr>
              <a:buFont typeface="Arial" panose="020B0604020202020204" pitchFamily="34" charset="0"/>
              <a:buChar char="•"/>
            </a:pPr>
            <a:r>
              <a:rPr lang="en-GB" dirty="0"/>
              <a:t>The meeting will be recorded, and your name may be visible as an attendant. If you do not want your name appearing, please email </a:t>
            </a:r>
            <a:r>
              <a:rPr lang="en-GB" u="sng" dirty="0">
                <a:hlinkClick r:id="rId2"/>
              </a:rPr>
              <a:t>NTUGlobal@ntu.ac.uk</a:t>
            </a:r>
            <a:r>
              <a:rPr lang="en-GB" dirty="0"/>
              <a:t>.</a:t>
            </a:r>
            <a:r>
              <a:rPr lang="en-US" dirty="0"/>
              <a:t>​</a:t>
            </a:r>
          </a:p>
          <a:p>
            <a:pPr marL="342891" indent="-342891" fontAlgn="base">
              <a:buClr>
                <a:srgbClr val="002B4B"/>
              </a:buClr>
              <a:buFont typeface="Arial" panose="020B0604020202020204" pitchFamily="34" charset="0"/>
              <a:buChar char="•"/>
            </a:pPr>
            <a:r>
              <a:rPr lang="en-GB" dirty="0"/>
              <a:t>If you would like to comment or ask a question during the session, please raise your hand or use the chat function.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7377D0-3F64-8847-A00F-C4395C7E9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005" y="1224001"/>
            <a:ext cx="7523999" cy="677371"/>
          </a:xfrm>
        </p:spPr>
        <p:txBody>
          <a:bodyPr/>
          <a:lstStyle/>
          <a:p>
            <a:r>
              <a:rPr lang="en-GB" dirty="0"/>
              <a:t>Housekeeping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2ECDB7-02D4-4054-8C27-5FF20846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448" y="5958320"/>
            <a:ext cx="2661469" cy="78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823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2692A-BE59-8045-9440-6F3CE9460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 anchorCtr="0">
            <a:normAutofit fontScale="92500" lnSpcReduction="10000"/>
          </a:bodyPr>
          <a:lstStyle/>
          <a:p>
            <a:pPr>
              <a:spcAft>
                <a:spcPts val="600"/>
              </a:spcAft>
              <a:defRPr/>
            </a:pPr>
            <a:fld id="{A8AD8552-318B-804E-BE24-73CC66E2A13D}" type="slidenum">
              <a:rPr lang="en-US" altLang="en-US" sz="1200"/>
              <a:pPr>
                <a:spcAft>
                  <a:spcPts val="600"/>
                </a:spcAft>
                <a:defRPr/>
              </a:pPr>
              <a:t>20</a:t>
            </a:fld>
            <a:endParaRPr lang="en-US" altLang="en-US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F3B892-87F3-E84E-914B-27777FDACE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19337" y="4333177"/>
            <a:ext cx="7553325" cy="928687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 defTabSz="914400"/>
            <a:r>
              <a:rPr lang="en-US" sz="4500" dirty="0"/>
              <a:t>@NTU_MAK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9D9B65-B257-8C4C-A25C-67AA2317B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288" y="996890"/>
            <a:ext cx="3802193" cy="2347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17AB3-77E8-4449-9A46-2CDF051E9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144" y="671201"/>
            <a:ext cx="2987558" cy="3292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25CA90-B286-8940-9C55-EA1C7AD97C18}"/>
              </a:ext>
            </a:extLst>
          </p:cNvPr>
          <p:cNvSpPr txBox="1"/>
          <p:nvPr/>
        </p:nvSpPr>
        <p:spPr>
          <a:xfrm>
            <a:off x="1097280" y="15240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80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AF9BA-5564-734D-B452-870BF5EA1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5F3960-B9ED-E045-9AA7-C337A72A3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Capacity building for early career researchers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91BD54-B61E-7041-AE2B-F5D0B24C2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D98BA4D-2A14-B140-9C89-0B28D8ED4D0D}"/>
              </a:ext>
            </a:extLst>
          </p:cNvPr>
          <p:cNvSpPr txBox="1">
            <a:spLocks/>
          </p:cNvSpPr>
          <p:nvPr/>
        </p:nvSpPr>
        <p:spPr>
          <a:xfrm>
            <a:off x="146613" y="3111586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67988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0"/>
              </a:spcAft>
              <a:buFont typeface="Arial" panose="020B0604020202020204" pitchFamily="34" charset="0"/>
              <a:buNone/>
              <a:tabLst>
                <a:tab pos="467988" algn="l"/>
              </a:tabLst>
              <a:defRPr sz="25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0" indent="0" algn="l" defTabSz="467988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467988" algn="l"/>
              </a:tabLst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7993" indent="-287993" algn="l" defTabSz="467988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996" indent="-179996" algn="l" defTabSz="467988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Grace Biyinzika Lubega, BEHS </a:t>
            </a:r>
          </a:p>
          <a:p>
            <a:r>
              <a:rPr lang="en-US"/>
              <a:t>MA Public Health – School of Social Sciences, Nottingham Trent University </a:t>
            </a:r>
          </a:p>
          <a:p>
            <a:r>
              <a:rPr lang="en-US" sz="1200"/>
              <a:t>Orcid ID: https://orcid.org/0000-0003-0657-7903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601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44CF7D-5375-0041-A6BB-F12AD1F2D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BCB42-4BF0-2F4A-82F3-4AC270095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3902" y="289502"/>
            <a:ext cx="11224483" cy="784028"/>
          </a:xfrm>
        </p:spPr>
        <p:txBody>
          <a:bodyPr/>
          <a:lstStyle/>
          <a:p>
            <a:pPr lvl="1"/>
            <a:r>
              <a:rPr lang="en-US" sz="2800" dirty="0"/>
              <a:t>Skills gained / Experiences                              Challenges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B068D-E486-9A4B-83AC-D99B9AE4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t>22</a:t>
            </a:fld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8A60803-AA27-8346-AC04-A228F60B23E0}"/>
              </a:ext>
            </a:extLst>
          </p:cNvPr>
          <p:cNvSpPr txBox="1">
            <a:spLocks/>
          </p:cNvSpPr>
          <p:nvPr/>
        </p:nvSpPr>
        <p:spPr>
          <a:xfrm>
            <a:off x="150943" y="913660"/>
            <a:ext cx="5325771" cy="55231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67988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0"/>
              </a:spcAft>
              <a:buFont typeface="Arial" panose="020B0604020202020204" pitchFamily="34" charset="0"/>
              <a:buNone/>
              <a:tabLst>
                <a:tab pos="467988" algn="l"/>
              </a:tabLst>
              <a:defRPr sz="25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0" indent="0" algn="l" defTabSz="467988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467988" algn="l"/>
              </a:tabLst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7993" indent="-287993" algn="l" defTabSz="467988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996" indent="-179996" algn="l" defTabSz="467988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en-US" dirty="0"/>
              <a:t> </a:t>
            </a:r>
          </a:p>
          <a:p>
            <a:pPr marL="171450" indent="-171450"/>
            <a:r>
              <a:rPr lang="en-US" dirty="0"/>
              <a:t>Office work - writing of minutes, official letters and reports, budgeting.</a:t>
            </a:r>
          </a:p>
          <a:p>
            <a:pPr marL="171450" indent="-171450"/>
            <a:r>
              <a:rPr lang="en-US" dirty="0"/>
              <a:t>Stakeholder engagement and negotiation </a:t>
            </a:r>
          </a:p>
          <a:p>
            <a:pPr marL="171450" indent="-171450"/>
            <a:r>
              <a:rPr lang="en-US" dirty="0"/>
              <a:t>Effective communication  and flexibility</a:t>
            </a:r>
          </a:p>
          <a:p>
            <a:pPr marL="171450" indent="-171450"/>
            <a:r>
              <a:rPr lang="en-US" dirty="0"/>
              <a:t>Actual implementation of project activities </a:t>
            </a:r>
          </a:p>
          <a:p>
            <a:pPr marL="171450" indent="-171450"/>
            <a:r>
              <a:rPr lang="en-US" dirty="0"/>
              <a:t>Itinerary planning and execution – for exchange visits between Uganda and UK</a:t>
            </a:r>
          </a:p>
          <a:p>
            <a:pPr marL="171450" indent="-171450"/>
            <a:r>
              <a:rPr lang="en-US" dirty="0"/>
              <a:t>Grant application, manuscript and writing and referencing  </a:t>
            </a:r>
          </a:p>
          <a:p>
            <a:pPr marL="171450" indent="-171450"/>
            <a:r>
              <a:rPr lang="en-US" dirty="0"/>
              <a:t>Multi-tasking  and time management </a:t>
            </a:r>
          </a:p>
          <a:p>
            <a:pPr marL="171450" indent="-171450"/>
            <a:r>
              <a:rPr lang="en-US" dirty="0"/>
              <a:t>Late nights – to beat deadlines </a:t>
            </a:r>
          </a:p>
          <a:p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A0EB843-8FBE-1148-A85B-27726A1378F0}"/>
              </a:ext>
            </a:extLst>
          </p:cNvPr>
          <p:cNvSpPr txBox="1">
            <a:spLocks/>
          </p:cNvSpPr>
          <p:nvPr/>
        </p:nvSpPr>
        <p:spPr>
          <a:xfrm>
            <a:off x="6705600" y="1322844"/>
            <a:ext cx="4649788" cy="4622120"/>
          </a:xfrm>
          <a:prstGeom prst="rect">
            <a:avLst/>
          </a:prstGeom>
        </p:spPr>
        <p:txBody>
          <a:bodyPr/>
          <a:lstStyle>
            <a:lvl1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67988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0"/>
              </a:spcAft>
              <a:buFont typeface="Arial" panose="020B0604020202020204" pitchFamily="34" charset="0"/>
              <a:buNone/>
              <a:tabLst>
                <a:tab pos="467988" algn="l"/>
              </a:tabLst>
              <a:defRPr sz="25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0" indent="0" algn="l" defTabSz="467988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467988" algn="l"/>
              </a:tabLst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7993" indent="-287993" algn="l" defTabSz="467988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996" indent="-179996" algn="l" defTabSz="467988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en-US"/>
              <a:t> </a:t>
            </a:r>
          </a:p>
          <a:p>
            <a:pPr marL="171450" indent="-171450"/>
            <a:r>
              <a:rPr lang="en-US"/>
              <a:t>Time zone differences </a:t>
            </a:r>
          </a:p>
          <a:p>
            <a:pPr marL="171450" indent="-171450"/>
            <a:r>
              <a:rPr lang="en-US"/>
              <a:t>Decision making processes can be dragging</a:t>
            </a:r>
          </a:p>
          <a:p>
            <a:pPr marL="171450" indent="-171450"/>
            <a:r>
              <a:rPr lang="en-US"/>
              <a:t>Managing team members expectations</a:t>
            </a:r>
          </a:p>
          <a:p>
            <a:pPr marL="171450" indent="-171450"/>
            <a:r>
              <a:rPr lang="en-US"/>
              <a:t>Stirring away from set objectives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45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D5D33-2E6F-FB45-8C47-F1D41A08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t>23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536F89-DC88-BA4C-9681-6E6BF0BFC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362E8-569A-954E-A89E-629DDCDF0F43}"/>
              </a:ext>
            </a:extLst>
          </p:cNvPr>
          <p:cNvSpPr/>
          <p:nvPr/>
        </p:nvSpPr>
        <p:spPr>
          <a:xfrm>
            <a:off x="5426586" y="324433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Challenges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D316D6-F594-894C-861C-DE3BB80C2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959" y="4263223"/>
            <a:ext cx="3442727" cy="2582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679701-73A9-904D-902C-066379E3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355" y="4263223"/>
            <a:ext cx="3740006" cy="26464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C5D4-393D-DA41-86CD-98EDC027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540" y="25226"/>
            <a:ext cx="4178165" cy="2348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F1782D-5C18-EA41-B258-91D87EBD69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518"/>
          <a:stretch/>
        </p:blipFill>
        <p:spPr>
          <a:xfrm>
            <a:off x="5609502" y="28574"/>
            <a:ext cx="2523436" cy="2344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24CA2C-0BA8-5B46-A4E6-8DF4F3CB6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09295"/>
            <a:ext cx="3705623" cy="2084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F6FFD5-B5FA-D545-B958-940261FD1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4469" y="2412472"/>
            <a:ext cx="5020234" cy="23140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879829-9F4A-C446-BF18-0FD3551F1D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7688" y="1355718"/>
            <a:ext cx="3876673" cy="2907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7CF1DF-72C4-7849-BAC0-C763C6F23C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977"/>
          <a:stretch/>
        </p:blipFill>
        <p:spPr>
          <a:xfrm>
            <a:off x="0" y="732"/>
            <a:ext cx="1881527" cy="31115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9BD8F4-DEC5-DF41-BA6F-CC228971472C}"/>
              </a:ext>
            </a:extLst>
          </p:cNvPr>
          <p:cNvSpPr txBox="1"/>
          <p:nvPr/>
        </p:nvSpPr>
        <p:spPr>
          <a:xfrm>
            <a:off x="8204746" y="28574"/>
            <a:ext cx="3959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4000" dirty="0"/>
              <a:t>Why NTU MAK partnership? </a:t>
            </a:r>
          </a:p>
        </p:txBody>
      </p:sp>
    </p:spTree>
    <p:extLst>
      <p:ext uri="{BB962C8B-B14F-4D97-AF65-F5344CB8AC3E}">
        <p14:creationId xmlns:p14="http://schemas.microsoft.com/office/powerpoint/2010/main" val="202608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FC31E0-2895-334A-934E-0CD65ABBF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1F40A-A895-824E-83AB-4072715910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/>
            <a:r>
              <a:rPr lang="en-GB" dirty="0"/>
              <a:t>Heading level 1</a:t>
            </a:r>
          </a:p>
          <a:p>
            <a:r>
              <a:rPr lang="en-GB" dirty="0"/>
              <a:t>Large bullet point like this</a:t>
            </a:r>
          </a:p>
          <a:p>
            <a:r>
              <a:rPr lang="en-GB" dirty="0"/>
              <a:t>Large bullet point like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BC4BB-9B1A-5A4D-BEEC-77B6F418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t>24</a:t>
            </a:fld>
            <a:endParaRPr lang="en-GB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539A766-580F-CB49-870E-463E9A91235C}"/>
              </a:ext>
            </a:extLst>
          </p:cNvPr>
          <p:cNvSpPr txBox="1">
            <a:spLocks/>
          </p:cNvSpPr>
          <p:nvPr/>
        </p:nvSpPr>
        <p:spPr>
          <a:xfrm>
            <a:off x="4931288" y="560859"/>
            <a:ext cx="5325771" cy="55231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67988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0"/>
              </a:spcAft>
              <a:buFont typeface="Arial" panose="020B0604020202020204" pitchFamily="34" charset="0"/>
              <a:buNone/>
              <a:tabLst>
                <a:tab pos="467988" algn="l"/>
              </a:tabLst>
              <a:defRPr sz="25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0" indent="0" algn="l" defTabSz="467988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467988" algn="l"/>
              </a:tabLst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7993" indent="-287993" algn="l" defTabSz="467988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996" indent="-179996" algn="l" defTabSz="467988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996" indent="-179996" algn="l" defTabSz="46798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4679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en-US"/>
              <a:t> </a:t>
            </a:r>
          </a:p>
          <a:p>
            <a:pPr marL="171450" indent="-171450"/>
            <a:r>
              <a:rPr lang="en-US" sz="3400"/>
              <a:t>Office work - writing of minutes, official letters and reports, budgeting.</a:t>
            </a:r>
          </a:p>
          <a:p>
            <a:pPr marL="171450" indent="-171450"/>
            <a:r>
              <a:rPr lang="en-US" sz="3400"/>
              <a:t>Stakeholder engagement and negotiation </a:t>
            </a:r>
          </a:p>
          <a:p>
            <a:pPr marL="171450" indent="-171450"/>
            <a:r>
              <a:rPr lang="en-US" sz="3400"/>
              <a:t>Effective communication  and flexibility</a:t>
            </a:r>
          </a:p>
          <a:p>
            <a:pPr marL="171450" indent="-171450"/>
            <a:r>
              <a:rPr lang="en-US" sz="3400"/>
              <a:t>Actual implementation of project activities </a:t>
            </a:r>
          </a:p>
          <a:p>
            <a:pPr marL="171450" indent="-171450"/>
            <a:r>
              <a:rPr lang="en-US" sz="3400"/>
              <a:t>Itinerary planning and execution – for exchange visits between Uganda and UK</a:t>
            </a:r>
          </a:p>
          <a:p>
            <a:pPr marL="171450" indent="-171450"/>
            <a:r>
              <a:rPr lang="en-US" sz="3400"/>
              <a:t>Grant application, manuscript and writing and referencing  </a:t>
            </a:r>
          </a:p>
          <a:p>
            <a:pPr marL="171450" indent="-171450"/>
            <a:r>
              <a:rPr lang="en-US" sz="3400"/>
              <a:t>Multi-tasking  and time management </a:t>
            </a:r>
          </a:p>
          <a:p>
            <a:pPr marL="171450" indent="-171450"/>
            <a:r>
              <a:rPr lang="en-US" sz="3400"/>
              <a:t>Late nights – to beat deadlines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369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817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DC93C-DB0E-4045-A00C-319074592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Access to Healthcare: Community Health Promotion and Education in Uganda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BC45A-F294-1647-B175-DDD5069B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85CBB-E0E2-6F4A-A2F2-E0480B437E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189" indent="-457189">
              <a:buAutoNum type="arabicPlain"/>
            </a:pPr>
            <a:r>
              <a:rPr lang="en-GB" dirty="0"/>
              <a:t>Setting the context- Dr Linda Gibson</a:t>
            </a:r>
          </a:p>
          <a:p>
            <a:pPr marL="457189" indent="-457189">
              <a:buAutoNum type="arabicPlain"/>
            </a:pPr>
            <a:r>
              <a:rPr lang="en-GB" dirty="0"/>
              <a:t>Uganda health system and the NTU-MAK – Dr David </a:t>
            </a:r>
            <a:r>
              <a:rPr lang="en-GB" dirty="0" err="1"/>
              <a:t>Musoke</a:t>
            </a:r>
            <a:endParaRPr lang="en-GB" dirty="0"/>
          </a:p>
          <a:p>
            <a:pPr marL="457189" indent="-457189">
              <a:buAutoNum type="arabicPlain"/>
            </a:pPr>
            <a:r>
              <a:rPr lang="en-GB" dirty="0"/>
              <a:t>Section title</a:t>
            </a:r>
          </a:p>
          <a:p>
            <a:pPr marL="457189" indent="-457189">
              <a:buAutoNum type="arabicPlain"/>
            </a:pPr>
            <a:r>
              <a:rPr lang="en-GB" dirty="0"/>
              <a:t>Section title</a:t>
            </a:r>
          </a:p>
          <a:p>
            <a:pPr marL="457189" indent="-457189">
              <a:buAutoNum type="arabicPlain"/>
            </a:pPr>
            <a:r>
              <a:rPr lang="en-GB" dirty="0"/>
              <a:t>Section title</a:t>
            </a:r>
          </a:p>
          <a:p>
            <a:pPr marL="457189" indent="-457189">
              <a:buAutoNum type="arabicPlain"/>
            </a:pPr>
            <a:r>
              <a:rPr lang="en-GB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3549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AF9BA-5564-734D-B452-870BF5EA1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5F3960-B9ED-E045-9AA7-C337A72A3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Section title</a:t>
            </a:r>
            <a:br>
              <a:rPr lang="en-GB" dirty="0"/>
            </a:br>
            <a:r>
              <a:rPr lang="en-GB" dirty="0"/>
              <a:t>in Cambria Bold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91BD54-B61E-7041-AE2B-F5D0B24C2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52127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44CF7D-5375-0041-A6BB-F12AD1F2D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BCB42-4BF0-2F4A-82F3-4AC270095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3902" y="289502"/>
            <a:ext cx="8548695" cy="4845206"/>
          </a:xfrm>
        </p:spPr>
        <p:txBody>
          <a:bodyPr/>
          <a:lstStyle/>
          <a:p>
            <a:pPr lvl="1"/>
            <a:r>
              <a:rPr lang="en-GB" altLang="en-US" dirty="0"/>
              <a:t>Key achievements</a:t>
            </a:r>
            <a:endParaRPr lang="en-GB" dirty="0"/>
          </a:p>
          <a:p>
            <a:pPr marL="0" indent="0">
              <a:buNone/>
              <a:defRPr/>
            </a:pPr>
            <a:r>
              <a:rPr lang="en-GB" b="1" dirty="0"/>
              <a:t>Antimicrobial resistance (AMR), antimicrobial stewardship (AMS) and infection prevention &amp; control (IPC) training and awareness raising</a:t>
            </a:r>
          </a:p>
          <a:p>
            <a:r>
              <a:rPr lang="en-GB" dirty="0"/>
              <a:t>86 health practitioners (human and animal health)</a:t>
            </a:r>
          </a:p>
          <a:p>
            <a:r>
              <a:rPr lang="en-GB" dirty="0"/>
              <a:t>227 CHWs</a:t>
            </a:r>
          </a:p>
          <a:p>
            <a:r>
              <a:rPr lang="en-GB" dirty="0"/>
              <a:t>300+ primary schools</a:t>
            </a:r>
          </a:p>
          <a:p>
            <a:r>
              <a:rPr lang="en-GB" dirty="0"/>
              <a:t>University students </a:t>
            </a:r>
          </a:p>
          <a:p>
            <a:pPr marL="0" indent="0">
              <a:buNone/>
            </a:pPr>
            <a:r>
              <a:rPr lang="en-GB" b="1" dirty="0"/>
              <a:t>Sustainability supported by:</a:t>
            </a:r>
          </a:p>
          <a:p>
            <a:r>
              <a:rPr lang="en-GB" dirty="0"/>
              <a:t>Medicines &amp; Therapeutic Committee established at Entebbe Regional Referral Hospital </a:t>
            </a:r>
          </a:p>
          <a:p>
            <a:r>
              <a:rPr lang="en-GB" dirty="0"/>
              <a:t>Online communities of practice established </a:t>
            </a:r>
          </a:p>
          <a:p>
            <a:r>
              <a:rPr lang="en-GB" b="1" dirty="0"/>
              <a:t>Data collected to support further research &amp; targeted interventions:</a:t>
            </a:r>
          </a:p>
          <a:p>
            <a:r>
              <a:rPr lang="en-GB" dirty="0"/>
              <a:t>Global Point Prevalence Survey of antimicrobial drug use at Entebbe RRH </a:t>
            </a:r>
          </a:p>
          <a:p>
            <a:r>
              <a:rPr lang="en-GB" dirty="0"/>
              <a:t>Community surveys of antimicrobial drug use, knowledge &amp; attitudes around AMR &amp; AMS </a:t>
            </a:r>
          </a:p>
          <a:p>
            <a:r>
              <a:rPr lang="en-GB" dirty="0"/>
              <a:t>Pre and post training questionnaires for health practitioners to measure training impact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B068D-E486-9A4B-83AC-D99B9AE4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t>5</a:t>
            </a:fld>
            <a:endParaRPr lang="en-GB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AF831B3-6BA3-AE42-9F7B-A1AA2108D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787" y="88542"/>
            <a:ext cx="3108044" cy="195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Jovan\Desktop\EKdC39QX0AEyR-A.jfif">
            <a:extLst>
              <a:ext uri="{FF2B5EF4-FFF2-40B4-BE49-F238E27FC236}">
                <a16:creationId xmlns:a16="http://schemas.microsoft.com/office/drawing/2014/main" id="{B46B6062-69AE-B747-8926-5AB103E26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85"/>
          <a:stretch>
            <a:fillRect/>
          </a:stretch>
        </p:blipFill>
        <p:spPr bwMode="auto">
          <a:xfrm>
            <a:off x="8992787" y="2135424"/>
            <a:ext cx="3116980" cy="220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DE9068B-3BE0-2244-9BDF-51FD2A9E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r="15608"/>
          <a:stretch>
            <a:fillRect/>
          </a:stretch>
        </p:blipFill>
        <p:spPr bwMode="auto">
          <a:xfrm>
            <a:off x="8992787" y="4527546"/>
            <a:ext cx="3108044" cy="201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364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44CF7D-5375-0041-A6BB-F12AD1F2D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BCB42-4BF0-2F4A-82F3-4AC270095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3902" y="289502"/>
            <a:ext cx="8548695" cy="4845206"/>
          </a:xfrm>
        </p:spPr>
        <p:txBody>
          <a:bodyPr/>
          <a:lstStyle/>
          <a:p>
            <a:pPr lvl="1"/>
            <a:r>
              <a:rPr lang="en-GB" altLang="en-US" dirty="0"/>
              <a:t>Key achievements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B068D-E486-9A4B-83AC-D99B9AE4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t>6</a:t>
            </a:fld>
            <a:endParaRPr lang="en-GB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AF831B3-6BA3-AE42-9F7B-A1AA2108D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787" y="88542"/>
            <a:ext cx="3108044" cy="195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Jovan\Desktop\EKdC39QX0AEyR-A.jfif">
            <a:extLst>
              <a:ext uri="{FF2B5EF4-FFF2-40B4-BE49-F238E27FC236}">
                <a16:creationId xmlns:a16="http://schemas.microsoft.com/office/drawing/2014/main" id="{B46B6062-69AE-B747-8926-5AB103E26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85"/>
          <a:stretch>
            <a:fillRect/>
          </a:stretch>
        </p:blipFill>
        <p:spPr bwMode="auto">
          <a:xfrm>
            <a:off x="8992787" y="2135424"/>
            <a:ext cx="3116980" cy="220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DE9068B-3BE0-2244-9BDF-51FD2A9E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r="15608"/>
          <a:stretch>
            <a:fillRect/>
          </a:stretch>
        </p:blipFill>
        <p:spPr bwMode="auto">
          <a:xfrm>
            <a:off x="8992787" y="4527546"/>
            <a:ext cx="3108044" cy="201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464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8B805C-063A-481A-ADFA-A8FD3C206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5410" y="1406337"/>
            <a:ext cx="7086600" cy="4276724"/>
          </a:xfrm>
        </p:spPr>
        <p:txBody>
          <a:bodyPr/>
          <a:lstStyle/>
          <a:p>
            <a:r>
              <a:rPr lang="en-GB" sz="2000" dirty="0"/>
              <a:t>300+ primary schools</a:t>
            </a:r>
          </a:p>
          <a:p>
            <a:r>
              <a:rPr lang="en-GB" sz="2000" dirty="0"/>
              <a:t>University students </a:t>
            </a:r>
          </a:p>
          <a:p>
            <a:r>
              <a:rPr lang="en-GB" sz="2000" dirty="0"/>
              <a:t>40 years of the Alma Ata Declaration on primary healthcare (PHC) which emphasised the importance of Community Health Workers (CHWs) in ensuring its vision of Health for All. </a:t>
            </a:r>
          </a:p>
          <a:p>
            <a:r>
              <a:rPr lang="en-GB" sz="2000" dirty="0"/>
              <a:t>The Role of Community Health Workers (CHWs)in Primary Care Systems in low resource countries: a core component of the global health workforce</a:t>
            </a:r>
          </a:p>
          <a:p>
            <a:r>
              <a:rPr lang="en-GB" sz="2000" dirty="0"/>
              <a:t>Debates about realizing the vision still central in Global Health today e.g. </a:t>
            </a:r>
            <a:r>
              <a:rPr lang="en-GB" sz="1800" dirty="0"/>
              <a:t>Primary health care towards universal health coverage. In Seventy-second World Health Assembly, </a:t>
            </a:r>
            <a:r>
              <a:rPr lang="en-GB" sz="1800" b="1" dirty="0"/>
              <a:t>1 April 2019</a:t>
            </a:r>
            <a:r>
              <a:rPr lang="en-GB" sz="1800" dirty="0"/>
              <a:t>. Geneva: World Health Organization; 2019. Available from: </a:t>
            </a:r>
            <a:r>
              <a:rPr lang="en-GB" sz="1800" dirty="0">
                <a:hlinkClick r:id="rId2"/>
              </a:rPr>
              <a:t>http://apps.who.int/gb/ebwha/pdf_files/WHA72/A72_12-en.pdf</a:t>
            </a: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 err="1"/>
              <a:t>Bhutta</a:t>
            </a:r>
            <a:r>
              <a:rPr lang="en-GB" sz="1800" dirty="0"/>
              <a:t> Zulfiqar A, </a:t>
            </a:r>
            <a:r>
              <a:rPr lang="en-GB" sz="1800" dirty="0" err="1"/>
              <a:t>Atun</a:t>
            </a:r>
            <a:r>
              <a:rPr lang="en-GB" sz="1800" dirty="0"/>
              <a:t> Rifat, </a:t>
            </a:r>
            <a:r>
              <a:rPr lang="en-GB" sz="1800" dirty="0" err="1"/>
              <a:t>Ladher</a:t>
            </a:r>
            <a:r>
              <a:rPr lang="en-GB" sz="1800" dirty="0"/>
              <a:t> </a:t>
            </a:r>
            <a:r>
              <a:rPr lang="en-GB" sz="1800" dirty="0" err="1"/>
              <a:t>Navjoyt</a:t>
            </a:r>
            <a:r>
              <a:rPr lang="en-GB" sz="1800" dirty="0"/>
              <a:t>, Abbasi Kamran. Alma Ata and primary healthcare: back to the future </a:t>
            </a:r>
            <a:r>
              <a:rPr lang="en-GB" sz="1800" b="1" dirty="0"/>
              <a:t>BMJ 2018</a:t>
            </a:r>
            <a:r>
              <a:rPr lang="en-GB" sz="1800" dirty="0"/>
              <a:t>; 363 :k4433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0360A8-DD99-4DDC-9082-FD17A6772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7" y="118874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ea typeface="+mn-ea"/>
                <a:cs typeface="+mn-cs"/>
              </a:rPr>
              <a:t>The Vision of Alma Ata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48927-AE9A-4BAC-86B0-016D9EF90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7" y="1219200"/>
            <a:ext cx="3629024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41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44CF7D-5375-0041-A6BB-F12AD1F2D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BCB42-4BF0-2F4A-82F3-4AC270095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3902" y="289502"/>
            <a:ext cx="8548695" cy="4845206"/>
          </a:xfrm>
        </p:spPr>
        <p:txBody>
          <a:bodyPr/>
          <a:lstStyle/>
          <a:p>
            <a:pPr lvl="1"/>
            <a:r>
              <a:rPr lang="en-GB" altLang="en-US" dirty="0"/>
              <a:t>Key achievements</a:t>
            </a:r>
            <a:endParaRPr lang="en-GB" dirty="0"/>
          </a:p>
          <a:p>
            <a:pPr marL="0" indent="0">
              <a:buNone/>
              <a:defRPr/>
            </a:pPr>
            <a:r>
              <a:rPr lang="en-GB" b="1" dirty="0"/>
              <a:t>Antimicrobial resistance (AMR), antimicrobial stewardship (AMS) and infection prevention &amp; control (IPC) training and awareness raising</a:t>
            </a:r>
          </a:p>
          <a:p>
            <a:r>
              <a:rPr lang="en-GB" dirty="0"/>
              <a:t>86 health practitioners (human and animal health)</a:t>
            </a:r>
          </a:p>
          <a:p>
            <a:r>
              <a:rPr lang="en-GB" dirty="0"/>
              <a:t>227 CHWs</a:t>
            </a:r>
          </a:p>
          <a:p>
            <a:r>
              <a:rPr lang="en-GB" dirty="0"/>
              <a:t>300+ primary schools</a:t>
            </a:r>
          </a:p>
          <a:p>
            <a:r>
              <a:rPr lang="en-GB" dirty="0"/>
              <a:t>University students </a:t>
            </a:r>
          </a:p>
          <a:p>
            <a:pPr marL="0" indent="0">
              <a:buNone/>
            </a:pPr>
            <a:r>
              <a:rPr lang="en-GB" b="1" dirty="0"/>
              <a:t>Sustainability supported by:</a:t>
            </a:r>
          </a:p>
          <a:p>
            <a:r>
              <a:rPr lang="en-GB" dirty="0"/>
              <a:t>Medicines &amp; Therapeutic Committee established at Entebbe Regional Referral Hospital </a:t>
            </a:r>
          </a:p>
          <a:p>
            <a:r>
              <a:rPr lang="en-GB" dirty="0"/>
              <a:t>Online communities of practice established </a:t>
            </a:r>
          </a:p>
          <a:p>
            <a:r>
              <a:rPr lang="en-GB" b="1" dirty="0"/>
              <a:t>Data collected to support further research &amp; targeted interventions:</a:t>
            </a:r>
          </a:p>
          <a:p>
            <a:r>
              <a:rPr lang="en-GB" dirty="0"/>
              <a:t>Global Point Prevalence Survey of antimicrobial drug use at Entebbe RRH </a:t>
            </a:r>
          </a:p>
          <a:p>
            <a:r>
              <a:rPr lang="en-GB" dirty="0"/>
              <a:t>Community surveys of antimicrobial drug use, knowledge &amp; attitudes around AMR &amp; AMS </a:t>
            </a:r>
          </a:p>
          <a:p>
            <a:r>
              <a:rPr lang="en-GB" dirty="0"/>
              <a:t>Pre and post training questionnaires for health practitioners to measure training impact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B068D-E486-9A4B-83AC-D99B9AE4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t>8</a:t>
            </a:fld>
            <a:endParaRPr lang="en-GB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AF831B3-6BA3-AE42-9F7B-A1AA2108D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787" y="88542"/>
            <a:ext cx="3108044" cy="195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Jovan\Desktop\EKdC39QX0AEyR-A.jfif">
            <a:extLst>
              <a:ext uri="{FF2B5EF4-FFF2-40B4-BE49-F238E27FC236}">
                <a16:creationId xmlns:a16="http://schemas.microsoft.com/office/drawing/2014/main" id="{B46B6062-69AE-B747-8926-5AB103E26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85"/>
          <a:stretch>
            <a:fillRect/>
          </a:stretch>
        </p:blipFill>
        <p:spPr bwMode="auto">
          <a:xfrm>
            <a:off x="8992787" y="2135424"/>
            <a:ext cx="3116980" cy="220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DE9068B-3BE0-2244-9BDF-51FD2A9E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r="15608"/>
          <a:stretch>
            <a:fillRect/>
          </a:stretch>
        </p:blipFill>
        <p:spPr bwMode="auto">
          <a:xfrm>
            <a:off x="8992787" y="4527546"/>
            <a:ext cx="3108044" cy="201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024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Structure of the health system in Uganda. | Download Scientific Diagram">
            <a:extLst>
              <a:ext uri="{FF2B5EF4-FFF2-40B4-BE49-F238E27FC236}">
                <a16:creationId xmlns:a16="http://schemas.microsoft.com/office/drawing/2014/main" id="{64C10258-C146-EE4D-8D23-421767CD2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83" y="0"/>
            <a:ext cx="787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132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TU">
      <a:dk1>
        <a:srgbClr val="002B4B"/>
      </a:dk1>
      <a:lt1>
        <a:sysClr val="window" lastClr="FFFFFF"/>
      </a:lt1>
      <a:dk2>
        <a:srgbClr val="8D044E"/>
      </a:dk2>
      <a:lt2>
        <a:srgbClr val="E5005B"/>
      </a:lt2>
      <a:accent1>
        <a:srgbClr val="FFD500"/>
      </a:accent1>
      <a:accent2>
        <a:srgbClr val="6B8B9E"/>
      </a:accent2>
      <a:accent3>
        <a:srgbClr val="9DC41A"/>
      </a:accent3>
      <a:accent4>
        <a:srgbClr val="63C2CD"/>
      </a:accent4>
      <a:accent5>
        <a:srgbClr val="D7510C"/>
      </a:accent5>
      <a:accent6>
        <a:srgbClr val="AAC7D8"/>
      </a:accent6>
      <a:hlink>
        <a:srgbClr val="002B4B"/>
      </a:hlink>
      <a:folHlink>
        <a:srgbClr val="002B4B"/>
      </a:folHlink>
    </a:clrScheme>
    <a:fontScheme name="NTU">
      <a:majorFont>
        <a:latin typeface="Cambr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alpha val="75000"/>
          </a:schemeClr>
        </a:solidFill>
        <a:ln>
          <a:noFill/>
        </a:ln>
      </a:spPr>
      <a:bodyPr lIns="36000" tIns="36000" rIns="36000" bIns="36000" rtlCol="0" anchor="ctr"/>
      <a:lstStyle>
        <a:defPPr algn="ctr">
          <a:defRPr sz="2000" b="1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2000" dirty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1018</Words>
  <Application>Microsoft Office PowerPoint</Application>
  <PresentationFormat>Widescreen</PresentationFormat>
  <Paragraphs>160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Cambria</vt:lpstr>
      <vt:lpstr>Times</vt:lpstr>
      <vt:lpstr>Office Theme</vt:lpstr>
      <vt:lpstr>PowerPoint Presentation</vt:lpstr>
      <vt:lpstr>Housekeeping</vt:lpstr>
      <vt:lpstr>PowerPoint Presentation</vt:lpstr>
      <vt:lpstr>Section title in Cambria Bold</vt:lpstr>
      <vt:lpstr>PowerPoint Presentation</vt:lpstr>
      <vt:lpstr>PowerPoint Presentation</vt:lpstr>
      <vt:lpstr>The Vision of Alma Ata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Commonwealth Partnerships for Antimicrobial Stewardship (CwPAMS) project</vt:lpstr>
      <vt:lpstr>PowerPoint Presentation</vt:lpstr>
      <vt:lpstr>PowerPoint Presentation</vt:lpstr>
      <vt:lpstr>Dissemination and Knowledge Exchange Activities   </vt:lpstr>
      <vt:lpstr>PowerPoint Presentation</vt:lpstr>
      <vt:lpstr>PowerPoint Presentation</vt:lpstr>
      <vt:lpstr>CHWs Mobility and Knowledge Exchange</vt:lpstr>
      <vt:lpstr>@NTU_MAK</vt:lpstr>
      <vt:lpstr>Capacity building for early career researchers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Ikhile, Deborah 2015 (PGR)</dc:creator>
  <cp:lastModifiedBy>Gallacher, Jonathan</cp:lastModifiedBy>
  <cp:revision>2</cp:revision>
  <dcterms:created xsi:type="dcterms:W3CDTF">2020-11-24T14:46:31Z</dcterms:created>
  <dcterms:modified xsi:type="dcterms:W3CDTF">2022-03-14T08:53:01Z</dcterms:modified>
</cp:coreProperties>
</file>