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259" r:id="rId5"/>
    <p:sldId id="267" r:id="rId6"/>
    <p:sldId id="269" r:id="rId7"/>
    <p:sldId id="280" r:id="rId8"/>
    <p:sldId id="279" r:id="rId9"/>
    <p:sldId id="260" r:id="rId10"/>
    <p:sldId id="277" r:id="rId11"/>
    <p:sldId id="275" r:id="rId12"/>
    <p:sldId id="272" r:id="rId13"/>
    <p:sldId id="274" r:id="rId14"/>
    <p:sldId id="278" r:id="rId15"/>
    <p:sldId id="281" r:id="rId16"/>
    <p:sldId id="282"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C22"/>
    <a:srgbClr val="F6A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2" autoAdjust="0"/>
    <p:restoredTop sz="81455" autoAdjust="0"/>
  </p:normalViewPr>
  <p:slideViewPr>
    <p:cSldViewPr snapToGrid="0">
      <p:cViewPr varScale="1">
        <p:scale>
          <a:sx n="30" d="100"/>
          <a:sy n="30" d="100"/>
        </p:scale>
        <p:origin x="1152" y="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B5779-20BE-49EA-B616-FE79D8EDE3D5}" type="doc">
      <dgm:prSet loTypeId="urn:microsoft.com/office/officeart/2009/layout/CircleArrowProcess" loCatId="process" qsTypeId="urn:microsoft.com/office/officeart/2005/8/quickstyle/simple1" qsCatId="simple" csTypeId="urn:microsoft.com/office/officeart/2005/8/colors/accent0_1" csCatId="mainScheme" phldr="1"/>
      <dgm:spPr/>
    </dgm:pt>
    <dgm:pt modelId="{D3BCD4EE-C5AC-4706-8B2D-C7F074EDC577}">
      <dgm:prSet phldrT="[Text]"/>
      <dgm:spPr/>
      <dgm:t>
        <a:bodyPr/>
        <a:lstStyle/>
        <a:p>
          <a:r>
            <a:rPr lang="en-US" dirty="0"/>
            <a:t>Home Fire Safety Checks (since 2004)</a:t>
          </a:r>
        </a:p>
      </dgm:t>
    </dgm:pt>
    <dgm:pt modelId="{254BC671-B9A9-4DC6-845C-5D6B58D10681}" type="parTrans" cxnId="{C9CEC394-98F8-4878-862E-6A96350310EA}">
      <dgm:prSet/>
      <dgm:spPr/>
      <dgm:t>
        <a:bodyPr/>
        <a:lstStyle/>
        <a:p>
          <a:endParaRPr lang="en-US"/>
        </a:p>
      </dgm:t>
    </dgm:pt>
    <dgm:pt modelId="{193FFEBB-6F32-435E-8411-D82EFFB9558A}" type="sibTrans" cxnId="{C9CEC394-98F8-4878-862E-6A96350310EA}">
      <dgm:prSet/>
      <dgm:spPr/>
      <dgm:t>
        <a:bodyPr/>
        <a:lstStyle/>
        <a:p>
          <a:endParaRPr lang="en-US"/>
        </a:p>
      </dgm:t>
    </dgm:pt>
    <dgm:pt modelId="{C2FAEDF3-694B-4AE5-9FE7-5CB48A1620C8}">
      <dgm:prSet phldrT="[Text]"/>
      <dgm:spPr/>
      <dgm:t>
        <a:bodyPr/>
        <a:lstStyle/>
        <a:p>
          <a:r>
            <a:rPr lang="en-US" dirty="0"/>
            <a:t>Safe and Well Visits (since 2018)</a:t>
          </a:r>
        </a:p>
      </dgm:t>
    </dgm:pt>
    <dgm:pt modelId="{7B733C8D-283F-4C61-BF45-9F06B2C6BB30}" type="parTrans" cxnId="{1A5955D0-352C-4F1F-BA15-5DC185527D63}">
      <dgm:prSet/>
      <dgm:spPr/>
      <dgm:t>
        <a:bodyPr/>
        <a:lstStyle/>
        <a:p>
          <a:endParaRPr lang="en-US"/>
        </a:p>
      </dgm:t>
    </dgm:pt>
    <dgm:pt modelId="{A8FE52AA-F198-41E7-83E0-5440AEC68B92}" type="sibTrans" cxnId="{1A5955D0-352C-4F1F-BA15-5DC185527D63}">
      <dgm:prSet/>
      <dgm:spPr/>
      <dgm:t>
        <a:bodyPr/>
        <a:lstStyle/>
        <a:p>
          <a:endParaRPr lang="en-US"/>
        </a:p>
      </dgm:t>
    </dgm:pt>
    <dgm:pt modelId="{F608BE4B-EFB0-4482-AA2D-4E0F960E67C7}" type="pres">
      <dgm:prSet presAssocID="{FBFB5779-20BE-49EA-B616-FE79D8EDE3D5}" presName="Name0" presStyleCnt="0">
        <dgm:presLayoutVars>
          <dgm:chMax val="7"/>
          <dgm:chPref val="7"/>
          <dgm:dir/>
          <dgm:animLvl val="lvl"/>
        </dgm:presLayoutVars>
      </dgm:prSet>
      <dgm:spPr/>
    </dgm:pt>
    <dgm:pt modelId="{C73E22A0-423A-4D57-8FEF-85CCB740192F}" type="pres">
      <dgm:prSet presAssocID="{D3BCD4EE-C5AC-4706-8B2D-C7F074EDC577}" presName="Accent1" presStyleCnt="0"/>
      <dgm:spPr/>
    </dgm:pt>
    <dgm:pt modelId="{DAF3E4D7-72F0-421E-AA62-792B70ADCE5E}" type="pres">
      <dgm:prSet presAssocID="{D3BCD4EE-C5AC-4706-8B2D-C7F074EDC577}" presName="Accent" presStyleLbl="node1" presStyleIdx="0" presStyleCnt="2"/>
      <dgm:spPr/>
    </dgm:pt>
    <dgm:pt modelId="{4F7CE9B3-1B26-4366-AEC4-B55E640ABA55}" type="pres">
      <dgm:prSet presAssocID="{D3BCD4EE-C5AC-4706-8B2D-C7F074EDC577}" presName="Parent1" presStyleLbl="revTx" presStyleIdx="0" presStyleCnt="2">
        <dgm:presLayoutVars>
          <dgm:chMax val="1"/>
          <dgm:chPref val="1"/>
          <dgm:bulletEnabled val="1"/>
        </dgm:presLayoutVars>
      </dgm:prSet>
      <dgm:spPr/>
    </dgm:pt>
    <dgm:pt modelId="{6357E855-5FD9-43A1-A43C-E9C3E4ED8544}" type="pres">
      <dgm:prSet presAssocID="{C2FAEDF3-694B-4AE5-9FE7-5CB48A1620C8}" presName="Accent2" presStyleCnt="0"/>
      <dgm:spPr/>
    </dgm:pt>
    <dgm:pt modelId="{571F13D3-C7B5-4B17-A524-F21128B41EC1}" type="pres">
      <dgm:prSet presAssocID="{C2FAEDF3-694B-4AE5-9FE7-5CB48A1620C8}" presName="Accent" presStyleLbl="node1" presStyleIdx="1" presStyleCnt="2"/>
      <dgm:spPr/>
    </dgm:pt>
    <dgm:pt modelId="{19D96570-9CF6-49CF-8C32-87D1AB68862D}" type="pres">
      <dgm:prSet presAssocID="{C2FAEDF3-694B-4AE5-9FE7-5CB48A1620C8}" presName="Parent2" presStyleLbl="revTx" presStyleIdx="1" presStyleCnt="2">
        <dgm:presLayoutVars>
          <dgm:chMax val="1"/>
          <dgm:chPref val="1"/>
          <dgm:bulletEnabled val="1"/>
        </dgm:presLayoutVars>
      </dgm:prSet>
      <dgm:spPr/>
    </dgm:pt>
  </dgm:ptLst>
  <dgm:cxnLst>
    <dgm:cxn modelId="{5F992331-E7F1-49AF-9E54-7E70B84172D1}" type="presOf" srcId="{FBFB5779-20BE-49EA-B616-FE79D8EDE3D5}" destId="{F608BE4B-EFB0-4482-AA2D-4E0F960E67C7}" srcOrd="0" destOrd="0" presId="urn:microsoft.com/office/officeart/2009/layout/CircleArrowProcess"/>
    <dgm:cxn modelId="{C9CEC394-98F8-4878-862E-6A96350310EA}" srcId="{FBFB5779-20BE-49EA-B616-FE79D8EDE3D5}" destId="{D3BCD4EE-C5AC-4706-8B2D-C7F074EDC577}" srcOrd="0" destOrd="0" parTransId="{254BC671-B9A9-4DC6-845C-5D6B58D10681}" sibTransId="{193FFEBB-6F32-435E-8411-D82EFFB9558A}"/>
    <dgm:cxn modelId="{1A5955D0-352C-4F1F-BA15-5DC185527D63}" srcId="{FBFB5779-20BE-49EA-B616-FE79D8EDE3D5}" destId="{C2FAEDF3-694B-4AE5-9FE7-5CB48A1620C8}" srcOrd="1" destOrd="0" parTransId="{7B733C8D-283F-4C61-BF45-9F06B2C6BB30}" sibTransId="{A8FE52AA-F198-41E7-83E0-5440AEC68B92}"/>
    <dgm:cxn modelId="{8C647DDB-0758-47C8-BEAB-7F904451579E}" type="presOf" srcId="{D3BCD4EE-C5AC-4706-8B2D-C7F074EDC577}" destId="{4F7CE9B3-1B26-4366-AEC4-B55E640ABA55}" srcOrd="0" destOrd="0" presId="urn:microsoft.com/office/officeart/2009/layout/CircleArrowProcess"/>
    <dgm:cxn modelId="{A7484CE0-533F-4FE3-8A57-60F0F9D2DE61}" type="presOf" srcId="{C2FAEDF3-694B-4AE5-9FE7-5CB48A1620C8}" destId="{19D96570-9CF6-49CF-8C32-87D1AB68862D}" srcOrd="0" destOrd="0" presId="urn:microsoft.com/office/officeart/2009/layout/CircleArrowProcess"/>
    <dgm:cxn modelId="{61A91B48-98FA-469B-90AC-D3D98C9EE986}" type="presParOf" srcId="{F608BE4B-EFB0-4482-AA2D-4E0F960E67C7}" destId="{C73E22A0-423A-4D57-8FEF-85CCB740192F}" srcOrd="0" destOrd="0" presId="urn:microsoft.com/office/officeart/2009/layout/CircleArrowProcess"/>
    <dgm:cxn modelId="{F7F48123-1A87-4C4F-8F6E-BDA7BA1887B9}" type="presParOf" srcId="{C73E22A0-423A-4D57-8FEF-85CCB740192F}" destId="{DAF3E4D7-72F0-421E-AA62-792B70ADCE5E}" srcOrd="0" destOrd="0" presId="urn:microsoft.com/office/officeart/2009/layout/CircleArrowProcess"/>
    <dgm:cxn modelId="{E1655A30-7577-4FE4-9D3F-14A0EDB44500}" type="presParOf" srcId="{F608BE4B-EFB0-4482-AA2D-4E0F960E67C7}" destId="{4F7CE9B3-1B26-4366-AEC4-B55E640ABA55}" srcOrd="1" destOrd="0" presId="urn:microsoft.com/office/officeart/2009/layout/CircleArrowProcess"/>
    <dgm:cxn modelId="{8F76326D-9B30-48D6-A6C5-D34ED69024DC}" type="presParOf" srcId="{F608BE4B-EFB0-4482-AA2D-4E0F960E67C7}" destId="{6357E855-5FD9-43A1-A43C-E9C3E4ED8544}" srcOrd="2" destOrd="0" presId="urn:microsoft.com/office/officeart/2009/layout/CircleArrowProcess"/>
    <dgm:cxn modelId="{39E735B8-8FE5-4CA6-9644-7F69F8AC1156}" type="presParOf" srcId="{6357E855-5FD9-43A1-A43C-E9C3E4ED8544}" destId="{571F13D3-C7B5-4B17-A524-F21128B41EC1}" srcOrd="0" destOrd="0" presId="urn:microsoft.com/office/officeart/2009/layout/CircleArrowProcess"/>
    <dgm:cxn modelId="{000F938B-163C-4F2C-B319-A4717DFCC4F9}" type="presParOf" srcId="{F608BE4B-EFB0-4482-AA2D-4E0F960E67C7}" destId="{19D96570-9CF6-49CF-8C32-87D1AB68862D}"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09622-A8F6-E244-A86A-6074C0FCA55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A5DB4FAD-06E9-2A4E-938A-0BB1C140E9DB}">
      <dgm:prSet/>
      <dgm:spPr/>
      <dgm:t>
        <a:bodyPr/>
        <a:lstStyle/>
        <a:p>
          <a:r>
            <a:rPr lang="en-GB" dirty="0"/>
            <a:t>Target the most vulnerable people – the elderly, the disabled and those with mental health and neurological conditions. </a:t>
          </a:r>
        </a:p>
      </dgm:t>
    </dgm:pt>
    <dgm:pt modelId="{0EA9A650-E071-A94C-B5DF-9168A070D318}" type="parTrans" cxnId="{7311B857-F968-9E4C-BDA9-7CF3D9768FBA}">
      <dgm:prSet/>
      <dgm:spPr/>
      <dgm:t>
        <a:bodyPr/>
        <a:lstStyle/>
        <a:p>
          <a:endParaRPr lang="en-GB"/>
        </a:p>
      </dgm:t>
    </dgm:pt>
    <dgm:pt modelId="{63672552-50E2-F74B-86D1-2E1811E4A46D}" type="sibTrans" cxnId="{7311B857-F968-9E4C-BDA9-7CF3D9768FBA}">
      <dgm:prSet/>
      <dgm:spPr/>
      <dgm:t>
        <a:bodyPr/>
        <a:lstStyle/>
        <a:p>
          <a:endParaRPr lang="en-GB"/>
        </a:p>
      </dgm:t>
    </dgm:pt>
    <dgm:pt modelId="{BAC916B9-3199-7744-9BDC-6712CB13BDDA}">
      <dgm:prSet/>
      <dgm:spPr/>
      <dgm:t>
        <a:bodyPr/>
        <a:lstStyle/>
        <a:p>
          <a:r>
            <a:rPr lang="en-GB" dirty="0"/>
            <a:t>Address imbalance between ethnic groups receiving Safe and Well Visits</a:t>
          </a:r>
        </a:p>
      </dgm:t>
    </dgm:pt>
    <dgm:pt modelId="{91D431D8-1C4A-2245-86F4-8CB307F50301}" type="parTrans" cxnId="{43B49FEB-DA6E-E644-8154-55FA4AE04F38}">
      <dgm:prSet/>
      <dgm:spPr/>
      <dgm:t>
        <a:bodyPr/>
        <a:lstStyle/>
        <a:p>
          <a:endParaRPr lang="en-GB"/>
        </a:p>
      </dgm:t>
    </dgm:pt>
    <dgm:pt modelId="{2F229C04-2BB1-D445-9D7A-4A47A8AA981D}" type="sibTrans" cxnId="{43B49FEB-DA6E-E644-8154-55FA4AE04F38}">
      <dgm:prSet/>
      <dgm:spPr/>
      <dgm:t>
        <a:bodyPr/>
        <a:lstStyle/>
        <a:p>
          <a:endParaRPr lang="en-GB"/>
        </a:p>
      </dgm:t>
    </dgm:pt>
    <dgm:pt modelId="{83344B78-6FD1-2A4C-9918-7A7117685F93}">
      <dgm:prSet/>
      <dgm:spPr/>
      <dgm:t>
        <a:bodyPr/>
        <a:lstStyle/>
        <a:p>
          <a:r>
            <a:rPr lang="en-GB" dirty="0"/>
            <a:t>Examine the patterns across fire fatalities victims and fire injuries at home in Nottinghamshire</a:t>
          </a:r>
        </a:p>
      </dgm:t>
    </dgm:pt>
    <dgm:pt modelId="{C34DDF91-1A04-DF4A-BAD5-448512B731F8}" type="parTrans" cxnId="{DDF6D0E4-6A9D-A44D-8ED0-740F5E29AC55}">
      <dgm:prSet/>
      <dgm:spPr/>
      <dgm:t>
        <a:bodyPr/>
        <a:lstStyle/>
        <a:p>
          <a:endParaRPr lang="en-GB"/>
        </a:p>
      </dgm:t>
    </dgm:pt>
    <dgm:pt modelId="{05477B77-548D-174A-8038-901DE40B128F}" type="sibTrans" cxnId="{DDF6D0E4-6A9D-A44D-8ED0-740F5E29AC55}">
      <dgm:prSet/>
      <dgm:spPr/>
      <dgm:t>
        <a:bodyPr/>
        <a:lstStyle/>
        <a:p>
          <a:endParaRPr lang="en-GB"/>
        </a:p>
      </dgm:t>
    </dgm:pt>
    <dgm:pt modelId="{5FC55BE2-0709-8D4E-8DBC-F7E5E036D864}">
      <dgm:prSet/>
      <dgm:spPr/>
      <dgm:t>
        <a:bodyPr/>
        <a:lstStyle/>
        <a:p>
          <a:r>
            <a:rPr lang="en-GB" dirty="0"/>
            <a:t>Continue working with partners to identify vulnerable people </a:t>
          </a:r>
        </a:p>
      </dgm:t>
    </dgm:pt>
    <dgm:pt modelId="{9FB19061-45F3-F64F-8864-FFC1F24C6F0D}" type="parTrans" cxnId="{E2428E90-CC6E-4640-A256-FF2E446CDDF1}">
      <dgm:prSet/>
      <dgm:spPr/>
      <dgm:t>
        <a:bodyPr/>
        <a:lstStyle/>
        <a:p>
          <a:endParaRPr lang="en-GB"/>
        </a:p>
      </dgm:t>
    </dgm:pt>
    <dgm:pt modelId="{D496259A-4F67-584D-8245-02BC19476993}" type="sibTrans" cxnId="{E2428E90-CC6E-4640-A256-FF2E446CDDF1}">
      <dgm:prSet/>
      <dgm:spPr/>
      <dgm:t>
        <a:bodyPr/>
        <a:lstStyle/>
        <a:p>
          <a:endParaRPr lang="en-GB"/>
        </a:p>
      </dgm:t>
    </dgm:pt>
    <dgm:pt modelId="{62FF560C-E286-4CE4-8638-2501A89AF285}">
      <dgm:prSet/>
      <dgm:spPr/>
      <dgm:t>
        <a:bodyPr/>
        <a:lstStyle/>
        <a:p>
          <a:r>
            <a:rPr lang="en-GB" dirty="0"/>
            <a:t>Incorporate the following data into the model:</a:t>
          </a:r>
        </a:p>
      </dgm:t>
    </dgm:pt>
    <dgm:pt modelId="{6FCE77DA-B2D4-48D3-AA9E-240DCE2D1223}" type="parTrans" cxnId="{87E7AF0A-D3DE-43E5-AE83-0B4883D6204A}">
      <dgm:prSet/>
      <dgm:spPr/>
      <dgm:t>
        <a:bodyPr/>
        <a:lstStyle/>
        <a:p>
          <a:endParaRPr lang="en-US"/>
        </a:p>
      </dgm:t>
    </dgm:pt>
    <dgm:pt modelId="{F66B34AF-42AF-40B0-B37C-49869A47848A}" type="sibTrans" cxnId="{87E7AF0A-D3DE-43E5-AE83-0B4883D6204A}">
      <dgm:prSet/>
      <dgm:spPr/>
      <dgm:t>
        <a:bodyPr/>
        <a:lstStyle/>
        <a:p>
          <a:endParaRPr lang="en-US"/>
        </a:p>
      </dgm:t>
    </dgm:pt>
    <dgm:pt modelId="{0B1B808D-8A71-49AD-AA69-7913FED34EED}">
      <dgm:prSet/>
      <dgm:spPr/>
      <dgm:t>
        <a:bodyPr/>
        <a:lstStyle/>
        <a:p>
          <a:r>
            <a:rPr lang="en-US" dirty="0"/>
            <a:t>long-term health problems </a:t>
          </a:r>
        </a:p>
      </dgm:t>
    </dgm:pt>
    <dgm:pt modelId="{0972FD0B-F020-49F6-9FF2-557B3E2C4663}" type="parTrans" cxnId="{70888AB0-FDF5-4A73-A87E-2379EF81D55B}">
      <dgm:prSet/>
      <dgm:spPr/>
      <dgm:t>
        <a:bodyPr/>
        <a:lstStyle/>
        <a:p>
          <a:endParaRPr lang="en-US"/>
        </a:p>
      </dgm:t>
    </dgm:pt>
    <dgm:pt modelId="{9EF7929C-26B4-4754-BEEF-1248931C71A8}" type="sibTrans" cxnId="{70888AB0-FDF5-4A73-A87E-2379EF81D55B}">
      <dgm:prSet/>
      <dgm:spPr/>
      <dgm:t>
        <a:bodyPr/>
        <a:lstStyle/>
        <a:p>
          <a:endParaRPr lang="en-US"/>
        </a:p>
      </dgm:t>
    </dgm:pt>
    <dgm:pt modelId="{9C2C5896-DDE1-4366-BD84-03BC65FFCDBA}">
      <dgm:prSet/>
      <dgm:spPr/>
      <dgm:t>
        <a:bodyPr/>
        <a:lstStyle/>
        <a:p>
          <a:r>
            <a:rPr lang="en-US" dirty="0"/>
            <a:t>disability</a:t>
          </a:r>
        </a:p>
      </dgm:t>
    </dgm:pt>
    <dgm:pt modelId="{2DB13962-90A6-449E-9F9A-6F6EA4957EE1}" type="parTrans" cxnId="{22EA3F7D-1F3D-488C-BFD5-096B3394467A}">
      <dgm:prSet/>
      <dgm:spPr/>
      <dgm:t>
        <a:bodyPr/>
        <a:lstStyle/>
        <a:p>
          <a:endParaRPr lang="en-US"/>
        </a:p>
      </dgm:t>
    </dgm:pt>
    <dgm:pt modelId="{37ECE289-9630-4703-A502-0B7C1AB63F1E}" type="sibTrans" cxnId="{22EA3F7D-1F3D-488C-BFD5-096B3394467A}">
      <dgm:prSet/>
      <dgm:spPr/>
      <dgm:t>
        <a:bodyPr/>
        <a:lstStyle/>
        <a:p>
          <a:endParaRPr lang="en-US"/>
        </a:p>
      </dgm:t>
    </dgm:pt>
    <dgm:pt modelId="{29ED4CB4-0E0C-4C8E-BFA6-FBC601EDF4D0}">
      <dgm:prSet/>
      <dgm:spPr/>
      <dgm:t>
        <a:bodyPr/>
        <a:lstStyle/>
        <a:p>
          <a:r>
            <a:rPr lang="en-GB" dirty="0"/>
            <a:t>mental health data from NHS Digital,</a:t>
          </a:r>
          <a:endParaRPr lang="en-US" dirty="0"/>
        </a:p>
      </dgm:t>
    </dgm:pt>
    <dgm:pt modelId="{96C9EDE1-F1A2-4C32-BAD0-65F4918B88FD}" type="parTrans" cxnId="{5A1E3260-1B87-4310-94BB-82BEF94E4BB6}">
      <dgm:prSet/>
      <dgm:spPr/>
      <dgm:t>
        <a:bodyPr/>
        <a:lstStyle/>
        <a:p>
          <a:endParaRPr lang="en-US"/>
        </a:p>
      </dgm:t>
    </dgm:pt>
    <dgm:pt modelId="{429F061D-B4D5-4A7D-9B7C-1A6646A46444}" type="sibTrans" cxnId="{5A1E3260-1B87-4310-94BB-82BEF94E4BB6}">
      <dgm:prSet/>
      <dgm:spPr/>
      <dgm:t>
        <a:bodyPr/>
        <a:lstStyle/>
        <a:p>
          <a:endParaRPr lang="en-US"/>
        </a:p>
      </dgm:t>
    </dgm:pt>
    <dgm:pt modelId="{9810EC3C-7718-4763-9F5D-F2B1D29FEE70}">
      <dgm:prSet/>
      <dgm:spPr/>
      <dgm:t>
        <a:bodyPr/>
        <a:lstStyle/>
        <a:p>
          <a:r>
            <a:rPr lang="en-US" dirty="0"/>
            <a:t>living alone data </a:t>
          </a:r>
        </a:p>
      </dgm:t>
    </dgm:pt>
    <dgm:pt modelId="{81C6D352-F370-4307-B487-EF16F02C7EB5}" type="parTrans" cxnId="{BF92E322-E901-4BDF-900A-BF705E4E3030}">
      <dgm:prSet/>
      <dgm:spPr/>
      <dgm:t>
        <a:bodyPr/>
        <a:lstStyle/>
        <a:p>
          <a:endParaRPr lang="en-US"/>
        </a:p>
      </dgm:t>
    </dgm:pt>
    <dgm:pt modelId="{9ECBAF4C-C036-46A1-A73D-FAEA3D8E3B01}" type="sibTrans" cxnId="{BF92E322-E901-4BDF-900A-BF705E4E3030}">
      <dgm:prSet/>
      <dgm:spPr/>
      <dgm:t>
        <a:bodyPr/>
        <a:lstStyle/>
        <a:p>
          <a:endParaRPr lang="en-US"/>
        </a:p>
      </dgm:t>
    </dgm:pt>
    <dgm:pt modelId="{A78EA874-839C-4668-A778-44DB3511A60B}">
      <dgm:prSet/>
      <dgm:spPr/>
      <dgm:t>
        <a:bodyPr/>
        <a:lstStyle/>
        <a:p>
          <a:r>
            <a:rPr lang="en-GB" dirty="0"/>
            <a:t>All referrals from external organisations should meet the service’s targeting profile</a:t>
          </a:r>
        </a:p>
      </dgm:t>
    </dgm:pt>
    <dgm:pt modelId="{2E5A25A3-9100-4156-827B-43E762A19D07}" type="parTrans" cxnId="{04072BB5-7935-4F7C-86EC-534ADB0BF00F}">
      <dgm:prSet/>
      <dgm:spPr/>
      <dgm:t>
        <a:bodyPr/>
        <a:lstStyle/>
        <a:p>
          <a:endParaRPr lang="en-US"/>
        </a:p>
      </dgm:t>
    </dgm:pt>
    <dgm:pt modelId="{F3F66B4B-4B01-4FDD-A51A-F2E4A4EA373A}" type="sibTrans" cxnId="{04072BB5-7935-4F7C-86EC-534ADB0BF00F}">
      <dgm:prSet/>
      <dgm:spPr/>
      <dgm:t>
        <a:bodyPr/>
        <a:lstStyle/>
        <a:p>
          <a:endParaRPr lang="en-US"/>
        </a:p>
      </dgm:t>
    </dgm:pt>
    <dgm:pt modelId="{D299CAE2-80B7-44C3-9F2F-BA67416B827B}" type="pres">
      <dgm:prSet presAssocID="{2CD09622-A8F6-E244-A86A-6074C0FCA558}" presName="diagram" presStyleCnt="0">
        <dgm:presLayoutVars>
          <dgm:dir/>
          <dgm:resizeHandles val="exact"/>
        </dgm:presLayoutVars>
      </dgm:prSet>
      <dgm:spPr/>
    </dgm:pt>
    <dgm:pt modelId="{1298AB20-A45A-459E-8557-3BC121F3C026}" type="pres">
      <dgm:prSet presAssocID="{A78EA874-839C-4668-A778-44DB3511A60B}" presName="node" presStyleLbl="node1" presStyleIdx="0" presStyleCnt="6">
        <dgm:presLayoutVars>
          <dgm:bulletEnabled val="1"/>
        </dgm:presLayoutVars>
      </dgm:prSet>
      <dgm:spPr/>
    </dgm:pt>
    <dgm:pt modelId="{996CE707-7EAB-44E1-A45E-C963BFDB3ED0}" type="pres">
      <dgm:prSet presAssocID="{F3F66B4B-4B01-4FDD-A51A-F2E4A4EA373A}" presName="sibTrans" presStyleCnt="0"/>
      <dgm:spPr/>
    </dgm:pt>
    <dgm:pt modelId="{2003F1B0-164C-448F-B948-9809DC3BC426}" type="pres">
      <dgm:prSet presAssocID="{A5DB4FAD-06E9-2A4E-938A-0BB1C140E9DB}" presName="node" presStyleLbl="node1" presStyleIdx="1" presStyleCnt="6">
        <dgm:presLayoutVars>
          <dgm:bulletEnabled val="1"/>
        </dgm:presLayoutVars>
      </dgm:prSet>
      <dgm:spPr/>
    </dgm:pt>
    <dgm:pt modelId="{F1A4459D-5F5C-44F0-A224-695C2BCA6391}" type="pres">
      <dgm:prSet presAssocID="{63672552-50E2-F74B-86D1-2E1811E4A46D}" presName="sibTrans" presStyleCnt="0"/>
      <dgm:spPr/>
    </dgm:pt>
    <dgm:pt modelId="{3B1871AF-84B1-4B14-9B26-17340A1171B9}" type="pres">
      <dgm:prSet presAssocID="{62FF560C-E286-4CE4-8638-2501A89AF285}" presName="node" presStyleLbl="node1" presStyleIdx="2" presStyleCnt="6">
        <dgm:presLayoutVars>
          <dgm:bulletEnabled val="1"/>
        </dgm:presLayoutVars>
      </dgm:prSet>
      <dgm:spPr/>
    </dgm:pt>
    <dgm:pt modelId="{04F01029-3ADA-4BF2-BD1C-F165604B8553}" type="pres">
      <dgm:prSet presAssocID="{F66B34AF-42AF-40B0-B37C-49869A47848A}" presName="sibTrans" presStyleCnt="0"/>
      <dgm:spPr/>
    </dgm:pt>
    <dgm:pt modelId="{92C73493-2BA1-4590-A46F-897CF64ADFDE}" type="pres">
      <dgm:prSet presAssocID="{BAC916B9-3199-7744-9BDC-6712CB13BDDA}" presName="node" presStyleLbl="node1" presStyleIdx="3" presStyleCnt="6">
        <dgm:presLayoutVars>
          <dgm:bulletEnabled val="1"/>
        </dgm:presLayoutVars>
      </dgm:prSet>
      <dgm:spPr/>
    </dgm:pt>
    <dgm:pt modelId="{A0A3D8AA-3DEB-454F-87F9-1F8E77620C92}" type="pres">
      <dgm:prSet presAssocID="{2F229C04-2BB1-D445-9D7A-4A47A8AA981D}" presName="sibTrans" presStyleCnt="0"/>
      <dgm:spPr/>
    </dgm:pt>
    <dgm:pt modelId="{4E856ABE-A8A0-4802-807C-035274B2916F}" type="pres">
      <dgm:prSet presAssocID="{83344B78-6FD1-2A4C-9918-7A7117685F93}" presName="node" presStyleLbl="node1" presStyleIdx="4" presStyleCnt="6">
        <dgm:presLayoutVars>
          <dgm:bulletEnabled val="1"/>
        </dgm:presLayoutVars>
      </dgm:prSet>
      <dgm:spPr/>
    </dgm:pt>
    <dgm:pt modelId="{989C050C-EF9E-41EF-BFB0-8AD0595A176B}" type="pres">
      <dgm:prSet presAssocID="{05477B77-548D-174A-8038-901DE40B128F}" presName="sibTrans" presStyleCnt="0"/>
      <dgm:spPr/>
    </dgm:pt>
    <dgm:pt modelId="{1A4124EF-ADF4-47A5-820E-1CDAA616A79C}" type="pres">
      <dgm:prSet presAssocID="{5FC55BE2-0709-8D4E-8DBC-F7E5E036D864}" presName="node" presStyleLbl="node1" presStyleIdx="5" presStyleCnt="6">
        <dgm:presLayoutVars>
          <dgm:bulletEnabled val="1"/>
        </dgm:presLayoutVars>
      </dgm:prSet>
      <dgm:spPr/>
    </dgm:pt>
  </dgm:ptLst>
  <dgm:cxnLst>
    <dgm:cxn modelId="{87E7AF0A-D3DE-43E5-AE83-0B4883D6204A}" srcId="{2CD09622-A8F6-E244-A86A-6074C0FCA558}" destId="{62FF560C-E286-4CE4-8638-2501A89AF285}" srcOrd="2" destOrd="0" parTransId="{6FCE77DA-B2D4-48D3-AA9E-240DCE2D1223}" sibTransId="{F66B34AF-42AF-40B0-B37C-49869A47848A}"/>
    <dgm:cxn modelId="{20D4751A-8F99-4F20-B35D-8A3CD648F08D}" type="presOf" srcId="{29ED4CB4-0E0C-4C8E-BFA6-FBC601EDF4D0}" destId="{3B1871AF-84B1-4B14-9B26-17340A1171B9}" srcOrd="0" destOrd="3" presId="urn:microsoft.com/office/officeart/2005/8/layout/default"/>
    <dgm:cxn modelId="{BF92E322-E901-4BDF-900A-BF705E4E3030}" srcId="{62FF560C-E286-4CE4-8638-2501A89AF285}" destId="{9810EC3C-7718-4763-9F5D-F2B1D29FEE70}" srcOrd="3" destOrd="0" parTransId="{81C6D352-F370-4307-B487-EF16F02C7EB5}" sibTransId="{9ECBAF4C-C036-46A1-A73D-FAEA3D8E3B01}"/>
    <dgm:cxn modelId="{C39ADB3B-D8E4-4B2E-9184-026B42F3CDF5}" type="presOf" srcId="{5FC55BE2-0709-8D4E-8DBC-F7E5E036D864}" destId="{1A4124EF-ADF4-47A5-820E-1CDAA616A79C}" srcOrd="0" destOrd="0" presId="urn:microsoft.com/office/officeart/2005/8/layout/default"/>
    <dgm:cxn modelId="{5A1E3260-1B87-4310-94BB-82BEF94E4BB6}" srcId="{62FF560C-E286-4CE4-8638-2501A89AF285}" destId="{29ED4CB4-0E0C-4C8E-BFA6-FBC601EDF4D0}" srcOrd="2" destOrd="0" parTransId="{96C9EDE1-F1A2-4C32-BAD0-65F4918B88FD}" sibTransId="{429F061D-B4D5-4A7D-9B7C-1A6646A46444}"/>
    <dgm:cxn modelId="{7311B857-F968-9E4C-BDA9-7CF3D9768FBA}" srcId="{2CD09622-A8F6-E244-A86A-6074C0FCA558}" destId="{A5DB4FAD-06E9-2A4E-938A-0BB1C140E9DB}" srcOrd="1" destOrd="0" parTransId="{0EA9A650-E071-A94C-B5DF-9168A070D318}" sibTransId="{63672552-50E2-F74B-86D1-2E1811E4A46D}"/>
    <dgm:cxn modelId="{22EA3F7D-1F3D-488C-BFD5-096B3394467A}" srcId="{62FF560C-E286-4CE4-8638-2501A89AF285}" destId="{9C2C5896-DDE1-4366-BD84-03BC65FFCDBA}" srcOrd="1" destOrd="0" parTransId="{2DB13962-90A6-449E-9F9A-6F6EA4957EE1}" sibTransId="{37ECE289-9630-4703-A502-0B7C1AB63F1E}"/>
    <dgm:cxn modelId="{598C9886-F22F-419D-AA62-F0F2A4075E6A}" type="presOf" srcId="{A78EA874-839C-4668-A778-44DB3511A60B}" destId="{1298AB20-A45A-459E-8557-3BC121F3C026}" srcOrd="0" destOrd="0" presId="urn:microsoft.com/office/officeart/2005/8/layout/default"/>
    <dgm:cxn modelId="{290F3B8B-82CB-419B-997D-224609F40E20}" type="presOf" srcId="{9C2C5896-DDE1-4366-BD84-03BC65FFCDBA}" destId="{3B1871AF-84B1-4B14-9B26-17340A1171B9}" srcOrd="0" destOrd="2" presId="urn:microsoft.com/office/officeart/2005/8/layout/default"/>
    <dgm:cxn modelId="{E2428E90-CC6E-4640-A256-FF2E446CDDF1}" srcId="{2CD09622-A8F6-E244-A86A-6074C0FCA558}" destId="{5FC55BE2-0709-8D4E-8DBC-F7E5E036D864}" srcOrd="5" destOrd="0" parTransId="{9FB19061-45F3-F64F-8864-FFC1F24C6F0D}" sibTransId="{D496259A-4F67-584D-8245-02BC19476993}"/>
    <dgm:cxn modelId="{F9930F93-F087-4BA6-85C7-9DA44CC0DFDE}" type="presOf" srcId="{0B1B808D-8A71-49AD-AA69-7913FED34EED}" destId="{3B1871AF-84B1-4B14-9B26-17340A1171B9}" srcOrd="0" destOrd="1" presId="urn:microsoft.com/office/officeart/2005/8/layout/default"/>
    <dgm:cxn modelId="{B05C50A3-7D89-44C8-AAFC-265DF59F3E5F}" type="presOf" srcId="{83344B78-6FD1-2A4C-9918-7A7117685F93}" destId="{4E856ABE-A8A0-4802-807C-035274B2916F}" srcOrd="0" destOrd="0" presId="urn:microsoft.com/office/officeart/2005/8/layout/default"/>
    <dgm:cxn modelId="{964A92A4-9160-469A-802F-1232D28E3F69}" type="presOf" srcId="{9810EC3C-7718-4763-9F5D-F2B1D29FEE70}" destId="{3B1871AF-84B1-4B14-9B26-17340A1171B9}" srcOrd="0" destOrd="4" presId="urn:microsoft.com/office/officeart/2005/8/layout/default"/>
    <dgm:cxn modelId="{70888AB0-FDF5-4A73-A87E-2379EF81D55B}" srcId="{62FF560C-E286-4CE4-8638-2501A89AF285}" destId="{0B1B808D-8A71-49AD-AA69-7913FED34EED}" srcOrd="0" destOrd="0" parTransId="{0972FD0B-F020-49F6-9FF2-557B3E2C4663}" sibTransId="{9EF7929C-26B4-4754-BEEF-1248931C71A8}"/>
    <dgm:cxn modelId="{04072BB5-7935-4F7C-86EC-534ADB0BF00F}" srcId="{2CD09622-A8F6-E244-A86A-6074C0FCA558}" destId="{A78EA874-839C-4668-A778-44DB3511A60B}" srcOrd="0" destOrd="0" parTransId="{2E5A25A3-9100-4156-827B-43E762A19D07}" sibTransId="{F3F66B4B-4B01-4FDD-A51A-F2E4A4EA373A}"/>
    <dgm:cxn modelId="{6E3C42BE-7400-4D99-BE93-0F2B39D94AC1}" type="presOf" srcId="{BAC916B9-3199-7744-9BDC-6712CB13BDDA}" destId="{92C73493-2BA1-4590-A46F-897CF64ADFDE}" srcOrd="0" destOrd="0" presId="urn:microsoft.com/office/officeart/2005/8/layout/default"/>
    <dgm:cxn modelId="{658EC9BE-7141-4418-AE07-C3CE8BC100E3}" type="presOf" srcId="{A5DB4FAD-06E9-2A4E-938A-0BB1C140E9DB}" destId="{2003F1B0-164C-448F-B948-9809DC3BC426}" srcOrd="0" destOrd="0" presId="urn:microsoft.com/office/officeart/2005/8/layout/default"/>
    <dgm:cxn modelId="{32D297DB-CC4E-40F6-9AB4-B15A68F574A9}" type="presOf" srcId="{2CD09622-A8F6-E244-A86A-6074C0FCA558}" destId="{D299CAE2-80B7-44C3-9F2F-BA67416B827B}" srcOrd="0" destOrd="0" presId="urn:microsoft.com/office/officeart/2005/8/layout/default"/>
    <dgm:cxn modelId="{DDF6D0E4-6A9D-A44D-8ED0-740F5E29AC55}" srcId="{2CD09622-A8F6-E244-A86A-6074C0FCA558}" destId="{83344B78-6FD1-2A4C-9918-7A7117685F93}" srcOrd="4" destOrd="0" parTransId="{C34DDF91-1A04-DF4A-BAD5-448512B731F8}" sibTransId="{05477B77-548D-174A-8038-901DE40B128F}"/>
    <dgm:cxn modelId="{43B49FEB-DA6E-E644-8154-55FA4AE04F38}" srcId="{2CD09622-A8F6-E244-A86A-6074C0FCA558}" destId="{BAC916B9-3199-7744-9BDC-6712CB13BDDA}" srcOrd="3" destOrd="0" parTransId="{91D431D8-1C4A-2245-86F4-8CB307F50301}" sibTransId="{2F229C04-2BB1-D445-9D7A-4A47A8AA981D}"/>
    <dgm:cxn modelId="{CC0D61F6-AB1B-400E-BBA2-48900963F1E8}" type="presOf" srcId="{62FF560C-E286-4CE4-8638-2501A89AF285}" destId="{3B1871AF-84B1-4B14-9B26-17340A1171B9}" srcOrd="0" destOrd="0" presId="urn:microsoft.com/office/officeart/2005/8/layout/default"/>
    <dgm:cxn modelId="{CD98A67C-491A-4D9D-870B-E38B30742897}" type="presParOf" srcId="{D299CAE2-80B7-44C3-9F2F-BA67416B827B}" destId="{1298AB20-A45A-459E-8557-3BC121F3C026}" srcOrd="0" destOrd="0" presId="urn:microsoft.com/office/officeart/2005/8/layout/default"/>
    <dgm:cxn modelId="{9213343D-9BCA-4697-88A4-AD3AB0798CDA}" type="presParOf" srcId="{D299CAE2-80B7-44C3-9F2F-BA67416B827B}" destId="{996CE707-7EAB-44E1-A45E-C963BFDB3ED0}" srcOrd="1" destOrd="0" presId="urn:microsoft.com/office/officeart/2005/8/layout/default"/>
    <dgm:cxn modelId="{788BF548-A203-47A0-9DDC-0F1778936A8F}" type="presParOf" srcId="{D299CAE2-80B7-44C3-9F2F-BA67416B827B}" destId="{2003F1B0-164C-448F-B948-9809DC3BC426}" srcOrd="2" destOrd="0" presId="urn:microsoft.com/office/officeart/2005/8/layout/default"/>
    <dgm:cxn modelId="{0AFE5DCC-6A6D-4B43-994C-2FC7E92BEE89}" type="presParOf" srcId="{D299CAE2-80B7-44C3-9F2F-BA67416B827B}" destId="{F1A4459D-5F5C-44F0-A224-695C2BCA6391}" srcOrd="3" destOrd="0" presId="urn:microsoft.com/office/officeart/2005/8/layout/default"/>
    <dgm:cxn modelId="{71080B23-FBF3-463B-A978-B816475831CB}" type="presParOf" srcId="{D299CAE2-80B7-44C3-9F2F-BA67416B827B}" destId="{3B1871AF-84B1-4B14-9B26-17340A1171B9}" srcOrd="4" destOrd="0" presId="urn:microsoft.com/office/officeart/2005/8/layout/default"/>
    <dgm:cxn modelId="{8AF99C31-0086-4375-BF5E-C177F7D458A0}" type="presParOf" srcId="{D299CAE2-80B7-44C3-9F2F-BA67416B827B}" destId="{04F01029-3ADA-4BF2-BD1C-F165604B8553}" srcOrd="5" destOrd="0" presId="urn:microsoft.com/office/officeart/2005/8/layout/default"/>
    <dgm:cxn modelId="{E47297C9-E860-4AC6-A8D3-4430AA354143}" type="presParOf" srcId="{D299CAE2-80B7-44C3-9F2F-BA67416B827B}" destId="{92C73493-2BA1-4590-A46F-897CF64ADFDE}" srcOrd="6" destOrd="0" presId="urn:microsoft.com/office/officeart/2005/8/layout/default"/>
    <dgm:cxn modelId="{6921CDC9-CB01-4D6C-B25A-C4BAD898B05C}" type="presParOf" srcId="{D299CAE2-80B7-44C3-9F2F-BA67416B827B}" destId="{A0A3D8AA-3DEB-454F-87F9-1F8E77620C92}" srcOrd="7" destOrd="0" presId="urn:microsoft.com/office/officeart/2005/8/layout/default"/>
    <dgm:cxn modelId="{FD8713EC-48EF-4DBF-B134-0B56C1DC9D18}" type="presParOf" srcId="{D299CAE2-80B7-44C3-9F2F-BA67416B827B}" destId="{4E856ABE-A8A0-4802-807C-035274B2916F}" srcOrd="8" destOrd="0" presId="urn:microsoft.com/office/officeart/2005/8/layout/default"/>
    <dgm:cxn modelId="{62D4B68B-C0FD-4D30-98E8-FECB2E72C928}" type="presParOf" srcId="{D299CAE2-80B7-44C3-9F2F-BA67416B827B}" destId="{989C050C-EF9E-41EF-BFB0-8AD0595A176B}" srcOrd="9" destOrd="0" presId="urn:microsoft.com/office/officeart/2005/8/layout/default"/>
    <dgm:cxn modelId="{6126F45B-8867-44BB-B38B-08AD69CA32EE}" type="presParOf" srcId="{D299CAE2-80B7-44C3-9F2F-BA67416B827B}" destId="{1A4124EF-ADF4-47A5-820E-1CDAA616A79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3E4D7-72F0-421E-AA62-792B70ADCE5E}">
      <dsp:nvSpPr>
        <dsp:cNvPr id="0" name=""/>
        <dsp:cNvSpPr/>
      </dsp:nvSpPr>
      <dsp:spPr>
        <a:xfrm>
          <a:off x="923218" y="422242"/>
          <a:ext cx="1826659" cy="1826712"/>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CE9B3-1B26-4366-AEC4-B55E640ABA55}">
      <dsp:nvSpPr>
        <dsp:cNvPr id="0" name=""/>
        <dsp:cNvSpPr/>
      </dsp:nvSpPr>
      <dsp:spPr>
        <a:xfrm>
          <a:off x="1326652" y="1083586"/>
          <a:ext cx="1019132" cy="50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Home Fire Safety Checks (since 2004)</a:t>
          </a:r>
        </a:p>
      </dsp:txBody>
      <dsp:txXfrm>
        <a:off x="1326652" y="1083586"/>
        <a:ext cx="1019132" cy="509506"/>
      </dsp:txXfrm>
    </dsp:sp>
    <dsp:sp modelId="{571F13D3-C7B5-4B17-A524-F21128B41EC1}">
      <dsp:nvSpPr>
        <dsp:cNvPr id="0" name=""/>
        <dsp:cNvSpPr/>
      </dsp:nvSpPr>
      <dsp:spPr>
        <a:xfrm>
          <a:off x="546152" y="1593092"/>
          <a:ext cx="1569239" cy="1569903"/>
        </a:xfrm>
        <a:prstGeom prst="blockArc">
          <a:avLst>
            <a:gd name="adj1" fmla="val 0"/>
            <a:gd name="adj2" fmla="val 18900000"/>
            <a:gd name="adj3" fmla="val 1274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96570-9CF6-49CF-8C32-87D1AB68862D}">
      <dsp:nvSpPr>
        <dsp:cNvPr id="0" name=""/>
        <dsp:cNvSpPr/>
      </dsp:nvSpPr>
      <dsp:spPr>
        <a:xfrm>
          <a:off x="817085" y="2135213"/>
          <a:ext cx="1019132" cy="509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Safe and Well Visits (since 2018)</a:t>
          </a:r>
        </a:p>
      </dsp:txBody>
      <dsp:txXfrm>
        <a:off x="817085" y="2135213"/>
        <a:ext cx="1019132" cy="509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AB20-A45A-459E-8557-3BC121F3C026}">
      <dsp:nvSpPr>
        <dsp:cNvPr id="0" name=""/>
        <dsp:cNvSpPr/>
      </dsp:nvSpPr>
      <dsp:spPr>
        <a:xfrm>
          <a:off x="0" y="274226"/>
          <a:ext cx="2910151" cy="174609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All referrals from external organisations should meet the service’s targeting profile</a:t>
          </a:r>
        </a:p>
      </dsp:txBody>
      <dsp:txXfrm>
        <a:off x="0" y="274226"/>
        <a:ext cx="2910151" cy="1746091"/>
      </dsp:txXfrm>
    </dsp:sp>
    <dsp:sp modelId="{2003F1B0-164C-448F-B948-9809DC3BC426}">
      <dsp:nvSpPr>
        <dsp:cNvPr id="0" name=""/>
        <dsp:cNvSpPr/>
      </dsp:nvSpPr>
      <dsp:spPr>
        <a:xfrm>
          <a:off x="3201167" y="274226"/>
          <a:ext cx="2910151" cy="1746091"/>
        </a:xfrm>
        <a:prstGeom prst="rect">
          <a:avLst/>
        </a:prstGeom>
        <a:solidFill>
          <a:schemeClr val="accent3">
            <a:hueOff val="134975"/>
            <a:satOff val="6909"/>
            <a:lumOff val="2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Target the most vulnerable people – the elderly, the disabled and those with mental health and neurological conditions. </a:t>
          </a:r>
        </a:p>
      </dsp:txBody>
      <dsp:txXfrm>
        <a:off x="3201167" y="274226"/>
        <a:ext cx="2910151" cy="1746091"/>
      </dsp:txXfrm>
    </dsp:sp>
    <dsp:sp modelId="{3B1871AF-84B1-4B14-9B26-17340A1171B9}">
      <dsp:nvSpPr>
        <dsp:cNvPr id="0" name=""/>
        <dsp:cNvSpPr/>
      </dsp:nvSpPr>
      <dsp:spPr>
        <a:xfrm>
          <a:off x="6402334" y="274226"/>
          <a:ext cx="2910151" cy="1746091"/>
        </a:xfrm>
        <a:prstGeom prst="rect">
          <a:avLst/>
        </a:prstGeom>
        <a:solidFill>
          <a:schemeClr val="accent3">
            <a:hueOff val="269950"/>
            <a:satOff val="13818"/>
            <a:lumOff val="580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Incorporate the following data into the model:</a:t>
          </a:r>
        </a:p>
        <a:p>
          <a:pPr marL="114300" lvl="1" indent="-114300" algn="l" defTabSz="622300">
            <a:lnSpc>
              <a:spcPct val="90000"/>
            </a:lnSpc>
            <a:spcBef>
              <a:spcPct val="0"/>
            </a:spcBef>
            <a:spcAft>
              <a:spcPct val="15000"/>
            </a:spcAft>
            <a:buChar char="•"/>
          </a:pPr>
          <a:r>
            <a:rPr lang="en-US" sz="1400" kern="1200" dirty="0"/>
            <a:t>long-term health problems </a:t>
          </a:r>
        </a:p>
        <a:p>
          <a:pPr marL="114300" lvl="1" indent="-114300" algn="l" defTabSz="622300">
            <a:lnSpc>
              <a:spcPct val="90000"/>
            </a:lnSpc>
            <a:spcBef>
              <a:spcPct val="0"/>
            </a:spcBef>
            <a:spcAft>
              <a:spcPct val="15000"/>
            </a:spcAft>
            <a:buChar char="•"/>
          </a:pPr>
          <a:r>
            <a:rPr lang="en-US" sz="1400" kern="1200" dirty="0"/>
            <a:t>disability</a:t>
          </a:r>
        </a:p>
        <a:p>
          <a:pPr marL="114300" lvl="1" indent="-114300" algn="l" defTabSz="622300">
            <a:lnSpc>
              <a:spcPct val="90000"/>
            </a:lnSpc>
            <a:spcBef>
              <a:spcPct val="0"/>
            </a:spcBef>
            <a:spcAft>
              <a:spcPct val="15000"/>
            </a:spcAft>
            <a:buChar char="•"/>
          </a:pPr>
          <a:r>
            <a:rPr lang="en-GB" sz="1400" kern="1200" dirty="0"/>
            <a:t>mental health data from NHS Digital,</a:t>
          </a:r>
          <a:endParaRPr lang="en-US" sz="1400" kern="1200" dirty="0"/>
        </a:p>
        <a:p>
          <a:pPr marL="114300" lvl="1" indent="-114300" algn="l" defTabSz="622300">
            <a:lnSpc>
              <a:spcPct val="90000"/>
            </a:lnSpc>
            <a:spcBef>
              <a:spcPct val="0"/>
            </a:spcBef>
            <a:spcAft>
              <a:spcPct val="15000"/>
            </a:spcAft>
            <a:buChar char="•"/>
          </a:pPr>
          <a:r>
            <a:rPr lang="en-US" sz="1400" kern="1200" dirty="0"/>
            <a:t>living alone data </a:t>
          </a:r>
        </a:p>
      </dsp:txBody>
      <dsp:txXfrm>
        <a:off x="6402334" y="274226"/>
        <a:ext cx="2910151" cy="1746091"/>
      </dsp:txXfrm>
    </dsp:sp>
    <dsp:sp modelId="{92C73493-2BA1-4590-A46F-897CF64ADFDE}">
      <dsp:nvSpPr>
        <dsp:cNvPr id="0" name=""/>
        <dsp:cNvSpPr/>
      </dsp:nvSpPr>
      <dsp:spPr>
        <a:xfrm>
          <a:off x="0" y="2311333"/>
          <a:ext cx="2910151" cy="1746091"/>
        </a:xfrm>
        <a:prstGeom prst="rect">
          <a:avLst/>
        </a:prstGeom>
        <a:solidFill>
          <a:schemeClr val="accent3">
            <a:hueOff val="404926"/>
            <a:satOff val="20726"/>
            <a:lumOff val="8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Address imbalance between ethnic groups receiving Safe and Well Visits</a:t>
          </a:r>
        </a:p>
      </dsp:txBody>
      <dsp:txXfrm>
        <a:off x="0" y="2311333"/>
        <a:ext cx="2910151" cy="1746091"/>
      </dsp:txXfrm>
    </dsp:sp>
    <dsp:sp modelId="{4E856ABE-A8A0-4802-807C-035274B2916F}">
      <dsp:nvSpPr>
        <dsp:cNvPr id="0" name=""/>
        <dsp:cNvSpPr/>
      </dsp:nvSpPr>
      <dsp:spPr>
        <a:xfrm>
          <a:off x="3201167" y="2311333"/>
          <a:ext cx="2910151" cy="1746091"/>
        </a:xfrm>
        <a:prstGeom prst="rect">
          <a:avLst/>
        </a:prstGeom>
        <a:solidFill>
          <a:schemeClr val="accent3">
            <a:hueOff val="539901"/>
            <a:satOff val="27635"/>
            <a:lumOff val="1160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Examine the patterns across fire fatalities victims and fire injuries at home in Nottinghamshire</a:t>
          </a:r>
        </a:p>
      </dsp:txBody>
      <dsp:txXfrm>
        <a:off x="3201167" y="2311333"/>
        <a:ext cx="2910151" cy="1746091"/>
      </dsp:txXfrm>
    </dsp:sp>
    <dsp:sp modelId="{1A4124EF-ADF4-47A5-820E-1CDAA616A79C}">
      <dsp:nvSpPr>
        <dsp:cNvPr id="0" name=""/>
        <dsp:cNvSpPr/>
      </dsp:nvSpPr>
      <dsp:spPr>
        <a:xfrm>
          <a:off x="6402334" y="2311333"/>
          <a:ext cx="2910151" cy="1746091"/>
        </a:xfrm>
        <a:prstGeom prst="rect">
          <a:avLst/>
        </a:prstGeom>
        <a:solidFill>
          <a:schemeClr val="accent3">
            <a:hueOff val="674876"/>
            <a:satOff val="34544"/>
            <a:lumOff val="14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Continue working with partners to identify vulnerable people </a:t>
          </a:r>
        </a:p>
      </dsp:txBody>
      <dsp:txXfrm>
        <a:off x="6402334" y="2311333"/>
        <a:ext cx="2910151" cy="174609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1B4C4-B4B8-4F7F-8A19-51388D589FE8}" type="datetimeFigureOut">
              <a:rPr lang="en-GB" smtClean="0"/>
              <a:t>21/04/2022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E7680-E13C-4E73-8EEB-C75F4A92911D}" type="slidenum">
              <a:rPr lang="en-GB" smtClean="0"/>
              <a:t>‹#›</a:t>
            </a:fld>
            <a:endParaRPr lang="en-GB"/>
          </a:p>
        </p:txBody>
      </p:sp>
    </p:spTree>
    <p:extLst>
      <p:ext uri="{BB962C8B-B14F-4D97-AF65-F5344CB8AC3E}">
        <p14:creationId xmlns:p14="http://schemas.microsoft.com/office/powerpoint/2010/main" val="237880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1</a:t>
            </a:fld>
            <a:endParaRPr lang="en-GB"/>
          </a:p>
        </p:txBody>
      </p:sp>
    </p:spTree>
    <p:extLst>
      <p:ext uri="{BB962C8B-B14F-4D97-AF65-F5344CB8AC3E}">
        <p14:creationId xmlns:p14="http://schemas.microsoft.com/office/powerpoint/2010/main" val="400717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12</a:t>
            </a:fld>
            <a:endParaRPr lang="en-GB"/>
          </a:p>
        </p:txBody>
      </p:sp>
    </p:spTree>
    <p:extLst>
      <p:ext uri="{BB962C8B-B14F-4D97-AF65-F5344CB8AC3E}">
        <p14:creationId xmlns:p14="http://schemas.microsoft.com/office/powerpoint/2010/main" val="5906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13</a:t>
            </a:fld>
            <a:endParaRPr lang="en-GB"/>
          </a:p>
        </p:txBody>
      </p:sp>
    </p:spTree>
    <p:extLst>
      <p:ext uri="{BB962C8B-B14F-4D97-AF65-F5344CB8AC3E}">
        <p14:creationId xmlns:p14="http://schemas.microsoft.com/office/powerpoint/2010/main" val="95346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14</a:t>
            </a:fld>
            <a:endParaRPr lang="en-GB"/>
          </a:p>
        </p:txBody>
      </p:sp>
    </p:spTree>
    <p:extLst>
      <p:ext uri="{BB962C8B-B14F-4D97-AF65-F5344CB8AC3E}">
        <p14:creationId xmlns:p14="http://schemas.microsoft.com/office/powerpoint/2010/main" val="93879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2</a:t>
            </a:fld>
            <a:endParaRPr lang="en-GB"/>
          </a:p>
        </p:txBody>
      </p:sp>
    </p:spTree>
    <p:extLst>
      <p:ext uri="{BB962C8B-B14F-4D97-AF65-F5344CB8AC3E}">
        <p14:creationId xmlns:p14="http://schemas.microsoft.com/office/powerpoint/2010/main" val="187035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3</a:t>
            </a:fld>
            <a:endParaRPr lang="en-GB"/>
          </a:p>
        </p:txBody>
      </p:sp>
    </p:spTree>
    <p:extLst>
      <p:ext uri="{BB962C8B-B14F-4D97-AF65-F5344CB8AC3E}">
        <p14:creationId xmlns:p14="http://schemas.microsoft.com/office/powerpoint/2010/main" val="40620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6</a:t>
            </a:fld>
            <a:endParaRPr lang="en-GB"/>
          </a:p>
        </p:txBody>
      </p:sp>
    </p:spTree>
    <p:extLst>
      <p:ext uri="{BB962C8B-B14F-4D97-AF65-F5344CB8AC3E}">
        <p14:creationId xmlns:p14="http://schemas.microsoft.com/office/powerpoint/2010/main" val="47937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7</a:t>
            </a:fld>
            <a:endParaRPr lang="en-GB"/>
          </a:p>
        </p:txBody>
      </p:sp>
    </p:spTree>
    <p:extLst>
      <p:ext uri="{BB962C8B-B14F-4D97-AF65-F5344CB8AC3E}">
        <p14:creationId xmlns:p14="http://schemas.microsoft.com/office/powerpoint/2010/main" val="198481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AE7680-E13C-4E73-8EEB-C75F4A92911D}" type="slidenum">
              <a:rPr lang="en-GB" smtClean="0"/>
              <a:t>8</a:t>
            </a:fld>
            <a:endParaRPr lang="en-GB"/>
          </a:p>
        </p:txBody>
      </p:sp>
    </p:spTree>
    <p:extLst>
      <p:ext uri="{BB962C8B-B14F-4D97-AF65-F5344CB8AC3E}">
        <p14:creationId xmlns:p14="http://schemas.microsoft.com/office/powerpoint/2010/main" val="153613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9</a:t>
            </a:fld>
            <a:endParaRPr lang="en-GB"/>
          </a:p>
        </p:txBody>
      </p:sp>
    </p:spTree>
    <p:extLst>
      <p:ext uri="{BB962C8B-B14F-4D97-AF65-F5344CB8AC3E}">
        <p14:creationId xmlns:p14="http://schemas.microsoft.com/office/powerpoint/2010/main" val="110344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10</a:t>
            </a:fld>
            <a:endParaRPr lang="en-GB"/>
          </a:p>
        </p:txBody>
      </p:sp>
    </p:spTree>
    <p:extLst>
      <p:ext uri="{BB962C8B-B14F-4D97-AF65-F5344CB8AC3E}">
        <p14:creationId xmlns:p14="http://schemas.microsoft.com/office/powerpoint/2010/main" val="253583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AE7680-E13C-4E73-8EEB-C75F4A92911D}" type="slidenum">
              <a:rPr lang="en-GB" smtClean="0"/>
              <a:t>11</a:t>
            </a:fld>
            <a:endParaRPr lang="en-GB"/>
          </a:p>
        </p:txBody>
      </p:sp>
    </p:spTree>
    <p:extLst>
      <p:ext uri="{BB962C8B-B14F-4D97-AF65-F5344CB8AC3E}">
        <p14:creationId xmlns:p14="http://schemas.microsoft.com/office/powerpoint/2010/main" val="119694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343653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19357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783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77939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294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221930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23265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98800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42315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2D30B-3884-4354-AAFD-BF907FA3CCCE}"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311892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2D30B-3884-4354-AAFD-BF907FA3CCCE}"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06770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D2D30B-3884-4354-AAFD-BF907FA3CCCE}" type="datetimeFigureOut">
              <a:rPr lang="en-GB" smtClean="0"/>
              <a:t>21/04/2022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4925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D2D30B-3884-4354-AAFD-BF907FA3CCCE}" type="datetimeFigureOut">
              <a:rPr lang="en-GB" smtClean="0"/>
              <a:t>21/04/2022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1714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2D30B-3884-4354-AAFD-BF907FA3CCCE}" type="datetimeFigureOut">
              <a:rPr lang="en-GB" smtClean="0"/>
              <a:t>21/04/2022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281163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2D30B-3884-4354-AAFD-BF907FA3CCCE}"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93568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D2D30B-3884-4354-AAFD-BF907FA3CCCE}"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E49EB-52AD-4AE6-9D6A-789686DD8917}" type="slidenum">
              <a:rPr lang="en-GB" smtClean="0"/>
              <a:t>‹#›</a:t>
            </a:fld>
            <a:endParaRPr lang="en-GB"/>
          </a:p>
        </p:txBody>
      </p:sp>
    </p:spTree>
    <p:extLst>
      <p:ext uri="{BB962C8B-B14F-4D97-AF65-F5344CB8AC3E}">
        <p14:creationId xmlns:p14="http://schemas.microsoft.com/office/powerpoint/2010/main" val="10492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D2D30B-3884-4354-AAFD-BF907FA3CCCE}" type="datetimeFigureOut">
              <a:rPr lang="en-GB" smtClean="0"/>
              <a:t>21/04/2022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5E49EB-52AD-4AE6-9D6A-789686DD8917}" type="slidenum">
              <a:rPr lang="en-GB" smtClean="0"/>
              <a:t>‹#›</a:t>
            </a:fld>
            <a:endParaRPr lang="en-GB"/>
          </a:p>
        </p:txBody>
      </p:sp>
    </p:spTree>
    <p:extLst>
      <p:ext uri="{BB962C8B-B14F-4D97-AF65-F5344CB8AC3E}">
        <p14:creationId xmlns:p14="http://schemas.microsoft.com/office/powerpoint/2010/main" val="2653730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192535"/>
            <a:ext cx="7701886" cy="1495920"/>
          </a:xfrm>
        </p:spPr>
        <p:txBody>
          <a:bodyPr>
            <a:noAutofit/>
          </a:bodyPr>
          <a:lstStyle/>
          <a:p>
            <a:r>
              <a:rPr lang="en-GB" sz="2800" b="1" dirty="0"/>
              <a:t>Why and how has prevention become the ‘Cinderella’ service in Fire and Rescue Services? </a:t>
            </a:r>
          </a:p>
        </p:txBody>
      </p:sp>
      <p:sp>
        <p:nvSpPr>
          <p:cNvPr id="3" name="Subtitle 2"/>
          <p:cNvSpPr>
            <a:spLocks noGrp="1"/>
          </p:cNvSpPr>
          <p:nvPr>
            <p:ph type="subTitle" idx="1"/>
          </p:nvPr>
        </p:nvSpPr>
        <p:spPr>
          <a:xfrm>
            <a:off x="1507067" y="4568567"/>
            <a:ext cx="7766936" cy="1096899"/>
          </a:xfrm>
        </p:spPr>
        <p:txBody>
          <a:bodyPr/>
          <a:lstStyle/>
          <a:p>
            <a:r>
              <a:rPr lang="en-GB" dirty="0"/>
              <a:t>Nottingham Trent University, Nottingham Business School</a:t>
            </a:r>
          </a:p>
          <a:p>
            <a:r>
              <a:rPr lang="en-GB" dirty="0"/>
              <a:t>Katarzyna Lakoma and Pete Murphy</a:t>
            </a:r>
          </a:p>
        </p:txBody>
      </p:sp>
      <p:pic>
        <p:nvPicPr>
          <p:cNvPr id="4" name="Picture 3"/>
          <p:cNvPicPr>
            <a:picLocks noChangeAspect="1"/>
          </p:cNvPicPr>
          <p:nvPr/>
        </p:nvPicPr>
        <p:blipFill rotWithShape="1">
          <a:blip r:embed="rId3"/>
          <a:srcRect l="16350" t="21742" r="14951" b="23798"/>
          <a:stretch/>
        </p:blipFill>
        <p:spPr>
          <a:xfrm>
            <a:off x="1216869" y="5371272"/>
            <a:ext cx="2634648" cy="1193473"/>
          </a:xfrm>
          <a:prstGeom prst="rect">
            <a:avLst/>
          </a:prstGeom>
        </p:spPr>
      </p:pic>
      <p:pic>
        <p:nvPicPr>
          <p:cNvPr id="5" name="Picture 4"/>
          <p:cNvPicPr>
            <a:picLocks noChangeAspect="1"/>
          </p:cNvPicPr>
          <p:nvPr/>
        </p:nvPicPr>
        <p:blipFill>
          <a:blip r:embed="rId4"/>
          <a:stretch>
            <a:fillRect/>
          </a:stretch>
        </p:blipFill>
        <p:spPr>
          <a:xfrm>
            <a:off x="5059681" y="5593990"/>
            <a:ext cx="2504567" cy="748037"/>
          </a:xfrm>
          <a:prstGeom prst="rect">
            <a:avLst/>
          </a:prstGeom>
        </p:spPr>
      </p:pic>
      <p:sp>
        <p:nvSpPr>
          <p:cNvPr id="6" name="Rectangle 5"/>
          <p:cNvSpPr/>
          <p:nvPr/>
        </p:nvSpPr>
        <p:spPr>
          <a:xfrm>
            <a:off x="2534193" y="3127375"/>
            <a:ext cx="6674760" cy="1200329"/>
          </a:xfrm>
          <a:prstGeom prst="rect">
            <a:avLst/>
          </a:prstGeom>
        </p:spPr>
        <p:txBody>
          <a:bodyPr wrap="square">
            <a:spAutoFit/>
          </a:bodyPr>
          <a:lstStyle/>
          <a:p>
            <a:pPr algn="r"/>
            <a:r>
              <a:rPr lang="en-GB" dirty="0">
                <a:solidFill>
                  <a:srgbClr val="F6AF3F"/>
                </a:solidFill>
              </a:rPr>
              <a:t>The 25th Annual IRSPM Conference </a:t>
            </a:r>
            <a:br>
              <a:rPr lang="en-GB" dirty="0">
                <a:solidFill>
                  <a:srgbClr val="F6AF3F"/>
                </a:solidFill>
              </a:rPr>
            </a:br>
            <a:r>
              <a:rPr lang="en-GB" dirty="0">
                <a:solidFill>
                  <a:srgbClr val="F6AF3F"/>
                </a:solidFill>
              </a:rPr>
              <a:t>Facing the future: Evolving social-political-administrative relations and the future of administrative systems           </a:t>
            </a:r>
          </a:p>
          <a:p>
            <a:pPr algn="r"/>
            <a:r>
              <a:rPr lang="en-GB" dirty="0">
                <a:solidFill>
                  <a:srgbClr val="F6AF3F"/>
                </a:solidFill>
              </a:rPr>
              <a:t>19th – 22nd April 2021</a:t>
            </a:r>
          </a:p>
        </p:txBody>
      </p:sp>
      <p:pic>
        <p:nvPicPr>
          <p:cNvPr id="7" name="Picture 6"/>
          <p:cNvPicPr>
            <a:picLocks noChangeAspect="1"/>
          </p:cNvPicPr>
          <p:nvPr/>
        </p:nvPicPr>
        <p:blipFill>
          <a:blip r:embed="rId5"/>
          <a:stretch>
            <a:fillRect/>
          </a:stretch>
        </p:blipFill>
        <p:spPr>
          <a:xfrm>
            <a:off x="184103" y="4566530"/>
            <a:ext cx="810838" cy="804742"/>
          </a:xfrm>
          <a:prstGeom prst="rect">
            <a:avLst/>
          </a:prstGeom>
        </p:spPr>
      </p:pic>
      <p:sp>
        <p:nvSpPr>
          <p:cNvPr id="9" name="Rectangle 8"/>
          <p:cNvSpPr/>
          <p:nvPr/>
        </p:nvSpPr>
        <p:spPr>
          <a:xfrm>
            <a:off x="921699" y="4563019"/>
            <a:ext cx="2347117" cy="369332"/>
          </a:xfrm>
          <a:prstGeom prst="rect">
            <a:avLst/>
          </a:prstGeom>
        </p:spPr>
        <p:txBody>
          <a:bodyPr wrap="none">
            <a:spAutoFit/>
          </a:bodyPr>
          <a:lstStyle/>
          <a:p>
            <a:r>
              <a:rPr lang="en-GB" b="1" dirty="0">
                <a:solidFill>
                  <a:schemeClr val="tx2"/>
                </a:solidFill>
              </a:rPr>
              <a:t>@KatarzynaLakoma </a:t>
            </a:r>
            <a:endParaRPr lang="en-GB" dirty="0">
              <a:solidFill>
                <a:schemeClr val="tx2"/>
              </a:solidFill>
            </a:endParaRPr>
          </a:p>
        </p:txBody>
      </p:sp>
      <p:sp>
        <p:nvSpPr>
          <p:cNvPr id="10" name="Rectangle 9"/>
          <p:cNvSpPr/>
          <p:nvPr/>
        </p:nvSpPr>
        <p:spPr>
          <a:xfrm>
            <a:off x="1068182" y="4932351"/>
            <a:ext cx="2054152" cy="369332"/>
          </a:xfrm>
          <a:prstGeom prst="rect">
            <a:avLst/>
          </a:prstGeom>
        </p:spPr>
        <p:txBody>
          <a:bodyPr wrap="none">
            <a:spAutoFit/>
          </a:bodyPr>
          <a:lstStyle/>
          <a:p>
            <a:r>
              <a:rPr lang="en-GB" b="1" dirty="0">
                <a:solidFill>
                  <a:schemeClr val="tx2"/>
                </a:solidFill>
              </a:rPr>
              <a:t>@</a:t>
            </a:r>
            <a:r>
              <a:rPr lang="en-GB" b="1" dirty="0" err="1">
                <a:solidFill>
                  <a:schemeClr val="tx2"/>
                </a:solidFill>
              </a:rPr>
              <a:t>PeterMPMurphy</a:t>
            </a:r>
            <a:endParaRPr lang="en-GB" b="1" dirty="0">
              <a:solidFill>
                <a:schemeClr val="tx2"/>
              </a:solidFill>
            </a:endParaRPr>
          </a:p>
        </p:txBody>
      </p:sp>
    </p:spTree>
    <p:extLst>
      <p:ext uri="{BB962C8B-B14F-4D97-AF65-F5344CB8AC3E}">
        <p14:creationId xmlns:p14="http://schemas.microsoft.com/office/powerpoint/2010/main" val="174872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moke alarm bleeping (BFRS supplied)">
            <a:extLst>
              <a:ext uri="{FF2B5EF4-FFF2-40B4-BE49-F238E27FC236}">
                <a16:creationId xmlns:a16="http://schemas.microsoft.com/office/drawing/2014/main" id="{666D3D73-FDF3-7947-9312-C402F8BE9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38" r="8388"/>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3" y="609600"/>
            <a:ext cx="3851123" cy="645459"/>
          </a:xfrm>
        </p:spPr>
        <p:txBody>
          <a:bodyPr>
            <a:normAutofit/>
          </a:bodyPr>
          <a:lstStyle/>
          <a:p>
            <a:r>
              <a:rPr lang="en-GB" dirty="0"/>
              <a:t>Lessons for NFRS</a:t>
            </a:r>
          </a:p>
        </p:txBody>
      </p:sp>
      <p:sp>
        <p:nvSpPr>
          <p:cNvPr id="3" name="Content Placeholder 2"/>
          <p:cNvSpPr>
            <a:spLocks noGrp="1"/>
          </p:cNvSpPr>
          <p:nvPr>
            <p:ph idx="1"/>
          </p:nvPr>
        </p:nvSpPr>
        <p:spPr>
          <a:xfrm>
            <a:off x="385482" y="1532966"/>
            <a:ext cx="4312247" cy="4957686"/>
          </a:xfrm>
        </p:spPr>
        <p:txBody>
          <a:bodyPr>
            <a:normAutofit/>
          </a:bodyPr>
          <a:lstStyle/>
          <a:p>
            <a:pPr>
              <a:lnSpc>
                <a:spcPct val="90000"/>
              </a:lnSpc>
            </a:pPr>
            <a:r>
              <a:rPr lang="en-GB" dirty="0"/>
              <a:t>Optimise resource inputs to case mix</a:t>
            </a:r>
          </a:p>
          <a:p>
            <a:pPr>
              <a:lnSpc>
                <a:spcPct val="90000"/>
              </a:lnSpc>
            </a:pPr>
            <a:r>
              <a:rPr lang="en-GB" dirty="0"/>
              <a:t>Quality assured delivery of Safe and Well Visits</a:t>
            </a:r>
          </a:p>
          <a:p>
            <a:pPr lvl="1">
              <a:lnSpc>
                <a:spcPct val="90000"/>
              </a:lnSpc>
            </a:pPr>
            <a:r>
              <a:rPr lang="en-GB" dirty="0"/>
              <a:t>Pre and post intervention risk assessments</a:t>
            </a:r>
          </a:p>
          <a:p>
            <a:pPr lvl="1">
              <a:lnSpc>
                <a:spcPct val="90000"/>
              </a:lnSpc>
            </a:pPr>
            <a:r>
              <a:rPr lang="en-GB" dirty="0"/>
              <a:t>Safe and Well targets for all stations based on delivery team type </a:t>
            </a:r>
          </a:p>
          <a:p>
            <a:pPr lvl="1">
              <a:lnSpc>
                <a:spcPct val="90000"/>
              </a:lnSpc>
            </a:pPr>
            <a:r>
              <a:rPr lang="en-GB" dirty="0"/>
              <a:t>Pro-actively quality assurance of partner referrals</a:t>
            </a:r>
          </a:p>
          <a:p>
            <a:pPr>
              <a:lnSpc>
                <a:spcPct val="90000"/>
              </a:lnSpc>
            </a:pPr>
            <a:r>
              <a:rPr lang="en-GB" dirty="0"/>
              <a:t>Regular review of performance data to understand how prevention activities can be more focused</a:t>
            </a:r>
          </a:p>
          <a:p>
            <a:pPr>
              <a:lnSpc>
                <a:spcPct val="90000"/>
              </a:lnSpc>
            </a:pPr>
            <a:r>
              <a:rPr lang="en-GB" dirty="0"/>
              <a:t>Work with others to facilitate robust </a:t>
            </a:r>
            <a:r>
              <a:rPr lang="en-GB" b="1" dirty="0"/>
              <a:t>Social Return on Investment M</a:t>
            </a:r>
            <a:r>
              <a:rPr lang="en-GB" dirty="0"/>
              <a:t>odel </a:t>
            </a:r>
          </a:p>
          <a:p>
            <a:pPr>
              <a:lnSpc>
                <a:spcPct val="90000"/>
              </a:lnSpc>
            </a:pPr>
            <a:endParaRPr lang="en-GB" dirty="0"/>
          </a:p>
          <a:p>
            <a:pPr>
              <a:lnSpc>
                <a:spcPct val="90000"/>
              </a:lnSpc>
            </a:pPr>
            <a:endParaRPr lang="en-GB" dirty="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971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E067035-CBA8-1C4D-A87B-C470903F284A}"/>
              </a:ext>
            </a:extLst>
          </p:cNvPr>
          <p:cNvPicPr>
            <a:picLocks noChangeAspect="1"/>
          </p:cNvPicPr>
          <p:nvPr/>
        </p:nvPicPr>
        <p:blipFill rotWithShape="1">
          <a:blip r:embed="rId3"/>
          <a:srcRect l="51186" r="369" b="-1"/>
          <a:stretch/>
        </p:blipFill>
        <p:spPr>
          <a:xfrm>
            <a:off x="1" y="10"/>
            <a:ext cx="12191999" cy="6857990"/>
          </a:xfrm>
          <a:prstGeom prst="rect">
            <a:avLst/>
          </a:prstGeom>
        </p:spPr>
      </p:pic>
      <p:sp>
        <p:nvSpPr>
          <p:cNvPr id="2071" name="Isosceles Triangle 89">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2" name="Parallelogram 91">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73" name="Straight Connector 93">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4" name="Straight Connector 95">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6047" y="609600"/>
            <a:ext cx="6487955" cy="1320800"/>
          </a:xfrm>
        </p:spPr>
        <p:txBody>
          <a:bodyPr anchor="t">
            <a:normAutofit/>
          </a:bodyPr>
          <a:lstStyle/>
          <a:p>
            <a:r>
              <a:rPr lang="en-GB" dirty="0"/>
              <a:t>2021 conclusions </a:t>
            </a:r>
          </a:p>
        </p:txBody>
      </p:sp>
      <p:sp>
        <p:nvSpPr>
          <p:cNvPr id="2076"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Isosceles Triangle 101">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2159000"/>
            <a:ext cx="6487955" cy="3882362"/>
          </a:xfrm>
        </p:spPr>
        <p:txBody>
          <a:bodyPr>
            <a:normAutofit/>
          </a:bodyPr>
          <a:lstStyle/>
          <a:p>
            <a:r>
              <a:rPr lang="en-GB" dirty="0"/>
              <a:t>Importance of partnership working in identifying vulnerabilities (wider emergency services sector)</a:t>
            </a:r>
          </a:p>
          <a:p>
            <a:r>
              <a:rPr lang="en-GB" dirty="0"/>
              <a:t>Regular review of performance data, including the pattern of fire fatalities, to understand how prevention activities can be more focused (NFRS and other services)</a:t>
            </a:r>
          </a:p>
          <a:p>
            <a:r>
              <a:rPr lang="en-GB" dirty="0"/>
              <a:t>Balancing response to incidents with prevention and protection (all FRS)</a:t>
            </a:r>
          </a:p>
          <a:p>
            <a:r>
              <a:rPr lang="en-GB" dirty="0"/>
              <a:t>SROI analysis to benchmark against other services (NFCC)</a:t>
            </a:r>
          </a:p>
          <a:p>
            <a:r>
              <a:rPr lang="en-GB" dirty="0"/>
              <a:t>Long-term economic and social impact of the Covid-19 pandemic on the future demand for emergency services (core emergency services)</a:t>
            </a:r>
          </a:p>
          <a:p>
            <a:endParaRPr lang="en-GB" dirty="0"/>
          </a:p>
        </p:txBody>
      </p:sp>
      <p:sp>
        <p:nvSpPr>
          <p:cNvPr id="207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000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E067035-CBA8-1C4D-A87B-C470903F284A}"/>
              </a:ext>
            </a:extLst>
          </p:cNvPr>
          <p:cNvPicPr>
            <a:picLocks noChangeAspect="1"/>
          </p:cNvPicPr>
          <p:nvPr/>
        </p:nvPicPr>
        <p:blipFill rotWithShape="1">
          <a:blip r:embed="rId3"/>
          <a:srcRect l="51186" r="369" b="-1"/>
          <a:stretch/>
        </p:blipFill>
        <p:spPr>
          <a:xfrm>
            <a:off x="1" y="10"/>
            <a:ext cx="12191999" cy="6857990"/>
          </a:xfrm>
          <a:prstGeom prst="rect">
            <a:avLst/>
          </a:prstGeom>
        </p:spPr>
      </p:pic>
      <p:sp>
        <p:nvSpPr>
          <p:cNvPr id="2071" name="Isosceles Triangle 89">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2" name="Parallelogram 91">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73" name="Straight Connector 93">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4" name="Straight Connector 95">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6047" y="609600"/>
            <a:ext cx="6487955" cy="1320800"/>
          </a:xfrm>
        </p:spPr>
        <p:txBody>
          <a:bodyPr anchor="t">
            <a:normAutofit/>
          </a:bodyPr>
          <a:lstStyle/>
          <a:p>
            <a:r>
              <a:rPr lang="en-GB" dirty="0"/>
              <a:t>Since IRSPM 2021 </a:t>
            </a:r>
          </a:p>
        </p:txBody>
      </p:sp>
      <p:sp>
        <p:nvSpPr>
          <p:cNvPr id="2076"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Isosceles Triangle 101">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1676400"/>
            <a:ext cx="6487955" cy="4364962"/>
          </a:xfrm>
        </p:spPr>
        <p:txBody>
          <a:bodyPr>
            <a:normAutofit/>
          </a:bodyPr>
          <a:lstStyle/>
          <a:p>
            <a:r>
              <a:rPr lang="en-GB" dirty="0"/>
              <a:t>The National Fire Chiefs Council commissioned a Social Return on Investment model for the sector as a whole This includes a model for use by individual FRS </a:t>
            </a:r>
            <a:r>
              <a:rPr lang="de-DE" dirty="0"/>
              <a:t>(Hewitt and Biermann, 2020, 2022</a:t>
            </a:r>
            <a:r>
              <a:rPr lang="en-GB" dirty="0"/>
              <a:t> forthcoming).</a:t>
            </a:r>
          </a:p>
          <a:p>
            <a:r>
              <a:rPr lang="en-GB" dirty="0"/>
              <a:t>Nottinghamshire have improved their vulnerability framework and safe and well visits </a:t>
            </a:r>
          </a:p>
          <a:p>
            <a:r>
              <a:rPr lang="en-GB" dirty="0"/>
              <a:t>Cheshire FRS have applied an SROI analysis to the evaluation of their new Safe and Well Initiatives (Clarke forthcoming) </a:t>
            </a:r>
          </a:p>
          <a:p>
            <a:r>
              <a:rPr lang="en-GB" dirty="0"/>
              <a:t>NTU are developing a nearest neighbour model to improve benchmarking and facilitate a SROI model.</a:t>
            </a:r>
          </a:p>
          <a:p>
            <a:endParaRPr lang="en-GB" dirty="0"/>
          </a:p>
        </p:txBody>
      </p:sp>
      <p:sp>
        <p:nvSpPr>
          <p:cNvPr id="207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6120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E067035-CBA8-1C4D-A87B-C470903F284A}"/>
              </a:ext>
            </a:extLst>
          </p:cNvPr>
          <p:cNvPicPr>
            <a:picLocks noChangeAspect="1"/>
          </p:cNvPicPr>
          <p:nvPr/>
        </p:nvPicPr>
        <p:blipFill rotWithShape="1">
          <a:blip r:embed="rId3"/>
          <a:srcRect l="51186" r="369" b="-1"/>
          <a:stretch/>
        </p:blipFill>
        <p:spPr>
          <a:xfrm>
            <a:off x="1" y="10"/>
            <a:ext cx="12191999" cy="6857990"/>
          </a:xfrm>
          <a:prstGeom prst="rect">
            <a:avLst/>
          </a:prstGeom>
        </p:spPr>
      </p:pic>
      <p:sp>
        <p:nvSpPr>
          <p:cNvPr id="2071" name="Isosceles Triangle 89">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2" name="Parallelogram 91">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73" name="Straight Connector 93">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4" name="Straight Connector 95">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6047" y="609600"/>
            <a:ext cx="6487955" cy="1320800"/>
          </a:xfrm>
        </p:spPr>
        <p:txBody>
          <a:bodyPr anchor="t">
            <a:normAutofit/>
          </a:bodyPr>
          <a:lstStyle/>
          <a:p>
            <a:r>
              <a:rPr lang="en-GB" dirty="0"/>
              <a:t>Since IRSPM 2021 </a:t>
            </a:r>
          </a:p>
        </p:txBody>
      </p:sp>
      <p:sp>
        <p:nvSpPr>
          <p:cNvPr id="2076"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Isosceles Triangle 101">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1676400"/>
            <a:ext cx="6487955" cy="4364962"/>
          </a:xfrm>
        </p:spPr>
        <p:txBody>
          <a:bodyPr>
            <a:normAutofit/>
          </a:bodyPr>
          <a:lstStyle/>
          <a:p>
            <a:r>
              <a:rPr lang="en-GB" dirty="0"/>
              <a:t>Covid-19 has shown</a:t>
            </a:r>
          </a:p>
          <a:p>
            <a:pPr lvl="1"/>
            <a:r>
              <a:rPr lang="en-GB" dirty="0"/>
              <a:t> The benefits of adopting a Public Interest or Public Value approach (rather than NPM) to prevention services </a:t>
            </a:r>
          </a:p>
          <a:p>
            <a:pPr lvl="1"/>
            <a:r>
              <a:rPr lang="en-GB" dirty="0"/>
              <a:t>The need to evaluate the social determinants of health and the Sustainable Development Goals   </a:t>
            </a:r>
          </a:p>
          <a:p>
            <a:pPr lvl="1"/>
            <a:r>
              <a:rPr lang="en-GB" dirty="0"/>
              <a:t>The  efficacy of using a Social Return on Investment model   pandemic on the future demand for emergency services (core emergency services)</a:t>
            </a:r>
          </a:p>
          <a:p>
            <a:pPr lvl="1"/>
            <a:r>
              <a:rPr lang="en-GB" dirty="0"/>
              <a:t>The importance of partnership working in identifying vulnerabilities and more generally in the wider emergency services sector</a:t>
            </a:r>
          </a:p>
          <a:p>
            <a:pPr lvl="1"/>
            <a:r>
              <a:rPr lang="en-GB" dirty="0"/>
              <a:t>The need to evaluate medium and long term impacts and outcomes and not just short-term impacts and outcomes</a:t>
            </a:r>
          </a:p>
          <a:p>
            <a:endParaRPr lang="en-GB" dirty="0"/>
          </a:p>
        </p:txBody>
      </p:sp>
      <p:sp>
        <p:nvSpPr>
          <p:cNvPr id="207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006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E067035-CBA8-1C4D-A87B-C470903F284A}"/>
              </a:ext>
            </a:extLst>
          </p:cNvPr>
          <p:cNvPicPr>
            <a:picLocks noChangeAspect="1"/>
          </p:cNvPicPr>
          <p:nvPr/>
        </p:nvPicPr>
        <p:blipFill rotWithShape="1">
          <a:blip r:embed="rId3"/>
          <a:srcRect l="51186" r="369" b="-1"/>
          <a:stretch/>
        </p:blipFill>
        <p:spPr>
          <a:xfrm>
            <a:off x="1" y="10"/>
            <a:ext cx="12191999" cy="6857990"/>
          </a:xfrm>
          <a:prstGeom prst="rect">
            <a:avLst/>
          </a:prstGeom>
        </p:spPr>
      </p:pic>
      <p:sp>
        <p:nvSpPr>
          <p:cNvPr id="2071" name="Isosceles Triangle 89">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2" name="Parallelogram 91">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73" name="Straight Connector 93">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4" name="Straight Connector 95">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6047" y="609600"/>
            <a:ext cx="6487955" cy="1320800"/>
          </a:xfrm>
        </p:spPr>
        <p:txBody>
          <a:bodyPr anchor="t">
            <a:normAutofit fontScale="90000"/>
          </a:bodyPr>
          <a:lstStyle/>
          <a:p>
            <a:r>
              <a:rPr lang="en-GB" dirty="0"/>
              <a:t>Why does prevention continue to be the ‘Cinderella’ service in FRS? </a:t>
            </a:r>
          </a:p>
        </p:txBody>
      </p:sp>
      <p:sp>
        <p:nvSpPr>
          <p:cNvPr id="2076"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7" name="Isosceles Triangle 101">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786047" y="2021946"/>
            <a:ext cx="6487955" cy="4019416"/>
          </a:xfrm>
        </p:spPr>
        <p:txBody>
          <a:bodyPr>
            <a:normAutofit/>
          </a:bodyPr>
          <a:lstStyle/>
          <a:p>
            <a:r>
              <a:rPr lang="en-GB" dirty="0"/>
              <a:t>The sector and the government hasn’t correctly identified the full range of costs  and benefits associated with it </a:t>
            </a:r>
          </a:p>
          <a:p>
            <a:endParaRPr lang="en-GB" sz="800" dirty="0"/>
          </a:p>
          <a:p>
            <a:r>
              <a:rPr lang="en-GB" dirty="0"/>
              <a:t>Even if it had, the sector didn’t have the ‘tools’ to measure, assess and evaluate its impacts and outputs</a:t>
            </a:r>
          </a:p>
          <a:p>
            <a:endParaRPr lang="en-GB" sz="800" dirty="0"/>
          </a:p>
          <a:p>
            <a:r>
              <a:rPr lang="en-GB" dirty="0"/>
              <a:t>The government have applied NPM approaches and techniques rather than a more appropriate approach  based upon the Public Interest, New Public Governance and Public Value </a:t>
            </a:r>
          </a:p>
          <a:p>
            <a:endParaRPr lang="en-GB" dirty="0"/>
          </a:p>
        </p:txBody>
      </p:sp>
      <p:sp>
        <p:nvSpPr>
          <p:cNvPr id="2078"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9"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276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47" y="609600"/>
            <a:ext cx="6487955" cy="1320800"/>
          </a:xfrm>
        </p:spPr>
        <p:txBody>
          <a:bodyPr>
            <a:normAutofit/>
          </a:bodyPr>
          <a:lstStyle/>
          <a:p>
            <a:r>
              <a:rPr lang="en-GB"/>
              <a:t>Background</a:t>
            </a:r>
          </a:p>
        </p:txBody>
      </p:sp>
      <p:pic>
        <p:nvPicPr>
          <p:cNvPr id="1030" name="Picture 6" descr="Yorkshire fire engine manufacturer wins Lancashire Fire and Rescue Service  contract - Yorkshire Business Daily">
            <a:extLst>
              <a:ext uri="{FF2B5EF4-FFF2-40B4-BE49-F238E27FC236}">
                <a16:creationId xmlns:a16="http://schemas.microsoft.com/office/drawing/2014/main" id="{F1195E81-1F31-B043-A158-BAC78B70EBE7}"/>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29192" r="46952" b="9090"/>
          <a:stretch/>
        </p:blipFill>
        <p:spPr bwMode="auto">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noFill/>
          <a:extLst>
            <a:ext uri="{909E8E84-426E-40DD-AFC4-6F175D3DCCD1}">
              <a14:hiddenFill xmlns:a14="http://schemas.microsoft.com/office/drawing/2010/main">
                <a:solidFill>
                  <a:srgbClr val="FFFFFF"/>
                </a:solidFill>
              </a14:hiddenFill>
            </a:ext>
          </a:extLst>
        </p:spPr>
      </p:pic>
      <p:sp>
        <p:nvSpPr>
          <p:cNvPr id="139" name="Isosceles Triangle 13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34" name="Content Placeholder 2"/>
          <p:cNvSpPr>
            <a:spLocks noGrp="1"/>
          </p:cNvSpPr>
          <p:nvPr>
            <p:ph idx="1"/>
          </p:nvPr>
        </p:nvSpPr>
        <p:spPr>
          <a:xfrm>
            <a:off x="2786047" y="1628503"/>
            <a:ext cx="6487955" cy="4412859"/>
          </a:xfrm>
        </p:spPr>
        <p:txBody>
          <a:bodyPr>
            <a:normAutofit/>
          </a:bodyPr>
          <a:lstStyle/>
          <a:p>
            <a:r>
              <a:rPr lang="en-GB" b="1" dirty="0"/>
              <a:t>Key FRS areas </a:t>
            </a:r>
          </a:p>
          <a:p>
            <a:pPr lvl="1"/>
            <a:r>
              <a:rPr lang="en-GB" b="1" dirty="0"/>
              <a:t>Response</a:t>
            </a:r>
            <a:r>
              <a:rPr lang="en-GB" dirty="0"/>
              <a:t> – operational response to incidents (speed and quality of response)</a:t>
            </a:r>
          </a:p>
          <a:p>
            <a:pPr lvl="1"/>
            <a:r>
              <a:rPr lang="en-GB" b="1" dirty="0"/>
              <a:t>Prevention</a:t>
            </a:r>
            <a:r>
              <a:rPr lang="en-GB" dirty="0"/>
              <a:t> – reducing the number of incidents occurring within people’s homes and communities (risk reduction)</a:t>
            </a:r>
          </a:p>
          <a:p>
            <a:pPr lvl="1"/>
            <a:r>
              <a:rPr lang="en-GB" b="1" dirty="0"/>
              <a:t>Protection</a:t>
            </a:r>
            <a:r>
              <a:rPr lang="en-GB" dirty="0"/>
              <a:t> – ensuring public safety in the wider built environment (non-domestic buildings)</a:t>
            </a:r>
          </a:p>
          <a:p>
            <a:r>
              <a:rPr lang="en-GB" dirty="0"/>
              <a:t>Statutory duties for FRSs with the introduction of the Fire and Rescue Services Act 2004</a:t>
            </a:r>
          </a:p>
          <a:p>
            <a:r>
              <a:rPr lang="en-GB" dirty="0"/>
              <a:t>Over the last decade, the level of resources directed into prevention and protection activities has disproportionately declined</a:t>
            </a:r>
          </a:p>
          <a:p>
            <a:endParaRPr lang="en-GB" dirty="0"/>
          </a:p>
          <a:p>
            <a:pPr marL="0" indent="0">
              <a:buNone/>
            </a:pPr>
            <a:endParaRPr lang="en-GB" dirty="0"/>
          </a:p>
        </p:txBody>
      </p:sp>
    </p:spTree>
    <p:extLst>
      <p:ext uri="{BB962C8B-B14F-4D97-AF65-F5344CB8AC3E}">
        <p14:creationId xmlns:p14="http://schemas.microsoft.com/office/powerpoint/2010/main" val="157316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6" name="Straight Connector 8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8" name="Isosceles Triangle 8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0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1" name="Isosceles Triangle 94">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12" name="Isosceles Triangle 9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378534" y="46825"/>
            <a:ext cx="4657292" cy="1201360"/>
          </a:xfrm>
        </p:spPr>
        <p:txBody>
          <a:bodyPr vert="horz" lIns="91440" tIns="45720" rIns="91440" bIns="45720" rtlCol="0" anchor="t">
            <a:normAutofit/>
          </a:bodyPr>
          <a:lstStyle/>
          <a:p>
            <a:r>
              <a:rPr lang="en-US" dirty="0"/>
              <a:t>Prevention</a:t>
            </a:r>
          </a:p>
        </p:txBody>
      </p:sp>
      <p:sp>
        <p:nvSpPr>
          <p:cNvPr id="22" name="Content Placeholder 2"/>
          <p:cNvSpPr>
            <a:spLocks noGrp="1"/>
          </p:cNvSpPr>
          <p:nvPr>
            <p:ph sz="half" idx="1"/>
          </p:nvPr>
        </p:nvSpPr>
        <p:spPr>
          <a:xfrm>
            <a:off x="5226283" y="853849"/>
            <a:ext cx="4657293" cy="4552435"/>
          </a:xfrm>
        </p:spPr>
        <p:txBody>
          <a:bodyPr vert="horz" lIns="91440" tIns="45720" rIns="91440" bIns="45720" rtlCol="0">
            <a:noAutofit/>
          </a:bodyPr>
          <a:lstStyle/>
          <a:p>
            <a:pPr>
              <a:lnSpc>
                <a:spcPct val="90000"/>
              </a:lnSpc>
            </a:pPr>
            <a:r>
              <a:rPr lang="en-US" sz="1600" b="1" dirty="0"/>
              <a:t>Home Fire Safety Checks </a:t>
            </a:r>
          </a:p>
          <a:p>
            <a:pPr lvl="1">
              <a:lnSpc>
                <a:spcPct val="90000"/>
              </a:lnSpc>
            </a:pPr>
            <a:r>
              <a:rPr lang="en-US" dirty="0"/>
              <a:t>Identification and raising awareness of potential fire risks, install fire alarms and were appropriate review escape plans</a:t>
            </a:r>
          </a:p>
          <a:p>
            <a:pPr>
              <a:lnSpc>
                <a:spcPct val="90000"/>
              </a:lnSpc>
            </a:pPr>
            <a:r>
              <a:rPr lang="en-US" sz="1600" b="1" dirty="0"/>
              <a:t>Safe and Well Visits </a:t>
            </a:r>
          </a:p>
          <a:p>
            <a:pPr lvl="1">
              <a:lnSpc>
                <a:spcPct val="90000"/>
              </a:lnSpc>
            </a:pPr>
            <a:r>
              <a:rPr lang="en-US" dirty="0"/>
              <a:t>Build on existing good practice of Home Fire Safety Checks</a:t>
            </a:r>
          </a:p>
          <a:p>
            <a:pPr lvl="1">
              <a:lnSpc>
                <a:spcPct val="90000"/>
              </a:lnSpc>
            </a:pPr>
            <a:r>
              <a:rPr lang="en-US" dirty="0"/>
              <a:t>Target the most vulnerable members of the community</a:t>
            </a:r>
          </a:p>
          <a:p>
            <a:pPr lvl="1">
              <a:lnSpc>
                <a:spcPct val="90000"/>
              </a:lnSpc>
            </a:pPr>
            <a:r>
              <a:rPr lang="en-US" dirty="0"/>
              <a:t>Offer fire safety advice based on their household and lifestyle</a:t>
            </a:r>
          </a:p>
          <a:p>
            <a:pPr lvl="2">
              <a:lnSpc>
                <a:spcPct val="90000"/>
              </a:lnSpc>
            </a:pPr>
            <a:r>
              <a:rPr lang="en-US" sz="1600" dirty="0"/>
              <a:t>Falls risk assessment</a:t>
            </a:r>
          </a:p>
          <a:p>
            <a:pPr lvl="2">
              <a:lnSpc>
                <a:spcPct val="90000"/>
              </a:lnSpc>
            </a:pPr>
            <a:r>
              <a:rPr lang="en-US" sz="1600" dirty="0"/>
              <a:t>Smoking cessation</a:t>
            </a:r>
          </a:p>
          <a:p>
            <a:pPr lvl="2">
              <a:lnSpc>
                <a:spcPct val="90000"/>
              </a:lnSpc>
            </a:pPr>
            <a:r>
              <a:rPr lang="en-US" sz="1600" dirty="0"/>
              <a:t>Cold homes and fuel poverty</a:t>
            </a:r>
          </a:p>
          <a:p>
            <a:pPr lvl="2">
              <a:lnSpc>
                <a:spcPct val="90000"/>
              </a:lnSpc>
            </a:pPr>
            <a:r>
              <a:rPr lang="en-US" sz="1600" dirty="0"/>
              <a:t>Dementia</a:t>
            </a:r>
          </a:p>
          <a:p>
            <a:pPr lvl="2">
              <a:lnSpc>
                <a:spcPct val="90000"/>
              </a:lnSpc>
            </a:pPr>
            <a:r>
              <a:rPr lang="en-US" sz="1600" dirty="0"/>
              <a:t>Social isolation</a:t>
            </a:r>
          </a:p>
          <a:p>
            <a:pPr lvl="1">
              <a:lnSpc>
                <a:spcPct val="90000"/>
              </a:lnSpc>
            </a:pPr>
            <a:r>
              <a:rPr lang="en-GB" dirty="0"/>
              <a:t>Responsibility to signpost and refer to partners </a:t>
            </a:r>
            <a:endParaRPr lang="en-US" dirty="0"/>
          </a:p>
        </p:txBody>
      </p:sp>
      <p:pic>
        <p:nvPicPr>
          <p:cNvPr id="4098" name="Picture 2" descr="Safe and well visits">
            <a:extLst>
              <a:ext uri="{FF2B5EF4-FFF2-40B4-BE49-F238E27FC236}">
                <a16:creationId xmlns:a16="http://schemas.microsoft.com/office/drawing/2014/main" id="{D416259F-8AD5-764E-AB57-6D65B0868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5" r="32625"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4113" name="Isosceles Triangle 9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4" name="Content Placeholder 4">
            <a:extLst>
              <a:ext uri="{FF2B5EF4-FFF2-40B4-BE49-F238E27FC236}">
                <a16:creationId xmlns:a16="http://schemas.microsoft.com/office/drawing/2014/main" id="{0B3CF106-F0A7-E649-8EA8-23673647C25A}"/>
              </a:ext>
            </a:extLst>
          </p:cNvPr>
          <p:cNvGraphicFramePr>
            <a:graphicFrameLocks noGrp="1"/>
          </p:cNvGraphicFramePr>
          <p:nvPr>
            <p:ph sz="half" idx="2"/>
            <p:extLst>
              <p:ext uri="{D42A27DB-BD31-4B8C-83A1-F6EECF244321}">
                <p14:modId xmlns:p14="http://schemas.microsoft.com/office/powerpoint/2010/main" val="2417297451"/>
              </p:ext>
            </p:extLst>
          </p:nvPr>
        </p:nvGraphicFramePr>
        <p:xfrm>
          <a:off x="9371080" y="3283525"/>
          <a:ext cx="3296030" cy="3585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755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579F-C655-4312-B570-CF2C6711A7A3}"/>
              </a:ext>
            </a:extLst>
          </p:cNvPr>
          <p:cNvSpPr>
            <a:spLocks noGrp="1"/>
          </p:cNvSpPr>
          <p:nvPr>
            <p:ph type="title"/>
          </p:nvPr>
        </p:nvSpPr>
        <p:spPr/>
        <p:txBody>
          <a:bodyPr/>
          <a:lstStyle/>
          <a:p>
            <a:r>
              <a:rPr lang="en-GB" dirty="0"/>
              <a:t>Prevention was a local issue </a:t>
            </a:r>
            <a:br>
              <a:rPr lang="en-GB" dirty="0"/>
            </a:br>
            <a:r>
              <a:rPr lang="en-GB" dirty="0"/>
              <a:t>Nottinghamshire FRS Inspection 2019</a:t>
            </a:r>
          </a:p>
        </p:txBody>
      </p:sp>
      <p:sp>
        <p:nvSpPr>
          <p:cNvPr id="3" name="Content Placeholder 2">
            <a:extLst>
              <a:ext uri="{FF2B5EF4-FFF2-40B4-BE49-F238E27FC236}">
                <a16:creationId xmlns:a16="http://schemas.microsoft.com/office/drawing/2014/main" id="{CEAAA2D9-8628-4A99-BB71-357B194C6C62}"/>
              </a:ext>
            </a:extLst>
          </p:cNvPr>
          <p:cNvSpPr>
            <a:spLocks noGrp="1"/>
          </p:cNvSpPr>
          <p:nvPr>
            <p:ph idx="1"/>
          </p:nvPr>
        </p:nvSpPr>
        <p:spPr>
          <a:xfrm>
            <a:off x="677334" y="1930399"/>
            <a:ext cx="8596668" cy="4864847"/>
          </a:xfrm>
        </p:spPr>
        <p:txBody>
          <a:bodyPr>
            <a:normAutofit/>
          </a:bodyPr>
          <a:lstStyle/>
          <a:p>
            <a:r>
              <a:rPr lang="en-GB" sz="2200" dirty="0"/>
              <a:t>“Nottinghamshire FRS should evaluate their prevention activities in order to understand the benefits of their activities to communities and the value of their investment”. </a:t>
            </a:r>
            <a:r>
              <a:rPr lang="en-GB" dirty="0"/>
              <a:t>(HMICFRS 2019).</a:t>
            </a:r>
          </a:p>
          <a:p>
            <a:pPr algn="r"/>
            <a:endParaRPr lang="en-GB" dirty="0"/>
          </a:p>
          <a:p>
            <a:r>
              <a:rPr lang="en-GB" sz="2000" dirty="0"/>
              <a:t>“Nottinghamshire FRS has no performance management in place to ensure staff are making Safe and Well checks effectively… Nottinghamshire FRS has no targets for the completion of these checks, and the number carried out by each station varies considerably.” (HMICFRS 2019, p.12)</a:t>
            </a:r>
          </a:p>
          <a:p>
            <a:endParaRPr lang="en-GB" sz="2000" dirty="0"/>
          </a:p>
        </p:txBody>
      </p:sp>
    </p:spTree>
    <p:extLst>
      <p:ext uri="{BB962C8B-B14F-4D97-AF65-F5344CB8AC3E}">
        <p14:creationId xmlns:p14="http://schemas.microsoft.com/office/powerpoint/2010/main" val="289292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579F-C655-4312-B570-CF2C6711A7A3}"/>
              </a:ext>
            </a:extLst>
          </p:cNvPr>
          <p:cNvSpPr>
            <a:spLocks noGrp="1"/>
          </p:cNvSpPr>
          <p:nvPr>
            <p:ph type="title"/>
          </p:nvPr>
        </p:nvSpPr>
        <p:spPr/>
        <p:txBody>
          <a:bodyPr/>
          <a:lstStyle/>
          <a:p>
            <a:r>
              <a:rPr lang="en-GB" dirty="0"/>
              <a:t>It was also a continuing national issue as shown by recent inspections</a:t>
            </a:r>
          </a:p>
        </p:txBody>
      </p:sp>
      <p:sp>
        <p:nvSpPr>
          <p:cNvPr id="3" name="Content Placeholder 2">
            <a:extLst>
              <a:ext uri="{FF2B5EF4-FFF2-40B4-BE49-F238E27FC236}">
                <a16:creationId xmlns:a16="http://schemas.microsoft.com/office/drawing/2014/main" id="{CEAAA2D9-8628-4A99-BB71-357B194C6C62}"/>
              </a:ext>
            </a:extLst>
          </p:cNvPr>
          <p:cNvSpPr>
            <a:spLocks noGrp="1"/>
          </p:cNvSpPr>
          <p:nvPr>
            <p:ph idx="1"/>
          </p:nvPr>
        </p:nvSpPr>
        <p:spPr>
          <a:xfrm>
            <a:off x="677334" y="1930399"/>
            <a:ext cx="8596668" cy="4864847"/>
          </a:xfrm>
        </p:spPr>
        <p:txBody>
          <a:bodyPr>
            <a:normAutofit/>
          </a:bodyPr>
          <a:lstStyle/>
          <a:p>
            <a:pPr algn="r"/>
            <a:endParaRPr lang="en-GB" dirty="0"/>
          </a:p>
          <a:p>
            <a:r>
              <a:rPr lang="en-GB" sz="2000" dirty="0"/>
              <a:t>“Services aren’t giving prevention work sufficient priority” … “Levels of prevention activity are declining, and targeting is poor” … “It is unacceptable that some fire and rescue services don’t take a sufficiently targeted approach to their prevention work” (HMICFRS 2021, pp.59-60</a:t>
            </a:r>
          </a:p>
          <a:p>
            <a:endParaRPr lang="en-GB" dirty="0"/>
          </a:p>
          <a:p>
            <a:r>
              <a:rPr lang="en-GB" sz="2000" dirty="0"/>
              <a:t>“Most of the services we inspected had insufficient knowledge of what are the most effective interventions to mitigate the risk of fire. And only 3 of the 13 services we inspected (Cambridgeshire, Cheshire and Merseyside),had adequately evaluated their prevention activity.” (HMICFRS 2021 p.61)</a:t>
            </a:r>
          </a:p>
          <a:p>
            <a:endParaRPr lang="en-GB" sz="2000" dirty="0"/>
          </a:p>
        </p:txBody>
      </p:sp>
    </p:spTree>
    <p:extLst>
      <p:ext uri="{BB962C8B-B14F-4D97-AF65-F5344CB8AC3E}">
        <p14:creationId xmlns:p14="http://schemas.microsoft.com/office/powerpoint/2010/main" val="42136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9123" y="609600"/>
            <a:ext cx="4924878" cy="1320800"/>
          </a:xfrm>
        </p:spPr>
        <p:txBody>
          <a:bodyPr anchor="ctr">
            <a:normAutofit/>
          </a:bodyPr>
          <a:lstStyle/>
          <a:p>
            <a:r>
              <a:rPr lang="en-GB"/>
              <a:t>Research aim</a:t>
            </a:r>
            <a:endParaRPr lang="en-GB" dirty="0"/>
          </a:p>
        </p:txBody>
      </p:sp>
      <p:pic>
        <p:nvPicPr>
          <p:cNvPr id="4" name="Picture 3"/>
          <p:cNvPicPr>
            <a:picLocks noChangeAspect="1"/>
          </p:cNvPicPr>
          <p:nvPr/>
        </p:nvPicPr>
        <p:blipFill>
          <a:blip r:embed="rId3"/>
          <a:stretch>
            <a:fillRect/>
          </a:stretch>
        </p:blipFill>
        <p:spPr>
          <a:xfrm>
            <a:off x="799814" y="1726627"/>
            <a:ext cx="3251701" cy="3251701"/>
          </a:xfrm>
          <a:prstGeom prst="rect">
            <a:avLst/>
          </a:prstGeom>
        </p:spPr>
      </p:pic>
      <p:sp>
        <p:nvSpPr>
          <p:cNvPr id="3" name="Content Placeholder 2"/>
          <p:cNvSpPr>
            <a:spLocks noGrp="1"/>
          </p:cNvSpPr>
          <p:nvPr>
            <p:ph idx="1"/>
          </p:nvPr>
        </p:nvSpPr>
        <p:spPr>
          <a:xfrm>
            <a:off x="4349123" y="2160590"/>
            <a:ext cx="4921876" cy="3739698"/>
          </a:xfrm>
        </p:spPr>
        <p:txBody>
          <a:bodyPr>
            <a:normAutofit fontScale="92500" lnSpcReduction="10000"/>
          </a:bodyPr>
          <a:lstStyle/>
          <a:p>
            <a:r>
              <a:rPr lang="en-GB" sz="1700" dirty="0"/>
              <a:t>Nottingham Trent University’s contribution to the academic assessment of the Safe and Well programme (Arch and Thurston 2013, Williams and Manning 2016, </a:t>
            </a:r>
            <a:r>
              <a:rPr lang="en-GB" sz="1700" dirty="0" err="1"/>
              <a:t>Yannitell</a:t>
            </a:r>
            <a:r>
              <a:rPr lang="en-GB" sz="1700" dirty="0"/>
              <a:t> and </a:t>
            </a:r>
            <a:r>
              <a:rPr lang="en-GB" sz="1700" dirty="0" err="1"/>
              <a:t>Chatsiou</a:t>
            </a:r>
            <a:r>
              <a:rPr lang="en-GB" sz="1700" dirty="0"/>
              <a:t> 2019, Clarke 2020, Mahmood et al. 2020, </a:t>
            </a:r>
            <a:r>
              <a:rPr lang="en-GB" sz="1700" dirty="0" err="1"/>
              <a:t>Simcock</a:t>
            </a:r>
            <a:r>
              <a:rPr lang="en-GB" sz="1700" dirty="0"/>
              <a:t> 2020)</a:t>
            </a:r>
          </a:p>
          <a:p>
            <a:pPr lvl="1"/>
            <a:r>
              <a:rPr lang="en-GB" sz="1700" dirty="0"/>
              <a:t>Examine how Nottinghamshire FRS identifies vulnerable people and evaluate it’s vulnerability framework (‘CHARLIE’ profile)</a:t>
            </a:r>
          </a:p>
          <a:p>
            <a:pPr lvl="1"/>
            <a:r>
              <a:rPr lang="en-GB" sz="1700" dirty="0"/>
              <a:t>Evaluate the current  the Safe and Well Visits initiative to perform an assessment of the social and economic value/social return on investment of Safe and Well Visits </a:t>
            </a:r>
          </a:p>
        </p:txBody>
      </p:sp>
    </p:spTree>
    <p:extLst>
      <p:ext uri="{BB962C8B-B14F-4D97-AF65-F5344CB8AC3E}">
        <p14:creationId xmlns:p14="http://schemas.microsoft.com/office/powerpoint/2010/main" val="184293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Recommended improvements to NFRS vulnerability framework</a:t>
            </a:r>
          </a:p>
        </p:txBody>
      </p:sp>
      <p:graphicFrame>
        <p:nvGraphicFramePr>
          <p:cNvPr id="4" name="Content Placeholder 3">
            <a:extLst>
              <a:ext uri="{FF2B5EF4-FFF2-40B4-BE49-F238E27FC236}">
                <a16:creationId xmlns:a16="http://schemas.microsoft.com/office/drawing/2014/main" id="{350757A4-5680-504B-B647-B0D04498B8E9}"/>
              </a:ext>
            </a:extLst>
          </p:cNvPr>
          <p:cNvGraphicFramePr>
            <a:graphicFrameLocks noGrp="1"/>
          </p:cNvGraphicFramePr>
          <p:nvPr>
            <p:ph idx="1"/>
            <p:extLst>
              <p:ext uri="{D42A27DB-BD31-4B8C-83A1-F6EECF244321}">
                <p14:modId xmlns:p14="http://schemas.microsoft.com/office/powerpoint/2010/main" val="3494317697"/>
              </p:ext>
            </p:extLst>
          </p:nvPr>
        </p:nvGraphicFramePr>
        <p:xfrm>
          <a:off x="319425" y="1806259"/>
          <a:ext cx="9312486" cy="4331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44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54" y="476794"/>
            <a:ext cx="9083886" cy="1264920"/>
          </a:xfrm>
        </p:spPr>
        <p:txBody>
          <a:bodyPr/>
          <a:lstStyle/>
          <a:p>
            <a:r>
              <a:rPr lang="en-GB" dirty="0"/>
              <a:t>We tested a Social Return on Investment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706958"/>
              </p:ext>
            </p:extLst>
          </p:nvPr>
        </p:nvGraphicFramePr>
        <p:xfrm>
          <a:off x="533780" y="1741714"/>
          <a:ext cx="7300475" cy="4245991"/>
        </p:xfrm>
        <a:graphic>
          <a:graphicData uri="http://schemas.openxmlformats.org/drawingml/2006/table">
            <a:tbl>
              <a:tblPr firstRow="1" firstCol="1" bandRow="1">
                <a:tableStyleId>{5C22544A-7EE6-4342-B048-85BDC9FD1C3A}</a:tableStyleId>
              </a:tblPr>
              <a:tblGrid>
                <a:gridCol w="1150994">
                  <a:extLst>
                    <a:ext uri="{9D8B030D-6E8A-4147-A177-3AD203B41FA5}">
                      <a16:colId xmlns:a16="http://schemas.microsoft.com/office/drawing/2014/main" val="1878761905"/>
                    </a:ext>
                  </a:extLst>
                </a:gridCol>
                <a:gridCol w="1243047">
                  <a:extLst>
                    <a:ext uri="{9D8B030D-6E8A-4147-A177-3AD203B41FA5}">
                      <a16:colId xmlns:a16="http://schemas.microsoft.com/office/drawing/2014/main" val="203113211"/>
                    </a:ext>
                  </a:extLst>
                </a:gridCol>
                <a:gridCol w="1597488">
                  <a:extLst>
                    <a:ext uri="{9D8B030D-6E8A-4147-A177-3AD203B41FA5}">
                      <a16:colId xmlns:a16="http://schemas.microsoft.com/office/drawing/2014/main" val="1392919494"/>
                    </a:ext>
                  </a:extLst>
                </a:gridCol>
                <a:gridCol w="1654473">
                  <a:extLst>
                    <a:ext uri="{9D8B030D-6E8A-4147-A177-3AD203B41FA5}">
                      <a16:colId xmlns:a16="http://schemas.microsoft.com/office/drawing/2014/main" val="470191799"/>
                    </a:ext>
                  </a:extLst>
                </a:gridCol>
                <a:gridCol w="1654473">
                  <a:extLst>
                    <a:ext uri="{9D8B030D-6E8A-4147-A177-3AD203B41FA5}">
                      <a16:colId xmlns:a16="http://schemas.microsoft.com/office/drawing/2014/main" val="285033179"/>
                    </a:ext>
                  </a:extLst>
                </a:gridCol>
              </a:tblGrid>
              <a:tr h="259190">
                <a:tc>
                  <a:txBody>
                    <a:bodyPr/>
                    <a:lstStyle/>
                    <a:p>
                      <a:pPr algn="ctr">
                        <a:lnSpc>
                          <a:spcPct val="107000"/>
                        </a:lnSpc>
                        <a:spcAft>
                          <a:spcPts val="800"/>
                        </a:spcAft>
                      </a:pPr>
                      <a:r>
                        <a:rPr lang="en-GB" sz="1000" b="1">
                          <a:effectLst/>
                        </a:rPr>
                        <a:t>Key stakeholders</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b="1">
                          <a:effectLst/>
                        </a:rPr>
                        <a:t>Outcome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b="1">
                          <a:effectLst/>
                        </a:rPr>
                        <a:t>Indicator</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b="1" dirty="0">
                          <a:effectLst/>
                        </a:rPr>
                        <a:t>Data collection</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b="1" dirty="0">
                          <a:effectLst/>
                        </a:rPr>
                        <a:t>Possible proxies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3840454287"/>
                  </a:ext>
                </a:extLst>
              </a:tr>
              <a:tr h="812730">
                <a:tc>
                  <a:txBody>
                    <a:bodyPr/>
                    <a:lstStyle/>
                    <a:p>
                      <a:pPr algn="l">
                        <a:lnSpc>
                          <a:spcPct val="107000"/>
                        </a:lnSpc>
                        <a:spcAft>
                          <a:spcPts val="800"/>
                        </a:spcAft>
                      </a:pPr>
                      <a:r>
                        <a:rPr lang="en-GB" sz="1000" b="1" dirty="0">
                          <a:effectLst/>
                        </a:rPr>
                        <a:t>Recipients of Safe and Well visits</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Increased awareness of fire risk at home and improved quality of life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0"/>
                        </a:spcAft>
                      </a:pPr>
                      <a:r>
                        <a:rPr lang="en-GB" sz="1000">
                          <a:effectLst/>
                        </a:rPr>
                        <a:t>Number of fire incidents experienced by participants after the visit, QALY</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a:effectLst/>
                        </a:rPr>
                        <a:t>Evaluation and feedback survey (NFRS Safe and Well Visit Survey 2019/20 Report)</a:t>
                      </a:r>
                      <a:endParaRPr lang="en-GB" sz="110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a:effectLst/>
                        </a:rPr>
                        <a:t>Cost of visiting private doctor clinic</a:t>
                      </a:r>
                    </a:p>
                    <a:p>
                      <a:pPr algn="ctr">
                        <a:lnSpc>
                          <a:spcPct val="107000"/>
                        </a:lnSpc>
                        <a:spcAft>
                          <a:spcPts val="800"/>
                        </a:spcAft>
                      </a:pPr>
                      <a:r>
                        <a:rPr lang="en-GB" sz="1000">
                          <a:effectLst/>
                        </a:rPr>
                        <a:t>Cost of health insurance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694351969"/>
                  </a:ext>
                </a:extLst>
              </a:tr>
              <a:tr h="939060">
                <a:tc>
                  <a:txBody>
                    <a:bodyPr/>
                    <a:lstStyle/>
                    <a:p>
                      <a:pPr algn="just">
                        <a:lnSpc>
                          <a:spcPct val="107000"/>
                        </a:lnSpc>
                        <a:spcAft>
                          <a:spcPts val="800"/>
                        </a:spcAft>
                      </a:pPr>
                      <a:r>
                        <a:rPr lang="en-GB" sz="1000" b="1" dirty="0">
                          <a:effectLst/>
                        </a:rPr>
                        <a:t>Nottinghamshire Fire and Rescue Service</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dirty="0">
                          <a:effectLst/>
                        </a:rPr>
                        <a:t>A reduction of fire risk and drop in demand for FRSs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Number of home fires,</a:t>
                      </a:r>
                    </a:p>
                    <a:p>
                      <a:pPr algn="ctr">
                        <a:lnSpc>
                          <a:spcPct val="107000"/>
                        </a:lnSpc>
                        <a:spcAft>
                          <a:spcPts val="800"/>
                        </a:spcAft>
                      </a:pPr>
                      <a:r>
                        <a:rPr lang="en-GB" sz="1000">
                          <a:effectLst/>
                        </a:rPr>
                        <a:t>Number of deaths and injuries from accidental fires at home</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dirty="0">
                          <a:effectLst/>
                        </a:rPr>
                        <a:t>Home Office/NFRS data</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a:effectLst/>
                        </a:rPr>
                        <a:t>Value of a prevented fatality, </a:t>
                      </a:r>
                    </a:p>
                    <a:p>
                      <a:pPr algn="ctr">
                        <a:lnSpc>
                          <a:spcPct val="107000"/>
                        </a:lnSpc>
                        <a:spcAft>
                          <a:spcPts val="800"/>
                        </a:spcAft>
                      </a:pPr>
                      <a:r>
                        <a:rPr lang="en-GB" sz="1000">
                          <a:effectLst/>
                        </a:rPr>
                        <a:t>Value of a serious injury, </a:t>
                      </a:r>
                    </a:p>
                    <a:p>
                      <a:pPr algn="ctr">
                        <a:lnSpc>
                          <a:spcPct val="107000"/>
                        </a:lnSpc>
                        <a:spcAft>
                          <a:spcPts val="800"/>
                        </a:spcAft>
                      </a:pPr>
                      <a:r>
                        <a:rPr lang="en-GB" sz="1000">
                          <a:effectLst/>
                        </a:rPr>
                        <a:t>Value of a slight injury</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1425742550"/>
                  </a:ext>
                </a:extLst>
              </a:tr>
              <a:tr h="1036761">
                <a:tc>
                  <a:txBody>
                    <a:bodyPr/>
                    <a:lstStyle/>
                    <a:p>
                      <a:pPr algn="just">
                        <a:lnSpc>
                          <a:spcPct val="107000"/>
                        </a:lnSpc>
                        <a:spcAft>
                          <a:spcPts val="800"/>
                        </a:spcAft>
                      </a:pPr>
                      <a:r>
                        <a:rPr lang="en-GB" sz="1000" b="1" dirty="0">
                          <a:effectLst/>
                        </a:rPr>
                        <a:t>Partner agencies (e.g. the NHS)</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dirty="0">
                          <a:effectLst/>
                        </a:rPr>
                        <a:t>Increased number of identified vulnerabilities that become apparent during the visits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A number of referrals from and to partner agencies</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dirty="0">
                          <a:effectLst/>
                        </a:rPr>
                        <a:t>Home Office/NFRS data</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dirty="0">
                          <a:effectLst/>
                        </a:rPr>
                        <a:t> </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3054103192"/>
                  </a:ext>
                </a:extLst>
              </a:tr>
              <a:tr h="1198250">
                <a:tc>
                  <a:txBody>
                    <a:bodyPr/>
                    <a:lstStyle/>
                    <a:p>
                      <a:pPr algn="just">
                        <a:lnSpc>
                          <a:spcPct val="107000"/>
                        </a:lnSpc>
                        <a:spcAft>
                          <a:spcPts val="800"/>
                        </a:spcAft>
                      </a:pPr>
                      <a:r>
                        <a:rPr lang="en-GB" sz="1000" b="1" dirty="0">
                          <a:effectLst/>
                        </a:rPr>
                        <a:t>Local communities and central government</a:t>
                      </a:r>
                      <a:endParaRPr lang="en-GB" sz="1000" b="1"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a:effectLst/>
                        </a:rPr>
                        <a:t>Safer communities, improved perception of the local area </a:t>
                      </a:r>
                      <a:endParaRPr lang="en-GB" sz="100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000" dirty="0">
                          <a:effectLst/>
                        </a:rPr>
                        <a:t>Number of home fires ,</a:t>
                      </a:r>
                    </a:p>
                    <a:p>
                      <a:pPr algn="ctr">
                        <a:lnSpc>
                          <a:spcPct val="107000"/>
                        </a:lnSpc>
                        <a:spcAft>
                          <a:spcPts val="800"/>
                        </a:spcAft>
                      </a:pPr>
                      <a:r>
                        <a:rPr lang="en-GB" sz="1000" dirty="0">
                          <a:effectLst/>
                        </a:rPr>
                        <a:t>Number of deaths and injuries from accidental fires at home,</a:t>
                      </a:r>
                    </a:p>
                    <a:p>
                      <a:pPr algn="ctr">
                        <a:lnSpc>
                          <a:spcPct val="107000"/>
                        </a:lnSpc>
                        <a:spcAft>
                          <a:spcPts val="800"/>
                        </a:spcAft>
                      </a:pPr>
                      <a:r>
                        <a:rPr lang="en-GB" sz="1000" dirty="0">
                          <a:effectLst/>
                        </a:rPr>
                        <a:t>Community Safety reports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tc>
                  <a:txBody>
                    <a:bodyPr/>
                    <a:lstStyle/>
                    <a:p>
                      <a:pPr algn="ctr">
                        <a:lnSpc>
                          <a:spcPct val="107000"/>
                        </a:lnSpc>
                        <a:spcAft>
                          <a:spcPts val="800"/>
                        </a:spcAft>
                      </a:pPr>
                      <a:r>
                        <a:rPr lang="en-GB" sz="1100" dirty="0">
                          <a:effectLst/>
                        </a:rPr>
                        <a:t>Home Office/NFRS data</a:t>
                      </a:r>
                    </a:p>
                    <a:p>
                      <a:pPr algn="ctr">
                        <a:lnSpc>
                          <a:spcPct val="107000"/>
                        </a:lnSpc>
                        <a:spcAft>
                          <a:spcPts val="800"/>
                        </a:spcAft>
                      </a:pPr>
                      <a:r>
                        <a:rPr lang="en-GB" sz="1100" dirty="0">
                          <a:effectLst/>
                        </a:rPr>
                        <a:t>Community Safety reports</a:t>
                      </a:r>
                      <a:endParaRPr lang="en-GB" sz="1100" dirty="0">
                        <a:effectLst/>
                        <a:latin typeface="Calibri" panose="020F0502020204030204" pitchFamily="34" charset="0"/>
                        <a:ea typeface="DengXian"/>
                        <a:cs typeface="Arial" panose="020B0604020202020204" pitchFamily="34" charset="0"/>
                      </a:endParaRPr>
                    </a:p>
                  </a:txBody>
                  <a:tcPr marL="68580" marR="68580" marT="0" marB="0" anchor="ctr"/>
                </a:tc>
                <a:tc>
                  <a:txBody>
                    <a:bodyPr/>
                    <a:lstStyle/>
                    <a:p>
                      <a:pPr algn="ctr">
                        <a:lnSpc>
                          <a:spcPct val="107000"/>
                        </a:lnSpc>
                        <a:spcAft>
                          <a:spcPts val="800"/>
                        </a:spcAft>
                      </a:pPr>
                      <a:r>
                        <a:rPr lang="en-GB" sz="1000" dirty="0">
                          <a:effectLst/>
                        </a:rPr>
                        <a:t>Community Safety reports, Change in property prices,</a:t>
                      </a:r>
                    </a:p>
                    <a:p>
                      <a:pPr algn="ctr">
                        <a:lnSpc>
                          <a:spcPct val="107000"/>
                        </a:lnSpc>
                        <a:spcAft>
                          <a:spcPts val="800"/>
                        </a:spcAft>
                      </a:pPr>
                      <a:r>
                        <a:rPr lang="en-GB" sz="1000" dirty="0">
                          <a:effectLst/>
                        </a:rPr>
                        <a:t>Amount spent on home improvements</a:t>
                      </a:r>
                      <a:endParaRPr lang="en-GB" sz="1000" dirty="0">
                        <a:effectLst/>
                        <a:latin typeface="Calibri" panose="020F0502020204030204" pitchFamily="34" charset="0"/>
                        <a:ea typeface="DengXian"/>
                        <a:cs typeface="Arial" panose="020B0604020202020204" pitchFamily="34" charset="0"/>
                      </a:endParaRPr>
                    </a:p>
                  </a:txBody>
                  <a:tcPr marL="63780" marR="63780" marT="0" marB="0" anchor="ctr"/>
                </a:tc>
                <a:extLst>
                  <a:ext uri="{0D108BD9-81ED-4DB2-BD59-A6C34878D82A}">
                    <a16:rowId xmlns:a16="http://schemas.microsoft.com/office/drawing/2014/main" val="1836758283"/>
                  </a:ext>
                </a:extLst>
              </a:tr>
            </a:tbl>
          </a:graphicData>
        </a:graphic>
      </p:graphicFrame>
      <p:pic>
        <p:nvPicPr>
          <p:cNvPr id="3" name="Picture 2"/>
          <p:cNvPicPr>
            <a:picLocks noChangeAspect="1"/>
          </p:cNvPicPr>
          <p:nvPr/>
        </p:nvPicPr>
        <p:blipFill>
          <a:blip r:embed="rId3"/>
          <a:stretch>
            <a:fillRect/>
          </a:stretch>
        </p:blipFill>
        <p:spPr>
          <a:xfrm>
            <a:off x="8149481" y="3003355"/>
            <a:ext cx="3840813" cy="1725318"/>
          </a:xfrm>
          <a:prstGeom prst="rect">
            <a:avLst/>
          </a:prstGeom>
        </p:spPr>
      </p:pic>
    </p:spTree>
    <p:extLst>
      <p:ext uri="{BB962C8B-B14F-4D97-AF65-F5344CB8AC3E}">
        <p14:creationId xmlns:p14="http://schemas.microsoft.com/office/powerpoint/2010/main" val="118384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had to do a cost effectiveness evaluation that found:</a:t>
            </a:r>
          </a:p>
        </p:txBody>
      </p:sp>
      <p:sp>
        <p:nvSpPr>
          <p:cNvPr id="3" name="Content Placeholder 2"/>
          <p:cNvSpPr>
            <a:spLocks noGrp="1"/>
          </p:cNvSpPr>
          <p:nvPr>
            <p:ph idx="1"/>
          </p:nvPr>
        </p:nvSpPr>
        <p:spPr/>
        <p:txBody>
          <a:bodyPr>
            <a:normAutofit/>
          </a:bodyPr>
          <a:lstStyle/>
          <a:p>
            <a:r>
              <a:rPr lang="en-GB" dirty="0"/>
              <a:t>Safe and Well Visits are the most resource intensive when completed by Response Delivery Team (at least 5 members of staff in a fire appliance, average £124.26 per visit) in comparison to the visits conducted by Prevention Team (1 member of staff, average £36.09 per visit)</a:t>
            </a:r>
          </a:p>
          <a:p>
            <a:endParaRPr lang="en-GB" dirty="0"/>
          </a:p>
          <a:p>
            <a:endParaRPr lang="en-GB" dirty="0"/>
          </a:p>
          <a:p>
            <a:endParaRPr lang="en-GB" dirty="0"/>
          </a:p>
          <a:p>
            <a:endParaRPr lang="en-GB" dirty="0"/>
          </a:p>
          <a:p>
            <a:endParaRPr lang="en-GB" dirty="0"/>
          </a:p>
          <a:p>
            <a:r>
              <a:rPr lang="en-GB" dirty="0"/>
              <a:t>Prevention specialists allocated the most challenging visits</a:t>
            </a:r>
          </a:p>
          <a:p>
            <a:endParaRPr lang="en-GB" dirty="0"/>
          </a:p>
          <a:p>
            <a:endParaRPr lang="en-GB" dirty="0"/>
          </a:p>
          <a:p>
            <a:endParaRPr lang="en-GB" dirty="0"/>
          </a:p>
        </p:txBody>
      </p:sp>
      <p:graphicFrame>
        <p:nvGraphicFramePr>
          <p:cNvPr id="4" name="Content Placeholder 6"/>
          <p:cNvGraphicFramePr>
            <a:graphicFrameLocks/>
          </p:cNvGraphicFramePr>
          <p:nvPr>
            <p:extLst>
              <p:ext uri="{D42A27DB-BD31-4B8C-83A1-F6EECF244321}">
                <p14:modId xmlns:p14="http://schemas.microsoft.com/office/powerpoint/2010/main" val="973644397"/>
              </p:ext>
            </p:extLst>
          </p:nvPr>
        </p:nvGraphicFramePr>
        <p:xfrm>
          <a:off x="1119408" y="3358652"/>
          <a:ext cx="7100939" cy="1697800"/>
        </p:xfrm>
        <a:graphic>
          <a:graphicData uri="http://schemas.openxmlformats.org/drawingml/2006/table">
            <a:tbl>
              <a:tblPr firstRow="1" firstCol="1" bandRow="1"/>
              <a:tblGrid>
                <a:gridCol w="2194533">
                  <a:extLst>
                    <a:ext uri="{9D8B030D-6E8A-4147-A177-3AD203B41FA5}">
                      <a16:colId xmlns:a16="http://schemas.microsoft.com/office/drawing/2014/main" val="3426617074"/>
                    </a:ext>
                  </a:extLst>
                </a:gridCol>
                <a:gridCol w="842080">
                  <a:extLst>
                    <a:ext uri="{9D8B030D-6E8A-4147-A177-3AD203B41FA5}">
                      <a16:colId xmlns:a16="http://schemas.microsoft.com/office/drawing/2014/main" val="604004632"/>
                    </a:ext>
                  </a:extLst>
                </a:gridCol>
                <a:gridCol w="781195">
                  <a:extLst>
                    <a:ext uri="{9D8B030D-6E8A-4147-A177-3AD203B41FA5}">
                      <a16:colId xmlns:a16="http://schemas.microsoft.com/office/drawing/2014/main" val="2047220434"/>
                    </a:ext>
                  </a:extLst>
                </a:gridCol>
                <a:gridCol w="888274">
                  <a:extLst>
                    <a:ext uri="{9D8B030D-6E8A-4147-A177-3AD203B41FA5}">
                      <a16:colId xmlns:a16="http://schemas.microsoft.com/office/drawing/2014/main" val="1377761731"/>
                    </a:ext>
                  </a:extLst>
                </a:gridCol>
                <a:gridCol w="745066">
                  <a:extLst>
                    <a:ext uri="{9D8B030D-6E8A-4147-A177-3AD203B41FA5}">
                      <a16:colId xmlns:a16="http://schemas.microsoft.com/office/drawing/2014/main" val="2052870065"/>
                    </a:ext>
                  </a:extLst>
                </a:gridCol>
                <a:gridCol w="892146">
                  <a:extLst>
                    <a:ext uri="{9D8B030D-6E8A-4147-A177-3AD203B41FA5}">
                      <a16:colId xmlns:a16="http://schemas.microsoft.com/office/drawing/2014/main" val="1889328364"/>
                    </a:ext>
                  </a:extLst>
                </a:gridCol>
                <a:gridCol w="757645">
                  <a:extLst>
                    <a:ext uri="{9D8B030D-6E8A-4147-A177-3AD203B41FA5}">
                      <a16:colId xmlns:a16="http://schemas.microsoft.com/office/drawing/2014/main" val="3593712734"/>
                    </a:ext>
                  </a:extLst>
                </a:gridCol>
              </a:tblGrid>
              <a:tr h="339560">
                <a:tc>
                  <a:txBody>
                    <a:bodyPr/>
                    <a:lstStyle/>
                    <a:p>
                      <a:pPr algn="just">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2017/2018</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hMerge="1">
                  <a:txBody>
                    <a:bodyPr/>
                    <a:lstStyle/>
                    <a:p>
                      <a:endParaRPr lang="en-GB"/>
                    </a:p>
                  </a:txBody>
                  <a:tcPr/>
                </a:tc>
                <a:tc gridSpan="2">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2018/2019</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GB"/>
                    </a:p>
                  </a:txBody>
                  <a:tcPr/>
                </a:tc>
                <a:tc gridSpan="2">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2019/2020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val="2445182080"/>
                  </a:ext>
                </a:extLst>
              </a:tr>
              <a:tr h="339560">
                <a:tc>
                  <a:txBody>
                    <a:bodyPr/>
                    <a:lstStyle/>
                    <a:p>
                      <a:pPr algn="just">
                        <a:lnSpc>
                          <a:spcPct val="107000"/>
                        </a:lnSpc>
                        <a:spcAft>
                          <a:spcPts val="0"/>
                        </a:spcAft>
                      </a:pPr>
                      <a:r>
                        <a:rPr lang="en-GB"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Wholetime</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Crews</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2636</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3192</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5270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00903966"/>
                  </a:ext>
                </a:extLst>
              </a:tr>
              <a:tr h="339560">
                <a:tc>
                  <a:txBody>
                    <a:bodyPr/>
                    <a:lstStyle/>
                    <a:p>
                      <a:pPr algn="just">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On-Call</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338</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1441</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96781467"/>
                  </a:ext>
                </a:extLst>
              </a:tr>
              <a:tr h="339560">
                <a:tc>
                  <a:txBody>
                    <a:bodyPr/>
                    <a:lstStyle/>
                    <a:p>
                      <a:pPr algn="just">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Prevention</a:t>
                      </a:r>
                      <a:endParaRPr lang="en-GB" sz="160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1122</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689</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1041</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6900762"/>
                  </a:ext>
                </a:extLst>
              </a:tr>
              <a:tr h="339560">
                <a:tc>
                  <a:txBody>
                    <a:bodyPr/>
                    <a:lstStyle/>
                    <a:p>
                      <a:pPr algn="just">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3784</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9"/>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4219</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7752</a:t>
                      </a:r>
                      <a:endParaRPr lang="en-GB" sz="160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600" dirty="0">
                        <a:effectLst/>
                        <a:latin typeface="Calibri" panose="020F0502020204030204" pitchFamily="34" charset="0"/>
                        <a:ea typeface="DengXian"/>
                        <a:cs typeface="Arial" panose="020B0604020202020204" pitchFamily="34" charset="0"/>
                      </a:endParaRPr>
                    </a:p>
                  </a:txBody>
                  <a:tcPr marL="64516" marR="64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00088513"/>
                  </a:ext>
                </a:extLst>
              </a:tr>
            </a:tbl>
          </a:graphicData>
        </a:graphic>
      </p:graphicFrame>
    </p:spTree>
    <p:extLst>
      <p:ext uri="{BB962C8B-B14F-4D97-AF65-F5344CB8AC3E}">
        <p14:creationId xmlns:p14="http://schemas.microsoft.com/office/powerpoint/2010/main" val="3551477482"/>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B38C42B92994D959C2BF49A5FE700" ma:contentTypeVersion="10" ma:contentTypeDescription="Create a new document." ma:contentTypeScope="" ma:versionID="f6c9bac6f7c64f3b7c6f4b2d0810d869">
  <xsd:schema xmlns:xsd="http://www.w3.org/2001/XMLSchema" xmlns:xs="http://www.w3.org/2001/XMLSchema" xmlns:p="http://schemas.microsoft.com/office/2006/metadata/properties" xmlns:ns3="da87cd56-faef-4ca7-bc66-ae2f8fb25f62" targetNamespace="http://schemas.microsoft.com/office/2006/metadata/properties" ma:root="true" ma:fieldsID="94d602226ac8d0f3a8590ca13571ef71" ns3:_="">
    <xsd:import namespace="da87cd56-faef-4ca7-bc66-ae2f8fb25f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7cd56-faef-4ca7-bc66-ae2f8fb25f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0DAAC3-2467-4BF6-9211-245759941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7cd56-faef-4ca7-bc66-ae2f8fb25f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C86514-643F-4641-9E3A-CCA243CFCD7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a87cd56-faef-4ca7-bc66-ae2f8fb25f62"/>
    <ds:schemaRef ds:uri="http://www.w3.org/XML/1998/namespace"/>
    <ds:schemaRef ds:uri="http://purl.org/dc/dcmitype/"/>
  </ds:schemaRefs>
</ds:datastoreItem>
</file>

<file path=customXml/itemProps3.xml><?xml version="1.0" encoding="utf-8"?>
<ds:datastoreItem xmlns:ds="http://schemas.openxmlformats.org/officeDocument/2006/customXml" ds:itemID="{EBA8813D-963C-480C-84E8-CDD64ADAEF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Widescreen</PresentationFormat>
  <Paragraphs>172</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Why and how has prevention become the ‘Cinderella’ service in Fire and Rescue Services? </vt:lpstr>
      <vt:lpstr>Background</vt:lpstr>
      <vt:lpstr>Prevention</vt:lpstr>
      <vt:lpstr>Prevention was a local issue  Nottinghamshire FRS Inspection 2019</vt:lpstr>
      <vt:lpstr>It was also a continuing national issue as shown by recent inspections</vt:lpstr>
      <vt:lpstr>Research aim</vt:lpstr>
      <vt:lpstr>Recommended improvements to NFRS vulnerability framework</vt:lpstr>
      <vt:lpstr>We tested a Social Return on Investment model</vt:lpstr>
      <vt:lpstr>But had to do a cost effectiveness evaluation that found:</vt:lpstr>
      <vt:lpstr>Lessons for NFRS</vt:lpstr>
      <vt:lpstr>2021 conclusions </vt:lpstr>
      <vt:lpstr>Since IRSPM 2021 </vt:lpstr>
      <vt:lpstr>Since IRSPM 2021 </vt:lpstr>
      <vt:lpstr>Why does prevention continue to be the ‘Cinderella’ service in FRS?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‘Safe and Well Visits’ in Fire and Rescue Services in England</dc:title>
  <dc:creator>Katarzyna Lakoma 2016 (N0713409)</dc:creator>
  <cp:lastModifiedBy>Sullivan, Linda</cp:lastModifiedBy>
  <cp:revision>72</cp:revision>
  <dcterms:created xsi:type="dcterms:W3CDTF">2021-04-14T14:47:10Z</dcterms:created>
  <dcterms:modified xsi:type="dcterms:W3CDTF">2022-04-21T13:46:26Z</dcterms:modified>
</cp:coreProperties>
</file>