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96" r:id="rId3"/>
    <p:sldId id="297" r:id="rId4"/>
    <p:sldId id="273" r:id="rId5"/>
    <p:sldId id="304" r:id="rId6"/>
    <p:sldId id="266" r:id="rId7"/>
    <p:sldId id="299" r:id="rId8"/>
    <p:sldId id="302" r:id="rId9"/>
    <p:sldId id="300" r:id="rId10"/>
    <p:sldId id="303" r:id="rId11"/>
    <p:sldId id="307" r:id="rId12"/>
    <p:sldId id="30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koma, Katarzyna" initials="LK" lastIdx="1" clrIdx="0">
    <p:extLst>
      <p:ext uri="{19B8F6BF-5375-455C-9EA6-DF929625EA0E}">
        <p15:presenceInfo xmlns:p15="http://schemas.microsoft.com/office/powerpoint/2012/main" userId="S::katarzyna.lakoma@ntu.ac.uk::dcb31769-35d8-4a53-a837-cb19cc53c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4599A"/>
    <a:srgbClr val="3B65AF"/>
    <a:srgbClr val="33599C"/>
    <a:srgbClr val="2A487B"/>
    <a:srgbClr val="2135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69006" autoAdjust="0"/>
  </p:normalViewPr>
  <p:slideViewPr>
    <p:cSldViewPr snapToGrid="0">
      <p:cViewPr varScale="1">
        <p:scale>
          <a:sx n="43" d="100"/>
          <a:sy n="43" d="100"/>
        </p:scale>
        <p:origin x="1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D2564-3DFE-47AB-B03B-8CF8A171060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2B7F2C5-8152-4486-B0FB-E3C3B5982D45}">
      <dgm:prSet/>
      <dgm:spPr/>
      <dgm:t>
        <a:bodyPr/>
        <a:lstStyle/>
        <a:p>
          <a:r>
            <a:rPr lang="en-GB" dirty="0"/>
            <a:t>Governance and accountability in fire and rescue services have received relatively little academic attention</a:t>
          </a:r>
          <a:endParaRPr lang="en-US" dirty="0"/>
        </a:p>
      </dgm:t>
    </dgm:pt>
    <dgm:pt modelId="{8EBE228B-22BF-41A4-93EF-501269196A54}" type="parTrans" cxnId="{22891B9B-4286-4365-A05D-1B7A3ADBC104}">
      <dgm:prSet/>
      <dgm:spPr/>
      <dgm:t>
        <a:bodyPr/>
        <a:lstStyle/>
        <a:p>
          <a:endParaRPr lang="en-US"/>
        </a:p>
      </dgm:t>
    </dgm:pt>
    <dgm:pt modelId="{01233D90-7993-4E80-9FB0-2329B29AD2CE}" type="sibTrans" cxnId="{22891B9B-4286-4365-A05D-1B7A3ADBC104}">
      <dgm:prSet/>
      <dgm:spPr/>
      <dgm:t>
        <a:bodyPr/>
        <a:lstStyle/>
        <a:p>
          <a:endParaRPr lang="en-US"/>
        </a:p>
      </dgm:t>
    </dgm:pt>
    <dgm:pt modelId="{5EA302B3-D7E6-415E-ABB7-6FEDE655177A}">
      <dgm:prSet/>
      <dgm:spPr/>
      <dgm:t>
        <a:bodyPr/>
        <a:lstStyle/>
        <a:p>
          <a:r>
            <a:rPr lang="en-GB"/>
            <a:t>Farrell (2018) reviewed governance arrangements, focusing primarily on fire and rescue authorities as governing bodies</a:t>
          </a:r>
          <a:endParaRPr lang="en-US"/>
        </a:p>
      </dgm:t>
    </dgm:pt>
    <dgm:pt modelId="{86AEB107-EE7D-44ED-8A7A-DB01C03DDF3A}" type="parTrans" cxnId="{95925CED-3422-4E21-8D06-71E2F63F4CEA}">
      <dgm:prSet/>
      <dgm:spPr/>
      <dgm:t>
        <a:bodyPr/>
        <a:lstStyle/>
        <a:p>
          <a:endParaRPr lang="en-US"/>
        </a:p>
      </dgm:t>
    </dgm:pt>
    <dgm:pt modelId="{BF39D909-D9D2-4CD1-8640-2C4261935135}" type="sibTrans" cxnId="{95925CED-3422-4E21-8D06-71E2F63F4CEA}">
      <dgm:prSet/>
      <dgm:spPr/>
      <dgm:t>
        <a:bodyPr/>
        <a:lstStyle/>
        <a:p>
          <a:endParaRPr lang="en-US"/>
        </a:p>
      </dgm:t>
    </dgm:pt>
    <dgm:pt modelId="{2B172FC2-C361-40F2-B999-F9F930F7EA55}">
      <dgm:prSet/>
      <dgm:spPr/>
      <dgm:t>
        <a:bodyPr/>
        <a:lstStyle/>
        <a:p>
          <a:r>
            <a:rPr lang="en-GB"/>
            <a:t>Most studies emphasise the importance of performance management frameworks in assuring accountability (Carvalho et al. 2006, Kloot 2009, Taylor et al. 2021). </a:t>
          </a:r>
          <a:endParaRPr lang="en-US"/>
        </a:p>
      </dgm:t>
    </dgm:pt>
    <dgm:pt modelId="{2FDDB657-B9E2-4384-AF06-E0D02674F74F}" type="parTrans" cxnId="{839D2422-81F6-4918-877B-38BCD8183422}">
      <dgm:prSet/>
      <dgm:spPr/>
      <dgm:t>
        <a:bodyPr/>
        <a:lstStyle/>
        <a:p>
          <a:endParaRPr lang="en-US"/>
        </a:p>
      </dgm:t>
    </dgm:pt>
    <dgm:pt modelId="{4BAA1B0E-AD3A-4410-8970-1B7520A91DD8}" type="sibTrans" cxnId="{839D2422-81F6-4918-877B-38BCD8183422}">
      <dgm:prSet/>
      <dgm:spPr/>
      <dgm:t>
        <a:bodyPr/>
        <a:lstStyle/>
        <a:p>
          <a:endParaRPr lang="en-US"/>
        </a:p>
      </dgm:t>
    </dgm:pt>
    <dgm:pt modelId="{2E752628-A78D-4235-A0E5-E5E4C7C33BED}">
      <dgm:prSet/>
      <dgm:spPr/>
      <dgm:t>
        <a:bodyPr/>
        <a:lstStyle/>
        <a:p>
          <a:r>
            <a:rPr lang="en-GB"/>
            <a:t>Other studies also emphasise the importance of financial reporting in delivering accountability (Spencer et al. 2019).</a:t>
          </a:r>
          <a:endParaRPr lang="en-US"/>
        </a:p>
      </dgm:t>
    </dgm:pt>
    <dgm:pt modelId="{F635ACE2-8C5D-4936-923F-158A22F1B4FF}" type="parTrans" cxnId="{047F0682-4648-4428-B1DE-C7E7F021A5CC}">
      <dgm:prSet/>
      <dgm:spPr/>
      <dgm:t>
        <a:bodyPr/>
        <a:lstStyle/>
        <a:p>
          <a:endParaRPr lang="en-US"/>
        </a:p>
      </dgm:t>
    </dgm:pt>
    <dgm:pt modelId="{18C6FF4A-9D41-4D9F-91E0-33A69E0C77D5}" type="sibTrans" cxnId="{047F0682-4648-4428-B1DE-C7E7F021A5CC}">
      <dgm:prSet/>
      <dgm:spPr/>
      <dgm:t>
        <a:bodyPr/>
        <a:lstStyle/>
        <a:p>
          <a:endParaRPr lang="en-US"/>
        </a:p>
      </dgm:t>
    </dgm:pt>
    <dgm:pt modelId="{0FD63054-5AC0-4EA8-A0BE-8F2993A2AB27}">
      <dgm:prSet/>
      <dgm:spPr/>
      <dgm:t>
        <a:bodyPr/>
        <a:lstStyle/>
        <a:p>
          <a:r>
            <a:rPr lang="en-GB"/>
            <a:t>Changes in governance arrangements may affect the nature of accountability within fire and rescue services (Clarke 2018).</a:t>
          </a:r>
          <a:endParaRPr lang="en-US"/>
        </a:p>
      </dgm:t>
    </dgm:pt>
    <dgm:pt modelId="{FD0DACE7-7E02-489F-AC28-14604E6C8169}" type="parTrans" cxnId="{AD3E275B-4DD1-472C-9CDB-400DB52179F0}">
      <dgm:prSet/>
      <dgm:spPr/>
      <dgm:t>
        <a:bodyPr/>
        <a:lstStyle/>
        <a:p>
          <a:endParaRPr lang="en-US"/>
        </a:p>
      </dgm:t>
    </dgm:pt>
    <dgm:pt modelId="{9F78C0B9-EDD7-4738-89DE-10277A8B31E7}" type="sibTrans" cxnId="{AD3E275B-4DD1-472C-9CDB-400DB52179F0}">
      <dgm:prSet/>
      <dgm:spPr/>
      <dgm:t>
        <a:bodyPr/>
        <a:lstStyle/>
        <a:p>
          <a:endParaRPr lang="en-US"/>
        </a:p>
      </dgm:t>
    </dgm:pt>
    <dgm:pt modelId="{5349B485-C988-4503-876E-630E5A79350C}" type="pres">
      <dgm:prSet presAssocID="{77CD2564-3DFE-47AB-B03B-8CF8A1710605}" presName="vert0" presStyleCnt="0">
        <dgm:presLayoutVars>
          <dgm:dir/>
          <dgm:animOne val="branch"/>
          <dgm:animLvl val="lvl"/>
        </dgm:presLayoutVars>
      </dgm:prSet>
      <dgm:spPr/>
    </dgm:pt>
    <dgm:pt modelId="{EACF1B31-56C4-47B6-88A4-C5ABB45B3353}" type="pres">
      <dgm:prSet presAssocID="{12B7F2C5-8152-4486-B0FB-E3C3B5982D45}" presName="thickLine" presStyleLbl="alignNode1" presStyleIdx="0" presStyleCnt="5"/>
      <dgm:spPr/>
    </dgm:pt>
    <dgm:pt modelId="{D809290B-2F7B-48BB-BF8C-923AC58B5462}" type="pres">
      <dgm:prSet presAssocID="{12B7F2C5-8152-4486-B0FB-E3C3B5982D45}" presName="horz1" presStyleCnt="0"/>
      <dgm:spPr/>
    </dgm:pt>
    <dgm:pt modelId="{DE9CD6C9-81CE-4E1A-B7FA-5FA944964284}" type="pres">
      <dgm:prSet presAssocID="{12B7F2C5-8152-4486-B0FB-E3C3B5982D45}" presName="tx1" presStyleLbl="revTx" presStyleIdx="0" presStyleCnt="5"/>
      <dgm:spPr/>
    </dgm:pt>
    <dgm:pt modelId="{04456EEA-131A-404A-B6B6-4247EAC580F0}" type="pres">
      <dgm:prSet presAssocID="{12B7F2C5-8152-4486-B0FB-E3C3B5982D45}" presName="vert1" presStyleCnt="0"/>
      <dgm:spPr/>
    </dgm:pt>
    <dgm:pt modelId="{8FFE6D8C-92FB-4555-B0A8-7F79FEE4C4C7}" type="pres">
      <dgm:prSet presAssocID="{5EA302B3-D7E6-415E-ABB7-6FEDE655177A}" presName="thickLine" presStyleLbl="alignNode1" presStyleIdx="1" presStyleCnt="5"/>
      <dgm:spPr/>
    </dgm:pt>
    <dgm:pt modelId="{DCC702CB-E692-4573-9DF6-08419ADE4C99}" type="pres">
      <dgm:prSet presAssocID="{5EA302B3-D7E6-415E-ABB7-6FEDE655177A}" presName="horz1" presStyleCnt="0"/>
      <dgm:spPr/>
    </dgm:pt>
    <dgm:pt modelId="{39CB123A-153D-47BC-BBE9-AF05F2754743}" type="pres">
      <dgm:prSet presAssocID="{5EA302B3-D7E6-415E-ABB7-6FEDE655177A}" presName="tx1" presStyleLbl="revTx" presStyleIdx="1" presStyleCnt="5"/>
      <dgm:spPr/>
    </dgm:pt>
    <dgm:pt modelId="{A67F06BB-2360-405D-8D8A-15F21BCC2926}" type="pres">
      <dgm:prSet presAssocID="{5EA302B3-D7E6-415E-ABB7-6FEDE655177A}" presName="vert1" presStyleCnt="0"/>
      <dgm:spPr/>
    </dgm:pt>
    <dgm:pt modelId="{0A0C813D-132A-47B9-8BA4-D815948314A7}" type="pres">
      <dgm:prSet presAssocID="{2B172FC2-C361-40F2-B999-F9F930F7EA55}" presName="thickLine" presStyleLbl="alignNode1" presStyleIdx="2" presStyleCnt="5"/>
      <dgm:spPr/>
    </dgm:pt>
    <dgm:pt modelId="{91792330-36FF-43C1-983D-ABA15B5D37F6}" type="pres">
      <dgm:prSet presAssocID="{2B172FC2-C361-40F2-B999-F9F930F7EA55}" presName="horz1" presStyleCnt="0"/>
      <dgm:spPr/>
    </dgm:pt>
    <dgm:pt modelId="{44011D04-EFB2-446F-B730-271B559EC8FC}" type="pres">
      <dgm:prSet presAssocID="{2B172FC2-C361-40F2-B999-F9F930F7EA55}" presName="tx1" presStyleLbl="revTx" presStyleIdx="2" presStyleCnt="5"/>
      <dgm:spPr/>
    </dgm:pt>
    <dgm:pt modelId="{650454E5-1C9D-4A9F-BFDC-4D63BFCE3C40}" type="pres">
      <dgm:prSet presAssocID="{2B172FC2-C361-40F2-B999-F9F930F7EA55}" presName="vert1" presStyleCnt="0"/>
      <dgm:spPr/>
    </dgm:pt>
    <dgm:pt modelId="{9C6DD0DD-9A66-45DA-BD63-52702015B0AB}" type="pres">
      <dgm:prSet presAssocID="{2E752628-A78D-4235-A0E5-E5E4C7C33BED}" presName="thickLine" presStyleLbl="alignNode1" presStyleIdx="3" presStyleCnt="5"/>
      <dgm:spPr/>
    </dgm:pt>
    <dgm:pt modelId="{05E065A5-93D9-42A9-BDE3-87CAB0F58971}" type="pres">
      <dgm:prSet presAssocID="{2E752628-A78D-4235-A0E5-E5E4C7C33BED}" presName="horz1" presStyleCnt="0"/>
      <dgm:spPr/>
    </dgm:pt>
    <dgm:pt modelId="{337359B5-3828-40C5-A826-4B320BA17E41}" type="pres">
      <dgm:prSet presAssocID="{2E752628-A78D-4235-A0E5-E5E4C7C33BED}" presName="tx1" presStyleLbl="revTx" presStyleIdx="3" presStyleCnt="5"/>
      <dgm:spPr/>
    </dgm:pt>
    <dgm:pt modelId="{3DB185C4-F013-4AD2-B6CD-026CAA5FF561}" type="pres">
      <dgm:prSet presAssocID="{2E752628-A78D-4235-A0E5-E5E4C7C33BED}" presName="vert1" presStyleCnt="0"/>
      <dgm:spPr/>
    </dgm:pt>
    <dgm:pt modelId="{7E4E72A2-0CC2-4318-BA34-D097E16BFACD}" type="pres">
      <dgm:prSet presAssocID="{0FD63054-5AC0-4EA8-A0BE-8F2993A2AB27}" presName="thickLine" presStyleLbl="alignNode1" presStyleIdx="4" presStyleCnt="5"/>
      <dgm:spPr/>
    </dgm:pt>
    <dgm:pt modelId="{A78CA91C-92A7-44E5-8F8D-7A01C315EBDD}" type="pres">
      <dgm:prSet presAssocID="{0FD63054-5AC0-4EA8-A0BE-8F2993A2AB27}" presName="horz1" presStyleCnt="0"/>
      <dgm:spPr/>
    </dgm:pt>
    <dgm:pt modelId="{0F7A9E3B-5F80-49CE-8F1A-05D3237A944E}" type="pres">
      <dgm:prSet presAssocID="{0FD63054-5AC0-4EA8-A0BE-8F2993A2AB27}" presName="tx1" presStyleLbl="revTx" presStyleIdx="4" presStyleCnt="5"/>
      <dgm:spPr/>
    </dgm:pt>
    <dgm:pt modelId="{937506C6-968B-403D-A3C5-A7B8D96287AE}" type="pres">
      <dgm:prSet presAssocID="{0FD63054-5AC0-4EA8-A0BE-8F2993A2AB27}" presName="vert1" presStyleCnt="0"/>
      <dgm:spPr/>
    </dgm:pt>
  </dgm:ptLst>
  <dgm:cxnLst>
    <dgm:cxn modelId="{354BDB14-D623-4E55-A79A-3851E662C421}" type="presOf" srcId="{5EA302B3-D7E6-415E-ABB7-6FEDE655177A}" destId="{39CB123A-153D-47BC-BBE9-AF05F2754743}" srcOrd="0" destOrd="0" presId="urn:microsoft.com/office/officeart/2008/layout/LinedList"/>
    <dgm:cxn modelId="{839D2422-81F6-4918-877B-38BCD8183422}" srcId="{77CD2564-3DFE-47AB-B03B-8CF8A1710605}" destId="{2B172FC2-C361-40F2-B999-F9F930F7EA55}" srcOrd="2" destOrd="0" parTransId="{2FDDB657-B9E2-4384-AF06-E0D02674F74F}" sibTransId="{4BAA1B0E-AD3A-4410-8970-1B7520A91DD8}"/>
    <dgm:cxn modelId="{AD3E275B-4DD1-472C-9CDB-400DB52179F0}" srcId="{77CD2564-3DFE-47AB-B03B-8CF8A1710605}" destId="{0FD63054-5AC0-4EA8-A0BE-8F2993A2AB27}" srcOrd="4" destOrd="0" parTransId="{FD0DACE7-7E02-489F-AC28-14604E6C8169}" sibTransId="{9F78C0B9-EDD7-4738-89DE-10277A8B31E7}"/>
    <dgm:cxn modelId="{1BE93349-A258-497D-81C0-6AB2E695D468}" type="presOf" srcId="{12B7F2C5-8152-4486-B0FB-E3C3B5982D45}" destId="{DE9CD6C9-81CE-4E1A-B7FA-5FA944964284}" srcOrd="0" destOrd="0" presId="urn:microsoft.com/office/officeart/2008/layout/LinedList"/>
    <dgm:cxn modelId="{A4B0E749-3AB2-4599-8A4A-B76CAFD24666}" type="presOf" srcId="{2B172FC2-C361-40F2-B999-F9F930F7EA55}" destId="{44011D04-EFB2-446F-B730-271B559EC8FC}" srcOrd="0" destOrd="0" presId="urn:microsoft.com/office/officeart/2008/layout/LinedList"/>
    <dgm:cxn modelId="{C0390753-2E0D-4775-BA48-8F1B246D6A41}" type="presOf" srcId="{2E752628-A78D-4235-A0E5-E5E4C7C33BED}" destId="{337359B5-3828-40C5-A826-4B320BA17E41}" srcOrd="0" destOrd="0" presId="urn:microsoft.com/office/officeart/2008/layout/LinedList"/>
    <dgm:cxn modelId="{047F0682-4648-4428-B1DE-C7E7F021A5CC}" srcId="{77CD2564-3DFE-47AB-B03B-8CF8A1710605}" destId="{2E752628-A78D-4235-A0E5-E5E4C7C33BED}" srcOrd="3" destOrd="0" parTransId="{F635ACE2-8C5D-4936-923F-158A22F1B4FF}" sibTransId="{18C6FF4A-9D41-4D9F-91E0-33A69E0C77D5}"/>
    <dgm:cxn modelId="{C06B2398-3891-433B-8C8A-D87912614FD1}" type="presOf" srcId="{0FD63054-5AC0-4EA8-A0BE-8F2993A2AB27}" destId="{0F7A9E3B-5F80-49CE-8F1A-05D3237A944E}" srcOrd="0" destOrd="0" presId="urn:microsoft.com/office/officeart/2008/layout/LinedList"/>
    <dgm:cxn modelId="{22891B9B-4286-4365-A05D-1B7A3ADBC104}" srcId="{77CD2564-3DFE-47AB-B03B-8CF8A1710605}" destId="{12B7F2C5-8152-4486-B0FB-E3C3B5982D45}" srcOrd="0" destOrd="0" parTransId="{8EBE228B-22BF-41A4-93EF-501269196A54}" sibTransId="{01233D90-7993-4E80-9FB0-2329B29AD2CE}"/>
    <dgm:cxn modelId="{BA34F0C2-84D2-416F-B37B-222E49227955}" type="presOf" srcId="{77CD2564-3DFE-47AB-B03B-8CF8A1710605}" destId="{5349B485-C988-4503-876E-630E5A79350C}" srcOrd="0" destOrd="0" presId="urn:microsoft.com/office/officeart/2008/layout/LinedList"/>
    <dgm:cxn modelId="{95925CED-3422-4E21-8D06-71E2F63F4CEA}" srcId="{77CD2564-3DFE-47AB-B03B-8CF8A1710605}" destId="{5EA302B3-D7E6-415E-ABB7-6FEDE655177A}" srcOrd="1" destOrd="0" parTransId="{86AEB107-EE7D-44ED-8A7A-DB01C03DDF3A}" sibTransId="{BF39D909-D9D2-4CD1-8640-2C4261935135}"/>
    <dgm:cxn modelId="{4E69E0AB-9FC5-494C-ADB8-BC2BEE34AD3A}" type="presParOf" srcId="{5349B485-C988-4503-876E-630E5A79350C}" destId="{EACF1B31-56C4-47B6-88A4-C5ABB45B3353}" srcOrd="0" destOrd="0" presId="urn:microsoft.com/office/officeart/2008/layout/LinedList"/>
    <dgm:cxn modelId="{DCA1AC19-1AE4-424D-BB0A-454ACE7D3F49}" type="presParOf" srcId="{5349B485-C988-4503-876E-630E5A79350C}" destId="{D809290B-2F7B-48BB-BF8C-923AC58B5462}" srcOrd="1" destOrd="0" presId="urn:microsoft.com/office/officeart/2008/layout/LinedList"/>
    <dgm:cxn modelId="{6BEA1352-A16E-4A2B-BA78-74D7F7198970}" type="presParOf" srcId="{D809290B-2F7B-48BB-BF8C-923AC58B5462}" destId="{DE9CD6C9-81CE-4E1A-B7FA-5FA944964284}" srcOrd="0" destOrd="0" presId="urn:microsoft.com/office/officeart/2008/layout/LinedList"/>
    <dgm:cxn modelId="{2E98183E-4C1D-426E-82A6-0930900EBC9C}" type="presParOf" srcId="{D809290B-2F7B-48BB-BF8C-923AC58B5462}" destId="{04456EEA-131A-404A-B6B6-4247EAC580F0}" srcOrd="1" destOrd="0" presId="urn:microsoft.com/office/officeart/2008/layout/LinedList"/>
    <dgm:cxn modelId="{C1EC7DCC-CCBB-457F-9D49-51112B142560}" type="presParOf" srcId="{5349B485-C988-4503-876E-630E5A79350C}" destId="{8FFE6D8C-92FB-4555-B0A8-7F79FEE4C4C7}" srcOrd="2" destOrd="0" presId="urn:microsoft.com/office/officeart/2008/layout/LinedList"/>
    <dgm:cxn modelId="{EF9D496A-3B00-4901-9FF1-78889D4615C5}" type="presParOf" srcId="{5349B485-C988-4503-876E-630E5A79350C}" destId="{DCC702CB-E692-4573-9DF6-08419ADE4C99}" srcOrd="3" destOrd="0" presId="urn:microsoft.com/office/officeart/2008/layout/LinedList"/>
    <dgm:cxn modelId="{C9EE6E22-F75C-4898-BB24-6047F7875F6D}" type="presParOf" srcId="{DCC702CB-E692-4573-9DF6-08419ADE4C99}" destId="{39CB123A-153D-47BC-BBE9-AF05F2754743}" srcOrd="0" destOrd="0" presId="urn:microsoft.com/office/officeart/2008/layout/LinedList"/>
    <dgm:cxn modelId="{7E089C6C-9EC0-45E9-8918-8DA6C7DF3A50}" type="presParOf" srcId="{DCC702CB-E692-4573-9DF6-08419ADE4C99}" destId="{A67F06BB-2360-405D-8D8A-15F21BCC2926}" srcOrd="1" destOrd="0" presId="urn:microsoft.com/office/officeart/2008/layout/LinedList"/>
    <dgm:cxn modelId="{ADCEF69B-31CD-4BB8-83C2-72DA96BDEEDE}" type="presParOf" srcId="{5349B485-C988-4503-876E-630E5A79350C}" destId="{0A0C813D-132A-47B9-8BA4-D815948314A7}" srcOrd="4" destOrd="0" presId="urn:microsoft.com/office/officeart/2008/layout/LinedList"/>
    <dgm:cxn modelId="{4530F71C-7B48-448F-B4DF-0E2649103A44}" type="presParOf" srcId="{5349B485-C988-4503-876E-630E5A79350C}" destId="{91792330-36FF-43C1-983D-ABA15B5D37F6}" srcOrd="5" destOrd="0" presId="urn:microsoft.com/office/officeart/2008/layout/LinedList"/>
    <dgm:cxn modelId="{AF657415-CCEB-4635-B903-28A3904D22B8}" type="presParOf" srcId="{91792330-36FF-43C1-983D-ABA15B5D37F6}" destId="{44011D04-EFB2-446F-B730-271B559EC8FC}" srcOrd="0" destOrd="0" presId="urn:microsoft.com/office/officeart/2008/layout/LinedList"/>
    <dgm:cxn modelId="{70FAAF53-8314-4E77-A85A-6DB6A9983768}" type="presParOf" srcId="{91792330-36FF-43C1-983D-ABA15B5D37F6}" destId="{650454E5-1C9D-4A9F-BFDC-4D63BFCE3C40}" srcOrd="1" destOrd="0" presId="urn:microsoft.com/office/officeart/2008/layout/LinedList"/>
    <dgm:cxn modelId="{126C5A54-47EF-43D1-B67F-60F18CC64456}" type="presParOf" srcId="{5349B485-C988-4503-876E-630E5A79350C}" destId="{9C6DD0DD-9A66-45DA-BD63-52702015B0AB}" srcOrd="6" destOrd="0" presId="urn:microsoft.com/office/officeart/2008/layout/LinedList"/>
    <dgm:cxn modelId="{0897D4B2-4D15-4753-B629-5F9D6DC49D92}" type="presParOf" srcId="{5349B485-C988-4503-876E-630E5A79350C}" destId="{05E065A5-93D9-42A9-BDE3-87CAB0F58971}" srcOrd="7" destOrd="0" presId="urn:microsoft.com/office/officeart/2008/layout/LinedList"/>
    <dgm:cxn modelId="{E4297277-796B-4EE0-933A-C29F39C764C5}" type="presParOf" srcId="{05E065A5-93D9-42A9-BDE3-87CAB0F58971}" destId="{337359B5-3828-40C5-A826-4B320BA17E41}" srcOrd="0" destOrd="0" presId="urn:microsoft.com/office/officeart/2008/layout/LinedList"/>
    <dgm:cxn modelId="{982AED01-4A00-4E3F-931A-CB776E848A52}" type="presParOf" srcId="{05E065A5-93D9-42A9-BDE3-87CAB0F58971}" destId="{3DB185C4-F013-4AD2-B6CD-026CAA5FF561}" srcOrd="1" destOrd="0" presId="urn:microsoft.com/office/officeart/2008/layout/LinedList"/>
    <dgm:cxn modelId="{644EE98D-DF7E-4B9F-92C6-C0214BF7725F}" type="presParOf" srcId="{5349B485-C988-4503-876E-630E5A79350C}" destId="{7E4E72A2-0CC2-4318-BA34-D097E16BFACD}" srcOrd="8" destOrd="0" presId="urn:microsoft.com/office/officeart/2008/layout/LinedList"/>
    <dgm:cxn modelId="{B12A653D-E701-4390-BD4A-5F66CBAE0FF7}" type="presParOf" srcId="{5349B485-C988-4503-876E-630E5A79350C}" destId="{A78CA91C-92A7-44E5-8F8D-7A01C315EBDD}" srcOrd="9" destOrd="0" presId="urn:microsoft.com/office/officeart/2008/layout/LinedList"/>
    <dgm:cxn modelId="{A3FCE785-E5ED-4520-8336-215DCF55FFC5}" type="presParOf" srcId="{A78CA91C-92A7-44E5-8F8D-7A01C315EBDD}" destId="{0F7A9E3B-5F80-49CE-8F1A-05D3237A944E}" srcOrd="0" destOrd="0" presId="urn:microsoft.com/office/officeart/2008/layout/LinedList"/>
    <dgm:cxn modelId="{4E5EA0F9-8DE7-44DD-B000-18A2DF562895}" type="presParOf" srcId="{A78CA91C-92A7-44E5-8F8D-7A01C315EBDD}" destId="{937506C6-968B-403D-A3C5-A7B8D96287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F1B31-56C4-47B6-88A4-C5ABB45B3353}">
      <dsp:nvSpPr>
        <dsp:cNvPr id="0" name=""/>
        <dsp:cNvSpPr/>
      </dsp:nvSpPr>
      <dsp:spPr>
        <a:xfrm>
          <a:off x="0" y="581"/>
          <a:ext cx="50770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CD6C9-81CE-4E1A-B7FA-5FA944964284}">
      <dsp:nvSpPr>
        <dsp:cNvPr id="0" name=""/>
        <dsp:cNvSpPr/>
      </dsp:nvSpPr>
      <dsp:spPr>
        <a:xfrm>
          <a:off x="0" y="581"/>
          <a:ext cx="5077071" cy="95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Governance and accountability in fire and rescue services have received relatively little academic attention</a:t>
          </a:r>
          <a:endParaRPr lang="en-US" sz="1700" kern="1200" dirty="0"/>
        </a:p>
      </dsp:txBody>
      <dsp:txXfrm>
        <a:off x="0" y="581"/>
        <a:ext cx="5077071" cy="951941"/>
      </dsp:txXfrm>
    </dsp:sp>
    <dsp:sp modelId="{8FFE6D8C-92FB-4555-B0A8-7F79FEE4C4C7}">
      <dsp:nvSpPr>
        <dsp:cNvPr id="0" name=""/>
        <dsp:cNvSpPr/>
      </dsp:nvSpPr>
      <dsp:spPr>
        <a:xfrm>
          <a:off x="0" y="952522"/>
          <a:ext cx="50770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B123A-153D-47BC-BBE9-AF05F2754743}">
      <dsp:nvSpPr>
        <dsp:cNvPr id="0" name=""/>
        <dsp:cNvSpPr/>
      </dsp:nvSpPr>
      <dsp:spPr>
        <a:xfrm>
          <a:off x="0" y="952522"/>
          <a:ext cx="5077071" cy="95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Farrell (2018) reviewed governance arrangements, focusing primarily on fire and rescue authorities as governing bodies</a:t>
          </a:r>
          <a:endParaRPr lang="en-US" sz="1700" kern="1200"/>
        </a:p>
      </dsp:txBody>
      <dsp:txXfrm>
        <a:off x="0" y="952522"/>
        <a:ext cx="5077071" cy="951941"/>
      </dsp:txXfrm>
    </dsp:sp>
    <dsp:sp modelId="{0A0C813D-132A-47B9-8BA4-D815948314A7}">
      <dsp:nvSpPr>
        <dsp:cNvPr id="0" name=""/>
        <dsp:cNvSpPr/>
      </dsp:nvSpPr>
      <dsp:spPr>
        <a:xfrm>
          <a:off x="0" y="1904464"/>
          <a:ext cx="50770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11D04-EFB2-446F-B730-271B559EC8FC}">
      <dsp:nvSpPr>
        <dsp:cNvPr id="0" name=""/>
        <dsp:cNvSpPr/>
      </dsp:nvSpPr>
      <dsp:spPr>
        <a:xfrm>
          <a:off x="0" y="1904464"/>
          <a:ext cx="5077071" cy="95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Most studies emphasise the importance of performance management frameworks in assuring accountability (Carvalho et al. 2006, Kloot 2009, Taylor et al. 2021). </a:t>
          </a:r>
          <a:endParaRPr lang="en-US" sz="1700" kern="1200"/>
        </a:p>
      </dsp:txBody>
      <dsp:txXfrm>
        <a:off x="0" y="1904464"/>
        <a:ext cx="5077071" cy="951941"/>
      </dsp:txXfrm>
    </dsp:sp>
    <dsp:sp modelId="{9C6DD0DD-9A66-45DA-BD63-52702015B0AB}">
      <dsp:nvSpPr>
        <dsp:cNvPr id="0" name=""/>
        <dsp:cNvSpPr/>
      </dsp:nvSpPr>
      <dsp:spPr>
        <a:xfrm>
          <a:off x="0" y="2856406"/>
          <a:ext cx="50770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359B5-3828-40C5-A826-4B320BA17E41}">
      <dsp:nvSpPr>
        <dsp:cNvPr id="0" name=""/>
        <dsp:cNvSpPr/>
      </dsp:nvSpPr>
      <dsp:spPr>
        <a:xfrm>
          <a:off x="0" y="2856406"/>
          <a:ext cx="5077071" cy="95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Other studies also emphasise the importance of financial reporting in delivering accountability (Spencer et al. 2019).</a:t>
          </a:r>
          <a:endParaRPr lang="en-US" sz="1700" kern="1200"/>
        </a:p>
      </dsp:txBody>
      <dsp:txXfrm>
        <a:off x="0" y="2856406"/>
        <a:ext cx="5077071" cy="951941"/>
      </dsp:txXfrm>
    </dsp:sp>
    <dsp:sp modelId="{7E4E72A2-0CC2-4318-BA34-D097E16BFACD}">
      <dsp:nvSpPr>
        <dsp:cNvPr id="0" name=""/>
        <dsp:cNvSpPr/>
      </dsp:nvSpPr>
      <dsp:spPr>
        <a:xfrm>
          <a:off x="0" y="3808348"/>
          <a:ext cx="507707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7A9E3B-5F80-49CE-8F1A-05D3237A944E}">
      <dsp:nvSpPr>
        <dsp:cNvPr id="0" name=""/>
        <dsp:cNvSpPr/>
      </dsp:nvSpPr>
      <dsp:spPr>
        <a:xfrm>
          <a:off x="0" y="3808348"/>
          <a:ext cx="5077071" cy="95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Changes in governance arrangements may affect the nature of accountability within fire and rescue services (Clarke 2018).</a:t>
          </a:r>
          <a:endParaRPr lang="en-US" sz="1700" kern="1200"/>
        </a:p>
      </dsp:txBody>
      <dsp:txXfrm>
        <a:off x="0" y="3808348"/>
        <a:ext cx="5077071" cy="9519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828B7-EF88-44F4-A6C1-C3404CCEE40C}" type="datetimeFigureOut">
              <a:rPr lang="en-GB" smtClean="0"/>
              <a:t>22/04/2022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05A0-FFD8-49CE-9581-813E4EAB8169}" type="slidenum">
              <a:rPr lang="en-GB" smtClean="0"/>
              <a:t>‹#›</a:t>
            </a:fld>
            <a:endParaRPr lang="en-GB"/>
          </a:p>
        </p:txBody>
      </p:sp>
    </p:spTree>
    <p:extLst>
      <p:ext uri="{BB962C8B-B14F-4D97-AF65-F5344CB8AC3E}">
        <p14:creationId xmlns:p14="http://schemas.microsoft.com/office/powerpoint/2010/main" val="219501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1</a:t>
            </a:fld>
            <a:endParaRPr lang="en-GB"/>
          </a:p>
        </p:txBody>
      </p:sp>
    </p:spTree>
    <p:extLst>
      <p:ext uri="{BB962C8B-B14F-4D97-AF65-F5344CB8AC3E}">
        <p14:creationId xmlns:p14="http://schemas.microsoft.com/office/powerpoint/2010/main" val="387428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10</a:t>
            </a:fld>
            <a:endParaRPr lang="en-GB"/>
          </a:p>
        </p:txBody>
      </p:sp>
    </p:spTree>
    <p:extLst>
      <p:ext uri="{BB962C8B-B14F-4D97-AF65-F5344CB8AC3E}">
        <p14:creationId xmlns:p14="http://schemas.microsoft.com/office/powerpoint/2010/main" val="312672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12</a:t>
            </a:fld>
            <a:endParaRPr lang="en-GB"/>
          </a:p>
        </p:txBody>
      </p:sp>
    </p:spTree>
    <p:extLst>
      <p:ext uri="{BB962C8B-B14F-4D97-AF65-F5344CB8AC3E}">
        <p14:creationId xmlns:p14="http://schemas.microsoft.com/office/powerpoint/2010/main" val="359597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2</a:t>
            </a:fld>
            <a:endParaRPr lang="en-GB"/>
          </a:p>
        </p:txBody>
      </p:sp>
    </p:spTree>
    <p:extLst>
      <p:ext uri="{BB962C8B-B14F-4D97-AF65-F5344CB8AC3E}">
        <p14:creationId xmlns:p14="http://schemas.microsoft.com/office/powerpoint/2010/main" val="340129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3</a:t>
            </a:fld>
            <a:endParaRPr lang="en-GB"/>
          </a:p>
        </p:txBody>
      </p:sp>
    </p:spTree>
    <p:extLst>
      <p:ext uri="{BB962C8B-B14F-4D97-AF65-F5344CB8AC3E}">
        <p14:creationId xmlns:p14="http://schemas.microsoft.com/office/powerpoint/2010/main" val="332243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905A0-FFD8-49CE-9581-813E4EAB81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11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5</a:t>
            </a:fld>
            <a:endParaRPr lang="en-GB"/>
          </a:p>
        </p:txBody>
      </p:sp>
    </p:spTree>
    <p:extLst>
      <p:ext uri="{BB962C8B-B14F-4D97-AF65-F5344CB8AC3E}">
        <p14:creationId xmlns:p14="http://schemas.microsoft.com/office/powerpoint/2010/main" val="94142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6</a:t>
            </a:fld>
            <a:endParaRPr lang="en-GB"/>
          </a:p>
        </p:txBody>
      </p:sp>
    </p:spTree>
    <p:extLst>
      <p:ext uri="{BB962C8B-B14F-4D97-AF65-F5344CB8AC3E}">
        <p14:creationId xmlns:p14="http://schemas.microsoft.com/office/powerpoint/2010/main" val="328644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7</a:t>
            </a:fld>
            <a:endParaRPr lang="en-GB"/>
          </a:p>
        </p:txBody>
      </p:sp>
    </p:spTree>
    <p:extLst>
      <p:ext uri="{BB962C8B-B14F-4D97-AF65-F5344CB8AC3E}">
        <p14:creationId xmlns:p14="http://schemas.microsoft.com/office/powerpoint/2010/main" val="93898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8</a:t>
            </a:fld>
            <a:endParaRPr lang="en-GB"/>
          </a:p>
        </p:txBody>
      </p:sp>
    </p:spTree>
    <p:extLst>
      <p:ext uri="{BB962C8B-B14F-4D97-AF65-F5344CB8AC3E}">
        <p14:creationId xmlns:p14="http://schemas.microsoft.com/office/powerpoint/2010/main" val="104987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905A0-FFD8-49CE-9581-813E4EAB8169}" type="slidenum">
              <a:rPr lang="en-GB" smtClean="0"/>
              <a:t>9</a:t>
            </a:fld>
            <a:endParaRPr lang="en-GB"/>
          </a:p>
        </p:txBody>
      </p:sp>
    </p:spTree>
    <p:extLst>
      <p:ext uri="{BB962C8B-B14F-4D97-AF65-F5344CB8AC3E}">
        <p14:creationId xmlns:p14="http://schemas.microsoft.com/office/powerpoint/2010/main" val="141286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165664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268083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339781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870D6-4FB3-4ACB-B619-0E1C588D5789}"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64094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870D6-4FB3-4ACB-B619-0E1C588D5789}" type="datetimeFigureOut">
              <a:rPr lang="en-GB" smtClean="0"/>
              <a:t>22/04/2022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296443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D870D6-4FB3-4ACB-B619-0E1C588D5789}" type="datetimeFigureOut">
              <a:rPr lang="en-GB" smtClean="0"/>
              <a:t>22/04/2022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415486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870D6-4FB3-4ACB-B619-0E1C588D5789}" type="datetimeFigureOut">
              <a:rPr lang="en-GB" smtClean="0"/>
              <a:t>22/04/2022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317119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D870D6-4FB3-4ACB-B619-0E1C588D5789}" type="datetimeFigureOut">
              <a:rPr lang="en-GB" smtClean="0"/>
              <a:t>22/04/2022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377761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870D6-4FB3-4ACB-B619-0E1C588D5789}" type="datetimeFigureOut">
              <a:rPr lang="en-GB" smtClean="0"/>
              <a:t>22/04/2022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198807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870D6-4FB3-4ACB-B619-0E1C588D5789}" type="datetimeFigureOut">
              <a:rPr lang="en-GB" smtClean="0"/>
              <a:t>22/04/2022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298124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870D6-4FB3-4ACB-B619-0E1C588D5789}" type="datetimeFigureOut">
              <a:rPr lang="en-GB" smtClean="0"/>
              <a:t>22/04/2022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2C8BC-1B2A-49A4-9FC3-D65D0921B338}" type="slidenum">
              <a:rPr lang="en-GB" smtClean="0"/>
              <a:t>‹#›</a:t>
            </a:fld>
            <a:endParaRPr lang="en-GB"/>
          </a:p>
        </p:txBody>
      </p:sp>
    </p:spTree>
    <p:extLst>
      <p:ext uri="{BB962C8B-B14F-4D97-AF65-F5344CB8AC3E}">
        <p14:creationId xmlns:p14="http://schemas.microsoft.com/office/powerpoint/2010/main" val="426231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9F060-DF0D-41CE-AC90-3C919ED8D7F0}" type="datetimeFigureOut">
              <a:rPr lang="en-GB" smtClean="0"/>
              <a:t>22/04/2022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BA49F-7C64-4EC3-ACB2-F1837354EDCB}" type="slidenum">
              <a:rPr lang="en-GB" smtClean="0"/>
              <a:t>‹#›</a:t>
            </a:fld>
            <a:endParaRPr lang="en-GB"/>
          </a:p>
        </p:txBody>
      </p:sp>
    </p:spTree>
    <p:extLst>
      <p:ext uri="{BB962C8B-B14F-4D97-AF65-F5344CB8AC3E}">
        <p14:creationId xmlns:p14="http://schemas.microsoft.com/office/powerpoint/2010/main" val="1012853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95A83-970F-45B6-BC3E-22D9C7A12C96}"/>
              </a:ext>
            </a:extLst>
          </p:cNvPr>
          <p:cNvSpPr>
            <a:spLocks noGrp="1"/>
          </p:cNvSpPr>
          <p:nvPr>
            <p:ph type="ctrTitle"/>
          </p:nvPr>
        </p:nvSpPr>
        <p:spPr>
          <a:xfrm>
            <a:off x="1285241" y="1008993"/>
            <a:ext cx="9231410" cy="3542045"/>
          </a:xfrm>
        </p:spPr>
        <p:txBody>
          <a:bodyPr anchor="b">
            <a:normAutofit/>
          </a:bodyPr>
          <a:lstStyle/>
          <a:p>
            <a:pPr algn="l"/>
            <a:r>
              <a:rPr lang="en-GB" sz="3700" b="1" dirty="0">
                <a:latin typeface="+mn-lt"/>
              </a:rPr>
              <a:t>From Fire and Rescue Authorities to </a:t>
            </a:r>
            <a:br>
              <a:rPr lang="en-GB" sz="3700" b="1" dirty="0">
                <a:latin typeface="+mn-lt"/>
              </a:rPr>
            </a:br>
            <a:r>
              <a:rPr lang="en-GB" sz="3700" b="1" dirty="0">
                <a:latin typeface="+mn-lt"/>
              </a:rPr>
              <a:t>Police, Fire and Crime Commissioners </a:t>
            </a:r>
            <a:br>
              <a:rPr lang="en-GB" sz="3700" b="1" dirty="0">
                <a:latin typeface="+mn-lt"/>
              </a:rPr>
            </a:br>
            <a:r>
              <a:rPr lang="en-GB" sz="3700" b="1" dirty="0">
                <a:latin typeface="+mn-lt"/>
              </a:rPr>
              <a:t>A comparative study of governance structures on perceptions of accountability in England</a:t>
            </a:r>
            <a:br>
              <a:rPr lang="en-GB" sz="3700" b="1" dirty="0">
                <a:latin typeface="+mn-lt"/>
              </a:rPr>
            </a:br>
            <a:endParaRPr lang="en-GB" sz="3700" dirty="0">
              <a:latin typeface="+mn-lt"/>
            </a:endParaRPr>
          </a:p>
        </p:txBody>
      </p:sp>
      <p:sp>
        <p:nvSpPr>
          <p:cNvPr id="3" name="Subtitle 2">
            <a:extLst>
              <a:ext uri="{FF2B5EF4-FFF2-40B4-BE49-F238E27FC236}">
                <a16:creationId xmlns:a16="http://schemas.microsoft.com/office/drawing/2014/main" id="{4839D302-88EC-460A-B285-3611185A874E}"/>
              </a:ext>
            </a:extLst>
          </p:cNvPr>
          <p:cNvSpPr>
            <a:spLocks noGrp="1"/>
          </p:cNvSpPr>
          <p:nvPr>
            <p:ph type="subTitle" idx="1"/>
          </p:nvPr>
        </p:nvSpPr>
        <p:spPr>
          <a:xfrm>
            <a:off x="1285241" y="4443073"/>
            <a:ext cx="7132335" cy="1752096"/>
          </a:xfrm>
        </p:spPr>
        <p:txBody>
          <a:bodyPr anchor="t">
            <a:normAutofit/>
          </a:bodyPr>
          <a:lstStyle/>
          <a:p>
            <a:pPr algn="l"/>
            <a:r>
              <a:rPr lang="en-GB" sz="1600" b="1" dirty="0"/>
              <a:t>Katarzyna Lakoma, PhD candidate</a:t>
            </a:r>
          </a:p>
          <a:p>
            <a:pPr algn="l"/>
            <a:r>
              <a:rPr lang="en-GB" sz="1600" b="1" dirty="0"/>
              <a:t>Nottingham Trent University</a:t>
            </a:r>
          </a:p>
          <a:p>
            <a:pPr algn="l"/>
            <a:r>
              <a:rPr lang="en-GB" sz="1600" dirty="0"/>
              <a:t>International Research Society for Public Management, April 2022</a:t>
            </a:r>
          </a:p>
          <a:p>
            <a:pPr algn="l"/>
            <a:r>
              <a:rPr lang="en-GB" sz="1600" dirty="0"/>
              <a:t>P18: New researchers panel</a:t>
            </a:r>
          </a:p>
        </p:txBody>
      </p:sp>
      <p:sp>
        <p:nvSpPr>
          <p:cNvPr id="8" name="Rectangle 7">
            <a:extLst>
              <a:ext uri="{FF2B5EF4-FFF2-40B4-BE49-F238E27FC236}">
                <a16:creationId xmlns:a16="http://schemas.microsoft.com/office/drawing/2014/main" id="{64D1E304-4367-4AB1-9295-7A4E5AA20456}"/>
              </a:ext>
            </a:extLst>
          </p:cNvPr>
          <p:cNvSpPr/>
          <p:nvPr/>
        </p:nvSpPr>
        <p:spPr>
          <a:xfrm>
            <a:off x="5025781" y="4392315"/>
            <a:ext cx="1914883" cy="338554"/>
          </a:xfrm>
          <a:prstGeom prst="rect">
            <a:avLst/>
          </a:prstGeom>
        </p:spPr>
        <p:txBody>
          <a:bodyPr wrap="none">
            <a:spAutoFit/>
          </a:bodyPr>
          <a:lstStyle/>
          <a:p>
            <a:r>
              <a:rPr lang="en-GB" sz="1600" b="1" dirty="0"/>
              <a:t>@KatarzynaLakoma </a:t>
            </a:r>
            <a:endParaRPr lang="en-GB" sz="1600" dirty="0"/>
          </a:p>
        </p:txBody>
      </p:sp>
      <p:pic>
        <p:nvPicPr>
          <p:cNvPr id="9" name="Picture 8">
            <a:extLst>
              <a:ext uri="{FF2B5EF4-FFF2-40B4-BE49-F238E27FC236}">
                <a16:creationId xmlns:a16="http://schemas.microsoft.com/office/drawing/2014/main" id="{FF5BCAD6-BE22-4523-AEEC-0ED3AE07C1D9}"/>
              </a:ext>
            </a:extLst>
          </p:cNvPr>
          <p:cNvPicPr>
            <a:picLocks noChangeAspect="1"/>
          </p:cNvPicPr>
          <p:nvPr/>
        </p:nvPicPr>
        <p:blipFill>
          <a:blip r:embed="rId3"/>
          <a:stretch>
            <a:fillRect/>
          </a:stretch>
        </p:blipFill>
        <p:spPr>
          <a:xfrm>
            <a:off x="4578278" y="4320611"/>
            <a:ext cx="514202" cy="510336"/>
          </a:xfrm>
          <a:prstGeom prst="rect">
            <a:avLst/>
          </a:prstGeom>
        </p:spPr>
      </p:pic>
      <p:pic>
        <p:nvPicPr>
          <p:cNvPr id="5" name="Picture 4">
            <a:extLst>
              <a:ext uri="{FF2B5EF4-FFF2-40B4-BE49-F238E27FC236}">
                <a16:creationId xmlns:a16="http://schemas.microsoft.com/office/drawing/2014/main" id="{14297209-A073-4866-B0C4-79E8DFF63F16}"/>
              </a:ext>
            </a:extLst>
          </p:cNvPr>
          <p:cNvPicPr>
            <a:picLocks noChangeAspect="1"/>
          </p:cNvPicPr>
          <p:nvPr/>
        </p:nvPicPr>
        <p:blipFill>
          <a:blip r:embed="rId4"/>
          <a:stretch>
            <a:fillRect/>
          </a:stretch>
        </p:blipFill>
        <p:spPr>
          <a:xfrm>
            <a:off x="7099522" y="4609625"/>
            <a:ext cx="2505673" cy="743776"/>
          </a:xfrm>
          <a:prstGeom prst="rect">
            <a:avLst/>
          </a:prstGeom>
        </p:spPr>
      </p:pic>
    </p:spTree>
    <p:extLst>
      <p:ext uri="{BB962C8B-B14F-4D97-AF65-F5344CB8AC3E}">
        <p14:creationId xmlns:p14="http://schemas.microsoft.com/office/powerpoint/2010/main" val="173107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r Majesty's Inspectorate of Constabulary and Fire &amp; Rescue Services -  Wikipedia">
            <a:extLst>
              <a:ext uri="{FF2B5EF4-FFF2-40B4-BE49-F238E27FC236}">
                <a16:creationId xmlns:a16="http://schemas.microsoft.com/office/drawing/2014/main" id="{4CFC73C8-4B1A-4DAD-B80A-B6E402C7D3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3037" y="1144247"/>
            <a:ext cx="2624137" cy="1686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7F4BA7-12E7-43B9-8829-04661A376523}"/>
              </a:ext>
            </a:extLst>
          </p:cNvPr>
          <p:cNvPicPr>
            <a:picLocks noChangeAspect="1"/>
          </p:cNvPicPr>
          <p:nvPr/>
        </p:nvPicPr>
        <p:blipFill>
          <a:blip r:embed="rId4"/>
          <a:stretch>
            <a:fillRect/>
          </a:stretch>
        </p:blipFill>
        <p:spPr>
          <a:xfrm>
            <a:off x="621676" y="3620581"/>
            <a:ext cx="3874124" cy="2576292"/>
          </a:xfrm>
          <a:prstGeom prst="rect">
            <a:avLst/>
          </a:prstGeom>
        </p:spPr>
      </p:pic>
      <p:sp>
        <p:nvSpPr>
          <p:cNvPr id="137" name="Right Triangle 13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EF71E-9D01-474D-9564-0BCF232263B8}"/>
              </a:ext>
            </a:extLst>
          </p:cNvPr>
          <p:cNvSpPr>
            <a:spLocks noGrp="1"/>
          </p:cNvSpPr>
          <p:nvPr>
            <p:ph type="title"/>
          </p:nvPr>
        </p:nvSpPr>
        <p:spPr>
          <a:xfrm>
            <a:off x="9826939" y="4686030"/>
            <a:ext cx="5642312" cy="1597228"/>
          </a:xfrm>
        </p:spPr>
        <p:txBody>
          <a:bodyPr>
            <a:normAutofit/>
          </a:bodyPr>
          <a:lstStyle/>
          <a:p>
            <a:br>
              <a:rPr lang="en-GB" sz="3400" b="1" dirty="0"/>
            </a:br>
            <a:br>
              <a:rPr lang="en-GB" sz="3400" b="1" dirty="0"/>
            </a:br>
            <a:r>
              <a:rPr lang="en-GB" sz="3400" b="1" dirty="0"/>
              <a:t>Findings</a:t>
            </a:r>
          </a:p>
        </p:txBody>
      </p:sp>
      <p:sp>
        <p:nvSpPr>
          <p:cNvPr id="3" name="Content Placeholder 2">
            <a:extLst>
              <a:ext uri="{FF2B5EF4-FFF2-40B4-BE49-F238E27FC236}">
                <a16:creationId xmlns:a16="http://schemas.microsoft.com/office/drawing/2014/main" id="{33486875-70DB-40FE-AB97-1FB85E9B4159}"/>
              </a:ext>
            </a:extLst>
          </p:cNvPr>
          <p:cNvSpPr>
            <a:spLocks noGrp="1"/>
          </p:cNvSpPr>
          <p:nvPr>
            <p:ph idx="1"/>
          </p:nvPr>
        </p:nvSpPr>
        <p:spPr>
          <a:xfrm>
            <a:off x="4715637" y="888320"/>
            <a:ext cx="5352376" cy="4895093"/>
          </a:xfrm>
        </p:spPr>
        <p:txBody>
          <a:bodyPr anchor="t">
            <a:normAutofit fontScale="92500" lnSpcReduction="20000"/>
          </a:bodyPr>
          <a:lstStyle/>
          <a:p>
            <a:pPr marL="0" indent="0">
              <a:buNone/>
            </a:pPr>
            <a:endParaRPr lang="en-GB" sz="1400" b="1" dirty="0"/>
          </a:p>
          <a:p>
            <a:pPr marL="0" indent="0" algn="ctr">
              <a:buNone/>
            </a:pPr>
            <a:r>
              <a:rPr lang="en-GB" b="1" dirty="0"/>
              <a:t>New inspectorate (HMICFRS)</a:t>
            </a:r>
          </a:p>
          <a:p>
            <a:pPr lvl="1"/>
            <a:r>
              <a:rPr lang="en-GB" sz="1400" b="1" dirty="0"/>
              <a:t>Performance accountability -</a:t>
            </a:r>
            <a:r>
              <a:rPr lang="en-GB" sz="1400" dirty="0"/>
              <a:t> an increased focus on performance measurement</a:t>
            </a:r>
            <a:r>
              <a:rPr lang="en-GB" sz="1400" b="1" dirty="0"/>
              <a:t> </a:t>
            </a:r>
          </a:p>
          <a:p>
            <a:pPr marL="914400" lvl="2" indent="0">
              <a:buNone/>
            </a:pPr>
            <a:r>
              <a:rPr lang="en-GB" sz="1400" dirty="0"/>
              <a:t>“HMICFRS have almost had a far greater impact than anything local”</a:t>
            </a:r>
          </a:p>
          <a:p>
            <a:pPr marL="457200" lvl="1" indent="0" algn="r">
              <a:buNone/>
            </a:pPr>
            <a:r>
              <a:rPr lang="en-GB" sz="1400" dirty="0"/>
              <a:t>(Director of Response)</a:t>
            </a:r>
          </a:p>
          <a:p>
            <a:pPr marL="914400" lvl="2" indent="0">
              <a:buNone/>
            </a:pPr>
            <a:r>
              <a:rPr lang="en-GB" sz="1400" dirty="0"/>
              <a:t>“Previously if there wasn’t any improvement made, there was not really any accountability held against that” </a:t>
            </a:r>
          </a:p>
          <a:p>
            <a:pPr marL="457200" lvl="1" indent="0" algn="r">
              <a:buNone/>
            </a:pPr>
            <a:r>
              <a:rPr lang="en-GB" sz="1400" dirty="0"/>
              <a:t>(Area Manager)</a:t>
            </a:r>
          </a:p>
          <a:p>
            <a:pPr marL="457200" lvl="1" indent="0">
              <a:buNone/>
            </a:pPr>
            <a:endParaRPr lang="en-GB" sz="1400" b="1" dirty="0"/>
          </a:p>
          <a:p>
            <a:pPr marL="0" indent="0" algn="ctr">
              <a:buNone/>
            </a:pPr>
            <a:r>
              <a:rPr lang="en-GB" b="1" dirty="0"/>
              <a:t>Other emergency services </a:t>
            </a:r>
          </a:p>
          <a:p>
            <a:pPr marL="0" indent="0" algn="ctr">
              <a:buNone/>
            </a:pPr>
            <a:r>
              <a:rPr lang="en-GB" b="1" dirty="0"/>
              <a:t>(mainly police)</a:t>
            </a:r>
          </a:p>
          <a:p>
            <a:pPr lvl="1"/>
            <a:r>
              <a:rPr lang="en-GB" sz="1400" b="1" dirty="0"/>
              <a:t>Professional accountability - </a:t>
            </a:r>
            <a:r>
              <a:rPr lang="en-GB" sz="1400" dirty="0"/>
              <a:t>deference to professional expertise when responding to incidents</a:t>
            </a:r>
          </a:p>
          <a:p>
            <a:pPr marL="914400" lvl="2" indent="0">
              <a:buNone/>
            </a:pPr>
            <a:r>
              <a:rPr lang="en-GB" sz="1400" b="1" dirty="0"/>
              <a:t>PFCC</a:t>
            </a:r>
            <a:r>
              <a:rPr lang="en-GB" sz="1400" dirty="0"/>
              <a:t> “We’re scrutinised by the police and vice versa. The chief and the deputy chief constables, will question what’s happening in the fire and rescue service.”</a:t>
            </a:r>
          </a:p>
          <a:p>
            <a:pPr marL="457200" lvl="1" indent="0" algn="r">
              <a:buNone/>
            </a:pPr>
            <a:r>
              <a:rPr lang="en-GB" sz="1400" dirty="0"/>
              <a:t>(Chief Fire Officer)</a:t>
            </a:r>
          </a:p>
          <a:p>
            <a:pPr marL="914400" lvl="2" indent="0">
              <a:buNone/>
            </a:pPr>
            <a:r>
              <a:rPr lang="en-GB" sz="1400" b="1" dirty="0"/>
              <a:t>FRA</a:t>
            </a:r>
            <a:r>
              <a:rPr lang="en-GB" sz="1400" dirty="0"/>
              <a:t> “We work in partnership with them [police], but we’re not accountable to them, unless it was a legal issue.”</a:t>
            </a:r>
          </a:p>
          <a:p>
            <a:pPr marL="914400" lvl="2" indent="0" algn="r">
              <a:buNone/>
            </a:pPr>
            <a:r>
              <a:rPr lang="en-GB" sz="1400" dirty="0"/>
              <a:t>(Assistant Chief Fire Officer)</a:t>
            </a:r>
          </a:p>
          <a:p>
            <a:pPr lvl="1"/>
            <a:endParaRPr lang="en-GB" sz="1400" dirty="0"/>
          </a:p>
        </p:txBody>
      </p:sp>
    </p:spTree>
    <p:extLst>
      <p:ext uri="{BB962C8B-B14F-4D97-AF65-F5344CB8AC3E}">
        <p14:creationId xmlns:p14="http://schemas.microsoft.com/office/powerpoint/2010/main" val="43015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AB1ACD-043C-4523-9A35-6F493B33DD0E}"/>
              </a:ext>
            </a:extLst>
          </p:cNvPr>
          <p:cNvGraphicFramePr>
            <a:graphicFrameLocks noGrp="1"/>
          </p:cNvGraphicFramePr>
          <p:nvPr>
            <p:extLst>
              <p:ext uri="{D42A27DB-BD31-4B8C-83A1-F6EECF244321}">
                <p14:modId xmlns:p14="http://schemas.microsoft.com/office/powerpoint/2010/main" val="525554050"/>
              </p:ext>
            </p:extLst>
          </p:nvPr>
        </p:nvGraphicFramePr>
        <p:xfrm>
          <a:off x="916022" y="18662"/>
          <a:ext cx="10359956" cy="6809665"/>
        </p:xfrm>
        <a:graphic>
          <a:graphicData uri="http://schemas.openxmlformats.org/drawingml/2006/table">
            <a:tbl>
              <a:tblPr firstRow="1" firstCol="1" bandRow="1">
                <a:tableStyleId>{1E171933-4619-4E11-9A3F-F7608DF75F80}</a:tableStyleId>
              </a:tblPr>
              <a:tblGrid>
                <a:gridCol w="2071532">
                  <a:extLst>
                    <a:ext uri="{9D8B030D-6E8A-4147-A177-3AD203B41FA5}">
                      <a16:colId xmlns:a16="http://schemas.microsoft.com/office/drawing/2014/main" val="764005203"/>
                    </a:ext>
                  </a:extLst>
                </a:gridCol>
                <a:gridCol w="2071532">
                  <a:extLst>
                    <a:ext uri="{9D8B030D-6E8A-4147-A177-3AD203B41FA5}">
                      <a16:colId xmlns:a16="http://schemas.microsoft.com/office/drawing/2014/main" val="1401789033"/>
                    </a:ext>
                  </a:extLst>
                </a:gridCol>
                <a:gridCol w="2071532">
                  <a:extLst>
                    <a:ext uri="{9D8B030D-6E8A-4147-A177-3AD203B41FA5}">
                      <a16:colId xmlns:a16="http://schemas.microsoft.com/office/drawing/2014/main" val="401920720"/>
                    </a:ext>
                  </a:extLst>
                </a:gridCol>
                <a:gridCol w="2072680">
                  <a:extLst>
                    <a:ext uri="{9D8B030D-6E8A-4147-A177-3AD203B41FA5}">
                      <a16:colId xmlns:a16="http://schemas.microsoft.com/office/drawing/2014/main" val="2700956657"/>
                    </a:ext>
                  </a:extLst>
                </a:gridCol>
                <a:gridCol w="2072680">
                  <a:extLst>
                    <a:ext uri="{9D8B030D-6E8A-4147-A177-3AD203B41FA5}">
                      <a16:colId xmlns:a16="http://schemas.microsoft.com/office/drawing/2014/main" val="399287885"/>
                    </a:ext>
                  </a:extLst>
                </a:gridCol>
              </a:tblGrid>
              <a:tr h="332845">
                <a:tc>
                  <a:txBody>
                    <a:bodyPr/>
                    <a:lstStyle/>
                    <a:p>
                      <a:pPr>
                        <a:lnSpc>
                          <a:spcPct val="107000"/>
                        </a:lnSpc>
                        <a:spcAft>
                          <a:spcPts val="800"/>
                        </a:spcAft>
                      </a:pPr>
                      <a:r>
                        <a:rPr lang="en-GB" sz="1200" dirty="0">
                          <a:effectLst/>
                        </a:rPr>
                        <a:t> </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gridSpan="2">
                  <a:txBody>
                    <a:bodyPr/>
                    <a:lstStyle/>
                    <a:p>
                      <a:pPr algn="ctr">
                        <a:lnSpc>
                          <a:spcPct val="107000"/>
                        </a:lnSpc>
                        <a:spcAft>
                          <a:spcPts val="800"/>
                        </a:spcAft>
                      </a:pPr>
                      <a:r>
                        <a:rPr lang="en-GB" sz="1600" b="1" dirty="0">
                          <a:effectLst/>
                        </a:rPr>
                        <a:t>Dimension of accountability</a:t>
                      </a:r>
                      <a:endParaRPr lang="en-GB" sz="16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hMerge="1">
                  <a:txBody>
                    <a:bodyPr/>
                    <a:lstStyle/>
                    <a:p>
                      <a:endParaRPr lang="en-GB"/>
                    </a:p>
                  </a:txBody>
                  <a:tcPr/>
                </a:tc>
                <a:tc gridSpan="2">
                  <a:txBody>
                    <a:bodyPr/>
                    <a:lstStyle/>
                    <a:p>
                      <a:pPr algn="ctr">
                        <a:lnSpc>
                          <a:spcPct val="107000"/>
                        </a:lnSpc>
                        <a:spcAft>
                          <a:spcPts val="800"/>
                        </a:spcAft>
                      </a:pPr>
                      <a:r>
                        <a:rPr lang="en-GB" sz="1600" b="1" dirty="0">
                          <a:effectLst/>
                        </a:rPr>
                        <a:t>Accountability mechanisms</a:t>
                      </a:r>
                      <a:endParaRPr lang="en-GB" sz="16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hMerge="1">
                  <a:txBody>
                    <a:bodyPr/>
                    <a:lstStyle/>
                    <a:p>
                      <a:endParaRPr lang="en-GB"/>
                    </a:p>
                  </a:txBody>
                  <a:tcPr/>
                </a:tc>
                <a:extLst>
                  <a:ext uri="{0D108BD9-81ED-4DB2-BD59-A6C34878D82A}">
                    <a16:rowId xmlns:a16="http://schemas.microsoft.com/office/drawing/2014/main" val="3820831047"/>
                  </a:ext>
                </a:extLst>
              </a:tr>
              <a:tr h="461813">
                <a:tc>
                  <a:txBody>
                    <a:bodyPr/>
                    <a:lstStyle/>
                    <a:p>
                      <a:endParaRPr lang="en-GB" dirty="0"/>
                    </a:p>
                  </a:txBody>
                  <a:tcPr marL="37686" marR="37686" marT="0" marB="0"/>
                </a:tc>
                <a:tc>
                  <a:txBody>
                    <a:bodyPr/>
                    <a:lstStyle/>
                    <a:p>
                      <a:pPr algn="ctr">
                        <a:lnSpc>
                          <a:spcPct val="107000"/>
                        </a:lnSpc>
                        <a:spcAft>
                          <a:spcPts val="800"/>
                        </a:spcAft>
                      </a:pPr>
                      <a:r>
                        <a:rPr lang="en-GB" sz="1600" b="1" dirty="0">
                          <a:effectLst/>
                        </a:rPr>
                        <a:t>Pre-2017 Act</a:t>
                      </a:r>
                      <a:endParaRPr lang="en-GB" sz="16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gn="ctr">
                        <a:lnSpc>
                          <a:spcPct val="107000"/>
                        </a:lnSpc>
                        <a:spcAft>
                          <a:spcPts val="800"/>
                        </a:spcAft>
                      </a:pPr>
                      <a:r>
                        <a:rPr lang="en-GB" sz="1600" b="1" dirty="0">
                          <a:effectLst/>
                        </a:rPr>
                        <a:t>Post-2017 Act</a:t>
                      </a:r>
                      <a:endParaRPr lang="en-GB" sz="16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gn="ctr">
                        <a:lnSpc>
                          <a:spcPct val="107000"/>
                        </a:lnSpc>
                        <a:spcAft>
                          <a:spcPts val="800"/>
                        </a:spcAft>
                      </a:pPr>
                      <a:r>
                        <a:rPr lang="en-GB" sz="1600" b="1" dirty="0">
                          <a:effectLst/>
                        </a:rPr>
                        <a:t>Pre-2017 Act</a:t>
                      </a:r>
                      <a:endParaRPr lang="en-GB" sz="16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gn="ctr">
                        <a:lnSpc>
                          <a:spcPct val="107000"/>
                        </a:lnSpc>
                        <a:spcAft>
                          <a:spcPts val="800"/>
                        </a:spcAft>
                      </a:pPr>
                      <a:r>
                        <a:rPr lang="en-GB" sz="1600" b="1" dirty="0">
                          <a:effectLst/>
                        </a:rPr>
                        <a:t>Post-2017 Act</a:t>
                      </a:r>
                      <a:endParaRPr lang="en-GB" sz="16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extLst>
                  <a:ext uri="{0D108BD9-81ED-4DB2-BD59-A6C34878D82A}">
                    <a16:rowId xmlns:a16="http://schemas.microsoft.com/office/drawing/2014/main" val="497894002"/>
                  </a:ext>
                </a:extLst>
              </a:tr>
              <a:tr h="1628722">
                <a:tc>
                  <a:txBody>
                    <a:bodyPr/>
                    <a:lstStyle/>
                    <a:p>
                      <a:pPr>
                        <a:lnSpc>
                          <a:spcPct val="107000"/>
                        </a:lnSpc>
                        <a:spcAft>
                          <a:spcPts val="800"/>
                        </a:spcAft>
                      </a:pPr>
                      <a:r>
                        <a:rPr lang="en-GB" sz="1400" b="1" dirty="0">
                          <a:effectLst/>
                        </a:rPr>
                        <a:t>Vertical downwards - Public</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nSpc>
                          <a:spcPct val="107000"/>
                        </a:lnSpc>
                        <a:spcAft>
                          <a:spcPts val="800"/>
                        </a:spcAft>
                      </a:pPr>
                      <a:r>
                        <a:rPr lang="en-GB" sz="1200" dirty="0">
                          <a:effectLst/>
                        </a:rPr>
                        <a:t>Performance,</a:t>
                      </a:r>
                    </a:p>
                    <a:p>
                      <a:pPr>
                        <a:lnSpc>
                          <a:spcPct val="107000"/>
                        </a:lnSpc>
                        <a:spcAft>
                          <a:spcPts val="800"/>
                        </a:spcAft>
                      </a:pPr>
                      <a:r>
                        <a:rPr lang="en-GB" sz="1200" dirty="0">
                          <a:effectLst/>
                        </a:rPr>
                        <a:t>Financial (only stand-alone authorities),</a:t>
                      </a:r>
                    </a:p>
                    <a:p>
                      <a:pPr>
                        <a:lnSpc>
                          <a:spcPct val="107000"/>
                        </a:lnSpc>
                        <a:spcAft>
                          <a:spcPts val="800"/>
                        </a:spcAft>
                      </a:pPr>
                      <a:r>
                        <a:rPr lang="en-GB" sz="1200" dirty="0">
                          <a:effectLst/>
                        </a:rPr>
                        <a:t>Political (indirect)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Performance,</a:t>
                      </a:r>
                    </a:p>
                    <a:p>
                      <a:pPr>
                        <a:lnSpc>
                          <a:spcPct val="107000"/>
                        </a:lnSpc>
                        <a:spcAft>
                          <a:spcPts val="800"/>
                        </a:spcAft>
                      </a:pPr>
                      <a:r>
                        <a:rPr lang="en-GB" sz="1200" dirty="0">
                          <a:effectLst/>
                        </a:rPr>
                        <a:t>Financial (stand- alone authorities, including PFCCs),</a:t>
                      </a:r>
                    </a:p>
                    <a:p>
                      <a:pPr>
                        <a:lnSpc>
                          <a:spcPct val="107000"/>
                        </a:lnSpc>
                        <a:spcAft>
                          <a:spcPts val="800"/>
                        </a:spcAft>
                      </a:pPr>
                      <a:r>
                        <a:rPr lang="en-GB" sz="1200" dirty="0">
                          <a:effectLst/>
                        </a:rPr>
                        <a:t>Political (direct)</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Voting,</a:t>
                      </a:r>
                    </a:p>
                    <a:p>
                      <a:pPr>
                        <a:lnSpc>
                          <a:spcPct val="107000"/>
                        </a:lnSpc>
                        <a:spcAft>
                          <a:spcPts val="800"/>
                        </a:spcAft>
                      </a:pPr>
                      <a:r>
                        <a:rPr lang="en-GB" sz="1200" dirty="0">
                          <a:effectLst/>
                        </a:rPr>
                        <a:t>Council Tax,</a:t>
                      </a:r>
                    </a:p>
                    <a:p>
                      <a:pPr>
                        <a:lnSpc>
                          <a:spcPct val="107000"/>
                        </a:lnSpc>
                        <a:spcAft>
                          <a:spcPts val="800"/>
                        </a:spcAft>
                      </a:pPr>
                      <a:r>
                        <a:rPr lang="en-GB" sz="1200" dirty="0">
                          <a:effectLst/>
                        </a:rPr>
                        <a:t>Public consultation,</a:t>
                      </a:r>
                    </a:p>
                    <a:p>
                      <a:pPr>
                        <a:lnSpc>
                          <a:spcPct val="107000"/>
                        </a:lnSpc>
                        <a:spcAft>
                          <a:spcPts val="800"/>
                        </a:spcAft>
                      </a:pPr>
                      <a:r>
                        <a:rPr lang="en-GB" sz="1200" dirty="0">
                          <a:effectLst/>
                        </a:rPr>
                        <a:t>FOI,</a:t>
                      </a:r>
                    </a:p>
                    <a:p>
                      <a:pPr>
                        <a:lnSpc>
                          <a:spcPct val="107000"/>
                        </a:lnSpc>
                        <a:spcAft>
                          <a:spcPts val="800"/>
                        </a:spcAft>
                      </a:pPr>
                      <a:r>
                        <a:rPr lang="en-GB" sz="1200" dirty="0">
                          <a:effectLst/>
                        </a:rPr>
                        <a:t>Transparent records</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Voting,</a:t>
                      </a:r>
                    </a:p>
                    <a:p>
                      <a:pPr>
                        <a:lnSpc>
                          <a:spcPct val="107000"/>
                        </a:lnSpc>
                        <a:spcAft>
                          <a:spcPts val="800"/>
                        </a:spcAft>
                      </a:pPr>
                      <a:r>
                        <a:rPr lang="en-GB" sz="1200" dirty="0">
                          <a:effectLst/>
                        </a:rPr>
                        <a:t>Council Tax,</a:t>
                      </a:r>
                    </a:p>
                    <a:p>
                      <a:pPr>
                        <a:lnSpc>
                          <a:spcPct val="107000"/>
                        </a:lnSpc>
                        <a:spcAft>
                          <a:spcPts val="800"/>
                        </a:spcAft>
                      </a:pPr>
                      <a:r>
                        <a:rPr lang="en-GB" sz="1200" dirty="0">
                          <a:effectLst/>
                        </a:rPr>
                        <a:t>Public consultation,</a:t>
                      </a:r>
                    </a:p>
                    <a:p>
                      <a:pPr>
                        <a:lnSpc>
                          <a:spcPct val="107000"/>
                        </a:lnSpc>
                        <a:spcAft>
                          <a:spcPts val="800"/>
                        </a:spcAft>
                      </a:pPr>
                      <a:r>
                        <a:rPr lang="en-GB" sz="1200" dirty="0">
                          <a:effectLst/>
                        </a:rPr>
                        <a:t>FOI,</a:t>
                      </a:r>
                    </a:p>
                    <a:p>
                      <a:pPr>
                        <a:lnSpc>
                          <a:spcPct val="107000"/>
                        </a:lnSpc>
                        <a:spcAft>
                          <a:spcPts val="800"/>
                        </a:spcAft>
                      </a:pPr>
                      <a:r>
                        <a:rPr lang="en-GB" sz="1200" dirty="0">
                          <a:effectLst/>
                        </a:rPr>
                        <a:t>Inspection reports,</a:t>
                      </a:r>
                    </a:p>
                    <a:p>
                      <a:pPr>
                        <a:lnSpc>
                          <a:spcPct val="107000"/>
                        </a:lnSpc>
                        <a:spcAft>
                          <a:spcPts val="800"/>
                        </a:spcAft>
                      </a:pPr>
                      <a:r>
                        <a:rPr lang="en-GB" sz="1200" dirty="0">
                          <a:effectLst/>
                        </a:rPr>
                        <a:t>Co-opted members on FRA</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extLst>
                  <a:ext uri="{0D108BD9-81ED-4DB2-BD59-A6C34878D82A}">
                    <a16:rowId xmlns:a16="http://schemas.microsoft.com/office/drawing/2014/main" val="3001483971"/>
                  </a:ext>
                </a:extLst>
              </a:tr>
              <a:tr h="471387">
                <a:tc>
                  <a:txBody>
                    <a:bodyPr/>
                    <a:lstStyle/>
                    <a:p>
                      <a:pPr>
                        <a:lnSpc>
                          <a:spcPct val="107000"/>
                        </a:lnSpc>
                        <a:spcAft>
                          <a:spcPts val="800"/>
                        </a:spcAft>
                      </a:pPr>
                      <a:r>
                        <a:rPr lang="en-GB" sz="1400" b="1" dirty="0">
                          <a:effectLst/>
                        </a:rPr>
                        <a:t>Vertical downwards - Staff</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nSpc>
                          <a:spcPct val="107000"/>
                        </a:lnSpc>
                        <a:spcAft>
                          <a:spcPts val="800"/>
                        </a:spcAft>
                      </a:pPr>
                      <a:r>
                        <a:rPr lang="en-GB" sz="1200" dirty="0">
                          <a:effectLst/>
                        </a:rPr>
                        <a:t>Bureaucratic</a:t>
                      </a:r>
                    </a:p>
                    <a:p>
                      <a:pPr>
                        <a:lnSpc>
                          <a:spcPct val="107000"/>
                        </a:lnSpc>
                        <a:spcAft>
                          <a:spcPts val="800"/>
                        </a:spcAft>
                      </a:pPr>
                      <a:r>
                        <a:rPr lang="en-GB" sz="1200" dirty="0">
                          <a:effectLst/>
                          <a:latin typeface="Calibri" panose="020F0502020204030204" pitchFamily="34" charset="0"/>
                          <a:ea typeface="Yu Mincho" panose="02020400000000000000" pitchFamily="18" charset="-128"/>
                          <a:cs typeface="Arial" panose="020B0604020202020204" pitchFamily="34" charset="0"/>
                        </a:rPr>
                        <a:t>Professional</a:t>
                      </a:r>
                    </a:p>
                  </a:txBody>
                  <a:tcPr marL="37686" marR="37686" marT="0" marB="0"/>
                </a:tc>
                <a:tc>
                  <a:txBody>
                    <a:bodyPr/>
                    <a:lstStyle/>
                    <a:p>
                      <a:pPr>
                        <a:lnSpc>
                          <a:spcPct val="107000"/>
                        </a:lnSpc>
                        <a:spcAft>
                          <a:spcPts val="800"/>
                        </a:spcAft>
                      </a:pPr>
                      <a:r>
                        <a:rPr lang="en-GB" sz="1200" dirty="0">
                          <a:effectLst/>
                        </a:rPr>
                        <a:t>Bureaucratic,</a:t>
                      </a:r>
                    </a:p>
                    <a:p>
                      <a:pPr>
                        <a:lnSpc>
                          <a:spcPct val="107000"/>
                        </a:lnSpc>
                        <a:spcAft>
                          <a:spcPts val="800"/>
                        </a:spcAft>
                      </a:pPr>
                      <a:r>
                        <a:rPr lang="en-GB" sz="1200" dirty="0">
                          <a:effectLst/>
                        </a:rPr>
                        <a:t>Performance,</a:t>
                      </a:r>
                    </a:p>
                    <a:p>
                      <a:pPr>
                        <a:lnSpc>
                          <a:spcPct val="107000"/>
                        </a:lnSpc>
                        <a:spcAft>
                          <a:spcPts val="800"/>
                        </a:spcAft>
                      </a:pPr>
                      <a:r>
                        <a:rPr lang="en-GB" sz="1200" dirty="0">
                          <a:effectLst/>
                          <a:latin typeface="Calibri" panose="020F0502020204030204" pitchFamily="34" charset="0"/>
                          <a:ea typeface="Yu Mincho" panose="02020400000000000000" pitchFamily="18" charset="-128"/>
                          <a:cs typeface="Arial" panose="020B0604020202020204" pitchFamily="34" charset="0"/>
                        </a:rPr>
                        <a:t>Professional</a:t>
                      </a:r>
                    </a:p>
                  </a:txBody>
                  <a:tcPr marL="37686" marR="37686" marT="0" marB="0"/>
                </a:tc>
                <a:tc>
                  <a:txBody>
                    <a:bodyPr/>
                    <a:lstStyle/>
                    <a:p>
                      <a:pPr>
                        <a:lnSpc>
                          <a:spcPct val="107000"/>
                        </a:lnSpc>
                        <a:spcAft>
                          <a:spcPts val="800"/>
                        </a:spcAft>
                      </a:pPr>
                      <a:r>
                        <a:rPr lang="en-GB" sz="1200" dirty="0">
                          <a:effectLst/>
                        </a:rPr>
                        <a:t>Supervision, </a:t>
                      </a:r>
                    </a:p>
                    <a:p>
                      <a:pPr>
                        <a:lnSpc>
                          <a:spcPct val="107000"/>
                        </a:lnSpc>
                        <a:spcAft>
                          <a:spcPts val="800"/>
                        </a:spcAft>
                      </a:pPr>
                      <a:r>
                        <a:rPr lang="en-GB" sz="1200" dirty="0">
                          <a:effectLst/>
                        </a:rPr>
                        <a:t>Nolan Principles,</a:t>
                      </a:r>
                    </a:p>
                    <a:p>
                      <a:pPr>
                        <a:lnSpc>
                          <a:spcPct val="107000"/>
                        </a:lnSpc>
                        <a:spcAft>
                          <a:spcPts val="800"/>
                        </a:spcAft>
                      </a:pPr>
                      <a:r>
                        <a:rPr lang="en-GB" sz="1200" dirty="0">
                          <a:effectLst/>
                          <a:latin typeface="Calibri" panose="020F0502020204030204" pitchFamily="34" charset="0"/>
                          <a:ea typeface="Yu Mincho" panose="02020400000000000000" pitchFamily="18" charset="-128"/>
                          <a:cs typeface="Arial" panose="020B0604020202020204" pitchFamily="34" charset="0"/>
                        </a:rPr>
                        <a:t>Experts answerable for their actions</a:t>
                      </a:r>
                    </a:p>
                  </a:txBody>
                  <a:tcPr marL="37686" marR="37686" marT="0" marB="0"/>
                </a:tc>
                <a:tc>
                  <a:txBody>
                    <a:bodyPr/>
                    <a:lstStyle/>
                    <a:p>
                      <a:pPr>
                        <a:lnSpc>
                          <a:spcPct val="107000"/>
                        </a:lnSpc>
                        <a:spcAft>
                          <a:spcPts val="800"/>
                        </a:spcAft>
                      </a:pPr>
                      <a:r>
                        <a:rPr lang="en-GB" sz="1200" dirty="0">
                          <a:effectLst/>
                        </a:rPr>
                        <a:t>Supervision, </a:t>
                      </a:r>
                    </a:p>
                    <a:p>
                      <a:pPr>
                        <a:lnSpc>
                          <a:spcPct val="107000"/>
                        </a:lnSpc>
                        <a:spcAft>
                          <a:spcPts val="800"/>
                        </a:spcAft>
                      </a:pPr>
                      <a:r>
                        <a:rPr lang="en-GB" sz="1200" dirty="0">
                          <a:effectLst/>
                        </a:rPr>
                        <a:t>Nolan Principles,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Yu Mincho" panose="02020400000000000000" pitchFamily="18" charset="-128"/>
                          <a:cs typeface="Arial" panose="020B0604020202020204" pitchFamily="34" charset="0"/>
                        </a:rPr>
                        <a:t>Experts answerable for their actions</a:t>
                      </a:r>
                    </a:p>
                  </a:txBody>
                  <a:tcPr marL="37686" marR="37686" marT="0" marB="0"/>
                </a:tc>
                <a:extLst>
                  <a:ext uri="{0D108BD9-81ED-4DB2-BD59-A6C34878D82A}">
                    <a16:rowId xmlns:a16="http://schemas.microsoft.com/office/drawing/2014/main" val="2378758388"/>
                  </a:ext>
                </a:extLst>
              </a:tr>
              <a:tr h="1240513">
                <a:tc>
                  <a:txBody>
                    <a:bodyPr/>
                    <a:lstStyle/>
                    <a:p>
                      <a:pPr>
                        <a:lnSpc>
                          <a:spcPct val="107000"/>
                        </a:lnSpc>
                        <a:spcAft>
                          <a:spcPts val="800"/>
                        </a:spcAft>
                      </a:pPr>
                      <a:r>
                        <a:rPr lang="en-GB" sz="1400" b="1" dirty="0">
                          <a:effectLst/>
                        </a:rPr>
                        <a:t>Vertical upwards – Central government</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nSpc>
                          <a:spcPct val="107000"/>
                        </a:lnSpc>
                        <a:spcAft>
                          <a:spcPts val="800"/>
                        </a:spcAft>
                      </a:pPr>
                      <a:r>
                        <a:rPr lang="en-GB" sz="1200">
                          <a:effectLst/>
                        </a:rPr>
                        <a:t>Financial,</a:t>
                      </a:r>
                    </a:p>
                    <a:p>
                      <a:pPr>
                        <a:lnSpc>
                          <a:spcPct val="107000"/>
                        </a:lnSpc>
                        <a:spcAft>
                          <a:spcPts val="800"/>
                        </a:spcAft>
                      </a:pPr>
                      <a:r>
                        <a:rPr lang="en-GB" sz="1200">
                          <a:effectLst/>
                        </a:rPr>
                        <a:t>Legal</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Financial,</a:t>
                      </a:r>
                    </a:p>
                    <a:p>
                      <a:pPr>
                        <a:lnSpc>
                          <a:spcPct val="107000"/>
                        </a:lnSpc>
                        <a:spcAft>
                          <a:spcPts val="800"/>
                        </a:spcAft>
                      </a:pPr>
                      <a:r>
                        <a:rPr lang="en-GB" sz="1200">
                          <a:effectLst/>
                        </a:rPr>
                        <a:t>Legal,</a:t>
                      </a:r>
                    </a:p>
                    <a:p>
                      <a:pPr>
                        <a:lnSpc>
                          <a:spcPct val="107000"/>
                        </a:lnSpc>
                        <a:spcAft>
                          <a:spcPts val="800"/>
                        </a:spcAft>
                      </a:pPr>
                      <a:r>
                        <a:rPr lang="en-GB" sz="1200">
                          <a:effectLst/>
                        </a:rPr>
                        <a:t>Performance</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Data on incidents,</a:t>
                      </a:r>
                    </a:p>
                    <a:p>
                      <a:pPr>
                        <a:lnSpc>
                          <a:spcPct val="107000"/>
                        </a:lnSpc>
                        <a:spcAft>
                          <a:spcPts val="800"/>
                        </a:spcAft>
                      </a:pPr>
                      <a:r>
                        <a:rPr lang="en-GB" sz="1200" dirty="0">
                          <a:effectLst/>
                        </a:rPr>
                        <a:t>National Framework (possible intervention)</a:t>
                      </a:r>
                    </a:p>
                    <a:p>
                      <a:pPr>
                        <a:lnSpc>
                          <a:spcPct val="107000"/>
                        </a:lnSpc>
                        <a:spcAft>
                          <a:spcPts val="800"/>
                        </a:spcAft>
                      </a:pPr>
                      <a:r>
                        <a:rPr lang="en-GB" sz="1200" dirty="0">
                          <a:effectLst/>
                        </a:rPr>
                        <a:t>Government funding</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Data on incidents,</a:t>
                      </a:r>
                    </a:p>
                    <a:p>
                      <a:pPr>
                        <a:lnSpc>
                          <a:spcPct val="107000"/>
                        </a:lnSpc>
                        <a:spcAft>
                          <a:spcPts val="800"/>
                        </a:spcAft>
                      </a:pPr>
                      <a:r>
                        <a:rPr lang="en-GB" sz="1200">
                          <a:effectLst/>
                        </a:rPr>
                        <a:t>National Framework (possible intervention),</a:t>
                      </a:r>
                    </a:p>
                    <a:p>
                      <a:pPr>
                        <a:lnSpc>
                          <a:spcPct val="107000"/>
                        </a:lnSpc>
                        <a:spcAft>
                          <a:spcPts val="800"/>
                        </a:spcAft>
                      </a:pPr>
                      <a:r>
                        <a:rPr lang="en-GB" sz="1200">
                          <a:effectLst/>
                        </a:rPr>
                        <a:t>Government funding,</a:t>
                      </a:r>
                    </a:p>
                    <a:p>
                      <a:pPr>
                        <a:lnSpc>
                          <a:spcPct val="107000"/>
                        </a:lnSpc>
                        <a:spcAft>
                          <a:spcPts val="800"/>
                        </a:spcAft>
                      </a:pPr>
                      <a:r>
                        <a:rPr lang="en-GB" sz="1200">
                          <a:effectLst/>
                        </a:rPr>
                        <a:t>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extLst>
                  <a:ext uri="{0D108BD9-81ED-4DB2-BD59-A6C34878D82A}">
                    <a16:rowId xmlns:a16="http://schemas.microsoft.com/office/drawing/2014/main" val="89787467"/>
                  </a:ext>
                </a:extLst>
              </a:tr>
              <a:tr h="792132">
                <a:tc>
                  <a:txBody>
                    <a:bodyPr/>
                    <a:lstStyle/>
                    <a:p>
                      <a:pPr>
                        <a:lnSpc>
                          <a:spcPct val="107000"/>
                        </a:lnSpc>
                        <a:spcAft>
                          <a:spcPts val="800"/>
                        </a:spcAft>
                      </a:pPr>
                      <a:r>
                        <a:rPr lang="en-GB" sz="1400" b="1" dirty="0">
                          <a:effectLst/>
                        </a:rPr>
                        <a:t>Vertical upwards – Scrutiny bodies</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nSpc>
                          <a:spcPct val="107000"/>
                        </a:lnSpc>
                        <a:spcAft>
                          <a:spcPts val="800"/>
                        </a:spcAft>
                      </a:pPr>
                      <a:r>
                        <a:rPr lang="en-GB" sz="1200">
                          <a:effectLst/>
                        </a:rPr>
                        <a:t>Bureaucratic </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Bureaucratic,</a:t>
                      </a:r>
                    </a:p>
                    <a:p>
                      <a:pPr>
                        <a:lnSpc>
                          <a:spcPct val="107000"/>
                        </a:lnSpc>
                        <a:spcAft>
                          <a:spcPts val="800"/>
                        </a:spcAft>
                      </a:pPr>
                      <a:r>
                        <a:rPr lang="en-GB" sz="1200">
                          <a:effectLst/>
                        </a:rPr>
                        <a:t>Performance</a:t>
                      </a:r>
                    </a:p>
                    <a:p>
                      <a:pPr>
                        <a:lnSpc>
                          <a:spcPct val="107000"/>
                        </a:lnSpc>
                        <a:spcAft>
                          <a:spcPts val="800"/>
                        </a:spcAft>
                      </a:pPr>
                      <a:r>
                        <a:rPr lang="en-GB" sz="1200">
                          <a:effectLst/>
                        </a:rPr>
                        <a:t>Political</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Meetings,</a:t>
                      </a:r>
                    </a:p>
                    <a:p>
                      <a:pPr>
                        <a:lnSpc>
                          <a:spcPct val="107000"/>
                        </a:lnSpc>
                        <a:spcAft>
                          <a:spcPts val="800"/>
                        </a:spcAft>
                      </a:pPr>
                      <a:r>
                        <a:rPr lang="en-GB" sz="1200">
                          <a:effectLst/>
                        </a:rPr>
                        <a:t>Statutory documents</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Meetings, Boards, Panels,</a:t>
                      </a:r>
                    </a:p>
                    <a:p>
                      <a:pPr>
                        <a:lnSpc>
                          <a:spcPct val="107000"/>
                        </a:lnSpc>
                        <a:spcAft>
                          <a:spcPts val="800"/>
                        </a:spcAft>
                      </a:pPr>
                      <a:r>
                        <a:rPr lang="en-GB" sz="1200" dirty="0">
                          <a:effectLst/>
                        </a:rPr>
                        <a:t>Statutory documents,</a:t>
                      </a:r>
                    </a:p>
                    <a:p>
                      <a:pPr>
                        <a:lnSpc>
                          <a:spcPct val="107000"/>
                        </a:lnSpc>
                        <a:spcAft>
                          <a:spcPts val="800"/>
                        </a:spcAft>
                      </a:pPr>
                      <a:r>
                        <a:rPr lang="en-GB" sz="1200" dirty="0">
                          <a:effectLst/>
                        </a:rPr>
                        <a:t>One-to-ones</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extLst>
                  <a:ext uri="{0D108BD9-81ED-4DB2-BD59-A6C34878D82A}">
                    <a16:rowId xmlns:a16="http://schemas.microsoft.com/office/drawing/2014/main" val="1539199005"/>
                  </a:ext>
                </a:extLst>
              </a:tr>
              <a:tr h="1050054">
                <a:tc>
                  <a:txBody>
                    <a:bodyPr/>
                    <a:lstStyle/>
                    <a:p>
                      <a:pPr>
                        <a:lnSpc>
                          <a:spcPct val="107000"/>
                        </a:lnSpc>
                        <a:spcAft>
                          <a:spcPts val="800"/>
                        </a:spcAft>
                      </a:pPr>
                      <a:r>
                        <a:rPr lang="en-GB" sz="1400" b="1" dirty="0">
                          <a:effectLst/>
                        </a:rPr>
                        <a:t>Horizontal – Emergency services</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nSpc>
                          <a:spcPct val="107000"/>
                        </a:lnSpc>
                        <a:spcAft>
                          <a:spcPts val="800"/>
                        </a:spcAft>
                      </a:pPr>
                      <a:r>
                        <a:rPr lang="en-GB" sz="1200" dirty="0">
                          <a:effectLst/>
                        </a:rPr>
                        <a:t>Professional</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Professional,</a:t>
                      </a:r>
                    </a:p>
                    <a:p>
                      <a:pPr>
                        <a:lnSpc>
                          <a:spcPct val="107000"/>
                        </a:lnSpc>
                        <a:spcAft>
                          <a:spcPts val="800"/>
                        </a:spcAft>
                      </a:pPr>
                      <a:r>
                        <a:rPr lang="en-GB" sz="1200" dirty="0">
                          <a:effectLst/>
                        </a:rPr>
                        <a:t>Performance</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Response</a:t>
                      </a:r>
                    </a:p>
                    <a:p>
                      <a:pPr>
                        <a:lnSpc>
                          <a:spcPct val="107000"/>
                        </a:lnSpc>
                        <a:spcAft>
                          <a:spcPts val="800"/>
                        </a:spcAft>
                      </a:pPr>
                      <a:r>
                        <a:rPr lang="en-GB" sz="1200">
                          <a:effectLst/>
                        </a:rPr>
                        <a:t>Sector-led assessments (peer review)</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fr-FR" sz="1200">
                          <a:effectLst/>
                        </a:rPr>
                        <a:t>Response,</a:t>
                      </a:r>
                      <a:endParaRPr lang="en-GB" sz="1200">
                        <a:effectLst/>
                      </a:endParaRPr>
                    </a:p>
                    <a:p>
                      <a:pPr>
                        <a:lnSpc>
                          <a:spcPct val="107000"/>
                        </a:lnSpc>
                        <a:spcAft>
                          <a:spcPts val="800"/>
                        </a:spcAft>
                      </a:pPr>
                      <a:r>
                        <a:rPr lang="fr-FR" sz="1200">
                          <a:effectLst/>
                        </a:rPr>
                        <a:t>Joint estates,</a:t>
                      </a:r>
                      <a:endParaRPr lang="en-GB" sz="1200">
                        <a:effectLst/>
                      </a:endParaRPr>
                    </a:p>
                    <a:p>
                      <a:pPr>
                        <a:lnSpc>
                          <a:spcPct val="107000"/>
                        </a:lnSpc>
                        <a:spcAft>
                          <a:spcPts val="800"/>
                        </a:spcAft>
                      </a:pPr>
                      <a:r>
                        <a:rPr lang="fr-FR" sz="1200">
                          <a:effectLst/>
                        </a:rPr>
                        <a:t>Joint roles,</a:t>
                      </a:r>
                      <a:endParaRPr lang="en-GB" sz="1200">
                        <a:effectLst/>
                      </a:endParaRPr>
                    </a:p>
                    <a:p>
                      <a:pPr>
                        <a:lnSpc>
                          <a:spcPct val="107000"/>
                        </a:lnSpc>
                        <a:spcAft>
                          <a:spcPts val="800"/>
                        </a:spcAft>
                      </a:pPr>
                      <a:r>
                        <a:rPr lang="en-GB" sz="1200">
                          <a:effectLst/>
                        </a:rPr>
                        <a:t>Performance reporting</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extLst>
                  <a:ext uri="{0D108BD9-81ED-4DB2-BD59-A6C34878D82A}">
                    <a16:rowId xmlns:a16="http://schemas.microsoft.com/office/drawing/2014/main" val="1688569711"/>
                  </a:ext>
                </a:extLst>
              </a:tr>
              <a:tr h="112492">
                <a:tc>
                  <a:txBody>
                    <a:bodyPr/>
                    <a:lstStyle/>
                    <a:p>
                      <a:pPr>
                        <a:lnSpc>
                          <a:spcPct val="107000"/>
                        </a:lnSpc>
                        <a:spcAft>
                          <a:spcPts val="800"/>
                        </a:spcAft>
                      </a:pPr>
                      <a:r>
                        <a:rPr lang="en-GB" sz="1400" b="1" dirty="0">
                          <a:effectLst/>
                        </a:rPr>
                        <a:t>Diagonal - Inspectorate</a:t>
                      </a:r>
                      <a:endParaRPr lang="en-GB" sz="14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nchor="ctr"/>
                </a:tc>
                <a:tc>
                  <a:txBody>
                    <a:bodyPr/>
                    <a:lstStyle/>
                    <a:p>
                      <a:pPr>
                        <a:lnSpc>
                          <a:spcPct val="107000"/>
                        </a:lnSpc>
                        <a:spcAft>
                          <a:spcPts val="800"/>
                        </a:spcAft>
                      </a:pPr>
                      <a:r>
                        <a:rPr lang="en-GB" sz="1200">
                          <a:effectLst/>
                        </a:rPr>
                        <a:t>N/A</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Performance, Bureaucratic</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a:effectLst/>
                        </a:rPr>
                        <a:t>N/A</a:t>
                      </a:r>
                      <a:endParaRPr lang="en-GB" sz="120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tc>
                  <a:txBody>
                    <a:bodyPr/>
                    <a:lstStyle/>
                    <a:p>
                      <a:pPr>
                        <a:lnSpc>
                          <a:spcPct val="107000"/>
                        </a:lnSpc>
                        <a:spcAft>
                          <a:spcPts val="800"/>
                        </a:spcAft>
                      </a:pPr>
                      <a:r>
                        <a:rPr lang="en-GB" sz="1200" dirty="0">
                          <a:effectLst/>
                        </a:rPr>
                        <a:t>Inspections</a:t>
                      </a:r>
                      <a:endParaRPr lang="en-GB" sz="1200" dirty="0">
                        <a:effectLst/>
                        <a:latin typeface="Calibri" panose="020F0502020204030204" pitchFamily="34" charset="0"/>
                        <a:ea typeface="Yu Mincho" panose="02020400000000000000" pitchFamily="18" charset="-128"/>
                        <a:cs typeface="Arial" panose="020B0604020202020204" pitchFamily="34" charset="0"/>
                      </a:endParaRPr>
                    </a:p>
                  </a:txBody>
                  <a:tcPr marL="37686" marR="37686" marT="0" marB="0"/>
                </a:tc>
                <a:extLst>
                  <a:ext uri="{0D108BD9-81ED-4DB2-BD59-A6C34878D82A}">
                    <a16:rowId xmlns:a16="http://schemas.microsoft.com/office/drawing/2014/main" val="3851578458"/>
                  </a:ext>
                </a:extLst>
              </a:tr>
            </a:tbl>
          </a:graphicData>
        </a:graphic>
      </p:graphicFrame>
    </p:spTree>
    <p:extLst>
      <p:ext uri="{BB962C8B-B14F-4D97-AF65-F5344CB8AC3E}">
        <p14:creationId xmlns:p14="http://schemas.microsoft.com/office/powerpoint/2010/main" val="293960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FEA40-A475-452F-9375-56CC8993188F}"/>
              </a:ext>
            </a:extLst>
          </p:cNvPr>
          <p:cNvSpPr>
            <a:spLocks noGrp="1"/>
          </p:cNvSpPr>
          <p:nvPr>
            <p:ph type="title"/>
          </p:nvPr>
        </p:nvSpPr>
        <p:spPr>
          <a:xfrm>
            <a:off x="1019968" y="687703"/>
            <a:ext cx="8074815" cy="1618489"/>
          </a:xfrm>
        </p:spPr>
        <p:txBody>
          <a:bodyPr anchor="ctr">
            <a:normAutofit/>
          </a:bodyPr>
          <a:lstStyle/>
          <a:p>
            <a:r>
              <a:rPr lang="en-GB" sz="4800" b="1" dirty="0"/>
              <a:t>Conclusions</a:t>
            </a:r>
          </a:p>
        </p:txBody>
      </p:sp>
      <p:sp>
        <p:nvSpPr>
          <p:cNvPr id="31" name="Content Placeholder 2">
            <a:extLst>
              <a:ext uri="{FF2B5EF4-FFF2-40B4-BE49-F238E27FC236}">
                <a16:creationId xmlns:a16="http://schemas.microsoft.com/office/drawing/2014/main" id="{C591EB9A-F791-40DD-B7A7-27D1EEFF4289}"/>
              </a:ext>
            </a:extLst>
          </p:cNvPr>
          <p:cNvSpPr>
            <a:spLocks noGrp="1"/>
          </p:cNvSpPr>
          <p:nvPr>
            <p:ph idx="1"/>
          </p:nvPr>
        </p:nvSpPr>
        <p:spPr>
          <a:xfrm>
            <a:off x="923877" y="2096934"/>
            <a:ext cx="6897162" cy="3517269"/>
          </a:xfrm>
        </p:spPr>
        <p:txBody>
          <a:bodyPr anchor="t">
            <a:normAutofit fontScale="70000" lnSpcReduction="20000"/>
          </a:bodyPr>
          <a:lstStyle/>
          <a:p>
            <a:endParaRPr lang="en-GB" sz="2400" dirty="0"/>
          </a:p>
          <a:p>
            <a:r>
              <a:rPr lang="en-GB" sz="2400" dirty="0"/>
              <a:t>This study shows how public sector employees perceive accountability demands in an under-researched public service experiencing governance reforms.</a:t>
            </a:r>
          </a:p>
          <a:p>
            <a:r>
              <a:rPr lang="en-GB" sz="2400" dirty="0"/>
              <a:t>Public governance structures shape accountability processes.</a:t>
            </a:r>
          </a:p>
          <a:p>
            <a:r>
              <a:rPr lang="en-GB" sz="2400" dirty="0"/>
              <a:t>Examining situations where governance structures operate under changing and uncertain conditions can reveal how governance structures or institutions shape actors’ perceptions of accountability.</a:t>
            </a:r>
          </a:p>
          <a:p>
            <a:r>
              <a:rPr lang="en-GB" sz="2400" dirty="0"/>
              <a:t>Directly elected individuals, such as mayors or commissioners, responsible for a public service can change accountability relationships in the following ways:</a:t>
            </a:r>
          </a:p>
          <a:p>
            <a:pPr lvl="1"/>
            <a:r>
              <a:rPr lang="en-GB" sz="2000" dirty="0"/>
              <a:t>can add a new scrutiny dimension,</a:t>
            </a:r>
          </a:p>
          <a:p>
            <a:pPr lvl="1"/>
            <a:r>
              <a:rPr lang="en-GB" sz="2000" dirty="0"/>
              <a:t>can enable the public to directly hold the politician to account in elections (however, they might be deeply ingrained in party politics),</a:t>
            </a:r>
          </a:p>
          <a:p>
            <a:pPr lvl="1"/>
            <a:r>
              <a:rPr lang="en-GB" sz="2000" dirty="0"/>
              <a:t>can result in a lack of increased accountability to local communities.</a:t>
            </a:r>
          </a:p>
          <a:p>
            <a:pPr lvl="1"/>
            <a:endParaRPr lang="en-GB" sz="2000" dirty="0"/>
          </a:p>
        </p:txBody>
      </p:sp>
    </p:spTree>
    <p:extLst>
      <p:ext uri="{BB962C8B-B14F-4D97-AF65-F5344CB8AC3E}">
        <p14:creationId xmlns:p14="http://schemas.microsoft.com/office/powerpoint/2010/main" val="172958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2F9B1CBE-EAD7-492F-9D7A-8DB3E22996EF}"/>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Thank you</a:t>
            </a:r>
          </a:p>
        </p:txBody>
      </p:sp>
      <p:sp>
        <p:nvSpPr>
          <p:cNvPr id="7" name="Content Placeholder 6">
            <a:extLst>
              <a:ext uri="{FF2B5EF4-FFF2-40B4-BE49-F238E27FC236}">
                <a16:creationId xmlns:a16="http://schemas.microsoft.com/office/drawing/2014/main" id="{293DC5C4-F269-4DAF-819B-4C495E381D44}"/>
              </a:ext>
            </a:extLst>
          </p:cNvPr>
          <p:cNvSpPr>
            <a:spLocks noGrp="1"/>
          </p:cNvSpPr>
          <p:nvPr>
            <p:ph idx="1"/>
          </p:nvPr>
        </p:nvSpPr>
        <p:spPr>
          <a:xfrm>
            <a:off x="8842248" y="4078224"/>
            <a:ext cx="2926080" cy="1307592"/>
          </a:xfrm>
        </p:spPr>
        <p:txBody>
          <a:bodyPr vert="horz" lIns="91440" tIns="45720" rIns="91440" bIns="45720" rtlCol="0">
            <a:normAutofit/>
          </a:bodyPr>
          <a:lstStyle/>
          <a:p>
            <a:pPr marL="0" indent="0">
              <a:buNone/>
            </a:pPr>
            <a:r>
              <a:rPr lang="en-US" sz="2000"/>
              <a:t>Questions?/Comments?</a:t>
            </a:r>
          </a:p>
        </p:txBody>
      </p:sp>
      <p:sp>
        <p:nvSpPr>
          <p:cNvPr id="6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Shape 6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9F36C70C-E56B-4334-B09F-5CB4E88805C1}"/>
              </a:ext>
            </a:extLst>
          </p:cNvPr>
          <p:cNvPicPr>
            <a:picLocks noChangeAspect="1"/>
          </p:cNvPicPr>
          <p:nvPr/>
        </p:nvPicPr>
        <p:blipFill rotWithShape="1">
          <a:blip r:embed="rId2"/>
          <a:srcRect r="3029"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6519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FF837-B4E5-47F9-9984-342EA66CBB05}"/>
              </a:ext>
            </a:extLst>
          </p:cNvPr>
          <p:cNvSpPr>
            <a:spLocks noGrp="1"/>
          </p:cNvSpPr>
          <p:nvPr>
            <p:ph type="title"/>
          </p:nvPr>
        </p:nvSpPr>
        <p:spPr>
          <a:xfrm>
            <a:off x="1123357" y="798256"/>
            <a:ext cx="9984615" cy="1597228"/>
          </a:xfrm>
        </p:spPr>
        <p:txBody>
          <a:bodyPr>
            <a:normAutofit/>
          </a:bodyPr>
          <a:lstStyle/>
          <a:p>
            <a:r>
              <a:rPr lang="en-GB" sz="4000" b="1" dirty="0"/>
              <a:t>Governance and accountability </a:t>
            </a:r>
            <a:br>
              <a:rPr lang="en-GB" sz="4000" b="1" dirty="0"/>
            </a:br>
            <a:r>
              <a:rPr lang="en-GB" sz="4000" b="1" dirty="0"/>
              <a:t>in public services</a:t>
            </a:r>
          </a:p>
        </p:txBody>
      </p:sp>
      <p:pic>
        <p:nvPicPr>
          <p:cNvPr id="4" name="Picture 3">
            <a:extLst>
              <a:ext uri="{FF2B5EF4-FFF2-40B4-BE49-F238E27FC236}">
                <a16:creationId xmlns:a16="http://schemas.microsoft.com/office/drawing/2014/main" id="{2DFB3248-1429-4324-98F0-A7C3ABB2BE44}"/>
              </a:ext>
            </a:extLst>
          </p:cNvPr>
          <p:cNvPicPr>
            <a:picLocks noChangeAspect="1"/>
          </p:cNvPicPr>
          <p:nvPr/>
        </p:nvPicPr>
        <p:blipFill>
          <a:blip r:embed="rId3"/>
          <a:stretch>
            <a:fillRect/>
          </a:stretch>
        </p:blipFill>
        <p:spPr>
          <a:xfrm>
            <a:off x="7657452" y="1686506"/>
            <a:ext cx="3533985" cy="2235245"/>
          </a:xfrm>
          <a:prstGeom prst="rect">
            <a:avLst/>
          </a:prstGeom>
        </p:spPr>
      </p:pic>
      <p:sp>
        <p:nvSpPr>
          <p:cNvPr id="3" name="Content Placeholder 2">
            <a:extLst>
              <a:ext uri="{FF2B5EF4-FFF2-40B4-BE49-F238E27FC236}">
                <a16:creationId xmlns:a16="http://schemas.microsoft.com/office/drawing/2014/main" id="{D2B48625-F7EF-4F9F-A9CF-BDFF70363AA8}"/>
              </a:ext>
            </a:extLst>
          </p:cNvPr>
          <p:cNvSpPr>
            <a:spLocks noGrp="1"/>
          </p:cNvSpPr>
          <p:nvPr>
            <p:ph idx="1"/>
          </p:nvPr>
        </p:nvSpPr>
        <p:spPr>
          <a:xfrm>
            <a:off x="1123357" y="2128801"/>
            <a:ext cx="6534095" cy="4102356"/>
          </a:xfrm>
        </p:spPr>
        <p:txBody>
          <a:bodyPr anchor="t">
            <a:normAutofit lnSpcReduction="10000"/>
          </a:bodyPr>
          <a:lstStyle/>
          <a:p>
            <a:endParaRPr lang="en-GB" sz="1400" dirty="0"/>
          </a:p>
          <a:p>
            <a:r>
              <a:rPr lang="en-GB" sz="1600" dirty="0"/>
              <a:t>Public sector organisations have increasingly been held accountable by a constellation of institutions and standards (Denhardt and Denhardt 2015).</a:t>
            </a:r>
          </a:p>
          <a:p>
            <a:r>
              <a:rPr lang="en-GB" sz="1600" dirty="0"/>
              <a:t>Two main mechanisms in English local government – conformance and performance (Goddard 2005, Ferry and Eckersley 2015)</a:t>
            </a:r>
          </a:p>
          <a:p>
            <a:r>
              <a:rPr lang="en-GB" sz="1600" dirty="0"/>
              <a:t>Governance in the form of governing boards has been widely prevalent in the public services literature </a:t>
            </a:r>
          </a:p>
          <a:p>
            <a:pPr lvl="1"/>
            <a:r>
              <a:rPr lang="en-GB" sz="1600" dirty="0"/>
              <a:t>health boards (Peck 1995, </a:t>
            </a:r>
            <a:r>
              <a:rPr lang="en-GB" sz="1600" dirty="0" err="1"/>
              <a:t>Exworthy</a:t>
            </a:r>
            <a:r>
              <a:rPr lang="en-GB" sz="1600" dirty="0"/>
              <a:t> and Robinson 2001, </a:t>
            </a:r>
            <a:r>
              <a:rPr lang="en-GB" sz="1600" dirty="0" err="1"/>
              <a:t>Addicott</a:t>
            </a:r>
            <a:r>
              <a:rPr lang="en-GB" sz="1600" dirty="0"/>
              <a:t> 2008), </a:t>
            </a:r>
          </a:p>
          <a:p>
            <a:pPr lvl="1"/>
            <a:r>
              <a:rPr lang="en-GB" sz="1600" dirty="0"/>
              <a:t>police authorities replaced with PCCs (Davies and Johnson 2016, Murphy et al. 2017, Cooper 2020) and </a:t>
            </a:r>
          </a:p>
          <a:p>
            <a:pPr lvl="1"/>
            <a:r>
              <a:rPr lang="en-GB" sz="1600" dirty="0"/>
              <a:t>school governing bodies (Farrell 2005, Farrell et al. 2017). </a:t>
            </a:r>
          </a:p>
          <a:p>
            <a:r>
              <a:rPr lang="en-GB" sz="1600" dirty="0"/>
              <a:t>The desire to create more accountable public services through new governance structures in the UK (Murphy et al. 2019)</a:t>
            </a:r>
          </a:p>
          <a:p>
            <a:r>
              <a:rPr lang="en-GB" sz="1600" dirty="0"/>
              <a:t>Little is known about the impact of changing governance structures on perceptions of accountability</a:t>
            </a:r>
          </a:p>
        </p:txBody>
      </p:sp>
    </p:spTree>
    <p:extLst>
      <p:ext uri="{BB962C8B-B14F-4D97-AF65-F5344CB8AC3E}">
        <p14:creationId xmlns:p14="http://schemas.microsoft.com/office/powerpoint/2010/main" val="295789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351E1-61A0-4843-AD62-D15DDA8A2D72}"/>
              </a:ext>
            </a:extLst>
          </p:cNvPr>
          <p:cNvSpPr>
            <a:spLocks noGrp="1"/>
          </p:cNvSpPr>
          <p:nvPr>
            <p:ph type="title"/>
          </p:nvPr>
        </p:nvSpPr>
        <p:spPr>
          <a:xfrm>
            <a:off x="1006900" y="1188637"/>
            <a:ext cx="3060848" cy="4480726"/>
          </a:xfrm>
        </p:spPr>
        <p:txBody>
          <a:bodyPr vert="horz" lIns="91440" tIns="45720" rIns="91440" bIns="45720" rtlCol="0">
            <a:normAutofit/>
          </a:bodyPr>
          <a:lstStyle/>
          <a:p>
            <a:pPr algn="r"/>
            <a:r>
              <a:rPr lang="en-US" sz="5400" b="1" dirty="0"/>
              <a:t>Literature on fire services</a:t>
            </a:r>
          </a:p>
        </p:txBody>
      </p:sp>
      <p:sp>
        <p:nvSpPr>
          <p:cNvPr id="57" name="Freeform: Shape 56">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ight Triangle 5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2">
            <a:extLst>
              <a:ext uri="{FF2B5EF4-FFF2-40B4-BE49-F238E27FC236}">
                <a16:creationId xmlns:a16="http://schemas.microsoft.com/office/drawing/2014/main" id="{1BF7C0B3-3326-2993-F8ED-A32932423E03}"/>
              </a:ext>
            </a:extLst>
          </p:cNvPr>
          <p:cNvGraphicFramePr>
            <a:graphicFrameLocks noGrp="1"/>
          </p:cNvGraphicFramePr>
          <p:nvPr>
            <p:ph idx="1"/>
            <p:extLst>
              <p:ext uri="{D42A27DB-BD31-4B8C-83A1-F6EECF244321}">
                <p14:modId xmlns:p14="http://schemas.microsoft.com/office/powerpoint/2010/main" val="2719218562"/>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81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7593D-D59C-4371-B264-C949DD3A9AEA}"/>
              </a:ext>
            </a:extLst>
          </p:cNvPr>
          <p:cNvSpPr>
            <a:spLocks noGrp="1"/>
          </p:cNvSpPr>
          <p:nvPr>
            <p:ph type="title"/>
          </p:nvPr>
        </p:nvSpPr>
        <p:spPr>
          <a:xfrm>
            <a:off x="6889832" y="860887"/>
            <a:ext cx="4218138" cy="1597228"/>
          </a:xfrm>
        </p:spPr>
        <p:txBody>
          <a:bodyPr vert="horz" lIns="91440" tIns="45720" rIns="91440" bIns="45720" rtlCol="0" anchor="ctr">
            <a:normAutofit/>
          </a:bodyPr>
          <a:lstStyle/>
          <a:p>
            <a:r>
              <a:rPr lang="en-US" sz="4800" b="1" kern="1200" dirty="0">
                <a:solidFill>
                  <a:schemeClr val="tx1"/>
                </a:solidFill>
                <a:latin typeface="+mj-lt"/>
                <a:ea typeface="+mj-ea"/>
                <a:cs typeface="+mj-cs"/>
              </a:rPr>
              <a:t>Research context</a:t>
            </a:r>
          </a:p>
        </p:txBody>
      </p:sp>
      <p:sp>
        <p:nvSpPr>
          <p:cNvPr id="9" name="Content Placeholder 2">
            <a:extLst>
              <a:ext uri="{FF2B5EF4-FFF2-40B4-BE49-F238E27FC236}">
                <a16:creationId xmlns:a16="http://schemas.microsoft.com/office/drawing/2014/main" id="{A127DA29-D3EA-4303-BC6D-B045B45489C4}"/>
              </a:ext>
            </a:extLst>
          </p:cNvPr>
          <p:cNvSpPr txBox="1">
            <a:spLocks/>
          </p:cNvSpPr>
          <p:nvPr/>
        </p:nvSpPr>
        <p:spPr>
          <a:xfrm>
            <a:off x="6889832" y="2549323"/>
            <a:ext cx="4656995" cy="3764294"/>
          </a:xfr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1600" b="0" i="0" u="none" strike="noStrike" cap="none" spc="0" normalizeH="0" baseline="0" noProof="0" dirty="0">
                <a:ln>
                  <a:noFill/>
                </a:ln>
                <a:effectLst/>
                <a:uLnTx/>
                <a:uFillTx/>
              </a:rPr>
              <a:t>Traditional long-standing governance model of the local fire and rescue authority, made up of local </a:t>
            </a:r>
            <a:r>
              <a:rPr kumimoji="0" lang="en-US" sz="1600" b="0" i="0" u="none" strike="noStrike" cap="none" spc="0" normalizeH="0" baseline="0" noProof="0" dirty="0" err="1">
                <a:ln>
                  <a:noFill/>
                </a:ln>
                <a:effectLst/>
                <a:uLnTx/>
                <a:uFillTx/>
              </a:rPr>
              <a:t>councillors</a:t>
            </a:r>
            <a:endParaRPr kumimoji="0" lang="en-US" sz="1600" b="0" i="0" u="none" strike="noStrike" cap="none" spc="0" normalizeH="0" baseline="0" noProof="0" dirty="0">
              <a:ln>
                <a:noFill/>
              </a:ln>
              <a:effectLst/>
              <a:uLnTx/>
              <a:uFillTx/>
            </a:endParaRPr>
          </a:p>
          <a:p>
            <a:pPr marL="228600" marR="0" lvl="0" fontAlgn="auto">
              <a:spcBef>
                <a:spcPts val="1000"/>
              </a:spcBef>
              <a:spcAft>
                <a:spcPts val="0"/>
              </a:spcAft>
              <a:buClrTx/>
              <a:buSzTx/>
              <a:tabLst/>
              <a:defRPr/>
            </a:pPr>
            <a:r>
              <a:rPr kumimoji="0" lang="en-US" sz="1600" b="0" i="0" u="none" strike="noStrike" cap="none" spc="0" normalizeH="0" baseline="0" noProof="0" dirty="0">
                <a:ln>
                  <a:noFill/>
                </a:ln>
                <a:effectLst/>
                <a:uLnTx/>
                <a:uFillTx/>
              </a:rPr>
              <a:t>Since 2017, an alternative governance model to improve accountability in practice (Policing and Crime Act 2017)</a:t>
            </a:r>
          </a:p>
          <a:p>
            <a:pPr marL="685800" marR="0" lvl="1" fontAlgn="auto">
              <a:spcBef>
                <a:spcPts val="500"/>
              </a:spcBef>
              <a:spcAft>
                <a:spcPts val="0"/>
              </a:spcAft>
              <a:buClrTx/>
              <a:buSzTx/>
              <a:tabLst/>
              <a:defRPr/>
            </a:pPr>
            <a:r>
              <a:rPr kumimoji="0" lang="en-US" sz="1600" b="0" i="0" u="none" strike="noStrike" cap="none" spc="0" normalizeH="0" baseline="0" noProof="0" dirty="0">
                <a:ln>
                  <a:noFill/>
                </a:ln>
                <a:effectLst/>
                <a:uLnTx/>
                <a:uFillTx/>
              </a:rPr>
              <a:t>Police and Crime Commissioners (PCCs) have been able to make a case to assume responsibility for the governance of fire and rescue services within their force areas and become Police, Fire and Crime Commissioners (PFCCs)</a:t>
            </a:r>
          </a:p>
          <a:p>
            <a:pPr marL="685800" marR="0" lvl="1" fontAlgn="auto">
              <a:spcBef>
                <a:spcPts val="500"/>
              </a:spcBef>
              <a:spcAft>
                <a:spcPts val="0"/>
              </a:spcAft>
              <a:buClrTx/>
              <a:buSzTx/>
              <a:tabLst/>
              <a:defRPr/>
            </a:pPr>
            <a:r>
              <a:rPr lang="en-US" sz="1600" dirty="0"/>
              <a:t>C</a:t>
            </a:r>
            <a:r>
              <a:rPr kumimoji="0" lang="en-US" sz="1600" b="0" i="0" u="none" strike="noStrike" cap="none" spc="0" normalizeH="0" baseline="0" noProof="0" dirty="0" err="1">
                <a:ln>
                  <a:noFill/>
                </a:ln>
                <a:effectLst/>
                <a:uLnTx/>
                <a:uFillTx/>
              </a:rPr>
              <a:t>reation</a:t>
            </a:r>
            <a:r>
              <a:rPr kumimoji="0" lang="en-US" sz="1600" b="0" i="0" u="none" strike="noStrike" cap="none" spc="0" normalizeH="0" baseline="0" noProof="0" dirty="0">
                <a:ln>
                  <a:noFill/>
                </a:ln>
                <a:effectLst/>
                <a:uLnTx/>
                <a:uFillTx/>
              </a:rPr>
              <a:t> of a new inspectorate (for all fire services)</a:t>
            </a:r>
          </a:p>
          <a:p>
            <a:pPr marL="685800" marR="0" lvl="1" fontAlgn="auto">
              <a:spcBef>
                <a:spcPts val="500"/>
              </a:spcBef>
              <a:spcAft>
                <a:spcPts val="0"/>
              </a:spcAft>
              <a:buClrTx/>
              <a:buSzTx/>
              <a:tabLst/>
              <a:defRPr/>
            </a:pPr>
            <a:r>
              <a:rPr kumimoji="0" lang="en-US" sz="1600" b="0" i="0" u="none" strike="noStrike" cap="none" spc="0" normalizeH="0" baseline="0" noProof="0" dirty="0" err="1">
                <a:ln>
                  <a:noFill/>
                </a:ln>
                <a:effectLst/>
                <a:uLnTx/>
                <a:uFillTx/>
              </a:rPr>
              <a:t>Strenghtened</a:t>
            </a:r>
            <a:r>
              <a:rPr kumimoji="0" lang="en-US" sz="1600" b="0" i="0" u="none" strike="noStrike" cap="none" spc="0" normalizeH="0" baseline="0" noProof="0" dirty="0">
                <a:ln>
                  <a:noFill/>
                </a:ln>
                <a:effectLst/>
                <a:uLnTx/>
                <a:uFillTx/>
              </a:rPr>
              <a:t> focus on collaborative working across emergency services partners</a:t>
            </a:r>
            <a:r>
              <a:rPr lang="en-US" sz="1600" dirty="0"/>
              <a:t> (for all fire services)</a:t>
            </a:r>
            <a:endParaRPr kumimoji="0" lang="en-US" sz="1600" b="0" i="0" u="none" strike="noStrike" cap="none" spc="0" normalizeH="0" baseline="0" noProof="0" dirty="0">
              <a:ln>
                <a:noFill/>
              </a:ln>
              <a:effectLst/>
              <a:uLnTx/>
              <a:uFillTx/>
            </a:endParaRPr>
          </a:p>
          <a:p>
            <a:pPr marL="228600" marR="0" lvl="0" fontAlgn="auto">
              <a:spcBef>
                <a:spcPts val="1000"/>
              </a:spcBef>
              <a:spcAft>
                <a:spcPts val="0"/>
              </a:spcAft>
              <a:buClrTx/>
              <a:buSzTx/>
              <a:tabLst/>
              <a:defRPr/>
            </a:pPr>
            <a:r>
              <a:rPr kumimoji="0" lang="en-US" sz="1600" b="0" i="0" u="none" strike="noStrike" cap="none" spc="0" normalizeH="0" baseline="0" noProof="0" dirty="0">
                <a:ln>
                  <a:noFill/>
                </a:ln>
                <a:effectLst/>
                <a:uLnTx/>
                <a:uFillTx/>
              </a:rPr>
              <a:t>A patchwork of governance arrangements throughout England</a:t>
            </a:r>
          </a:p>
        </p:txBody>
      </p:sp>
      <p:pic>
        <p:nvPicPr>
          <p:cNvPr id="7" name="Content Placeholder 6" descr="Map&#10;&#10;Description automatically generated">
            <a:extLst>
              <a:ext uri="{FF2B5EF4-FFF2-40B4-BE49-F238E27FC236}">
                <a16:creationId xmlns:a16="http://schemas.microsoft.com/office/drawing/2014/main" id="{87F8B8F3-D6B6-4B73-BF7E-C3316B86E8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030" y="623275"/>
            <a:ext cx="4456553" cy="5522082"/>
          </a:xfrm>
        </p:spPr>
      </p:pic>
    </p:spTree>
    <p:extLst>
      <p:ext uri="{BB962C8B-B14F-4D97-AF65-F5344CB8AC3E}">
        <p14:creationId xmlns:p14="http://schemas.microsoft.com/office/powerpoint/2010/main" val="51135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4B228-3827-43F7-9D3C-285A9C0EEB0E}"/>
              </a:ext>
            </a:extLst>
          </p:cNvPr>
          <p:cNvSpPr>
            <a:spLocks noGrp="1"/>
          </p:cNvSpPr>
          <p:nvPr>
            <p:ph type="title"/>
          </p:nvPr>
        </p:nvSpPr>
        <p:spPr>
          <a:xfrm>
            <a:off x="1747189" y="1154339"/>
            <a:ext cx="8697621" cy="1556925"/>
          </a:xfrm>
        </p:spPr>
        <p:txBody>
          <a:bodyPr anchor="ctr">
            <a:normAutofit fontScale="90000"/>
          </a:bodyPr>
          <a:lstStyle/>
          <a:p>
            <a:r>
              <a:rPr lang="en-GB" sz="2200" b="1" dirty="0"/>
              <a:t>Research question: </a:t>
            </a:r>
            <a:br>
              <a:rPr lang="en-GB" sz="2200" b="1" dirty="0"/>
            </a:br>
            <a:r>
              <a:rPr lang="en-GB" sz="2200" dirty="0"/>
              <a:t>How do internal stakeholders within the Fire and Rescue Services understand the notions of accountability in the context of the traditional governance arrangements and the new PFCC arrangements introduced by the Policing and Crime Act 2017?</a:t>
            </a:r>
            <a:br>
              <a:rPr lang="en-GB" sz="7200" dirty="0"/>
            </a:br>
            <a:endParaRPr lang="en-GB" sz="7200" dirty="0"/>
          </a:p>
        </p:txBody>
      </p:sp>
      <p:pic>
        <p:nvPicPr>
          <p:cNvPr id="11" name="Picture 10">
            <a:extLst>
              <a:ext uri="{FF2B5EF4-FFF2-40B4-BE49-F238E27FC236}">
                <a16:creationId xmlns:a16="http://schemas.microsoft.com/office/drawing/2014/main" id="{5D852E11-711C-4AB9-93F1-38F0C4D603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33" y="3427216"/>
            <a:ext cx="5123747" cy="2796339"/>
          </a:xfrm>
          <a:prstGeom prst="rect">
            <a:avLst/>
          </a:prstGeom>
          <a:noFill/>
        </p:spPr>
      </p:pic>
      <p:pic>
        <p:nvPicPr>
          <p:cNvPr id="13" name="Picture 12">
            <a:extLst>
              <a:ext uri="{FF2B5EF4-FFF2-40B4-BE49-F238E27FC236}">
                <a16:creationId xmlns:a16="http://schemas.microsoft.com/office/drawing/2014/main" id="{20AE5EC0-00A8-496A-98C0-1340550763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639" y="3620813"/>
            <a:ext cx="5074525" cy="2602742"/>
          </a:xfrm>
          <a:prstGeom prst="rect">
            <a:avLst/>
          </a:prstGeom>
          <a:noFill/>
        </p:spPr>
      </p:pic>
      <p:sp>
        <p:nvSpPr>
          <p:cNvPr id="15" name="Arrow: Down 14">
            <a:extLst>
              <a:ext uri="{FF2B5EF4-FFF2-40B4-BE49-F238E27FC236}">
                <a16:creationId xmlns:a16="http://schemas.microsoft.com/office/drawing/2014/main" id="{C4E903EF-5C7D-490C-A2CC-A1AD6BF6E475}"/>
              </a:ext>
            </a:extLst>
          </p:cNvPr>
          <p:cNvSpPr/>
          <p:nvPr/>
        </p:nvSpPr>
        <p:spPr>
          <a:xfrm rot="16200000">
            <a:off x="5879188" y="3420900"/>
            <a:ext cx="631417"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416753A-4513-4546-83D1-B656B79ED465}"/>
              </a:ext>
            </a:extLst>
          </p:cNvPr>
          <p:cNvSpPr txBox="1"/>
          <p:nvPr/>
        </p:nvSpPr>
        <p:spPr>
          <a:xfrm>
            <a:off x="1425456" y="2334602"/>
            <a:ext cx="3735703" cy="369332"/>
          </a:xfrm>
          <a:prstGeom prst="rect">
            <a:avLst/>
          </a:prstGeom>
          <a:noFill/>
        </p:spPr>
        <p:txBody>
          <a:bodyPr wrap="none" rtlCol="0">
            <a:spAutoFit/>
          </a:bodyPr>
          <a:lstStyle/>
          <a:p>
            <a:r>
              <a:rPr lang="en-GB" dirty="0"/>
              <a:t>Fig 1. Pre-Policing and Crime Act 2017</a:t>
            </a:r>
          </a:p>
        </p:txBody>
      </p:sp>
      <p:sp>
        <p:nvSpPr>
          <p:cNvPr id="17" name="TextBox 16">
            <a:extLst>
              <a:ext uri="{FF2B5EF4-FFF2-40B4-BE49-F238E27FC236}">
                <a16:creationId xmlns:a16="http://schemas.microsoft.com/office/drawing/2014/main" id="{7F02AE26-5BC8-4A65-80D7-BBC6311780CB}"/>
              </a:ext>
            </a:extLst>
          </p:cNvPr>
          <p:cNvSpPr txBox="1"/>
          <p:nvPr/>
        </p:nvSpPr>
        <p:spPr>
          <a:xfrm>
            <a:off x="7030843" y="2343533"/>
            <a:ext cx="3824509" cy="369332"/>
          </a:xfrm>
          <a:prstGeom prst="rect">
            <a:avLst/>
          </a:prstGeom>
          <a:noFill/>
        </p:spPr>
        <p:txBody>
          <a:bodyPr wrap="none" rtlCol="0">
            <a:spAutoFit/>
          </a:bodyPr>
          <a:lstStyle/>
          <a:p>
            <a:r>
              <a:rPr lang="en-GB" dirty="0"/>
              <a:t>Fig 2. Post-Policing and Crime Act 2017</a:t>
            </a:r>
          </a:p>
        </p:txBody>
      </p:sp>
    </p:spTree>
    <p:extLst>
      <p:ext uri="{BB962C8B-B14F-4D97-AF65-F5344CB8AC3E}">
        <p14:creationId xmlns:p14="http://schemas.microsoft.com/office/powerpoint/2010/main" val="62935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6FF68-43F8-4C17-A3D7-5BF6C6AF426C}"/>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kern="1200">
                <a:solidFill>
                  <a:schemeClr val="tx1"/>
                </a:solidFill>
                <a:latin typeface="+mj-lt"/>
                <a:ea typeface="+mj-ea"/>
                <a:cs typeface="+mj-cs"/>
              </a:rPr>
              <a:t>Methodology and methods</a:t>
            </a:r>
          </a:p>
        </p:txBody>
      </p:sp>
      <p:graphicFrame>
        <p:nvGraphicFramePr>
          <p:cNvPr id="8" name="Table 4">
            <a:extLst>
              <a:ext uri="{FF2B5EF4-FFF2-40B4-BE49-F238E27FC236}">
                <a16:creationId xmlns:a16="http://schemas.microsoft.com/office/drawing/2014/main" id="{9EB261EF-5A0C-47B1-98F2-04D5BF17EAE5}"/>
              </a:ext>
            </a:extLst>
          </p:cNvPr>
          <p:cNvGraphicFramePr>
            <a:graphicFrameLocks/>
          </p:cNvGraphicFramePr>
          <p:nvPr>
            <p:extLst>
              <p:ext uri="{D42A27DB-BD31-4B8C-83A1-F6EECF244321}">
                <p14:modId xmlns:p14="http://schemas.microsoft.com/office/powerpoint/2010/main" val="2059068955"/>
              </p:ext>
            </p:extLst>
          </p:nvPr>
        </p:nvGraphicFramePr>
        <p:xfrm>
          <a:off x="519037" y="623275"/>
          <a:ext cx="6616310" cy="5702760"/>
        </p:xfrm>
        <a:graphic>
          <a:graphicData uri="http://schemas.openxmlformats.org/drawingml/2006/table">
            <a:tbl>
              <a:tblPr firstRow="1" bandRow="1">
                <a:tableStyleId>{ED083AE6-46FA-4A59-8FB0-9F97EB10719F}</a:tableStyleId>
              </a:tblPr>
              <a:tblGrid>
                <a:gridCol w="1763199">
                  <a:extLst>
                    <a:ext uri="{9D8B030D-6E8A-4147-A177-3AD203B41FA5}">
                      <a16:colId xmlns:a16="http://schemas.microsoft.com/office/drawing/2014/main" val="2999120559"/>
                    </a:ext>
                  </a:extLst>
                </a:gridCol>
                <a:gridCol w="4853111">
                  <a:extLst>
                    <a:ext uri="{9D8B030D-6E8A-4147-A177-3AD203B41FA5}">
                      <a16:colId xmlns:a16="http://schemas.microsoft.com/office/drawing/2014/main" val="1838562657"/>
                    </a:ext>
                  </a:extLst>
                </a:gridCol>
              </a:tblGrid>
              <a:tr h="713825">
                <a:tc>
                  <a:txBody>
                    <a:bodyPr/>
                    <a:lstStyle/>
                    <a:p>
                      <a:r>
                        <a:rPr lang="en-GB" sz="1600" b="1"/>
                        <a:t>Qualitative approach</a:t>
                      </a:r>
                    </a:p>
                  </a:txBody>
                  <a:tcPr marL="143263" marR="143263" marT="71632" marB="71632"/>
                </a:tc>
                <a:tc>
                  <a:txBody>
                    <a:bodyPr/>
                    <a:lstStyle/>
                    <a:p>
                      <a:r>
                        <a:rPr lang="en-GB" sz="1600" b="0" dirty="0"/>
                        <a:t>Understanding the concepts from the individuals’ viewpoints (</a:t>
                      </a:r>
                      <a:r>
                        <a:rPr lang="en-GB" sz="1600" b="0" dirty="0" err="1"/>
                        <a:t>Bevir</a:t>
                      </a:r>
                      <a:r>
                        <a:rPr lang="en-GB" sz="1600" b="0" dirty="0"/>
                        <a:t> 2009) </a:t>
                      </a:r>
                    </a:p>
                  </a:txBody>
                  <a:tcPr marL="143263" marR="143263" marT="71632" marB="71632"/>
                </a:tc>
                <a:extLst>
                  <a:ext uri="{0D108BD9-81ED-4DB2-BD59-A6C34878D82A}">
                    <a16:rowId xmlns:a16="http://schemas.microsoft.com/office/drawing/2014/main" val="3086426020"/>
                  </a:ext>
                </a:extLst>
              </a:tr>
              <a:tr h="713825">
                <a:tc>
                  <a:txBody>
                    <a:bodyPr/>
                    <a:lstStyle/>
                    <a:p>
                      <a:r>
                        <a:rPr lang="en-GB" sz="1600" b="1"/>
                        <a:t>Multiple case studies</a:t>
                      </a:r>
                    </a:p>
                  </a:txBody>
                  <a:tcPr marL="143263" marR="143263" marT="71632" marB="71632"/>
                </a:tc>
                <a:tc>
                  <a:txBody>
                    <a:bodyPr/>
                    <a:lstStyle/>
                    <a:p>
                      <a:r>
                        <a:rPr lang="en-GB" sz="1600"/>
                        <a:t>A comparative multiple case study of governance models within fire and rescue services (Yin 2015)</a:t>
                      </a:r>
                    </a:p>
                  </a:txBody>
                  <a:tcPr marL="143263" marR="143263" marT="71632" marB="71632"/>
                </a:tc>
                <a:extLst>
                  <a:ext uri="{0D108BD9-81ED-4DB2-BD59-A6C34878D82A}">
                    <a16:rowId xmlns:a16="http://schemas.microsoft.com/office/drawing/2014/main" val="1526768913"/>
                  </a:ext>
                </a:extLst>
              </a:tr>
              <a:tr h="968643">
                <a:tc>
                  <a:txBody>
                    <a:bodyPr/>
                    <a:lstStyle/>
                    <a:p>
                      <a:r>
                        <a:rPr lang="en-GB" sz="1600" b="1"/>
                        <a:t>Sampling</a:t>
                      </a:r>
                    </a:p>
                  </a:txBody>
                  <a:tcPr marL="143263" marR="143263" marT="71632" marB="71632"/>
                </a:tc>
                <a:tc>
                  <a:txBody>
                    <a:bodyPr/>
                    <a:lstStyle/>
                    <a:p>
                      <a:r>
                        <a:rPr lang="en-GB" sz="1600" b="1"/>
                        <a:t>6 out of 45 services in England </a:t>
                      </a:r>
                    </a:p>
                    <a:p>
                      <a:r>
                        <a:rPr lang="en-GB" sz="1600"/>
                        <a:t>3 traditional fire and rescue authority services and 3 new PFCC governance services</a:t>
                      </a:r>
                    </a:p>
                  </a:txBody>
                  <a:tcPr marL="143263" marR="143263" marT="71632" marB="71632"/>
                </a:tc>
                <a:extLst>
                  <a:ext uri="{0D108BD9-81ED-4DB2-BD59-A6C34878D82A}">
                    <a16:rowId xmlns:a16="http://schemas.microsoft.com/office/drawing/2014/main" val="3116547756"/>
                  </a:ext>
                </a:extLst>
              </a:tr>
              <a:tr h="1969249">
                <a:tc>
                  <a:txBody>
                    <a:bodyPr/>
                    <a:lstStyle/>
                    <a:p>
                      <a:r>
                        <a:rPr lang="en-GB" sz="1600" b="1"/>
                        <a:t>Data collection</a:t>
                      </a:r>
                      <a:r>
                        <a:rPr lang="en-GB" sz="1600" b="0"/>
                        <a:t> </a:t>
                      </a:r>
                    </a:p>
                    <a:p>
                      <a:r>
                        <a:rPr lang="en-GB" sz="1600" b="0"/>
                        <a:t>(March 2020 to June 2021)</a:t>
                      </a:r>
                    </a:p>
                  </a:txBody>
                  <a:tcPr marL="143263" marR="143263" marT="71632" marB="71632"/>
                </a:tc>
                <a:tc>
                  <a:txBody>
                    <a:bodyPr/>
                    <a:lstStyle/>
                    <a:p>
                      <a:r>
                        <a:rPr lang="en-GB" sz="1600" b="1" dirty="0"/>
                        <a:t>35 semi-structured interviews with senior management </a:t>
                      </a:r>
                      <a:r>
                        <a:rPr lang="en-GB" sz="1600" dirty="0"/>
                        <a:t>(CFOs, deputy CFOs, Assistant CFOs, Directors of Assurance, Directors of Finance, Directors of Prevention and Protection)</a:t>
                      </a:r>
                    </a:p>
                    <a:p>
                      <a:r>
                        <a:rPr lang="en-GB" sz="1600" b="1" dirty="0"/>
                        <a:t>3 interviews and 5 focus groups with firefighters </a:t>
                      </a:r>
                      <a:r>
                        <a:rPr lang="en-GB" sz="1600" dirty="0"/>
                        <a:t>(3-5 participants), </a:t>
                      </a:r>
                    </a:p>
                    <a:p>
                      <a:r>
                        <a:rPr lang="en-GB" sz="1600" b="1" dirty="0"/>
                        <a:t>Publicly available online data </a:t>
                      </a:r>
                      <a:r>
                        <a:rPr lang="en-GB" sz="1600" dirty="0"/>
                        <a:t>(e.g. governance frameworks, senior organisational charts, and statements of assurance)</a:t>
                      </a:r>
                    </a:p>
                  </a:txBody>
                  <a:tcPr marL="143263" marR="143263" marT="71632" marB="71632"/>
                </a:tc>
                <a:extLst>
                  <a:ext uri="{0D108BD9-81ED-4DB2-BD59-A6C34878D82A}">
                    <a16:rowId xmlns:a16="http://schemas.microsoft.com/office/drawing/2014/main" val="866503088"/>
                  </a:ext>
                </a:extLst>
              </a:tr>
              <a:tr h="968643">
                <a:tc>
                  <a:txBody>
                    <a:bodyPr/>
                    <a:lstStyle/>
                    <a:p>
                      <a:r>
                        <a:rPr lang="en-GB" sz="1600" b="1"/>
                        <a:t>Data analysis</a:t>
                      </a:r>
                    </a:p>
                  </a:txBody>
                  <a:tcPr marL="143263" marR="143263" marT="71632" marB="71632"/>
                </a:tc>
                <a:tc>
                  <a:txBody>
                    <a:bodyPr/>
                    <a:lstStyle/>
                    <a:p>
                      <a:r>
                        <a:rPr lang="en-GB" sz="1600" dirty="0"/>
                        <a:t>Thematic coding using NVivo software. A constant interplay between the data and the coding process to refine the themes and their subthemes. </a:t>
                      </a:r>
                    </a:p>
                  </a:txBody>
                  <a:tcPr marL="143263" marR="143263" marT="71632" marB="71632"/>
                </a:tc>
                <a:extLst>
                  <a:ext uri="{0D108BD9-81ED-4DB2-BD59-A6C34878D82A}">
                    <a16:rowId xmlns:a16="http://schemas.microsoft.com/office/drawing/2014/main" val="935213056"/>
                  </a:ext>
                </a:extLst>
              </a:tr>
            </a:tbl>
          </a:graphicData>
        </a:graphic>
      </p:graphicFrame>
    </p:spTree>
    <p:extLst>
      <p:ext uri="{BB962C8B-B14F-4D97-AF65-F5344CB8AC3E}">
        <p14:creationId xmlns:p14="http://schemas.microsoft.com/office/powerpoint/2010/main" val="325402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Triangle 9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79C5EDA-D526-4179-87A0-2E4E89F29AD1}"/>
              </a:ext>
            </a:extLst>
          </p:cNvPr>
          <p:cNvPicPr>
            <a:picLocks noChangeAspect="1"/>
          </p:cNvPicPr>
          <p:nvPr/>
        </p:nvPicPr>
        <p:blipFill rotWithShape="1">
          <a:blip r:embed="rId3"/>
          <a:srcRect l="24945" r="20074" b="2"/>
          <a:stretch/>
        </p:blipFill>
        <p:spPr>
          <a:xfrm>
            <a:off x="7544661" y="323519"/>
            <a:ext cx="4323899" cy="6212748"/>
          </a:xfrm>
          <a:custGeom>
            <a:avLst/>
            <a:gdLst/>
            <a:ahLst/>
            <a:cxnLst/>
            <a:rect l="l" t="t" r="r" b="b"/>
            <a:pathLst>
              <a:path w="4323899" h="6212748">
                <a:moveTo>
                  <a:pt x="0" y="0"/>
                </a:moveTo>
                <a:lnTo>
                  <a:pt x="4323899" y="0"/>
                </a:lnTo>
                <a:lnTo>
                  <a:pt x="4323899" y="2864954"/>
                </a:lnTo>
                <a:lnTo>
                  <a:pt x="880454" y="6212748"/>
                </a:lnTo>
                <a:lnTo>
                  <a:pt x="0" y="6212748"/>
                </a:lnTo>
                <a:close/>
              </a:path>
            </a:pathLst>
          </a:custGeom>
        </p:spPr>
      </p:pic>
      <p:sp>
        <p:nvSpPr>
          <p:cNvPr id="102" name="Rectangle 101">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EF71E-9D01-474D-9564-0BCF232263B8}"/>
              </a:ext>
            </a:extLst>
          </p:cNvPr>
          <p:cNvSpPr>
            <a:spLocks noGrp="1"/>
          </p:cNvSpPr>
          <p:nvPr>
            <p:ph type="title"/>
          </p:nvPr>
        </p:nvSpPr>
        <p:spPr>
          <a:xfrm>
            <a:off x="9620125" y="4669930"/>
            <a:ext cx="5917521" cy="1597228"/>
          </a:xfrm>
        </p:spPr>
        <p:txBody>
          <a:bodyPr>
            <a:normAutofit/>
          </a:bodyPr>
          <a:lstStyle/>
          <a:p>
            <a:br>
              <a:rPr lang="en-GB" sz="3300" b="1" dirty="0"/>
            </a:br>
            <a:br>
              <a:rPr lang="en-GB" sz="3300" b="1" dirty="0"/>
            </a:br>
            <a:r>
              <a:rPr lang="en-GB" sz="3300" b="1" dirty="0"/>
              <a:t>Findings</a:t>
            </a:r>
          </a:p>
        </p:txBody>
      </p:sp>
      <p:sp>
        <p:nvSpPr>
          <p:cNvPr id="3" name="Content Placeholder 2">
            <a:extLst>
              <a:ext uri="{FF2B5EF4-FFF2-40B4-BE49-F238E27FC236}">
                <a16:creationId xmlns:a16="http://schemas.microsoft.com/office/drawing/2014/main" id="{33486875-70DB-40FE-AB97-1FB85E9B4159}"/>
              </a:ext>
            </a:extLst>
          </p:cNvPr>
          <p:cNvSpPr>
            <a:spLocks noGrp="1"/>
          </p:cNvSpPr>
          <p:nvPr>
            <p:ph idx="1"/>
          </p:nvPr>
        </p:nvSpPr>
        <p:spPr>
          <a:xfrm>
            <a:off x="1123359" y="957263"/>
            <a:ext cx="5917520" cy="4769213"/>
          </a:xfrm>
        </p:spPr>
        <p:txBody>
          <a:bodyPr anchor="t">
            <a:normAutofit lnSpcReduction="10000"/>
          </a:bodyPr>
          <a:lstStyle/>
          <a:p>
            <a:pPr marL="0" indent="0">
              <a:buNone/>
            </a:pPr>
            <a:endParaRPr lang="en-GB" sz="1600" b="1" dirty="0"/>
          </a:p>
          <a:p>
            <a:pPr marL="0" indent="0" algn="ctr">
              <a:buNone/>
            </a:pPr>
            <a:r>
              <a:rPr lang="en-GB" sz="2400" b="1" dirty="0"/>
              <a:t>Public</a:t>
            </a:r>
          </a:p>
          <a:p>
            <a:pPr marL="0" indent="0" algn="ctr">
              <a:buNone/>
            </a:pPr>
            <a:endParaRPr lang="en-GB" sz="2400" b="1" dirty="0"/>
          </a:p>
          <a:p>
            <a:pPr lvl="1"/>
            <a:r>
              <a:rPr lang="en-GB" sz="1600" b="1" dirty="0"/>
              <a:t>Performance accountability </a:t>
            </a:r>
            <a:r>
              <a:rPr lang="en-GB" sz="1600" dirty="0"/>
              <a:t>- emergency response (turning up on time at accidents), protection, and prevention </a:t>
            </a:r>
          </a:p>
          <a:p>
            <a:pPr marL="914400" lvl="2" indent="0">
              <a:buNone/>
            </a:pPr>
            <a:r>
              <a:rPr lang="en-GB" sz="1600" dirty="0"/>
              <a:t>“</a:t>
            </a:r>
            <a:r>
              <a:rPr lang="en-GB" sz="1600" i="1" dirty="0"/>
              <a:t>we’re accountable to the public for providing the fire services, responding to fires but also preventing them</a:t>
            </a:r>
            <a:r>
              <a:rPr lang="en-GB" sz="1600" dirty="0"/>
              <a:t>”</a:t>
            </a:r>
          </a:p>
          <a:p>
            <a:pPr marL="914400" lvl="2" indent="0" algn="r">
              <a:buNone/>
            </a:pPr>
            <a:r>
              <a:rPr lang="en-GB" sz="1600" dirty="0"/>
              <a:t>(Director of Prevention and Protection)</a:t>
            </a:r>
          </a:p>
          <a:p>
            <a:pPr lvl="1"/>
            <a:r>
              <a:rPr lang="en-GB" sz="1600" b="1" dirty="0"/>
              <a:t>Financial accountability </a:t>
            </a:r>
            <a:r>
              <a:rPr lang="en-GB" sz="1600" dirty="0"/>
              <a:t>– how public’s money is being spent </a:t>
            </a:r>
          </a:p>
          <a:p>
            <a:pPr marL="914400" lvl="2" indent="0">
              <a:buNone/>
            </a:pPr>
            <a:r>
              <a:rPr lang="en-GB" sz="1600" dirty="0"/>
              <a:t>“</a:t>
            </a:r>
            <a:r>
              <a:rPr lang="en-GB" sz="1600" i="1" dirty="0"/>
              <a:t>what we’re doing is spending taxpayers’ money and the taxpayer has every right to come in and be able to ask it</a:t>
            </a:r>
            <a:r>
              <a:rPr lang="en-GB" sz="1600" dirty="0"/>
              <a:t>”</a:t>
            </a:r>
          </a:p>
          <a:p>
            <a:pPr marL="457200" lvl="1" indent="0" algn="r">
              <a:buNone/>
            </a:pPr>
            <a:r>
              <a:rPr lang="en-GB" sz="1600" dirty="0"/>
              <a:t> (Area Manager)</a:t>
            </a:r>
          </a:p>
          <a:p>
            <a:pPr lvl="1"/>
            <a:r>
              <a:rPr lang="en-GB" sz="1600" b="1" dirty="0"/>
              <a:t>Political accountability</a:t>
            </a:r>
            <a:r>
              <a:rPr lang="en-GB" sz="1600" dirty="0"/>
              <a:t> – governing bodies are directly (new PFCC governance) or indirectly elected (traditional FRA governance)</a:t>
            </a:r>
          </a:p>
          <a:p>
            <a:pPr marL="914400" lvl="2" indent="0">
              <a:buNone/>
            </a:pPr>
            <a:r>
              <a:rPr lang="en-GB" sz="1600" dirty="0"/>
              <a:t>“</a:t>
            </a:r>
            <a:r>
              <a:rPr lang="en-GB" sz="1600" i="1" dirty="0"/>
              <a:t>if you don’t like them [PFCC], you can get rid of them at the end of the day, and you can vote for somebody else</a:t>
            </a:r>
            <a:r>
              <a:rPr lang="en-GB" sz="1600" dirty="0"/>
              <a:t>” </a:t>
            </a:r>
          </a:p>
          <a:p>
            <a:pPr marL="914400" lvl="2" indent="0" algn="r">
              <a:buNone/>
            </a:pPr>
            <a:r>
              <a:rPr lang="en-GB" sz="1600" dirty="0"/>
              <a:t>(Chief Fire Officer)</a:t>
            </a:r>
          </a:p>
          <a:p>
            <a:pPr marL="914400" lvl="2" indent="0">
              <a:buNone/>
            </a:pPr>
            <a:endParaRPr lang="en-GB" sz="1600" dirty="0"/>
          </a:p>
        </p:txBody>
      </p:sp>
    </p:spTree>
    <p:extLst>
      <p:ext uri="{BB962C8B-B14F-4D97-AF65-F5344CB8AC3E}">
        <p14:creationId xmlns:p14="http://schemas.microsoft.com/office/powerpoint/2010/main" val="366602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8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Triangle 8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EF71E-9D01-474D-9564-0BCF232263B8}"/>
              </a:ext>
            </a:extLst>
          </p:cNvPr>
          <p:cNvSpPr>
            <a:spLocks noGrp="1"/>
          </p:cNvSpPr>
          <p:nvPr>
            <p:ph type="title"/>
          </p:nvPr>
        </p:nvSpPr>
        <p:spPr>
          <a:xfrm>
            <a:off x="9660876" y="4730515"/>
            <a:ext cx="1885952" cy="1500642"/>
          </a:xfrm>
        </p:spPr>
        <p:txBody>
          <a:bodyPr>
            <a:normAutofit/>
          </a:bodyPr>
          <a:lstStyle/>
          <a:p>
            <a:br>
              <a:rPr lang="en-GB" sz="3300" b="1" dirty="0"/>
            </a:br>
            <a:br>
              <a:rPr lang="en-GB" sz="3300" b="1" dirty="0"/>
            </a:br>
            <a:r>
              <a:rPr lang="en-GB" sz="3300" b="1" dirty="0"/>
              <a:t>Findings</a:t>
            </a:r>
          </a:p>
        </p:txBody>
      </p:sp>
      <p:pic>
        <p:nvPicPr>
          <p:cNvPr id="5" name="Picture 4">
            <a:extLst>
              <a:ext uri="{FF2B5EF4-FFF2-40B4-BE49-F238E27FC236}">
                <a16:creationId xmlns:a16="http://schemas.microsoft.com/office/drawing/2014/main" id="{C52AED81-12C3-4D3C-8475-E97C7B94FCA7}"/>
              </a:ext>
            </a:extLst>
          </p:cNvPr>
          <p:cNvPicPr>
            <a:picLocks noChangeAspect="1"/>
          </p:cNvPicPr>
          <p:nvPr/>
        </p:nvPicPr>
        <p:blipFill rotWithShape="1">
          <a:blip r:embed="rId3"/>
          <a:srcRect l="17995" r="10112" b="-1"/>
          <a:stretch/>
        </p:blipFill>
        <p:spPr>
          <a:xfrm>
            <a:off x="1181524" y="2063117"/>
            <a:ext cx="3533985" cy="2728198"/>
          </a:xfrm>
          <a:prstGeom prst="rect">
            <a:avLst/>
          </a:prstGeom>
        </p:spPr>
      </p:pic>
      <p:sp>
        <p:nvSpPr>
          <p:cNvPr id="3" name="Content Placeholder 2">
            <a:extLst>
              <a:ext uri="{FF2B5EF4-FFF2-40B4-BE49-F238E27FC236}">
                <a16:creationId xmlns:a16="http://schemas.microsoft.com/office/drawing/2014/main" id="{33486875-70DB-40FE-AB97-1FB85E9B4159}"/>
              </a:ext>
            </a:extLst>
          </p:cNvPr>
          <p:cNvSpPr>
            <a:spLocks noGrp="1"/>
          </p:cNvSpPr>
          <p:nvPr>
            <p:ph idx="1"/>
          </p:nvPr>
        </p:nvSpPr>
        <p:spPr>
          <a:xfrm>
            <a:off x="4934013" y="952348"/>
            <a:ext cx="6076463" cy="4576781"/>
          </a:xfrm>
        </p:spPr>
        <p:txBody>
          <a:bodyPr anchor="t">
            <a:normAutofit fontScale="92500" lnSpcReduction="20000"/>
          </a:bodyPr>
          <a:lstStyle/>
          <a:p>
            <a:pPr marL="0" indent="0">
              <a:buNone/>
            </a:pPr>
            <a:endParaRPr lang="en-GB" sz="1600" b="1" dirty="0"/>
          </a:p>
          <a:p>
            <a:pPr marL="0" indent="0" algn="ctr">
              <a:buNone/>
            </a:pPr>
            <a:r>
              <a:rPr lang="en-GB" sz="2600" b="1" dirty="0"/>
              <a:t>Governing bodies (FRA/PFCC)</a:t>
            </a:r>
          </a:p>
          <a:p>
            <a:pPr marL="0" indent="0" algn="ctr">
              <a:buNone/>
            </a:pPr>
            <a:endParaRPr lang="en-GB" sz="2400" b="1" dirty="0"/>
          </a:p>
          <a:p>
            <a:pPr lvl="1"/>
            <a:r>
              <a:rPr lang="en-GB" sz="1700" b="1" dirty="0"/>
              <a:t>Bureaucratic accountability</a:t>
            </a:r>
            <a:r>
              <a:rPr lang="en-GB" sz="1700" dirty="0"/>
              <a:t>- supervisory body</a:t>
            </a:r>
          </a:p>
          <a:p>
            <a:pPr marL="914400" lvl="2" indent="0">
              <a:buNone/>
            </a:pPr>
            <a:r>
              <a:rPr lang="en-GB" sz="1700" dirty="0"/>
              <a:t> “ultimately the authority are there to hold the organisation to account, they seek to assure our services on the public’s behalf” </a:t>
            </a:r>
          </a:p>
          <a:p>
            <a:pPr marL="457200" lvl="1" indent="0" algn="r">
              <a:buNone/>
            </a:pPr>
            <a:r>
              <a:rPr lang="en-GB" sz="1700" dirty="0"/>
              <a:t>(Head of Governance and Strategy)</a:t>
            </a:r>
          </a:p>
          <a:p>
            <a:pPr marL="457200" lvl="1" indent="0" algn="r">
              <a:buNone/>
            </a:pPr>
            <a:endParaRPr lang="en-GB" sz="1700" dirty="0"/>
          </a:p>
          <a:p>
            <a:pPr marL="457200" lvl="1" indent="0">
              <a:buNone/>
            </a:pPr>
            <a:r>
              <a:rPr lang="en-GB" sz="1700" b="1" dirty="0"/>
              <a:t>PFCC – streamlined, single source of accountability, however, political</a:t>
            </a:r>
          </a:p>
          <a:p>
            <a:pPr marL="457200" lvl="1" indent="0">
              <a:buNone/>
            </a:pPr>
            <a:r>
              <a:rPr lang="en-GB" sz="1700" dirty="0"/>
              <a:t> “I think it’s speeded up some of the decision making processes.  I think it’s removed some layers of bureaucracy. “</a:t>
            </a:r>
          </a:p>
          <a:p>
            <a:pPr marL="457200" lvl="1" indent="0" algn="r">
              <a:buNone/>
            </a:pPr>
            <a:r>
              <a:rPr lang="en-GB" sz="1700" dirty="0"/>
              <a:t>(Deputy Chief Fire Officer)</a:t>
            </a:r>
          </a:p>
          <a:p>
            <a:pPr marL="457200" lvl="1" indent="0">
              <a:buNone/>
            </a:pPr>
            <a:r>
              <a:rPr lang="en-GB" sz="1700" b="1" dirty="0"/>
              <a:t>FRA – bureaucratic, slow decision-making, however, co-opted members bring extra scrutiny</a:t>
            </a:r>
          </a:p>
          <a:p>
            <a:pPr marL="457200" lvl="1" indent="0">
              <a:buNone/>
            </a:pPr>
            <a:r>
              <a:rPr lang="en-GB" sz="1700" dirty="0"/>
              <a:t>“I think that the PCC being involved, I think that’s put some scrutiny upon the fire authority and around the governance”</a:t>
            </a:r>
          </a:p>
          <a:p>
            <a:pPr marL="457200" lvl="1" indent="0" algn="r">
              <a:buNone/>
            </a:pPr>
            <a:r>
              <a:rPr lang="en-GB" sz="1700" dirty="0"/>
              <a:t>(Area Manager)</a:t>
            </a:r>
          </a:p>
        </p:txBody>
      </p:sp>
    </p:spTree>
    <p:extLst>
      <p:ext uri="{BB962C8B-B14F-4D97-AF65-F5344CB8AC3E}">
        <p14:creationId xmlns:p14="http://schemas.microsoft.com/office/powerpoint/2010/main" val="22482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9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EF71E-9D01-474D-9564-0BCF232263B8}"/>
              </a:ext>
            </a:extLst>
          </p:cNvPr>
          <p:cNvSpPr>
            <a:spLocks noGrp="1"/>
          </p:cNvSpPr>
          <p:nvPr>
            <p:ph type="title"/>
          </p:nvPr>
        </p:nvSpPr>
        <p:spPr>
          <a:xfrm>
            <a:off x="9818891" y="4633929"/>
            <a:ext cx="9984615" cy="1597228"/>
          </a:xfrm>
        </p:spPr>
        <p:txBody>
          <a:bodyPr>
            <a:normAutofit/>
          </a:bodyPr>
          <a:lstStyle/>
          <a:p>
            <a:br>
              <a:rPr lang="en-GB" sz="3300" b="1" dirty="0"/>
            </a:br>
            <a:br>
              <a:rPr lang="en-GB" sz="3300" b="1" dirty="0"/>
            </a:br>
            <a:r>
              <a:rPr lang="en-GB" sz="3300" b="1" dirty="0"/>
              <a:t>Findings</a:t>
            </a:r>
          </a:p>
        </p:txBody>
      </p:sp>
      <p:pic>
        <p:nvPicPr>
          <p:cNvPr id="5" name="Picture 4">
            <a:extLst>
              <a:ext uri="{FF2B5EF4-FFF2-40B4-BE49-F238E27FC236}">
                <a16:creationId xmlns:a16="http://schemas.microsoft.com/office/drawing/2014/main" id="{87FD8496-E180-42BC-8A47-70A82CD07E48}"/>
              </a:ext>
            </a:extLst>
          </p:cNvPr>
          <p:cNvPicPr>
            <a:picLocks noChangeAspect="1"/>
          </p:cNvPicPr>
          <p:nvPr/>
        </p:nvPicPr>
        <p:blipFill rotWithShape="1">
          <a:blip r:embed="rId3"/>
          <a:srcRect l="13535"/>
          <a:stretch/>
        </p:blipFill>
        <p:spPr>
          <a:xfrm>
            <a:off x="965214" y="1312606"/>
            <a:ext cx="5482962" cy="4232787"/>
          </a:xfrm>
          <a:prstGeom prst="rect">
            <a:avLst/>
          </a:prstGeom>
        </p:spPr>
      </p:pic>
      <p:sp>
        <p:nvSpPr>
          <p:cNvPr id="3" name="Content Placeholder 2">
            <a:extLst>
              <a:ext uri="{FF2B5EF4-FFF2-40B4-BE49-F238E27FC236}">
                <a16:creationId xmlns:a16="http://schemas.microsoft.com/office/drawing/2014/main" id="{33486875-70DB-40FE-AB97-1FB85E9B4159}"/>
              </a:ext>
            </a:extLst>
          </p:cNvPr>
          <p:cNvSpPr>
            <a:spLocks noGrp="1"/>
          </p:cNvSpPr>
          <p:nvPr>
            <p:ph idx="1"/>
          </p:nvPr>
        </p:nvSpPr>
        <p:spPr>
          <a:xfrm>
            <a:off x="6771616" y="1214112"/>
            <a:ext cx="4444309" cy="4056123"/>
          </a:xfrm>
        </p:spPr>
        <p:txBody>
          <a:bodyPr anchor="t">
            <a:normAutofit fontScale="92500" lnSpcReduction="10000"/>
          </a:bodyPr>
          <a:lstStyle/>
          <a:p>
            <a:pPr marL="0" indent="0">
              <a:buNone/>
            </a:pPr>
            <a:endParaRPr lang="en-GB" sz="1600" b="1" dirty="0"/>
          </a:p>
          <a:p>
            <a:pPr marL="0" indent="0" algn="ctr">
              <a:buNone/>
            </a:pPr>
            <a:r>
              <a:rPr lang="en-GB" sz="2600" b="1" dirty="0"/>
              <a:t>Central government</a:t>
            </a:r>
          </a:p>
          <a:p>
            <a:pPr marL="0" indent="0" algn="ctr">
              <a:buNone/>
            </a:pPr>
            <a:endParaRPr lang="en-GB" sz="2400" b="1" dirty="0"/>
          </a:p>
          <a:p>
            <a:pPr lvl="1"/>
            <a:r>
              <a:rPr lang="en-GB" sz="1600" b="1" dirty="0"/>
              <a:t>Legal accountability</a:t>
            </a:r>
            <a:r>
              <a:rPr lang="en-GB" sz="1600" dirty="0"/>
              <a:t>- required by the Fire and Rescue Services Act 2004 to follow the National Framework “</a:t>
            </a:r>
          </a:p>
          <a:p>
            <a:pPr marL="914400" lvl="2" indent="0">
              <a:buNone/>
            </a:pPr>
            <a:r>
              <a:rPr lang="en-GB" sz="1600" dirty="0"/>
              <a:t>“[We are] directly [accountable] through to the fire minister, and things come from the national framework document, which is our sort of guiding light”</a:t>
            </a:r>
          </a:p>
          <a:p>
            <a:pPr marL="457200" lvl="1" indent="0" algn="r">
              <a:buNone/>
            </a:pPr>
            <a:r>
              <a:rPr lang="en-GB" sz="1600" dirty="0"/>
              <a:t>(Firefighter)</a:t>
            </a:r>
          </a:p>
          <a:p>
            <a:pPr lvl="1"/>
            <a:r>
              <a:rPr lang="en-GB" sz="1600" b="1" dirty="0"/>
              <a:t>Performance accountability </a:t>
            </a:r>
            <a:r>
              <a:rPr lang="en-GB" sz="1600" dirty="0"/>
              <a:t>– the govt collects detailed information on incident data</a:t>
            </a:r>
          </a:p>
          <a:p>
            <a:pPr marL="914400" lvl="2" indent="0">
              <a:buNone/>
            </a:pPr>
            <a:endParaRPr lang="en-GB" sz="1600" dirty="0"/>
          </a:p>
          <a:p>
            <a:pPr lvl="1"/>
            <a:r>
              <a:rPr lang="en-GB" sz="1600" b="1" dirty="0"/>
              <a:t>Financial accountability</a:t>
            </a:r>
            <a:r>
              <a:rPr lang="en-GB" sz="1600" dirty="0"/>
              <a:t> – government grants (so called “revenue support grants” and ”top-up” funds)</a:t>
            </a:r>
          </a:p>
          <a:p>
            <a:pPr marL="457200" lvl="1" indent="0">
              <a:buNone/>
            </a:pPr>
            <a:endParaRPr lang="en-GB" sz="1600" dirty="0"/>
          </a:p>
        </p:txBody>
      </p:sp>
    </p:spTree>
    <p:extLst>
      <p:ext uri="{BB962C8B-B14F-4D97-AF65-F5344CB8AC3E}">
        <p14:creationId xmlns:p14="http://schemas.microsoft.com/office/powerpoint/2010/main" val="426029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1468</Words>
  <Application>Microsoft Office PowerPoint</Application>
  <PresentationFormat>Widescreen</PresentationFormat>
  <Paragraphs>197</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Rockwell</vt:lpstr>
      <vt:lpstr>Office Theme</vt:lpstr>
      <vt:lpstr>From Fire and Rescue Authorities to  Police, Fire and Crime Commissioners  A comparative study of governance structures on perceptions of accountability in England </vt:lpstr>
      <vt:lpstr>Governance and accountability  in public services</vt:lpstr>
      <vt:lpstr>Literature on fire services</vt:lpstr>
      <vt:lpstr>Research context</vt:lpstr>
      <vt:lpstr>Research question:  How do internal stakeholders within the Fire and Rescue Services understand the notions of accountability in the context of the traditional governance arrangements and the new PFCC arrangements introduced by the Policing and Crime Act 2017? </vt:lpstr>
      <vt:lpstr>Methodology and methods</vt:lpstr>
      <vt:lpstr>  Findings</vt:lpstr>
      <vt:lpstr>  Findings</vt:lpstr>
      <vt:lpstr>  Findings</vt:lpstr>
      <vt:lpstr>  Findings</vt:lpstr>
      <vt:lpstr>PowerPoint Presentation</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Fire and Rescue Authorities to Police Fire and Crime Commissioners – a comparative study of governance and accountability arrangements in English Fire and Rescue Services</dc:title>
  <dc:creator>Lakoma, Katarzyna</dc:creator>
  <cp:lastModifiedBy>Sullivan, Linda</cp:lastModifiedBy>
  <cp:revision>18</cp:revision>
  <dcterms:created xsi:type="dcterms:W3CDTF">2021-08-06T14:52:38Z</dcterms:created>
  <dcterms:modified xsi:type="dcterms:W3CDTF">2022-04-22T15:41:52Z</dcterms:modified>
</cp:coreProperties>
</file>