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1" r:id="rId5"/>
    <p:sldId id="276" r:id="rId6"/>
    <p:sldId id="277" r:id="rId7"/>
    <p:sldId id="272" r:id="rId8"/>
    <p:sldId id="273" r:id="rId9"/>
    <p:sldId id="258" r:id="rId10"/>
    <p:sldId id="270" r:id="rId11"/>
    <p:sldId id="278" r:id="rId12"/>
    <p:sldId id="279" r:id="rId13"/>
    <p:sldId id="283" r:id="rId14"/>
    <p:sldId id="280" r:id="rId15"/>
    <p:sldId id="281" r:id="rId16"/>
    <p:sldId id="264" r:id="rId17"/>
    <p:sldId id="265" r:id="rId18"/>
    <p:sldId id="267" r:id="rId19"/>
    <p:sldId id="275" r:id="rId20"/>
    <p:sldId id="282" r:id="rId21"/>
    <p:sldId id="268"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F7745-577C-469B-BC08-3260C6F411F0}" v="210" dt="2022-08-31T06:59:51.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1781" autoAdjust="0"/>
  </p:normalViewPr>
  <p:slideViewPr>
    <p:cSldViewPr snapToGrid="0">
      <p:cViewPr varScale="1">
        <p:scale>
          <a:sx n="70" d="100"/>
          <a:sy n="70" d="100"/>
        </p:scale>
        <p:origin x="1032" y="53"/>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80142594116035"/>
          <c:y val="4.3392504930966469E-2"/>
          <c:w val="0.77583538997923762"/>
          <c:h val="0.65600894562735867"/>
        </c:manualLayout>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Group'!$C$86:$C$89,'Trend Analysis by Group'!$C$91:$C$94,'Trend Analysis by Group'!$C$96:$C$99,'Trend Analysis by Group'!$C$101:$C$104,'Trend Analysis by Group'!$C$106:$C$109)</c:f>
              <c:numCache>
                <c:formatCode>General</c:formatCode>
                <c:ptCount val="20"/>
                <c:pt idx="4" formatCode="[Color10]0.00%* &quot;▲&quot;;[Red]\-0.00%* &quot;▼&quot;;">
                  <c:v>0.10226793651940969</c:v>
                </c:pt>
                <c:pt idx="5" formatCode="[Color10]0.00%* &quot;▲&quot;;[Red]\-0.00%* &quot;▼&quot;;">
                  <c:v>9.5761298452839538E-2</c:v>
                </c:pt>
                <c:pt idx="6" formatCode="[Color10]0.00%* &quot;▲&quot;;[Red]\-0.00%* &quot;▼&quot;;">
                  <c:v>9.7665474286130927E-2</c:v>
                </c:pt>
                <c:pt idx="7" formatCode="[Color10]0.00%* &quot;▲&quot;;[Red]\-0.00%* &quot;▼&quot;;">
                  <c:v>0.10410867350669917</c:v>
                </c:pt>
                <c:pt idx="8" formatCode="[Color10]0.00%* &quot;▲&quot;;[Red]\-0.00%* &quot;▼&quot;;">
                  <c:v>6.2777686102228003E-2</c:v>
                </c:pt>
                <c:pt idx="9" formatCode="[Color10]0.00%* &quot;▲&quot;;[Red]\-0.00%* &quot;▼&quot;;">
                  <c:v>6.1393910250082673E-2</c:v>
                </c:pt>
                <c:pt idx="10" formatCode="[Color10]0.00%* &quot;▲&quot;;[Red]\-0.00%* &quot;▼&quot;;">
                  <c:v>6.1007038817016079E-2</c:v>
                </c:pt>
                <c:pt idx="11" formatCode="[Color10]0.00%* &quot;▲&quot;;[Red]\-0.00%* &quot;▼&quot;;">
                  <c:v>5.6897709934451646E-2</c:v>
                </c:pt>
                <c:pt idx="12" formatCode="[Color10]0.00%* &quot;▲&quot;;[Red]\-0.00%* &quot;▼&quot;;">
                  <c:v>3.7635713809652138E-2</c:v>
                </c:pt>
                <c:pt idx="13" formatCode="[Color10]0.00%* &quot;▲&quot;;[Red]\-0.00%* &quot;▼&quot;;">
                  <c:v>3.1276887993223701E-2</c:v>
                </c:pt>
                <c:pt idx="14" formatCode="[Color10]0.00%* &quot;▲&quot;;[Red]\-0.00%* &quot;▼&quot;;">
                  <c:v>3.8109145953168611E-2</c:v>
                </c:pt>
                <c:pt idx="15" formatCode="[Color10]0.00%* &quot;▲&quot;;[Red]\-0.00%* &quot;▼&quot;;">
                  <c:v>3.8134157650595357E-2</c:v>
                </c:pt>
                <c:pt idx="16" formatCode="[Color10]0.00%* &quot;▲&quot;;[Red]\-0.00%* &quot;▼&quot;;">
                  <c:v>3.6544525850425558E-2</c:v>
                </c:pt>
                <c:pt idx="17" formatCode="[Color10]0.00%* &quot;▲&quot;;[Red]\-0.00%* &quot;▼&quot;;">
                  <c:v>3.7745056161011314E-2</c:v>
                </c:pt>
                <c:pt idx="18" formatCode="[Color10]0.00%* &quot;▲&quot;;[Red]\-0.00%* &quot;▼&quot;;">
                  <c:v>4.9990561721092064E-2</c:v>
                </c:pt>
                <c:pt idx="19" formatCode="[Color10]0.00%* &quot;▲&quot;;[Red]\-0.00%* &quot;▼&quot;;">
                  <c:v>4.0218821502300717E-2</c:v>
                </c:pt>
              </c:numCache>
              <c:extLst/>
            </c:numRef>
          </c:val>
          <c:extLst>
            <c:ext xmlns:c16="http://schemas.microsoft.com/office/drawing/2014/chart" uri="{C3380CC4-5D6E-409C-BE32-E72D297353CC}">
              <c16:uniqueId val="{00000000-688A-4C66-B774-D5BA70962CF4}"/>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Group'!$D$86:$D$89,'Trend Analysis by Group'!$D$91:$D$94,'Trend Analysis by Group'!$D$96:$D$99,'Trend Analysis by Group'!$D$101:$D$104,'Trend Analysis by Group'!$D$106:$D$109)</c:f>
              <c:numCache>
                <c:formatCode>General</c:formatCode>
                <c:ptCount val="20"/>
                <c:pt idx="4" formatCode="[Color10]0.00%* &quot;▲&quot;;[Red]\-0.00%* &quot;▼&quot;;">
                  <c:v>0.1066418589634035</c:v>
                </c:pt>
                <c:pt idx="5" formatCode="[Color10]0.00%* &quot;▲&quot;;[Red]\-0.00%* &quot;▼&quot;;">
                  <c:v>0.10809030309444068</c:v>
                </c:pt>
                <c:pt idx="6" formatCode="[Color10]0.00%* &quot;▲&quot;;[Red]\-0.00%* &quot;▼&quot;;">
                  <c:v>0.11410383001707203</c:v>
                </c:pt>
                <c:pt idx="7" formatCode="[Color10]0.00%* &quot;▲&quot;;[Red]\-0.00%* &quot;▼&quot;;">
                  <c:v>0.11531070513720554</c:v>
                </c:pt>
                <c:pt idx="8" formatCode="[Color10]0.00%* &quot;▲&quot;;[Red]\-0.00%* &quot;▼&quot;;">
                  <c:v>0.10363154509000938</c:v>
                </c:pt>
                <c:pt idx="9" formatCode="[Color10]0.00%* &quot;▲&quot;;[Red]\-0.00%* &quot;▼&quot;;">
                  <c:v>0.10786607113320179</c:v>
                </c:pt>
                <c:pt idx="10" formatCode="[Color10]0.00%* &quot;▲&quot;;[Red]\-0.00%* &quot;▼&quot;;">
                  <c:v>0.10751147253258186</c:v>
                </c:pt>
                <c:pt idx="11" formatCode="[Color10]0.00%* &quot;▲&quot;;[Red]\-0.00%* &quot;▼&quot;;">
                  <c:v>0.10734595043708217</c:v>
                </c:pt>
                <c:pt idx="12" formatCode="[Color10]0.00%* &quot;▲&quot;;[Red]\-0.00%* &quot;▼&quot;;">
                  <c:v>0.13296119767448689</c:v>
                </c:pt>
                <c:pt idx="13" formatCode="[Color10]0.00%* &quot;▲&quot;;[Red]\-0.00%* &quot;▼&quot;;">
                  <c:v>0.11329366573520439</c:v>
                </c:pt>
                <c:pt idx="14" formatCode="[Color10]0.00%* &quot;▲&quot;;[Red]\-0.00%* &quot;▼&quot;;">
                  <c:v>0.11913056043588122</c:v>
                </c:pt>
                <c:pt idx="15" formatCode="[Color10]0.00%* &quot;▲&quot;;[Red]\-0.00%* &quot;▼&quot;;">
                  <c:v>0.11546665217246832</c:v>
                </c:pt>
                <c:pt idx="16" formatCode="[Color10]0.00%* &quot;▲&quot;;[Red]\-0.00%* &quot;▼&quot;;">
                  <c:v>4.1139911499531667E-2</c:v>
                </c:pt>
                <c:pt idx="17" formatCode="[Color10]0.00%* &quot;▲&quot;;[Red]\-0.00%* &quot;▼&quot;;">
                  <c:v>3.7490058446181918E-2</c:v>
                </c:pt>
                <c:pt idx="18" formatCode="[Color10]0.00%* &quot;▲&quot;;[Red]\-0.00%* &quot;▼&quot;;">
                  <c:v>4.5394603830636981E-2</c:v>
                </c:pt>
                <c:pt idx="19" formatCode="[Color10]0.00%* &quot;▲&quot;;[Red]\-0.00%* &quot;▼&quot;;">
                  <c:v>4.4543656256923692E-2</c:v>
                </c:pt>
              </c:numCache>
              <c:extLst/>
            </c:numRef>
          </c:val>
          <c:extLst>
            <c:ext xmlns:c16="http://schemas.microsoft.com/office/drawing/2014/chart" uri="{C3380CC4-5D6E-409C-BE32-E72D297353CC}">
              <c16:uniqueId val="{00000001-688A-4C66-B774-D5BA70962CF4}"/>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Group'!$A$86:$B$89,'Trend Analysis by Group'!$A$91:$B$94,'Trend Analysis by Group'!$A$96:$B$99,'Trend Analysis by Group'!$A$101:$B$104,'Trend Analysis by Group'!$A$106:$B$109)</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200506</c:v>
                  </c:pt>
                  <c:pt idx="4">
                    <c:v>200607</c:v>
                  </c:pt>
                  <c:pt idx="8">
                    <c:v>200708</c:v>
                  </c:pt>
                  <c:pt idx="12">
                    <c:v>200809</c:v>
                  </c:pt>
                  <c:pt idx="16">
                    <c:v>200910</c:v>
                  </c:pt>
                </c:lvl>
              </c:multiLvlStrCache>
              <c:extLst/>
            </c:multiLvlStrRef>
          </c:cat>
          <c:val>
            <c:numRef>
              <c:f>('Trend Analysis by Group'!$E$86:$E$89,'Trend Analysis by Group'!$E$91:$E$94,'Trend Analysis by Group'!$E$96:$E$99,'Trend Analysis by Group'!$E$101:$E$104,'Trend Analysis by Group'!$E$106:$E$109)</c:f>
              <c:numCache>
                <c:formatCode>General</c:formatCode>
                <c:ptCount val="20"/>
                <c:pt idx="4" formatCode="[Color10]0.00%* &quot;▲&quot;;[Red]\-0.00%* &quot;▼&quot;;">
                  <c:v>8.3120937728343502E-2</c:v>
                </c:pt>
                <c:pt idx="5" formatCode="[Color10]0.00%* &quot;▲&quot;;[Red]\-0.00%* &quot;▼&quot;;">
                  <c:v>9.0546141072448849E-2</c:v>
                </c:pt>
                <c:pt idx="6" formatCode="[Color10]0.00%* &quot;▲&quot;;[Red]\-0.00%* &quot;▼&quot;;">
                  <c:v>6.5831973055739956E-2</c:v>
                </c:pt>
                <c:pt idx="7" formatCode="[Color10]0.00%* &quot;▲&quot;;[Red]\-0.00%* &quot;▼&quot;;">
                  <c:v>8.2245259916407409E-2</c:v>
                </c:pt>
                <c:pt idx="8" formatCode="[Color10]0.00%* &quot;▲&quot;;[Red]\-0.00%* &quot;▼&quot;;">
                  <c:v>8.8747586894467601E-2</c:v>
                </c:pt>
                <c:pt idx="9" formatCode="[Color10]0.00%* &quot;▲&quot;;[Red]\-0.00%* &quot;▼&quot;;">
                  <c:v>7.9835895977791838E-2</c:v>
                </c:pt>
                <c:pt idx="10" formatCode="[Color10]0.00%* &quot;▲&quot;;[Red]\-0.00%* &quot;▼&quot;;">
                  <c:v>7.4415604136033986E-2</c:v>
                </c:pt>
                <c:pt idx="11" formatCode="[Color10]0.00%* &quot;▲&quot;;[Red]\-0.00%* &quot;▼&quot;;">
                  <c:v>7.73552736705585E-2</c:v>
                </c:pt>
                <c:pt idx="12" formatCode="[Color10]0.00%* &quot;▲&quot;;[Red]\-0.00%* &quot;▼&quot;;">
                  <c:v>6.2535590675467656E-2</c:v>
                </c:pt>
                <c:pt idx="13" formatCode="[Color10]0.00%* &quot;▲&quot;;[Red]\-0.00%* &quot;▼&quot;;">
                  <c:v>5.8564272657247729E-2</c:v>
                </c:pt>
                <c:pt idx="14" formatCode="[Color10]0.00%* &quot;▲&quot;;[Red]\-0.00%* &quot;▼&quot;;">
                  <c:v>6.7022186570244058E-2</c:v>
                </c:pt>
                <c:pt idx="15" formatCode="[Color10]0.00%* &quot;▲&quot;;[Red]\-0.00%* &quot;▼&quot;;">
                  <c:v>7.939672794992414E-2</c:v>
                </c:pt>
                <c:pt idx="16" formatCode="[Color10]0.00%* &quot;▲&quot;;[Red]\-0.00%* &quot;▼&quot;;">
                  <c:v>1.9347037206468354E-2</c:v>
                </c:pt>
                <c:pt idx="17" formatCode="[Color10]0.00%* &quot;▲&quot;;[Red]\-0.00%* &quot;▼&quot;;">
                  <c:v>3.4398338792159144E-2</c:v>
                </c:pt>
                <c:pt idx="18" formatCode="[Color10]0.00%* &quot;▲&quot;;[Red]\-0.00%* &quot;▼&quot;;">
                  <c:v>2.7387287252282455E-2</c:v>
                </c:pt>
                <c:pt idx="19" formatCode="[Color10]0.00%* &quot;▲&quot;;[Red]\-0.00%* &quot;▼&quot;;">
                  <c:v>4.6983553037944326E-2</c:v>
                </c:pt>
              </c:numCache>
              <c:extLst/>
            </c:numRef>
          </c:val>
          <c:extLst>
            <c:ext xmlns:c16="http://schemas.microsoft.com/office/drawing/2014/chart" uri="{C3380CC4-5D6E-409C-BE32-E72D297353CC}">
              <c16:uniqueId val="{00000002-688A-4C66-B774-D5BA70962CF4}"/>
            </c:ext>
          </c:extLst>
        </c:ser>
        <c:dLbls>
          <c:showLegendKey val="0"/>
          <c:showVal val="0"/>
          <c:showCatName val="0"/>
          <c:showSerName val="0"/>
          <c:showPercent val="0"/>
          <c:showBubbleSize val="0"/>
        </c:dLbls>
        <c:gapWidth val="219"/>
        <c:overlap val="-27"/>
        <c:axId val="1185839040"/>
        <c:axId val="1185842368"/>
      </c:barChart>
      <c:catAx>
        <c:axId val="1185839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LA</a:t>
                </a:r>
                <a:r>
                  <a:rPr lang="en-GB" baseline="0"/>
                  <a:t> Groups, Years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842368"/>
        <c:crosses val="autoZero"/>
        <c:auto val="1"/>
        <c:lblAlgn val="ctr"/>
        <c:lblOffset val="100"/>
        <c:noMultiLvlLbl val="0"/>
      </c:catAx>
      <c:valAx>
        <c:axId val="1185842368"/>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change in revenues per head</a:t>
                </a:r>
                <a:r>
                  <a:rPr lang="en-GB" baseline="0"/>
                  <a:t> - 2005/06 to 09/10</a:t>
                </a:r>
                <a:endParaRPr lang="en-GB"/>
              </a:p>
            </c:rich>
          </c:tx>
          <c:layout>
            <c:manualLayout>
              <c:xMode val="edge"/>
              <c:yMode val="edge"/>
              <c:x val="2.7777777777777776E-2"/>
              <c:y val="0.139372822299651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Color10]0.00%* &quot;▲&quot;;[Red]\-0.0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83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37297296695393"/>
          <c:y val="0.11151964012649765"/>
          <c:w val="0.81768678546493567"/>
          <c:h val="0.85701551364892514"/>
        </c:manualLayout>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Group'!$C$112:$C$115,'Trend Analysis by Group'!$C$117:$C$120,'Trend Analysis by Group'!$C$122:$C$125,'Trend Analysis by Group'!$C$127:$C$130,'Trend Analysis by Group'!$C$132:$C$135)</c:f>
              <c:numCache>
                <c:formatCode>[Color10]0.00%* "▲";[Red]\-0.00%* "▼";</c:formatCode>
                <c:ptCount val="20"/>
                <c:pt idx="0">
                  <c:v>5.6445227472711412E-2</c:v>
                </c:pt>
                <c:pt idx="1">
                  <c:v>4.3052486691772973E-2</c:v>
                </c:pt>
                <c:pt idx="2">
                  <c:v>4.8488871291054281E-2</c:v>
                </c:pt>
                <c:pt idx="3">
                  <c:v>3.2269247699773906E-2</c:v>
                </c:pt>
                <c:pt idx="4">
                  <c:v>3.5689184548076236E-2</c:v>
                </c:pt>
                <c:pt idx="5">
                  <c:v>3.7112862291864834E-2</c:v>
                </c:pt>
                <c:pt idx="6">
                  <c:v>4.5219665962012989E-2</c:v>
                </c:pt>
                <c:pt idx="7">
                  <c:v>4.2542842486625432E-2</c:v>
                </c:pt>
                <c:pt idx="8">
                  <c:v>-1.0663935913182598E-2</c:v>
                </c:pt>
                <c:pt idx="9">
                  <c:v>-1.8043335525500193E-2</c:v>
                </c:pt>
                <c:pt idx="10">
                  <c:v>-9.8716758969887852E-3</c:v>
                </c:pt>
                <c:pt idx="11">
                  <c:v>-2.3088343912591736E-2</c:v>
                </c:pt>
                <c:pt idx="12">
                  <c:v>8.9784792532614954E-2</c:v>
                </c:pt>
                <c:pt idx="13">
                  <c:v>9.0831194730241593E-2</c:v>
                </c:pt>
                <c:pt idx="14">
                  <c:v>9.4746327710393263E-2</c:v>
                </c:pt>
                <c:pt idx="15">
                  <c:v>7.6721490417525517E-2</c:v>
                </c:pt>
                <c:pt idx="16">
                  <c:v>-2.2862671861607731E-2</c:v>
                </c:pt>
                <c:pt idx="17">
                  <c:v>-4.7556181928158914E-3</c:v>
                </c:pt>
                <c:pt idx="18">
                  <c:v>-3.1641488031600051E-2</c:v>
                </c:pt>
                <c:pt idx="19">
                  <c:v>-3.7826132355002096E-2</c:v>
                </c:pt>
              </c:numCache>
              <c:extLst/>
            </c:numRef>
          </c:val>
          <c:extLst>
            <c:ext xmlns:c16="http://schemas.microsoft.com/office/drawing/2014/chart" uri="{C3380CC4-5D6E-409C-BE32-E72D297353CC}">
              <c16:uniqueId val="{00000000-0F70-4346-9905-909F3C3537F7}"/>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Group'!$D$112:$D$115,'Trend Analysis by Group'!$D$117:$D$120,'Trend Analysis by Group'!$D$122:$D$125,'Trend Analysis by Group'!$D$127:$D$130,'Trend Analysis by Group'!$D$132:$D$135)</c:f>
              <c:numCache>
                <c:formatCode>[Color10]0.00%* "▲";[Red]\-0.00%* "▼";</c:formatCode>
                <c:ptCount val="20"/>
                <c:pt idx="0">
                  <c:v>6.0950826621753995E-2</c:v>
                </c:pt>
                <c:pt idx="1">
                  <c:v>5.783598190822925E-2</c:v>
                </c:pt>
                <c:pt idx="2">
                  <c:v>6.447846478295638E-2</c:v>
                </c:pt>
                <c:pt idx="3">
                  <c:v>6.1183041381058123E-2</c:v>
                </c:pt>
                <c:pt idx="4">
                  <c:v>-0.151640759697386</c:v>
                </c:pt>
                <c:pt idx="5">
                  <c:v>-0.1410346609056351</c:v>
                </c:pt>
                <c:pt idx="6">
                  <c:v>-0.1547100873507814</c:v>
                </c:pt>
                <c:pt idx="7">
                  <c:v>-0.15562197057737825</c:v>
                </c:pt>
                <c:pt idx="8">
                  <c:v>0.17653143382869563</c:v>
                </c:pt>
                <c:pt idx="9">
                  <c:v>0.18221171899626842</c:v>
                </c:pt>
                <c:pt idx="10">
                  <c:v>0.17560821076767108</c:v>
                </c:pt>
                <c:pt idx="11">
                  <c:v>0.17544190642182844</c:v>
                </c:pt>
                <c:pt idx="12">
                  <c:v>0.18557829422445749</c:v>
                </c:pt>
                <c:pt idx="13">
                  <c:v>0.17415499025035119</c:v>
                </c:pt>
                <c:pt idx="14">
                  <c:v>0.14733968028629496</c:v>
                </c:pt>
                <c:pt idx="15">
                  <c:v>0.18457096959731478</c:v>
                </c:pt>
                <c:pt idx="16">
                  <c:v>3.03622401672341E-2</c:v>
                </c:pt>
                <c:pt idx="17">
                  <c:v>2.9688904872102739E-2</c:v>
                </c:pt>
                <c:pt idx="18">
                  <c:v>3.0464373722898674E-2</c:v>
                </c:pt>
                <c:pt idx="19">
                  <c:v>3.2526609730209488E-2</c:v>
                </c:pt>
              </c:numCache>
              <c:extLst/>
            </c:numRef>
          </c:val>
          <c:extLst>
            <c:ext xmlns:c16="http://schemas.microsoft.com/office/drawing/2014/chart" uri="{C3380CC4-5D6E-409C-BE32-E72D297353CC}">
              <c16:uniqueId val="{00000001-0F70-4346-9905-909F3C3537F7}"/>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Group'!$A$112:$B$115,'Trend Analysis by Group'!$A$117:$B$120,'Trend Analysis by Group'!$A$122:$B$125,'Trend Analysis by Group'!$A$127:$B$130,'Trend Analysis by Group'!$A$132:$B$135)</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201011</c:v>
                  </c:pt>
                  <c:pt idx="4">
                    <c:v>201112</c:v>
                  </c:pt>
                  <c:pt idx="8">
                    <c:v>201213</c:v>
                  </c:pt>
                  <c:pt idx="12">
                    <c:v>201314</c:v>
                  </c:pt>
                  <c:pt idx="16">
                    <c:v>201415</c:v>
                  </c:pt>
                </c:lvl>
              </c:multiLvlStrCache>
              <c:extLst/>
            </c:multiLvlStrRef>
          </c:cat>
          <c:val>
            <c:numRef>
              <c:f>('Trend Analysis by Group'!$E$112:$E$115,'Trend Analysis by Group'!$E$117:$E$120,'Trend Analysis by Group'!$E$122:$E$125,'Trend Analysis by Group'!$E$127:$E$130,'Trend Analysis by Group'!$E$132:$E$135)</c:f>
              <c:numCache>
                <c:formatCode>[Color10]0.00%* "▲";[Red]\-0.00%* "▼";</c:formatCode>
                <c:ptCount val="20"/>
                <c:pt idx="0">
                  <c:v>6.0303600638159649E-2</c:v>
                </c:pt>
                <c:pt idx="1">
                  <c:v>6.0056584360811405E-2</c:v>
                </c:pt>
                <c:pt idx="2">
                  <c:v>4.2680770094296605E-2</c:v>
                </c:pt>
                <c:pt idx="3">
                  <c:v>5.6534430125181778E-2</c:v>
                </c:pt>
                <c:pt idx="4">
                  <c:v>4.5326065117914593E-2</c:v>
                </c:pt>
                <c:pt idx="5">
                  <c:v>3.3543892673520759E-2</c:v>
                </c:pt>
                <c:pt idx="6">
                  <c:v>4.3192397482649136E-2</c:v>
                </c:pt>
                <c:pt idx="7">
                  <c:v>5.1143834254186116E-2</c:v>
                </c:pt>
                <c:pt idx="8">
                  <c:v>3.9629088264300005E-2</c:v>
                </c:pt>
                <c:pt idx="9">
                  <c:v>3.9987638186151253E-2</c:v>
                </c:pt>
                <c:pt idx="10">
                  <c:v>5.1945088792037186E-2</c:v>
                </c:pt>
                <c:pt idx="11">
                  <c:v>4.9686021384930168E-2</c:v>
                </c:pt>
                <c:pt idx="12">
                  <c:v>6.9249086874310084E-2</c:v>
                </c:pt>
                <c:pt idx="13">
                  <c:v>4.0156242661382402E-2</c:v>
                </c:pt>
                <c:pt idx="14">
                  <c:v>5.0810271176448873E-2</c:v>
                </c:pt>
                <c:pt idx="15">
                  <c:v>5.6529967235795064E-2</c:v>
                </c:pt>
                <c:pt idx="16">
                  <c:v>8.1221857449707668E-2</c:v>
                </c:pt>
                <c:pt idx="17">
                  <c:v>7.8893144513010771E-2</c:v>
                </c:pt>
                <c:pt idx="18">
                  <c:v>6.3812853921155099E-2</c:v>
                </c:pt>
                <c:pt idx="19">
                  <c:v>7.7947826547178245E-2</c:v>
                </c:pt>
              </c:numCache>
              <c:extLst/>
            </c:numRef>
          </c:val>
          <c:extLst>
            <c:ext xmlns:c16="http://schemas.microsoft.com/office/drawing/2014/chart" uri="{C3380CC4-5D6E-409C-BE32-E72D297353CC}">
              <c16:uniqueId val="{00000002-0F70-4346-9905-909F3C3537F7}"/>
            </c:ext>
          </c:extLst>
        </c:ser>
        <c:dLbls>
          <c:showLegendKey val="0"/>
          <c:showVal val="0"/>
          <c:showCatName val="0"/>
          <c:showSerName val="0"/>
          <c:showPercent val="0"/>
          <c:showBubbleSize val="0"/>
        </c:dLbls>
        <c:gapWidth val="219"/>
        <c:overlap val="-27"/>
        <c:axId val="1177438768"/>
        <c:axId val="1177438352"/>
      </c:barChart>
      <c:catAx>
        <c:axId val="117743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38352"/>
        <c:crosses val="autoZero"/>
        <c:auto val="1"/>
        <c:lblAlgn val="ctr"/>
        <c:lblOffset val="100"/>
        <c:noMultiLvlLbl val="0"/>
      </c:catAx>
      <c:valAx>
        <c:axId val="1177438352"/>
        <c:scaling>
          <c:orientation val="minMax"/>
        </c:scaling>
        <c:delete val="0"/>
        <c:axPos val="l"/>
        <c:majorGridlines>
          <c:spPr>
            <a:ln w="9525" cap="flat" cmpd="sng" algn="ctr">
              <a:solidFill>
                <a:schemeClr val="tx1">
                  <a:lumMod val="15000"/>
                  <a:lumOff val="85000"/>
                </a:schemeClr>
              </a:solidFill>
              <a:round/>
            </a:ln>
            <a:effectLst/>
          </c:spPr>
        </c:majorGridlines>
        <c:numFmt formatCode="[Color10]0.00%* &quot;▲&quot;;[Red]\-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43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'Trend Analysis by Group'!$C$85</c:f>
              <c:strCache>
                <c:ptCount val="1"/>
                <c:pt idx="0">
                  <c:v>Welsh Gov't Grant</c:v>
                </c:pt>
              </c:strCache>
            </c:strRef>
          </c:tx>
          <c:spPr>
            <a:solidFill>
              <a:schemeClr val="accent1"/>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Group'!$C$138:$C$141,'Trend Analysis by Group'!$C$143:$C$146,'Trend Analysis by Group'!$C$148:$C$151,'Trend Analysis by Group'!$C$153:$C$156,'Trend Analysis by Group'!$C$158:$C$161)</c:f>
              <c:numCache>
                <c:formatCode>[Color10]0.00%* "▲";[Red]\-0.00%* "▼";</c:formatCode>
                <c:ptCount val="20"/>
                <c:pt idx="0">
                  <c:v>-9.9092522113058967E-3</c:v>
                </c:pt>
                <c:pt idx="1">
                  <c:v>-1.1198359651730438E-2</c:v>
                </c:pt>
                <c:pt idx="2">
                  <c:v>-8.6791226938260913E-3</c:v>
                </c:pt>
                <c:pt idx="3">
                  <c:v>-1.5719304538705514E-2</c:v>
                </c:pt>
                <c:pt idx="4">
                  <c:v>5.0637799693435959E-3</c:v>
                </c:pt>
                <c:pt idx="5">
                  <c:v>4.0948439574075568E-3</c:v>
                </c:pt>
                <c:pt idx="6">
                  <c:v>3.5581027616402583E-3</c:v>
                </c:pt>
                <c:pt idx="7">
                  <c:v>-9.0238971969254234E-3</c:v>
                </c:pt>
                <c:pt idx="8">
                  <c:v>-6.2953724228107522E-3</c:v>
                </c:pt>
                <c:pt idx="9">
                  <c:v>-1.2465627216572517E-2</c:v>
                </c:pt>
                <c:pt idx="10">
                  <c:v>-5.7427521451219876E-3</c:v>
                </c:pt>
                <c:pt idx="11">
                  <c:v>-5.8254038897395111E-3</c:v>
                </c:pt>
                <c:pt idx="12">
                  <c:v>4.6052813589792185E-2</c:v>
                </c:pt>
                <c:pt idx="13">
                  <c:v>5.2187626892531425E-2</c:v>
                </c:pt>
                <c:pt idx="14">
                  <c:v>5.6089159086188722E-2</c:v>
                </c:pt>
                <c:pt idx="15">
                  <c:v>6.181253601765957E-2</c:v>
                </c:pt>
                <c:pt idx="16">
                  <c:v>2.603844352576834E-2</c:v>
                </c:pt>
                <c:pt idx="17">
                  <c:v>2.5098553941373281E-2</c:v>
                </c:pt>
                <c:pt idx="18">
                  <c:v>2.3270060195388576E-2</c:v>
                </c:pt>
                <c:pt idx="19">
                  <c:v>2.2331917506084764E-2</c:v>
                </c:pt>
              </c:numCache>
              <c:extLst/>
            </c:numRef>
          </c:val>
          <c:extLst>
            <c:ext xmlns:c16="http://schemas.microsoft.com/office/drawing/2014/chart" uri="{C3380CC4-5D6E-409C-BE32-E72D297353CC}">
              <c16:uniqueId val="{00000000-2292-402D-9213-1E7259D799F4}"/>
            </c:ext>
          </c:extLst>
        </c:ser>
        <c:ser>
          <c:idx val="1"/>
          <c:order val="1"/>
          <c:tx>
            <c:strRef>
              <c:f>'Trend Analysis by Group'!$D$85</c:f>
              <c:strCache>
                <c:ptCount val="1"/>
                <c:pt idx="0">
                  <c:v>Non-Domestic Rates</c:v>
                </c:pt>
              </c:strCache>
            </c:strRef>
          </c:tx>
          <c:spPr>
            <a:solidFill>
              <a:schemeClr val="accent2"/>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Group'!$D$138:$D$141,'Trend Analysis by Group'!$D$143:$D$146,'Trend Analysis by Group'!$D$148:$D$151,'Trend Analysis by Group'!$D$153:$D$156,'Trend Analysis by Group'!$D$158:$D$161)</c:f>
              <c:numCache>
                <c:formatCode>[Color10]0.00%* "▲";[Red]\-0.00%* "▼";</c:formatCode>
                <c:ptCount val="20"/>
                <c:pt idx="0">
                  <c:v>-7.7597260635256626E-2</c:v>
                </c:pt>
                <c:pt idx="1">
                  <c:v>-7.8822107990495494E-2</c:v>
                </c:pt>
                <c:pt idx="2">
                  <c:v>-7.2499091322065556E-2</c:v>
                </c:pt>
                <c:pt idx="3">
                  <c:v>-7.440684048207169E-2</c:v>
                </c:pt>
                <c:pt idx="4">
                  <c:v>6.4929745710023301E-2</c:v>
                </c:pt>
                <c:pt idx="5">
                  <c:v>5.9892409392317214E-2</c:v>
                </c:pt>
                <c:pt idx="6">
                  <c:v>6.7161011624865319E-2</c:v>
                </c:pt>
                <c:pt idx="7">
                  <c:v>6.6683360621074161E-2</c:v>
                </c:pt>
                <c:pt idx="8">
                  <c:v>0.10065979618732457</c:v>
                </c:pt>
                <c:pt idx="9">
                  <c:v>9.8452998292137162E-2</c:v>
                </c:pt>
                <c:pt idx="10">
                  <c:v>9.6900354153880652E-2</c:v>
                </c:pt>
                <c:pt idx="11">
                  <c:v>9.7064567235230825E-2</c:v>
                </c:pt>
                <c:pt idx="12">
                  <c:v>9.5217450257794045E-3</c:v>
                </c:pt>
                <c:pt idx="13">
                  <c:v>1.303804739041925E-2</c:v>
                </c:pt>
                <c:pt idx="14">
                  <c:v>8.1338521814808828E-3</c:v>
                </c:pt>
                <c:pt idx="15">
                  <c:v>7.7871160074813872E-3</c:v>
                </c:pt>
                <c:pt idx="16">
                  <c:v>2.8899705198214276E-2</c:v>
                </c:pt>
                <c:pt idx="17">
                  <c:v>3.2005614926890802E-2</c:v>
                </c:pt>
                <c:pt idx="18">
                  <c:v>2.8930712524320112E-2</c:v>
                </c:pt>
                <c:pt idx="19">
                  <c:v>3.1608380395200308E-2</c:v>
                </c:pt>
              </c:numCache>
              <c:extLst/>
            </c:numRef>
          </c:val>
          <c:extLst>
            <c:ext xmlns:c16="http://schemas.microsoft.com/office/drawing/2014/chart" uri="{C3380CC4-5D6E-409C-BE32-E72D297353CC}">
              <c16:uniqueId val="{00000001-2292-402D-9213-1E7259D799F4}"/>
            </c:ext>
          </c:extLst>
        </c:ser>
        <c:ser>
          <c:idx val="2"/>
          <c:order val="2"/>
          <c:tx>
            <c:strRef>
              <c:f>'Trend Analysis by Group'!$E$85</c:f>
              <c:strCache>
                <c:ptCount val="1"/>
                <c:pt idx="0">
                  <c:v>Council Tax</c:v>
                </c:pt>
              </c:strCache>
            </c:strRef>
          </c:tx>
          <c:spPr>
            <a:solidFill>
              <a:schemeClr val="accent3"/>
            </a:solidFill>
            <a:ln>
              <a:noFill/>
            </a:ln>
            <a:effectLst/>
          </c:spPr>
          <c:invertIfNegative val="0"/>
          <c:cat>
            <c:multiLvlStrRef>
              <c:f>('Trend Analysis by Group'!$A$138:$B$141,'Trend Analysis by Group'!$A$143:$B$146,'Trend Analysis by Group'!$A$148:$B$151,'Trend Analysis by Group'!$A$153:$B$156,'Trend Analysis by Group'!$A$158:$B$161)</c:f>
              <c:multiLvlStrCache>
                <c:ptCount val="20"/>
                <c:lvl>
                  <c:pt idx="0">
                    <c:v>TV</c:v>
                  </c:pt>
                  <c:pt idx="1">
                    <c:v>TSC</c:v>
                  </c:pt>
                  <c:pt idx="2">
                    <c:v>NEW</c:v>
                  </c:pt>
                  <c:pt idx="3">
                    <c:v>RoW</c:v>
                  </c:pt>
                  <c:pt idx="4">
                    <c:v>TV</c:v>
                  </c:pt>
                  <c:pt idx="5">
                    <c:v>TSC</c:v>
                  </c:pt>
                  <c:pt idx="6">
                    <c:v>NEW</c:v>
                  </c:pt>
                  <c:pt idx="7">
                    <c:v>RoW</c:v>
                  </c:pt>
                  <c:pt idx="8">
                    <c:v>TV</c:v>
                  </c:pt>
                  <c:pt idx="9">
                    <c:v>TSC</c:v>
                  </c:pt>
                  <c:pt idx="10">
                    <c:v>NEW</c:v>
                  </c:pt>
                  <c:pt idx="11">
                    <c:v>RoW</c:v>
                  </c:pt>
                  <c:pt idx="12">
                    <c:v>TV</c:v>
                  </c:pt>
                  <c:pt idx="13">
                    <c:v>TSC</c:v>
                  </c:pt>
                  <c:pt idx="14">
                    <c:v>NEW</c:v>
                  </c:pt>
                  <c:pt idx="15">
                    <c:v>RoW</c:v>
                  </c:pt>
                  <c:pt idx="16">
                    <c:v>TV</c:v>
                  </c:pt>
                  <c:pt idx="17">
                    <c:v>TSC</c:v>
                  </c:pt>
                  <c:pt idx="18">
                    <c:v>NEW</c:v>
                  </c:pt>
                  <c:pt idx="19">
                    <c:v>RoW</c:v>
                  </c:pt>
                </c:lvl>
                <c:lvl>
                  <c:pt idx="0">
                    <c:v>201516</c:v>
                  </c:pt>
                  <c:pt idx="4">
                    <c:v>201617</c:v>
                  </c:pt>
                  <c:pt idx="8">
                    <c:v>201718</c:v>
                  </c:pt>
                  <c:pt idx="12">
                    <c:v>201819</c:v>
                  </c:pt>
                  <c:pt idx="16">
                    <c:v>201920</c:v>
                  </c:pt>
                </c:lvl>
              </c:multiLvlStrCache>
              <c:extLst/>
            </c:multiLvlStrRef>
          </c:cat>
          <c:val>
            <c:numRef>
              <c:f>('Trend Analysis by Group'!$E$138:$E$141,'Trend Analysis by Group'!$E$143:$E$146,'Trend Analysis by Group'!$E$148:$E$151,'Trend Analysis by Group'!$E$153:$E$156,'Trend Analysis by Group'!$E$158:$E$161)</c:f>
              <c:numCache>
                <c:formatCode>[Color10]0.00%* "▲";[Red]\-0.00%* "▼";</c:formatCode>
                <c:ptCount val="20"/>
                <c:pt idx="0">
                  <c:v>7.5895824842472814E-2</c:v>
                </c:pt>
                <c:pt idx="1">
                  <c:v>7.0278154519568314E-2</c:v>
                </c:pt>
                <c:pt idx="2">
                  <c:v>5.9422435744051372E-2</c:v>
                </c:pt>
                <c:pt idx="3">
                  <c:v>7.3209208088626854E-2</c:v>
                </c:pt>
                <c:pt idx="4">
                  <c:v>7.1528771292700188E-2</c:v>
                </c:pt>
                <c:pt idx="5">
                  <c:v>7.7042359738326294E-2</c:v>
                </c:pt>
                <c:pt idx="6">
                  <c:v>6.5559993420287954E-2</c:v>
                </c:pt>
                <c:pt idx="7">
                  <c:v>8.4886538153580382E-2</c:v>
                </c:pt>
                <c:pt idx="8">
                  <c:v>5.9893818293341727E-2</c:v>
                </c:pt>
                <c:pt idx="9">
                  <c:v>6.8385625307179732E-2</c:v>
                </c:pt>
                <c:pt idx="10">
                  <c:v>6.3398766179501909E-2</c:v>
                </c:pt>
                <c:pt idx="11">
                  <c:v>7.5190244683740026E-2</c:v>
                </c:pt>
                <c:pt idx="12">
                  <c:v>8.0216156152307372E-2</c:v>
                </c:pt>
                <c:pt idx="13">
                  <c:v>7.4721360971814921E-2</c:v>
                </c:pt>
                <c:pt idx="14">
                  <c:v>8.3849199461713209E-2</c:v>
                </c:pt>
                <c:pt idx="15">
                  <c:v>9.3178533133403407E-2</c:v>
                </c:pt>
                <c:pt idx="16">
                  <c:v>8.3971527111479149E-2</c:v>
                </c:pt>
                <c:pt idx="17">
                  <c:v>9.4752517354734112E-2</c:v>
                </c:pt>
                <c:pt idx="18">
                  <c:v>0.10485935829086945</c:v>
                </c:pt>
                <c:pt idx="19">
                  <c:v>0.11257316805204587</c:v>
                </c:pt>
              </c:numCache>
              <c:extLst/>
            </c:numRef>
          </c:val>
          <c:extLst>
            <c:ext xmlns:c16="http://schemas.microsoft.com/office/drawing/2014/chart" uri="{C3380CC4-5D6E-409C-BE32-E72D297353CC}">
              <c16:uniqueId val="{00000002-2292-402D-9213-1E7259D799F4}"/>
            </c:ext>
          </c:extLst>
        </c:ser>
        <c:dLbls>
          <c:showLegendKey val="0"/>
          <c:showVal val="0"/>
          <c:showCatName val="0"/>
          <c:showSerName val="0"/>
          <c:showPercent val="0"/>
          <c:showBubbleSize val="0"/>
        </c:dLbls>
        <c:gapWidth val="219"/>
        <c:overlap val="-27"/>
        <c:axId val="1187657888"/>
        <c:axId val="1187657472"/>
      </c:barChart>
      <c:catAx>
        <c:axId val="11876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57472"/>
        <c:crosses val="autoZero"/>
        <c:auto val="1"/>
        <c:lblAlgn val="ctr"/>
        <c:lblOffset val="100"/>
        <c:noMultiLvlLbl val="0"/>
      </c:catAx>
      <c:valAx>
        <c:axId val="1187657472"/>
        <c:scaling>
          <c:orientation val="minMax"/>
        </c:scaling>
        <c:delete val="0"/>
        <c:axPos val="l"/>
        <c:majorGridlines>
          <c:spPr>
            <a:ln w="9525" cap="flat" cmpd="sng" algn="ctr">
              <a:solidFill>
                <a:schemeClr val="tx1">
                  <a:lumMod val="15000"/>
                  <a:lumOff val="85000"/>
                </a:schemeClr>
              </a:solidFill>
              <a:round/>
            </a:ln>
            <a:effectLst/>
          </c:spPr>
        </c:majorGridlines>
        <c:numFmt formatCode="[Color10]0.00%* &quot;▲&quot;;[Red]\-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65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77946007596986E-2"/>
          <c:y val="4.5456288157258919E-2"/>
          <c:w val="0.90753680482071108"/>
          <c:h val="0.83847112761360121"/>
        </c:manualLayout>
      </c:layout>
      <c:barChart>
        <c:barDir val="bar"/>
        <c:grouping val="clustered"/>
        <c:varyColors val="0"/>
        <c:ser>
          <c:idx val="0"/>
          <c:order val="0"/>
          <c:tx>
            <c:strRef>
              <c:f>'Cut to Expenditure'!$AB$3</c:f>
              <c:strCache>
                <c:ptCount val="1"/>
                <c:pt idx="0">
                  <c:v>TV</c:v>
                </c:pt>
              </c:strCache>
            </c:strRef>
          </c:tx>
          <c:spPr>
            <a:solidFill>
              <a:schemeClr val="accent1"/>
            </a:solidFill>
            <a:ln>
              <a:noFill/>
            </a:ln>
            <a:effectLst/>
          </c:spPr>
          <c:invertIfNegative val="0"/>
          <c:cat>
            <c:strRef>
              <c:f>('Cut to Expenditure'!$AD$2:$AI$2,'Cut to Expenditure'!$AM$2)</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Expenditure'!$AD$3:$AI$3,'Cut to Expenditure'!$AM$3)</c:f>
              <c:numCache>
                <c:formatCode>0.00%</c:formatCode>
                <c:ptCount val="7"/>
                <c:pt idx="0">
                  <c:v>6.8764765830855668E-2</c:v>
                </c:pt>
                <c:pt idx="1">
                  <c:v>0.16704531421091362</c:v>
                </c:pt>
                <c:pt idx="2">
                  <c:v>0.23869925160587568</c:v>
                </c:pt>
                <c:pt idx="3">
                  <c:v>-9.2104947596299058E-2</c:v>
                </c:pt>
                <c:pt idx="4">
                  <c:v>0.157762215367381</c:v>
                </c:pt>
                <c:pt idx="5">
                  <c:v>0.11079146043274268</c:v>
                </c:pt>
                <c:pt idx="6">
                  <c:v>0.29463244454324333</c:v>
                </c:pt>
              </c:numCache>
              <c:extLst/>
            </c:numRef>
          </c:val>
          <c:extLst>
            <c:ext xmlns:c16="http://schemas.microsoft.com/office/drawing/2014/chart" uri="{C3380CC4-5D6E-409C-BE32-E72D297353CC}">
              <c16:uniqueId val="{00000000-4FDC-4F95-8F9B-1BEF1F301151}"/>
            </c:ext>
          </c:extLst>
        </c:ser>
        <c:ser>
          <c:idx val="1"/>
          <c:order val="1"/>
          <c:tx>
            <c:strRef>
              <c:f>'Cut to Expenditure'!$AB$4</c:f>
              <c:strCache>
                <c:ptCount val="1"/>
                <c:pt idx="0">
                  <c:v>TSC</c:v>
                </c:pt>
              </c:strCache>
            </c:strRef>
          </c:tx>
          <c:spPr>
            <a:solidFill>
              <a:schemeClr val="accent2"/>
            </a:solidFill>
            <a:ln>
              <a:noFill/>
            </a:ln>
            <a:effectLst/>
          </c:spPr>
          <c:invertIfNegative val="0"/>
          <c:cat>
            <c:strRef>
              <c:f>('Cut to Expenditure'!$AD$2:$AI$2,'Cut to Expenditure'!$AM$2)</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Expenditure'!$AD$4:$AI$4,'Cut to Expenditure'!$AM$4)</c:f>
              <c:numCache>
                <c:formatCode>0.00%</c:formatCode>
                <c:ptCount val="7"/>
                <c:pt idx="0">
                  <c:v>8.2547807991717681E-2</c:v>
                </c:pt>
                <c:pt idx="1">
                  <c:v>-0.13887294091271718</c:v>
                </c:pt>
                <c:pt idx="2">
                  <c:v>0.5888559644325646</c:v>
                </c:pt>
                <c:pt idx="3">
                  <c:v>1.944891216501321E-2</c:v>
                </c:pt>
                <c:pt idx="4">
                  <c:v>0.26125448258397799</c:v>
                </c:pt>
                <c:pt idx="5">
                  <c:v>4.6770153193507191E-3</c:v>
                </c:pt>
                <c:pt idx="6">
                  <c:v>0.2584699185175281</c:v>
                </c:pt>
              </c:numCache>
              <c:extLst/>
            </c:numRef>
          </c:val>
          <c:extLst>
            <c:ext xmlns:c16="http://schemas.microsoft.com/office/drawing/2014/chart" uri="{C3380CC4-5D6E-409C-BE32-E72D297353CC}">
              <c16:uniqueId val="{00000001-4FDC-4F95-8F9B-1BEF1F301151}"/>
            </c:ext>
          </c:extLst>
        </c:ser>
        <c:ser>
          <c:idx val="2"/>
          <c:order val="2"/>
          <c:tx>
            <c:strRef>
              <c:f>'Cut to Expenditure'!$AB$5</c:f>
              <c:strCache>
                <c:ptCount val="1"/>
                <c:pt idx="0">
                  <c:v>NEW</c:v>
                </c:pt>
              </c:strCache>
            </c:strRef>
          </c:tx>
          <c:spPr>
            <a:solidFill>
              <a:schemeClr val="accent3"/>
            </a:solidFill>
            <a:ln>
              <a:noFill/>
            </a:ln>
            <a:effectLst/>
          </c:spPr>
          <c:invertIfNegative val="0"/>
          <c:cat>
            <c:strRef>
              <c:f>('Cut to Expenditure'!$AD$2:$AI$2,'Cut to Expenditure'!$AM$2)</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Expenditure'!$AD$5:$AI$5,'Cut to Expenditure'!$AM$5)</c:f>
              <c:numCache>
                <c:formatCode>0.00%</c:formatCode>
                <c:ptCount val="7"/>
                <c:pt idx="0">
                  <c:v>0.12862689733368082</c:v>
                </c:pt>
                <c:pt idx="1">
                  <c:v>0.14109216593876095</c:v>
                </c:pt>
                <c:pt idx="2">
                  <c:v>0.51646801080988203</c:v>
                </c:pt>
                <c:pt idx="3">
                  <c:v>-0.21125911396504971</c:v>
                </c:pt>
                <c:pt idx="4">
                  <c:v>0.13945326268609626</c:v>
                </c:pt>
                <c:pt idx="5">
                  <c:v>4.2805912760794929E-2</c:v>
                </c:pt>
                <c:pt idx="6">
                  <c:v>0.36674684959788739</c:v>
                </c:pt>
              </c:numCache>
              <c:extLst/>
            </c:numRef>
          </c:val>
          <c:extLst>
            <c:ext xmlns:c16="http://schemas.microsoft.com/office/drawing/2014/chart" uri="{C3380CC4-5D6E-409C-BE32-E72D297353CC}">
              <c16:uniqueId val="{00000002-4FDC-4F95-8F9B-1BEF1F301151}"/>
            </c:ext>
          </c:extLst>
        </c:ser>
        <c:ser>
          <c:idx val="3"/>
          <c:order val="3"/>
          <c:tx>
            <c:strRef>
              <c:f>'Cut to Expenditure'!$AB$6</c:f>
              <c:strCache>
                <c:ptCount val="1"/>
                <c:pt idx="0">
                  <c:v>RoW</c:v>
                </c:pt>
              </c:strCache>
            </c:strRef>
          </c:tx>
          <c:spPr>
            <a:solidFill>
              <a:schemeClr val="accent4"/>
            </a:solidFill>
            <a:ln>
              <a:noFill/>
            </a:ln>
            <a:effectLst/>
          </c:spPr>
          <c:invertIfNegative val="0"/>
          <c:cat>
            <c:strRef>
              <c:f>('Cut to Expenditure'!$AD$2:$AI$2,'Cut to Expenditure'!$AM$2)</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Expenditure'!$AD$6:$AI$6,'Cut to Expenditure'!$AM$6)</c:f>
              <c:numCache>
                <c:formatCode>0.00%</c:formatCode>
                <c:ptCount val="7"/>
                <c:pt idx="0">
                  <c:v>7.3692418474121224E-2</c:v>
                </c:pt>
                <c:pt idx="1">
                  <c:v>5.6339732063836356E-2</c:v>
                </c:pt>
                <c:pt idx="2">
                  <c:v>7.5516277957167421E-2</c:v>
                </c:pt>
                <c:pt idx="3">
                  <c:v>-3.8998346577754139E-2</c:v>
                </c:pt>
                <c:pt idx="4">
                  <c:v>0.18796390534479768</c:v>
                </c:pt>
                <c:pt idx="5">
                  <c:v>6.9032672238025228E-2</c:v>
                </c:pt>
                <c:pt idx="6">
                  <c:v>0.31574524439812302</c:v>
                </c:pt>
              </c:numCache>
              <c:extLst/>
            </c:numRef>
          </c:val>
          <c:extLst>
            <c:ext xmlns:c16="http://schemas.microsoft.com/office/drawing/2014/chart" uri="{C3380CC4-5D6E-409C-BE32-E72D297353CC}">
              <c16:uniqueId val="{00000003-4FDC-4F95-8F9B-1BEF1F301151}"/>
            </c:ext>
          </c:extLst>
        </c:ser>
        <c:ser>
          <c:idx val="4"/>
          <c:order val="4"/>
          <c:tx>
            <c:strRef>
              <c:f>'Cut to Expenditure'!$AB$7</c:f>
              <c:strCache>
                <c:ptCount val="1"/>
                <c:pt idx="0">
                  <c:v>Wales</c:v>
                </c:pt>
              </c:strCache>
            </c:strRef>
          </c:tx>
          <c:spPr>
            <a:solidFill>
              <a:schemeClr val="accent5"/>
            </a:solidFill>
            <a:ln>
              <a:noFill/>
            </a:ln>
            <a:effectLst/>
          </c:spPr>
          <c:invertIfNegative val="0"/>
          <c:cat>
            <c:strRef>
              <c:f>('Cut to Expenditure'!$AD$2:$AI$2,'Cut to Expenditure'!$AM$2)</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Expenditure'!$AD$7:$AI$7,'Cut to Expenditure'!$AM$7)</c:f>
              <c:numCache>
                <c:formatCode>0.00%</c:formatCode>
                <c:ptCount val="7"/>
                <c:pt idx="0">
                  <c:v>8.0398881107398346E-2</c:v>
                </c:pt>
                <c:pt idx="1">
                  <c:v>6.9212378837233413E-2</c:v>
                </c:pt>
                <c:pt idx="2">
                  <c:v>0.22003823862569649</c:v>
                </c:pt>
                <c:pt idx="3">
                  <c:v>-7.5295961586824833E-2</c:v>
                </c:pt>
                <c:pt idx="4">
                  <c:v>0.17988395735536944</c:v>
                </c:pt>
                <c:pt idx="5">
                  <c:v>6.992107131501224E-2</c:v>
                </c:pt>
                <c:pt idx="6">
                  <c:v>0.30482372022629889</c:v>
                </c:pt>
              </c:numCache>
              <c:extLst/>
            </c:numRef>
          </c:val>
          <c:extLst>
            <c:ext xmlns:c16="http://schemas.microsoft.com/office/drawing/2014/chart" uri="{C3380CC4-5D6E-409C-BE32-E72D297353CC}">
              <c16:uniqueId val="{00000004-4FDC-4F95-8F9B-1BEF1F301151}"/>
            </c:ext>
          </c:extLst>
        </c:ser>
        <c:dLbls>
          <c:showLegendKey val="0"/>
          <c:showVal val="0"/>
          <c:showCatName val="0"/>
          <c:showSerName val="0"/>
          <c:showPercent val="0"/>
          <c:showBubbleSize val="0"/>
        </c:dLbls>
        <c:gapWidth val="182"/>
        <c:axId val="1344097135"/>
        <c:axId val="1344100463"/>
      </c:barChart>
      <c:catAx>
        <c:axId val="1344097135"/>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b="1">
                    <a:solidFill>
                      <a:sysClr val="windowText" lastClr="000000"/>
                    </a:solidFill>
                  </a:rPr>
                  <a:t>Service Expenditure </a:t>
                </a:r>
                <a:r>
                  <a:rPr lang="en-GB" b="1" baseline="0">
                    <a:solidFill>
                      <a:sysClr val="windowText" lastClr="000000"/>
                    </a:solidFill>
                  </a:rPr>
                  <a:t>Areas</a:t>
                </a:r>
                <a:endParaRPr lang="en-GB" b="1">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4100463"/>
        <c:crosses val="autoZero"/>
        <c:auto val="1"/>
        <c:lblAlgn val="ctr"/>
        <c:lblOffset val="100"/>
        <c:noMultiLvlLbl val="0"/>
      </c:catAx>
      <c:valAx>
        <c:axId val="13441004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b="1">
                    <a:solidFill>
                      <a:sysClr val="windowText" lastClr="000000"/>
                    </a:solidFill>
                  </a:rPr>
                  <a:t>Changes in Service Expenditure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4409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630368012509078E-2"/>
          <c:y val="2.1495429348503868E-2"/>
          <c:w val="0.92397544721803393"/>
          <c:h val="0.84270705614526298"/>
        </c:manualLayout>
      </c:layout>
      <c:barChart>
        <c:barDir val="bar"/>
        <c:grouping val="clustered"/>
        <c:varyColors val="0"/>
        <c:ser>
          <c:idx val="0"/>
          <c:order val="0"/>
          <c:tx>
            <c:strRef>
              <c:f>'Cut to Expenditure'!$AB$29</c:f>
              <c:strCache>
                <c:ptCount val="1"/>
                <c:pt idx="0">
                  <c:v>TV</c:v>
                </c:pt>
              </c:strCache>
            </c:strRef>
          </c:tx>
          <c:spPr>
            <a:solidFill>
              <a:schemeClr val="accent1"/>
            </a:solidFill>
            <a:ln>
              <a:noFill/>
            </a:ln>
            <a:effectLst/>
          </c:spPr>
          <c:invertIfNegative val="0"/>
          <c:cat>
            <c:strRef>
              <c:f>('Cut to Expenditure'!$AD$28:$AI$28,'Cut to Expenditure'!$AM$28)</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Expenditure'!$AD$29:$AI$29,'Cut to Expenditure'!$AM$29)</c:f>
              <c:numCache>
                <c:formatCode>0.00%</c:formatCode>
                <c:ptCount val="7"/>
                <c:pt idx="0">
                  <c:v>7.7265999526850537E-2</c:v>
                </c:pt>
                <c:pt idx="1">
                  <c:v>-0.16130628778100164</c:v>
                </c:pt>
                <c:pt idx="2">
                  <c:v>-0.33345957909203905</c:v>
                </c:pt>
                <c:pt idx="3">
                  <c:v>5.6049427790627604E-4</c:v>
                </c:pt>
                <c:pt idx="4">
                  <c:v>-0.12212594709322822</c:v>
                </c:pt>
                <c:pt idx="5">
                  <c:v>-0.22710627822887497</c:v>
                </c:pt>
                <c:pt idx="6">
                  <c:v>6.4017336071388709E-2</c:v>
                </c:pt>
              </c:numCache>
              <c:extLst/>
            </c:numRef>
          </c:val>
          <c:extLst>
            <c:ext xmlns:c16="http://schemas.microsoft.com/office/drawing/2014/chart" uri="{C3380CC4-5D6E-409C-BE32-E72D297353CC}">
              <c16:uniqueId val="{00000000-2F42-478C-A713-6795F193EEDA}"/>
            </c:ext>
          </c:extLst>
        </c:ser>
        <c:ser>
          <c:idx val="1"/>
          <c:order val="1"/>
          <c:tx>
            <c:strRef>
              <c:f>'Cut to Expenditure'!$AB$30</c:f>
              <c:strCache>
                <c:ptCount val="1"/>
                <c:pt idx="0">
                  <c:v>TSC</c:v>
                </c:pt>
              </c:strCache>
            </c:strRef>
          </c:tx>
          <c:spPr>
            <a:solidFill>
              <a:schemeClr val="accent2"/>
            </a:solidFill>
            <a:ln>
              <a:noFill/>
            </a:ln>
            <a:effectLst/>
          </c:spPr>
          <c:invertIfNegative val="0"/>
          <c:cat>
            <c:strRef>
              <c:f>('Cut to Expenditure'!$AD$28:$AI$28,'Cut to Expenditure'!$AM$28)</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Expenditure'!$AD$30:$AI$30,'Cut to Expenditure'!$AM$30)</c:f>
              <c:numCache>
                <c:formatCode>0.00%</c:formatCode>
                <c:ptCount val="7"/>
                <c:pt idx="0">
                  <c:v>5.6019624771875165E-2</c:v>
                </c:pt>
                <c:pt idx="1">
                  <c:v>-0.24475133204274668</c:v>
                </c:pt>
                <c:pt idx="2">
                  <c:v>-0.42357966507488976</c:v>
                </c:pt>
                <c:pt idx="3">
                  <c:v>0.34559797494984079</c:v>
                </c:pt>
                <c:pt idx="4">
                  <c:v>-0.19792207978004084</c:v>
                </c:pt>
                <c:pt idx="5">
                  <c:v>-0.21792280993101298</c:v>
                </c:pt>
                <c:pt idx="6">
                  <c:v>6.986587600284011E-2</c:v>
                </c:pt>
              </c:numCache>
              <c:extLst/>
            </c:numRef>
          </c:val>
          <c:extLst>
            <c:ext xmlns:c16="http://schemas.microsoft.com/office/drawing/2014/chart" uri="{C3380CC4-5D6E-409C-BE32-E72D297353CC}">
              <c16:uniqueId val="{00000001-2F42-478C-A713-6795F193EEDA}"/>
            </c:ext>
          </c:extLst>
        </c:ser>
        <c:ser>
          <c:idx val="2"/>
          <c:order val="2"/>
          <c:tx>
            <c:strRef>
              <c:f>'Cut to Expenditure'!$AB$31</c:f>
              <c:strCache>
                <c:ptCount val="1"/>
                <c:pt idx="0">
                  <c:v>NEW</c:v>
                </c:pt>
              </c:strCache>
            </c:strRef>
          </c:tx>
          <c:spPr>
            <a:solidFill>
              <a:schemeClr val="accent3"/>
            </a:solidFill>
            <a:ln>
              <a:noFill/>
            </a:ln>
            <a:effectLst/>
          </c:spPr>
          <c:invertIfNegative val="0"/>
          <c:cat>
            <c:strRef>
              <c:f>('Cut to Expenditure'!$AD$28:$AI$28,'Cut to Expenditure'!$AM$28)</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Expenditure'!$AD$31:$AI$31,'Cut to Expenditure'!$AM$31)</c:f>
              <c:numCache>
                <c:formatCode>0.00%</c:formatCode>
                <c:ptCount val="7"/>
                <c:pt idx="0">
                  <c:v>-1.944656729734151E-2</c:v>
                </c:pt>
                <c:pt idx="1">
                  <c:v>-0.16889470322139288</c:v>
                </c:pt>
                <c:pt idx="2">
                  <c:v>-0.15677367569086509</c:v>
                </c:pt>
                <c:pt idx="3">
                  <c:v>-4.503182461835864E-2</c:v>
                </c:pt>
                <c:pt idx="4">
                  <c:v>-0.10972776165053</c:v>
                </c:pt>
                <c:pt idx="5">
                  <c:v>-0.16610975660420213</c:v>
                </c:pt>
                <c:pt idx="6">
                  <c:v>8.0228005721077578E-2</c:v>
                </c:pt>
              </c:numCache>
              <c:extLst/>
            </c:numRef>
          </c:val>
          <c:extLst>
            <c:ext xmlns:c16="http://schemas.microsoft.com/office/drawing/2014/chart" uri="{C3380CC4-5D6E-409C-BE32-E72D297353CC}">
              <c16:uniqueId val="{00000002-2F42-478C-A713-6795F193EEDA}"/>
            </c:ext>
          </c:extLst>
        </c:ser>
        <c:ser>
          <c:idx val="3"/>
          <c:order val="3"/>
          <c:tx>
            <c:strRef>
              <c:f>'Cut to Expenditure'!$AB$32</c:f>
              <c:strCache>
                <c:ptCount val="1"/>
                <c:pt idx="0">
                  <c:v>RoW</c:v>
                </c:pt>
              </c:strCache>
            </c:strRef>
          </c:tx>
          <c:spPr>
            <a:solidFill>
              <a:schemeClr val="accent4"/>
            </a:solidFill>
            <a:ln>
              <a:noFill/>
            </a:ln>
            <a:effectLst/>
          </c:spPr>
          <c:invertIfNegative val="0"/>
          <c:cat>
            <c:strRef>
              <c:f>('Cut to Expenditure'!$AD$28:$AI$28,'Cut to Expenditure'!$AM$28)</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Expenditure'!$AD$32:$AI$32,'Cut to Expenditure'!$AM$32)</c:f>
              <c:numCache>
                <c:formatCode>0.00%</c:formatCode>
                <c:ptCount val="7"/>
                <c:pt idx="0">
                  <c:v>5.6975415342870761E-2</c:v>
                </c:pt>
                <c:pt idx="1">
                  <c:v>-0.24482597879050016</c:v>
                </c:pt>
                <c:pt idx="2">
                  <c:v>-0.34118734973339204</c:v>
                </c:pt>
                <c:pt idx="3">
                  <c:v>0.1010602952089461</c:v>
                </c:pt>
                <c:pt idx="4">
                  <c:v>-0.11237570321623902</c:v>
                </c:pt>
                <c:pt idx="5">
                  <c:v>-0.16574989770697046</c:v>
                </c:pt>
                <c:pt idx="6">
                  <c:v>4.6815944626709793E-2</c:v>
                </c:pt>
              </c:numCache>
              <c:extLst/>
            </c:numRef>
          </c:val>
          <c:extLst>
            <c:ext xmlns:c16="http://schemas.microsoft.com/office/drawing/2014/chart" uri="{C3380CC4-5D6E-409C-BE32-E72D297353CC}">
              <c16:uniqueId val="{00000003-2F42-478C-A713-6795F193EEDA}"/>
            </c:ext>
          </c:extLst>
        </c:ser>
        <c:ser>
          <c:idx val="4"/>
          <c:order val="4"/>
          <c:tx>
            <c:strRef>
              <c:f>'Cut to Expenditure'!$AB$33</c:f>
              <c:strCache>
                <c:ptCount val="1"/>
                <c:pt idx="0">
                  <c:v>Wales</c:v>
                </c:pt>
              </c:strCache>
            </c:strRef>
          </c:tx>
          <c:spPr>
            <a:solidFill>
              <a:schemeClr val="accent5"/>
            </a:solidFill>
            <a:ln>
              <a:noFill/>
            </a:ln>
            <a:effectLst/>
          </c:spPr>
          <c:invertIfNegative val="0"/>
          <c:cat>
            <c:strRef>
              <c:f>('Cut to Expenditure'!$AD$28:$AI$28,'Cut to Expenditure'!$AM$28)</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Expenditure'!$AD$33:$AI$33,'Cut to Expenditure'!$AM$33)</c:f>
              <c:numCache>
                <c:formatCode>0.00%</c:formatCode>
                <c:ptCount val="7"/>
                <c:pt idx="0">
                  <c:v>5.3292910927643433E-2</c:v>
                </c:pt>
                <c:pt idx="1">
                  <c:v>-0.21213621204465427</c:v>
                </c:pt>
                <c:pt idx="2">
                  <c:v>-0.33439339967565285</c:v>
                </c:pt>
                <c:pt idx="3">
                  <c:v>7.2260750452801226E-2</c:v>
                </c:pt>
                <c:pt idx="4">
                  <c:v>-0.12523175635255079</c:v>
                </c:pt>
                <c:pt idx="5">
                  <c:v>-0.19514244327353236</c:v>
                </c:pt>
                <c:pt idx="6">
                  <c:v>6.0953373631531305E-2</c:v>
                </c:pt>
              </c:numCache>
              <c:extLst/>
            </c:numRef>
          </c:val>
          <c:extLst>
            <c:ext xmlns:c16="http://schemas.microsoft.com/office/drawing/2014/chart" uri="{C3380CC4-5D6E-409C-BE32-E72D297353CC}">
              <c16:uniqueId val="{00000004-2F42-478C-A713-6795F193EEDA}"/>
            </c:ext>
          </c:extLst>
        </c:ser>
        <c:dLbls>
          <c:showLegendKey val="0"/>
          <c:showVal val="0"/>
          <c:showCatName val="0"/>
          <c:showSerName val="0"/>
          <c:showPercent val="0"/>
          <c:showBubbleSize val="0"/>
        </c:dLbls>
        <c:gapWidth val="182"/>
        <c:axId val="1344097135"/>
        <c:axId val="1344100463"/>
      </c:barChart>
      <c:catAx>
        <c:axId val="1344097135"/>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b="1">
                    <a:solidFill>
                      <a:sysClr val="windowText" lastClr="000000"/>
                    </a:solidFill>
                  </a:rPr>
                  <a:t>Service Expenditure </a:t>
                </a:r>
                <a:r>
                  <a:rPr lang="en-GB" b="1" baseline="0">
                    <a:solidFill>
                      <a:sysClr val="windowText" lastClr="000000"/>
                    </a:solidFill>
                  </a:rPr>
                  <a:t>Areas</a:t>
                </a:r>
                <a:endParaRPr lang="en-GB" b="1">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4100463"/>
        <c:crosses val="autoZero"/>
        <c:auto val="1"/>
        <c:lblAlgn val="ctr"/>
        <c:lblOffset val="100"/>
        <c:noMultiLvlLbl val="0"/>
      </c:catAx>
      <c:valAx>
        <c:axId val="13441004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GB" sz="1000" b="1" i="0" baseline="0">
                    <a:effectLst/>
                  </a:rPr>
                  <a:t>Changes in Service Expenditure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defRPr>
                </a:pPr>
                <a:endParaRPr lang="en-GB" sz="1000" b="1">
                  <a:solidFill>
                    <a:sysClr val="windowText" lastClr="000000"/>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4409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'Cut to Expenditure'!$AB$54</c:f>
              <c:strCache>
                <c:ptCount val="1"/>
                <c:pt idx="0">
                  <c:v>TV</c:v>
                </c:pt>
              </c:strCache>
            </c:strRef>
          </c:tx>
          <c:spPr>
            <a:solidFill>
              <a:schemeClr val="accent1"/>
            </a:solidFill>
            <a:ln>
              <a:noFill/>
            </a:ln>
            <a:effectLst/>
          </c:spPr>
          <c:invertIfNegative val="0"/>
          <c:cat>
            <c:strRef>
              <c:f>('Cut to Expenditure'!$AD$53:$AI$53,'Cut to Expenditure'!$AM$53)</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Expenditure'!$AD$54:$AI$54,'Cut to Expenditure'!$AM$54)</c:f>
              <c:numCache>
                <c:formatCode>0.00%</c:formatCode>
                <c:ptCount val="7"/>
                <c:pt idx="0">
                  <c:v>7.0935247215480279E-2</c:v>
                </c:pt>
                <c:pt idx="1">
                  <c:v>-0.10188033410841368</c:v>
                </c:pt>
                <c:pt idx="2">
                  <c:v>-8.2955343549472094E-2</c:v>
                </c:pt>
                <c:pt idx="3">
                  <c:v>-0.23242250502020301</c:v>
                </c:pt>
                <c:pt idx="4">
                  <c:v>-6.317818178339929E-2</c:v>
                </c:pt>
                <c:pt idx="5">
                  <c:v>-0.12265323305429854</c:v>
                </c:pt>
                <c:pt idx="6">
                  <c:v>-0.23110770738341446</c:v>
                </c:pt>
              </c:numCache>
              <c:extLst/>
            </c:numRef>
          </c:val>
          <c:extLst>
            <c:ext xmlns:c16="http://schemas.microsoft.com/office/drawing/2014/chart" uri="{C3380CC4-5D6E-409C-BE32-E72D297353CC}">
              <c16:uniqueId val="{00000000-0C8E-43C5-AA3B-C5077CF3FD99}"/>
            </c:ext>
          </c:extLst>
        </c:ser>
        <c:ser>
          <c:idx val="1"/>
          <c:order val="1"/>
          <c:tx>
            <c:strRef>
              <c:f>'Cut to Expenditure'!$AB$55</c:f>
              <c:strCache>
                <c:ptCount val="1"/>
                <c:pt idx="0">
                  <c:v>TSC</c:v>
                </c:pt>
              </c:strCache>
            </c:strRef>
          </c:tx>
          <c:spPr>
            <a:solidFill>
              <a:schemeClr val="accent2"/>
            </a:solidFill>
            <a:ln>
              <a:noFill/>
            </a:ln>
            <a:effectLst/>
          </c:spPr>
          <c:invertIfNegative val="0"/>
          <c:cat>
            <c:strRef>
              <c:f>('Cut to Expenditure'!$AD$53:$AI$53,'Cut to Expenditure'!$AM$53)</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Expenditure'!$AD$55:$AI$55,'Cut to Expenditure'!$AM$55)</c:f>
              <c:numCache>
                <c:formatCode>0.00%</c:formatCode>
                <c:ptCount val="7"/>
                <c:pt idx="0">
                  <c:v>9.9798866062149605E-2</c:v>
                </c:pt>
                <c:pt idx="1">
                  <c:v>-6.6344693025762069E-2</c:v>
                </c:pt>
                <c:pt idx="2">
                  <c:v>-0.21095267524005989</c:v>
                </c:pt>
                <c:pt idx="3">
                  <c:v>-0.13433460619383075</c:v>
                </c:pt>
                <c:pt idx="4">
                  <c:v>-0.10172600143205424</c:v>
                </c:pt>
                <c:pt idx="5">
                  <c:v>-0.2806161747513507</c:v>
                </c:pt>
                <c:pt idx="6">
                  <c:v>-0.26240160990861183</c:v>
                </c:pt>
              </c:numCache>
              <c:extLst/>
            </c:numRef>
          </c:val>
          <c:extLst>
            <c:ext xmlns:c16="http://schemas.microsoft.com/office/drawing/2014/chart" uri="{C3380CC4-5D6E-409C-BE32-E72D297353CC}">
              <c16:uniqueId val="{00000001-0C8E-43C5-AA3B-C5077CF3FD99}"/>
            </c:ext>
          </c:extLst>
        </c:ser>
        <c:ser>
          <c:idx val="2"/>
          <c:order val="2"/>
          <c:tx>
            <c:strRef>
              <c:f>'Cut to Expenditure'!$AB$56</c:f>
              <c:strCache>
                <c:ptCount val="1"/>
                <c:pt idx="0">
                  <c:v>NEW</c:v>
                </c:pt>
              </c:strCache>
            </c:strRef>
          </c:tx>
          <c:spPr>
            <a:solidFill>
              <a:schemeClr val="accent3"/>
            </a:solidFill>
            <a:ln>
              <a:noFill/>
            </a:ln>
            <a:effectLst/>
          </c:spPr>
          <c:invertIfNegative val="0"/>
          <c:cat>
            <c:strRef>
              <c:f>('Cut to Expenditure'!$AD$53:$AI$53,'Cut to Expenditure'!$AM$53)</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Expenditure'!$AD$56:$AI$56,'Cut to Expenditure'!$AM$56)</c:f>
              <c:numCache>
                <c:formatCode>0.00%</c:formatCode>
                <c:ptCount val="7"/>
                <c:pt idx="0">
                  <c:v>9.7682317611126557E-2</c:v>
                </c:pt>
                <c:pt idx="1">
                  <c:v>-8.6533385329202739E-2</c:v>
                </c:pt>
                <c:pt idx="2">
                  <c:v>2.5093961320838076E-2</c:v>
                </c:pt>
                <c:pt idx="3">
                  <c:v>-0.25712136686812825</c:v>
                </c:pt>
                <c:pt idx="4">
                  <c:v>-3.8819171346271553E-2</c:v>
                </c:pt>
                <c:pt idx="5">
                  <c:v>-0.19852199728519515</c:v>
                </c:pt>
                <c:pt idx="6">
                  <c:v>-0.24012033510930386</c:v>
                </c:pt>
              </c:numCache>
              <c:extLst/>
            </c:numRef>
          </c:val>
          <c:extLst>
            <c:ext xmlns:c16="http://schemas.microsoft.com/office/drawing/2014/chart" uri="{C3380CC4-5D6E-409C-BE32-E72D297353CC}">
              <c16:uniqueId val="{00000002-0C8E-43C5-AA3B-C5077CF3FD99}"/>
            </c:ext>
          </c:extLst>
        </c:ser>
        <c:ser>
          <c:idx val="3"/>
          <c:order val="3"/>
          <c:tx>
            <c:strRef>
              <c:f>'Cut to Expenditure'!$AB$57</c:f>
              <c:strCache>
                <c:ptCount val="1"/>
                <c:pt idx="0">
                  <c:v>RoW</c:v>
                </c:pt>
              </c:strCache>
            </c:strRef>
          </c:tx>
          <c:spPr>
            <a:solidFill>
              <a:schemeClr val="accent4"/>
            </a:solidFill>
            <a:ln>
              <a:noFill/>
            </a:ln>
            <a:effectLst/>
          </c:spPr>
          <c:invertIfNegative val="0"/>
          <c:cat>
            <c:strRef>
              <c:f>('Cut to Expenditure'!$AD$53:$AI$53,'Cut to Expenditure'!$AM$53)</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Expenditure'!$AD$57:$AI$57,'Cut to Expenditure'!$AM$57)</c:f>
              <c:numCache>
                <c:formatCode>0.00%</c:formatCode>
                <c:ptCount val="7"/>
                <c:pt idx="0">
                  <c:v>0.12923531713871172</c:v>
                </c:pt>
                <c:pt idx="1">
                  <c:v>-0.11420989331360121</c:v>
                </c:pt>
                <c:pt idx="2">
                  <c:v>-6.8804657428324423E-2</c:v>
                </c:pt>
                <c:pt idx="3">
                  <c:v>-0.23208452341596308</c:v>
                </c:pt>
                <c:pt idx="4">
                  <c:v>-7.178907990477934E-2</c:v>
                </c:pt>
                <c:pt idx="5">
                  <c:v>-0.20298055507625212</c:v>
                </c:pt>
                <c:pt idx="6">
                  <c:v>-0.18169358131379787</c:v>
                </c:pt>
              </c:numCache>
              <c:extLst/>
            </c:numRef>
          </c:val>
          <c:extLst>
            <c:ext xmlns:c16="http://schemas.microsoft.com/office/drawing/2014/chart" uri="{C3380CC4-5D6E-409C-BE32-E72D297353CC}">
              <c16:uniqueId val="{00000003-0C8E-43C5-AA3B-C5077CF3FD99}"/>
            </c:ext>
          </c:extLst>
        </c:ser>
        <c:ser>
          <c:idx val="4"/>
          <c:order val="4"/>
          <c:tx>
            <c:strRef>
              <c:f>'Cut to Expenditure'!$AB$58</c:f>
              <c:strCache>
                <c:ptCount val="1"/>
                <c:pt idx="0">
                  <c:v>Wales</c:v>
                </c:pt>
              </c:strCache>
            </c:strRef>
          </c:tx>
          <c:spPr>
            <a:solidFill>
              <a:schemeClr val="accent5"/>
            </a:solidFill>
            <a:ln>
              <a:noFill/>
            </a:ln>
            <a:effectLst/>
          </c:spPr>
          <c:invertIfNegative val="0"/>
          <c:cat>
            <c:strRef>
              <c:f>('Cut to Expenditure'!$AD$53:$AI$53,'Cut to Expenditure'!$AM$53)</c:f>
              <c:strCache>
                <c:ptCount val="7"/>
                <c:pt idx="0">
                  <c:v>Social Services </c:v>
                </c:pt>
                <c:pt idx="1">
                  <c:v>Roads and Transport</c:v>
                </c:pt>
                <c:pt idx="2">
                  <c:v>Planning &amp; Economic Dev't</c:v>
                </c:pt>
                <c:pt idx="3">
                  <c:v>Other Rev. Exp.</c:v>
                </c:pt>
                <c:pt idx="4">
                  <c:v>Local Env'tal Services</c:v>
                </c:pt>
                <c:pt idx="5">
                  <c:v>Cultural and Related Services</c:v>
                </c:pt>
                <c:pt idx="6">
                  <c:v>Council Funding and Housing Benefits</c:v>
                </c:pt>
              </c:strCache>
              <c:extLst/>
            </c:strRef>
          </c:cat>
          <c:val>
            <c:numRef>
              <c:f>('Cut to Expenditure'!$AD$58:$AI$58,'Cut to Expenditure'!$AM$58)</c:f>
              <c:numCache>
                <c:formatCode>0.00%</c:formatCode>
                <c:ptCount val="7"/>
                <c:pt idx="0">
                  <c:v>0.10156832172342334</c:v>
                </c:pt>
                <c:pt idx="1">
                  <c:v>-0.10126306201277502</c:v>
                </c:pt>
                <c:pt idx="2">
                  <c:v>-8.1978588275890774E-2</c:v>
                </c:pt>
                <c:pt idx="3">
                  <c:v>-0.22248512487468652</c:v>
                </c:pt>
                <c:pt idx="4">
                  <c:v>-6.7917829483489012E-2</c:v>
                </c:pt>
                <c:pt idx="5">
                  <c:v>-0.18578045457601688</c:v>
                </c:pt>
                <c:pt idx="6">
                  <c:v>-0.22016608697324958</c:v>
                </c:pt>
              </c:numCache>
              <c:extLst/>
            </c:numRef>
          </c:val>
          <c:extLst>
            <c:ext xmlns:c16="http://schemas.microsoft.com/office/drawing/2014/chart" uri="{C3380CC4-5D6E-409C-BE32-E72D297353CC}">
              <c16:uniqueId val="{00000004-0C8E-43C5-AA3B-C5077CF3FD99}"/>
            </c:ext>
          </c:extLst>
        </c:ser>
        <c:dLbls>
          <c:showLegendKey val="0"/>
          <c:showVal val="0"/>
          <c:showCatName val="0"/>
          <c:showSerName val="0"/>
          <c:showPercent val="0"/>
          <c:showBubbleSize val="0"/>
        </c:dLbls>
        <c:gapWidth val="182"/>
        <c:axId val="1344097135"/>
        <c:axId val="1344100463"/>
      </c:barChart>
      <c:catAx>
        <c:axId val="1344097135"/>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b="1">
                    <a:solidFill>
                      <a:sysClr val="windowText" lastClr="000000"/>
                    </a:solidFill>
                  </a:rPr>
                  <a:t>Service Expenditure </a:t>
                </a:r>
                <a:r>
                  <a:rPr lang="en-GB" b="1" baseline="0">
                    <a:solidFill>
                      <a:sysClr val="windowText" lastClr="000000"/>
                    </a:solidFill>
                  </a:rPr>
                  <a:t>Areas</a:t>
                </a:r>
                <a:endParaRPr lang="en-GB" b="1">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44100463"/>
        <c:crosses val="autoZero"/>
        <c:auto val="1"/>
        <c:lblAlgn val="ctr"/>
        <c:lblOffset val="100"/>
        <c:noMultiLvlLbl val="0"/>
      </c:catAx>
      <c:valAx>
        <c:axId val="13441004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b="1">
                    <a:solidFill>
                      <a:sysClr val="windowText" lastClr="000000"/>
                    </a:solidFill>
                  </a:rPr>
                  <a:t>Changes in Service Expenditure </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4409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44850-444E-4FA6-BB71-0426E9B56B5B}"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FB072-8BD5-4C2B-88B8-6216432EDC00}" type="slidenum">
              <a:rPr lang="en-GB" smtClean="0"/>
              <a:t>‹#›</a:t>
            </a:fld>
            <a:endParaRPr lang="en-GB"/>
          </a:p>
        </p:txBody>
      </p:sp>
    </p:spTree>
    <p:extLst>
      <p:ext uri="{BB962C8B-B14F-4D97-AF65-F5344CB8AC3E}">
        <p14:creationId xmlns:p14="http://schemas.microsoft.com/office/powerpoint/2010/main" val="143523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FFB072-8BD5-4C2B-88B8-6216432EDC00}" type="slidenum">
              <a:rPr lang="en-GB" smtClean="0"/>
              <a:t>1</a:t>
            </a:fld>
            <a:endParaRPr lang="en-GB"/>
          </a:p>
        </p:txBody>
      </p:sp>
    </p:spTree>
    <p:extLst>
      <p:ext uri="{BB962C8B-B14F-4D97-AF65-F5344CB8AC3E}">
        <p14:creationId xmlns:p14="http://schemas.microsoft.com/office/powerpoint/2010/main" val="326222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is also evident is that there is a degree of similarity in approach across the groups with, in the main, education and SS seeing small percentage reductions and PED and CFHHB seeing larger percentage increases.  This suggests a need for investment in CFHHB and PED during this period and to complete the study we will look for underlying social, political or economic reasons why this should be the case.  It is also useful to note at this point that the Education and SS budgets are far larger than the other budgets and therefore hold </a:t>
            </a:r>
            <a:r>
              <a:rPr lang="en-GB" sz="1200" kern="1200" dirty="0">
                <a:solidFill>
                  <a:schemeClr val="tx1"/>
                </a:solidFill>
                <a:effectLst/>
                <a:highlight>
                  <a:srgbClr val="FFFF00"/>
                </a:highlight>
                <a:latin typeface="+mn-lt"/>
                <a:ea typeface="+mn-ea"/>
                <a:cs typeface="+mn-cs"/>
              </a:rPr>
              <a:t>a </a:t>
            </a:r>
            <a:r>
              <a:rPr lang="en-GB" sz="1200" b="1" kern="1200" dirty="0">
                <a:solidFill>
                  <a:schemeClr val="tx1"/>
                </a:solidFill>
                <a:effectLst/>
                <a:highlight>
                  <a:srgbClr val="FFFF00"/>
                </a:highlight>
                <a:latin typeface="+mn-lt"/>
                <a:ea typeface="+mn-ea"/>
                <a:cs typeface="+mn-cs"/>
              </a:rPr>
              <a:t>gearing effect against the others whereby relatively small reductions in spend </a:t>
            </a:r>
            <a:r>
              <a:rPr lang="en-GB" sz="1200" b="1" kern="1200" dirty="0">
                <a:solidFill>
                  <a:schemeClr val="tx1"/>
                </a:solidFill>
                <a:effectLst/>
                <a:latin typeface="+mn-lt"/>
                <a:ea typeface="+mn-ea"/>
                <a:cs typeface="+mn-cs"/>
              </a:rPr>
              <a:t>here can be used to fund relatively </a:t>
            </a:r>
            <a:r>
              <a:rPr lang="en-GB" sz="1200" kern="1200" dirty="0">
                <a:solidFill>
                  <a:schemeClr val="tx1"/>
                </a:solidFill>
                <a:effectLst/>
                <a:latin typeface="+mn-lt"/>
                <a:ea typeface="+mn-ea"/>
                <a:cs typeface="+mn-cs"/>
              </a:rPr>
              <a:t>large percentage increases in smaller budgets.  Of course this works in </a:t>
            </a:r>
            <a:r>
              <a:rPr lang="en-GB" sz="1200" b="1" kern="1200" dirty="0">
                <a:solidFill>
                  <a:schemeClr val="tx1"/>
                </a:solidFill>
                <a:effectLst/>
                <a:latin typeface="+mn-lt"/>
                <a:ea typeface="+mn-ea"/>
                <a:cs typeface="+mn-cs"/>
              </a:rPr>
              <a:t>both directions as we shall see in other eras</a:t>
            </a:r>
            <a:r>
              <a:rPr lang="en-GB" sz="1200" kern="1200" dirty="0">
                <a:solidFill>
                  <a:schemeClr val="tx1"/>
                </a:solidFill>
                <a:effectLst/>
                <a:latin typeface="+mn-lt"/>
                <a:ea typeface="+mn-ea"/>
                <a:cs typeface="+mn-cs"/>
              </a:rPr>
              <a:t>.  It is somewhat surprising that education and social services have seen such reductions, small as they are given that they are two services that attract a lot of public attention and for this reason are often protected against such reductions. However, for social care at least, it may be a </a:t>
            </a:r>
            <a:r>
              <a:rPr lang="en-GB" sz="1200" b="1" kern="1200" dirty="0">
                <a:solidFill>
                  <a:schemeClr val="tx1"/>
                </a:solidFill>
                <a:effectLst/>
                <a:latin typeface="+mn-lt"/>
                <a:ea typeface="+mn-ea"/>
                <a:cs typeface="+mn-cs"/>
              </a:rPr>
              <a:t>representation that social care was historically underfunded and is also a demand led service (meaning that LAs must provide services to those who need them).  In this regard SS has often been seen as a problem child in budget terms as it can regularly overspend (Barbera et al, 2017; Jones, 2017</a:t>
            </a:r>
            <a:r>
              <a:rPr lang="en-GB" sz="1200" kern="1200" dirty="0">
                <a:solidFill>
                  <a:schemeClr val="tx1"/>
                </a:solidFill>
                <a:effectLst/>
                <a:latin typeface="+mn-lt"/>
                <a:ea typeface="+mn-ea"/>
                <a:cs typeface="+mn-cs"/>
              </a:rPr>
              <a:t>), although this viewpoint was reversed as LAs worked through the strategic implications of dealing with austerity.</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Highlights on Severity of Cuts to Service Areas</a:t>
            </a:r>
          </a:p>
          <a:p>
            <a:r>
              <a:rPr lang="en-GB" sz="1200" b="1" dirty="0" err="1">
                <a:latin typeface="Arial" panose="020B0604020202020204" pitchFamily="34" charset="0"/>
                <a:cs typeface="Arial" panose="020B0604020202020204" pitchFamily="34" charset="0"/>
              </a:rPr>
              <a:t>RoW</a:t>
            </a:r>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Had second largest growth rate in CFHHB, and LES.</a:t>
            </a:r>
          </a:p>
          <a:p>
            <a:r>
              <a:rPr lang="en-GB" sz="1200" dirty="0">
                <a:latin typeface="Arial" panose="020B0604020202020204" pitchFamily="34" charset="0"/>
                <a:cs typeface="Arial" panose="020B0604020202020204" pitchFamily="34" charset="0"/>
              </a:rPr>
              <a:t>Had the deepest cuts in PED, although there were marginal reductions in Social Services (SS) and CRS.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NEW</a:t>
            </a:r>
          </a:p>
          <a:p>
            <a:r>
              <a:rPr lang="en-GB" sz="1200" dirty="0">
                <a:latin typeface="Arial" panose="020B0604020202020204" pitchFamily="34" charset="0"/>
                <a:cs typeface="Arial" panose="020B0604020202020204" pitchFamily="34" charset="0"/>
              </a:rPr>
              <a:t>Had the highest and only positive movement in Education and SS. NEW LAs also had the largest movement for CFHHB, but there was growth in PED, LES, and R&amp;T.</a:t>
            </a:r>
          </a:p>
          <a:p>
            <a:r>
              <a:rPr lang="en-GB" sz="1200" dirty="0">
                <a:latin typeface="Arial" panose="020B0604020202020204" pitchFamily="34" charset="0"/>
                <a:cs typeface="Arial" panose="020B0604020202020204" pitchFamily="34" charset="0"/>
              </a:rPr>
              <a:t>Made the deepest cuts in ORE than other regions.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TSC</a:t>
            </a:r>
          </a:p>
          <a:p>
            <a:r>
              <a:rPr lang="en-GB" sz="1200" dirty="0">
                <a:latin typeface="Arial" panose="020B0604020202020204" pitchFamily="34" charset="0"/>
                <a:cs typeface="Arial" panose="020B0604020202020204" pitchFamily="34" charset="0"/>
              </a:rPr>
              <a:t>Had the highest growth rates in PED and LES, but there was growth in CFHHB also increased.</a:t>
            </a:r>
          </a:p>
          <a:p>
            <a:r>
              <a:rPr lang="en-GB" sz="1200" dirty="0">
                <a:latin typeface="Arial" panose="020B0604020202020204" pitchFamily="34" charset="0"/>
                <a:cs typeface="Arial" panose="020B0604020202020204" pitchFamily="34" charset="0"/>
              </a:rPr>
              <a:t>Made the deepest cuts in Roads &amp; Transport.</a:t>
            </a:r>
          </a:p>
          <a:p>
            <a:r>
              <a:rPr lang="en-GB" sz="1200" b="1" dirty="0">
                <a:latin typeface="Arial" panose="020B0604020202020204" pitchFamily="34" charset="0"/>
                <a:cs typeface="Arial" panose="020B0604020202020204" pitchFamily="34" charset="0"/>
              </a:rPr>
              <a:t>TV</a:t>
            </a:r>
          </a:p>
          <a:p>
            <a:r>
              <a:rPr lang="en-GB" sz="1200" dirty="0">
                <a:latin typeface="Arial" panose="020B0604020202020204" pitchFamily="34" charset="0"/>
                <a:cs typeface="Arial" panose="020B0604020202020204" pitchFamily="34" charset="0"/>
              </a:rPr>
              <a:t>Had the growth rates in PED and LES, and CFHB.</a:t>
            </a:r>
          </a:p>
          <a:p>
            <a:r>
              <a:rPr lang="en-GB" sz="1200" dirty="0">
                <a:latin typeface="Arial" panose="020B0604020202020204" pitchFamily="34" charset="0"/>
                <a:cs typeface="Arial" panose="020B0604020202020204" pitchFamily="34" charset="0"/>
              </a:rPr>
              <a:t>Made deepest cuts in SS than other regions.</a:t>
            </a: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12</a:t>
            </a:fld>
            <a:endParaRPr lang="en-GB"/>
          </a:p>
        </p:txBody>
      </p:sp>
    </p:spTree>
    <p:extLst>
      <p:ext uri="{BB962C8B-B14F-4D97-AF65-F5344CB8AC3E}">
        <p14:creationId xmlns:p14="http://schemas.microsoft.com/office/powerpoint/2010/main" val="143058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Arial" panose="020B0604020202020204" pitchFamily="34" charset="0"/>
                <a:cs typeface="Arial" panose="020B0604020202020204" pitchFamily="34" charset="0"/>
              </a:rPr>
              <a:t>Again what is interesting is the consistent approach adopted by each local authority group, with all following a remarkably similar reprioritisation during the period, </a:t>
            </a:r>
            <a:r>
              <a:rPr lang="en-GB" sz="1200" b="0" dirty="0" err="1">
                <a:latin typeface="Arial" panose="020B0604020202020204" pitchFamily="34" charset="0"/>
                <a:cs typeface="Arial" panose="020B0604020202020204" pitchFamily="34" charset="0"/>
              </a:rPr>
              <a:t>ie</a:t>
            </a:r>
            <a:r>
              <a:rPr lang="en-GB" sz="1200" b="0" dirty="0">
                <a:latin typeface="Arial" panose="020B0604020202020204" pitchFamily="34" charset="0"/>
                <a:cs typeface="Arial" panose="020B0604020202020204" pitchFamily="34" charset="0"/>
              </a:rPr>
              <a:t> the same services being on the left or right of figure 4.4. It is </a:t>
            </a:r>
            <a:r>
              <a:rPr lang="en-GB" sz="1200" b="1" dirty="0">
                <a:latin typeface="Arial" panose="020B0604020202020204" pitchFamily="34" charset="0"/>
                <a:cs typeface="Arial" panose="020B0604020202020204" pitchFamily="34" charset="0"/>
              </a:rPr>
              <a:t>interesting that, say, the big cities of the south behaved in a similar way to the valleys, having different population densities, geography, demography and socio/economic conditions.</a:t>
            </a:r>
            <a:r>
              <a:rPr lang="en-GB" sz="1200" b="0" dirty="0">
                <a:latin typeface="Arial" panose="020B0604020202020204" pitchFamily="34" charset="0"/>
                <a:cs typeface="Arial" panose="020B0604020202020204" pitchFamily="34" charset="0"/>
              </a:rPr>
              <a:t> Also interesting is the consistent growth in per capita proportion for housing related services and benefits between this and the previous era across all four groups.  </a:t>
            </a:r>
            <a:r>
              <a:rPr lang="en-GB" sz="1200" b="1" dirty="0">
                <a:latin typeface="Arial" panose="020B0604020202020204" pitchFamily="34" charset="0"/>
                <a:cs typeface="Arial" panose="020B0604020202020204" pitchFamily="34" charset="0"/>
              </a:rPr>
              <a:t>The big change we see with the pre and late austerity era is the increase in social services proportionate spend per capita, </a:t>
            </a:r>
            <a:r>
              <a:rPr lang="en-GB" sz="1200" b="0" dirty="0">
                <a:latin typeface="Arial" panose="020B0604020202020204" pitchFamily="34" charset="0"/>
                <a:cs typeface="Arial" panose="020B0604020202020204" pitchFamily="34" charset="0"/>
              </a:rPr>
              <a:t>which as mentioned previously may signal a recognition of the strategic nature of this service, especially at a time when austerity and the recession and negative/low growth experienced during this period, meant an increase in demand for such services</a:t>
            </a:r>
            <a:r>
              <a:rPr lang="en-GB" sz="1200" b="1" dirty="0">
                <a:latin typeface="Arial" panose="020B0604020202020204" pitchFamily="34" charset="0"/>
                <a:cs typeface="Arial" panose="020B0604020202020204" pitchFamily="34" charset="0"/>
              </a:rPr>
              <a:t>..</a:t>
            </a:r>
          </a:p>
          <a:p>
            <a:endParaRPr lang="en-GB" sz="1200" b="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13</a:t>
            </a:fld>
            <a:endParaRPr lang="en-GB"/>
          </a:p>
        </p:txBody>
      </p:sp>
    </p:spTree>
    <p:extLst>
      <p:ext uri="{BB962C8B-B14F-4D97-AF65-F5344CB8AC3E}">
        <p14:creationId xmlns:p14="http://schemas.microsoft.com/office/powerpoint/2010/main" val="358321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Continuing the theme form the previous eras, there is a very strong similarity regarding the movements in per capita spending across all services for all for groups.  </a:t>
            </a:r>
          </a:p>
          <a:p>
            <a:r>
              <a:rPr lang="en-GB" sz="1200" kern="1200" dirty="0">
                <a:solidFill>
                  <a:schemeClr val="tx1"/>
                </a:solidFill>
                <a:effectLst/>
                <a:latin typeface="+mn-lt"/>
                <a:ea typeface="+mn-ea"/>
                <a:cs typeface="+mn-cs"/>
              </a:rPr>
              <a:t>Once again there is an increase in SS at the expense of other services in terms of priority, and in this era education also sees a increase in the proportionate spend per capita.</a:t>
            </a: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14</a:t>
            </a:fld>
            <a:endParaRPr lang="en-GB"/>
          </a:p>
        </p:txBody>
      </p:sp>
    </p:spTree>
    <p:extLst>
      <p:ext uri="{BB962C8B-B14F-4D97-AF65-F5344CB8AC3E}">
        <p14:creationId xmlns:p14="http://schemas.microsoft.com/office/powerpoint/2010/main" val="70859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3BFFB072-8BD5-4C2B-88B8-6216432EDC00}" type="slidenum">
              <a:rPr lang="en-GB" smtClean="0"/>
              <a:t>15</a:t>
            </a:fld>
            <a:endParaRPr lang="en-GB"/>
          </a:p>
        </p:txBody>
      </p:sp>
    </p:spTree>
    <p:extLst>
      <p:ext uri="{BB962C8B-B14F-4D97-AF65-F5344CB8AC3E}">
        <p14:creationId xmlns:p14="http://schemas.microsoft.com/office/powerpoint/2010/main" val="193200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3BFFB072-8BD5-4C2B-88B8-6216432EDC00}" type="slidenum">
              <a:rPr lang="en-GB" smtClean="0"/>
              <a:t>16</a:t>
            </a:fld>
            <a:endParaRPr lang="en-GB"/>
          </a:p>
        </p:txBody>
      </p:sp>
    </p:spTree>
    <p:extLst>
      <p:ext uri="{BB962C8B-B14F-4D97-AF65-F5344CB8AC3E}">
        <p14:creationId xmlns:p14="http://schemas.microsoft.com/office/powerpoint/2010/main" val="379779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Point 2: The strategies adopted continue to have a significant ripple effect on the ability, capacity, and capability of Welsh LAs to respond to current demands and to prepare for any future shocks and uncertain incidents. </a:t>
            </a:r>
          </a:p>
        </p:txBody>
      </p:sp>
      <p:sp>
        <p:nvSpPr>
          <p:cNvPr id="4" name="Slide Number Placeholder 3"/>
          <p:cNvSpPr>
            <a:spLocks noGrp="1"/>
          </p:cNvSpPr>
          <p:nvPr>
            <p:ph type="sldNum" sz="quarter" idx="5"/>
          </p:nvPr>
        </p:nvSpPr>
        <p:spPr/>
        <p:txBody>
          <a:bodyPr/>
          <a:lstStyle/>
          <a:p>
            <a:fld id="{3BFFB072-8BD5-4C2B-88B8-6216432EDC00}" type="slidenum">
              <a:rPr lang="en-GB" smtClean="0"/>
              <a:t>17</a:t>
            </a:fld>
            <a:endParaRPr lang="en-GB"/>
          </a:p>
        </p:txBody>
      </p:sp>
    </p:spTree>
    <p:extLst>
      <p:ext uri="{BB962C8B-B14F-4D97-AF65-F5344CB8AC3E}">
        <p14:creationId xmlns:p14="http://schemas.microsoft.com/office/powerpoint/2010/main" val="16714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Funds are distributed from Westminster to the Welsh Government using the Barnett Formula, then the WG distributes proportionately to all Welsh LAs. </a:t>
            </a: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4</a:t>
            </a:fld>
            <a:endParaRPr lang="en-GB"/>
          </a:p>
        </p:txBody>
      </p:sp>
    </p:spTree>
    <p:extLst>
      <p:ext uri="{BB962C8B-B14F-4D97-AF65-F5344CB8AC3E}">
        <p14:creationId xmlns:p14="http://schemas.microsoft.com/office/powerpoint/2010/main" val="11384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 Social Care, Council Fund Housing&amp; Housing benefits, Environment, Roads and Transport, Culture and related services,  Planning and economic development, Other revenue expenditure</a:t>
            </a:r>
          </a:p>
          <a:p>
            <a:r>
              <a:rPr lang="en-GB" dirty="0"/>
              <a:t>The Valleys (9), The southern Cities (3), The East of Wales (3), The Rest of Wales (7)</a:t>
            </a:r>
          </a:p>
        </p:txBody>
      </p:sp>
      <p:sp>
        <p:nvSpPr>
          <p:cNvPr id="4" name="Slide Number Placeholder 3"/>
          <p:cNvSpPr>
            <a:spLocks noGrp="1"/>
          </p:cNvSpPr>
          <p:nvPr>
            <p:ph type="sldNum" sz="quarter" idx="5"/>
          </p:nvPr>
        </p:nvSpPr>
        <p:spPr/>
        <p:txBody>
          <a:bodyPr/>
          <a:lstStyle/>
          <a:p>
            <a:fld id="{3BFFB072-8BD5-4C2B-88B8-6216432EDC00}" type="slidenum">
              <a:rPr lang="en-GB" smtClean="0"/>
              <a:t>5</a:t>
            </a:fld>
            <a:endParaRPr lang="en-GB"/>
          </a:p>
        </p:txBody>
      </p:sp>
    </p:spTree>
    <p:extLst>
      <p:ext uri="{BB962C8B-B14F-4D97-AF65-F5344CB8AC3E}">
        <p14:creationId xmlns:p14="http://schemas.microsoft.com/office/powerpoint/2010/main" val="113765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6</a:t>
            </a:fld>
            <a:endParaRPr lang="en-GB"/>
          </a:p>
        </p:txBody>
      </p:sp>
    </p:spTree>
    <p:extLst>
      <p:ext uri="{BB962C8B-B14F-4D97-AF65-F5344CB8AC3E}">
        <p14:creationId xmlns:p14="http://schemas.microsoft.com/office/powerpoint/2010/main" val="356221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WGG seemed to have increased but fallen as a ratio of Total income</a:t>
            </a:r>
          </a:p>
          <a:p>
            <a:r>
              <a:rPr lang="en-GB" sz="1200" kern="1200" dirty="0">
                <a:solidFill>
                  <a:schemeClr val="tx1"/>
                </a:solidFill>
                <a:effectLst/>
                <a:latin typeface="+mn-lt"/>
                <a:ea typeface="+mn-ea"/>
                <a:cs typeface="+mn-cs"/>
              </a:rPr>
              <a:t>This has compelled LGs to mobilise funds through CT and NNDRs</a:t>
            </a:r>
          </a:p>
          <a:p>
            <a:r>
              <a:rPr lang="en-GB" sz="1200" kern="1200" dirty="0">
                <a:solidFill>
                  <a:schemeClr val="tx1"/>
                </a:solidFill>
                <a:effectLst/>
                <a:latin typeface="+mn-lt"/>
                <a:ea typeface="+mn-ea"/>
                <a:cs typeface="+mn-cs"/>
              </a:rPr>
              <a:t>Council tax is an increasingly important source of income for councils….. </a:t>
            </a:r>
            <a:r>
              <a:rPr lang="en-GB" sz="1200" kern="1200" dirty="0" err="1">
                <a:solidFill>
                  <a:schemeClr val="tx1"/>
                </a:solidFill>
                <a:effectLst/>
                <a:latin typeface="+mn-lt"/>
                <a:ea typeface="+mn-ea"/>
                <a:cs typeface="+mn-cs"/>
              </a:rPr>
              <a:t>Downe</a:t>
            </a:r>
            <a:r>
              <a:rPr lang="en-GB" sz="1200" kern="1200" dirty="0">
                <a:solidFill>
                  <a:schemeClr val="tx1"/>
                </a:solidFill>
                <a:effectLst/>
                <a:latin typeface="+mn-lt"/>
                <a:ea typeface="+mn-ea"/>
                <a:cs typeface="+mn-cs"/>
              </a:rPr>
              <a:t> &amp; Taylor-Collins (2019) acknowledged this in their study – introduction of council tax increases ranging from 3.3-12.5%. </a:t>
            </a:r>
          </a:p>
          <a:p>
            <a:r>
              <a:rPr lang="en-GB" sz="1200" kern="1200" dirty="0">
                <a:solidFill>
                  <a:schemeClr val="tx1"/>
                </a:solidFill>
                <a:effectLst/>
                <a:latin typeface="+mn-lt"/>
                <a:ea typeface="+mn-ea"/>
                <a:cs typeface="+mn-cs"/>
              </a:rPr>
              <a:t>Discussion centred on whether councils were prepared to or had gone above the notional 5% ‘cap’ set by Welsh Government. They found that some councils could not afford to keep below the cap, while others were critical of councils which had broken it. </a:t>
            </a:r>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7</a:t>
            </a:fld>
            <a:endParaRPr lang="en-GB"/>
          </a:p>
        </p:txBody>
      </p:sp>
    </p:spTree>
    <p:extLst>
      <p:ext uri="{BB962C8B-B14F-4D97-AF65-F5344CB8AC3E}">
        <p14:creationId xmlns:p14="http://schemas.microsoft.com/office/powerpoint/2010/main" val="1171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table illustrates the changing trends in the principal sources of revenue to LAs by type and location over the period.</a:t>
            </a:r>
          </a:p>
          <a:p>
            <a:endParaRPr lang="en-GB" dirty="0"/>
          </a:p>
          <a:p>
            <a:r>
              <a:rPr lang="en-GB" dirty="0"/>
              <a:t>Research by the Centre for Cities (2019) found that Welsh and Scottish LAs were considerably more reliant on revenue grants than English LA. However, this reduced in the late austerity era</a:t>
            </a:r>
          </a:p>
          <a:p>
            <a:endParaRPr lang="en-GB" dirty="0"/>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8</a:t>
            </a:fld>
            <a:endParaRPr lang="en-GB"/>
          </a:p>
        </p:txBody>
      </p:sp>
    </p:spTree>
    <p:extLst>
      <p:ext uri="{BB962C8B-B14F-4D97-AF65-F5344CB8AC3E}">
        <p14:creationId xmlns:p14="http://schemas.microsoft.com/office/powerpoint/2010/main" val="402687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very different pattern for the three different income streams:</a:t>
            </a:r>
          </a:p>
          <a:p>
            <a:endParaRPr lang="en-GB" dirty="0"/>
          </a:p>
          <a:p>
            <a:r>
              <a:rPr lang="en-GB" dirty="0"/>
              <a:t>Bullet Point 1: </a:t>
            </a:r>
            <a:r>
              <a:rPr lang="en-GB" sz="1800" dirty="0">
                <a:effectLst/>
                <a:latin typeface="Calibri" panose="020F0502020204030204" pitchFamily="34" charset="0"/>
                <a:ea typeface="Calibri" panose="020F0502020204030204" pitchFamily="34" charset="0"/>
                <a:cs typeface="Arial" panose="020B0604020202020204" pitchFamily="34" charset="0"/>
              </a:rPr>
              <a:t>Authorities in the Rest of Wales (</a:t>
            </a:r>
            <a:r>
              <a:rPr lang="en-GB" sz="1800" dirty="0" err="1">
                <a:effectLst/>
                <a:latin typeface="Calibri" panose="020F0502020204030204" pitchFamily="34" charset="0"/>
                <a:ea typeface="Calibri" panose="020F0502020204030204" pitchFamily="34" charset="0"/>
                <a:cs typeface="Arial" panose="020B0604020202020204" pitchFamily="34" charset="0"/>
              </a:rPr>
              <a:t>RoW</a:t>
            </a:r>
            <a:r>
              <a:rPr lang="en-GB" sz="1800" dirty="0">
                <a:effectLst/>
                <a:latin typeface="Calibri" panose="020F0502020204030204" pitchFamily="34" charset="0"/>
                <a:ea typeface="Calibri" panose="020F0502020204030204" pitchFamily="34" charset="0"/>
                <a:cs typeface="Arial" panose="020B0604020202020204" pitchFamily="34" charset="0"/>
              </a:rPr>
              <a:t>) had the largest share of council tax, whilst authorities in TVs had lower council tax revenues. </a:t>
            </a:r>
          </a:p>
          <a:p>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cs typeface="Arial" panose="020B0604020202020204" pitchFamily="34" charset="0"/>
              </a:rPr>
              <a:t>Bullet Point 2: </a:t>
            </a:r>
            <a:r>
              <a:rPr lang="en-GB" sz="1200" dirty="0">
                <a:effectLst/>
                <a:latin typeface="Calibri" panose="020F0502020204030204" pitchFamily="34" charset="0"/>
                <a:ea typeface="Calibri" panose="020F0502020204030204" pitchFamily="34" charset="0"/>
                <a:cs typeface="Arial" panose="020B0604020202020204" pitchFamily="34" charset="0"/>
              </a:rPr>
              <a:t>Authorities in TVs had the greatest share of grants during the time series, but they generated lower revenue from council tax throughout the time series. </a:t>
            </a:r>
            <a:endParaRPr lang="en-GB" sz="1800" dirty="0"/>
          </a:p>
          <a:p>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9</a:t>
            </a:fld>
            <a:endParaRPr lang="en-GB"/>
          </a:p>
        </p:txBody>
      </p:sp>
    </p:spTree>
    <p:extLst>
      <p:ext uri="{BB962C8B-B14F-4D97-AF65-F5344CB8AC3E}">
        <p14:creationId xmlns:p14="http://schemas.microsoft.com/office/powerpoint/2010/main" val="13838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results of the subsequent analysis found that the major increase in service expenditure were recorded on (</a:t>
            </a:r>
            <a:r>
              <a:rPr lang="en-GB" dirty="0" err="1"/>
              <a:t>i</a:t>
            </a:r>
            <a:r>
              <a:rPr lang="en-GB" dirty="0"/>
              <a:t>) social services (24.77%), and (ii) council tax funding &amp; housing benefit (CFHB) by 2.56%. </a:t>
            </a:r>
          </a:p>
          <a:p>
            <a:endParaRPr lang="en-GB" dirty="0"/>
          </a:p>
          <a:p>
            <a:r>
              <a:rPr lang="en-GB" dirty="0"/>
              <a:t>In contrast, there were reductions in the funding allocated to planning &amp; economic development (-45.33%), cultural and related services (-39.28%), and roads and transport services (-26.47%). </a:t>
            </a:r>
          </a:p>
          <a:p>
            <a:endParaRPr lang="en-GB" dirty="0"/>
          </a:p>
          <a:p>
            <a:r>
              <a:rPr lang="en-GB" dirty="0"/>
              <a:t>The results also reveal that Welsh LAs overspent against their budgets on statutory services (education and social services), which affected the expenditure on non-statutory services like cultural &amp; related services, and the non-statutory parts of planning &amp; economic development.</a:t>
            </a:r>
          </a:p>
        </p:txBody>
      </p:sp>
      <p:sp>
        <p:nvSpPr>
          <p:cNvPr id="4" name="Slide Number Placeholder 3"/>
          <p:cNvSpPr>
            <a:spLocks noGrp="1"/>
          </p:cNvSpPr>
          <p:nvPr>
            <p:ph type="sldNum" sz="quarter" idx="5"/>
          </p:nvPr>
        </p:nvSpPr>
        <p:spPr/>
        <p:txBody>
          <a:bodyPr/>
          <a:lstStyle/>
          <a:p>
            <a:fld id="{3BFFB072-8BD5-4C2B-88B8-6216432EDC00}" type="slidenum">
              <a:rPr lang="en-GB" smtClean="0"/>
              <a:t>10</a:t>
            </a:fld>
            <a:endParaRPr lang="en-GB"/>
          </a:p>
        </p:txBody>
      </p:sp>
    </p:spTree>
    <p:extLst>
      <p:ext uri="{BB962C8B-B14F-4D97-AF65-F5344CB8AC3E}">
        <p14:creationId xmlns:p14="http://schemas.microsoft.com/office/powerpoint/2010/main" val="46159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point 3: Despite the volatile trends in council tax, Caerphilly in TVs was the only UA which sustained growth from council tax income throughout the early austerity era. Caerphilly and Monmouthshire (</a:t>
            </a:r>
            <a:r>
              <a:rPr lang="en-GB" dirty="0" err="1"/>
              <a:t>RoW</a:t>
            </a:r>
            <a:r>
              <a:rPr lang="en-GB" dirty="0"/>
              <a:t>) were the only Welsh authorities with high numbers of properties classed in bands A to D but with lower band D tax rates. </a:t>
            </a:r>
          </a:p>
          <a:p>
            <a:endParaRPr lang="en-GB" dirty="0"/>
          </a:p>
          <a:p>
            <a:r>
              <a:rPr lang="en-GB" dirty="0"/>
              <a:t>Bullet Point 4: </a:t>
            </a:r>
            <a:r>
              <a:rPr lang="en-GB" sz="1800" dirty="0">
                <a:effectLst/>
                <a:latin typeface="Calibri" panose="020F0502020204030204" pitchFamily="34" charset="0"/>
                <a:ea typeface="Calibri" panose="020F0502020204030204" pitchFamily="34" charset="0"/>
                <a:cs typeface="Arial" panose="020B0604020202020204" pitchFamily="34" charset="0"/>
              </a:rPr>
              <a:t>Council tax income per capita continued to increase at a marginal rate and spiked in 2018/19 and 2019/20 for all LA groups. This increase was due to the pressure on councils to increase their council tax base above the notional 5% ‘cap’ set by the Welsh Government. </a:t>
            </a:r>
            <a:endParaRPr lang="en-GB" dirty="0"/>
          </a:p>
        </p:txBody>
      </p:sp>
      <p:sp>
        <p:nvSpPr>
          <p:cNvPr id="4" name="Slide Number Placeholder 3"/>
          <p:cNvSpPr>
            <a:spLocks noGrp="1"/>
          </p:cNvSpPr>
          <p:nvPr>
            <p:ph type="sldNum" sz="quarter" idx="5"/>
          </p:nvPr>
        </p:nvSpPr>
        <p:spPr/>
        <p:txBody>
          <a:bodyPr/>
          <a:lstStyle/>
          <a:p>
            <a:fld id="{3BFFB072-8BD5-4C2B-88B8-6216432EDC00}" type="slidenum">
              <a:rPr lang="en-GB" smtClean="0"/>
              <a:t>11</a:t>
            </a:fld>
            <a:endParaRPr lang="en-GB"/>
          </a:p>
        </p:txBody>
      </p:sp>
    </p:spTree>
    <p:extLst>
      <p:ext uri="{BB962C8B-B14F-4D97-AF65-F5344CB8AC3E}">
        <p14:creationId xmlns:p14="http://schemas.microsoft.com/office/powerpoint/2010/main" val="147188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CAC8-D314-4474-81BF-E568E3888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1151C1-B8AE-451A-9A4D-9F0901632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80D8F2-74A8-4F75-86B9-F58CF37EEA11}"/>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62F5616D-0C6F-4CCD-8106-5056E1860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CF54C-02DA-40BF-A0DE-7159F3809A80}"/>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306136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4824-E346-47FD-953E-52618B7777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46943A-5C9B-4B84-9466-9955CB77EE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AB4094-C832-4AD5-B608-40722D423E90}"/>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3623D3DB-4F85-4619-A1FA-BC2B11948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E25241-A732-46E6-B294-827F53A65681}"/>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112672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41DA40-4D4E-4836-92DC-B19E455EDB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9C770-A500-4B5B-8FD8-1159A9059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70354-CFFC-4729-B417-8A94527951DC}"/>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EC8A96BB-4066-4213-AB59-2D0F8F648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5E9F3-29AB-40F6-9F59-DB98D1362AD7}"/>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223406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995A-2F55-4682-88E7-585B6F4345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C1E6E-DB81-45D4-BB45-1B3A29F04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BBEC1-A40A-46E0-B8CE-FABC5104B1F5}"/>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F8BA3AB0-3178-4B02-972A-D207E2A76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57E4F-AD97-4647-A902-B09E2D17465C}"/>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30202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EAA3-11A8-46E7-A432-4E13E7AB0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F12D02-F215-4BE0-89E6-CB93CF288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05D62-4F15-4AB2-9A93-81FBCE215EB1}"/>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F80DB8EF-CEB0-4990-BB9B-536D71007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6C622-A4EA-4DAC-8339-C412D126775E}"/>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228295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DC75-0A1D-43DD-8831-97D8F14B0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8C3476-BFFB-45D0-9FF6-CD056A1498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101818-EFA9-48FC-9131-C463077CA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AC2950-CA90-490F-BE76-EA012EA85B53}"/>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6" name="Footer Placeholder 5">
            <a:extLst>
              <a:ext uri="{FF2B5EF4-FFF2-40B4-BE49-F238E27FC236}">
                <a16:creationId xmlns:a16="http://schemas.microsoft.com/office/drawing/2014/main" id="{BF116469-ADC8-40EC-925B-90E941B02A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3808C-34CA-46A6-A78E-514692036401}"/>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250326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C8E9-4F4F-4B20-A09D-732E16DF4F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822C93-F447-445B-AAF6-4ED140154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F52A3-54EF-4550-AFCB-3BFD7739F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E358B7-6C8E-4781-9017-7C3594CEC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BAB63-EF77-4D02-AE94-A884B08103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C5DB3F-7816-447A-B1F7-A8F2FEF2F4EE}"/>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8" name="Footer Placeholder 7">
            <a:extLst>
              <a:ext uri="{FF2B5EF4-FFF2-40B4-BE49-F238E27FC236}">
                <a16:creationId xmlns:a16="http://schemas.microsoft.com/office/drawing/2014/main" id="{3DA68A5E-595D-44D0-9007-0AF223668E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9C9320-D906-4EDF-9192-EDA52EDD0364}"/>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320321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163F-ABFD-47C7-931F-948728D10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661FF1-4A66-47F9-A39C-B9250180C584}"/>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4" name="Footer Placeholder 3">
            <a:extLst>
              <a:ext uri="{FF2B5EF4-FFF2-40B4-BE49-F238E27FC236}">
                <a16:creationId xmlns:a16="http://schemas.microsoft.com/office/drawing/2014/main" id="{EF00906E-97DA-4B2B-BB30-CFEB192C0C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EE70BF-9AC7-4FBA-A8F8-DA8527D1E021}"/>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422063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9D686-55F8-4EA5-908F-3D42DC0D58BD}"/>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3" name="Footer Placeholder 2">
            <a:extLst>
              <a:ext uri="{FF2B5EF4-FFF2-40B4-BE49-F238E27FC236}">
                <a16:creationId xmlns:a16="http://schemas.microsoft.com/office/drawing/2014/main" id="{91AE23FE-2AC8-4F51-94C7-8FA5F68420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1A82CA-72B2-43ED-A562-7D5D18605A62}"/>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110627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A67E-3E7B-4081-AF9B-FACDA57A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DDC1B1-8BA4-47A9-BED0-B069F8BC9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94750D-084E-49BD-B3AB-46FA6B25F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EC344-4F38-44DE-AA75-92E35E168D85}"/>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6" name="Footer Placeholder 5">
            <a:extLst>
              <a:ext uri="{FF2B5EF4-FFF2-40B4-BE49-F238E27FC236}">
                <a16:creationId xmlns:a16="http://schemas.microsoft.com/office/drawing/2014/main" id="{78CC8012-871B-44A1-9DC2-C1C08EBEB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138AFD-1A74-4C4D-A7CF-F4AE172270BF}"/>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22071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230B-E842-4551-B18D-1785365E5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92A4F3-5B34-45CE-BC0E-49302F900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429BE2-BFFD-4A54-A1A6-57D52F988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08B2A-09E2-452A-A371-28CD39FDDECD}"/>
              </a:ext>
            </a:extLst>
          </p:cNvPr>
          <p:cNvSpPr>
            <a:spLocks noGrp="1"/>
          </p:cNvSpPr>
          <p:nvPr>
            <p:ph type="dt" sz="half" idx="10"/>
          </p:nvPr>
        </p:nvSpPr>
        <p:spPr/>
        <p:txBody>
          <a:bodyPr/>
          <a:lstStyle/>
          <a:p>
            <a:fld id="{51989C2C-EFDE-47FF-BF9A-680F224505C8}" type="datetimeFigureOut">
              <a:rPr lang="en-GB" smtClean="0"/>
              <a:t>05/09/2022</a:t>
            </a:fld>
            <a:endParaRPr lang="en-GB"/>
          </a:p>
        </p:txBody>
      </p:sp>
      <p:sp>
        <p:nvSpPr>
          <p:cNvPr id="6" name="Footer Placeholder 5">
            <a:extLst>
              <a:ext uri="{FF2B5EF4-FFF2-40B4-BE49-F238E27FC236}">
                <a16:creationId xmlns:a16="http://schemas.microsoft.com/office/drawing/2014/main" id="{73E3B817-A133-4B5E-9128-EB9335749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7153-FE46-4E44-B985-16C2EEF5A832}"/>
              </a:ext>
            </a:extLst>
          </p:cNvPr>
          <p:cNvSpPr>
            <a:spLocks noGrp="1"/>
          </p:cNvSpPr>
          <p:nvPr>
            <p:ph type="sldNum" sz="quarter" idx="12"/>
          </p:nvPr>
        </p:nvSpPr>
        <p:spPr/>
        <p:txBody>
          <a:bodyPr/>
          <a:lstStyle/>
          <a:p>
            <a:fld id="{8E95C31B-06E6-451D-84BC-31F334DCB19A}" type="slidenum">
              <a:rPr lang="en-GB" smtClean="0"/>
              <a:t>‹#›</a:t>
            </a:fld>
            <a:endParaRPr lang="en-GB"/>
          </a:p>
        </p:txBody>
      </p:sp>
    </p:spTree>
    <p:extLst>
      <p:ext uri="{BB962C8B-B14F-4D97-AF65-F5344CB8AC3E}">
        <p14:creationId xmlns:p14="http://schemas.microsoft.com/office/powerpoint/2010/main" val="41742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F4768-3CC0-4681-B801-7A119F9A2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512D1-1CAB-434C-AD8D-F62126B02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9B6B7-4675-4FB3-B7FE-23323C1DF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89C2C-EFDE-47FF-BF9A-680F224505C8}" type="datetimeFigureOut">
              <a:rPr lang="en-GB" smtClean="0"/>
              <a:t>05/09/2022</a:t>
            </a:fld>
            <a:endParaRPr lang="en-GB"/>
          </a:p>
        </p:txBody>
      </p:sp>
      <p:sp>
        <p:nvSpPr>
          <p:cNvPr id="5" name="Footer Placeholder 4">
            <a:extLst>
              <a:ext uri="{FF2B5EF4-FFF2-40B4-BE49-F238E27FC236}">
                <a16:creationId xmlns:a16="http://schemas.microsoft.com/office/drawing/2014/main" id="{10A33DE1-9903-4557-BAC3-62FF8A053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BCA153-0B98-4FAD-8C02-880FE1245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5C31B-06E6-451D-84BC-31F334DCB19A}" type="slidenum">
              <a:rPr lang="en-GB" smtClean="0"/>
              <a:t>‹#›</a:t>
            </a:fld>
            <a:endParaRPr lang="en-GB"/>
          </a:p>
        </p:txBody>
      </p:sp>
    </p:spTree>
    <p:extLst>
      <p:ext uri="{BB962C8B-B14F-4D97-AF65-F5344CB8AC3E}">
        <p14:creationId xmlns:p14="http://schemas.microsoft.com/office/powerpoint/2010/main" val="209541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alespublicservices2025.org.uk/2017/11/23/austerity-and-localgovernment-in-wales-an-analysis-of-income-and-spending-priorities-2009-10-to-2016-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9D53EA-91A8-46CC-8F5A-CE98A74152A4}"/>
              </a:ext>
            </a:extLst>
          </p:cNvPr>
          <p:cNvPicPr>
            <a:picLocks noChangeAspect="1"/>
          </p:cNvPicPr>
          <p:nvPr/>
        </p:nvPicPr>
        <p:blipFill>
          <a:blip r:embed="rId3"/>
          <a:stretch>
            <a:fillRect/>
          </a:stretch>
        </p:blipFill>
        <p:spPr>
          <a:xfrm>
            <a:off x="4167396" y="3429000"/>
            <a:ext cx="2357372" cy="2850278"/>
          </a:xfrm>
          <a:prstGeom prst="rect">
            <a:avLst/>
          </a:prstGeom>
        </p:spPr>
      </p:pic>
      <p:sp>
        <p:nvSpPr>
          <p:cNvPr id="2" name="Title 1">
            <a:extLst>
              <a:ext uri="{FF2B5EF4-FFF2-40B4-BE49-F238E27FC236}">
                <a16:creationId xmlns:a16="http://schemas.microsoft.com/office/drawing/2014/main" id="{33A14BE3-9370-4FB3-A4D1-409D08A8033A}"/>
              </a:ext>
            </a:extLst>
          </p:cNvPr>
          <p:cNvSpPr>
            <a:spLocks noGrp="1"/>
          </p:cNvSpPr>
          <p:nvPr>
            <p:ph type="ctrTitle"/>
          </p:nvPr>
        </p:nvSpPr>
        <p:spPr>
          <a:xfrm>
            <a:off x="196271" y="591513"/>
            <a:ext cx="6328497" cy="1763759"/>
          </a:xfrm>
        </p:spPr>
        <p:txBody>
          <a:bodyPr vert="horz" lIns="91440" tIns="45720" rIns="91440" bIns="45720" rtlCol="0">
            <a:normAutofit fontScale="90000"/>
          </a:bodyPr>
          <a:lstStyle/>
          <a:p>
            <a:pPr algn="l"/>
            <a:r>
              <a:rPr lang="en-GB" sz="2100" b="1" kern="1200" dirty="0">
                <a:latin typeface="Arial" panose="020B0604020202020204" pitchFamily="34" charset="0"/>
                <a:cs typeface="Arial" panose="020B0604020202020204" pitchFamily="34" charset="0"/>
              </a:rPr>
              <a:t>The 12th Annual EIASM Public Sector Conference</a:t>
            </a:r>
            <a:br>
              <a:rPr lang="en-US" sz="2100" kern="1200" dirty="0">
                <a:latin typeface="Arial" panose="020B0604020202020204" pitchFamily="34" charset="0"/>
                <a:cs typeface="Arial" panose="020B0604020202020204" pitchFamily="34" charset="0"/>
              </a:rPr>
            </a:br>
            <a:br>
              <a:rPr lang="en-US" sz="2100" kern="1200" dirty="0">
                <a:latin typeface="Arial" panose="020B0604020202020204" pitchFamily="34" charset="0"/>
                <a:cs typeface="Arial" panose="020B0604020202020204" pitchFamily="34" charset="0"/>
              </a:rPr>
            </a:br>
            <a:r>
              <a:rPr lang="en-GB" sz="1800" b="1" kern="1200" dirty="0">
                <a:latin typeface="Arial" panose="020B0604020202020204" pitchFamily="34" charset="0"/>
                <a:cs typeface="Arial" panose="020B0604020202020204" pitchFamily="34" charset="0"/>
              </a:rPr>
              <a:t>Public Service Accounting, Accountability and Management </a:t>
            </a:r>
            <a:br>
              <a:rPr lang="en-US" sz="1800" b="1"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Comilla Universidad Pontificia, Madrid, Spain</a:t>
            </a:r>
            <a:br>
              <a:rPr lang="en-GB" sz="1800"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30th – 31st August 2022</a:t>
            </a:r>
            <a:br>
              <a:rPr lang="en-GB" sz="1800" kern="1200" dirty="0">
                <a:latin typeface="Arial" panose="020B0604020202020204" pitchFamily="34" charset="0"/>
                <a:cs typeface="Arial" panose="020B0604020202020204" pitchFamily="34" charset="0"/>
              </a:rPr>
            </a:b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a:t>
            </a:r>
            <a:endParaRPr lang="en-US" sz="2100" b="1" kern="1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EDB547B-8B17-4AFF-B088-712240093736}"/>
              </a:ext>
            </a:extLst>
          </p:cNvPr>
          <p:cNvSpPr>
            <a:spLocks noGrp="1"/>
          </p:cNvSpPr>
          <p:nvPr>
            <p:ph type="subTitle" idx="1"/>
          </p:nvPr>
        </p:nvSpPr>
        <p:spPr>
          <a:xfrm>
            <a:off x="196272" y="2355273"/>
            <a:ext cx="4926059" cy="4045527"/>
          </a:xfrm>
        </p:spPr>
        <p:txBody>
          <a:bodyPr vert="horz" lIns="91440" tIns="45720" rIns="91440" bIns="45720" rtlCol="0">
            <a:normAutofit fontScale="40000" lnSpcReduction="20000"/>
          </a:bodyPr>
          <a:lstStyle/>
          <a:p>
            <a:pPr algn="l"/>
            <a:r>
              <a:rPr lang="en-GB" sz="8000" b="1" dirty="0">
                <a:latin typeface="Arial" panose="020B0604020202020204" pitchFamily="34" charset="0"/>
                <a:cs typeface="Arial" panose="020B0604020202020204" pitchFamily="34" charset="0"/>
              </a:rPr>
              <a:t>Managing the twin pressures in Welsh Local Authorities during the Austerity Era</a:t>
            </a:r>
            <a:endParaRPr lang="en-US" sz="4800" dirty="0"/>
          </a:p>
          <a:p>
            <a:pPr indent="-228600" algn="l">
              <a:buFont typeface="Arial" panose="020B0604020202020204" pitchFamily="34" charset="0"/>
              <a:buChar char="•"/>
            </a:pPr>
            <a:endParaRPr lang="en-US" sz="4800" dirty="0"/>
          </a:p>
          <a:p>
            <a:pPr algn="l"/>
            <a:endParaRPr lang="en-US" sz="4800" dirty="0"/>
          </a:p>
          <a:p>
            <a:pPr algn="l"/>
            <a:r>
              <a:rPr lang="en-US" sz="4800" dirty="0">
                <a:latin typeface="Arial" panose="020B0604020202020204" pitchFamily="34" charset="0"/>
                <a:cs typeface="Arial" panose="020B0604020202020204" pitchFamily="34" charset="0"/>
              </a:rPr>
              <a:t>Bernard Kofi Dom, Martin Jones, Alan Collins, &amp; Peter Murphy. </a:t>
            </a:r>
          </a:p>
          <a:p>
            <a:pPr algn="l"/>
            <a:r>
              <a:rPr lang="en-US" sz="4800" dirty="0">
                <a:latin typeface="Arial" panose="020B0604020202020204" pitchFamily="34" charset="0"/>
                <a:cs typeface="Arial" panose="020B0604020202020204" pitchFamily="34" charset="0"/>
              </a:rPr>
              <a:t>Nottingham Business School, </a:t>
            </a:r>
          </a:p>
          <a:p>
            <a:pPr algn="l"/>
            <a:r>
              <a:rPr lang="en-US" sz="4800" dirty="0">
                <a:latin typeface="Arial" panose="020B0604020202020204" pitchFamily="34" charset="0"/>
                <a:cs typeface="Arial" panose="020B0604020202020204" pitchFamily="34" charset="0"/>
              </a:rPr>
              <a:t>Nottingham Trent University. </a:t>
            </a:r>
          </a:p>
          <a:p>
            <a:pPr indent="-228600" algn="l">
              <a:buFont typeface="Arial" panose="020B0604020202020204" pitchFamily="34" charset="0"/>
              <a:buChar char="•"/>
            </a:pPr>
            <a:endParaRPr lang="en-US" sz="600" dirty="0"/>
          </a:p>
        </p:txBody>
      </p:sp>
      <p:pic>
        <p:nvPicPr>
          <p:cNvPr id="6" name="Picture 5">
            <a:extLst>
              <a:ext uri="{FF2B5EF4-FFF2-40B4-BE49-F238E27FC236}">
                <a16:creationId xmlns:a16="http://schemas.microsoft.com/office/drawing/2014/main" id="{58877397-F0ED-43E8-91AA-5B6D0F7F18D9}"/>
              </a:ext>
            </a:extLst>
          </p:cNvPr>
          <p:cNvPicPr>
            <a:picLocks noChangeAspect="1"/>
          </p:cNvPicPr>
          <p:nvPr/>
        </p:nvPicPr>
        <p:blipFill>
          <a:blip r:embed="rId4"/>
          <a:stretch>
            <a:fillRect/>
          </a:stretch>
        </p:blipFill>
        <p:spPr>
          <a:xfrm>
            <a:off x="6306904" y="10391"/>
            <a:ext cx="5952857" cy="6847610"/>
          </a:xfrm>
          <a:prstGeom prst="rect">
            <a:avLst/>
          </a:prstGeom>
        </p:spPr>
      </p:pic>
    </p:spTree>
    <p:extLst>
      <p:ext uri="{BB962C8B-B14F-4D97-AF65-F5344CB8AC3E}">
        <p14:creationId xmlns:p14="http://schemas.microsoft.com/office/powerpoint/2010/main" val="223439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EA13E-D2B5-41EA-9DB1-3A993D19089B}"/>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spcAft>
                <a:spcPts val="800"/>
              </a:spcAft>
            </a:pPr>
            <a:r>
              <a:rPr lang="en-US" sz="5000" b="1" kern="1200">
                <a:solidFill>
                  <a:schemeClr val="bg1"/>
                </a:solidFill>
                <a:effectLst/>
                <a:latin typeface="+mj-lt"/>
                <a:ea typeface="+mj-ea"/>
                <a:cs typeface="+mj-cs"/>
              </a:rPr>
              <a:t>Impacts of Austerity on Service Expenditure</a:t>
            </a:r>
            <a:endParaRPr lang="en-US" sz="5000" kern="1200">
              <a:solidFill>
                <a:schemeClr val="bg1"/>
              </a:solidFill>
              <a:latin typeface="+mj-lt"/>
              <a:ea typeface="+mj-ea"/>
              <a:cs typeface="+mj-cs"/>
            </a:endParaRPr>
          </a:p>
        </p:txBody>
      </p:sp>
      <p:cxnSp>
        <p:nvCxnSpPr>
          <p:cNvPr id="18" name="Straight Connector 1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hart&#10;&#10;Description automatically generated with low confidence">
            <a:extLst>
              <a:ext uri="{FF2B5EF4-FFF2-40B4-BE49-F238E27FC236}">
                <a16:creationId xmlns:a16="http://schemas.microsoft.com/office/drawing/2014/main" id="{7894277A-C2EA-4841-A773-069451C7E5F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69916" y="2427541"/>
            <a:ext cx="8597069" cy="3997637"/>
          </a:xfrm>
          <a:prstGeom prst="rect">
            <a:avLst/>
          </a:prstGeom>
          <a:noFill/>
        </p:spPr>
      </p:pic>
    </p:spTree>
    <p:extLst>
      <p:ext uri="{BB962C8B-B14F-4D97-AF65-F5344CB8AC3E}">
        <p14:creationId xmlns:p14="http://schemas.microsoft.com/office/powerpoint/2010/main" val="55057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488A-90D9-4708-9A44-933F9630FD19}"/>
              </a:ext>
            </a:extLst>
          </p:cNvPr>
          <p:cNvSpPr>
            <a:spLocks noGrp="1"/>
          </p:cNvSpPr>
          <p:nvPr>
            <p:ph type="title"/>
          </p:nvPr>
        </p:nvSpPr>
        <p:spPr>
          <a:xfrm>
            <a:off x="143644" y="256199"/>
            <a:ext cx="3502270" cy="1897429"/>
          </a:xfrm>
        </p:spPr>
        <p:txBody>
          <a:bodyPr>
            <a:noAutofit/>
          </a:bodyPr>
          <a:lstStyle/>
          <a:p>
            <a:r>
              <a:rPr lang="en-GB" sz="2800" b="1" dirty="0">
                <a:latin typeface="Arial" panose="020B0604020202020204" pitchFamily="34" charset="0"/>
                <a:cs typeface="Arial" panose="020B0604020202020204" pitchFamily="34" charset="0"/>
              </a:rPr>
              <a:t>Welsh LAs income: Trend Analysis</a:t>
            </a:r>
          </a:p>
        </p:txBody>
      </p:sp>
      <p:graphicFrame>
        <p:nvGraphicFramePr>
          <p:cNvPr id="4" name="Content Placeholder 3">
            <a:extLst>
              <a:ext uri="{FF2B5EF4-FFF2-40B4-BE49-F238E27FC236}">
                <a16:creationId xmlns:a16="http://schemas.microsoft.com/office/drawing/2014/main" id="{B3DB5565-38D7-4B95-8584-B0DEF206FD9D}"/>
              </a:ext>
            </a:extLst>
          </p:cNvPr>
          <p:cNvGraphicFramePr>
            <a:graphicFrameLocks noGrp="1"/>
          </p:cNvGraphicFramePr>
          <p:nvPr>
            <p:ph idx="1"/>
            <p:extLst>
              <p:ext uri="{D42A27DB-BD31-4B8C-83A1-F6EECF244321}">
                <p14:modId xmlns:p14="http://schemas.microsoft.com/office/powerpoint/2010/main" val="1610786927"/>
              </p:ext>
            </p:extLst>
          </p:nvPr>
        </p:nvGraphicFramePr>
        <p:xfrm>
          <a:off x="-121444" y="2581275"/>
          <a:ext cx="4032446" cy="4276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3C6AC2BA-4033-4895-BE61-2FFD8366DD31}"/>
              </a:ext>
            </a:extLst>
          </p:cNvPr>
          <p:cNvGraphicFramePr/>
          <p:nvPr>
            <p:extLst>
              <p:ext uri="{D42A27DB-BD31-4B8C-83A1-F6EECF244321}">
                <p14:modId xmlns:p14="http://schemas.microsoft.com/office/powerpoint/2010/main" val="3505682230"/>
              </p:ext>
            </p:extLst>
          </p:nvPr>
        </p:nvGraphicFramePr>
        <p:xfrm>
          <a:off x="4246264" y="0"/>
          <a:ext cx="3909023" cy="31337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D7B0662F-FE6C-4EFC-8FD7-92B89521F6BB}"/>
              </a:ext>
            </a:extLst>
          </p:cNvPr>
          <p:cNvGraphicFramePr/>
          <p:nvPr>
            <p:extLst>
              <p:ext uri="{D42A27DB-BD31-4B8C-83A1-F6EECF244321}">
                <p14:modId xmlns:p14="http://schemas.microsoft.com/office/powerpoint/2010/main" val="2087770409"/>
              </p:ext>
            </p:extLst>
          </p:nvPr>
        </p:nvGraphicFramePr>
        <p:xfrm>
          <a:off x="4184553" y="3270012"/>
          <a:ext cx="4032446" cy="31868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7395BC4E-D96E-40C1-AEF2-C5D1699706B5}"/>
              </a:ext>
            </a:extLst>
          </p:cNvPr>
          <p:cNvSpPr txBox="1"/>
          <p:nvPr/>
        </p:nvSpPr>
        <p:spPr>
          <a:xfrm>
            <a:off x="8296249" y="1289953"/>
            <a:ext cx="3752107" cy="3724096"/>
          </a:xfrm>
          <a:prstGeom prst="rect">
            <a:avLst/>
          </a:prstGeom>
          <a:noFill/>
        </p:spPr>
        <p:txBody>
          <a:bodyPr wrap="square" rtlCol="0">
            <a:spAutoFit/>
          </a:bodyPr>
          <a:lstStyle/>
          <a:p>
            <a:r>
              <a:rPr lang="en-GB" dirty="0"/>
              <a:t>Growth in all revenue streams in the pre-austerity era begins to reduce in early austerity.</a:t>
            </a:r>
          </a:p>
          <a:p>
            <a:endParaRPr lang="en-GB" dirty="0"/>
          </a:p>
          <a:p>
            <a:r>
              <a:rPr lang="en-GB" dirty="0"/>
              <a:t>2011/12 saw a drastic reduction in non-domestic rates in all Welsh LA regions. </a:t>
            </a:r>
          </a:p>
          <a:p>
            <a:endParaRPr lang="en-GB" dirty="0"/>
          </a:p>
          <a:p>
            <a:r>
              <a:rPr lang="en-GB" dirty="0"/>
              <a:t>A reduction in grants in early austerity era continues to the late austerity era.</a:t>
            </a:r>
          </a:p>
          <a:p>
            <a:endParaRPr lang="en-GB" sz="1000" dirty="0"/>
          </a:p>
          <a:p>
            <a:endParaRPr lang="en-GB" sz="1000" dirty="0"/>
          </a:p>
          <a:p>
            <a:r>
              <a:rPr lang="en-GB" dirty="0"/>
              <a:t>Council Tax continued to increase from Early Austerity to Late Austerity.</a:t>
            </a:r>
          </a:p>
        </p:txBody>
      </p:sp>
    </p:spTree>
    <p:extLst>
      <p:ext uri="{BB962C8B-B14F-4D97-AF65-F5344CB8AC3E}">
        <p14:creationId xmlns:p14="http://schemas.microsoft.com/office/powerpoint/2010/main" val="32110835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998220" y="0"/>
            <a:ext cx="10195560" cy="776005"/>
          </a:xfrm>
        </p:spPr>
        <p:txBody>
          <a:bodyPr>
            <a:noAutofit/>
          </a:bodyPr>
          <a:lstStyle/>
          <a:p>
            <a:pPr algn="ctr"/>
            <a:r>
              <a:rPr lang="en-GB" sz="2400" b="1" dirty="0">
                <a:latin typeface="Arial" panose="020B0604020202020204" pitchFamily="34" charset="0"/>
                <a:cs typeface="Arial" panose="020B0604020202020204" pitchFamily="34" charset="0"/>
              </a:rPr>
              <a:t>Results and Findings: Movement in Per capita spend by Service Area &amp; Group - Pre-Austerity (2005/06 – 2009/10)</a:t>
            </a:r>
          </a:p>
        </p:txBody>
      </p:sp>
      <p:graphicFrame>
        <p:nvGraphicFramePr>
          <p:cNvPr id="4" name="Chart 3">
            <a:extLst>
              <a:ext uri="{FF2B5EF4-FFF2-40B4-BE49-F238E27FC236}">
                <a16:creationId xmlns:a16="http://schemas.microsoft.com/office/drawing/2014/main" id="{B695F794-DA5D-4EAE-BBC6-57F4C5D5F10D}"/>
              </a:ext>
            </a:extLst>
          </p:cNvPr>
          <p:cNvGraphicFramePr/>
          <p:nvPr>
            <p:extLst>
              <p:ext uri="{D42A27DB-BD31-4B8C-83A1-F6EECF244321}">
                <p14:modId xmlns:p14="http://schemas.microsoft.com/office/powerpoint/2010/main" val="1906387552"/>
              </p:ext>
            </p:extLst>
          </p:nvPr>
        </p:nvGraphicFramePr>
        <p:xfrm>
          <a:off x="1179049" y="776005"/>
          <a:ext cx="9833902" cy="5953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80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838200" y="185895"/>
            <a:ext cx="10195560" cy="502873"/>
          </a:xfrm>
        </p:spPr>
        <p:txBody>
          <a:bodyPr>
            <a:noAutofit/>
          </a:bodyPr>
          <a:lstStyle/>
          <a:p>
            <a:pPr algn="ctr"/>
            <a:r>
              <a:rPr lang="en-GB" sz="2400" b="1" dirty="0">
                <a:latin typeface="Arial" panose="020B0604020202020204" pitchFamily="34" charset="0"/>
                <a:cs typeface="Arial" panose="020B0604020202020204" pitchFamily="34" charset="0"/>
              </a:rPr>
              <a:t>Results and Findings: Movement in Per capita spend by Service Area &amp; Group - Early Austerity (2010/11 – 2014/15)</a:t>
            </a:r>
          </a:p>
        </p:txBody>
      </p:sp>
      <p:graphicFrame>
        <p:nvGraphicFramePr>
          <p:cNvPr id="6" name="Content Placeholder 5">
            <a:extLst>
              <a:ext uri="{FF2B5EF4-FFF2-40B4-BE49-F238E27FC236}">
                <a16:creationId xmlns:a16="http://schemas.microsoft.com/office/drawing/2014/main" id="{39FD5D24-07D9-4CD0-AEFA-A94C2A59F557}"/>
              </a:ext>
            </a:extLst>
          </p:cNvPr>
          <p:cNvGraphicFramePr>
            <a:graphicFrameLocks noGrp="1"/>
          </p:cNvGraphicFramePr>
          <p:nvPr>
            <p:ph idx="1"/>
            <p:extLst>
              <p:ext uri="{D42A27DB-BD31-4B8C-83A1-F6EECF244321}">
                <p14:modId xmlns:p14="http://schemas.microsoft.com/office/powerpoint/2010/main" val="429959280"/>
              </p:ext>
            </p:extLst>
          </p:nvPr>
        </p:nvGraphicFramePr>
        <p:xfrm>
          <a:off x="838200" y="820615"/>
          <a:ext cx="10744200" cy="5521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389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D249-300F-472D-AF39-01D03D3C7321}"/>
              </a:ext>
            </a:extLst>
          </p:cNvPr>
          <p:cNvSpPr>
            <a:spLocks noGrp="1"/>
          </p:cNvSpPr>
          <p:nvPr>
            <p:ph type="title"/>
          </p:nvPr>
        </p:nvSpPr>
        <p:spPr>
          <a:xfrm>
            <a:off x="838200" y="320978"/>
            <a:ext cx="10195560" cy="317024"/>
          </a:xfrm>
        </p:spPr>
        <p:txBody>
          <a:bodyPr>
            <a:noAutofit/>
          </a:bodyPr>
          <a:lstStyle/>
          <a:p>
            <a:pPr algn="ctr"/>
            <a:r>
              <a:rPr lang="en-GB" sz="2400" b="1" dirty="0">
                <a:latin typeface="Arial" panose="020B0604020202020204" pitchFamily="34" charset="0"/>
                <a:cs typeface="Arial" panose="020B0604020202020204" pitchFamily="34" charset="0"/>
              </a:rPr>
              <a:t>Results and Findings: Movement in Per capita spend by Service Area &amp; Group - Late Austerity (2015/16 – 2019/20)</a:t>
            </a:r>
          </a:p>
        </p:txBody>
      </p:sp>
      <p:graphicFrame>
        <p:nvGraphicFramePr>
          <p:cNvPr id="6" name="Content Placeholder 5">
            <a:extLst>
              <a:ext uri="{FF2B5EF4-FFF2-40B4-BE49-F238E27FC236}">
                <a16:creationId xmlns:a16="http://schemas.microsoft.com/office/drawing/2014/main" id="{EB5FB277-8D08-4B9D-AD72-88F4AF38CFAA}"/>
              </a:ext>
            </a:extLst>
          </p:cNvPr>
          <p:cNvGraphicFramePr>
            <a:graphicFrameLocks noGrp="1"/>
          </p:cNvGraphicFramePr>
          <p:nvPr>
            <p:ph idx="1"/>
            <p:extLst>
              <p:ext uri="{D42A27DB-BD31-4B8C-83A1-F6EECF244321}">
                <p14:modId xmlns:p14="http://schemas.microsoft.com/office/powerpoint/2010/main" val="795309190"/>
              </p:ext>
            </p:extLst>
          </p:nvPr>
        </p:nvGraphicFramePr>
        <p:xfrm>
          <a:off x="838200" y="844062"/>
          <a:ext cx="10767646" cy="5533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41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2663-4263-4418-B015-E8413CA8C23B}"/>
              </a:ext>
            </a:extLst>
          </p:cNvPr>
          <p:cNvSpPr>
            <a:spLocks noGrp="1"/>
          </p:cNvSpPr>
          <p:nvPr>
            <p:ph type="title"/>
          </p:nvPr>
        </p:nvSpPr>
        <p:spPr>
          <a:xfrm>
            <a:off x="838200" y="224448"/>
            <a:ext cx="10515600" cy="713398"/>
          </a:xfrm>
        </p:spPr>
        <p:txBody>
          <a:bodyPr>
            <a:noAutofit/>
          </a:bodyPr>
          <a:lstStyle/>
          <a:p>
            <a:r>
              <a:rPr lang="en-GB" sz="2800" b="1" dirty="0">
                <a:latin typeface="Arial" panose="020B0604020202020204" pitchFamily="34" charset="0"/>
                <a:cs typeface="Arial" panose="020B0604020202020204" pitchFamily="34" charset="0"/>
              </a:rPr>
              <a:t>Impacts on Welsh LAs’ Income and Spending</a:t>
            </a:r>
          </a:p>
        </p:txBody>
      </p:sp>
      <p:sp>
        <p:nvSpPr>
          <p:cNvPr id="3" name="Content Placeholder 2">
            <a:extLst>
              <a:ext uri="{FF2B5EF4-FFF2-40B4-BE49-F238E27FC236}">
                <a16:creationId xmlns:a16="http://schemas.microsoft.com/office/drawing/2014/main" id="{F8AC2769-11FF-4C25-A14F-0C67096D155E}"/>
              </a:ext>
            </a:extLst>
          </p:cNvPr>
          <p:cNvSpPr>
            <a:spLocks noGrp="1"/>
          </p:cNvSpPr>
          <p:nvPr>
            <p:ph idx="1"/>
          </p:nvPr>
        </p:nvSpPr>
        <p:spPr>
          <a:xfrm>
            <a:off x="457200" y="937846"/>
            <a:ext cx="10896600" cy="5239117"/>
          </a:xfrm>
        </p:spPr>
        <p:txBody>
          <a:bodyPr>
            <a:normAutofit fontScale="92500" lnSpcReduction="10000"/>
          </a:bodyPr>
          <a:lstStyle/>
          <a:p>
            <a:r>
              <a:rPr lang="en-GB" sz="2600" dirty="0"/>
              <a:t>Income</a:t>
            </a:r>
          </a:p>
          <a:p>
            <a:pPr lvl="1"/>
            <a:r>
              <a:rPr lang="en-GB" sz="2600" dirty="0"/>
              <a:t>Reduction in RSG and increases in CT and NDR</a:t>
            </a:r>
          </a:p>
          <a:p>
            <a:pPr lvl="1"/>
            <a:r>
              <a:rPr lang="en-GB" sz="2600" dirty="0"/>
              <a:t>Rebalancing of proportions, but RSG still dominates</a:t>
            </a:r>
          </a:p>
          <a:p>
            <a:pPr lvl="1"/>
            <a:r>
              <a:rPr lang="en-GB" sz="2600" dirty="0"/>
              <a:t>Increases in CT and NDR insufficient to alleviate the need for cuts</a:t>
            </a:r>
          </a:p>
          <a:p>
            <a:pPr lvl="1"/>
            <a:endParaRPr lang="en-GB" sz="2600" dirty="0"/>
          </a:p>
          <a:p>
            <a:r>
              <a:rPr lang="en-GB" sz="2600" dirty="0"/>
              <a:t>What is happening to service expenditure? </a:t>
            </a:r>
          </a:p>
          <a:p>
            <a:pPr marL="809625" lvl="0"/>
            <a:r>
              <a:rPr lang="en-GB" sz="2600" dirty="0"/>
              <a:t>2005/06-2009/10 - five service areas out of seven moved to the right; two to the left. Note Social Services to the left</a:t>
            </a:r>
          </a:p>
          <a:p>
            <a:pPr marL="809625" lvl="0"/>
            <a:r>
              <a:rPr lang="en-GB" sz="2600" dirty="0"/>
              <a:t>2010/11-2014/15 - four services areas moved to the left; three to the right, but increased expenditure to the right more narrowly focused on specific services</a:t>
            </a:r>
          </a:p>
          <a:p>
            <a:pPr marL="809625" lvl="0"/>
            <a:r>
              <a:rPr lang="en-GB" sz="2600" dirty="0"/>
              <a:t>2015/16 -2019/20 -  Social Services moved to the right, all other services to the left</a:t>
            </a:r>
          </a:p>
          <a:p>
            <a:pPr marL="809625"/>
            <a:r>
              <a:rPr lang="en-GB" sz="2600" dirty="0"/>
              <a:t>i.e. gradually less and less variation/discretion (dominated by social services and education).</a:t>
            </a:r>
          </a:p>
        </p:txBody>
      </p:sp>
    </p:spTree>
    <p:extLst>
      <p:ext uri="{BB962C8B-B14F-4D97-AF65-F5344CB8AC3E}">
        <p14:creationId xmlns:p14="http://schemas.microsoft.com/office/powerpoint/2010/main" val="286664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2663-4263-4418-B015-E8413CA8C23B}"/>
              </a:ext>
            </a:extLst>
          </p:cNvPr>
          <p:cNvSpPr>
            <a:spLocks noGrp="1"/>
          </p:cNvSpPr>
          <p:nvPr>
            <p:ph type="title"/>
          </p:nvPr>
        </p:nvSpPr>
        <p:spPr>
          <a:xfrm>
            <a:off x="838200" y="365126"/>
            <a:ext cx="10515600" cy="713398"/>
          </a:xfrm>
        </p:spPr>
        <p:txBody>
          <a:bodyPr>
            <a:noAutofit/>
          </a:bodyPr>
          <a:lstStyle/>
          <a:p>
            <a:r>
              <a:rPr lang="en-GB" sz="2800" b="1" dirty="0">
                <a:latin typeface="Arial" panose="020B0604020202020204" pitchFamily="34" charset="0"/>
                <a:cs typeface="Arial" panose="020B0604020202020204" pitchFamily="34" charset="0"/>
              </a:rPr>
              <a:t>Impacts on Welsh LAs’ Income and Spending (Cont’d)</a:t>
            </a:r>
          </a:p>
        </p:txBody>
      </p:sp>
      <p:sp>
        <p:nvSpPr>
          <p:cNvPr id="3" name="Content Placeholder 2">
            <a:extLst>
              <a:ext uri="{FF2B5EF4-FFF2-40B4-BE49-F238E27FC236}">
                <a16:creationId xmlns:a16="http://schemas.microsoft.com/office/drawing/2014/main" id="{F8AC2769-11FF-4C25-A14F-0C67096D155E}"/>
              </a:ext>
            </a:extLst>
          </p:cNvPr>
          <p:cNvSpPr>
            <a:spLocks noGrp="1"/>
          </p:cNvSpPr>
          <p:nvPr>
            <p:ph idx="1"/>
          </p:nvPr>
        </p:nvSpPr>
        <p:spPr>
          <a:xfrm>
            <a:off x="457200" y="1319134"/>
            <a:ext cx="10896600" cy="4857829"/>
          </a:xfrm>
        </p:spPr>
        <p:txBody>
          <a:bodyPr>
            <a:normAutofit/>
          </a:bodyPr>
          <a:lstStyle/>
          <a:p>
            <a:r>
              <a:rPr lang="en-GB" sz="2400" dirty="0"/>
              <a:t>How do the 4 regions compare?</a:t>
            </a:r>
          </a:p>
          <a:p>
            <a:pPr lvl="1"/>
            <a:r>
              <a:rPr lang="en-GB" dirty="0"/>
              <a:t>Surprisingly consistent patterns across all 4 regions, again suggesting a reduction in variation/discretion </a:t>
            </a:r>
          </a:p>
          <a:p>
            <a:pPr marL="457200" lvl="1" indent="0">
              <a:buNone/>
            </a:pPr>
            <a:endParaRPr lang="en-GB" sz="800" dirty="0"/>
          </a:p>
          <a:p>
            <a:r>
              <a:rPr lang="en-GB" sz="2400" dirty="0"/>
              <a:t>Social Services was often prioritised over other statutory/non-statutory services –“the problem child that other services had to bail”.</a:t>
            </a:r>
          </a:p>
          <a:p>
            <a:endParaRPr lang="en-GB" sz="800" dirty="0"/>
          </a:p>
          <a:p>
            <a:r>
              <a:rPr lang="en-GB" sz="2400" dirty="0"/>
              <a:t>Only 2 Blocks had positive movements in the late austerity era – Education and Social Services. These are both statutory and demand-led. Non-statutory services were deprioritised. </a:t>
            </a:r>
          </a:p>
          <a:p>
            <a:endParaRPr lang="en-GB" sz="800" dirty="0"/>
          </a:p>
          <a:p>
            <a:r>
              <a:rPr lang="en-GB" sz="2400" dirty="0"/>
              <a:t>North East Wales LAs had a positive movement in Roads and Transport – due to major increases for Flintshire and Wrexham during the late austerity era – it is not clear why from the figures.</a:t>
            </a:r>
          </a:p>
          <a:p>
            <a:endParaRPr lang="en-GB" dirty="0"/>
          </a:p>
        </p:txBody>
      </p:sp>
    </p:spTree>
    <p:extLst>
      <p:ext uri="{BB962C8B-B14F-4D97-AF65-F5344CB8AC3E}">
        <p14:creationId xmlns:p14="http://schemas.microsoft.com/office/powerpoint/2010/main" val="291517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5161-BAAD-49EE-8190-99E99A5C48C6}"/>
              </a:ext>
            </a:extLst>
          </p:cNvPr>
          <p:cNvSpPr>
            <a:spLocks noGrp="1"/>
          </p:cNvSpPr>
          <p:nvPr>
            <p:ph type="title"/>
          </p:nvPr>
        </p:nvSpPr>
        <p:spPr>
          <a:xfrm>
            <a:off x="838200" y="365125"/>
            <a:ext cx="10744200" cy="783737"/>
          </a:xfrm>
        </p:spPr>
        <p:txBody>
          <a:bodyPr>
            <a:normAutofit/>
          </a:bodyPr>
          <a:lstStyle/>
          <a:p>
            <a:r>
              <a:rPr lang="en-GB" sz="2800" b="1" dirty="0">
                <a:latin typeface="Arial" panose="020B0604020202020204" pitchFamily="34" charset="0"/>
                <a:cs typeface="Arial" panose="020B0604020202020204" pitchFamily="34" charset="0"/>
              </a:rPr>
              <a:t>Financial strategies to withstand the twin pressures</a:t>
            </a:r>
          </a:p>
        </p:txBody>
      </p:sp>
      <p:sp>
        <p:nvSpPr>
          <p:cNvPr id="3" name="Content Placeholder 2">
            <a:extLst>
              <a:ext uri="{FF2B5EF4-FFF2-40B4-BE49-F238E27FC236}">
                <a16:creationId xmlns:a16="http://schemas.microsoft.com/office/drawing/2014/main" id="{0B097BE2-95A1-476D-A44D-5BC1CF367765}"/>
              </a:ext>
            </a:extLst>
          </p:cNvPr>
          <p:cNvSpPr>
            <a:spLocks noGrp="1"/>
          </p:cNvSpPr>
          <p:nvPr>
            <p:ph idx="1"/>
          </p:nvPr>
        </p:nvSpPr>
        <p:spPr>
          <a:xfrm>
            <a:off x="838200" y="1148862"/>
            <a:ext cx="10515600" cy="5028101"/>
          </a:xfrm>
        </p:spPr>
        <p:txBody>
          <a:bodyPr>
            <a:normAutofit fontScale="92500"/>
          </a:bodyPr>
          <a:lstStyle/>
          <a:p>
            <a:r>
              <a:rPr lang="en-GB" dirty="0"/>
              <a:t>The ‘twin pressures’ increased during the early and late austerity eras.</a:t>
            </a:r>
          </a:p>
          <a:p>
            <a:endParaRPr lang="en-GB" sz="800" dirty="0"/>
          </a:p>
          <a:p>
            <a:r>
              <a:rPr lang="en-GB" dirty="0"/>
              <a:t>Proactive and anticipatory strategies were adopted to sustain service delivery.</a:t>
            </a:r>
          </a:p>
          <a:p>
            <a:endParaRPr lang="en-GB" sz="900" dirty="0"/>
          </a:p>
          <a:p>
            <a:r>
              <a:rPr lang="en-GB" dirty="0"/>
              <a:t>The continuous reduction in funding compelled all Welsh LAs to mobilise more resources from council tax than they received from business rates.</a:t>
            </a:r>
          </a:p>
          <a:p>
            <a:endParaRPr lang="en-GB" sz="900" dirty="0"/>
          </a:p>
          <a:p>
            <a:r>
              <a:rPr lang="en-GB" dirty="0"/>
              <a:t>Unitary Authorities in </a:t>
            </a:r>
            <a:r>
              <a:rPr lang="en-GB" sz="2800" dirty="0"/>
              <a:t>North East Wales</a:t>
            </a:r>
            <a:r>
              <a:rPr lang="en-GB" dirty="0"/>
              <a:t> and the Rest of Wales collected more council taxes than non-domestic rates. </a:t>
            </a:r>
          </a:p>
          <a:p>
            <a:endParaRPr lang="en-GB" sz="900" dirty="0"/>
          </a:p>
          <a:p>
            <a:r>
              <a:rPr lang="en-GB" dirty="0"/>
              <a:t>The Valleys and The Southern Cities received more from business rates than council taxes in the pre-austerity and early austerity eras.</a:t>
            </a:r>
          </a:p>
          <a:p>
            <a:endParaRPr lang="en-GB" sz="900" dirty="0"/>
          </a:p>
        </p:txBody>
      </p:sp>
    </p:spTree>
    <p:extLst>
      <p:ext uri="{BB962C8B-B14F-4D97-AF65-F5344CB8AC3E}">
        <p14:creationId xmlns:p14="http://schemas.microsoft.com/office/powerpoint/2010/main" val="378225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DFA5-4F78-427B-A43F-080DA5419C2C}"/>
              </a:ext>
            </a:extLst>
          </p:cNvPr>
          <p:cNvSpPr>
            <a:spLocks noGrp="1"/>
          </p:cNvSpPr>
          <p:nvPr>
            <p:ph type="title"/>
          </p:nvPr>
        </p:nvSpPr>
        <p:spPr>
          <a:xfrm>
            <a:off x="838200" y="365126"/>
            <a:ext cx="10515600" cy="654206"/>
          </a:xfrm>
        </p:spPr>
        <p:txBody>
          <a:bodyPr>
            <a:normAutofit/>
          </a:bodyPr>
          <a:lstStyle/>
          <a:p>
            <a:r>
              <a:rPr lang="en-GB" sz="2800" b="1" dirty="0">
                <a:latin typeface="Arial" panose="020B0604020202020204" pitchFamily="34" charset="0"/>
                <a:cs typeface="Arial" panose="020B0604020202020204" pitchFamily="34" charset="0"/>
              </a:rPr>
              <a:t>Final thoughts…….</a:t>
            </a:r>
          </a:p>
        </p:txBody>
      </p:sp>
      <p:sp>
        <p:nvSpPr>
          <p:cNvPr id="3" name="Content Placeholder 2">
            <a:extLst>
              <a:ext uri="{FF2B5EF4-FFF2-40B4-BE49-F238E27FC236}">
                <a16:creationId xmlns:a16="http://schemas.microsoft.com/office/drawing/2014/main" id="{1BE678DE-E3AE-44A9-B22F-24D82C9AFFA2}"/>
              </a:ext>
            </a:extLst>
          </p:cNvPr>
          <p:cNvSpPr>
            <a:spLocks noGrp="1"/>
          </p:cNvSpPr>
          <p:nvPr>
            <p:ph idx="1"/>
          </p:nvPr>
        </p:nvSpPr>
        <p:spPr>
          <a:xfrm>
            <a:off x="838200" y="1169234"/>
            <a:ext cx="10515600" cy="5007730"/>
          </a:xfrm>
        </p:spPr>
        <p:txBody>
          <a:bodyPr/>
          <a:lstStyle/>
          <a:p>
            <a:r>
              <a:rPr lang="en-GB" dirty="0"/>
              <a:t>Is devolution and discretion stopping in Cardiff?</a:t>
            </a:r>
          </a:p>
          <a:p>
            <a:r>
              <a:rPr lang="en-GB" sz="2400" dirty="0"/>
              <a:t>Is Wales becoming Barnet? - The Barnet graph of doom from 2010  “a PowerPoint slide, showing that within 20 years, unless things change dramatically, Barnett Council will be unable to provide any services except adult social care and children’s services. No libraries, no parks, no leisure centres – not even bin collections”.</a:t>
            </a:r>
          </a:p>
          <a:p>
            <a:endParaRPr lang="en-GB" dirty="0"/>
          </a:p>
        </p:txBody>
      </p:sp>
      <p:pic>
        <p:nvPicPr>
          <p:cNvPr id="5" name="Picture 4">
            <a:extLst>
              <a:ext uri="{FF2B5EF4-FFF2-40B4-BE49-F238E27FC236}">
                <a16:creationId xmlns:a16="http://schemas.microsoft.com/office/drawing/2014/main" id="{CB328E70-BC16-4F4D-83C8-8BD872CF40BB}"/>
              </a:ext>
            </a:extLst>
          </p:cNvPr>
          <p:cNvPicPr>
            <a:picLocks noChangeAspect="1"/>
          </p:cNvPicPr>
          <p:nvPr/>
        </p:nvPicPr>
        <p:blipFill>
          <a:blip r:embed="rId2"/>
          <a:stretch>
            <a:fillRect/>
          </a:stretch>
        </p:blipFill>
        <p:spPr>
          <a:xfrm>
            <a:off x="1320528" y="3429000"/>
            <a:ext cx="4373323" cy="3327105"/>
          </a:xfrm>
          <a:prstGeom prst="rect">
            <a:avLst/>
          </a:prstGeom>
        </p:spPr>
      </p:pic>
      <p:pic>
        <p:nvPicPr>
          <p:cNvPr id="6" name="Picture 5">
            <a:extLst>
              <a:ext uri="{FF2B5EF4-FFF2-40B4-BE49-F238E27FC236}">
                <a16:creationId xmlns:a16="http://schemas.microsoft.com/office/drawing/2014/main" id="{E32EF9C1-0915-4ECB-8010-557BBAE594DC}"/>
              </a:ext>
            </a:extLst>
          </p:cNvPr>
          <p:cNvPicPr>
            <a:picLocks noChangeAspect="1"/>
          </p:cNvPicPr>
          <p:nvPr/>
        </p:nvPicPr>
        <p:blipFill>
          <a:blip r:embed="rId3"/>
          <a:stretch>
            <a:fillRect/>
          </a:stretch>
        </p:blipFill>
        <p:spPr>
          <a:xfrm>
            <a:off x="6127172" y="3368917"/>
            <a:ext cx="5015301" cy="3327104"/>
          </a:xfrm>
          <a:prstGeom prst="rect">
            <a:avLst/>
          </a:prstGeom>
        </p:spPr>
      </p:pic>
    </p:spTree>
    <p:extLst>
      <p:ext uri="{BB962C8B-B14F-4D97-AF65-F5344CB8AC3E}">
        <p14:creationId xmlns:p14="http://schemas.microsoft.com/office/powerpoint/2010/main" val="154419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9D7F-88F6-4848-9212-81A6CED9DDE6}"/>
              </a:ext>
            </a:extLst>
          </p:cNvPr>
          <p:cNvSpPr>
            <a:spLocks noGrp="1"/>
          </p:cNvSpPr>
          <p:nvPr>
            <p:ph type="title"/>
          </p:nvPr>
        </p:nvSpPr>
        <p:spPr>
          <a:xfrm>
            <a:off x="838200" y="365125"/>
            <a:ext cx="10515600" cy="1036955"/>
          </a:xfrm>
        </p:spPr>
        <p:txBody>
          <a:bodyPr>
            <a:normAutofit/>
          </a:bodyPr>
          <a:lstStyle/>
          <a:p>
            <a:r>
              <a:rPr lang="en-GB" sz="2800" b="1"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AA0B4449-3136-4459-918A-20A300345DF1}"/>
              </a:ext>
            </a:extLst>
          </p:cNvPr>
          <p:cNvSpPr>
            <a:spLocks noGrp="1"/>
          </p:cNvSpPr>
          <p:nvPr>
            <p:ph idx="1"/>
          </p:nvPr>
        </p:nvSpPr>
        <p:spPr>
          <a:xfrm>
            <a:off x="384464" y="1309255"/>
            <a:ext cx="11367654" cy="4925291"/>
          </a:xfrm>
        </p:spPr>
        <p:txBody>
          <a:bodyPr>
            <a:noAutofit/>
          </a:bodyPr>
          <a:lstStyle/>
          <a:p>
            <a:pPr marL="539750" marR="27305" indent="-539750" algn="just">
              <a:lnSpc>
                <a:spcPct val="115000"/>
              </a:lnSpc>
              <a:spcBef>
                <a:spcPts val="0"/>
              </a:spcBef>
              <a:spcAft>
                <a:spcPts val="12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Barbera, C., Jones, M., Korac, S., Saliterer, I. and Steccolini, I., 2017. Governmental financial resilience under austerity in Austria, England and Italy: how do local governments cope with financial shocks?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Public Administration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95(3): 670-697.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Crawford, R., Joyce, R. and Phillips, D., 2012. Local government expenditure in Wales: recent trends and future pressures.</a:t>
            </a:r>
          </a:p>
          <a:p>
            <a:pPr marL="536575" indent="-536575" algn="just">
              <a:lnSpc>
                <a:spcPct val="107000"/>
              </a:lnSpc>
              <a:spcBef>
                <a:spcPts val="0"/>
              </a:spcBef>
              <a:spcAft>
                <a:spcPts val="800"/>
              </a:spcAft>
              <a:buNone/>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Dollery</a:t>
            </a:r>
            <a:r>
              <a:rPr lang="en-GB" sz="1400" dirty="0">
                <a:effectLst/>
                <a:latin typeface="Calibri" panose="020F0502020204030204" pitchFamily="34" charset="0"/>
                <a:ea typeface="Calibri" panose="020F0502020204030204" pitchFamily="34" charset="0"/>
                <a:cs typeface="Times New Roman" panose="02020603050405020304" pitchFamily="18" charset="0"/>
              </a:rPr>
              <a:t>, B. and Wijeweera, A., 2010. An assessment of rate-pegging in New South Wales local government.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Commonwealth Journal of Local Governance</a:t>
            </a:r>
            <a:r>
              <a:rPr lang="en-GB" sz="1400" dirty="0">
                <a:effectLst/>
                <a:latin typeface="Calibri" panose="020F0502020204030204" pitchFamily="34" charset="0"/>
                <a:ea typeface="Calibri" panose="020F0502020204030204" pitchFamily="34" charset="0"/>
                <a:cs typeface="Times New Roman" panose="02020603050405020304" pitchFamily="18" charset="0"/>
              </a:rPr>
              <a:t>, pp.56-76.</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Downes, J. and Taylor-Collins, E., 2019. At the tipping point? Welsh local government and austerity. June 2019.</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Ferry, L. and Eckersley, P., 2011. Budgeting and governing for deficit reduction in the UK public sector: act one 'the Comprehensive Spending Review'.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The Journal of Finance and Management in Public Services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10</a:t>
            </a:r>
            <a:r>
              <a:rPr lang="en-GB" sz="1400" dirty="0">
                <a:effectLst/>
                <a:latin typeface="Calibri" panose="020F0502020204030204" pitchFamily="34" charset="0"/>
                <a:ea typeface="Calibri" panose="020F0502020204030204" pitchFamily="34" charset="0"/>
                <a:cs typeface="Times New Roman" panose="02020603050405020304" pitchFamily="18" charset="0"/>
              </a:rPr>
              <a:t>(1), pp.14-23.</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Ferry, L., Combs, H. and Eckersley, P., 2017. Budgetary stewardship, innovation and working culture: Identifying the missing ingredient in English and Welsh local authorities’ recipes for austerity management.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Financial Accountability &amp; Management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33</a:t>
            </a:r>
            <a:r>
              <a:rPr lang="en-GB" sz="1400" dirty="0">
                <a:effectLst/>
                <a:latin typeface="Calibri" panose="020F0502020204030204" pitchFamily="34" charset="0"/>
                <a:ea typeface="Calibri" panose="020F0502020204030204" pitchFamily="34" charset="0"/>
                <a:cs typeface="Times New Roman" panose="02020603050405020304" pitchFamily="18" charset="0"/>
              </a:rPr>
              <a:t>(2), pp.220-243.</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Hay, R. and Martin, S., 2014. Controlling local government spending: the implementation and impact of capping council taxes.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Local Government Studies</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40</a:t>
            </a:r>
            <a:r>
              <a:rPr lang="en-GB" sz="1400" dirty="0">
                <a:effectLst/>
                <a:latin typeface="Calibri" panose="020F0502020204030204" pitchFamily="34" charset="0"/>
                <a:ea typeface="Calibri" panose="020F0502020204030204" pitchFamily="34" charset="0"/>
                <a:cs typeface="Times New Roman" panose="02020603050405020304" pitchFamily="18" charset="0"/>
              </a:rPr>
              <a:t>(2), pp.224-239.</a:t>
            </a:r>
          </a:p>
          <a:p>
            <a:pPr marL="536575" indent="-536575" algn="just">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HM Treasury. 2010.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Spending Review 2010</a:t>
            </a:r>
            <a:r>
              <a:rPr lang="en-GB" sz="1400" dirty="0">
                <a:effectLst/>
                <a:latin typeface="Calibri" panose="020F0502020204030204" pitchFamily="34" charset="0"/>
                <a:ea typeface="Calibri" panose="020F0502020204030204" pitchFamily="34" charset="0"/>
                <a:cs typeface="Times New Roman" panose="02020603050405020304" pitchFamily="18" charset="0"/>
              </a:rPr>
              <a:t>. London, HM Treasury.</a:t>
            </a:r>
          </a:p>
          <a:p>
            <a:pPr marL="536575" indent="-536575" algn="just">
              <a:lnSpc>
                <a:spcPct val="107000"/>
              </a:lnSpc>
              <a:spcBef>
                <a:spcPts val="0"/>
              </a:spcBef>
              <a:spcAft>
                <a:spcPts val="800"/>
              </a:spcAft>
              <a:buNone/>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Ifan</a:t>
            </a:r>
            <a:r>
              <a:rPr lang="en-GB" sz="1400" dirty="0">
                <a:effectLst/>
                <a:latin typeface="Calibri" panose="020F0502020204030204" pitchFamily="34" charset="0"/>
                <a:ea typeface="Calibri" panose="020F0502020204030204" pitchFamily="34" charset="0"/>
                <a:cs typeface="Times New Roman" panose="02020603050405020304" pitchFamily="18" charset="0"/>
              </a:rPr>
              <a:t>, G. and Sion, C. 2019. Cut to the bone? An analysis of Local Government finances in Wales, 2009-2010 to 2017-18 and the outlook to 2023-24. Cardiff, Wales Fiscal Analysis.</a:t>
            </a:r>
          </a:p>
          <a:p>
            <a:pPr marL="536575" indent="-536575">
              <a:lnSpc>
                <a:spcPct val="107000"/>
              </a:lnSpc>
              <a:spcBef>
                <a:spcPts val="0"/>
              </a:spcBef>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Ogle, Joseph, Daria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Luchinskaya</a:t>
            </a:r>
            <a:r>
              <a:rPr lang="en-GB" sz="1400" dirty="0">
                <a:effectLst/>
                <a:latin typeface="Calibri" panose="020F0502020204030204" pitchFamily="34" charset="0"/>
                <a:ea typeface="Calibri" panose="020F0502020204030204" pitchFamily="34" charset="0"/>
                <a:cs typeface="Times New Roman" panose="02020603050405020304" pitchFamily="18" charset="0"/>
              </a:rPr>
              <a:t>, and Michael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Trickey</a:t>
            </a:r>
            <a:r>
              <a:rPr lang="en-GB" sz="14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Austerity and Local Government in Wales: an analysis of income and spending priorities, 2009-10 to 2016-17</a:t>
            </a:r>
            <a:r>
              <a:rPr lang="en-GB" sz="1400" dirty="0">
                <a:effectLst/>
                <a:latin typeface="Calibri" panose="020F0502020204030204" pitchFamily="34" charset="0"/>
                <a:ea typeface="Calibri" panose="020F0502020204030204" pitchFamily="34" charset="0"/>
                <a:cs typeface="Times New Roman" panose="02020603050405020304" pitchFamily="18" charset="0"/>
              </a:rPr>
              <a:t>. Cardiff: Wales Public Services 2025. Accessed December 02, 2018. Available at: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http://www.walespublicservices2025.org.uk/2017/11/23/austerity-and-localgovernment-in-wales-an-analysis-of-income-and-spending-priorities-2009-10-to-2016-17/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93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494-6B60-4687-A150-5DFC87BD064D}"/>
              </a:ext>
            </a:extLst>
          </p:cNvPr>
          <p:cNvSpPr>
            <a:spLocks noGrp="1"/>
          </p:cNvSpPr>
          <p:nvPr>
            <p:ph type="title"/>
          </p:nvPr>
        </p:nvSpPr>
        <p:spPr>
          <a:xfrm>
            <a:off x="801254" y="452801"/>
            <a:ext cx="10781146" cy="1164983"/>
          </a:xfrm>
        </p:spPr>
        <p:txBody>
          <a:bodyPr>
            <a:noAutofit/>
          </a:bodyPr>
          <a:lstStyle/>
          <a:p>
            <a:r>
              <a:rPr lang="en-GB" sz="2800" b="1" dirty="0">
                <a:solidFill>
                  <a:srgbClr val="222222"/>
                </a:solidFill>
                <a:effectLst/>
                <a:latin typeface="Arial" panose="020B0604020202020204" pitchFamily="34" charset="0"/>
                <a:ea typeface="Calibri" panose="020F0502020204030204" pitchFamily="34" charset="0"/>
              </a:rPr>
              <a:t>RQ: How have Welsh Local Authorities managed the twin pressures </a:t>
            </a:r>
            <a:r>
              <a:rPr lang="en-GB" sz="2800" b="1" i="1" dirty="0">
                <a:solidFill>
                  <a:srgbClr val="222222"/>
                </a:solidFill>
                <a:effectLst/>
                <a:latin typeface="Arial" panose="020B0604020202020204" pitchFamily="34" charset="0"/>
                <a:ea typeface="Calibri" panose="020F0502020204030204" pitchFamily="34" charset="0"/>
              </a:rPr>
              <a:t>(reduction in central funding and the continuous increase in demand for services) </a:t>
            </a:r>
            <a:r>
              <a:rPr lang="en-GB" sz="2800" b="1" dirty="0">
                <a:solidFill>
                  <a:srgbClr val="222222"/>
                </a:solidFill>
                <a:effectLst/>
                <a:latin typeface="Arial" panose="020B0604020202020204" pitchFamily="34" charset="0"/>
                <a:ea typeface="Calibri" panose="020F0502020204030204" pitchFamily="34" charset="0"/>
              </a:rPr>
              <a:t>during the Austerity Era?</a:t>
            </a:r>
            <a:endParaRPr lang="en-GB" sz="2800" dirty="0"/>
          </a:p>
        </p:txBody>
      </p:sp>
      <p:sp>
        <p:nvSpPr>
          <p:cNvPr id="7" name="TextBox 6">
            <a:extLst>
              <a:ext uri="{FF2B5EF4-FFF2-40B4-BE49-F238E27FC236}">
                <a16:creationId xmlns:a16="http://schemas.microsoft.com/office/drawing/2014/main" id="{39BF51DD-09F9-4FA9-B0DC-4A3B848D3EBB}"/>
              </a:ext>
            </a:extLst>
          </p:cNvPr>
          <p:cNvSpPr txBox="1"/>
          <p:nvPr/>
        </p:nvSpPr>
        <p:spPr>
          <a:xfrm>
            <a:off x="801254" y="2016368"/>
            <a:ext cx="10359115" cy="38472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Structure of this Presentation</a:t>
            </a: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Research Aims and Why Welsh LAs </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Welsh Government Income Spending</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Welsh Context and Government Spending</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Methods and Methodology</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Results and Findings </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Key Discussions</a:t>
            </a:r>
          </a:p>
          <a:p>
            <a:pPr marL="714375" indent="-2857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714375"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Final Thoughts</a:t>
            </a:r>
          </a:p>
        </p:txBody>
      </p:sp>
    </p:spTree>
    <p:extLst>
      <p:ext uri="{BB962C8B-B14F-4D97-AF65-F5344CB8AC3E}">
        <p14:creationId xmlns:p14="http://schemas.microsoft.com/office/powerpoint/2010/main" val="35866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494-6B60-4687-A150-5DFC87BD064D}"/>
              </a:ext>
            </a:extLst>
          </p:cNvPr>
          <p:cNvSpPr>
            <a:spLocks noGrp="1"/>
          </p:cNvSpPr>
          <p:nvPr>
            <p:ph type="title"/>
          </p:nvPr>
        </p:nvSpPr>
        <p:spPr>
          <a:xfrm>
            <a:off x="838200" y="709061"/>
            <a:ext cx="10515600" cy="650174"/>
          </a:xfrm>
        </p:spPr>
        <p:txBody>
          <a:bodyPr>
            <a:noAutofit/>
          </a:bodyPr>
          <a:lstStyle/>
          <a:p>
            <a:r>
              <a:rPr lang="en-GB" sz="2000" b="1" dirty="0">
                <a:solidFill>
                  <a:srgbClr val="222222"/>
                </a:solidFill>
                <a:effectLst/>
                <a:latin typeface="Arial" panose="020B0604020202020204" pitchFamily="34" charset="0"/>
                <a:ea typeface="Calibri" panose="020F0502020204030204" pitchFamily="34" charset="0"/>
              </a:rPr>
              <a:t>RQ: How have Welsh Local Authorities managed the twin pressures</a:t>
            </a:r>
            <a:r>
              <a:rPr lang="en-GB" sz="2000" b="1" i="1" dirty="0">
                <a:solidFill>
                  <a:srgbClr val="222222"/>
                </a:solidFill>
                <a:effectLst/>
                <a:latin typeface="Arial" panose="020B0604020202020204" pitchFamily="34" charset="0"/>
                <a:ea typeface="Calibri" panose="020F0502020204030204" pitchFamily="34" charset="0"/>
              </a:rPr>
              <a:t> (reduction in central funding and the continuous increase in demand for services)</a:t>
            </a:r>
            <a:r>
              <a:rPr lang="en-GB" sz="2000" b="1" dirty="0">
                <a:solidFill>
                  <a:srgbClr val="222222"/>
                </a:solidFill>
                <a:effectLst/>
                <a:latin typeface="Arial" panose="020B0604020202020204" pitchFamily="34" charset="0"/>
                <a:ea typeface="Calibri" panose="020F0502020204030204" pitchFamily="34" charset="0"/>
              </a:rPr>
              <a:t> during the Austerity Era?</a:t>
            </a:r>
            <a:endParaRPr lang="en-GB" sz="2000" dirty="0"/>
          </a:p>
        </p:txBody>
      </p:sp>
      <p:grpSp>
        <p:nvGrpSpPr>
          <p:cNvPr id="3" name="Group 2">
            <a:extLst>
              <a:ext uri="{FF2B5EF4-FFF2-40B4-BE49-F238E27FC236}">
                <a16:creationId xmlns:a16="http://schemas.microsoft.com/office/drawing/2014/main" id="{EAEECE21-F705-48F8-8462-BA90F22B8694}"/>
              </a:ext>
            </a:extLst>
          </p:cNvPr>
          <p:cNvGrpSpPr/>
          <p:nvPr/>
        </p:nvGrpSpPr>
        <p:grpSpPr>
          <a:xfrm>
            <a:off x="985305" y="3807674"/>
            <a:ext cx="10930247" cy="2704600"/>
            <a:chOff x="838200" y="1439613"/>
            <a:chExt cx="10930247" cy="2704600"/>
          </a:xfrm>
        </p:grpSpPr>
        <p:sp>
          <p:nvSpPr>
            <p:cNvPr id="6" name="Rectangle: Rounded Corners 5">
              <a:extLst>
                <a:ext uri="{FF2B5EF4-FFF2-40B4-BE49-F238E27FC236}">
                  <a16:creationId xmlns:a16="http://schemas.microsoft.com/office/drawing/2014/main" id="{8D376E5B-2822-4140-965E-C1719B38D9A2}"/>
                </a:ext>
              </a:extLst>
            </p:cNvPr>
            <p:cNvSpPr/>
            <p:nvPr/>
          </p:nvSpPr>
          <p:spPr>
            <a:xfrm>
              <a:off x="838200" y="1439613"/>
              <a:ext cx="10930247" cy="6501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Why Welsh LAs?</a:t>
              </a:r>
            </a:p>
          </p:txBody>
        </p:sp>
        <p:sp>
          <p:nvSpPr>
            <p:cNvPr id="7" name="TextBox 6">
              <a:extLst>
                <a:ext uri="{FF2B5EF4-FFF2-40B4-BE49-F238E27FC236}">
                  <a16:creationId xmlns:a16="http://schemas.microsoft.com/office/drawing/2014/main" id="{39BF51DD-09F9-4FA9-B0DC-4A3B848D3EBB}"/>
                </a:ext>
              </a:extLst>
            </p:cNvPr>
            <p:cNvSpPr txBox="1"/>
            <p:nvPr/>
          </p:nvSpPr>
          <p:spPr>
            <a:xfrm>
              <a:off x="1163781" y="2112888"/>
              <a:ext cx="10604666"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devolved administration, offering an opportunity to study phenomena in a national context.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Unlike England, all 22 LAs in Wales are unitary authorities, which makes them more easily comparable.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Welsh LAs have some similarities with their English counterparts, which will ultimately allow for comparison between them at a later date.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study forms part of a wider body of work looking at UK LA responses to austerity and the context of financial resilience (Barbera et al., 2017).</a:t>
              </a:r>
            </a:p>
          </p:txBody>
        </p:sp>
      </p:grpSp>
      <p:grpSp>
        <p:nvGrpSpPr>
          <p:cNvPr id="4" name="Group 3">
            <a:extLst>
              <a:ext uri="{FF2B5EF4-FFF2-40B4-BE49-F238E27FC236}">
                <a16:creationId xmlns:a16="http://schemas.microsoft.com/office/drawing/2014/main" id="{2C20217D-8311-4EE0-949A-5793797E276E}"/>
              </a:ext>
            </a:extLst>
          </p:cNvPr>
          <p:cNvGrpSpPr/>
          <p:nvPr/>
        </p:nvGrpSpPr>
        <p:grpSpPr>
          <a:xfrm>
            <a:off x="1062801" y="1552050"/>
            <a:ext cx="10930247" cy="2015916"/>
            <a:chOff x="838199" y="4262425"/>
            <a:chExt cx="10930247" cy="2015916"/>
          </a:xfrm>
        </p:grpSpPr>
        <p:sp>
          <p:nvSpPr>
            <p:cNvPr id="5" name="Rectangle: Rounded Corners 4">
              <a:extLst>
                <a:ext uri="{FF2B5EF4-FFF2-40B4-BE49-F238E27FC236}">
                  <a16:creationId xmlns:a16="http://schemas.microsoft.com/office/drawing/2014/main" id="{85F15133-6674-4FAB-BB98-4E2CFB841E0F}"/>
                </a:ext>
              </a:extLst>
            </p:cNvPr>
            <p:cNvSpPr/>
            <p:nvPr/>
          </p:nvSpPr>
          <p:spPr>
            <a:xfrm>
              <a:off x="838199" y="4262425"/>
              <a:ext cx="10930247" cy="6501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Research Aims</a:t>
              </a: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2330657-B27C-4694-9F0F-22B0B960813C}"/>
                </a:ext>
              </a:extLst>
            </p:cNvPr>
            <p:cNvSpPr txBox="1"/>
            <p:nvPr/>
          </p:nvSpPr>
          <p:spPr>
            <a:xfrm>
              <a:off x="1163781" y="4801013"/>
              <a:ext cx="10462162" cy="1477328"/>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explore the nature and scale of impacts of austerity on the income and expenditure of Welsh LAs.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investigate the financial strategies adopted by Welsh LAs to absorb or withstand the pressures faced during the austerity era.</a:t>
              </a:r>
            </a:p>
          </p:txBody>
        </p:sp>
      </p:grpSp>
    </p:spTree>
    <p:extLst>
      <p:ext uri="{BB962C8B-B14F-4D97-AF65-F5344CB8AC3E}">
        <p14:creationId xmlns:p14="http://schemas.microsoft.com/office/powerpoint/2010/main" val="1895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49BC-ED60-4987-A35F-80567A6A38F1}"/>
              </a:ext>
            </a:extLst>
          </p:cNvPr>
          <p:cNvSpPr>
            <a:spLocks noGrp="1"/>
          </p:cNvSpPr>
          <p:nvPr>
            <p:ph type="title"/>
          </p:nvPr>
        </p:nvSpPr>
        <p:spPr>
          <a:xfrm>
            <a:off x="78178" y="22687"/>
            <a:ext cx="12035643" cy="996084"/>
          </a:xfrm>
        </p:spPr>
        <p:txBody>
          <a:bodyPr>
            <a:normAutofit/>
          </a:bodyPr>
          <a:lstStyle/>
          <a:p>
            <a:r>
              <a:rPr lang="en-GB" sz="2800" b="1" dirty="0">
                <a:latin typeface="Arial" panose="020B0604020202020204" pitchFamily="34" charset="0"/>
                <a:cs typeface="Arial" panose="020B0604020202020204" pitchFamily="34" charset="0"/>
              </a:rPr>
              <a:t>Context – Welsh Government Income &amp; Spending</a:t>
            </a:r>
          </a:p>
        </p:txBody>
      </p:sp>
      <p:pic>
        <p:nvPicPr>
          <p:cNvPr id="4" name="Content Placeholder 3">
            <a:extLst>
              <a:ext uri="{FF2B5EF4-FFF2-40B4-BE49-F238E27FC236}">
                <a16:creationId xmlns:a16="http://schemas.microsoft.com/office/drawing/2014/main" id="{EA0DB414-9047-45A3-9D33-94B34F0AEE7B}"/>
              </a:ext>
            </a:extLst>
          </p:cNvPr>
          <p:cNvPicPr>
            <a:picLocks noGrp="1" noChangeAspect="1"/>
          </p:cNvPicPr>
          <p:nvPr>
            <p:ph idx="1"/>
          </p:nvPr>
        </p:nvPicPr>
        <p:blipFill>
          <a:blip r:embed="rId3"/>
          <a:stretch>
            <a:fillRect/>
          </a:stretch>
        </p:blipFill>
        <p:spPr>
          <a:xfrm>
            <a:off x="210908" y="1776845"/>
            <a:ext cx="2185768" cy="1453442"/>
          </a:xfrm>
          <a:prstGeom prst="rect">
            <a:avLst/>
          </a:prstGeom>
        </p:spPr>
      </p:pic>
      <p:pic>
        <p:nvPicPr>
          <p:cNvPr id="8" name="Picture 7">
            <a:extLst>
              <a:ext uri="{FF2B5EF4-FFF2-40B4-BE49-F238E27FC236}">
                <a16:creationId xmlns:a16="http://schemas.microsoft.com/office/drawing/2014/main" id="{9F2C303B-92F9-4239-A6A5-D442353C765D}"/>
              </a:ext>
            </a:extLst>
          </p:cNvPr>
          <p:cNvPicPr>
            <a:picLocks noChangeAspect="1"/>
          </p:cNvPicPr>
          <p:nvPr/>
        </p:nvPicPr>
        <p:blipFill>
          <a:blip r:embed="rId4"/>
          <a:stretch>
            <a:fillRect/>
          </a:stretch>
        </p:blipFill>
        <p:spPr>
          <a:xfrm>
            <a:off x="9557387" y="841279"/>
            <a:ext cx="2231329" cy="2700762"/>
          </a:xfrm>
          <a:prstGeom prst="rect">
            <a:avLst/>
          </a:prstGeom>
        </p:spPr>
      </p:pic>
      <p:pic>
        <p:nvPicPr>
          <p:cNvPr id="11" name="Picture 10">
            <a:extLst>
              <a:ext uri="{FF2B5EF4-FFF2-40B4-BE49-F238E27FC236}">
                <a16:creationId xmlns:a16="http://schemas.microsoft.com/office/drawing/2014/main" id="{97AE1280-0F82-42B0-80CF-9168EF155099}"/>
              </a:ext>
            </a:extLst>
          </p:cNvPr>
          <p:cNvPicPr>
            <a:picLocks noChangeAspect="1"/>
          </p:cNvPicPr>
          <p:nvPr/>
        </p:nvPicPr>
        <p:blipFill>
          <a:blip r:embed="rId5"/>
          <a:stretch>
            <a:fillRect/>
          </a:stretch>
        </p:blipFill>
        <p:spPr>
          <a:xfrm>
            <a:off x="4310954" y="1234564"/>
            <a:ext cx="1993456" cy="2234495"/>
          </a:xfrm>
          <a:prstGeom prst="rect">
            <a:avLst/>
          </a:prstGeom>
        </p:spPr>
      </p:pic>
      <p:sp>
        <p:nvSpPr>
          <p:cNvPr id="12" name="Arrow: Right 11">
            <a:extLst>
              <a:ext uri="{FF2B5EF4-FFF2-40B4-BE49-F238E27FC236}">
                <a16:creationId xmlns:a16="http://schemas.microsoft.com/office/drawing/2014/main" id="{CA7D299C-1B14-40E6-8C59-6C645492D6C9}"/>
              </a:ext>
            </a:extLst>
          </p:cNvPr>
          <p:cNvSpPr/>
          <p:nvPr/>
        </p:nvSpPr>
        <p:spPr>
          <a:xfrm>
            <a:off x="2285941" y="2034063"/>
            <a:ext cx="2200535"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Barnett Formula £14.7 Bn</a:t>
            </a:r>
          </a:p>
        </p:txBody>
      </p:sp>
      <p:sp>
        <p:nvSpPr>
          <p:cNvPr id="14" name="Arrow: Right 13">
            <a:extLst>
              <a:ext uri="{FF2B5EF4-FFF2-40B4-BE49-F238E27FC236}">
                <a16:creationId xmlns:a16="http://schemas.microsoft.com/office/drawing/2014/main" id="{16EFBF10-B1CC-498D-B468-10C7C9F433C0}"/>
              </a:ext>
            </a:extLst>
          </p:cNvPr>
          <p:cNvSpPr/>
          <p:nvPr/>
        </p:nvSpPr>
        <p:spPr>
          <a:xfrm rot="21311359">
            <a:off x="6163909" y="1415300"/>
            <a:ext cx="3499635"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RSG (£3.3 Bn) and NDR (£1 Bn)</a:t>
            </a:r>
          </a:p>
        </p:txBody>
      </p:sp>
      <p:pic>
        <p:nvPicPr>
          <p:cNvPr id="15" name="Picture 14">
            <a:extLst>
              <a:ext uri="{FF2B5EF4-FFF2-40B4-BE49-F238E27FC236}">
                <a16:creationId xmlns:a16="http://schemas.microsoft.com/office/drawing/2014/main" id="{A95D9ABB-209F-443B-AF78-F217CCB2C7D5}"/>
              </a:ext>
            </a:extLst>
          </p:cNvPr>
          <p:cNvPicPr>
            <a:picLocks noChangeAspect="1"/>
          </p:cNvPicPr>
          <p:nvPr/>
        </p:nvPicPr>
        <p:blipFill>
          <a:blip r:embed="rId6"/>
          <a:stretch>
            <a:fillRect/>
          </a:stretch>
        </p:blipFill>
        <p:spPr>
          <a:xfrm>
            <a:off x="7865918" y="3715836"/>
            <a:ext cx="4169725" cy="2722355"/>
          </a:xfrm>
          <a:prstGeom prst="rect">
            <a:avLst/>
          </a:prstGeom>
        </p:spPr>
      </p:pic>
      <p:sp>
        <p:nvSpPr>
          <p:cNvPr id="13" name="Arrow: Right 12">
            <a:extLst>
              <a:ext uri="{FF2B5EF4-FFF2-40B4-BE49-F238E27FC236}">
                <a16:creationId xmlns:a16="http://schemas.microsoft.com/office/drawing/2014/main" id="{B5B2685F-E9BB-4D94-B11A-63ACF85FB9F3}"/>
              </a:ext>
            </a:extLst>
          </p:cNvPr>
          <p:cNvSpPr/>
          <p:nvPr/>
        </p:nvSpPr>
        <p:spPr>
          <a:xfrm rot="986475">
            <a:off x="6120389" y="2732397"/>
            <a:ext cx="3482087" cy="99608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Other public expenditure</a:t>
            </a:r>
          </a:p>
        </p:txBody>
      </p:sp>
      <p:pic>
        <p:nvPicPr>
          <p:cNvPr id="16" name="Picture 15">
            <a:extLst>
              <a:ext uri="{FF2B5EF4-FFF2-40B4-BE49-F238E27FC236}">
                <a16:creationId xmlns:a16="http://schemas.microsoft.com/office/drawing/2014/main" id="{BE46F23F-72E6-4AA6-906B-B3FF85102829}"/>
              </a:ext>
            </a:extLst>
          </p:cNvPr>
          <p:cNvPicPr>
            <a:picLocks noChangeAspect="1"/>
          </p:cNvPicPr>
          <p:nvPr/>
        </p:nvPicPr>
        <p:blipFill>
          <a:blip r:embed="rId7"/>
          <a:stretch>
            <a:fillRect/>
          </a:stretch>
        </p:blipFill>
        <p:spPr>
          <a:xfrm>
            <a:off x="3002972" y="3477372"/>
            <a:ext cx="4665518" cy="3287596"/>
          </a:xfrm>
          <a:prstGeom prst="rect">
            <a:avLst/>
          </a:prstGeom>
        </p:spPr>
      </p:pic>
      <p:sp>
        <p:nvSpPr>
          <p:cNvPr id="17" name="TextBox 16">
            <a:extLst>
              <a:ext uri="{FF2B5EF4-FFF2-40B4-BE49-F238E27FC236}">
                <a16:creationId xmlns:a16="http://schemas.microsoft.com/office/drawing/2014/main" id="{1CDEA932-37A0-47DB-A7B3-8193E588EFD3}"/>
              </a:ext>
            </a:extLst>
          </p:cNvPr>
          <p:cNvSpPr txBox="1"/>
          <p:nvPr/>
        </p:nvSpPr>
        <p:spPr>
          <a:xfrm>
            <a:off x="96568" y="3542041"/>
            <a:ext cx="2765164" cy="2862322"/>
          </a:xfrm>
          <a:prstGeom prst="rect">
            <a:avLst/>
          </a:prstGeom>
          <a:noFill/>
        </p:spPr>
        <p:txBody>
          <a:bodyPr wrap="square" rtlCol="0">
            <a:spAutoFit/>
          </a:bodyPr>
          <a:lstStyle/>
          <a:p>
            <a:r>
              <a:rPr lang="en-GB" sz="2000" b="1" dirty="0"/>
              <a:t>Twin Pressures?</a:t>
            </a:r>
          </a:p>
          <a:p>
            <a:endParaRPr lang="en-GB" sz="2000" dirty="0"/>
          </a:p>
          <a:p>
            <a:r>
              <a:rPr lang="en-GB" sz="2000" dirty="0"/>
              <a:t>- Reduction in funding (RSG) from the central Government</a:t>
            </a:r>
          </a:p>
          <a:p>
            <a:endParaRPr lang="en-GB" sz="2000" dirty="0"/>
          </a:p>
          <a:p>
            <a:r>
              <a:rPr lang="en-GB" sz="2000" dirty="0"/>
              <a:t>- Continuous increase in expectation and demand for core services</a:t>
            </a:r>
          </a:p>
        </p:txBody>
      </p:sp>
    </p:spTree>
    <p:extLst>
      <p:ext uri="{BB962C8B-B14F-4D97-AF65-F5344CB8AC3E}">
        <p14:creationId xmlns:p14="http://schemas.microsoft.com/office/powerpoint/2010/main" val="26481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721D-9F5C-4640-BE0B-0243AD62F5FE}"/>
              </a:ext>
            </a:extLst>
          </p:cNvPr>
          <p:cNvSpPr>
            <a:spLocks noGrp="1"/>
          </p:cNvSpPr>
          <p:nvPr>
            <p:ph type="title"/>
          </p:nvPr>
        </p:nvSpPr>
        <p:spPr>
          <a:xfrm>
            <a:off x="838201" y="257175"/>
            <a:ext cx="10515600" cy="666750"/>
          </a:xfrm>
        </p:spPr>
        <p:txBody>
          <a:bodyPr>
            <a:normAutofit/>
          </a:bodyPr>
          <a:lstStyle/>
          <a:p>
            <a:r>
              <a:rPr lang="en-GB" sz="2800" b="1" dirty="0">
                <a:latin typeface="Arial" panose="020B0604020202020204" pitchFamily="34" charset="0"/>
                <a:cs typeface="Arial" panose="020B0604020202020204" pitchFamily="34" charset="0"/>
              </a:rPr>
              <a:t>Welsh LA context</a:t>
            </a:r>
          </a:p>
        </p:txBody>
      </p:sp>
      <p:sp>
        <p:nvSpPr>
          <p:cNvPr id="3" name="Content Placeholder 2">
            <a:extLst>
              <a:ext uri="{FF2B5EF4-FFF2-40B4-BE49-F238E27FC236}">
                <a16:creationId xmlns:a16="http://schemas.microsoft.com/office/drawing/2014/main" id="{462BFC23-4782-43C6-B7F4-1618108FC7FD}"/>
              </a:ext>
            </a:extLst>
          </p:cNvPr>
          <p:cNvSpPr>
            <a:spLocks noGrp="1"/>
          </p:cNvSpPr>
          <p:nvPr>
            <p:ph idx="1"/>
          </p:nvPr>
        </p:nvSpPr>
        <p:spPr>
          <a:xfrm>
            <a:off x="277091" y="1229710"/>
            <a:ext cx="11776363" cy="5106435"/>
          </a:xfrm>
        </p:spPr>
        <p:txBody>
          <a:bodyPr>
            <a:normAutofit fontScale="85000" lnSpcReduction="20000"/>
          </a:bodyPr>
          <a:lstStyle/>
          <a:p>
            <a:r>
              <a:rPr lang="en-GB" dirty="0"/>
              <a:t>Studies have explored the state of Local Government Finance in Wales:</a:t>
            </a:r>
          </a:p>
          <a:p>
            <a:pPr marL="441325" indent="-441325">
              <a:buNone/>
            </a:pPr>
            <a:r>
              <a:rPr lang="en-GB" dirty="0"/>
              <a:t>      Often </a:t>
            </a:r>
            <a:r>
              <a:rPr lang="en-GB" b="1" dirty="0"/>
              <a:t>practice-oriented</a:t>
            </a:r>
            <a:r>
              <a:rPr lang="en-GB" dirty="0"/>
              <a:t> (Ogle et al. 2017; </a:t>
            </a:r>
            <a:r>
              <a:rPr lang="en-GB" dirty="0" err="1"/>
              <a:t>Ifan</a:t>
            </a:r>
            <a:r>
              <a:rPr lang="en-GB" dirty="0"/>
              <a:t> and Sion 2019; Downes and Taylor-Collins, 2019), but a few </a:t>
            </a:r>
            <a:r>
              <a:rPr lang="en-GB" b="1" dirty="0"/>
              <a:t>academic-oriented </a:t>
            </a:r>
            <a:r>
              <a:rPr lang="en-GB" dirty="0"/>
              <a:t>(</a:t>
            </a:r>
            <a:r>
              <a:rPr lang="en-GB" dirty="0" err="1"/>
              <a:t>Dollery</a:t>
            </a:r>
            <a:r>
              <a:rPr lang="en-GB" dirty="0"/>
              <a:t> and Wijeweera, 2010)</a:t>
            </a:r>
          </a:p>
          <a:p>
            <a:pPr marL="441325" indent="-441325">
              <a:buNone/>
            </a:pPr>
            <a:endParaRPr lang="en-GB" sz="900" dirty="0"/>
          </a:p>
          <a:p>
            <a:r>
              <a:rPr lang="en-GB" dirty="0"/>
              <a:t>Austerity was not as severe in Wales as in England (Ogle et al. 2017; Downes and Taylor-Collins, 2019)</a:t>
            </a:r>
          </a:p>
          <a:p>
            <a:endParaRPr lang="en-GB" sz="900" dirty="0"/>
          </a:p>
          <a:p>
            <a:r>
              <a:rPr lang="en-GB" dirty="0"/>
              <a:t>Some similarities with England, but also some differences (Education/NDR)</a:t>
            </a:r>
          </a:p>
          <a:p>
            <a:endParaRPr lang="en-GB" sz="900" dirty="0"/>
          </a:p>
          <a:p>
            <a:r>
              <a:rPr lang="en-GB" dirty="0"/>
              <a:t>Good relationship between LAs and Welsh Government (Hay and Martin 2014; Ferry </a:t>
            </a:r>
            <a:r>
              <a:rPr lang="en-GB" b="1" i="1" dirty="0"/>
              <a:t>et al. </a:t>
            </a:r>
            <a:r>
              <a:rPr lang="en-GB" dirty="0"/>
              <a:t>2017)</a:t>
            </a:r>
          </a:p>
          <a:p>
            <a:endParaRPr lang="en-GB" sz="900" dirty="0"/>
          </a:p>
          <a:p>
            <a:r>
              <a:rPr lang="en-GB" dirty="0"/>
              <a:t>But ….. difficult decisions still to be taken at the local level – efficiency, investment and retrenchment (Downes and Taylor-Collins, 2019)</a:t>
            </a:r>
          </a:p>
          <a:p>
            <a:endParaRPr lang="en-GB" sz="900" dirty="0"/>
          </a:p>
          <a:p>
            <a:r>
              <a:rPr lang="en-GB" dirty="0"/>
              <a:t>Increases in council tax were not sufficient to meet the funding gap (</a:t>
            </a:r>
            <a:r>
              <a:rPr lang="en-GB" dirty="0" err="1"/>
              <a:t>Ifan</a:t>
            </a:r>
            <a:r>
              <a:rPr lang="en-GB" dirty="0"/>
              <a:t> and Sion, 2019)</a:t>
            </a:r>
          </a:p>
          <a:p>
            <a:endParaRPr lang="en-GB" dirty="0"/>
          </a:p>
        </p:txBody>
      </p:sp>
    </p:spTree>
    <p:extLst>
      <p:ext uri="{BB962C8B-B14F-4D97-AF65-F5344CB8AC3E}">
        <p14:creationId xmlns:p14="http://schemas.microsoft.com/office/powerpoint/2010/main" val="89203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5C6B-1F9C-4CE8-ABFF-E4B9A81F4A90}"/>
              </a:ext>
            </a:extLst>
          </p:cNvPr>
          <p:cNvSpPr>
            <a:spLocks noGrp="1"/>
          </p:cNvSpPr>
          <p:nvPr>
            <p:ph type="title"/>
          </p:nvPr>
        </p:nvSpPr>
        <p:spPr>
          <a:xfrm>
            <a:off x="800100" y="269807"/>
            <a:ext cx="10515600" cy="525524"/>
          </a:xfrm>
        </p:spPr>
        <p:txBody>
          <a:bodyPr>
            <a:normAutofit/>
          </a:bodyPr>
          <a:lstStyle/>
          <a:p>
            <a:r>
              <a:rPr lang="en-GB" sz="2800" b="1" dirty="0">
                <a:latin typeface="Arial" panose="020B0604020202020204" pitchFamily="34" charset="0"/>
                <a:cs typeface="Arial" panose="020B0604020202020204" pitchFamily="34" charset="0"/>
              </a:rPr>
              <a:t>Methodology and Methods</a:t>
            </a:r>
          </a:p>
        </p:txBody>
      </p:sp>
      <p:sp>
        <p:nvSpPr>
          <p:cNvPr id="3" name="Content Placeholder 2">
            <a:extLst>
              <a:ext uri="{FF2B5EF4-FFF2-40B4-BE49-F238E27FC236}">
                <a16:creationId xmlns:a16="http://schemas.microsoft.com/office/drawing/2014/main" id="{10A1312A-24E1-4AC2-935F-A393DAEEEA80}"/>
              </a:ext>
            </a:extLst>
          </p:cNvPr>
          <p:cNvSpPr>
            <a:spLocks noGrp="1"/>
          </p:cNvSpPr>
          <p:nvPr>
            <p:ph sz="half" idx="1"/>
          </p:nvPr>
        </p:nvSpPr>
        <p:spPr>
          <a:xfrm>
            <a:off x="762000" y="1692013"/>
            <a:ext cx="10960100" cy="4896180"/>
          </a:xfrm>
        </p:spPr>
        <p:txBody>
          <a:bodyPr>
            <a:normAutofit fontScale="85000" lnSpcReduction="20000"/>
          </a:bodyPr>
          <a:lstStyle/>
          <a:p>
            <a:r>
              <a:rPr lang="en-GB" sz="2400" dirty="0">
                <a:latin typeface="Arial" panose="020B0604020202020204" pitchFamily="34" charset="0"/>
                <a:cs typeface="Arial" panose="020B0604020202020204" pitchFamily="34" charset="0"/>
              </a:rPr>
              <a:t>How Welsh LAs prioritised and re-prioritised service expenditure in response to austerity.</a:t>
            </a:r>
          </a:p>
          <a:p>
            <a:endParaRPr lang="en-GB" sz="900" dirty="0">
              <a:latin typeface="Arial" panose="020B0604020202020204" pitchFamily="34" charset="0"/>
              <a:cs typeface="Arial" panose="020B0604020202020204" pitchFamily="34" charset="0"/>
            </a:endParaRPr>
          </a:p>
          <a:p>
            <a:r>
              <a:rPr lang="en-GB" sz="2400" dirty="0">
                <a:latin typeface="Arial" panose="020B0604020202020204" pitchFamily="34" charset="0"/>
                <a:ea typeface="+mj-ea"/>
                <a:cs typeface="Arial" panose="020B0604020202020204" pitchFamily="34" charset="0"/>
              </a:rPr>
              <a:t>LAs were grouped into four distinct regions by similar characteristics </a:t>
            </a:r>
            <a:r>
              <a:rPr lang="en-GB" sz="2400" dirty="0">
                <a:latin typeface="Arial" panose="020B0604020202020204" pitchFamily="34" charset="0"/>
                <a:cs typeface="Arial" panose="020B0604020202020204" pitchFamily="34" charset="0"/>
              </a:rPr>
              <a:t>– TV, TSC, NEW, and </a:t>
            </a:r>
            <a:r>
              <a:rPr lang="en-GB" sz="2400" dirty="0" err="1">
                <a:latin typeface="Arial" panose="020B0604020202020204" pitchFamily="34" charset="0"/>
                <a:cs typeface="Arial" panose="020B0604020202020204" pitchFamily="34" charset="0"/>
              </a:rPr>
              <a:t>RoW</a:t>
            </a:r>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ea typeface="+mj-ea"/>
                <a:cs typeface="Arial" panose="020B0604020202020204" pitchFamily="34" charset="0"/>
              </a:rPr>
              <a:t>as per Crawford et al. (2012)</a:t>
            </a:r>
          </a:p>
          <a:p>
            <a:endParaRPr lang="en-GB" sz="900" dirty="0">
              <a:latin typeface="Arial" panose="020B0604020202020204" pitchFamily="34" charset="0"/>
              <a:ea typeface="+mj-ea"/>
              <a:cs typeface="Arial" panose="020B0604020202020204" pitchFamily="34" charset="0"/>
            </a:endParaRPr>
          </a:p>
          <a:p>
            <a:r>
              <a:rPr lang="en-GB" sz="2400" dirty="0">
                <a:latin typeface="Arial" panose="020B0604020202020204" pitchFamily="34" charset="0"/>
                <a:ea typeface="+mj-ea"/>
                <a:cs typeface="Arial" panose="020B0604020202020204" pitchFamily="34" charset="0"/>
              </a:rPr>
              <a:t>Classified the longitudinal time series into three distinct eras: </a:t>
            </a:r>
          </a:p>
          <a:p>
            <a:pPr lvl="1"/>
            <a:r>
              <a:rPr lang="en-GB" sz="2000" dirty="0">
                <a:latin typeface="Arial" panose="020B0604020202020204" pitchFamily="34" charset="0"/>
                <a:ea typeface="+mj-ea"/>
                <a:cs typeface="Arial" panose="020B0604020202020204" pitchFamily="34" charset="0"/>
              </a:rPr>
              <a:t>pre austerity (2005/6 to 2009/10)</a:t>
            </a:r>
          </a:p>
          <a:p>
            <a:pPr lvl="1"/>
            <a:r>
              <a:rPr lang="en-GB" sz="2000" dirty="0">
                <a:latin typeface="Arial" panose="020B0604020202020204" pitchFamily="34" charset="0"/>
                <a:ea typeface="+mj-ea"/>
                <a:cs typeface="Arial" panose="020B0604020202020204" pitchFamily="34" charset="0"/>
              </a:rPr>
              <a:t>early austerity (2010/11 to 2014/15)</a:t>
            </a:r>
          </a:p>
          <a:p>
            <a:pPr lvl="1"/>
            <a:r>
              <a:rPr lang="en-GB" sz="2000" dirty="0">
                <a:latin typeface="Arial" panose="020B0604020202020204" pitchFamily="34" charset="0"/>
                <a:ea typeface="+mj-ea"/>
                <a:cs typeface="Arial" panose="020B0604020202020204" pitchFamily="34" charset="0"/>
              </a:rPr>
              <a:t>post austerity (2015/16 to 2019/20)</a:t>
            </a:r>
          </a:p>
          <a:p>
            <a:pPr lvl="1"/>
            <a:endParaRPr lang="en-GB" sz="900" dirty="0">
              <a:latin typeface="Arial" panose="020B0604020202020204" pitchFamily="34" charset="0"/>
              <a:ea typeface="+mj-ea"/>
              <a:cs typeface="Arial" panose="020B0604020202020204" pitchFamily="34" charset="0"/>
            </a:endParaRPr>
          </a:p>
          <a:p>
            <a:r>
              <a:rPr lang="en-GB" sz="2400" dirty="0">
                <a:latin typeface="Arial" panose="020B0604020202020204" pitchFamily="34" charset="0"/>
                <a:ea typeface="+mj-ea"/>
                <a:cs typeface="Arial" panose="020B0604020202020204" pitchFamily="34" charset="0"/>
              </a:rPr>
              <a:t>All expenditure was converted to the real-term values, using the GDP deflator, with 2010/11 as the base year.</a:t>
            </a:r>
          </a:p>
          <a:p>
            <a:endParaRPr lang="en-GB" sz="900" dirty="0">
              <a:latin typeface="Arial" panose="020B0604020202020204" pitchFamily="34" charset="0"/>
              <a:ea typeface="+mj-ea"/>
              <a:cs typeface="Arial" panose="020B0604020202020204" pitchFamily="34" charset="0"/>
            </a:endParaRPr>
          </a:p>
          <a:p>
            <a:r>
              <a:rPr lang="en-GB" sz="2400" dirty="0">
                <a:latin typeface="Arial" panose="020B0604020202020204" pitchFamily="34" charset="0"/>
                <a:cs typeface="Arial" panose="020B0604020202020204" pitchFamily="34" charset="0"/>
              </a:rPr>
              <a:t>Two analysis frames:</a:t>
            </a:r>
          </a:p>
          <a:p>
            <a:pPr lvl="1"/>
            <a:r>
              <a:rPr lang="en-GB" sz="2100" dirty="0">
                <a:latin typeface="Arial" panose="020B0604020202020204" pitchFamily="34" charset="0"/>
                <a:cs typeface="Arial" panose="020B0604020202020204" pitchFamily="34" charset="0"/>
              </a:rPr>
              <a:t>a trend analysis was conducted to look at how various revenue streams were affected in the time series</a:t>
            </a:r>
          </a:p>
          <a:p>
            <a:pPr lvl="1"/>
            <a:r>
              <a:rPr lang="en-GB" sz="2100" dirty="0">
                <a:latin typeface="Arial" panose="020B0604020202020204" pitchFamily="34" charset="0"/>
                <a:cs typeface="Arial" panose="020B0604020202020204" pitchFamily="34" charset="0"/>
              </a:rPr>
              <a:t>a proportionate analysis was undertaken to examine how Welsh LAs have (re)prioritised revenue sources in response to the funding pressures.</a:t>
            </a:r>
            <a:endParaRPr lang="en-GB" dirty="0">
              <a:latin typeface="Arial" panose="020B0604020202020204" pitchFamily="34" charset="0"/>
              <a:ea typeface="+mj-ea"/>
              <a:cs typeface="Arial" panose="020B0604020202020204" pitchFamily="34" charset="0"/>
            </a:endParaRPr>
          </a:p>
          <a:p>
            <a:pPr lvl="1"/>
            <a:endParaRPr lang="en-GB" sz="21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68E8D74-31CB-4FF4-AC45-4E54CAFF2C69}"/>
              </a:ext>
            </a:extLst>
          </p:cNvPr>
          <p:cNvSpPr txBox="1">
            <a:spLocks/>
          </p:cNvSpPr>
          <p:nvPr/>
        </p:nvSpPr>
        <p:spPr>
          <a:xfrm>
            <a:off x="762000" y="899844"/>
            <a:ext cx="10591800" cy="687656"/>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solidFill>
                <a:latin typeface="Arial" panose="020B0604020202020204" pitchFamily="34" charset="0"/>
                <a:cs typeface="Arial" panose="020B0604020202020204" pitchFamily="34" charset="0"/>
              </a:rPr>
              <a:t>Exploratory approach – quantitative, disaggregated, secondary data (RS/RO Forms)</a:t>
            </a:r>
          </a:p>
        </p:txBody>
      </p:sp>
    </p:spTree>
    <p:extLst>
      <p:ext uri="{BB962C8B-B14F-4D97-AF65-F5344CB8AC3E}">
        <p14:creationId xmlns:p14="http://schemas.microsoft.com/office/powerpoint/2010/main" val="32665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7669-F6BB-4BBE-B54A-59627D46E8E0}"/>
              </a:ext>
            </a:extLst>
          </p:cNvPr>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Welsh LA Income: An overview</a:t>
            </a:r>
          </a:p>
        </p:txBody>
      </p:sp>
      <p:pic>
        <p:nvPicPr>
          <p:cNvPr id="4" name="Picture 3">
            <a:extLst>
              <a:ext uri="{FF2B5EF4-FFF2-40B4-BE49-F238E27FC236}">
                <a16:creationId xmlns:a16="http://schemas.microsoft.com/office/drawing/2014/main" id="{CFF0B555-DC6F-40E8-9F0A-097A2F2AF5DA}"/>
              </a:ext>
            </a:extLst>
          </p:cNvPr>
          <p:cNvPicPr>
            <a:picLocks noChangeAspect="1"/>
          </p:cNvPicPr>
          <p:nvPr/>
        </p:nvPicPr>
        <p:blipFill>
          <a:blip r:embed="rId3"/>
          <a:stretch>
            <a:fillRect/>
          </a:stretch>
        </p:blipFill>
        <p:spPr>
          <a:xfrm>
            <a:off x="4292343" y="1330037"/>
            <a:ext cx="9997301" cy="5116377"/>
          </a:xfrm>
          <a:prstGeom prst="rect">
            <a:avLst/>
          </a:prstGeom>
        </p:spPr>
      </p:pic>
      <p:graphicFrame>
        <p:nvGraphicFramePr>
          <p:cNvPr id="5" name="Table 4">
            <a:extLst>
              <a:ext uri="{FF2B5EF4-FFF2-40B4-BE49-F238E27FC236}">
                <a16:creationId xmlns:a16="http://schemas.microsoft.com/office/drawing/2014/main" id="{0CB56F88-DC75-4BE5-8089-D1A1E13E5FBB}"/>
              </a:ext>
            </a:extLst>
          </p:cNvPr>
          <p:cNvGraphicFramePr>
            <a:graphicFrameLocks noGrp="1"/>
          </p:cNvGraphicFramePr>
          <p:nvPr>
            <p:extLst>
              <p:ext uri="{D42A27DB-BD31-4B8C-83A1-F6EECF244321}">
                <p14:modId xmlns:p14="http://schemas.microsoft.com/office/powerpoint/2010/main" val="2755488457"/>
              </p:ext>
            </p:extLst>
          </p:nvPr>
        </p:nvGraphicFramePr>
        <p:xfrm>
          <a:off x="838199" y="1535331"/>
          <a:ext cx="5479474" cy="3174244"/>
        </p:xfrm>
        <a:graphic>
          <a:graphicData uri="http://schemas.openxmlformats.org/drawingml/2006/table">
            <a:tbl>
              <a:tblPr firstRow="1" firstCol="1" bandRow="1"/>
              <a:tblGrid>
                <a:gridCol w="2571998">
                  <a:extLst>
                    <a:ext uri="{9D8B030D-6E8A-4147-A177-3AD203B41FA5}">
                      <a16:colId xmlns:a16="http://schemas.microsoft.com/office/drawing/2014/main" val="3556507624"/>
                    </a:ext>
                  </a:extLst>
                </a:gridCol>
                <a:gridCol w="1028313">
                  <a:extLst>
                    <a:ext uri="{9D8B030D-6E8A-4147-A177-3AD203B41FA5}">
                      <a16:colId xmlns:a16="http://schemas.microsoft.com/office/drawing/2014/main" val="658822109"/>
                    </a:ext>
                  </a:extLst>
                </a:gridCol>
                <a:gridCol w="1028313">
                  <a:extLst>
                    <a:ext uri="{9D8B030D-6E8A-4147-A177-3AD203B41FA5}">
                      <a16:colId xmlns:a16="http://schemas.microsoft.com/office/drawing/2014/main" val="439047684"/>
                    </a:ext>
                  </a:extLst>
                </a:gridCol>
                <a:gridCol w="850850">
                  <a:extLst>
                    <a:ext uri="{9D8B030D-6E8A-4147-A177-3AD203B41FA5}">
                      <a16:colId xmlns:a16="http://schemas.microsoft.com/office/drawing/2014/main" val="2628574637"/>
                    </a:ext>
                  </a:extLst>
                </a:gridCol>
              </a:tblGrid>
              <a:tr h="315774">
                <a:tc rowSpan="2">
                  <a:txBody>
                    <a:bodyPr/>
                    <a:lstStyle/>
                    <a:p>
                      <a:pPr>
                        <a:lnSpc>
                          <a:spcPct val="107000"/>
                        </a:lnSpc>
                        <a:spcAft>
                          <a:spcPts val="8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LA Revenue (£'m)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algn="ct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675515"/>
                  </a:ext>
                </a:extLst>
              </a:tr>
              <a:tr h="315774">
                <a:tc vMerge="1">
                  <a:txBody>
                    <a:bodyPr/>
                    <a:lstStyle/>
                    <a:p>
                      <a:endParaRPr lang="en-GB"/>
                    </a:p>
                  </a:txBody>
                  <a:tcPr/>
                </a:tc>
                <a:tc>
                  <a:txBody>
                    <a:bodyPr/>
                    <a:lstStyle/>
                    <a:p>
                      <a:pPr algn="ct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2005/06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5119381"/>
                  </a:ext>
                </a:extLst>
              </a:tr>
              <a:tr h="293461">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Welsh Government Grant</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2,674,963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3,229,481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723571"/>
                  </a:ext>
                </a:extLst>
              </a:tr>
              <a:tr h="315774">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 of total revenues</a:t>
                      </a:r>
                    </a:p>
                    <a:p>
                      <a:pPr algn="ctr">
                        <a:lnSpc>
                          <a:spcPct val="107000"/>
                        </a:lnSpc>
                        <a:spcAft>
                          <a:spcPts val="800"/>
                        </a:spcAft>
                      </a:pPr>
                      <a:endParaRPr lang="en-GB" sz="1400" i="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dirty="0">
                          <a:effectLst/>
                          <a:latin typeface="Calibri" panose="020F0502020204030204" pitchFamily="34" charset="0"/>
                          <a:ea typeface="Calibri" panose="020F0502020204030204" pitchFamily="34" charset="0"/>
                          <a:cs typeface="Arial" panose="020B0604020202020204" pitchFamily="34" charset="0"/>
                        </a:rPr>
                        <a:t>67.4%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-9.8%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797756"/>
                  </a:ext>
                </a:extLst>
              </a:tr>
              <a:tr h="318071">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Council Tax</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689,992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1,368,806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644212"/>
                  </a:ext>
                </a:extLst>
              </a:tr>
              <a:tr h="315774">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 of total revenues</a:t>
                      </a:r>
                    </a:p>
                    <a:p>
                      <a:pPr algn="ctr">
                        <a:lnSpc>
                          <a:spcPct val="107000"/>
                        </a:lnSpc>
                        <a:spcAft>
                          <a:spcPts val="800"/>
                        </a:spcAft>
                      </a:pPr>
                      <a:endParaRPr lang="en-GB" sz="1400" i="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17.4%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306251"/>
                  </a:ext>
                </a:extLst>
              </a:tr>
              <a:tr h="318072">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National Non-Domestic Rates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604,800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Arial" panose="020B0604020202020204" pitchFamily="34" charset="0"/>
                        </a:rPr>
                        <a:t>    1,007,950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067547"/>
                  </a:ext>
                </a:extLst>
              </a:tr>
              <a:tr h="315774">
                <a:tc>
                  <a:txBody>
                    <a:bodyPr/>
                    <a:lstStyle/>
                    <a:p>
                      <a:pPr algn="ctr">
                        <a:lnSpc>
                          <a:spcPct val="107000"/>
                        </a:lnSpc>
                        <a:spcAft>
                          <a:spcPts val="800"/>
                        </a:spcAft>
                      </a:pPr>
                      <a:r>
                        <a:rPr lang="en-GB" sz="1400" i="1" dirty="0">
                          <a:effectLst/>
                          <a:latin typeface="Calibri" panose="020F0502020204030204" pitchFamily="34" charset="0"/>
                          <a:ea typeface="Calibri" panose="020F0502020204030204" pitchFamily="34" charset="0"/>
                          <a:cs typeface="Arial" panose="020B0604020202020204" pitchFamily="34" charset="0"/>
                        </a:rPr>
                        <a:t>% of total revenues</a:t>
                      </a:r>
                    </a:p>
                    <a:p>
                      <a:pPr algn="ctr">
                        <a:lnSpc>
                          <a:spcPct val="107000"/>
                        </a:lnSpc>
                        <a:spcAft>
                          <a:spcPts val="800"/>
                        </a:spcAft>
                      </a:pPr>
                      <a:r>
                        <a:rPr lang="en-GB" sz="1200" i="1" dirty="0">
                          <a:effectLst/>
                          <a:latin typeface="Calibri" panose="020F0502020204030204" pitchFamily="34" charset="0"/>
                          <a:ea typeface="Calibri" panose="020F0502020204030204" pitchFamily="34" charset="0"/>
                          <a:cs typeface="Arial" panose="020B0604020202020204" pitchFamily="34" charset="0"/>
                        </a:rPr>
                        <a:t>( Adapted from </a:t>
                      </a:r>
                      <a:r>
                        <a:rPr lang="en-GB" sz="1200" i="1" dirty="0" err="1">
                          <a:effectLst/>
                          <a:latin typeface="Calibri" panose="020F0502020204030204" pitchFamily="34" charset="0"/>
                          <a:ea typeface="Calibri" panose="020F0502020204030204" pitchFamily="34" charset="0"/>
                          <a:cs typeface="Arial" panose="020B0604020202020204" pitchFamily="34" charset="0"/>
                        </a:rPr>
                        <a:t>Ifan</a:t>
                      </a:r>
                      <a:r>
                        <a:rPr lang="en-GB" sz="1200" i="1" dirty="0">
                          <a:effectLst/>
                          <a:latin typeface="Calibri" panose="020F0502020204030204" pitchFamily="34" charset="0"/>
                          <a:ea typeface="Calibri" panose="020F0502020204030204" pitchFamily="34" charset="0"/>
                          <a:cs typeface="Arial" panose="020B0604020202020204" pitchFamily="34" charset="0"/>
                        </a:rPr>
                        <a:t> and Sion,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dirty="0">
                          <a:effectLst/>
                          <a:latin typeface="Calibri" panose="020F0502020204030204" pitchFamily="34" charset="0"/>
                          <a:ea typeface="Calibri" panose="020F0502020204030204" pitchFamily="34" charset="0"/>
                          <a:cs typeface="Arial" panose="020B0604020202020204" pitchFamily="34" charset="0"/>
                        </a:rPr>
                        <a:t>+2.8%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524590"/>
                  </a:ext>
                </a:extLst>
              </a:tr>
            </a:tbl>
          </a:graphicData>
        </a:graphic>
      </p:graphicFrame>
      <p:sp>
        <p:nvSpPr>
          <p:cNvPr id="3" name="TextBox 2">
            <a:extLst>
              <a:ext uri="{FF2B5EF4-FFF2-40B4-BE49-F238E27FC236}">
                <a16:creationId xmlns:a16="http://schemas.microsoft.com/office/drawing/2014/main" id="{469ACE44-B13E-483B-9361-065D8466EA01}"/>
              </a:ext>
            </a:extLst>
          </p:cNvPr>
          <p:cNvSpPr txBox="1"/>
          <p:nvPr/>
        </p:nvSpPr>
        <p:spPr>
          <a:xfrm>
            <a:off x="574431" y="4865077"/>
            <a:ext cx="5743242" cy="1889235"/>
          </a:xfrm>
          <a:prstGeom prst="rect">
            <a:avLst/>
          </a:prstGeom>
          <a:noFill/>
        </p:spPr>
        <p:txBody>
          <a:bodyPr wrap="square" rtlCol="0">
            <a:spAutoFit/>
          </a:bodyPr>
          <a:lstStyle/>
          <a:p>
            <a:pPr marR="0" lvl="0" algn="just"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Council tax is an increasingly important source of income for councils….. around the time of our interviews, the 2018-19 council tax rates had just been announced, with increases ranging </a:t>
            </a:r>
            <a:r>
              <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from 3.3-12.5%.</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Discussion centred on whether councils were prepared to or had gone above the </a:t>
            </a:r>
            <a:r>
              <a:rPr kumimoji="0" lang="en-GB"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notional 5% ‘cap’ set by Welsh Government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Some councils told us that they couldn’t afford to keep below the cap, while others were critical of councils which had broken it.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Downe &amp; Taylor-Collins, 2019)</a:t>
            </a: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898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0F437-BD9D-4F0E-BCAA-0292BD3D1E54}"/>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b="1" kern="1200">
                <a:solidFill>
                  <a:schemeClr val="bg1"/>
                </a:solidFill>
                <a:latin typeface="+mj-lt"/>
                <a:ea typeface="+mj-ea"/>
                <a:cs typeface="+mj-cs"/>
              </a:rPr>
              <a:t>Welsh LAs Income: Scale of Austerity Impacts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F7726D5-57AE-4EB5-89A1-8D314DECC94A}"/>
              </a:ext>
            </a:extLst>
          </p:cNvPr>
          <p:cNvPicPr>
            <a:picLocks noChangeAspect="1"/>
          </p:cNvPicPr>
          <p:nvPr/>
        </p:nvPicPr>
        <p:blipFill>
          <a:blip r:embed="rId3"/>
          <a:stretch>
            <a:fillRect/>
          </a:stretch>
        </p:blipFill>
        <p:spPr>
          <a:xfrm>
            <a:off x="320040" y="3247936"/>
            <a:ext cx="11496821" cy="2356847"/>
          </a:xfrm>
          <a:prstGeom prst="rect">
            <a:avLst/>
          </a:prstGeom>
        </p:spPr>
      </p:pic>
    </p:spTree>
    <p:extLst>
      <p:ext uri="{BB962C8B-B14F-4D97-AF65-F5344CB8AC3E}">
        <p14:creationId xmlns:p14="http://schemas.microsoft.com/office/powerpoint/2010/main" val="374169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DFC6-92F3-44BD-85C6-5D6FB83B9470}"/>
              </a:ext>
            </a:extLst>
          </p:cNvPr>
          <p:cNvSpPr>
            <a:spLocks noGrp="1"/>
          </p:cNvSpPr>
          <p:nvPr>
            <p:ph type="title"/>
          </p:nvPr>
        </p:nvSpPr>
        <p:spPr>
          <a:xfrm>
            <a:off x="838200" y="365125"/>
            <a:ext cx="10515600" cy="701675"/>
          </a:xfrm>
        </p:spPr>
        <p:txBody>
          <a:bodyPr>
            <a:normAutofit/>
          </a:bodyPr>
          <a:lstStyle/>
          <a:p>
            <a:r>
              <a:rPr lang="en-GB" sz="2800" b="1" dirty="0">
                <a:latin typeface="Arial" panose="020B0604020202020204" pitchFamily="34" charset="0"/>
                <a:cs typeface="Arial" panose="020B0604020202020204" pitchFamily="34" charset="0"/>
              </a:rPr>
              <a:t>Welsh LA Income: Year-on-Year Changes</a:t>
            </a:r>
          </a:p>
        </p:txBody>
      </p:sp>
      <p:sp>
        <p:nvSpPr>
          <p:cNvPr id="3" name="Vertical Text Placeholder 2">
            <a:extLst>
              <a:ext uri="{FF2B5EF4-FFF2-40B4-BE49-F238E27FC236}">
                <a16:creationId xmlns:a16="http://schemas.microsoft.com/office/drawing/2014/main" id="{480E9039-F987-4B53-84E8-88F7C914707A}"/>
              </a:ext>
            </a:extLst>
          </p:cNvPr>
          <p:cNvSpPr>
            <a:spLocks noGrp="1"/>
          </p:cNvSpPr>
          <p:nvPr>
            <p:ph type="body" orient="vert" idx="1"/>
          </p:nvPr>
        </p:nvSpPr>
        <p:spPr>
          <a:xfrm rot="16200000">
            <a:off x="352214" y="1501987"/>
            <a:ext cx="5168900" cy="4442988"/>
          </a:xfrm>
        </p:spPr>
        <p:txBody>
          <a:bodyPr/>
          <a:lstStyle/>
          <a:p>
            <a:pPr marL="0" indent="0" algn="just">
              <a:buNone/>
            </a:pPr>
            <a:r>
              <a:rPr lang="en-GB" sz="2000" dirty="0"/>
              <a:t>Council Tax per capita increased consistently for all Welsh authorities throughout the time series.</a:t>
            </a:r>
          </a:p>
          <a:p>
            <a:pPr marL="0" indent="0" algn="just">
              <a:buNone/>
            </a:pPr>
            <a:endParaRPr lang="en-GB" sz="800" dirty="0"/>
          </a:p>
          <a:p>
            <a:pPr marL="0" indent="0" algn="just">
              <a:buNone/>
            </a:pPr>
            <a:r>
              <a:rPr lang="en-GB" sz="2000" dirty="0"/>
              <a:t>Revenue Support Grant: Although variable, it consistently declined. </a:t>
            </a:r>
          </a:p>
          <a:p>
            <a:pPr marL="0" indent="0" algn="just">
              <a:buNone/>
            </a:pPr>
            <a:endParaRPr lang="en-GB" sz="2000" dirty="0"/>
          </a:p>
          <a:p>
            <a:pPr marL="0" indent="0" algn="just">
              <a:buNone/>
            </a:pPr>
            <a:r>
              <a:rPr lang="en-GB" sz="2000" dirty="0"/>
              <a:t>Business Rates: Fluctuated considerably with a major drop in 2011/12 because of the rebound in 2012/13 and 2013/14 and another drop in 2015/16</a:t>
            </a:r>
          </a:p>
          <a:p>
            <a:pPr marL="0" indent="0" algn="just">
              <a:buNone/>
            </a:pPr>
            <a:endParaRPr lang="en-GB" sz="1050" dirty="0"/>
          </a:p>
          <a:p>
            <a:pPr marL="0" indent="0" algn="just">
              <a:buNone/>
            </a:pPr>
            <a:r>
              <a:rPr lang="en-GB" sz="2000" dirty="0">
                <a:effectLst/>
                <a:latin typeface="Calibri" panose="020F0502020204030204" pitchFamily="34" charset="0"/>
                <a:ea typeface="Calibri" panose="020F0502020204030204" pitchFamily="34" charset="0"/>
                <a:cs typeface="Arial" panose="020B0604020202020204" pitchFamily="34" charset="0"/>
              </a:rPr>
              <a:t>TVs had the greatest share of grants; generated lower revenue from council tax throughout the time series. </a:t>
            </a:r>
            <a:endParaRPr lang="en-GB" sz="3200" dirty="0"/>
          </a:p>
          <a:p>
            <a:pPr marL="0" indent="0">
              <a:buNone/>
            </a:pPr>
            <a:endParaRPr lang="en-GB" dirty="0"/>
          </a:p>
        </p:txBody>
      </p:sp>
      <p:pic>
        <p:nvPicPr>
          <p:cNvPr id="4" name="Picture 3" descr="Chart, line chart&#10;&#10;Description automatically generated">
            <a:extLst>
              <a:ext uri="{FF2B5EF4-FFF2-40B4-BE49-F238E27FC236}">
                <a16:creationId xmlns:a16="http://schemas.microsoft.com/office/drawing/2014/main" id="{E0924BAB-A778-466D-9B38-7EEB775E1D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9399" y="973137"/>
            <a:ext cx="6591301" cy="5668963"/>
          </a:xfrm>
          <a:prstGeom prst="rect">
            <a:avLst/>
          </a:prstGeom>
          <a:noFill/>
        </p:spPr>
      </p:pic>
    </p:spTree>
    <p:extLst>
      <p:ext uri="{BB962C8B-B14F-4D97-AF65-F5344CB8AC3E}">
        <p14:creationId xmlns:p14="http://schemas.microsoft.com/office/powerpoint/2010/main" val="150584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E1E337F025348A7FA89149DD2B45D" ma:contentTypeVersion="9" ma:contentTypeDescription="Create a new document." ma:contentTypeScope="" ma:versionID="b4ac6eb5a72a98749bef0d67534d0f70">
  <xsd:schema xmlns:xsd="http://www.w3.org/2001/XMLSchema" xmlns:xs="http://www.w3.org/2001/XMLSchema" xmlns:p="http://schemas.microsoft.com/office/2006/metadata/properties" xmlns:ns2="341158ae-3fac-4ab9-9d62-25f77f02680a" targetNamespace="http://schemas.microsoft.com/office/2006/metadata/properties" ma:root="true" ma:fieldsID="f53caba784b02f9dfef411f18294fd32" ns2:_="">
    <xsd:import namespace="341158ae-3fac-4ab9-9d62-25f77f0268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158ae-3fac-4ab9-9d62-25f77f026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99B164-866D-406B-98BF-0CBC61E8FF47}">
  <ds:schemaRefs>
    <ds:schemaRef ds:uri="341158ae-3fac-4ab9-9d62-25f77f0268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B48887-3272-41B6-B520-613E6B6E80B0}">
  <ds:schemaRefs>
    <ds:schemaRef ds:uri="341158ae-3fac-4ab9-9d62-25f77f0268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5DEB45-3D99-4E39-8D87-02CB0A0A8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3125</Words>
  <Application>Microsoft Office PowerPoint</Application>
  <PresentationFormat>Widescreen</PresentationFormat>
  <Paragraphs>234</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12th Annual EIASM Public Sector Conference  Public Service Accounting, Accountability and Management  Comilla Universidad Pontificia, Madrid, Spain 30th – 31st August 2022   </vt:lpstr>
      <vt:lpstr>RQ: How have Welsh Local Authorities managed the twin pressures (reduction in central funding and the continuous increase in demand for services) during the Austerity Era?</vt:lpstr>
      <vt:lpstr>RQ: How have Welsh Local Authorities managed the twin pressures (reduction in central funding and the continuous increase in demand for services) during the Austerity Era?</vt:lpstr>
      <vt:lpstr>Context – Welsh Government Income &amp; Spending</vt:lpstr>
      <vt:lpstr>Welsh LA context</vt:lpstr>
      <vt:lpstr>Methodology and Methods</vt:lpstr>
      <vt:lpstr>Welsh LA Income: An overview</vt:lpstr>
      <vt:lpstr>Welsh LAs Income: Scale of Austerity Impacts</vt:lpstr>
      <vt:lpstr>Welsh LA Income: Year-on-Year Changes</vt:lpstr>
      <vt:lpstr>Impacts of Austerity on Service Expenditure</vt:lpstr>
      <vt:lpstr>Welsh LAs income: Trend Analysis</vt:lpstr>
      <vt:lpstr>Results and Findings: Movement in Per capita spend by Service Area &amp; Group - Pre-Austerity (2005/06 – 2009/10)</vt:lpstr>
      <vt:lpstr>Results and Findings: Movement in Per capita spend by Service Area &amp; Group - Early Austerity (2010/11 – 2014/15)</vt:lpstr>
      <vt:lpstr>Results and Findings: Movement in Per capita spend by Service Area &amp; Group - Late Austerity (2015/16 – 2019/20)</vt:lpstr>
      <vt:lpstr>Impacts on Welsh LAs’ Income and Spending</vt:lpstr>
      <vt:lpstr>Impacts on Welsh LAs’ Income and Spending (Cont’d)</vt:lpstr>
      <vt:lpstr>Financial strategies to withstand the twin pressures</vt:lpstr>
      <vt:lpstr>Final thoughts…….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Kofi Dom</dc:creator>
  <cp:lastModifiedBy>Sullivan, Linda</cp:lastModifiedBy>
  <cp:revision>13</cp:revision>
  <dcterms:created xsi:type="dcterms:W3CDTF">2021-04-11T12:48:15Z</dcterms:created>
  <dcterms:modified xsi:type="dcterms:W3CDTF">2022-09-05T08:46:56Z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0x010100024E1E337F025348A7FA89149DD2B45D</vt:lpwstr>
  </property>
</Properties>
</file>