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1"/>
  </p:sldMasterIdLst>
  <p:sldIdLst>
    <p:sldId id="256" r:id="rId2"/>
    <p:sldId id="258" r:id="rId3"/>
    <p:sldId id="312" r:id="rId4"/>
    <p:sldId id="349" r:id="rId5"/>
    <p:sldId id="326" r:id="rId6"/>
    <p:sldId id="309" r:id="rId7"/>
    <p:sldId id="345" r:id="rId8"/>
    <p:sldId id="340" r:id="rId9"/>
    <p:sldId id="347" r:id="rId10"/>
    <p:sldId id="304" r:id="rId11"/>
    <p:sldId id="348" r:id="rId12"/>
    <p:sldId id="350"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280" autoAdjust="0"/>
  </p:normalViewPr>
  <p:slideViewPr>
    <p:cSldViewPr snapToGrid="0" snapToObjects="1">
      <p:cViewPr varScale="1">
        <p:scale>
          <a:sx n="54" d="100"/>
          <a:sy n="54" d="100"/>
        </p:scale>
        <p:origin x="802"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Wednesday, May 17, 2023</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40710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Wednesday, May 17, 2023</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763447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Wednesday, May 17, 2023</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961901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Wednesday, May 17, 2023</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296256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Wednesday, May 17, 2023</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481900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Wednesday, May 17, 2023</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55725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Wednesday, May 17, 2023</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51298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Wednesday, May 17, 2023</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164567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Wednesday, May 17, 2023</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838716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Wednesday, May 17, 2023</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322207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Wednesday, May 17, 2023</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156578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800" cap="all" spc="300" baseline="0">
                <a:solidFill>
                  <a:srgbClr val="FFFFFF"/>
                </a:solidFill>
              </a:defRPr>
            </a:lvl1pPr>
          </a:lstStyle>
          <a:p>
            <a:fld id="{AE0C963C-C1DB-4AFD-9DDC-0691666BF49B}" type="datetime2">
              <a:rPr lang="en-US" smtClean="0"/>
              <a:pPr/>
              <a:t>Wednesday, May 17, 2023</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8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108314834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10">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chemeClr val="accent2"/>
              </a:gs>
              <a:gs pos="100000">
                <a:schemeClr val="accent6">
                  <a:lumMod val="75000"/>
                  <a:alpha val="8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12">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5">
                  <a:alpha val="35000"/>
                </a:schemeClr>
              </a:gs>
              <a:gs pos="100000">
                <a:schemeClr val="accent6">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 descr="Gradient pastel colours on a top view">
            <a:extLst>
              <a:ext uri="{FF2B5EF4-FFF2-40B4-BE49-F238E27FC236}">
                <a16:creationId xmlns:a16="http://schemas.microsoft.com/office/drawing/2014/main" id="{3B90DD7E-FC2E-41B1-84E5-12607647E27D}"/>
              </a:ext>
            </a:extLst>
          </p:cNvPr>
          <p:cNvPicPr>
            <a:picLocks noChangeAspect="1"/>
          </p:cNvPicPr>
          <p:nvPr/>
        </p:nvPicPr>
        <p:blipFill rotWithShape="1">
          <a:blip r:embed="rId2"/>
          <a:srcRect l="20783"/>
          <a:stretch/>
        </p:blipFill>
        <p:spPr>
          <a:xfrm>
            <a:off x="4038603" y="376210"/>
            <a:ext cx="8160026" cy="6875809"/>
          </a:xfrm>
          <a:prstGeom prst="rect">
            <a:avLst/>
          </a:prstGeom>
        </p:spPr>
      </p:pic>
      <p:sp>
        <p:nvSpPr>
          <p:cNvPr id="15" name="Freeform: Shape 14">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842EB03F-FCFD-1C45-93CD-9B2161B31FC8}"/>
              </a:ext>
            </a:extLst>
          </p:cNvPr>
          <p:cNvSpPr>
            <a:spLocks noGrp="1"/>
          </p:cNvSpPr>
          <p:nvPr>
            <p:ph type="ctrTitle"/>
          </p:nvPr>
        </p:nvSpPr>
        <p:spPr>
          <a:xfrm>
            <a:off x="997526" y="1270660"/>
            <a:ext cx="9630889" cy="1380061"/>
          </a:xfrm>
        </p:spPr>
        <p:txBody>
          <a:bodyPr anchor="t">
            <a:normAutofit/>
          </a:bodyPr>
          <a:lstStyle/>
          <a:p>
            <a:pPr marL="0" marR="0" algn="ctr">
              <a:lnSpc>
                <a:spcPct val="150000"/>
              </a:lnSpc>
              <a:spcBef>
                <a:spcPts val="0"/>
              </a:spcBef>
              <a:spcAft>
                <a:spcPts val="0"/>
              </a:spcAft>
            </a:pPr>
            <a:r>
              <a:rPr lang="en-GB" sz="2800" b="1" dirty="0">
                <a:solidFill>
                  <a:srgbClr val="002060"/>
                </a:solidFill>
                <a:effectLst/>
                <a:latin typeface="Calibri" panose="020F0502020204030204" pitchFamily="34" charset="0"/>
                <a:ea typeface="Times New Roman" panose="02020603050405020304" pitchFamily="18" charset="0"/>
              </a:rPr>
              <a:t>Does prefecture characteristics affect bank profitability in Japan?</a:t>
            </a:r>
            <a:endParaRPr lang="en-US" sz="2800" dirty="0">
              <a:solidFill>
                <a:srgbClr val="002060"/>
              </a:solidFill>
              <a:effectLst/>
              <a:latin typeface="Times New Roman" panose="02020603050405020304" pitchFamily="18" charset="0"/>
              <a:ea typeface="Times New Roman" panose="02020603050405020304" pitchFamily="18" charset="0"/>
            </a:endParaRPr>
          </a:p>
        </p:txBody>
      </p:sp>
      <p:sp>
        <p:nvSpPr>
          <p:cNvPr id="29" name="Rectangle 3">
            <a:extLst>
              <a:ext uri="{FF2B5EF4-FFF2-40B4-BE49-F238E27FC236}">
                <a16:creationId xmlns:a16="http://schemas.microsoft.com/office/drawing/2014/main" id="{0E83534F-39B4-234A-A0D0-BFC32F0F3D9F}"/>
              </a:ext>
            </a:extLst>
          </p:cNvPr>
          <p:cNvSpPr txBox="1">
            <a:spLocks/>
          </p:cNvSpPr>
          <p:nvPr/>
        </p:nvSpPr>
        <p:spPr>
          <a:xfrm>
            <a:off x="4497427" y="4207279"/>
            <a:ext cx="6400800" cy="2808288"/>
          </a:xfrm>
          <a:prstGeom prst="rect">
            <a:avLst/>
          </a:prstGeom>
        </p:spPr>
        <p:txBody>
          <a:bodyPr vert="horz" lIns="0" tIns="0" rIns="0" bIns="0" rtlCol="0">
            <a:normAutofit/>
          </a:bodyPr>
          <a:lstStyle>
            <a:lvl1pPr marL="0" indent="0" algn="ctr" defTabSz="914400" rtl="0" eaLnBrk="1" latinLnBrk="0" hangingPunct="1">
              <a:lnSpc>
                <a:spcPct val="150000"/>
              </a:lnSpc>
              <a:spcBef>
                <a:spcPts val="1000"/>
              </a:spcBef>
              <a:buFont typeface="Arial" panose="020B0604020202020204" pitchFamily="34" charset="0"/>
              <a:buNone/>
              <a:defRPr sz="1600" kern="1200" cap="all" spc="600" baseline="0">
                <a:solidFill>
                  <a:schemeClr val="tx1"/>
                </a:solidFill>
                <a:latin typeface="+mn-lt"/>
                <a:ea typeface="+mn-ea"/>
                <a:cs typeface="+mn-cs"/>
              </a:defRPr>
            </a:lvl1pPr>
            <a:lvl2pPr marL="457200" indent="0" algn="ctr" defTabSz="914400" rtl="0" eaLnBrk="1" latinLnBrk="0" hangingPunct="1">
              <a:lnSpc>
                <a:spcPct val="12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altLang="en-US" i="1" dirty="0"/>
              <a:t>		</a:t>
            </a:r>
            <a:r>
              <a:rPr lang="en-GB" altLang="en-US" i="1" dirty="0" err="1"/>
              <a:t>Dr.</a:t>
            </a:r>
            <a:r>
              <a:rPr lang="en-GB" altLang="en-US" i="1" dirty="0"/>
              <a:t> SHINYA MINEGISHI</a:t>
            </a:r>
          </a:p>
          <a:p>
            <a:r>
              <a:rPr lang="en-GB" altLang="en-US" i="1" dirty="0"/>
              <a:t>		</a:t>
            </a:r>
            <a:r>
              <a:rPr lang="en-GB" altLang="en-US" i="1" dirty="0" err="1"/>
              <a:t>Dr.</a:t>
            </a:r>
            <a:r>
              <a:rPr lang="en-GB" altLang="en-US" i="1" dirty="0"/>
              <a:t> Thao Nguyen</a:t>
            </a:r>
          </a:p>
          <a:p>
            <a:endParaRPr lang="en-GB" altLang="en-US" sz="1800" b="1" dirty="0"/>
          </a:p>
          <a:p>
            <a:r>
              <a:rPr lang="en-GB" altLang="en-US" sz="1800" b="1" dirty="0"/>
              <a:t>10-2022</a:t>
            </a:r>
          </a:p>
        </p:txBody>
      </p:sp>
    </p:spTree>
    <p:extLst>
      <p:ext uri="{BB962C8B-B14F-4D97-AF65-F5344CB8AC3E}">
        <p14:creationId xmlns:p14="http://schemas.microsoft.com/office/powerpoint/2010/main" val="1317679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a:extLst>
              <a:ext uri="{FF2B5EF4-FFF2-40B4-BE49-F238E27FC236}">
                <a16:creationId xmlns:a16="http://schemas.microsoft.com/office/drawing/2014/main" id="{64A0BE04-621E-7540-B8D9-B44C41975957}"/>
              </a:ext>
            </a:extLst>
          </p:cNvPr>
          <p:cNvSpPr>
            <a:spLocks noGrp="1"/>
          </p:cNvSpPr>
          <p:nvPr>
            <p:ph type="title"/>
          </p:nvPr>
        </p:nvSpPr>
        <p:spPr>
          <a:xfrm>
            <a:off x="1992313" y="1"/>
            <a:ext cx="8229600" cy="549275"/>
          </a:xfrm>
        </p:spPr>
        <p:txBody>
          <a:bodyPr/>
          <a:lstStyle/>
          <a:p>
            <a:pPr algn="ctr"/>
            <a:r>
              <a:rPr lang="en-US" altLang="en-US" sz="3200" dirty="0"/>
              <a:t>6. Conclusions</a:t>
            </a:r>
          </a:p>
        </p:txBody>
      </p:sp>
      <p:sp>
        <p:nvSpPr>
          <p:cNvPr id="25602" name="Content Placeholder 2">
            <a:extLst>
              <a:ext uri="{FF2B5EF4-FFF2-40B4-BE49-F238E27FC236}">
                <a16:creationId xmlns:a16="http://schemas.microsoft.com/office/drawing/2014/main" id="{3713B120-7EEA-D548-A3BE-0B17C893AD2C}"/>
              </a:ext>
            </a:extLst>
          </p:cNvPr>
          <p:cNvSpPr>
            <a:spLocks noGrp="1"/>
          </p:cNvSpPr>
          <p:nvPr>
            <p:ph idx="1"/>
          </p:nvPr>
        </p:nvSpPr>
        <p:spPr>
          <a:xfrm>
            <a:off x="1045029" y="908051"/>
            <a:ext cx="10224654" cy="5813425"/>
          </a:xfrm>
        </p:spPr>
        <p:txBody>
          <a:bodyPr>
            <a:normAutofit/>
          </a:bodyPr>
          <a:lstStyle/>
          <a:p>
            <a:pPr algn="just"/>
            <a:r>
              <a:rPr lang="en-GB" sz="2400" dirty="0"/>
              <a:t>Data, data, and data</a:t>
            </a:r>
          </a:p>
          <a:p>
            <a:pPr algn="just"/>
            <a:r>
              <a:rPr lang="en-GB" sz="2400" dirty="0"/>
              <a:t>The following bank-specific variable is positively and significantly correlated with profitability (ROA and IOA): interest income (INI). </a:t>
            </a:r>
          </a:p>
          <a:p>
            <a:pPr algn="just"/>
            <a:r>
              <a:rPr lang="en-GB" sz="2400" dirty="0"/>
              <a:t>The bank-specific factors that are negatively and significantly related to profitability (ROA) are loans (LOA) and deposits (DOA). </a:t>
            </a:r>
          </a:p>
          <a:p>
            <a:pPr algn="just"/>
            <a:r>
              <a:rPr lang="en-GB" sz="2400" dirty="0"/>
              <a:t>Regarding the prefecture factors, the GDP growth rate (PGDPG) is positively and significantly associated with all bank profitability measures. Unemployment rate (PUR) also correlated with ROA and ROE.</a:t>
            </a:r>
          </a:p>
          <a:p>
            <a:pPr algn="just"/>
            <a:endParaRPr lang="en-GB" altLang="en-US" sz="2400" dirty="0"/>
          </a:p>
        </p:txBody>
      </p:sp>
      <p:sp>
        <p:nvSpPr>
          <p:cNvPr id="25603" name="Date Placeholder 1">
            <a:extLst>
              <a:ext uri="{FF2B5EF4-FFF2-40B4-BE49-F238E27FC236}">
                <a16:creationId xmlns:a16="http://schemas.microsoft.com/office/drawing/2014/main" id="{EB5D329B-8AB1-2647-AF8B-E56A0DCB9DB0}"/>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C874BCA6-B7C9-D845-BCFC-513DA51C0ACA}" type="datetime1">
              <a:rPr lang="en-US" altLang="en-US" sz="1200">
                <a:solidFill>
                  <a:srgbClr val="045C75"/>
                </a:solidFill>
              </a:rPr>
              <a:pPr/>
              <a:t>5/17/2023</a:t>
            </a:fld>
            <a:endParaRPr lang="en-US" altLang="en-US" sz="1200">
              <a:solidFill>
                <a:srgbClr val="045C75"/>
              </a:solidFill>
            </a:endParaRPr>
          </a:p>
        </p:txBody>
      </p:sp>
      <p:sp>
        <p:nvSpPr>
          <p:cNvPr id="25604" name="Slide Number Placeholder 2">
            <a:extLst>
              <a:ext uri="{FF2B5EF4-FFF2-40B4-BE49-F238E27FC236}">
                <a16:creationId xmlns:a16="http://schemas.microsoft.com/office/drawing/2014/main" id="{977FE81C-381F-154E-A03A-F112F28515D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C848C779-C6D9-B04D-A5D2-D957E33B8042}" type="slidenum">
              <a:rPr lang="en-GB" altLang="en-US" sz="1200">
                <a:solidFill>
                  <a:srgbClr val="045C75"/>
                </a:solidFill>
              </a:rPr>
              <a:pPr/>
              <a:t>10</a:t>
            </a:fld>
            <a:endParaRPr lang="en-GB" altLang="en-US" sz="1200">
              <a:solidFill>
                <a:srgbClr val="045C75"/>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a:extLst>
              <a:ext uri="{FF2B5EF4-FFF2-40B4-BE49-F238E27FC236}">
                <a16:creationId xmlns:a16="http://schemas.microsoft.com/office/drawing/2014/main" id="{97E81F69-F98D-E043-9640-133D5A1C5054}"/>
              </a:ext>
            </a:extLst>
          </p:cNvPr>
          <p:cNvSpPr>
            <a:spLocks noGrp="1"/>
          </p:cNvSpPr>
          <p:nvPr>
            <p:ph type="title"/>
          </p:nvPr>
        </p:nvSpPr>
        <p:spPr>
          <a:xfrm>
            <a:off x="1992313" y="1"/>
            <a:ext cx="8229600" cy="549275"/>
          </a:xfrm>
        </p:spPr>
        <p:txBody>
          <a:bodyPr/>
          <a:lstStyle/>
          <a:p>
            <a:pPr algn="ctr"/>
            <a:r>
              <a:rPr lang="en-US" altLang="en-US" sz="3200" dirty="0"/>
              <a:t>6. Conclusions</a:t>
            </a:r>
          </a:p>
        </p:txBody>
      </p:sp>
      <p:sp>
        <p:nvSpPr>
          <p:cNvPr id="26626" name="Content Placeholder 2">
            <a:extLst>
              <a:ext uri="{FF2B5EF4-FFF2-40B4-BE49-F238E27FC236}">
                <a16:creationId xmlns:a16="http://schemas.microsoft.com/office/drawing/2014/main" id="{FC8ACAA1-69AC-834C-AE30-96FDA54C77AE}"/>
              </a:ext>
            </a:extLst>
          </p:cNvPr>
          <p:cNvSpPr>
            <a:spLocks noGrp="1"/>
          </p:cNvSpPr>
          <p:nvPr>
            <p:ph idx="1"/>
          </p:nvPr>
        </p:nvSpPr>
        <p:spPr>
          <a:xfrm>
            <a:off x="890649" y="1460309"/>
            <a:ext cx="10474037" cy="5261165"/>
          </a:xfrm>
        </p:spPr>
        <p:txBody>
          <a:bodyPr>
            <a:normAutofit/>
          </a:bodyPr>
          <a:lstStyle/>
          <a:p>
            <a:pPr algn="just"/>
            <a:r>
              <a:rPr lang="en-GB" dirty="0"/>
              <a:t>The Bank of Japan (BOJ) should have policies to tackle factors that adversely affect bank profitability (ROA) such as loans (LOA) and deposits (DOA). </a:t>
            </a:r>
          </a:p>
          <a:p>
            <a:pPr algn="just"/>
            <a:r>
              <a:rPr lang="en-GB" dirty="0"/>
              <a:t>The recent restructuring plan allows the BOJ to intervene in weak and old credit institutions, leading to the quick and thorough handling of these credit institutions.</a:t>
            </a:r>
          </a:p>
          <a:p>
            <a:pPr algn="just"/>
            <a:r>
              <a:rPr lang="en-GB" dirty="0"/>
              <a:t>The BOJ also focuses on interest income (INI) of commercial banks to improve bank profitability (ROA and IOA). </a:t>
            </a:r>
          </a:p>
          <a:p>
            <a:pPr algn="just"/>
            <a:r>
              <a:rPr lang="en-GB" dirty="0"/>
              <a:t>Furthermore, when the regional economies expand more rapidly GDP growth increases which enhances bank profitability whereas unemployment rate also increases ROA and ROE</a:t>
            </a:r>
            <a:endParaRPr lang="en-GB" altLang="en-US" dirty="0"/>
          </a:p>
          <a:p>
            <a:pPr algn="just"/>
            <a:endParaRPr lang="en-GB" altLang="en-US" dirty="0"/>
          </a:p>
        </p:txBody>
      </p:sp>
      <p:sp>
        <p:nvSpPr>
          <p:cNvPr id="26627" name="Date Placeholder 1">
            <a:extLst>
              <a:ext uri="{FF2B5EF4-FFF2-40B4-BE49-F238E27FC236}">
                <a16:creationId xmlns:a16="http://schemas.microsoft.com/office/drawing/2014/main" id="{7E8C280D-8BD0-4444-9FBA-5E378620DD0B}"/>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9BD0244E-CDB7-DF4C-9BCA-A117861D82B1}" type="datetime1">
              <a:rPr lang="en-US" altLang="en-US" sz="1200">
                <a:solidFill>
                  <a:srgbClr val="045C75"/>
                </a:solidFill>
              </a:rPr>
              <a:pPr/>
              <a:t>5/17/2023</a:t>
            </a:fld>
            <a:endParaRPr lang="en-US" altLang="en-US" sz="1200">
              <a:solidFill>
                <a:srgbClr val="045C75"/>
              </a:solidFill>
            </a:endParaRPr>
          </a:p>
        </p:txBody>
      </p:sp>
      <p:sp>
        <p:nvSpPr>
          <p:cNvPr id="26628" name="Slide Number Placeholder 2">
            <a:extLst>
              <a:ext uri="{FF2B5EF4-FFF2-40B4-BE49-F238E27FC236}">
                <a16:creationId xmlns:a16="http://schemas.microsoft.com/office/drawing/2014/main" id="{7DF33827-6A38-A44C-8166-B82A3AAB498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BCD4AA87-EB65-684B-ADF6-2DC7228E3DB5}" type="slidenum">
              <a:rPr lang="en-GB" altLang="en-US" sz="1200">
                <a:solidFill>
                  <a:srgbClr val="045C75"/>
                </a:solidFill>
              </a:rPr>
              <a:pPr/>
              <a:t>11</a:t>
            </a:fld>
            <a:endParaRPr lang="en-GB" altLang="en-US" sz="1200">
              <a:solidFill>
                <a:srgbClr val="045C75"/>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a:extLst>
              <a:ext uri="{FF2B5EF4-FFF2-40B4-BE49-F238E27FC236}">
                <a16:creationId xmlns:a16="http://schemas.microsoft.com/office/drawing/2014/main" id="{97E81F69-F98D-E043-9640-133D5A1C5054}"/>
              </a:ext>
            </a:extLst>
          </p:cNvPr>
          <p:cNvSpPr>
            <a:spLocks noGrp="1"/>
          </p:cNvSpPr>
          <p:nvPr>
            <p:ph type="title"/>
          </p:nvPr>
        </p:nvSpPr>
        <p:spPr>
          <a:xfrm>
            <a:off x="1992313" y="1"/>
            <a:ext cx="8229600" cy="549275"/>
          </a:xfrm>
        </p:spPr>
        <p:txBody>
          <a:bodyPr/>
          <a:lstStyle/>
          <a:p>
            <a:pPr algn="ctr"/>
            <a:r>
              <a:rPr lang="en-US" altLang="en-US" sz="3200" dirty="0"/>
              <a:t>6. Conclusions</a:t>
            </a:r>
          </a:p>
        </p:txBody>
      </p:sp>
      <p:sp>
        <p:nvSpPr>
          <p:cNvPr id="26626" name="Content Placeholder 2">
            <a:extLst>
              <a:ext uri="{FF2B5EF4-FFF2-40B4-BE49-F238E27FC236}">
                <a16:creationId xmlns:a16="http://schemas.microsoft.com/office/drawing/2014/main" id="{FC8ACAA1-69AC-834C-AE30-96FDA54C77AE}"/>
              </a:ext>
            </a:extLst>
          </p:cNvPr>
          <p:cNvSpPr>
            <a:spLocks noGrp="1"/>
          </p:cNvSpPr>
          <p:nvPr>
            <p:ph idx="1"/>
          </p:nvPr>
        </p:nvSpPr>
        <p:spPr>
          <a:xfrm>
            <a:off x="890649" y="1460309"/>
            <a:ext cx="10474037" cy="5261165"/>
          </a:xfrm>
        </p:spPr>
        <p:txBody>
          <a:bodyPr>
            <a:normAutofit/>
          </a:bodyPr>
          <a:lstStyle/>
          <a:p>
            <a:pPr algn="just"/>
            <a:endParaRPr lang="en-GB" dirty="0"/>
          </a:p>
          <a:p>
            <a:pPr algn="just"/>
            <a:r>
              <a:rPr lang="en-GB" altLang="en-US" dirty="0"/>
              <a:t>Failing birth rate</a:t>
            </a:r>
          </a:p>
          <a:p>
            <a:pPr algn="just"/>
            <a:r>
              <a:rPr lang="en-GB" altLang="en-US" dirty="0"/>
              <a:t>Earth wake: affected only a few prefectures</a:t>
            </a:r>
          </a:p>
          <a:p>
            <a:pPr algn="just"/>
            <a:r>
              <a:rPr lang="en-GB" altLang="en-US" dirty="0"/>
              <a:t>Interest income replaces IOA  </a:t>
            </a:r>
          </a:p>
          <a:p>
            <a:pPr algn="just"/>
            <a:r>
              <a:rPr lang="en-GB" altLang="en-US" dirty="0"/>
              <a:t>Aging following prefectures</a:t>
            </a:r>
          </a:p>
          <a:p>
            <a:pPr algn="just"/>
            <a:r>
              <a:rPr lang="en-GB" altLang="en-US" dirty="0"/>
              <a:t>Add </a:t>
            </a:r>
            <a:r>
              <a:rPr lang="en-GB" altLang="en-US"/>
              <a:t>national variables</a:t>
            </a:r>
            <a:endParaRPr lang="en-GB" altLang="en-US" dirty="0"/>
          </a:p>
        </p:txBody>
      </p:sp>
      <p:sp>
        <p:nvSpPr>
          <p:cNvPr id="26627" name="Date Placeholder 1">
            <a:extLst>
              <a:ext uri="{FF2B5EF4-FFF2-40B4-BE49-F238E27FC236}">
                <a16:creationId xmlns:a16="http://schemas.microsoft.com/office/drawing/2014/main" id="{7E8C280D-8BD0-4444-9FBA-5E378620DD0B}"/>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9BD0244E-CDB7-DF4C-9BCA-A117861D82B1}" type="datetime1">
              <a:rPr lang="en-US" altLang="en-US" sz="1200">
                <a:solidFill>
                  <a:srgbClr val="045C75"/>
                </a:solidFill>
              </a:rPr>
              <a:pPr/>
              <a:t>5/17/2023</a:t>
            </a:fld>
            <a:endParaRPr lang="en-US" altLang="en-US" sz="1200">
              <a:solidFill>
                <a:srgbClr val="045C75"/>
              </a:solidFill>
            </a:endParaRPr>
          </a:p>
        </p:txBody>
      </p:sp>
      <p:sp>
        <p:nvSpPr>
          <p:cNvPr id="26628" name="Slide Number Placeholder 2">
            <a:extLst>
              <a:ext uri="{FF2B5EF4-FFF2-40B4-BE49-F238E27FC236}">
                <a16:creationId xmlns:a16="http://schemas.microsoft.com/office/drawing/2014/main" id="{7DF33827-6A38-A44C-8166-B82A3AAB498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BCD4AA87-EB65-684B-ADF6-2DC7228E3DB5}" type="slidenum">
              <a:rPr lang="en-GB" altLang="en-US" sz="1200">
                <a:solidFill>
                  <a:srgbClr val="045C75"/>
                </a:solidFill>
              </a:rPr>
              <a:pPr/>
              <a:t>12</a:t>
            </a:fld>
            <a:endParaRPr lang="en-GB" altLang="en-US" sz="1200">
              <a:solidFill>
                <a:srgbClr val="045C75"/>
              </a:solidFill>
            </a:endParaRPr>
          </a:p>
        </p:txBody>
      </p:sp>
    </p:spTree>
    <p:extLst>
      <p:ext uri="{BB962C8B-B14F-4D97-AF65-F5344CB8AC3E}">
        <p14:creationId xmlns:p14="http://schemas.microsoft.com/office/powerpoint/2010/main" val="1316892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ED25BF6-8D8F-8A4E-8440-8D13273BA3C6}"/>
              </a:ext>
            </a:extLst>
          </p:cNvPr>
          <p:cNvSpPr>
            <a:spLocks noGrp="1" noChangeArrowheads="1"/>
          </p:cNvSpPr>
          <p:nvPr>
            <p:ph type="title"/>
          </p:nvPr>
        </p:nvSpPr>
        <p:spPr>
          <a:xfrm>
            <a:off x="2590800" y="1988840"/>
            <a:ext cx="7010400" cy="1583036"/>
          </a:xfrm>
          <a:ln>
            <a:miter lim="800000"/>
            <a:headEnd/>
            <a:tailEnd/>
          </a:ln>
        </p:spPr>
        <p:txBody>
          <a:bodyPr>
            <a:noAutofit/>
          </a:bodyPr>
          <a:lstStyle/>
          <a:p>
            <a:pPr algn="ctr">
              <a:defRPr/>
            </a:pPr>
            <a:r>
              <a:rPr lang="en-GB" sz="4800" i="1" dirty="0"/>
              <a:t>Thank you for your attention!</a:t>
            </a:r>
          </a:p>
        </p:txBody>
      </p:sp>
      <p:sp>
        <p:nvSpPr>
          <p:cNvPr id="2" name="Date Placeholder 1">
            <a:extLst>
              <a:ext uri="{FF2B5EF4-FFF2-40B4-BE49-F238E27FC236}">
                <a16:creationId xmlns:a16="http://schemas.microsoft.com/office/drawing/2014/main" id="{871F8783-DBD9-4D45-BE82-3A0492A40D15}"/>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C595BD56-FACE-0B4F-9EDA-90133550542D}" type="datetime1">
              <a:rPr lang="en-US" altLang="en-US" sz="1200">
                <a:solidFill>
                  <a:srgbClr val="045C75"/>
                </a:solidFill>
              </a:rPr>
              <a:pPr/>
              <a:t>5/17/2023</a:t>
            </a:fld>
            <a:endParaRPr lang="en-US" altLang="en-US" sz="1200">
              <a:solidFill>
                <a:srgbClr val="045C75"/>
              </a:solidFill>
            </a:endParaRPr>
          </a:p>
        </p:txBody>
      </p:sp>
      <p:sp>
        <p:nvSpPr>
          <p:cNvPr id="27651" name="Slide Number Placeholder 2">
            <a:extLst>
              <a:ext uri="{FF2B5EF4-FFF2-40B4-BE49-F238E27FC236}">
                <a16:creationId xmlns:a16="http://schemas.microsoft.com/office/drawing/2014/main" id="{F44FE8E1-62D3-6F44-AEFE-1CE15D87119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A1283A82-F2A7-784E-8B85-60A8917C9700}" type="slidenum">
              <a:rPr lang="en-GB" altLang="en-US" sz="1200">
                <a:solidFill>
                  <a:srgbClr val="045C75"/>
                </a:solidFill>
              </a:rPr>
              <a:pPr/>
              <a:t>13</a:t>
            </a:fld>
            <a:endParaRPr lang="en-GB" altLang="en-US" sz="1200">
              <a:solidFill>
                <a:srgbClr val="045C75"/>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p:cTn id="7" dur="5000" fill="hold"/>
                                        <p:tgtEl>
                                          <p:spTgt spid="27650"/>
                                        </p:tgtEl>
                                        <p:attrNameLst>
                                          <p:attrName>ppt_w</p:attrName>
                                        </p:attrNameLst>
                                      </p:cBhvr>
                                      <p:tavLst>
                                        <p:tav tm="0" fmla="#ppt_w*sin(2.5*pi*$)">
                                          <p:val>
                                            <p:fltVal val="0"/>
                                          </p:val>
                                        </p:tav>
                                        <p:tav tm="100000">
                                          <p:val>
                                            <p:fltVal val="1"/>
                                          </p:val>
                                        </p:tav>
                                      </p:tavLst>
                                    </p:anim>
                                    <p:anim calcmode="lin" valueType="num">
                                      <p:cBhvr>
                                        <p:cTn id="8" dur="5000" fill="hold"/>
                                        <p:tgtEl>
                                          <p:spTgt spid="27650"/>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4" fill="hold" nodeType="clickEffect">
                                  <p:stCondLst>
                                    <p:cond delay="0"/>
                                  </p:stCondLst>
                                  <p:childTnLst>
                                    <p:set>
                                      <p:cBhvr>
                                        <p:cTn id="12" dur="1" fill="hold">
                                          <p:stCondLst>
                                            <p:cond delay="0"/>
                                          </p:stCondLst>
                                        </p:cTn>
                                        <p:tgtEl>
                                          <p:spTgt spid="27650"/>
                                        </p:tgtEl>
                                        <p:attrNameLst>
                                          <p:attrName>style.visibility</p:attrName>
                                        </p:attrNameLst>
                                      </p:cBhvr>
                                      <p:to>
                                        <p:strVal val="visible"/>
                                      </p:to>
                                    </p:set>
                                    <p:anim calcmode="lin" valueType="num">
                                      <p:cBhvr additive="base">
                                        <p:cTn id="13" dur="5000" fill="hold"/>
                                        <p:tgtEl>
                                          <p:spTgt spid="27650"/>
                                        </p:tgtEl>
                                        <p:attrNameLst>
                                          <p:attrName>ppt_x</p:attrName>
                                        </p:attrNameLst>
                                      </p:cBhvr>
                                      <p:tavLst>
                                        <p:tav tm="0">
                                          <p:val>
                                            <p:strVal val="#ppt_x"/>
                                          </p:val>
                                        </p:tav>
                                        <p:tav tm="100000">
                                          <p:val>
                                            <p:strVal val="#ppt_x"/>
                                          </p:val>
                                        </p:tav>
                                      </p:tavLst>
                                    </p:anim>
                                    <p:anim calcmode="lin" valueType="num">
                                      <p:cBhvr additive="base">
                                        <p:cTn id="14" dur="5000" fill="hold"/>
                                        <p:tgtEl>
                                          <p:spTgt spid="276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EA6721D-BC62-0446-8E48-C20A2150264D}"/>
              </a:ext>
            </a:extLst>
          </p:cNvPr>
          <p:cNvSpPr>
            <a:spLocks noGrp="1"/>
          </p:cNvSpPr>
          <p:nvPr>
            <p:ph type="title"/>
          </p:nvPr>
        </p:nvSpPr>
        <p:spPr>
          <a:xfrm>
            <a:off x="2495550" y="692150"/>
            <a:ext cx="7272338" cy="649288"/>
          </a:xfrm>
        </p:spPr>
        <p:txBody>
          <a:bodyPr>
            <a:normAutofit fontScale="90000"/>
          </a:bodyPr>
          <a:lstStyle/>
          <a:p>
            <a:pPr algn="ctr" eaLnBrk="1" hangingPunct="1"/>
            <a:r>
              <a:rPr lang="en-GB" altLang="en-US"/>
              <a:t>Outline of the presentation</a:t>
            </a:r>
          </a:p>
        </p:txBody>
      </p:sp>
      <p:sp>
        <p:nvSpPr>
          <p:cNvPr id="8195" name="Rectangle 3">
            <a:extLst>
              <a:ext uri="{FF2B5EF4-FFF2-40B4-BE49-F238E27FC236}">
                <a16:creationId xmlns:a16="http://schemas.microsoft.com/office/drawing/2014/main" id="{D5B89AB7-5D52-C04B-BA6D-3D4B068B3E47}"/>
              </a:ext>
            </a:extLst>
          </p:cNvPr>
          <p:cNvSpPr>
            <a:spLocks noGrp="1"/>
          </p:cNvSpPr>
          <p:nvPr>
            <p:ph idx="1"/>
          </p:nvPr>
        </p:nvSpPr>
        <p:spPr>
          <a:xfrm>
            <a:off x="2057400" y="2420938"/>
            <a:ext cx="8153400" cy="3979862"/>
          </a:xfrm>
        </p:spPr>
        <p:txBody>
          <a:bodyPr/>
          <a:lstStyle/>
          <a:p>
            <a:pPr marL="990600" lvl="1" indent="-533400">
              <a:buFont typeface="Wingdings" pitchFamily="2" charset="2"/>
              <a:buAutoNum type="arabicPeriod"/>
            </a:pPr>
            <a:r>
              <a:rPr lang="en-GB" altLang="en-US" dirty="0"/>
              <a:t>Objectives</a:t>
            </a:r>
          </a:p>
          <a:p>
            <a:pPr marL="990600" lvl="1" indent="-533400">
              <a:buFont typeface="Wingdings" pitchFamily="2" charset="2"/>
              <a:buAutoNum type="arabicPeriod"/>
            </a:pPr>
            <a:r>
              <a:rPr lang="en-US" altLang="ja-JP" dirty="0"/>
              <a:t>Regional</a:t>
            </a:r>
            <a:r>
              <a:rPr lang="ja-JP" altLang="en-US" dirty="0"/>
              <a:t> </a:t>
            </a:r>
            <a:r>
              <a:rPr lang="en-US" altLang="ja-JP" dirty="0"/>
              <a:t>Banks</a:t>
            </a:r>
            <a:r>
              <a:rPr lang="ja-JP" altLang="en-US" dirty="0"/>
              <a:t> </a:t>
            </a:r>
            <a:r>
              <a:rPr lang="en-US" altLang="ja-JP" dirty="0"/>
              <a:t>in</a:t>
            </a:r>
            <a:r>
              <a:rPr lang="ja-JP" altLang="en-US" dirty="0"/>
              <a:t> </a:t>
            </a:r>
            <a:r>
              <a:rPr lang="en-US" altLang="ja-JP" dirty="0"/>
              <a:t>Japan</a:t>
            </a:r>
            <a:endParaRPr lang="en-GB" altLang="en-US" dirty="0"/>
          </a:p>
          <a:p>
            <a:pPr marL="990600" lvl="1" indent="-533400">
              <a:buFont typeface="Wingdings" pitchFamily="2" charset="2"/>
              <a:buAutoNum type="arabicPeriod"/>
            </a:pPr>
            <a:r>
              <a:rPr lang="en-GB" altLang="en-US" dirty="0"/>
              <a:t>Literature review</a:t>
            </a:r>
          </a:p>
          <a:p>
            <a:pPr marL="990600" lvl="1" indent="-533400">
              <a:buFont typeface="Wingdings" pitchFamily="2" charset="2"/>
              <a:buAutoNum type="arabicPeriod"/>
            </a:pPr>
            <a:r>
              <a:rPr lang="en-GB" altLang="en-US" dirty="0"/>
              <a:t>Methodology</a:t>
            </a:r>
          </a:p>
          <a:p>
            <a:pPr marL="990600" lvl="1" indent="-533400">
              <a:buFont typeface="Wingdings" pitchFamily="2" charset="2"/>
              <a:buAutoNum type="arabicPeriod"/>
            </a:pPr>
            <a:r>
              <a:rPr lang="en-GB" altLang="en-US" dirty="0"/>
              <a:t>Results</a:t>
            </a:r>
          </a:p>
          <a:p>
            <a:pPr marL="990600" lvl="1" indent="-533400">
              <a:buFont typeface="Wingdings" pitchFamily="2" charset="2"/>
              <a:buAutoNum type="arabicPeriod"/>
            </a:pPr>
            <a:r>
              <a:rPr lang="en-GB" altLang="en-US" dirty="0"/>
              <a:t>Conclusions</a:t>
            </a:r>
          </a:p>
        </p:txBody>
      </p:sp>
      <p:sp>
        <p:nvSpPr>
          <p:cNvPr id="16387" name="Date Placeholder 1">
            <a:extLst>
              <a:ext uri="{FF2B5EF4-FFF2-40B4-BE49-F238E27FC236}">
                <a16:creationId xmlns:a16="http://schemas.microsoft.com/office/drawing/2014/main" id="{0DA9F996-E8CA-084B-8D8B-7810E3F9DE23}"/>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340A879D-9714-E74E-93F8-52016DC1FDE4}" type="datetime1">
              <a:rPr lang="en-US" altLang="en-US" sz="1200">
                <a:solidFill>
                  <a:srgbClr val="045C75"/>
                </a:solidFill>
              </a:rPr>
              <a:pPr/>
              <a:t>5/17/2023</a:t>
            </a:fld>
            <a:endParaRPr lang="en-US" altLang="en-US" sz="1200">
              <a:solidFill>
                <a:srgbClr val="045C75"/>
              </a:solidFill>
            </a:endParaRPr>
          </a:p>
        </p:txBody>
      </p:sp>
      <p:sp>
        <p:nvSpPr>
          <p:cNvPr id="16388" name="Slide Number Placeholder 2">
            <a:extLst>
              <a:ext uri="{FF2B5EF4-FFF2-40B4-BE49-F238E27FC236}">
                <a16:creationId xmlns:a16="http://schemas.microsoft.com/office/drawing/2014/main" id="{EF6C0CA3-F17E-5040-B695-A4D17E566F3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D0A203BF-713D-664E-8812-C3EFBF100A42}" type="slidenum">
              <a:rPr lang="en-GB" altLang="en-US" sz="1200">
                <a:solidFill>
                  <a:srgbClr val="045C75"/>
                </a:solidFill>
              </a:rPr>
              <a:pPr/>
              <a:t>2</a:t>
            </a:fld>
            <a:endParaRPr lang="en-GB" altLang="en-US" sz="1200">
              <a:solidFill>
                <a:srgbClr val="045C75"/>
              </a:solidFill>
            </a:endParaRPr>
          </a:p>
        </p:txBody>
      </p:sp>
    </p:spTree>
    <p:custDataLst>
      <p:tags r:id="rId1"/>
    </p:custDataLst>
  </p:cSld>
  <p:clrMapOvr>
    <a:masterClrMapping/>
  </p:clrMapOvr>
  <p:transition advTm="17145"/>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195">
                                            <p:txEl>
                                              <p:pRg st="1" end="1"/>
                                            </p:txEl>
                                          </p:spTgt>
                                        </p:tgtEl>
                                        <p:attrNameLst>
                                          <p:attrName>style.visibility</p:attrName>
                                        </p:attrNameLst>
                                      </p:cBhvr>
                                      <p:to>
                                        <p:strVal val="visible"/>
                                      </p:to>
                                    </p:set>
                                    <p:animEffect transition="in" filter="fade">
                                      <p:cBhvr>
                                        <p:cTn id="15" dur="2000"/>
                                        <p:tgtEl>
                                          <p:spTgt spid="8195">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195">
                                            <p:txEl>
                                              <p:pRg st="2" end="2"/>
                                            </p:txEl>
                                          </p:spTgt>
                                        </p:tgtEl>
                                        <p:attrNameLst>
                                          <p:attrName>style.visibility</p:attrName>
                                        </p:attrNameLst>
                                      </p:cBhvr>
                                      <p:to>
                                        <p:strVal val="visible"/>
                                      </p:to>
                                    </p:set>
                                    <p:animEffect transition="in" filter="fade">
                                      <p:cBhvr>
                                        <p:cTn id="18" dur="2000"/>
                                        <p:tgtEl>
                                          <p:spTgt spid="8195">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195">
                                            <p:txEl>
                                              <p:pRg st="3" end="3"/>
                                            </p:txEl>
                                          </p:spTgt>
                                        </p:tgtEl>
                                        <p:attrNameLst>
                                          <p:attrName>style.visibility</p:attrName>
                                        </p:attrNameLst>
                                      </p:cBhvr>
                                      <p:to>
                                        <p:strVal val="visible"/>
                                      </p:to>
                                    </p:set>
                                    <p:animEffect transition="in" filter="fade">
                                      <p:cBhvr>
                                        <p:cTn id="21" dur="2000"/>
                                        <p:tgtEl>
                                          <p:spTgt spid="8195">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8195">
                                            <p:txEl>
                                              <p:pRg st="4" end="4"/>
                                            </p:txEl>
                                          </p:spTgt>
                                        </p:tgtEl>
                                        <p:attrNameLst>
                                          <p:attrName>style.visibility</p:attrName>
                                        </p:attrNameLst>
                                      </p:cBhvr>
                                      <p:to>
                                        <p:strVal val="visible"/>
                                      </p:to>
                                    </p:set>
                                    <p:animEffect transition="in" filter="fade">
                                      <p:cBhvr>
                                        <p:cTn id="24" dur="2000"/>
                                        <p:tgtEl>
                                          <p:spTgt spid="8195">
                                            <p:txEl>
                                              <p:pRg st="4" end="4"/>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animEffect transition="in" filter="fade">
                                      <p:cBhvr>
                                        <p:cTn id="27" dur="2000"/>
                                        <p:tgtEl>
                                          <p:spTgt spid="81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8BE23B8-FCA9-5E45-BFC3-62FDB7BFEE9E}"/>
              </a:ext>
            </a:extLst>
          </p:cNvPr>
          <p:cNvSpPr>
            <a:spLocks noGrp="1"/>
          </p:cNvSpPr>
          <p:nvPr>
            <p:ph type="title"/>
          </p:nvPr>
        </p:nvSpPr>
        <p:spPr>
          <a:xfrm>
            <a:off x="2063750" y="188913"/>
            <a:ext cx="7753350" cy="576262"/>
          </a:xfrm>
        </p:spPr>
        <p:txBody>
          <a:bodyPr/>
          <a:lstStyle/>
          <a:p>
            <a:pPr algn="ctr" eaLnBrk="1" hangingPunct="1"/>
            <a:r>
              <a:rPr lang="en-GB" altLang="en-US" sz="3200"/>
              <a:t>1. Objectives</a:t>
            </a:r>
          </a:p>
        </p:txBody>
      </p:sp>
      <p:sp>
        <p:nvSpPr>
          <p:cNvPr id="17410" name="Rectangle 3">
            <a:extLst>
              <a:ext uri="{FF2B5EF4-FFF2-40B4-BE49-F238E27FC236}">
                <a16:creationId xmlns:a16="http://schemas.microsoft.com/office/drawing/2014/main" id="{47B9CE7B-887E-D141-82E8-6A1536DE3AFE}"/>
              </a:ext>
            </a:extLst>
          </p:cNvPr>
          <p:cNvSpPr>
            <a:spLocks noGrp="1"/>
          </p:cNvSpPr>
          <p:nvPr>
            <p:ph idx="1"/>
          </p:nvPr>
        </p:nvSpPr>
        <p:spPr>
          <a:xfrm>
            <a:off x="997528" y="1196976"/>
            <a:ext cx="10284030" cy="4708525"/>
          </a:xfrm>
        </p:spPr>
        <p:txBody>
          <a:bodyPr>
            <a:normAutofit lnSpcReduction="10000"/>
          </a:bodyPr>
          <a:lstStyle/>
          <a:p>
            <a:pPr algn="just" eaLnBrk="1" hangingPunct="1">
              <a:lnSpc>
                <a:spcPct val="80000"/>
              </a:lnSpc>
            </a:pPr>
            <a:r>
              <a:rPr lang="en-GB" altLang="en-US" sz="2800" dirty="0"/>
              <a:t>We examine the role of prefecture characteristics on Japanese commercial banks from 2011 to 2018 (Data limitation).</a:t>
            </a:r>
          </a:p>
          <a:p>
            <a:pPr algn="just" eaLnBrk="1" hangingPunct="1">
              <a:lnSpc>
                <a:spcPct val="80000"/>
              </a:lnSpc>
            </a:pPr>
            <a:endParaRPr lang="en-GB" altLang="en-US" sz="2800" dirty="0"/>
          </a:p>
          <a:p>
            <a:pPr algn="just" eaLnBrk="1" hangingPunct="1">
              <a:lnSpc>
                <a:spcPct val="80000"/>
              </a:lnSpc>
            </a:pPr>
            <a:r>
              <a:rPr lang="en-GB" sz="2800" dirty="0"/>
              <a:t>The recent Japanese economy has suffered from the severe recession since the bubble-burst in 1989 (actually it calls as “lost 3 decades”)</a:t>
            </a:r>
          </a:p>
          <a:p>
            <a:pPr algn="just" eaLnBrk="1" hangingPunct="1">
              <a:lnSpc>
                <a:spcPct val="80000"/>
              </a:lnSpc>
            </a:pPr>
            <a:endParaRPr lang="en-GB" altLang="en-US" sz="1800" dirty="0">
              <a:latin typeface="Calibri" panose="020F0502020204030204" pitchFamily="34" charset="0"/>
              <a:ea typeface="MS Gothic" panose="020B0609070205080204" pitchFamily="49" charset="-128"/>
            </a:endParaRPr>
          </a:p>
          <a:p>
            <a:pPr algn="just" eaLnBrk="1" hangingPunct="1">
              <a:lnSpc>
                <a:spcPct val="80000"/>
              </a:lnSpc>
            </a:pPr>
            <a:r>
              <a:rPr lang="en-GB" altLang="en-US" sz="2800" dirty="0"/>
              <a:t>Independent variables: Regional GDP growth, Unemployment rate, Housing price index</a:t>
            </a:r>
          </a:p>
          <a:p>
            <a:pPr algn="just" eaLnBrk="1" hangingPunct="1">
              <a:lnSpc>
                <a:spcPct val="80000"/>
              </a:lnSpc>
            </a:pPr>
            <a:endParaRPr lang="en-GB" altLang="en-US" sz="2800" dirty="0"/>
          </a:p>
          <a:p>
            <a:pPr algn="just" eaLnBrk="1" hangingPunct="1">
              <a:lnSpc>
                <a:spcPct val="80000"/>
              </a:lnSpc>
            </a:pPr>
            <a:r>
              <a:rPr lang="en-GB" altLang="en-US" sz="2800" dirty="0"/>
              <a:t>Control variables including bank specific factors</a:t>
            </a:r>
          </a:p>
          <a:p>
            <a:pPr algn="just" eaLnBrk="1" hangingPunct="1">
              <a:lnSpc>
                <a:spcPct val="80000"/>
              </a:lnSpc>
            </a:pPr>
            <a:endParaRPr lang="en-GB" altLang="en-US" sz="2800" dirty="0"/>
          </a:p>
          <a:p>
            <a:pPr algn="just" eaLnBrk="1" hangingPunct="1">
              <a:lnSpc>
                <a:spcPct val="80000"/>
              </a:lnSpc>
            </a:pPr>
            <a:endParaRPr lang="en-GB" altLang="en-US" sz="2800" dirty="0"/>
          </a:p>
          <a:p>
            <a:pPr algn="just" eaLnBrk="1" hangingPunct="1">
              <a:lnSpc>
                <a:spcPct val="80000"/>
              </a:lnSpc>
              <a:buFont typeface="Monotype Sorts" pitchFamily="2" charset="2"/>
              <a:buNone/>
            </a:pPr>
            <a:endParaRPr lang="en-GB" altLang="en-US" sz="2800" dirty="0"/>
          </a:p>
        </p:txBody>
      </p:sp>
      <p:sp>
        <p:nvSpPr>
          <p:cNvPr id="17411" name="Date Placeholder 1">
            <a:extLst>
              <a:ext uri="{FF2B5EF4-FFF2-40B4-BE49-F238E27FC236}">
                <a16:creationId xmlns:a16="http://schemas.microsoft.com/office/drawing/2014/main" id="{6CE5CC51-838B-E742-B6A1-B23D9E1BB044}"/>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3295D1C1-C957-B244-BA21-2570CE30143E}" type="datetime1">
              <a:rPr lang="en-US" altLang="en-US" sz="1200">
                <a:solidFill>
                  <a:srgbClr val="045C75"/>
                </a:solidFill>
              </a:rPr>
              <a:pPr/>
              <a:t>5/17/2023</a:t>
            </a:fld>
            <a:endParaRPr lang="en-US" altLang="en-US" sz="1200">
              <a:solidFill>
                <a:srgbClr val="045C75"/>
              </a:solidFill>
            </a:endParaRPr>
          </a:p>
        </p:txBody>
      </p:sp>
      <p:sp>
        <p:nvSpPr>
          <p:cNvPr id="17412" name="Slide Number Placeholder 2">
            <a:extLst>
              <a:ext uri="{FF2B5EF4-FFF2-40B4-BE49-F238E27FC236}">
                <a16:creationId xmlns:a16="http://schemas.microsoft.com/office/drawing/2014/main" id="{90D18E78-0727-BE4C-8AE0-8226784EC95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A39E49EA-F1F8-4644-BA24-F4276572975F}" type="slidenum">
              <a:rPr lang="en-GB" altLang="en-US" sz="1200">
                <a:solidFill>
                  <a:srgbClr val="045C75"/>
                </a:solidFill>
              </a:rPr>
              <a:pPr/>
              <a:t>3</a:t>
            </a:fld>
            <a:endParaRPr lang="en-GB" altLang="en-US" sz="1200">
              <a:solidFill>
                <a:srgbClr val="045C75"/>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slide(fromBottom)">
                                      <p:cBhvr>
                                        <p:cTn id="7" dur="5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ED9299D2-CFAF-4EF4-B302-E599A115E2E6}"/>
              </a:ext>
            </a:extLst>
          </p:cNvPr>
          <p:cNvPicPr>
            <a:picLocks noChangeAspect="1"/>
          </p:cNvPicPr>
          <p:nvPr/>
        </p:nvPicPr>
        <p:blipFill>
          <a:blip r:embed="rId2"/>
          <a:stretch>
            <a:fillRect/>
          </a:stretch>
        </p:blipFill>
        <p:spPr>
          <a:xfrm>
            <a:off x="85344" y="374073"/>
            <a:ext cx="4844503" cy="6858000"/>
          </a:xfrm>
          <a:prstGeom prst="rect">
            <a:avLst/>
          </a:prstGeom>
        </p:spPr>
      </p:pic>
      <p:sp>
        <p:nvSpPr>
          <p:cNvPr id="16386" name="Rectangle 2">
            <a:extLst>
              <a:ext uri="{FF2B5EF4-FFF2-40B4-BE49-F238E27FC236}">
                <a16:creationId xmlns:a16="http://schemas.microsoft.com/office/drawing/2014/main" id="{18BE23B8-FCA9-5E45-BFC3-62FDB7BFEE9E}"/>
              </a:ext>
            </a:extLst>
          </p:cNvPr>
          <p:cNvSpPr>
            <a:spLocks noGrp="1"/>
          </p:cNvSpPr>
          <p:nvPr>
            <p:ph type="title"/>
          </p:nvPr>
        </p:nvSpPr>
        <p:spPr>
          <a:xfrm>
            <a:off x="2063750" y="188913"/>
            <a:ext cx="8645814" cy="576262"/>
          </a:xfrm>
        </p:spPr>
        <p:txBody>
          <a:bodyPr>
            <a:normAutofit/>
          </a:bodyPr>
          <a:lstStyle/>
          <a:p>
            <a:pPr algn="ctr" eaLnBrk="1" hangingPunct="1"/>
            <a:r>
              <a:rPr lang="en-GB" altLang="en-US" sz="3200" dirty="0"/>
              <a:t>2. Regional banks in japan</a:t>
            </a:r>
          </a:p>
        </p:txBody>
      </p:sp>
      <p:sp>
        <p:nvSpPr>
          <p:cNvPr id="17410" name="Rectangle 3">
            <a:extLst>
              <a:ext uri="{FF2B5EF4-FFF2-40B4-BE49-F238E27FC236}">
                <a16:creationId xmlns:a16="http://schemas.microsoft.com/office/drawing/2014/main" id="{47B9CE7B-887E-D141-82E8-6A1536DE3AFE}"/>
              </a:ext>
            </a:extLst>
          </p:cNvPr>
          <p:cNvSpPr>
            <a:spLocks noGrp="1"/>
          </p:cNvSpPr>
          <p:nvPr>
            <p:ph idx="1"/>
          </p:nvPr>
        </p:nvSpPr>
        <p:spPr>
          <a:xfrm>
            <a:off x="5680287" y="779030"/>
            <a:ext cx="6137640" cy="4000788"/>
          </a:xfrm>
        </p:spPr>
        <p:txBody>
          <a:bodyPr anchor="ctr">
            <a:normAutofit fontScale="85000" lnSpcReduction="20000"/>
          </a:bodyPr>
          <a:lstStyle/>
          <a:p>
            <a:pPr algn="just" eaLnBrk="1" hangingPunct="1">
              <a:lnSpc>
                <a:spcPct val="80000"/>
              </a:lnSpc>
            </a:pPr>
            <a:r>
              <a:rPr lang="en-GB" altLang="en-US" sz="2800" dirty="0"/>
              <a:t>(10/2022)</a:t>
            </a:r>
          </a:p>
          <a:p>
            <a:pPr algn="just" eaLnBrk="1" hangingPunct="1">
              <a:lnSpc>
                <a:spcPct val="80000"/>
              </a:lnSpc>
            </a:pPr>
            <a:r>
              <a:rPr lang="en-GB" altLang="en-US" sz="2800" dirty="0"/>
              <a:t>Regional Banks </a:t>
            </a:r>
            <a:r>
              <a:rPr lang="en-GB" altLang="en-US" sz="2800" dirty="0">
                <a:sym typeface="Wingdings" panose="05000000000000000000" pitchFamily="2" charset="2"/>
              </a:rPr>
              <a:t>(62)1-2 banks /pref.</a:t>
            </a:r>
          </a:p>
          <a:p>
            <a:pPr algn="just" eaLnBrk="1" hangingPunct="1">
              <a:lnSpc>
                <a:spcPct val="80000"/>
              </a:lnSpc>
            </a:pPr>
            <a:r>
              <a:rPr lang="en-GB" altLang="en-US" sz="2800" dirty="0">
                <a:sym typeface="Wingdings" panose="05000000000000000000" pitchFamily="2" charset="2"/>
              </a:rPr>
              <a:t>2</a:t>
            </a:r>
            <a:r>
              <a:rPr lang="en-GB" altLang="en-US" sz="2800" baseline="30000" dirty="0">
                <a:sym typeface="Wingdings" panose="05000000000000000000" pitchFamily="2" charset="2"/>
              </a:rPr>
              <a:t>nd</a:t>
            </a:r>
            <a:r>
              <a:rPr lang="en-GB" altLang="en-US" sz="2800" dirty="0">
                <a:sym typeface="Wingdings" panose="05000000000000000000" pitchFamily="2" charset="2"/>
              </a:rPr>
              <a:t> Regional Banks (37)0-2 banks /pref.</a:t>
            </a:r>
          </a:p>
          <a:p>
            <a:pPr marL="0" indent="0" algn="ctr" eaLnBrk="1" hangingPunct="1">
              <a:lnSpc>
                <a:spcPct val="80000"/>
              </a:lnSpc>
              <a:buNone/>
            </a:pPr>
            <a:r>
              <a:rPr lang="en-GB" altLang="en-US" sz="2800" dirty="0">
                <a:sym typeface="Wingdings" panose="05000000000000000000" pitchFamily="2" charset="2"/>
              </a:rPr>
              <a:t>*************************</a:t>
            </a:r>
          </a:p>
          <a:p>
            <a:pPr marL="0" indent="0" algn="ctr" eaLnBrk="1" hangingPunct="1">
              <a:lnSpc>
                <a:spcPct val="80000"/>
              </a:lnSpc>
              <a:buNone/>
            </a:pPr>
            <a:endParaRPr lang="en-GB" altLang="en-US" sz="2800" dirty="0">
              <a:sym typeface="Wingdings" panose="05000000000000000000" pitchFamily="2" charset="2"/>
            </a:endParaRPr>
          </a:p>
          <a:p>
            <a:pPr algn="just" eaLnBrk="1" hangingPunct="1">
              <a:lnSpc>
                <a:spcPct val="80000"/>
              </a:lnSpc>
            </a:pPr>
            <a:r>
              <a:rPr lang="en-GB" altLang="en-US" sz="2800" dirty="0">
                <a:sym typeface="Wingdings" panose="05000000000000000000" pitchFamily="2" charset="2"/>
              </a:rPr>
              <a:t>They have different central organization and historic background.</a:t>
            </a:r>
          </a:p>
          <a:p>
            <a:pPr algn="just" eaLnBrk="1" hangingPunct="1">
              <a:lnSpc>
                <a:spcPct val="80000"/>
              </a:lnSpc>
            </a:pPr>
            <a:endParaRPr lang="en-GB" altLang="en-US" sz="2800" dirty="0">
              <a:sym typeface="Wingdings" panose="05000000000000000000" pitchFamily="2" charset="2"/>
            </a:endParaRPr>
          </a:p>
          <a:p>
            <a:pPr algn="just" eaLnBrk="1" hangingPunct="1">
              <a:lnSpc>
                <a:spcPct val="80000"/>
              </a:lnSpc>
            </a:pPr>
            <a:r>
              <a:rPr lang="en-GB" altLang="en-US" sz="2800" dirty="0">
                <a:sym typeface="Wingdings" panose="05000000000000000000" pitchFamily="2" charset="2"/>
              </a:rPr>
              <a:t>But both are based on “the development of Regional area”.</a:t>
            </a:r>
          </a:p>
          <a:p>
            <a:pPr marL="0" indent="0" algn="r" eaLnBrk="1" hangingPunct="1">
              <a:lnSpc>
                <a:spcPct val="80000"/>
              </a:lnSpc>
              <a:buNone/>
            </a:pPr>
            <a:r>
              <a:rPr lang="en-GB" altLang="en-US" sz="2800" dirty="0">
                <a:sym typeface="Wingdings" panose="05000000000000000000" pitchFamily="2" charset="2"/>
              </a:rPr>
              <a:t> being influenced from the regional economy?</a:t>
            </a:r>
          </a:p>
        </p:txBody>
      </p:sp>
      <p:sp>
        <p:nvSpPr>
          <p:cNvPr id="17411" name="Date Placeholder 1">
            <a:extLst>
              <a:ext uri="{FF2B5EF4-FFF2-40B4-BE49-F238E27FC236}">
                <a16:creationId xmlns:a16="http://schemas.microsoft.com/office/drawing/2014/main" id="{6CE5CC51-838B-E742-B6A1-B23D9E1BB044}"/>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3295D1C1-C957-B244-BA21-2570CE30143E}" type="datetime1">
              <a:rPr lang="en-US" altLang="en-US" sz="1200">
                <a:solidFill>
                  <a:srgbClr val="045C75"/>
                </a:solidFill>
              </a:rPr>
              <a:pPr/>
              <a:t>5/17/2023</a:t>
            </a:fld>
            <a:endParaRPr lang="en-US" altLang="en-US" sz="1200">
              <a:solidFill>
                <a:srgbClr val="045C75"/>
              </a:solidFill>
            </a:endParaRPr>
          </a:p>
        </p:txBody>
      </p:sp>
      <p:sp>
        <p:nvSpPr>
          <p:cNvPr id="17412" name="Slide Number Placeholder 2">
            <a:extLst>
              <a:ext uri="{FF2B5EF4-FFF2-40B4-BE49-F238E27FC236}">
                <a16:creationId xmlns:a16="http://schemas.microsoft.com/office/drawing/2014/main" id="{90D18E78-0727-BE4C-8AE0-8226784EC95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A39E49EA-F1F8-4644-BA24-F4276572975F}" type="slidenum">
              <a:rPr lang="en-GB" altLang="en-US" sz="1200">
                <a:solidFill>
                  <a:srgbClr val="045C75"/>
                </a:solidFill>
              </a:rPr>
              <a:pPr/>
              <a:t>4</a:t>
            </a:fld>
            <a:endParaRPr lang="en-GB" altLang="en-US" sz="1200">
              <a:solidFill>
                <a:srgbClr val="045C75"/>
              </a:solidFill>
            </a:endParaRPr>
          </a:p>
        </p:txBody>
      </p:sp>
      <p:sp>
        <p:nvSpPr>
          <p:cNvPr id="3" name="正方形/長方形 2">
            <a:extLst>
              <a:ext uri="{FF2B5EF4-FFF2-40B4-BE49-F238E27FC236}">
                <a16:creationId xmlns:a16="http://schemas.microsoft.com/office/drawing/2014/main" id="{81D4DB4B-BE71-4C47-B1BC-FFD56C48367D}"/>
              </a:ext>
            </a:extLst>
          </p:cNvPr>
          <p:cNvSpPr/>
          <p:nvPr/>
        </p:nvSpPr>
        <p:spPr>
          <a:xfrm>
            <a:off x="498764" y="3011297"/>
            <a:ext cx="2209799" cy="576262"/>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t>47 prefectures</a:t>
            </a:r>
            <a:endParaRPr kumimoji="1" lang="ja-JP" altLang="en-US" dirty="0"/>
          </a:p>
        </p:txBody>
      </p:sp>
      <p:sp>
        <p:nvSpPr>
          <p:cNvPr id="8" name="Rectangle 3">
            <a:extLst>
              <a:ext uri="{FF2B5EF4-FFF2-40B4-BE49-F238E27FC236}">
                <a16:creationId xmlns:a16="http://schemas.microsoft.com/office/drawing/2014/main" id="{C86D980E-8F86-4C51-A062-075F314645E2}"/>
              </a:ext>
            </a:extLst>
          </p:cNvPr>
          <p:cNvSpPr txBox="1">
            <a:spLocks/>
          </p:cNvSpPr>
          <p:nvPr/>
        </p:nvSpPr>
        <p:spPr>
          <a:xfrm>
            <a:off x="5475240" y="5029200"/>
            <a:ext cx="6137640" cy="1236230"/>
          </a:xfrm>
          <a:prstGeom prst="rect">
            <a:avLst/>
          </a:prstGeom>
        </p:spPr>
        <p:txBody>
          <a:bodyPr vert="horz" lIns="0" tIns="0" rIns="0" bIns="0" rtlCol="0" anchor="ctr">
            <a:normAutofit lnSpcReduction="10000"/>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pPr>
            <a:r>
              <a:rPr lang="en-GB" altLang="en-US" sz="2800" dirty="0">
                <a:sym typeface="Wingdings" panose="05000000000000000000" pitchFamily="2" charset="2"/>
              </a:rPr>
              <a:t>Regional banks and economies are facing the severe </a:t>
            </a:r>
            <a:r>
              <a:rPr lang="en-GB" altLang="en-US" sz="2800" u="sng" dirty="0">
                <a:sym typeface="Wingdings" panose="05000000000000000000" pitchFamily="2" charset="2"/>
              </a:rPr>
              <a:t>super-low interest rate</a:t>
            </a:r>
            <a:r>
              <a:rPr lang="en-GB" altLang="en-US" sz="2800" dirty="0">
                <a:sym typeface="Wingdings" panose="05000000000000000000" pitchFamily="2" charset="2"/>
              </a:rPr>
              <a:t> and the </a:t>
            </a:r>
            <a:r>
              <a:rPr lang="en-GB" altLang="en-US" sz="2800" u="sng" dirty="0">
                <a:sym typeface="Wingdings" panose="05000000000000000000" pitchFamily="2" charset="2"/>
              </a:rPr>
              <a:t>imbalance of population (aging</a:t>
            </a:r>
            <a:r>
              <a:rPr lang="en-GB" altLang="en-US" sz="2800" dirty="0">
                <a:sym typeface="Wingdings" panose="05000000000000000000" pitchFamily="2" charset="2"/>
              </a:rPr>
              <a:t>).</a:t>
            </a:r>
          </a:p>
        </p:txBody>
      </p:sp>
    </p:spTree>
    <p:extLst>
      <p:ext uri="{BB962C8B-B14F-4D97-AF65-F5344CB8AC3E}">
        <p14:creationId xmlns:p14="http://schemas.microsoft.com/office/powerpoint/2010/main" val="17448638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slide(fromBottom)">
                                      <p:cBhvr>
                                        <p:cTn id="7" dur="5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72F4E0B0-9B13-874D-9C4C-7C00DAFCFEE6}"/>
              </a:ext>
            </a:extLst>
          </p:cNvPr>
          <p:cNvSpPr>
            <a:spLocks noGrp="1"/>
          </p:cNvSpPr>
          <p:nvPr>
            <p:ph type="title"/>
          </p:nvPr>
        </p:nvSpPr>
        <p:spPr>
          <a:xfrm>
            <a:off x="2063750" y="188913"/>
            <a:ext cx="8229600" cy="792162"/>
          </a:xfrm>
        </p:spPr>
        <p:txBody>
          <a:bodyPr>
            <a:normAutofit fontScale="90000"/>
          </a:bodyPr>
          <a:lstStyle/>
          <a:p>
            <a:pPr algn="ctr"/>
            <a:br>
              <a:rPr lang="en-GB" altLang="en-US" sz="3200" dirty="0"/>
            </a:br>
            <a:r>
              <a:rPr lang="en-GB" altLang="en-US" sz="3200" dirty="0"/>
              <a:t>3. Literature review</a:t>
            </a:r>
          </a:p>
        </p:txBody>
      </p:sp>
      <p:sp>
        <p:nvSpPr>
          <p:cNvPr id="18434" name="Content Placeholder 2">
            <a:extLst>
              <a:ext uri="{FF2B5EF4-FFF2-40B4-BE49-F238E27FC236}">
                <a16:creationId xmlns:a16="http://schemas.microsoft.com/office/drawing/2014/main" id="{3D7EFF08-154B-154F-8DED-CD7A62997A6B}"/>
              </a:ext>
            </a:extLst>
          </p:cNvPr>
          <p:cNvSpPr>
            <a:spLocks noGrp="1"/>
          </p:cNvSpPr>
          <p:nvPr>
            <p:ph idx="1"/>
          </p:nvPr>
        </p:nvSpPr>
        <p:spPr>
          <a:xfrm>
            <a:off x="1140030" y="1169989"/>
            <a:ext cx="10472849" cy="5165725"/>
          </a:xfrm>
        </p:spPr>
        <p:txBody>
          <a:bodyPr>
            <a:normAutofit fontScale="85000" lnSpcReduction="10000"/>
          </a:bodyPr>
          <a:lstStyle/>
          <a:p>
            <a:pPr algn="just">
              <a:buFont typeface="Arial" panose="020B0604020202020204" pitchFamily="34" charset="0"/>
              <a:buChar char="•"/>
            </a:pPr>
            <a:r>
              <a:rPr lang="en-GB" dirty="0"/>
              <a:t>Harada (2018) describes the profitability, efficiency, and soundness of </a:t>
            </a:r>
            <a:r>
              <a:rPr lang="en-GB" dirty="0" err="1"/>
              <a:t>Shinkin</a:t>
            </a:r>
            <a:r>
              <a:rPr lang="en-GB" dirty="0"/>
              <a:t> banks (Credit Association) in Japan, from 1989-2008 data.</a:t>
            </a:r>
          </a:p>
          <a:p>
            <a:pPr algn="just">
              <a:buFont typeface="Arial" panose="020B0604020202020204" pitchFamily="34" charset="0"/>
              <a:buChar char="•"/>
            </a:pPr>
            <a:r>
              <a:rPr lang="en-GB" dirty="0" err="1"/>
              <a:t>Horie</a:t>
            </a:r>
            <a:r>
              <a:rPr lang="en-GB" dirty="0"/>
              <a:t> and </a:t>
            </a:r>
            <a:r>
              <a:rPr lang="en-GB" dirty="0" err="1"/>
              <a:t>Arioka</a:t>
            </a:r>
            <a:r>
              <a:rPr lang="en-GB" dirty="0"/>
              <a:t> (2018) investigate the profitability of regional banks in Japan connecting with loan interest, commission revenue, and ordinary expenses. </a:t>
            </a:r>
          </a:p>
          <a:p>
            <a:pPr algn="just">
              <a:buFont typeface="Arial" panose="020B0604020202020204" pitchFamily="34" charset="0"/>
              <a:buChar char="•"/>
            </a:pPr>
            <a:r>
              <a:rPr lang="en-GB" sz="2100" dirty="0"/>
              <a:t>Hirata and </a:t>
            </a:r>
            <a:r>
              <a:rPr lang="en-GB" sz="2100" dirty="0" err="1"/>
              <a:t>Ojima</a:t>
            </a:r>
            <a:r>
              <a:rPr lang="en-GB" sz="2100" dirty="0"/>
              <a:t> (2019) examine the impact of increased competition in Japanese regional banking industry to the stability of financial system, utilizing a dataset of 56 regional banks in Japan over the period from 1996 to 2017. </a:t>
            </a:r>
          </a:p>
          <a:p>
            <a:pPr algn="just">
              <a:buFont typeface="Arial" panose="020B0604020202020204" pitchFamily="34" charset="0"/>
              <a:buChar char="•"/>
            </a:pPr>
            <a:r>
              <a:rPr lang="en-GB" sz="2100" dirty="0"/>
              <a:t>Yasuda (2019) assesses the relationship of diversification of profit-making sources to bank performance such as ROA and ROE, using a dataset of commercial banks in Japan in 1981-2018. </a:t>
            </a:r>
          </a:p>
          <a:p>
            <a:pPr algn="just">
              <a:buFont typeface="Arial" panose="020B0604020202020204" pitchFamily="34" charset="0"/>
              <a:buChar char="•"/>
            </a:pPr>
            <a:r>
              <a:rPr lang="en-GB" sz="2100" dirty="0"/>
              <a:t>Kawamoto et al (2020) investigate the movement of bank loans in the super-low interest condition using 1999-2016 dataset of regional banks and </a:t>
            </a:r>
            <a:r>
              <a:rPr lang="en-GB" sz="2100" dirty="0" err="1"/>
              <a:t>Shinkin</a:t>
            </a:r>
            <a:r>
              <a:rPr lang="en-GB" sz="2100" dirty="0"/>
              <a:t> banks.</a:t>
            </a:r>
          </a:p>
          <a:p>
            <a:pPr algn="just">
              <a:buFont typeface="Arial" panose="020B0604020202020204" pitchFamily="34" charset="0"/>
              <a:buChar char="•"/>
            </a:pPr>
            <a:r>
              <a:rPr lang="en-GB" dirty="0"/>
              <a:t>The existing literature provides some limited examination of the effects of prefecture characteristics on Japanese bank proﬁtability. The problem in the existing papers is that they do not involve the factor of local economy, even if they target the regional banks. </a:t>
            </a:r>
          </a:p>
          <a:p>
            <a:pPr algn="just"/>
            <a:r>
              <a:rPr lang="en-GB" altLang="en-US" dirty="0"/>
              <a:t>None of them has captured the impact of the prefecture characteristics on bank performance</a:t>
            </a:r>
          </a:p>
          <a:p>
            <a:pPr algn="just"/>
            <a:endParaRPr lang="en-GB" altLang="en-US" dirty="0"/>
          </a:p>
          <a:p>
            <a:pPr algn="just"/>
            <a:endParaRPr lang="en-GB" altLang="en-US" dirty="0"/>
          </a:p>
          <a:p>
            <a:pPr algn="just"/>
            <a:endParaRPr lang="en-GB" altLang="en-US" dirty="0"/>
          </a:p>
        </p:txBody>
      </p:sp>
      <p:sp>
        <p:nvSpPr>
          <p:cNvPr id="18435" name="Rectangle 2">
            <a:extLst>
              <a:ext uri="{FF2B5EF4-FFF2-40B4-BE49-F238E27FC236}">
                <a16:creationId xmlns:a16="http://schemas.microsoft.com/office/drawing/2014/main" id="{C37B654F-CB08-2446-9F39-D450FE252CAC}"/>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8436" name="Rectangle 4">
            <a:extLst>
              <a:ext uri="{FF2B5EF4-FFF2-40B4-BE49-F238E27FC236}">
                <a16:creationId xmlns:a16="http://schemas.microsoft.com/office/drawing/2014/main" id="{CE26FB25-76A9-F848-B211-7FC2AD6BDDE2}"/>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8437" name="Rectangle 9">
            <a:extLst>
              <a:ext uri="{FF2B5EF4-FFF2-40B4-BE49-F238E27FC236}">
                <a16:creationId xmlns:a16="http://schemas.microsoft.com/office/drawing/2014/main" id="{E28B733C-F0FB-EE47-B7D4-B08C4460C827}"/>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8438" name="Rectangle 11">
            <a:extLst>
              <a:ext uri="{FF2B5EF4-FFF2-40B4-BE49-F238E27FC236}">
                <a16:creationId xmlns:a16="http://schemas.microsoft.com/office/drawing/2014/main" id="{96EE75E9-A11B-AE43-A93F-35BBD56BE8A0}"/>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8439" name="Rectangle 13">
            <a:extLst>
              <a:ext uri="{FF2B5EF4-FFF2-40B4-BE49-F238E27FC236}">
                <a16:creationId xmlns:a16="http://schemas.microsoft.com/office/drawing/2014/main" id="{BB59D39A-9BDC-ED47-8EAE-C7B75E8882F8}"/>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8440" name="Rectangle 15">
            <a:extLst>
              <a:ext uri="{FF2B5EF4-FFF2-40B4-BE49-F238E27FC236}">
                <a16:creationId xmlns:a16="http://schemas.microsoft.com/office/drawing/2014/main" id="{FB5DA92C-A7F0-E44C-84C1-912500F34918}"/>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8441" name="Rectangle 17">
            <a:extLst>
              <a:ext uri="{FF2B5EF4-FFF2-40B4-BE49-F238E27FC236}">
                <a16:creationId xmlns:a16="http://schemas.microsoft.com/office/drawing/2014/main" id="{675F3ECA-3C9D-7C43-BEAA-9E7E36B44058}"/>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8442" name="Rectangle 19">
            <a:extLst>
              <a:ext uri="{FF2B5EF4-FFF2-40B4-BE49-F238E27FC236}">
                <a16:creationId xmlns:a16="http://schemas.microsoft.com/office/drawing/2014/main" id="{827F7989-60E5-D440-903D-5E87A13F1968}"/>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8443" name="Rectangle 9">
            <a:extLst>
              <a:ext uri="{FF2B5EF4-FFF2-40B4-BE49-F238E27FC236}">
                <a16:creationId xmlns:a16="http://schemas.microsoft.com/office/drawing/2014/main" id="{FF1450F6-2F3B-2443-8F6A-19D6CC143D06}"/>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8444" name="Rectangle 15">
            <a:extLst>
              <a:ext uri="{FF2B5EF4-FFF2-40B4-BE49-F238E27FC236}">
                <a16:creationId xmlns:a16="http://schemas.microsoft.com/office/drawing/2014/main" id="{60EFE78E-130F-9943-9B09-2467A438B868}"/>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8445" name="Rectangle 17">
            <a:extLst>
              <a:ext uri="{FF2B5EF4-FFF2-40B4-BE49-F238E27FC236}">
                <a16:creationId xmlns:a16="http://schemas.microsoft.com/office/drawing/2014/main" id="{6AFD2129-1E58-A748-BDD6-1382CE3DD2AE}"/>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8446" name="Date Placeholder 1">
            <a:extLst>
              <a:ext uri="{FF2B5EF4-FFF2-40B4-BE49-F238E27FC236}">
                <a16:creationId xmlns:a16="http://schemas.microsoft.com/office/drawing/2014/main" id="{D19779BB-57EE-404C-BA18-5FFC731D6ABF}"/>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91172D63-E61F-524D-B208-9C15FA79A57A}" type="datetime1">
              <a:rPr lang="en-US" altLang="en-US" sz="1200">
                <a:solidFill>
                  <a:srgbClr val="045C75"/>
                </a:solidFill>
              </a:rPr>
              <a:pPr/>
              <a:t>5/17/2023</a:t>
            </a:fld>
            <a:endParaRPr lang="en-US" altLang="en-US" sz="1200">
              <a:solidFill>
                <a:srgbClr val="045C75"/>
              </a:solidFill>
            </a:endParaRPr>
          </a:p>
        </p:txBody>
      </p:sp>
      <p:sp>
        <p:nvSpPr>
          <p:cNvPr id="18447" name="Slide Number Placeholder 2">
            <a:extLst>
              <a:ext uri="{FF2B5EF4-FFF2-40B4-BE49-F238E27FC236}">
                <a16:creationId xmlns:a16="http://schemas.microsoft.com/office/drawing/2014/main" id="{07F4AE47-3A50-FE4D-8032-FFA9D2E803C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13FA91A5-F7FA-D44B-8D84-BFF562E07BC4}" type="slidenum">
              <a:rPr lang="en-GB" altLang="en-US" sz="1200">
                <a:solidFill>
                  <a:srgbClr val="045C75"/>
                </a:solidFill>
              </a:rPr>
              <a:pPr/>
              <a:t>5</a:t>
            </a:fld>
            <a:endParaRPr lang="en-GB" altLang="en-US" sz="1200">
              <a:solidFill>
                <a:srgbClr val="045C75"/>
              </a:solidFill>
            </a:endParaRPr>
          </a:p>
        </p:txBody>
      </p:sp>
      <p:sp>
        <p:nvSpPr>
          <p:cNvPr id="18448" name="Rectangle 17">
            <a:extLst>
              <a:ext uri="{FF2B5EF4-FFF2-40B4-BE49-F238E27FC236}">
                <a16:creationId xmlns:a16="http://schemas.microsoft.com/office/drawing/2014/main" id="{0B6BDC9B-C856-DD41-BD4F-5256D326DB56}"/>
              </a:ext>
            </a:extLst>
          </p:cNvPr>
          <p:cNvSpPr>
            <a:spLocks noChangeArrowheads="1"/>
          </p:cNvSpPr>
          <p:nvPr/>
        </p:nvSpPr>
        <p:spPr bwMode="auto">
          <a:xfrm>
            <a:off x="6002994" y="-25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spcBef>
                <a:spcPct val="20000"/>
              </a:spcBef>
              <a:buClr>
                <a:srgbClr val="0BD0D9"/>
              </a:buClr>
              <a:buSzPct val="95000"/>
              <a:buFont typeface="Wingdings 2" pitchFamily="2"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itchFamily="2"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itchFamily="2"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itchFamily="2"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itchFamily="2"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9pPr>
          </a:lstStyle>
          <a:p>
            <a:pPr algn="ctr">
              <a:buClr>
                <a:srgbClr val="FFFFFF"/>
              </a:buClr>
              <a:buSzPct val="75000"/>
              <a:buFont typeface="Monotype Sorts" pitchFamily="2" charset="2"/>
              <a:buNone/>
            </a:pPr>
            <a:endParaRPr lang="en-US" altLang="en-US" sz="2400">
              <a:solidFill>
                <a:srgbClr val="FFFFFF"/>
              </a:solidFill>
              <a:latin typeface="Arial" panose="020B0604020202020204" pitchFamily="34" charset="0"/>
            </a:endParaRPr>
          </a:p>
        </p:txBody>
      </p:sp>
      <p:sp>
        <p:nvSpPr>
          <p:cNvPr id="18449" name="Rectangle 2">
            <a:extLst>
              <a:ext uri="{FF2B5EF4-FFF2-40B4-BE49-F238E27FC236}">
                <a16:creationId xmlns:a16="http://schemas.microsoft.com/office/drawing/2014/main" id="{B0C8C2D3-4A34-B942-BCDA-E0274095E7A8}"/>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spcBef>
                <a:spcPct val="20000"/>
              </a:spcBef>
              <a:buClr>
                <a:srgbClr val="0BD0D9"/>
              </a:buClr>
              <a:buSzPct val="95000"/>
              <a:buFont typeface="Wingdings 2" pitchFamily="2"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itchFamily="2"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itchFamily="2"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itchFamily="2"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itchFamily="2"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9pPr>
          </a:lstStyle>
          <a:p>
            <a:pPr algn="ctr">
              <a:buClr>
                <a:srgbClr val="FFFFFF"/>
              </a:buClr>
              <a:buSzPct val="75000"/>
              <a:buFont typeface="Monotype Sorts" pitchFamily="2" charset="2"/>
              <a:buNone/>
            </a:pPr>
            <a:endParaRPr lang="en-US" altLang="en-US" sz="2400">
              <a:solidFill>
                <a:srgbClr val="FFFFFF"/>
              </a:solidFill>
              <a:latin typeface="Arial" panose="020B0604020202020204" pitchFamily="34" charset="0"/>
            </a:endParaRPr>
          </a:p>
        </p:txBody>
      </p:sp>
    </p:spTree>
  </p:cSld>
  <p:clrMapOvr>
    <a:masterClrMapping/>
  </p:clrMapOvr>
  <p:transition>
    <p:cut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a:extLst>
              <a:ext uri="{FF2B5EF4-FFF2-40B4-BE49-F238E27FC236}">
                <a16:creationId xmlns:a16="http://schemas.microsoft.com/office/drawing/2014/main" id="{C10AC2F1-ED2D-6146-B66B-920B0F48165E}"/>
              </a:ext>
            </a:extLst>
          </p:cNvPr>
          <p:cNvSpPr>
            <a:spLocks noGrp="1"/>
          </p:cNvSpPr>
          <p:nvPr>
            <p:ph type="title"/>
          </p:nvPr>
        </p:nvSpPr>
        <p:spPr>
          <a:xfrm>
            <a:off x="1992313" y="101600"/>
            <a:ext cx="8229600" cy="431800"/>
          </a:xfrm>
        </p:spPr>
        <p:txBody>
          <a:bodyPr>
            <a:normAutofit fontScale="90000"/>
          </a:bodyPr>
          <a:lstStyle/>
          <a:p>
            <a:pPr algn="ctr"/>
            <a:br>
              <a:rPr lang="en-GB" altLang="en-US" sz="2800" dirty="0"/>
            </a:br>
            <a:r>
              <a:rPr lang="en-GB" altLang="en-US" sz="2800" dirty="0"/>
              <a:t>4. Methodology</a:t>
            </a:r>
          </a:p>
        </p:txBody>
      </p:sp>
      <p:sp>
        <p:nvSpPr>
          <p:cNvPr id="19459" name="Rectangle 2">
            <a:extLst>
              <a:ext uri="{FF2B5EF4-FFF2-40B4-BE49-F238E27FC236}">
                <a16:creationId xmlns:a16="http://schemas.microsoft.com/office/drawing/2014/main" id="{D88CFF74-65E8-2A41-AAA8-356CD5A1B992}"/>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9460" name="Rectangle 4">
            <a:extLst>
              <a:ext uri="{FF2B5EF4-FFF2-40B4-BE49-F238E27FC236}">
                <a16:creationId xmlns:a16="http://schemas.microsoft.com/office/drawing/2014/main" id="{34864213-1C7B-344B-8870-E0D084B9C5CF}"/>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9461" name="Rectangle 9">
            <a:extLst>
              <a:ext uri="{FF2B5EF4-FFF2-40B4-BE49-F238E27FC236}">
                <a16:creationId xmlns:a16="http://schemas.microsoft.com/office/drawing/2014/main" id="{45FE5EC3-4A32-9443-8E82-4D33FA294E38}"/>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9462" name="Rectangle 11">
            <a:extLst>
              <a:ext uri="{FF2B5EF4-FFF2-40B4-BE49-F238E27FC236}">
                <a16:creationId xmlns:a16="http://schemas.microsoft.com/office/drawing/2014/main" id="{9A948C81-9F5C-C14D-B48C-125F3F368B88}"/>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9463" name="Rectangle 13">
            <a:extLst>
              <a:ext uri="{FF2B5EF4-FFF2-40B4-BE49-F238E27FC236}">
                <a16:creationId xmlns:a16="http://schemas.microsoft.com/office/drawing/2014/main" id="{7625DDD6-728A-5F42-9F6E-5D5983B51411}"/>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9464" name="Rectangle 15">
            <a:extLst>
              <a:ext uri="{FF2B5EF4-FFF2-40B4-BE49-F238E27FC236}">
                <a16:creationId xmlns:a16="http://schemas.microsoft.com/office/drawing/2014/main" id="{244E430E-8A45-7347-A868-DEE83D2B35B9}"/>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9465" name="Rectangle 17">
            <a:extLst>
              <a:ext uri="{FF2B5EF4-FFF2-40B4-BE49-F238E27FC236}">
                <a16:creationId xmlns:a16="http://schemas.microsoft.com/office/drawing/2014/main" id="{0280FA3D-5175-0E45-86FE-B141F00C8911}"/>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9466" name="Rectangle 19">
            <a:extLst>
              <a:ext uri="{FF2B5EF4-FFF2-40B4-BE49-F238E27FC236}">
                <a16:creationId xmlns:a16="http://schemas.microsoft.com/office/drawing/2014/main" id="{435637ED-B86E-014D-9251-71220A96D4EC}"/>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19467" name="Date Placeholder 1">
            <a:extLst>
              <a:ext uri="{FF2B5EF4-FFF2-40B4-BE49-F238E27FC236}">
                <a16:creationId xmlns:a16="http://schemas.microsoft.com/office/drawing/2014/main" id="{49BF3B6B-1C63-9644-AABE-3342F49B86DC}"/>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DDAAB60C-12D9-9640-A411-255ABEABC849}" type="datetime1">
              <a:rPr lang="en-US" altLang="en-US" sz="1200">
                <a:solidFill>
                  <a:srgbClr val="045C75"/>
                </a:solidFill>
              </a:rPr>
              <a:pPr/>
              <a:t>5/17/2023</a:t>
            </a:fld>
            <a:endParaRPr lang="en-US" altLang="en-US" sz="1200">
              <a:solidFill>
                <a:srgbClr val="045C75"/>
              </a:solidFill>
            </a:endParaRPr>
          </a:p>
        </p:txBody>
      </p:sp>
      <p:sp>
        <p:nvSpPr>
          <p:cNvPr id="19468" name="Slide Number Placeholder 2">
            <a:extLst>
              <a:ext uri="{FF2B5EF4-FFF2-40B4-BE49-F238E27FC236}">
                <a16:creationId xmlns:a16="http://schemas.microsoft.com/office/drawing/2014/main" id="{D50E9C6C-DBAC-3348-B78B-A6E3BA591C0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EBDC3905-76E1-8245-8120-A391A2F9B58B}" type="slidenum">
              <a:rPr lang="en-GB" altLang="en-US" sz="1200">
                <a:solidFill>
                  <a:srgbClr val="045C75"/>
                </a:solidFill>
              </a:rPr>
              <a:pPr/>
              <a:t>6</a:t>
            </a:fld>
            <a:endParaRPr lang="en-GB" altLang="en-US" sz="1200">
              <a:solidFill>
                <a:srgbClr val="045C75"/>
              </a:solidFill>
            </a:endParaRPr>
          </a:p>
        </p:txBody>
      </p:sp>
      <p:sp>
        <p:nvSpPr>
          <p:cNvPr id="19469" name="Rectangle 18">
            <a:extLst>
              <a:ext uri="{FF2B5EF4-FFF2-40B4-BE49-F238E27FC236}">
                <a16:creationId xmlns:a16="http://schemas.microsoft.com/office/drawing/2014/main" id="{F5D42BD9-E82F-E847-A113-8BC9B070366E}"/>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spcBef>
                <a:spcPct val="20000"/>
              </a:spcBef>
              <a:buClr>
                <a:srgbClr val="0BD0D9"/>
              </a:buClr>
              <a:buSzPct val="95000"/>
              <a:buFont typeface="Wingdings 2" pitchFamily="2"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itchFamily="2"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itchFamily="2"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itchFamily="2"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itchFamily="2"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9pPr>
          </a:lstStyle>
          <a:p>
            <a:pPr algn="ctr">
              <a:buClr>
                <a:srgbClr val="FFFFFF"/>
              </a:buClr>
              <a:buSzPct val="75000"/>
              <a:buFont typeface="Monotype Sorts" pitchFamily="2" charset="2"/>
              <a:buNone/>
            </a:pPr>
            <a:endParaRPr lang="en-US" altLang="en-US" sz="2400">
              <a:solidFill>
                <a:srgbClr val="FFFFFF"/>
              </a:solidFill>
              <a:latin typeface="Arial" panose="020B0604020202020204" pitchFamily="34" charset="0"/>
            </a:endParaRPr>
          </a:p>
        </p:txBody>
      </p:sp>
      <p:pic>
        <p:nvPicPr>
          <p:cNvPr id="5" name="Content Placeholder 4">
            <a:extLst>
              <a:ext uri="{FF2B5EF4-FFF2-40B4-BE49-F238E27FC236}">
                <a16:creationId xmlns:a16="http://schemas.microsoft.com/office/drawing/2014/main" id="{8B72C7C0-6C1E-7854-C437-A23A518CB3FD}"/>
              </a:ext>
            </a:extLst>
          </p:cNvPr>
          <p:cNvPicPr>
            <a:picLocks noGrp="1" noChangeAspect="1"/>
          </p:cNvPicPr>
          <p:nvPr>
            <p:ph idx="1"/>
          </p:nvPr>
        </p:nvPicPr>
        <p:blipFill>
          <a:blip r:embed="rId2"/>
          <a:stretch>
            <a:fillRect/>
          </a:stretch>
        </p:blipFill>
        <p:spPr>
          <a:xfrm>
            <a:off x="1505243" y="1091821"/>
            <a:ext cx="9172135" cy="4620004"/>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a:extLst>
              <a:ext uri="{FF2B5EF4-FFF2-40B4-BE49-F238E27FC236}">
                <a16:creationId xmlns:a16="http://schemas.microsoft.com/office/drawing/2014/main" id="{DA2E7087-6815-6745-A8C2-5DCE0E249A8A}"/>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0482" name="Rectangle 4">
            <a:extLst>
              <a:ext uri="{FF2B5EF4-FFF2-40B4-BE49-F238E27FC236}">
                <a16:creationId xmlns:a16="http://schemas.microsoft.com/office/drawing/2014/main" id="{B0A091E0-E69E-BB46-8B16-0D136D0DA1E5}"/>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0483" name="Rectangle 9">
            <a:extLst>
              <a:ext uri="{FF2B5EF4-FFF2-40B4-BE49-F238E27FC236}">
                <a16:creationId xmlns:a16="http://schemas.microsoft.com/office/drawing/2014/main" id="{EF9706C6-5E1D-944F-B0F8-A5AB6CA5E343}"/>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0484" name="Rectangle 11">
            <a:extLst>
              <a:ext uri="{FF2B5EF4-FFF2-40B4-BE49-F238E27FC236}">
                <a16:creationId xmlns:a16="http://schemas.microsoft.com/office/drawing/2014/main" id="{E4E22CF3-ED87-CC49-9BE3-8075D3E28A73}"/>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0485" name="Rectangle 13">
            <a:extLst>
              <a:ext uri="{FF2B5EF4-FFF2-40B4-BE49-F238E27FC236}">
                <a16:creationId xmlns:a16="http://schemas.microsoft.com/office/drawing/2014/main" id="{57D6B230-FD1A-C54C-B2C6-9B651A36163B}"/>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0486" name="Rectangle 15">
            <a:extLst>
              <a:ext uri="{FF2B5EF4-FFF2-40B4-BE49-F238E27FC236}">
                <a16:creationId xmlns:a16="http://schemas.microsoft.com/office/drawing/2014/main" id="{1C8E9EF9-D954-1E47-923A-8EF580254210}"/>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0487" name="Rectangle 17">
            <a:extLst>
              <a:ext uri="{FF2B5EF4-FFF2-40B4-BE49-F238E27FC236}">
                <a16:creationId xmlns:a16="http://schemas.microsoft.com/office/drawing/2014/main" id="{A3B9EEC0-20EF-E447-8A82-46A47A97B6C0}"/>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0488" name="Rectangle 19">
            <a:extLst>
              <a:ext uri="{FF2B5EF4-FFF2-40B4-BE49-F238E27FC236}">
                <a16:creationId xmlns:a16="http://schemas.microsoft.com/office/drawing/2014/main" id="{C1EEC5EB-E225-2E44-A31E-41632309A193}"/>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0489" name="Date Placeholder 1">
            <a:extLst>
              <a:ext uri="{FF2B5EF4-FFF2-40B4-BE49-F238E27FC236}">
                <a16:creationId xmlns:a16="http://schemas.microsoft.com/office/drawing/2014/main" id="{B084A388-01C9-004F-B3A9-3C83BE8C58FA}"/>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F9490DB7-C38A-6841-92D2-8DFBD0C79673}" type="datetime1">
              <a:rPr lang="en-US" altLang="en-US" sz="1200">
                <a:solidFill>
                  <a:srgbClr val="045C75"/>
                </a:solidFill>
              </a:rPr>
              <a:pPr/>
              <a:t>5/17/2023</a:t>
            </a:fld>
            <a:endParaRPr lang="en-US" altLang="en-US" sz="1200">
              <a:solidFill>
                <a:srgbClr val="045C75"/>
              </a:solidFill>
            </a:endParaRPr>
          </a:p>
        </p:txBody>
      </p:sp>
      <p:sp>
        <p:nvSpPr>
          <p:cNvPr id="20490" name="Slide Number Placeholder 2">
            <a:extLst>
              <a:ext uri="{FF2B5EF4-FFF2-40B4-BE49-F238E27FC236}">
                <a16:creationId xmlns:a16="http://schemas.microsoft.com/office/drawing/2014/main" id="{0D2EB51E-8D93-2B46-868B-AFFFA0E6949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DFEAA780-5657-E145-BFF2-03B959D14325}" type="slidenum">
              <a:rPr lang="en-GB" altLang="en-US" sz="1200">
                <a:solidFill>
                  <a:srgbClr val="045C75"/>
                </a:solidFill>
              </a:rPr>
              <a:pPr/>
              <a:t>7</a:t>
            </a:fld>
            <a:endParaRPr lang="en-GB" altLang="en-US" sz="1200">
              <a:solidFill>
                <a:srgbClr val="045C75"/>
              </a:solidFill>
            </a:endParaRPr>
          </a:p>
        </p:txBody>
      </p:sp>
      <p:sp>
        <p:nvSpPr>
          <p:cNvPr id="20491" name="Rectangle 18">
            <a:extLst>
              <a:ext uri="{FF2B5EF4-FFF2-40B4-BE49-F238E27FC236}">
                <a16:creationId xmlns:a16="http://schemas.microsoft.com/office/drawing/2014/main" id="{FD292F7F-7AB8-6D4F-AA02-8DB3E73B6199}"/>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spcBef>
                <a:spcPct val="20000"/>
              </a:spcBef>
              <a:buClr>
                <a:srgbClr val="0BD0D9"/>
              </a:buClr>
              <a:buSzPct val="95000"/>
              <a:buFont typeface="Wingdings 2" pitchFamily="2"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itchFamily="2"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itchFamily="2"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itchFamily="2"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itchFamily="2"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9pPr>
          </a:lstStyle>
          <a:p>
            <a:pPr algn="ctr">
              <a:buClr>
                <a:srgbClr val="FFFFFF"/>
              </a:buClr>
              <a:buSzPct val="75000"/>
              <a:buFont typeface="Monotype Sorts" pitchFamily="2" charset="2"/>
              <a:buNone/>
            </a:pPr>
            <a:endParaRPr lang="en-US" altLang="en-US" sz="2400">
              <a:solidFill>
                <a:srgbClr val="FFFFFF"/>
              </a:solidFill>
              <a:latin typeface="Arial" panose="020B0604020202020204" pitchFamily="34" charset="0"/>
            </a:endParaRPr>
          </a:p>
        </p:txBody>
      </p:sp>
      <p:pic>
        <p:nvPicPr>
          <p:cNvPr id="3" name="Picture 2">
            <a:extLst>
              <a:ext uri="{FF2B5EF4-FFF2-40B4-BE49-F238E27FC236}">
                <a16:creationId xmlns:a16="http://schemas.microsoft.com/office/drawing/2014/main" id="{2BD61807-827D-4419-DECB-0A4FE279734D}"/>
              </a:ext>
            </a:extLst>
          </p:cNvPr>
          <p:cNvPicPr>
            <a:picLocks noChangeAspect="1"/>
          </p:cNvPicPr>
          <p:nvPr/>
        </p:nvPicPr>
        <p:blipFill>
          <a:blip r:embed="rId2"/>
          <a:stretch>
            <a:fillRect/>
          </a:stretch>
        </p:blipFill>
        <p:spPr>
          <a:xfrm>
            <a:off x="1371600" y="231154"/>
            <a:ext cx="5845126" cy="683246"/>
          </a:xfrm>
          <a:prstGeom prst="rect">
            <a:avLst/>
          </a:prstGeom>
        </p:spPr>
      </p:pic>
      <p:pic>
        <p:nvPicPr>
          <p:cNvPr id="5" name="Picture 4">
            <a:extLst>
              <a:ext uri="{FF2B5EF4-FFF2-40B4-BE49-F238E27FC236}">
                <a16:creationId xmlns:a16="http://schemas.microsoft.com/office/drawing/2014/main" id="{E2626103-7782-295B-59A6-457BD650E0CD}"/>
              </a:ext>
            </a:extLst>
          </p:cNvPr>
          <p:cNvPicPr>
            <a:picLocks noChangeAspect="1"/>
          </p:cNvPicPr>
          <p:nvPr/>
        </p:nvPicPr>
        <p:blipFill>
          <a:blip r:embed="rId3"/>
          <a:stretch>
            <a:fillRect/>
          </a:stretch>
        </p:blipFill>
        <p:spPr>
          <a:xfrm>
            <a:off x="1223889" y="1069145"/>
            <a:ext cx="9596511" cy="514877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BF856712-CAE9-0949-BF97-4B7E51603D6F}"/>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1506" name="Rectangle 4">
            <a:extLst>
              <a:ext uri="{FF2B5EF4-FFF2-40B4-BE49-F238E27FC236}">
                <a16:creationId xmlns:a16="http://schemas.microsoft.com/office/drawing/2014/main" id="{2FE87034-115B-7046-ABFC-6A9A00237D61}"/>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1507" name="Rectangle 9">
            <a:extLst>
              <a:ext uri="{FF2B5EF4-FFF2-40B4-BE49-F238E27FC236}">
                <a16:creationId xmlns:a16="http://schemas.microsoft.com/office/drawing/2014/main" id="{EBC46AAB-EA11-4144-A2F6-75F5BACB3580}"/>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1508" name="Rectangle 11">
            <a:extLst>
              <a:ext uri="{FF2B5EF4-FFF2-40B4-BE49-F238E27FC236}">
                <a16:creationId xmlns:a16="http://schemas.microsoft.com/office/drawing/2014/main" id="{85CC2AC5-2498-DB4A-8AC0-CEC5FBBC2C1D}"/>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1509" name="Rectangle 13">
            <a:extLst>
              <a:ext uri="{FF2B5EF4-FFF2-40B4-BE49-F238E27FC236}">
                <a16:creationId xmlns:a16="http://schemas.microsoft.com/office/drawing/2014/main" id="{8E6A14C3-F68C-854B-892E-6A0BE99F3092}"/>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1510" name="Rectangle 15">
            <a:extLst>
              <a:ext uri="{FF2B5EF4-FFF2-40B4-BE49-F238E27FC236}">
                <a16:creationId xmlns:a16="http://schemas.microsoft.com/office/drawing/2014/main" id="{93EBF05B-3DD7-6843-922B-E46A6D5D7074}"/>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1511" name="Rectangle 17">
            <a:extLst>
              <a:ext uri="{FF2B5EF4-FFF2-40B4-BE49-F238E27FC236}">
                <a16:creationId xmlns:a16="http://schemas.microsoft.com/office/drawing/2014/main" id="{31FC9BF0-28F5-F141-979D-BFD6AA8EB12E}"/>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1512" name="Rectangle 19">
            <a:extLst>
              <a:ext uri="{FF2B5EF4-FFF2-40B4-BE49-F238E27FC236}">
                <a16:creationId xmlns:a16="http://schemas.microsoft.com/office/drawing/2014/main" id="{3D6FD961-0467-A547-A57A-8872F8DC2255}"/>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1513" name="Date Placeholder 1">
            <a:extLst>
              <a:ext uri="{FF2B5EF4-FFF2-40B4-BE49-F238E27FC236}">
                <a16:creationId xmlns:a16="http://schemas.microsoft.com/office/drawing/2014/main" id="{D03564A7-FA9A-0C4C-873F-A045F74DD880}"/>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53A82257-A956-6B44-B7B8-842F1DEB06BC}" type="datetime1">
              <a:rPr lang="en-US" altLang="en-US" sz="1200">
                <a:solidFill>
                  <a:srgbClr val="045C75"/>
                </a:solidFill>
              </a:rPr>
              <a:pPr/>
              <a:t>5/17/2023</a:t>
            </a:fld>
            <a:endParaRPr lang="en-US" altLang="en-US" sz="1200">
              <a:solidFill>
                <a:srgbClr val="045C75"/>
              </a:solidFill>
            </a:endParaRPr>
          </a:p>
        </p:txBody>
      </p:sp>
      <p:sp>
        <p:nvSpPr>
          <p:cNvPr id="21514" name="Slide Number Placeholder 2">
            <a:extLst>
              <a:ext uri="{FF2B5EF4-FFF2-40B4-BE49-F238E27FC236}">
                <a16:creationId xmlns:a16="http://schemas.microsoft.com/office/drawing/2014/main" id="{365578A7-1AD1-B645-9C0E-43B87D57F6C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27952296-31BD-7C46-B5B5-F72313F15E9B}" type="slidenum">
              <a:rPr lang="en-GB" altLang="en-US" sz="1200">
                <a:solidFill>
                  <a:srgbClr val="045C75"/>
                </a:solidFill>
              </a:rPr>
              <a:pPr/>
              <a:t>8</a:t>
            </a:fld>
            <a:endParaRPr lang="en-GB" altLang="en-US" sz="1200">
              <a:solidFill>
                <a:srgbClr val="045C75"/>
              </a:solidFill>
            </a:endParaRPr>
          </a:p>
        </p:txBody>
      </p:sp>
      <p:sp>
        <p:nvSpPr>
          <p:cNvPr id="21515" name="Rectangle 18">
            <a:extLst>
              <a:ext uri="{FF2B5EF4-FFF2-40B4-BE49-F238E27FC236}">
                <a16:creationId xmlns:a16="http://schemas.microsoft.com/office/drawing/2014/main" id="{D6A1B926-E1D1-3F4D-99AD-8E79C4640359}"/>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spcBef>
                <a:spcPct val="20000"/>
              </a:spcBef>
              <a:buClr>
                <a:srgbClr val="0BD0D9"/>
              </a:buClr>
              <a:buSzPct val="95000"/>
              <a:buFont typeface="Wingdings 2" pitchFamily="2"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itchFamily="2"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itchFamily="2"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itchFamily="2"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itchFamily="2"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9pPr>
          </a:lstStyle>
          <a:p>
            <a:pPr algn="ctr">
              <a:buClr>
                <a:srgbClr val="FFFFFF"/>
              </a:buClr>
              <a:buSzPct val="75000"/>
              <a:buFont typeface="Monotype Sorts" pitchFamily="2" charset="2"/>
              <a:buNone/>
            </a:pPr>
            <a:endParaRPr lang="en-US" altLang="en-US" sz="2400">
              <a:solidFill>
                <a:srgbClr val="FFFFFF"/>
              </a:solidFill>
              <a:latin typeface="Arial" panose="020B0604020202020204" pitchFamily="34" charset="0"/>
            </a:endParaRPr>
          </a:p>
        </p:txBody>
      </p:sp>
      <p:sp>
        <p:nvSpPr>
          <p:cNvPr id="21516" name="Title 1">
            <a:extLst>
              <a:ext uri="{FF2B5EF4-FFF2-40B4-BE49-F238E27FC236}">
                <a16:creationId xmlns:a16="http://schemas.microsoft.com/office/drawing/2014/main" id="{BBAD7DC8-8127-944D-9D03-93CBF0C65705}"/>
              </a:ext>
            </a:extLst>
          </p:cNvPr>
          <p:cNvSpPr>
            <a:spLocks noGrp="1"/>
          </p:cNvSpPr>
          <p:nvPr>
            <p:ph type="title"/>
          </p:nvPr>
        </p:nvSpPr>
        <p:spPr/>
        <p:txBody>
          <a:bodyPr/>
          <a:lstStyle/>
          <a:p>
            <a:endParaRPr lang="en-US" altLang="en-US"/>
          </a:p>
        </p:txBody>
      </p:sp>
      <p:sp>
        <p:nvSpPr>
          <p:cNvPr id="21518" name="Title 1">
            <a:extLst>
              <a:ext uri="{FF2B5EF4-FFF2-40B4-BE49-F238E27FC236}">
                <a16:creationId xmlns:a16="http://schemas.microsoft.com/office/drawing/2014/main" id="{9C4406CA-968E-A84C-9444-1922B80BBA4A}"/>
              </a:ext>
            </a:extLst>
          </p:cNvPr>
          <p:cNvSpPr txBox="1">
            <a:spLocks/>
          </p:cNvSpPr>
          <p:nvPr/>
        </p:nvSpPr>
        <p:spPr bwMode="auto">
          <a:xfrm>
            <a:off x="1992313" y="101600"/>
            <a:ext cx="82296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bIns="0" anchor="b"/>
          <a:lstStyle>
            <a:lvl1pPr>
              <a:spcBef>
                <a:spcPct val="20000"/>
              </a:spcBef>
              <a:buClr>
                <a:srgbClr val="0BD0D9"/>
              </a:buClr>
              <a:buSzPct val="95000"/>
              <a:buFont typeface="Wingdings 2" pitchFamily="2" charset="2"/>
              <a:buChar char=""/>
              <a:defRPr sz="2600">
                <a:solidFill>
                  <a:schemeClr val="tx1"/>
                </a:solidFill>
                <a:latin typeface="Constantia" panose="02030602050306030303" pitchFamily="18" charset="0"/>
              </a:defRPr>
            </a:lvl1pPr>
            <a:lvl2pPr marL="639763" indent="-246063">
              <a:spcBef>
                <a:spcPct val="20000"/>
              </a:spcBef>
              <a:buClr>
                <a:schemeClr val="accent1"/>
              </a:buClr>
              <a:buSzPct val="85000"/>
              <a:buFont typeface="Wingdings 2" pitchFamily="2" charset="2"/>
              <a:buChar char=""/>
              <a:defRPr sz="2400">
                <a:solidFill>
                  <a:schemeClr val="tx1"/>
                </a:solidFill>
                <a:latin typeface="Constantia" panose="02030602050306030303" pitchFamily="18" charset="0"/>
              </a:defRPr>
            </a:lvl2pPr>
            <a:lvl3pPr indent="-246063">
              <a:spcBef>
                <a:spcPct val="20000"/>
              </a:spcBef>
              <a:buClr>
                <a:schemeClr val="accent2"/>
              </a:buClr>
              <a:buSzPct val="70000"/>
              <a:buFont typeface="Wingdings 2" pitchFamily="2" charset="2"/>
              <a:buChar char=""/>
              <a:defRPr sz="2100">
                <a:solidFill>
                  <a:schemeClr val="tx1"/>
                </a:solidFill>
                <a:latin typeface="Constantia" panose="02030602050306030303" pitchFamily="18" charset="0"/>
              </a:defRPr>
            </a:lvl3pPr>
            <a:lvl4pPr marL="1187450" indent="-209550">
              <a:spcBef>
                <a:spcPct val="20000"/>
              </a:spcBef>
              <a:buClr>
                <a:srgbClr val="0BD0D9"/>
              </a:buClr>
              <a:buSzPct val="65000"/>
              <a:buFont typeface="Wingdings 2" pitchFamily="2" charset="2"/>
              <a:buChar char=""/>
              <a:defRPr sz="2000">
                <a:solidFill>
                  <a:schemeClr val="tx1"/>
                </a:solidFill>
                <a:latin typeface="Constantia" panose="02030602050306030303" pitchFamily="18" charset="0"/>
              </a:defRPr>
            </a:lvl4pPr>
            <a:lvl5pPr marL="1462088" indent="-209550">
              <a:spcBef>
                <a:spcPct val="20000"/>
              </a:spcBef>
              <a:buClr>
                <a:srgbClr val="10CF9B"/>
              </a:buClr>
              <a:buSzPct val="65000"/>
              <a:buFont typeface="Wingdings 2" pitchFamily="2" charset="2"/>
              <a:buChar char=""/>
              <a:defRPr sz="2000">
                <a:solidFill>
                  <a:schemeClr val="tx1"/>
                </a:solidFill>
                <a:latin typeface="Constantia" panose="02030602050306030303" pitchFamily="18" charset="0"/>
              </a:defRPr>
            </a:lvl5pPr>
            <a:lvl6pPr marL="1919288" indent="-20955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6pPr>
            <a:lvl7pPr marL="2376488" indent="-20955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7pPr>
            <a:lvl8pPr marL="2833688" indent="-20955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8pPr>
            <a:lvl9pPr marL="3290888" indent="-20955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9pPr>
          </a:lstStyle>
          <a:p>
            <a:pPr algn="ctr">
              <a:spcBef>
                <a:spcPct val="0"/>
              </a:spcBef>
              <a:buClrTx/>
              <a:buSzTx/>
              <a:buFontTx/>
              <a:buNone/>
            </a:pPr>
            <a:br>
              <a:rPr lang="en-GB" altLang="en-US" sz="2800" dirty="0">
                <a:latin typeface="Calibri" panose="020F0502020204030204" pitchFamily="34" charset="0"/>
              </a:rPr>
            </a:br>
            <a:r>
              <a:rPr lang="en-GB" altLang="en-US" sz="2800" dirty="0">
                <a:latin typeface="Calibri" panose="020F0502020204030204" pitchFamily="34" charset="0"/>
              </a:rPr>
              <a:t>5. Results</a:t>
            </a:r>
          </a:p>
        </p:txBody>
      </p:sp>
      <p:pic>
        <p:nvPicPr>
          <p:cNvPr id="3" name="Picture 2">
            <a:extLst>
              <a:ext uri="{FF2B5EF4-FFF2-40B4-BE49-F238E27FC236}">
                <a16:creationId xmlns:a16="http://schemas.microsoft.com/office/drawing/2014/main" id="{7FE407C6-5850-CBF6-0DB5-FA0072B3A786}"/>
              </a:ext>
            </a:extLst>
          </p:cNvPr>
          <p:cNvPicPr>
            <a:picLocks noChangeAspect="1"/>
          </p:cNvPicPr>
          <p:nvPr/>
        </p:nvPicPr>
        <p:blipFill>
          <a:blip r:embed="rId2"/>
          <a:stretch>
            <a:fillRect/>
          </a:stretch>
        </p:blipFill>
        <p:spPr>
          <a:xfrm>
            <a:off x="984739" y="795528"/>
            <a:ext cx="10241279" cy="606247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a:extLst>
              <a:ext uri="{FF2B5EF4-FFF2-40B4-BE49-F238E27FC236}">
                <a16:creationId xmlns:a16="http://schemas.microsoft.com/office/drawing/2014/main" id="{B0970C77-BD10-5146-8364-758933D720F2}"/>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2530" name="Rectangle 4">
            <a:extLst>
              <a:ext uri="{FF2B5EF4-FFF2-40B4-BE49-F238E27FC236}">
                <a16:creationId xmlns:a16="http://schemas.microsoft.com/office/drawing/2014/main" id="{42AB1BE4-A230-194C-91E0-679B64DA2FFA}"/>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2531" name="Rectangle 9">
            <a:extLst>
              <a:ext uri="{FF2B5EF4-FFF2-40B4-BE49-F238E27FC236}">
                <a16:creationId xmlns:a16="http://schemas.microsoft.com/office/drawing/2014/main" id="{753CA10B-08D5-C24F-9C3E-14B350E2C6A6}"/>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2532" name="Rectangle 11">
            <a:extLst>
              <a:ext uri="{FF2B5EF4-FFF2-40B4-BE49-F238E27FC236}">
                <a16:creationId xmlns:a16="http://schemas.microsoft.com/office/drawing/2014/main" id="{90F30A69-FE20-6446-8E5F-C89C0768BB07}"/>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2533" name="Rectangle 13">
            <a:extLst>
              <a:ext uri="{FF2B5EF4-FFF2-40B4-BE49-F238E27FC236}">
                <a16:creationId xmlns:a16="http://schemas.microsoft.com/office/drawing/2014/main" id="{28C07282-2556-7F41-8629-B7AFE6705008}"/>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2534" name="Rectangle 15">
            <a:extLst>
              <a:ext uri="{FF2B5EF4-FFF2-40B4-BE49-F238E27FC236}">
                <a16:creationId xmlns:a16="http://schemas.microsoft.com/office/drawing/2014/main" id="{808F3633-3355-E848-A65B-E5ED13B30F78}"/>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2535" name="Rectangle 17">
            <a:extLst>
              <a:ext uri="{FF2B5EF4-FFF2-40B4-BE49-F238E27FC236}">
                <a16:creationId xmlns:a16="http://schemas.microsoft.com/office/drawing/2014/main" id="{D442A044-D0DD-3449-A57B-F5B04071CC9E}"/>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2536" name="Rectangle 19">
            <a:extLst>
              <a:ext uri="{FF2B5EF4-FFF2-40B4-BE49-F238E27FC236}">
                <a16:creationId xmlns:a16="http://schemas.microsoft.com/office/drawing/2014/main" id="{52D9DC17-3D1B-9246-BCE7-951741F93ACB}"/>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pPr algn="ctr">
              <a:spcBef>
                <a:spcPct val="20000"/>
              </a:spcBef>
              <a:buClr>
                <a:srgbClr val="FFFFFF"/>
              </a:buClr>
              <a:buSzPct val="75000"/>
              <a:buFont typeface="Monotype Sorts" pitchFamily="2" charset="2"/>
              <a:buNone/>
            </a:pPr>
            <a:endParaRPr lang="en-US" altLang="en-US"/>
          </a:p>
        </p:txBody>
      </p:sp>
      <p:sp>
        <p:nvSpPr>
          <p:cNvPr id="22537" name="Date Placeholder 1">
            <a:extLst>
              <a:ext uri="{FF2B5EF4-FFF2-40B4-BE49-F238E27FC236}">
                <a16:creationId xmlns:a16="http://schemas.microsoft.com/office/drawing/2014/main" id="{786915C0-351C-5F49-949C-C1FE21C7A47E}"/>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7DD89522-915C-884D-9772-8B2D1ACF3A44}" type="datetime1">
              <a:rPr lang="en-US" altLang="en-US" sz="1200">
                <a:solidFill>
                  <a:srgbClr val="045C75"/>
                </a:solidFill>
              </a:rPr>
              <a:pPr/>
              <a:t>5/17/2023</a:t>
            </a:fld>
            <a:endParaRPr lang="en-US" altLang="en-US" sz="1200">
              <a:solidFill>
                <a:srgbClr val="045C75"/>
              </a:solidFill>
            </a:endParaRPr>
          </a:p>
        </p:txBody>
      </p:sp>
      <p:sp>
        <p:nvSpPr>
          <p:cNvPr id="22538" name="Slide Number Placeholder 2">
            <a:extLst>
              <a:ext uri="{FF2B5EF4-FFF2-40B4-BE49-F238E27FC236}">
                <a16:creationId xmlns:a16="http://schemas.microsoft.com/office/drawing/2014/main" id="{1991A348-B406-6443-8E34-68789020381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FFFFFF"/>
                </a:solidFill>
                <a:latin typeface="Arial" panose="020B0604020202020204" pitchFamily="34" charset="0"/>
                <a:cs typeface="Times New Roman" panose="02020603050405020304" pitchFamily="18" charset="0"/>
              </a:defRPr>
            </a:lvl1pPr>
            <a:lvl2pPr marL="742950" indent="-285750">
              <a:defRPr sz="2400">
                <a:solidFill>
                  <a:srgbClr val="FFFFFF"/>
                </a:solidFill>
                <a:latin typeface="Arial" panose="020B0604020202020204" pitchFamily="34" charset="0"/>
                <a:cs typeface="Times New Roman" panose="02020603050405020304" pitchFamily="18" charset="0"/>
              </a:defRPr>
            </a:lvl2pPr>
            <a:lvl3pPr marL="1143000" indent="-228600">
              <a:defRPr sz="2400">
                <a:solidFill>
                  <a:srgbClr val="FFFFFF"/>
                </a:solidFill>
                <a:latin typeface="Arial" panose="020B0604020202020204" pitchFamily="34" charset="0"/>
                <a:cs typeface="Times New Roman" panose="02020603050405020304" pitchFamily="18" charset="0"/>
              </a:defRPr>
            </a:lvl3pPr>
            <a:lvl4pPr marL="1600200" indent="-228600">
              <a:defRPr sz="2400">
                <a:solidFill>
                  <a:srgbClr val="FFFFFF"/>
                </a:solidFill>
                <a:latin typeface="Arial" panose="020B0604020202020204" pitchFamily="34" charset="0"/>
                <a:cs typeface="Times New Roman" panose="02020603050405020304" pitchFamily="18" charset="0"/>
              </a:defRPr>
            </a:lvl4pPr>
            <a:lvl5pPr marL="2057400" indent="-228600">
              <a:defRPr sz="2400">
                <a:solidFill>
                  <a:srgbClr val="FFFFFF"/>
                </a:solidFill>
                <a:latin typeface="Arial" panose="020B0604020202020204" pitchFamily="34" charset="0"/>
                <a:cs typeface="Times New Roman" panose="02020603050405020304" pitchFamily="18" charset="0"/>
              </a:defRPr>
            </a:lvl5pPr>
            <a:lvl6pPr marL="25146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6pPr>
            <a:lvl7pPr marL="29718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7pPr>
            <a:lvl8pPr marL="34290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8pPr>
            <a:lvl9pPr marL="3886200" indent="-228600" eaLnBrk="0" fontAlgn="base" hangingPunct="0">
              <a:spcBef>
                <a:spcPct val="0"/>
              </a:spcBef>
              <a:spcAft>
                <a:spcPct val="0"/>
              </a:spcAft>
              <a:defRPr sz="2400">
                <a:solidFill>
                  <a:srgbClr val="FFFFFF"/>
                </a:solidFill>
                <a:latin typeface="Arial" panose="020B0604020202020204" pitchFamily="34" charset="0"/>
                <a:cs typeface="Times New Roman" panose="02020603050405020304" pitchFamily="18" charset="0"/>
              </a:defRPr>
            </a:lvl9pPr>
          </a:lstStyle>
          <a:p>
            <a:fld id="{E5206E01-E7A2-7C45-B47E-614EA985841A}" type="slidenum">
              <a:rPr lang="en-GB" altLang="en-US" sz="1200">
                <a:solidFill>
                  <a:srgbClr val="045C75"/>
                </a:solidFill>
              </a:rPr>
              <a:pPr/>
              <a:t>9</a:t>
            </a:fld>
            <a:endParaRPr lang="en-GB" altLang="en-US" sz="1200">
              <a:solidFill>
                <a:srgbClr val="045C75"/>
              </a:solidFill>
            </a:endParaRPr>
          </a:p>
        </p:txBody>
      </p:sp>
      <p:sp>
        <p:nvSpPr>
          <p:cNvPr id="22539" name="Rectangle 18">
            <a:extLst>
              <a:ext uri="{FF2B5EF4-FFF2-40B4-BE49-F238E27FC236}">
                <a16:creationId xmlns:a16="http://schemas.microsoft.com/office/drawing/2014/main" id="{5CC543DA-E7DA-6F4D-9F99-5FEEF9349A61}"/>
              </a:ext>
            </a:extLst>
          </p:cNvPr>
          <p:cNvSpPr>
            <a:spLocks noChangeArrowheads="1"/>
          </p:cNvSpPr>
          <p:nvPr/>
        </p:nvSpPr>
        <p:spPr bwMode="auto">
          <a:xfrm>
            <a:off x="6002994" y="-231153"/>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spcBef>
                <a:spcPct val="20000"/>
              </a:spcBef>
              <a:buClr>
                <a:srgbClr val="0BD0D9"/>
              </a:buClr>
              <a:buSzPct val="95000"/>
              <a:buFont typeface="Wingdings 2" pitchFamily="2"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itchFamily="2"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itchFamily="2"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itchFamily="2"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itchFamily="2"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itchFamily="2" charset="2"/>
              <a:buChar char=""/>
              <a:defRPr sz="2000">
                <a:solidFill>
                  <a:schemeClr val="tx1"/>
                </a:solidFill>
                <a:latin typeface="Constantia" panose="02030602050306030303" pitchFamily="18" charset="0"/>
              </a:defRPr>
            </a:lvl9pPr>
          </a:lstStyle>
          <a:p>
            <a:pPr algn="ctr">
              <a:buClr>
                <a:srgbClr val="FFFFFF"/>
              </a:buClr>
              <a:buSzPct val="75000"/>
              <a:buFont typeface="Monotype Sorts" pitchFamily="2" charset="2"/>
              <a:buNone/>
            </a:pPr>
            <a:endParaRPr lang="en-US" altLang="en-US" sz="2400">
              <a:solidFill>
                <a:srgbClr val="FFFFFF"/>
              </a:solidFill>
              <a:latin typeface="Arial" panose="020B0604020202020204" pitchFamily="34" charset="0"/>
            </a:endParaRPr>
          </a:p>
        </p:txBody>
      </p:sp>
      <p:sp>
        <p:nvSpPr>
          <p:cNvPr id="22540" name="Title 1">
            <a:extLst>
              <a:ext uri="{FF2B5EF4-FFF2-40B4-BE49-F238E27FC236}">
                <a16:creationId xmlns:a16="http://schemas.microsoft.com/office/drawing/2014/main" id="{8FB5FCD7-6EAB-FD4F-8684-116B9CBE292D}"/>
              </a:ext>
            </a:extLst>
          </p:cNvPr>
          <p:cNvSpPr>
            <a:spLocks noGrp="1"/>
          </p:cNvSpPr>
          <p:nvPr>
            <p:ph type="title"/>
          </p:nvPr>
        </p:nvSpPr>
        <p:spPr/>
        <p:txBody>
          <a:bodyPr/>
          <a:lstStyle/>
          <a:p>
            <a:endParaRPr lang="en-US" altLang="en-US"/>
          </a:p>
        </p:txBody>
      </p:sp>
      <p:pic>
        <p:nvPicPr>
          <p:cNvPr id="3" name="Picture 2">
            <a:extLst>
              <a:ext uri="{FF2B5EF4-FFF2-40B4-BE49-F238E27FC236}">
                <a16:creationId xmlns:a16="http://schemas.microsoft.com/office/drawing/2014/main" id="{1B6B81B1-8912-53F3-8329-E8AA5EB7829D}"/>
              </a:ext>
            </a:extLst>
          </p:cNvPr>
          <p:cNvPicPr>
            <a:picLocks noChangeAspect="1"/>
          </p:cNvPicPr>
          <p:nvPr/>
        </p:nvPicPr>
        <p:blipFill>
          <a:blip r:embed="rId2"/>
          <a:stretch>
            <a:fillRect/>
          </a:stretch>
        </p:blipFill>
        <p:spPr>
          <a:xfrm>
            <a:off x="1371599" y="0"/>
            <a:ext cx="8841545" cy="6858000"/>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4.8"/>
</p:tagLst>
</file>

<file path=ppt/theme/theme1.xml><?xml version="1.0" encoding="utf-8"?>
<a:theme xmlns:a="http://schemas.openxmlformats.org/drawingml/2006/main" name="GradientRiseVTI">
  <a:themeElements>
    <a:clrScheme name="AnalogousFromLightSeedLeftStep">
      <a:dk1>
        <a:srgbClr val="000000"/>
      </a:dk1>
      <a:lt1>
        <a:srgbClr val="FFFFFF"/>
      </a:lt1>
      <a:dk2>
        <a:srgbClr val="41243E"/>
      </a:dk2>
      <a:lt2>
        <a:srgbClr val="E2E6E8"/>
      </a:lt2>
      <a:accent1>
        <a:srgbClr val="C39983"/>
      </a:accent1>
      <a:accent2>
        <a:srgbClr val="BF7A7F"/>
      </a:accent2>
      <a:accent3>
        <a:srgbClr val="CB92AE"/>
      </a:accent3>
      <a:accent4>
        <a:srgbClr val="BF7AB9"/>
      </a:accent4>
      <a:accent5>
        <a:srgbClr val="B892CB"/>
      </a:accent5>
      <a:accent6>
        <a:srgbClr val="8B7ABF"/>
      </a:accent6>
      <a:hlink>
        <a:srgbClr val="5B879D"/>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0</TotalTime>
  <Words>660</Words>
  <Application>Microsoft Office PowerPoint</Application>
  <PresentationFormat>Widescreen</PresentationFormat>
  <Paragraphs>86</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Monotype Sorts</vt:lpstr>
      <vt:lpstr>Arial</vt:lpstr>
      <vt:lpstr>Avenir Next LT Pro</vt:lpstr>
      <vt:lpstr>Calibri</vt:lpstr>
      <vt:lpstr>Times New Roman</vt:lpstr>
      <vt:lpstr>Wingdings</vt:lpstr>
      <vt:lpstr>GradientRiseVTI</vt:lpstr>
      <vt:lpstr>Does prefecture characteristics affect bank profitability in Japan?</vt:lpstr>
      <vt:lpstr>Outline of the presentation</vt:lpstr>
      <vt:lpstr>1. Objectives</vt:lpstr>
      <vt:lpstr>2. Regional banks in japan</vt:lpstr>
      <vt:lpstr> 3. Literature review</vt:lpstr>
      <vt:lpstr> 4. Methodology</vt:lpstr>
      <vt:lpstr>PowerPoint Presentation</vt:lpstr>
      <vt:lpstr>PowerPoint Presentation</vt:lpstr>
      <vt:lpstr>PowerPoint Presentation</vt:lpstr>
      <vt:lpstr>6. Conclusions</vt:lpstr>
      <vt:lpstr>6. Conclusions</vt:lpstr>
      <vt:lpstr>6. Conclusions</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Polictics Matter in US Bank Efficiency?</dc:title>
  <dc:creator>Nguyen, Thao</dc:creator>
  <cp:lastModifiedBy>Sullivan, Linda</cp:lastModifiedBy>
  <cp:revision>10</cp:revision>
  <dcterms:created xsi:type="dcterms:W3CDTF">2021-08-11T11:55:27Z</dcterms:created>
  <dcterms:modified xsi:type="dcterms:W3CDTF">2023-05-17T07:46:40Z</dcterms:modified>
</cp:coreProperties>
</file>