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90" r:id="rId3"/>
    <p:sldId id="257" r:id="rId4"/>
    <p:sldId id="304" r:id="rId5"/>
    <p:sldId id="260" r:id="rId6"/>
    <p:sldId id="258" r:id="rId7"/>
    <p:sldId id="294" r:id="rId8"/>
    <p:sldId id="295" r:id="rId9"/>
    <p:sldId id="297" r:id="rId10"/>
    <p:sldId id="298" r:id="rId11"/>
    <p:sldId id="299" r:id="rId12"/>
    <p:sldId id="300" r:id="rId13"/>
    <p:sldId id="301" r:id="rId14"/>
    <p:sldId id="302" r:id="rId15"/>
    <p:sldId id="296" r:id="rId16"/>
    <p:sldId id="305" r:id="rId17"/>
    <p:sldId id="306" r:id="rId18"/>
    <p:sldId id="307" r:id="rId19"/>
    <p:sldId id="309" r:id="rId20"/>
    <p:sldId id="308" r:id="rId21"/>
    <p:sldId id="310" r:id="rId22"/>
    <p:sldId id="311" r:id="rId23"/>
    <p:sldId id="271" r:id="rId24"/>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005B"/>
    <a:srgbClr val="FF477E"/>
    <a:srgbClr val="F40061"/>
    <a:srgbClr val="FA1E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56E540-365F-43E5-B048-2B3C51D3CE96}" v="6" dt="2022-06-15T13:40:04.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80"/>
    <p:restoredTop sz="63150" autoAdjust="0"/>
  </p:normalViewPr>
  <p:slideViewPr>
    <p:cSldViewPr snapToGrid="0" snapToObjects="1">
      <p:cViewPr varScale="1">
        <p:scale>
          <a:sx n="50" d="100"/>
          <a:sy n="50" d="100"/>
        </p:scale>
        <p:origin x="10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a:solidFill>
                  <a:srgbClr val="E9005B"/>
                </a:solidFill>
              </a:rPr>
              <a:t>Own Accent  N = 99</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943-4908-9EB3-D5AEC19273F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943-4908-9EB3-D5AEC19273F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943-4908-9EB3-D5AEC19273F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D943-4908-9EB3-D5AEC19273F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943-4908-9EB3-D5AEC19273F9}"/>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D943-4908-9EB3-D5AEC19273F9}"/>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943-4908-9EB3-D5AEC19273F9}"/>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D943-4908-9EB3-D5AEC19273F9}"/>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943-4908-9EB3-D5AEC19273F9}"/>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D943-4908-9EB3-D5AEC19273F9}"/>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D943-4908-9EB3-D5AEC19273F9}"/>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C-D943-4908-9EB3-D5AEC19273F9}"/>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D943-4908-9EB3-D5AEC19273F9}"/>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2-D943-4908-9EB3-D5AEC19273F9}"/>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D943-4908-9EB3-D5AEC19273F9}"/>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4-D943-4908-9EB3-D5AEC19273F9}"/>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D943-4908-9EB3-D5AEC19273F9}"/>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6-D943-4908-9EB3-D5AEC19273F9}"/>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D943-4908-9EB3-D5AEC19273F9}"/>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8-D943-4908-9EB3-D5AEC19273F9}"/>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9-D943-4908-9EB3-D5AEC19273F9}"/>
                </c:ext>
              </c:extLst>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A-D943-4908-9EB3-D5AEC19273F9}"/>
                </c:ext>
              </c:extLst>
            </c:dLbl>
            <c:dLbl>
              <c:idx val="1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B-D943-4908-9EB3-D5AEC19273F9}"/>
                </c:ext>
              </c:extLst>
            </c:dLbl>
            <c:dLbl>
              <c:idx val="1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C-D943-4908-9EB3-D5AEC19273F9}"/>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12"/>
                <c:pt idx="0">
                  <c:v>NW</c:v>
                </c:pt>
                <c:pt idx="1">
                  <c:v>NE</c:v>
                </c:pt>
                <c:pt idx="2">
                  <c:v>WM</c:v>
                </c:pt>
                <c:pt idx="3">
                  <c:v>EM</c:v>
                </c:pt>
                <c:pt idx="4">
                  <c:v>SW</c:v>
                </c:pt>
                <c:pt idx="5">
                  <c:v>SE (not L)</c:v>
                </c:pt>
                <c:pt idx="6">
                  <c:v>L</c:v>
                </c:pt>
                <c:pt idx="7">
                  <c:v>RP</c:v>
                </c:pt>
                <c:pt idx="8">
                  <c:v>Welsh</c:v>
                </c:pt>
                <c:pt idx="9">
                  <c:v>Scottish</c:v>
                </c:pt>
                <c:pt idx="10">
                  <c:v>DK</c:v>
                </c:pt>
                <c:pt idx="11">
                  <c:v>No answer</c:v>
                </c:pt>
              </c:strCache>
            </c:strRef>
          </c:cat>
          <c:val>
            <c:numRef>
              <c:f>Sheet1!$B$2:$B$13</c:f>
              <c:numCache>
                <c:formatCode>General</c:formatCode>
                <c:ptCount val="12"/>
                <c:pt idx="0">
                  <c:v>6</c:v>
                </c:pt>
                <c:pt idx="1">
                  <c:v>11</c:v>
                </c:pt>
                <c:pt idx="2">
                  <c:v>8</c:v>
                </c:pt>
                <c:pt idx="3">
                  <c:v>6</c:v>
                </c:pt>
                <c:pt idx="4">
                  <c:v>7</c:v>
                </c:pt>
                <c:pt idx="5">
                  <c:v>28</c:v>
                </c:pt>
                <c:pt idx="6">
                  <c:v>15</c:v>
                </c:pt>
                <c:pt idx="7">
                  <c:v>3</c:v>
                </c:pt>
                <c:pt idx="8">
                  <c:v>3</c:v>
                </c:pt>
                <c:pt idx="9">
                  <c:v>4</c:v>
                </c:pt>
                <c:pt idx="10">
                  <c:v>6</c:v>
                </c:pt>
                <c:pt idx="11">
                  <c:v>2</c:v>
                </c:pt>
              </c:numCache>
            </c:numRef>
          </c:val>
          <c:extLst>
            <c:ext xmlns:c16="http://schemas.microsoft.com/office/drawing/2014/chart" uri="{C3380CC4-5D6E-409C-BE32-E72D297353CC}">
              <c16:uniqueId val="{00000000-D943-4908-9EB3-D5AEC19273F9}"/>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9190F944-2442-5B4D-9BA4-6747BE2CF519}" type="datetimeFigureOut">
              <a:rPr lang="en-US" smtClean="0"/>
              <a:t>7/4/2023</a:t>
            </a:fld>
            <a:endParaRPr lang="en-U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2E3C00D0-8925-954F-9459-C1F1D7C93104}" type="slidenum">
              <a:rPr lang="en-US" smtClean="0"/>
              <a:t>‹#›</a:t>
            </a:fld>
            <a:endParaRPr lang="en-US"/>
          </a:p>
        </p:txBody>
      </p:sp>
    </p:spTree>
    <p:extLst>
      <p:ext uri="{BB962C8B-B14F-4D97-AF65-F5344CB8AC3E}">
        <p14:creationId xmlns:p14="http://schemas.microsoft.com/office/powerpoint/2010/main" val="381164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Proposal:</a:t>
            </a:r>
          </a:p>
          <a:p>
            <a:r>
              <a:rPr lang="en-GB" dirty="0">
                <a:effectLst/>
              </a:rPr>
              <a:t>In this paper we will discuss our pilot study into ‘</a:t>
            </a:r>
            <a:r>
              <a:rPr lang="en-GB" dirty="0" err="1">
                <a:effectLst/>
              </a:rPr>
              <a:t>accentism</a:t>
            </a:r>
            <a:r>
              <a:rPr lang="en-GB" dirty="0">
                <a:effectLst/>
              </a:rPr>
              <a:t>’ amongst barristers.</a:t>
            </a:r>
          </a:p>
          <a:p>
            <a:r>
              <a:rPr lang="en-GB" dirty="0">
                <a:effectLst/>
              </a:rPr>
              <a:t>Accents are a marker of social class and different regional accents have different associations. Differentiating between individuals on the basis of accent amounts to discrimination on the basis of socio-economic background. The issue of accent as a possible barrier to progression at the Bar has been raised before but not studied. Law can only be used to achieve a public good if the legal professions represent the diversity of society. This project (funded by NTU’s Safety and Security of Citizens theme) aimed to collect preliminary data to establish whether this issue requires further investigation.</a:t>
            </a:r>
          </a:p>
          <a:p>
            <a:r>
              <a:rPr lang="en-GB" dirty="0">
                <a:effectLst/>
              </a:rPr>
              <a:t>In the first strand of the project, participants were played a recording of a defence closing speech in a criminal trial delivered by male speakers with different English regional accents and a received pronunciation speaker. In an online survey completed by 99 members of the public, participants were asked to listen to the recordings and rate the speakers according to criteria including ‘professionalism’, ‘intelligence’, ’clarity’ and ‘confidence.’</a:t>
            </a:r>
          </a:p>
          <a:p>
            <a:r>
              <a:rPr lang="en-GB" dirty="0">
                <a:effectLst/>
              </a:rPr>
              <a:t>The findings revealed significant variation in attitudes to speakers based on their accent. This paper will summarise these findings which indicated that certain accents were regarded more favourably than others in respect of the key attributes likely to be seen as positive in a barrister.</a:t>
            </a:r>
          </a:p>
          <a:p>
            <a:r>
              <a:rPr lang="en-GB" dirty="0">
                <a:effectLst/>
              </a:rPr>
              <a:t>In the second part of this study, semi-structured interviews were conducted with seven practitioners and two students. A thematic analysis was conducted of their responses. Common themes emerged from the interviews regarding experiences of their treatment as people with accents and how they had seen the issue of accent treated in practice. The contents of these interviews will be discussed, along with their implications for diversity within the legal professions, implications for practice and directions for future research.</a:t>
            </a:r>
          </a:p>
          <a:p>
            <a:br>
              <a:rPr lang="en-GB" dirty="0">
                <a:effectLst/>
              </a:rPr>
            </a:br>
            <a:endParaRPr lang="en-GB" dirty="0"/>
          </a:p>
        </p:txBody>
      </p:sp>
      <p:sp>
        <p:nvSpPr>
          <p:cNvPr id="4" name="Slide Number Placeholder 3"/>
          <p:cNvSpPr>
            <a:spLocks noGrp="1"/>
          </p:cNvSpPr>
          <p:nvPr>
            <p:ph type="sldNum" sz="quarter" idx="5"/>
          </p:nvPr>
        </p:nvSpPr>
        <p:spPr/>
        <p:txBody>
          <a:bodyPr/>
          <a:lstStyle/>
          <a:p>
            <a:fld id="{2E3C00D0-8925-954F-9459-C1F1D7C93104}" type="slidenum">
              <a:rPr lang="en-US" smtClean="0"/>
              <a:t>1</a:t>
            </a:fld>
            <a:endParaRPr lang="en-US"/>
          </a:p>
        </p:txBody>
      </p:sp>
    </p:spTree>
    <p:extLst>
      <p:ext uri="{BB962C8B-B14F-4D97-AF65-F5344CB8AC3E}">
        <p14:creationId xmlns:p14="http://schemas.microsoft.com/office/powerpoint/2010/main" val="994024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dirty="0">
                <a:latin typeface="+mj-lt"/>
              </a:rPr>
              <a:t>Professionalism</a:t>
            </a:r>
          </a:p>
          <a:p>
            <a:pPr marL="342900" indent="-342900">
              <a:buFont typeface="Arial" panose="020B0604020202020204" pitchFamily="34" charset="0"/>
              <a:buChar char="•"/>
            </a:pPr>
            <a:endParaRPr lang="en-GB" sz="1200" dirty="0">
              <a:latin typeface="+mj-lt"/>
            </a:endParaRPr>
          </a:p>
          <a:p>
            <a:pPr marL="342900" indent="-342900">
              <a:buFont typeface="Arial" panose="020B0604020202020204" pitchFamily="34" charset="0"/>
              <a:buChar char="•"/>
            </a:pPr>
            <a:r>
              <a:rPr lang="en-GB" sz="1200" dirty="0">
                <a:latin typeface="+mj-lt"/>
              </a:rPr>
              <a:t>All accents apart from the SE voice were scored significantly lower in professionalism compared to the baseline RP accent. </a:t>
            </a:r>
          </a:p>
          <a:p>
            <a:endParaRPr lang="en-GB" sz="1200" dirty="0">
              <a:latin typeface="+mj-lt"/>
            </a:endParaRPr>
          </a:p>
          <a:p>
            <a:pPr marL="285750" indent="-285750">
              <a:buFont typeface="Arial" panose="020B0604020202020204" pitchFamily="34" charset="0"/>
              <a:buChar char="•"/>
            </a:pPr>
            <a:r>
              <a:rPr lang="en-GB" sz="1200" dirty="0">
                <a:latin typeface="+mj-lt"/>
              </a:rPr>
              <a:t>The WM accent scored the worst in intelligence, professionalism and clarity.</a:t>
            </a:r>
          </a:p>
          <a:p>
            <a:pPr marL="285750" indent="-285750">
              <a:buFont typeface="Arial" panose="020B0604020202020204" pitchFamily="34" charset="0"/>
              <a:buChar char="•"/>
            </a:pPr>
            <a:endParaRPr lang="en-GB" sz="1200" dirty="0">
              <a:latin typeface="+mj-lt"/>
            </a:endParaRPr>
          </a:p>
          <a:p>
            <a:pPr marL="285750" indent="-285750">
              <a:buFont typeface="Arial" panose="020B0604020202020204" pitchFamily="34" charset="0"/>
              <a:buChar char="•"/>
            </a:pPr>
            <a:r>
              <a:rPr lang="en-GB" sz="1200" dirty="0">
                <a:latin typeface="+mj-lt"/>
              </a:rPr>
              <a:t>Age and gender had no main effect on professionalism scores. </a:t>
            </a:r>
          </a:p>
          <a:p>
            <a:endParaRPr lang="en-GB" sz="1200" dirty="0">
              <a:latin typeface="+mj-lt"/>
            </a:endParaRPr>
          </a:p>
          <a:p>
            <a:pPr marL="285750" indent="-285750">
              <a:buFont typeface="Arial" panose="020B0604020202020204" pitchFamily="34" charset="0"/>
              <a:buChar char="•"/>
            </a:pPr>
            <a:r>
              <a:rPr lang="en-GB" sz="1200" dirty="0">
                <a:latin typeface="+mj-lt"/>
              </a:rPr>
              <a:t>Accent similarity was significant – the more similar the respondent’s accent to the speaker the higher scores afforded in these traits.</a:t>
            </a:r>
          </a:p>
          <a:p>
            <a:pPr marL="285750" indent="-285750">
              <a:buFont typeface="Arial" panose="020B0604020202020204" pitchFamily="34" charset="0"/>
              <a:buChar char="•"/>
            </a:pPr>
            <a:endParaRPr lang="en-GB" sz="1200" dirty="0">
              <a:latin typeface="+mj-lt"/>
            </a:endParaRPr>
          </a:p>
          <a:p>
            <a:pPr marL="285750" indent="-285750">
              <a:buFont typeface="Arial" panose="020B0604020202020204" pitchFamily="34" charset="0"/>
              <a:buChar char="•"/>
            </a:pPr>
            <a:r>
              <a:rPr lang="en-GB" sz="1200" dirty="0">
                <a:latin typeface="+mj-lt"/>
                <a:cs typeface="Arial" panose="020B0604020202020204" pitchFamily="34" charset="0"/>
              </a:rPr>
              <a:t>No statistically significant improvement in the model when including two-way interactions – no further investigation.</a:t>
            </a:r>
          </a:p>
          <a:p>
            <a:endParaRPr lang="en-GB" dirty="0"/>
          </a:p>
          <a:p>
            <a:r>
              <a:rPr lang="en-GB" b="1" dirty="0"/>
              <a:t>Intelligence</a:t>
            </a:r>
          </a:p>
          <a:p>
            <a:endParaRPr lang="en-GB" dirty="0"/>
          </a:p>
          <a:p>
            <a:pPr marL="342900" indent="-342900">
              <a:buFont typeface="Arial" panose="020B0604020202020204" pitchFamily="34" charset="0"/>
              <a:buChar char="•"/>
            </a:pPr>
            <a:r>
              <a:rPr lang="en-GB" sz="1200" dirty="0">
                <a:latin typeface="+mj-lt"/>
              </a:rPr>
              <a:t>All accents apart from the SE voice were scored significantly lower in intelligence compared to the baseline RP accent. </a:t>
            </a:r>
          </a:p>
          <a:p>
            <a:pPr marL="285750" indent="-285750">
              <a:buFont typeface="Arial" panose="020B0604020202020204" pitchFamily="34" charset="0"/>
              <a:buChar char="•"/>
            </a:pPr>
            <a:endParaRPr lang="en-GB" sz="1000" dirty="0">
              <a:latin typeface="+mj-lt"/>
            </a:endParaRPr>
          </a:p>
          <a:p>
            <a:pPr marL="285750" indent="-285750">
              <a:buFont typeface="Arial" panose="020B0604020202020204" pitchFamily="34" charset="0"/>
              <a:buChar char="•"/>
            </a:pPr>
            <a:r>
              <a:rPr lang="en-GB" sz="1200" dirty="0">
                <a:latin typeface="+mj-lt"/>
              </a:rPr>
              <a:t>The West Midlands accent scored the worst in intelligence. </a:t>
            </a:r>
          </a:p>
          <a:p>
            <a:pPr marL="285750" indent="-285750">
              <a:buFont typeface="Arial" panose="020B0604020202020204" pitchFamily="34" charset="0"/>
              <a:buChar char="•"/>
            </a:pPr>
            <a:endParaRPr lang="en-GB" sz="1000" dirty="0">
              <a:latin typeface="+mj-lt"/>
            </a:endParaRPr>
          </a:p>
          <a:p>
            <a:pPr marL="285750" indent="-285750">
              <a:buFont typeface="Arial" panose="020B0604020202020204" pitchFamily="34" charset="0"/>
              <a:buChar char="•"/>
            </a:pPr>
            <a:r>
              <a:rPr lang="en-GB" sz="1200" dirty="0">
                <a:latin typeface="+mj-lt"/>
              </a:rPr>
              <a:t>Age and gender had no main effect on professionalism scores. </a:t>
            </a:r>
          </a:p>
          <a:p>
            <a:pPr marL="285750" indent="-285750">
              <a:buFont typeface="Arial" panose="020B0604020202020204" pitchFamily="34" charset="0"/>
              <a:buChar char="•"/>
            </a:pPr>
            <a:endParaRPr lang="en-GB" sz="1000" dirty="0">
              <a:latin typeface="+mj-lt"/>
            </a:endParaRPr>
          </a:p>
          <a:p>
            <a:pPr marL="285750" indent="-285750">
              <a:buFont typeface="Arial" panose="020B0604020202020204" pitchFamily="34" charset="0"/>
              <a:buChar char="•"/>
            </a:pPr>
            <a:r>
              <a:rPr lang="en-GB" sz="1200" dirty="0">
                <a:latin typeface="+mj-lt"/>
              </a:rPr>
              <a:t>Accent similarity was significant – more similar the respondent’s accent to the speaker the higher scores afforded in these traits.</a:t>
            </a:r>
          </a:p>
          <a:p>
            <a:pPr marL="285750" indent="-285750">
              <a:buFont typeface="Arial" panose="020B0604020202020204" pitchFamily="34" charset="0"/>
              <a:buChar char="•"/>
            </a:pPr>
            <a:endParaRPr lang="en-GB" sz="1000" dirty="0">
              <a:latin typeface="+mj-lt"/>
            </a:endParaRPr>
          </a:p>
          <a:p>
            <a:pPr marL="285750" indent="-285750">
              <a:buFont typeface="Arial" panose="020B0604020202020204" pitchFamily="34" charset="0"/>
              <a:buChar char="•"/>
            </a:pPr>
            <a:r>
              <a:rPr lang="en-GB" sz="1200" dirty="0">
                <a:solidFill>
                  <a:srgbClr val="000000"/>
                </a:solidFill>
                <a:latin typeface="+mj-lt"/>
                <a:ea typeface="Calibri" panose="020F0502020204030204" pitchFamily="34" charset="0"/>
                <a:cs typeface="Times New Roman" panose="02020603050405020304" pitchFamily="18" charset="0"/>
              </a:rPr>
              <a:t>Significant two-way interaction between accent type and gender. Gender other rated EM, NE, SW and WM sig higher than the RP voice compared to the baseline gender category female, where WM accent was rated the highest.</a:t>
            </a:r>
            <a:endParaRPr lang="en-GB" sz="1200" dirty="0">
              <a:latin typeface="+mj-l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E3C00D0-8925-954F-9459-C1F1D7C93104}" type="slidenum">
              <a:rPr lang="en-US" smtClean="0"/>
              <a:t>10</a:t>
            </a:fld>
            <a:endParaRPr lang="en-US"/>
          </a:p>
        </p:txBody>
      </p:sp>
    </p:spTree>
    <p:extLst>
      <p:ext uri="{BB962C8B-B14F-4D97-AF65-F5344CB8AC3E}">
        <p14:creationId xmlns:p14="http://schemas.microsoft.com/office/powerpoint/2010/main" val="3178842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Trustworthiness</a:t>
            </a:r>
          </a:p>
          <a:p>
            <a:pPr marL="285750" indent="-285750">
              <a:buFont typeface="Arial" panose="020B0604020202020204" pitchFamily="34" charset="0"/>
              <a:buChar char="•"/>
            </a:pPr>
            <a:r>
              <a:rPr lang="en-GB" sz="1200" dirty="0">
                <a:latin typeface="+mj-lt"/>
              </a:rPr>
              <a:t>All accents apart from NE and NW (non-sig) scored significantly lower than RP baseline accent in trustworthiness (with WM being poorest scorer). </a:t>
            </a:r>
          </a:p>
          <a:p>
            <a:endParaRPr lang="en-GB" sz="1200" dirty="0">
              <a:latin typeface="+mj-lt"/>
            </a:endParaRPr>
          </a:p>
          <a:p>
            <a:pPr marL="285750" indent="-285750">
              <a:buFont typeface="Arial" panose="020B0604020202020204" pitchFamily="34" charset="0"/>
              <a:buChar char="•"/>
            </a:pPr>
            <a:r>
              <a:rPr lang="en-GB" sz="1200" dirty="0">
                <a:latin typeface="+mj-lt"/>
              </a:rPr>
              <a:t>SE voice scored significantly higher than the RP voice in trustworthiness </a:t>
            </a:r>
          </a:p>
          <a:p>
            <a:pPr marL="285750" indent="-285750">
              <a:buFont typeface="Arial" panose="020B0604020202020204" pitchFamily="34" charset="0"/>
              <a:buChar char="•"/>
            </a:pPr>
            <a:endParaRPr lang="en-GB" sz="1200" dirty="0">
              <a:latin typeface="+mj-lt"/>
            </a:endParaRPr>
          </a:p>
          <a:p>
            <a:pPr marL="285750" indent="-285750">
              <a:buFont typeface="Arial" panose="020B0604020202020204" pitchFamily="34" charset="0"/>
              <a:buChar char="•"/>
            </a:pPr>
            <a:r>
              <a:rPr lang="en-GB" sz="1200" dirty="0">
                <a:latin typeface="+mj-lt"/>
              </a:rPr>
              <a:t>Age and gender had no significant main effect on trustworthiness scores. </a:t>
            </a:r>
          </a:p>
          <a:p>
            <a:pPr marL="285750" indent="-285750">
              <a:buFont typeface="Arial" panose="020B0604020202020204" pitchFamily="34" charset="0"/>
              <a:buChar char="•"/>
            </a:pPr>
            <a:endParaRPr lang="en-GB" sz="1200" dirty="0">
              <a:latin typeface="+mj-lt"/>
            </a:endParaRPr>
          </a:p>
          <a:p>
            <a:pPr marL="285750" indent="-285750">
              <a:buFont typeface="Arial" panose="020B0604020202020204" pitchFamily="34" charset="0"/>
              <a:buChar char="•"/>
            </a:pPr>
            <a:r>
              <a:rPr lang="en-GB" sz="1200" dirty="0">
                <a:latin typeface="+mj-lt"/>
              </a:rPr>
              <a:t>Accent similarity was significant – the more similar the respondent’s accent to the speaker the higher scores afforded in trustworthiness. </a:t>
            </a:r>
          </a:p>
          <a:p>
            <a:pPr marL="285750" indent="-285750">
              <a:buFont typeface="Arial" panose="020B0604020202020204" pitchFamily="34" charset="0"/>
              <a:buChar char="•"/>
            </a:pPr>
            <a:endParaRPr lang="en-GB" sz="1200" dirty="0">
              <a:latin typeface="+mj-lt"/>
            </a:endParaRPr>
          </a:p>
          <a:p>
            <a:pPr marL="285750" indent="-285750">
              <a:buFont typeface="Arial" panose="020B0604020202020204" pitchFamily="34" charset="0"/>
              <a:buChar char="•"/>
            </a:pPr>
            <a:r>
              <a:rPr lang="en-GB" sz="1200" dirty="0">
                <a:latin typeface="+mj-lt"/>
                <a:cs typeface="Arial" panose="020B0604020202020204" pitchFamily="34" charset="0"/>
              </a:rPr>
              <a:t>No statistically significant improvement in the model when including two-way interactions – no further investigation</a:t>
            </a:r>
            <a:r>
              <a:rPr lang="en-GB" sz="1200" dirty="0">
                <a:cs typeface="Arial" panose="020B0604020202020204" pitchFamily="34" charset="0"/>
              </a:rPr>
              <a:t>.</a:t>
            </a:r>
          </a:p>
          <a:p>
            <a:endParaRPr lang="en-GB" dirty="0"/>
          </a:p>
          <a:p>
            <a:r>
              <a:rPr lang="en-GB" dirty="0"/>
              <a:t>Friendliness</a:t>
            </a:r>
          </a:p>
          <a:p>
            <a:pPr marL="285750" indent="-285750">
              <a:buFont typeface="Arial" panose="020B0604020202020204" pitchFamily="34" charset="0"/>
              <a:buChar char="•"/>
            </a:pPr>
            <a:r>
              <a:rPr lang="en-GB" sz="1200" dirty="0">
                <a:solidFill>
                  <a:srgbClr val="000000"/>
                </a:solidFill>
                <a:latin typeface="+mj-lt"/>
                <a:ea typeface="Calibri" panose="020F0502020204030204" pitchFamily="34" charset="0"/>
                <a:cs typeface="Times New Roman" panose="02020603050405020304" pitchFamily="18" charset="0"/>
              </a:rPr>
              <a:t>Every accent apart from EM and London (non-sig) were rated as significantly more friendly than the RP baseline voice. </a:t>
            </a:r>
          </a:p>
          <a:p>
            <a:pPr marL="285750" indent="-285750">
              <a:buFont typeface="Arial" panose="020B0604020202020204" pitchFamily="34" charset="0"/>
              <a:buChar char="•"/>
            </a:pPr>
            <a:endParaRPr lang="en-GB" sz="1200" dirty="0">
              <a:solidFill>
                <a:srgbClr val="000000"/>
              </a:solidFill>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200" dirty="0">
                <a:solidFill>
                  <a:srgbClr val="000000"/>
                </a:solidFill>
                <a:latin typeface="+mj-lt"/>
                <a:ea typeface="Calibri" panose="020F0502020204030204" pitchFamily="34" charset="0"/>
                <a:cs typeface="Times New Roman" panose="02020603050405020304" pitchFamily="18" charset="0"/>
              </a:rPr>
              <a:t>The NW accent was rated as the friendliest.</a:t>
            </a:r>
          </a:p>
          <a:p>
            <a:pPr marL="285750" indent="-285750">
              <a:buFont typeface="Arial" panose="020B0604020202020204" pitchFamily="34" charset="0"/>
              <a:buChar char="•"/>
            </a:pPr>
            <a:endParaRPr lang="en-GB" sz="1200" dirty="0">
              <a:solidFill>
                <a:srgbClr val="000000"/>
              </a:solidFill>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200" dirty="0">
                <a:solidFill>
                  <a:srgbClr val="000000"/>
                </a:solidFill>
                <a:latin typeface="+mj-lt"/>
                <a:ea typeface="Calibri" panose="020F0502020204030204" pitchFamily="34" charset="0"/>
                <a:cs typeface="Times New Roman" panose="02020603050405020304" pitchFamily="18" charset="0"/>
              </a:rPr>
              <a:t>Age and gender had no significant main effect on friendliness scores. </a:t>
            </a:r>
          </a:p>
          <a:p>
            <a:endParaRPr lang="en-GB" sz="1200" dirty="0">
              <a:latin typeface="+mj-lt"/>
            </a:endParaRPr>
          </a:p>
          <a:p>
            <a:pPr marL="285750" indent="-285750">
              <a:buFont typeface="Arial" panose="020B0604020202020204" pitchFamily="34" charset="0"/>
              <a:buChar char="•"/>
            </a:pPr>
            <a:r>
              <a:rPr lang="en-GB" sz="1200" dirty="0">
                <a:latin typeface="+mj-lt"/>
              </a:rPr>
              <a:t>Accent similarity was significant – the more similar the respondent’s accent to the speaker the higher scores afforded in friendliness. </a:t>
            </a:r>
          </a:p>
          <a:p>
            <a:pPr marL="285750" indent="-285750">
              <a:buFont typeface="Arial" panose="020B0604020202020204" pitchFamily="34" charset="0"/>
              <a:buChar char="•"/>
            </a:pPr>
            <a:endParaRPr lang="en-GB" sz="1200" dirty="0">
              <a:latin typeface="+mj-lt"/>
            </a:endParaRPr>
          </a:p>
          <a:p>
            <a:pPr marL="285750" indent="-285750">
              <a:buFont typeface="Arial" panose="020B0604020202020204" pitchFamily="34" charset="0"/>
              <a:buChar char="•"/>
            </a:pPr>
            <a:r>
              <a:rPr lang="en-GB" sz="1200" dirty="0">
                <a:latin typeface="+mj-lt"/>
                <a:cs typeface="Arial" panose="020B0604020202020204" pitchFamily="34" charset="0"/>
              </a:rPr>
              <a:t>No statistically significant improvement in the model when including two-way interactions – no further investigation.</a:t>
            </a:r>
          </a:p>
          <a:p>
            <a:endParaRPr lang="en-GB" dirty="0"/>
          </a:p>
        </p:txBody>
      </p:sp>
      <p:sp>
        <p:nvSpPr>
          <p:cNvPr id="4" name="Slide Number Placeholder 3"/>
          <p:cNvSpPr>
            <a:spLocks noGrp="1"/>
          </p:cNvSpPr>
          <p:nvPr>
            <p:ph type="sldNum" sz="quarter" idx="5"/>
          </p:nvPr>
        </p:nvSpPr>
        <p:spPr/>
        <p:txBody>
          <a:bodyPr/>
          <a:lstStyle/>
          <a:p>
            <a:fld id="{2E3C00D0-8925-954F-9459-C1F1D7C93104}" type="slidenum">
              <a:rPr lang="en-US" smtClean="0"/>
              <a:t>11</a:t>
            </a:fld>
            <a:endParaRPr lang="en-US"/>
          </a:p>
        </p:txBody>
      </p:sp>
    </p:spTree>
    <p:extLst>
      <p:ext uri="{BB962C8B-B14F-4D97-AF65-F5344CB8AC3E}">
        <p14:creationId xmlns:p14="http://schemas.microsoft.com/office/powerpoint/2010/main" val="502521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Confidence</a:t>
            </a:r>
          </a:p>
          <a:p>
            <a:pPr marL="285750" indent="-285750">
              <a:buFont typeface="Arial" panose="020B0604020202020204" pitchFamily="34" charset="0"/>
              <a:buChar char="•"/>
            </a:pPr>
            <a:r>
              <a:rPr lang="en-GB" sz="1200" dirty="0">
                <a:solidFill>
                  <a:srgbClr val="000000"/>
                </a:solidFill>
                <a:latin typeface="+mj-lt"/>
                <a:ea typeface="Calibri" panose="020F0502020204030204" pitchFamily="34" charset="0"/>
                <a:cs typeface="Times New Roman" panose="02020603050405020304" pitchFamily="18" charset="0"/>
              </a:rPr>
              <a:t>Every accent apart from SE and NW (non-sig) was rated significantly lower in confidence compared to the RP baseline voice. </a:t>
            </a:r>
          </a:p>
          <a:p>
            <a:pPr marL="285750" indent="-285750">
              <a:buFont typeface="Arial" panose="020B0604020202020204" pitchFamily="34" charset="0"/>
              <a:buChar char="•"/>
            </a:pPr>
            <a:endParaRPr lang="en-GB" sz="1200" dirty="0">
              <a:solidFill>
                <a:srgbClr val="000000"/>
              </a:solidFill>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200" dirty="0">
                <a:solidFill>
                  <a:srgbClr val="000000"/>
                </a:solidFill>
                <a:latin typeface="+mj-lt"/>
                <a:ea typeface="Calibri" panose="020F0502020204030204" pitchFamily="34" charset="0"/>
                <a:cs typeface="Times New Roman" panose="02020603050405020304" pitchFamily="18" charset="0"/>
              </a:rPr>
              <a:t>The SW accent was rated as the least confident. </a:t>
            </a:r>
          </a:p>
          <a:p>
            <a:pPr marL="285750" indent="-285750">
              <a:buFont typeface="Arial" panose="020B0604020202020204" pitchFamily="34" charset="0"/>
              <a:buChar char="•"/>
            </a:pPr>
            <a:endParaRPr lang="en-GB" sz="1200" dirty="0">
              <a:solidFill>
                <a:srgbClr val="000000"/>
              </a:solidFill>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200" dirty="0">
                <a:solidFill>
                  <a:srgbClr val="000000"/>
                </a:solidFill>
                <a:latin typeface="+mj-lt"/>
                <a:ea typeface="Calibri" panose="020F0502020204030204" pitchFamily="34" charset="0"/>
                <a:cs typeface="Times New Roman" panose="02020603050405020304" pitchFamily="18" charset="0"/>
              </a:rPr>
              <a:t>Age and gender had no significant main effect on confidence scores. </a:t>
            </a:r>
          </a:p>
          <a:p>
            <a:endParaRPr lang="en-GB" sz="1200" dirty="0">
              <a:latin typeface="+mj-lt"/>
            </a:endParaRPr>
          </a:p>
          <a:p>
            <a:pPr marL="285750" indent="-285750">
              <a:buFont typeface="Arial" panose="020B0604020202020204" pitchFamily="34" charset="0"/>
              <a:buChar char="•"/>
            </a:pPr>
            <a:r>
              <a:rPr lang="en-GB" sz="1200" dirty="0">
                <a:latin typeface="+mj-lt"/>
              </a:rPr>
              <a:t>Accent similarity was significant – the more similar the respondent’s accent to the speaker the higher scores afforded in confidence. </a:t>
            </a:r>
          </a:p>
          <a:p>
            <a:pPr marL="285750" indent="-285750">
              <a:buFont typeface="Arial" panose="020B0604020202020204" pitchFamily="34" charset="0"/>
              <a:buChar char="•"/>
            </a:pPr>
            <a:endParaRPr lang="en-GB" sz="1200" dirty="0">
              <a:latin typeface="+mj-lt"/>
            </a:endParaRPr>
          </a:p>
          <a:p>
            <a:pPr marL="285750" indent="-285750">
              <a:buFont typeface="Arial" panose="020B0604020202020204" pitchFamily="34" charset="0"/>
              <a:buChar char="•"/>
            </a:pPr>
            <a:r>
              <a:rPr lang="en-GB" sz="1200" dirty="0">
                <a:latin typeface="+mj-lt"/>
                <a:cs typeface="Arial" panose="020B0604020202020204" pitchFamily="34" charset="0"/>
              </a:rPr>
              <a:t>No statistically significant improvement in the model when including two-way interactions – no further investigation.</a:t>
            </a:r>
          </a:p>
          <a:p>
            <a:endParaRPr lang="en-GB" dirty="0"/>
          </a:p>
          <a:p>
            <a:r>
              <a:rPr lang="en-GB" dirty="0"/>
              <a:t>Clarity</a:t>
            </a:r>
          </a:p>
          <a:p>
            <a:pPr marL="285750" indent="-285750">
              <a:buFont typeface="Arial" panose="020B0604020202020204" pitchFamily="34" charset="0"/>
              <a:buChar char="•"/>
            </a:pPr>
            <a:r>
              <a:rPr lang="en-GB" sz="1200" dirty="0">
                <a:latin typeface="+mj-lt"/>
              </a:rPr>
              <a:t>All accents apart from the SE voice (non-sig) were scored significantly lower in clarity compared to the baseline RP accent. </a:t>
            </a:r>
          </a:p>
          <a:p>
            <a:pPr marL="285750" indent="-285750">
              <a:buFont typeface="Arial" panose="020B0604020202020204" pitchFamily="34" charset="0"/>
              <a:buChar char="•"/>
            </a:pPr>
            <a:endParaRPr lang="en-GB" sz="1200" dirty="0">
              <a:latin typeface="+mj-lt"/>
            </a:endParaRPr>
          </a:p>
          <a:p>
            <a:pPr marL="285750" indent="-285750">
              <a:buFont typeface="Arial" panose="020B0604020202020204" pitchFamily="34" charset="0"/>
              <a:buChar char="•"/>
            </a:pPr>
            <a:r>
              <a:rPr lang="en-GB" sz="1200" dirty="0">
                <a:latin typeface="+mj-lt"/>
              </a:rPr>
              <a:t>The WM accent scored the worst in clarity</a:t>
            </a:r>
          </a:p>
          <a:p>
            <a:pPr marL="285750" indent="-285750">
              <a:buFont typeface="Arial" panose="020B0604020202020204" pitchFamily="34" charset="0"/>
              <a:buChar char="•"/>
            </a:pPr>
            <a:endParaRPr lang="en-GB" sz="1200" dirty="0">
              <a:latin typeface="+mj-lt"/>
            </a:endParaRPr>
          </a:p>
          <a:p>
            <a:pPr marL="285750" indent="-285750">
              <a:buFont typeface="Arial" panose="020B0604020202020204" pitchFamily="34" charset="0"/>
              <a:buChar char="•"/>
            </a:pPr>
            <a:r>
              <a:rPr lang="en-GB" sz="1200" dirty="0">
                <a:latin typeface="+mj-lt"/>
              </a:rPr>
              <a:t>Age and gender had no significant main effect on clarity scores. </a:t>
            </a:r>
          </a:p>
          <a:p>
            <a:pPr marL="285750" indent="-285750">
              <a:buFont typeface="Arial" panose="020B0604020202020204" pitchFamily="34" charset="0"/>
              <a:buChar char="•"/>
            </a:pPr>
            <a:endParaRPr lang="en-GB" sz="1200" dirty="0">
              <a:latin typeface="+mj-lt"/>
            </a:endParaRPr>
          </a:p>
          <a:p>
            <a:pPr marL="285750" indent="-285750">
              <a:buFont typeface="Arial" panose="020B0604020202020204" pitchFamily="34" charset="0"/>
              <a:buChar char="•"/>
            </a:pPr>
            <a:r>
              <a:rPr lang="en-GB" sz="1200" dirty="0">
                <a:latin typeface="+mj-lt"/>
              </a:rPr>
              <a:t>Accent similarity was significant –the more similar the respondent’s accent to the speaker the higher scores afforded in these traits.</a:t>
            </a:r>
          </a:p>
          <a:p>
            <a:pPr marL="285750" indent="-285750">
              <a:buFont typeface="Arial" panose="020B0604020202020204" pitchFamily="34" charset="0"/>
              <a:buChar char="•"/>
            </a:pPr>
            <a:endParaRPr lang="en-GB" sz="1200" dirty="0">
              <a:latin typeface="+mj-lt"/>
            </a:endParaRPr>
          </a:p>
          <a:p>
            <a:pPr marL="285750" indent="-285750">
              <a:buFont typeface="Arial" panose="020B0604020202020204" pitchFamily="34" charset="0"/>
              <a:buChar char="•"/>
            </a:pPr>
            <a:r>
              <a:rPr lang="en-GB" sz="1200" dirty="0">
                <a:latin typeface="+mj-lt"/>
                <a:cs typeface="Arial" panose="020B0604020202020204" pitchFamily="34" charset="0"/>
              </a:rPr>
              <a:t>No statistically significant improvement in the model when including two-way interactions – no further investigation.</a:t>
            </a:r>
          </a:p>
          <a:p>
            <a:endParaRPr lang="en-GB" dirty="0"/>
          </a:p>
        </p:txBody>
      </p:sp>
      <p:sp>
        <p:nvSpPr>
          <p:cNvPr id="4" name="Slide Number Placeholder 3"/>
          <p:cNvSpPr>
            <a:spLocks noGrp="1"/>
          </p:cNvSpPr>
          <p:nvPr>
            <p:ph type="sldNum" sz="quarter" idx="5"/>
          </p:nvPr>
        </p:nvSpPr>
        <p:spPr/>
        <p:txBody>
          <a:bodyPr/>
          <a:lstStyle/>
          <a:p>
            <a:fld id="{2E3C00D0-8925-954F-9459-C1F1D7C93104}" type="slidenum">
              <a:rPr lang="en-US" smtClean="0"/>
              <a:t>12</a:t>
            </a:fld>
            <a:endParaRPr lang="en-US"/>
          </a:p>
        </p:txBody>
      </p:sp>
    </p:spTree>
    <p:extLst>
      <p:ext uri="{BB962C8B-B14F-4D97-AF65-F5344CB8AC3E}">
        <p14:creationId xmlns:p14="http://schemas.microsoft.com/office/powerpoint/2010/main" val="2898816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sz="1200" dirty="0">
                <a:latin typeface="+mj-lt"/>
              </a:rPr>
              <a:t>NW and SE scored significantly higher than the baseline RP accent in honesty. </a:t>
            </a:r>
          </a:p>
          <a:p>
            <a:pPr marL="457200" indent="-457200">
              <a:buFont typeface="Arial" panose="020B0604020202020204" pitchFamily="34" charset="0"/>
              <a:buChar char="•"/>
            </a:pPr>
            <a:endParaRPr lang="en-GB" sz="1200" dirty="0">
              <a:latin typeface="+mj-lt"/>
            </a:endParaRPr>
          </a:p>
          <a:p>
            <a:pPr marL="457200" indent="-457200">
              <a:buFont typeface="Arial" panose="020B0604020202020204" pitchFamily="34" charset="0"/>
              <a:buChar char="•"/>
            </a:pPr>
            <a:r>
              <a:rPr lang="en-GB" sz="1200" dirty="0">
                <a:latin typeface="+mj-lt"/>
              </a:rPr>
              <a:t>The NW accent scored highest in honesty.</a:t>
            </a:r>
          </a:p>
          <a:p>
            <a:pPr marL="457200" indent="-457200">
              <a:buFont typeface="Arial" panose="020B0604020202020204" pitchFamily="34" charset="0"/>
              <a:buChar char="•"/>
            </a:pPr>
            <a:endParaRPr lang="en-GB" sz="1200" dirty="0">
              <a:latin typeface="+mj-lt"/>
            </a:endParaRPr>
          </a:p>
          <a:p>
            <a:pPr marL="457200" indent="-457200">
              <a:buFont typeface="Arial" panose="020B0604020202020204" pitchFamily="34" charset="0"/>
              <a:buChar char="•"/>
            </a:pPr>
            <a:r>
              <a:rPr lang="en-GB" sz="1200" dirty="0">
                <a:latin typeface="+mj-lt"/>
              </a:rPr>
              <a:t>WM was the only accent to score significantly lower than RP and therefore was the lowest scorer in honesty. </a:t>
            </a:r>
          </a:p>
          <a:p>
            <a:pPr marL="457200" indent="-457200">
              <a:buFont typeface="Arial" panose="020B0604020202020204" pitchFamily="34" charset="0"/>
              <a:buChar char="•"/>
            </a:pPr>
            <a:endParaRPr lang="en-GB" sz="1200" dirty="0">
              <a:latin typeface="+mj-lt"/>
            </a:endParaRPr>
          </a:p>
          <a:p>
            <a:pPr marL="457200" indent="-457200">
              <a:buFont typeface="Arial" panose="020B0604020202020204" pitchFamily="34" charset="0"/>
              <a:buChar char="•"/>
            </a:pPr>
            <a:r>
              <a:rPr lang="en-GB" sz="1200" dirty="0">
                <a:latin typeface="+mj-lt"/>
              </a:rPr>
              <a:t>Age and gender had no significant main effect on honesty scores. </a:t>
            </a:r>
          </a:p>
          <a:p>
            <a:endParaRPr lang="en-GB" sz="1200" dirty="0">
              <a:latin typeface="+mj-lt"/>
            </a:endParaRPr>
          </a:p>
          <a:p>
            <a:pPr marL="457200" indent="-457200">
              <a:buFont typeface="Arial" panose="020B0604020202020204" pitchFamily="34" charset="0"/>
              <a:buChar char="•"/>
            </a:pPr>
            <a:r>
              <a:rPr lang="en-GB" sz="1200" dirty="0">
                <a:latin typeface="+mj-lt"/>
              </a:rPr>
              <a:t>Accent similarity was significant - the more similar the respondent’s accent to the speaker the higher scores afforded in honesty. </a:t>
            </a:r>
          </a:p>
          <a:p>
            <a:endParaRPr lang="en-GB" dirty="0"/>
          </a:p>
          <a:p>
            <a:pPr marL="342900" indent="-342900">
              <a:lnSpc>
                <a:spcPct val="150000"/>
              </a:lnSpc>
              <a:buFont typeface="Arial" panose="020B0604020202020204" pitchFamily="34" charset="0"/>
              <a:buChar char="•"/>
            </a:pPr>
            <a:r>
              <a:rPr lang="en-GB" sz="2800" dirty="0">
                <a:solidFill>
                  <a:srgbClr val="000000"/>
                </a:solidFill>
                <a:latin typeface="+mj-lt"/>
                <a:ea typeface="Calibri" panose="020F0502020204030204" pitchFamily="34" charset="0"/>
                <a:cs typeface="Times New Roman" panose="02020603050405020304" pitchFamily="18" charset="0"/>
              </a:rPr>
              <a:t>S</a:t>
            </a:r>
            <a:r>
              <a:rPr lang="en-GB" sz="2800" dirty="0">
                <a:solidFill>
                  <a:srgbClr val="000000"/>
                </a:solidFill>
                <a:effectLst/>
                <a:latin typeface="+mj-lt"/>
                <a:ea typeface="Calibri" panose="020F0502020204030204" pitchFamily="34" charset="0"/>
                <a:cs typeface="Times New Roman" panose="02020603050405020304" pitchFamily="18" charset="0"/>
              </a:rPr>
              <a:t>ignificant two-way interaction between accent type and age:</a:t>
            </a:r>
          </a:p>
          <a:p>
            <a:pPr marL="800100" lvl="1" indent="-342900">
              <a:lnSpc>
                <a:spcPct val="150000"/>
              </a:lnSpc>
              <a:buFont typeface="Courier New" panose="02070309020205020404" pitchFamily="49" charset="0"/>
              <a:buChar char="o"/>
            </a:pPr>
            <a:r>
              <a:rPr lang="en-GB" sz="2800" dirty="0">
                <a:solidFill>
                  <a:srgbClr val="000000"/>
                </a:solidFill>
                <a:effectLst/>
                <a:latin typeface="+mj-lt"/>
                <a:ea typeface="Calibri" panose="020F0502020204030204" pitchFamily="34" charset="0"/>
                <a:cs typeface="Times New Roman" panose="02020603050405020304" pitchFamily="18" charset="0"/>
              </a:rPr>
              <a:t> The 31-50 age group rated the NE accent significantly lower in honesty than the RP baseline compared to the baseline 18-30 age group.</a:t>
            </a:r>
            <a:r>
              <a:rPr lang="en-GB" sz="2800" dirty="0">
                <a:effectLst/>
                <a:latin typeface="+mj-lt"/>
                <a:ea typeface="Calibri" panose="020F0502020204030204" pitchFamily="34" charset="0"/>
                <a:cs typeface="Times New Roman" panose="02020603050405020304" pitchFamily="18" charset="0"/>
              </a:rPr>
              <a:t> </a:t>
            </a:r>
          </a:p>
          <a:p>
            <a:pPr>
              <a:lnSpc>
                <a:spcPct val="150000"/>
              </a:lnSpc>
            </a:pPr>
            <a:endParaRPr lang="en-GB" sz="2800" dirty="0">
              <a:solidFill>
                <a:srgbClr val="000000"/>
              </a:solidFill>
              <a:latin typeface="+mj-lt"/>
              <a:ea typeface="Calibri" panose="020F0502020204030204" pitchFamily="34" charset="0"/>
              <a:cs typeface="Times New Roman" panose="02020603050405020304" pitchFamily="18" charset="0"/>
            </a:endParaRPr>
          </a:p>
          <a:p>
            <a:pPr marL="342900" indent="-342900">
              <a:lnSpc>
                <a:spcPct val="150000"/>
              </a:lnSpc>
              <a:buFont typeface="Arial" panose="020B0604020202020204" pitchFamily="34" charset="0"/>
              <a:buChar char="•"/>
            </a:pPr>
            <a:r>
              <a:rPr lang="en-GB" sz="2800" dirty="0">
                <a:solidFill>
                  <a:srgbClr val="000000"/>
                </a:solidFill>
                <a:effectLst/>
                <a:latin typeface="+mj-lt"/>
                <a:ea typeface="Calibri" panose="020F0502020204030204" pitchFamily="34" charset="0"/>
                <a:cs typeface="Times New Roman" panose="02020603050405020304" pitchFamily="18" charset="0"/>
              </a:rPr>
              <a:t>Significant two-way interaction between gender and age:</a:t>
            </a:r>
          </a:p>
          <a:p>
            <a:pPr marL="800100" lvl="1" indent="-342900">
              <a:lnSpc>
                <a:spcPct val="150000"/>
              </a:lnSpc>
              <a:buFont typeface="Courier New" panose="02070309020205020404" pitchFamily="49" charset="0"/>
              <a:buChar char="o"/>
            </a:pPr>
            <a:r>
              <a:rPr lang="en-GB" sz="2800" dirty="0">
                <a:solidFill>
                  <a:srgbClr val="000000"/>
                </a:solidFill>
                <a:latin typeface="+mj-lt"/>
                <a:ea typeface="Calibri" panose="020F0502020204030204" pitchFamily="34" charset="0"/>
                <a:cs typeface="Times New Roman" panose="02020603050405020304" pitchFamily="18" charset="0"/>
              </a:rPr>
              <a:t> G</a:t>
            </a:r>
            <a:r>
              <a:rPr lang="en-GB" sz="2800" dirty="0">
                <a:solidFill>
                  <a:srgbClr val="000000"/>
                </a:solidFill>
                <a:effectLst/>
                <a:latin typeface="+mj-lt"/>
                <a:ea typeface="Calibri" panose="020F0502020204030204" pitchFamily="34" charset="0"/>
                <a:cs typeface="Times New Roman" panose="02020603050405020304" pitchFamily="18" charset="0"/>
              </a:rPr>
              <a:t>ender other aged 31-50 years rated all accents significantly lower in honesty compared to the baseline gender female and baseline 18-30 age group.</a:t>
            </a:r>
            <a:endParaRPr lang="en-GB" sz="2800" dirty="0">
              <a:effectLst/>
              <a:latin typeface="+mj-l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E3C00D0-8925-954F-9459-C1F1D7C93104}" type="slidenum">
              <a:rPr lang="en-US" smtClean="0"/>
              <a:t>13</a:t>
            </a:fld>
            <a:endParaRPr lang="en-US"/>
          </a:p>
        </p:txBody>
      </p:sp>
    </p:spTree>
    <p:extLst>
      <p:ext uri="{BB962C8B-B14F-4D97-AF65-F5344CB8AC3E}">
        <p14:creationId xmlns:p14="http://schemas.microsoft.com/office/powerpoint/2010/main" val="2023142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Representation</a:t>
            </a:r>
          </a:p>
          <a:p>
            <a:pPr marL="457200" indent="-457200">
              <a:buFont typeface="Arial" panose="020B0604020202020204" pitchFamily="34" charset="0"/>
              <a:buChar char="•"/>
            </a:pPr>
            <a:r>
              <a:rPr lang="en-GB" sz="1200" dirty="0">
                <a:latin typeface="+mj-lt"/>
              </a:rPr>
              <a:t>All voices apart from NW (non-sig) significantly lower on representation than the baseline RP voice. WM scored the lowest. </a:t>
            </a:r>
          </a:p>
          <a:p>
            <a:pPr marL="457200" indent="-457200">
              <a:buFont typeface="Arial" panose="020B0604020202020204" pitchFamily="34" charset="0"/>
              <a:buChar char="•"/>
            </a:pPr>
            <a:endParaRPr lang="en-GB" sz="1200" dirty="0">
              <a:latin typeface="+mj-lt"/>
            </a:endParaRPr>
          </a:p>
          <a:p>
            <a:pPr marL="457200" indent="-457200">
              <a:buFont typeface="Arial" panose="020B0604020202020204" pitchFamily="34" charset="0"/>
              <a:buChar char="•"/>
            </a:pPr>
            <a:r>
              <a:rPr lang="en-GB" sz="1200" dirty="0">
                <a:latin typeface="+mj-lt"/>
              </a:rPr>
              <a:t>SE voice scored significantly higher in representation than the baseline RP voice. </a:t>
            </a:r>
          </a:p>
          <a:p>
            <a:pPr marL="457200" indent="-457200">
              <a:buFont typeface="Arial" panose="020B0604020202020204" pitchFamily="34" charset="0"/>
              <a:buChar char="•"/>
            </a:pPr>
            <a:endParaRPr lang="en-GB" sz="1200" dirty="0">
              <a:latin typeface="+mj-lt"/>
            </a:endParaRPr>
          </a:p>
          <a:p>
            <a:pPr marL="457200" indent="-457200">
              <a:buFont typeface="Arial" panose="020B0604020202020204" pitchFamily="34" charset="0"/>
              <a:buChar char="•"/>
            </a:pPr>
            <a:r>
              <a:rPr lang="en-GB" sz="1200" dirty="0">
                <a:latin typeface="+mj-lt"/>
              </a:rPr>
              <a:t>Age was significant - those aged 51+  gave lower representation scores across all accents compared to the baseline 18-30 age group.</a:t>
            </a:r>
          </a:p>
          <a:p>
            <a:pPr marL="457200" indent="-457200">
              <a:buFont typeface="Arial" panose="020B0604020202020204" pitchFamily="34" charset="0"/>
              <a:buChar char="•"/>
            </a:pPr>
            <a:endParaRPr lang="en-GB" sz="1200" dirty="0">
              <a:latin typeface="+mj-lt"/>
            </a:endParaRPr>
          </a:p>
          <a:p>
            <a:pPr marL="457200" indent="-457200">
              <a:buFont typeface="Arial" panose="020B0604020202020204" pitchFamily="34" charset="0"/>
              <a:buChar char="•"/>
            </a:pPr>
            <a:r>
              <a:rPr lang="en-GB" sz="1200" dirty="0">
                <a:latin typeface="+mj-lt"/>
              </a:rPr>
              <a:t>Gender had no significant main effect. </a:t>
            </a:r>
          </a:p>
          <a:p>
            <a:endParaRPr lang="en-GB" sz="1200" dirty="0">
              <a:latin typeface="+mj-lt"/>
            </a:endParaRPr>
          </a:p>
          <a:p>
            <a:pPr marL="457200" indent="-457200">
              <a:buFont typeface="Arial" panose="020B0604020202020204" pitchFamily="34" charset="0"/>
              <a:buChar char="•"/>
            </a:pPr>
            <a:r>
              <a:rPr lang="en-GB" sz="1200" dirty="0">
                <a:latin typeface="+mj-lt"/>
              </a:rPr>
              <a:t>Accent similarity was significant  - the more similar the respondent’s accent to the speaker the more comfortable they would feel being represented by the speaker in court. </a:t>
            </a:r>
          </a:p>
          <a:p>
            <a:pPr marL="342900" indent="-342900">
              <a:lnSpc>
                <a:spcPct val="150000"/>
              </a:lnSpc>
              <a:buFont typeface="Arial" panose="020B0604020202020204" pitchFamily="34" charset="0"/>
              <a:buChar char="•"/>
            </a:pPr>
            <a:r>
              <a:rPr lang="en-GB" sz="2800" dirty="0">
                <a:solidFill>
                  <a:srgbClr val="000000"/>
                </a:solidFill>
                <a:latin typeface="+mj-lt"/>
                <a:ea typeface="Calibri" panose="020F0502020204030204" pitchFamily="34" charset="0"/>
                <a:cs typeface="Times New Roman" panose="02020603050405020304" pitchFamily="18" charset="0"/>
              </a:rPr>
              <a:t>S</a:t>
            </a:r>
            <a:r>
              <a:rPr lang="en-GB" sz="2800" dirty="0">
                <a:solidFill>
                  <a:srgbClr val="000000"/>
                </a:solidFill>
                <a:effectLst/>
                <a:latin typeface="+mj-lt"/>
                <a:ea typeface="Calibri" panose="020F0502020204030204" pitchFamily="34" charset="0"/>
                <a:cs typeface="Times New Roman" panose="02020603050405020304" pitchFamily="18" charset="0"/>
              </a:rPr>
              <a:t>ignificant two-way interaction between accent type and gender: </a:t>
            </a:r>
          </a:p>
          <a:p>
            <a:pPr marL="800100" lvl="1" indent="-342900">
              <a:lnSpc>
                <a:spcPct val="150000"/>
              </a:lnSpc>
              <a:buFont typeface="Courier New" panose="02070309020205020404" pitchFamily="49" charset="0"/>
              <a:buChar char="o"/>
            </a:pPr>
            <a:r>
              <a:rPr lang="en-GB" sz="2800" dirty="0">
                <a:solidFill>
                  <a:srgbClr val="000000"/>
                </a:solidFill>
                <a:latin typeface="+mj-lt"/>
                <a:ea typeface="Calibri" panose="020F0502020204030204" pitchFamily="34" charset="0"/>
                <a:cs typeface="Times New Roman" panose="02020603050405020304" pitchFamily="18" charset="0"/>
              </a:rPr>
              <a:t>M</a:t>
            </a:r>
            <a:r>
              <a:rPr lang="en-GB" sz="2800" dirty="0">
                <a:solidFill>
                  <a:srgbClr val="000000"/>
                </a:solidFill>
                <a:effectLst/>
                <a:latin typeface="+mj-lt"/>
                <a:ea typeface="Calibri" panose="020F0502020204030204" pitchFamily="34" charset="0"/>
                <a:cs typeface="Times New Roman" panose="02020603050405020304" pitchFamily="18" charset="0"/>
              </a:rPr>
              <a:t>en rated the London and SE accent significantly higher than RP compared to the baseline gender, females, with SE being the highest scorer for men.</a:t>
            </a:r>
          </a:p>
          <a:p>
            <a:pPr lvl="1">
              <a:lnSpc>
                <a:spcPct val="150000"/>
              </a:lnSpc>
            </a:pPr>
            <a:endParaRPr lang="en-GB" sz="2800" dirty="0">
              <a:solidFill>
                <a:srgbClr val="000000"/>
              </a:solidFill>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GB" sz="2800" dirty="0">
                <a:effectLst/>
                <a:latin typeface="+mj-lt"/>
                <a:ea typeface="Calibri" panose="020F0502020204030204" pitchFamily="34" charset="0"/>
                <a:cs typeface="Times New Roman" panose="02020603050405020304" pitchFamily="18" charset="0"/>
              </a:rPr>
              <a:t>Gender other rated EM</a:t>
            </a:r>
            <a:r>
              <a:rPr lang="en-GB" sz="2800" dirty="0">
                <a:solidFill>
                  <a:srgbClr val="000000"/>
                </a:solidFill>
                <a:effectLst/>
                <a:latin typeface="+mj-lt"/>
                <a:ea typeface="Calibri" panose="020F0502020204030204" pitchFamily="34" charset="0"/>
                <a:cs typeface="Times New Roman" panose="02020603050405020304" pitchFamily="18" charset="0"/>
              </a:rPr>
              <a:t>, NE, NW, SW and WM </a:t>
            </a:r>
            <a:r>
              <a:rPr lang="en-GB" sz="2800" dirty="0">
                <a:solidFill>
                  <a:srgbClr val="000000"/>
                </a:solidFill>
                <a:latin typeface="+mj-lt"/>
                <a:ea typeface="Calibri" panose="020F0502020204030204" pitchFamily="34" charset="0"/>
                <a:cs typeface="Times New Roman" panose="02020603050405020304" pitchFamily="18" charset="0"/>
              </a:rPr>
              <a:t>accents</a:t>
            </a:r>
            <a:r>
              <a:rPr lang="en-GB" sz="2800" dirty="0">
                <a:solidFill>
                  <a:srgbClr val="000000"/>
                </a:solidFill>
                <a:effectLst/>
                <a:latin typeface="+mj-lt"/>
                <a:ea typeface="Calibri" panose="020F0502020204030204" pitchFamily="34" charset="0"/>
                <a:cs typeface="Times New Roman" panose="02020603050405020304" pitchFamily="18" charset="0"/>
              </a:rPr>
              <a:t> significantly higher than RP compared to the baseline gender, female, with WM being the highest scorer. </a:t>
            </a:r>
            <a:endParaRPr lang="en-GB" sz="2800" dirty="0">
              <a:effectLst/>
              <a:latin typeface="+mj-lt"/>
              <a:ea typeface="Calibri" panose="020F0502020204030204" pitchFamily="34" charset="0"/>
              <a:cs typeface="Times New Roman" panose="02020603050405020304" pitchFamily="18" charset="0"/>
            </a:endParaRPr>
          </a:p>
          <a:p>
            <a:r>
              <a:rPr lang="en-GB" dirty="0"/>
              <a:t>Likelihood of being a lawyer</a:t>
            </a:r>
          </a:p>
          <a:p>
            <a:pPr marL="342900" indent="-342900">
              <a:buFont typeface="Arial" panose="020B0604020202020204" pitchFamily="34" charset="0"/>
              <a:buChar char="•"/>
            </a:pPr>
            <a:r>
              <a:rPr lang="en-GB" sz="1200" dirty="0">
                <a:latin typeface="+mj-lt"/>
              </a:rPr>
              <a:t>All accents apart from SE (non-sig) scored significantly lower than the baseline RP accent in likelihood of being a lawyer. The least likely to be perceived as a lawyer was the WM voice. </a:t>
            </a:r>
          </a:p>
          <a:p>
            <a:endParaRPr lang="en-GB" sz="1200" dirty="0">
              <a:latin typeface="+mj-lt"/>
            </a:endParaRPr>
          </a:p>
          <a:p>
            <a:pPr marL="342900" indent="-342900">
              <a:buFont typeface="Arial" panose="020B0604020202020204" pitchFamily="34" charset="0"/>
              <a:buChar char="•"/>
            </a:pPr>
            <a:r>
              <a:rPr lang="en-GB" sz="1200" dirty="0">
                <a:latin typeface="+mj-lt"/>
              </a:rPr>
              <a:t>Age was significant as a main effect where those aged over 51 in general gave lower lawyer likelihood scores across all accents compared to the baseline 18-30 age group. </a:t>
            </a:r>
          </a:p>
          <a:p>
            <a:pPr marL="342900" indent="-342900">
              <a:buFont typeface="Arial" panose="020B0604020202020204" pitchFamily="34" charset="0"/>
              <a:buChar char="•"/>
            </a:pPr>
            <a:endParaRPr lang="en-GB" sz="1200" dirty="0">
              <a:latin typeface="+mj-lt"/>
            </a:endParaRPr>
          </a:p>
          <a:p>
            <a:pPr marL="342900" indent="-342900">
              <a:buFont typeface="Arial" panose="020B0604020202020204" pitchFamily="34" charset="0"/>
              <a:buChar char="•"/>
            </a:pPr>
            <a:r>
              <a:rPr lang="en-GB" sz="1200" dirty="0">
                <a:latin typeface="+mj-lt"/>
              </a:rPr>
              <a:t>Gender had no significant main effect.</a:t>
            </a:r>
          </a:p>
          <a:p>
            <a:endParaRPr lang="en-GB" sz="1200" dirty="0">
              <a:latin typeface="+mj-lt"/>
            </a:endParaRPr>
          </a:p>
          <a:p>
            <a:pPr marL="342900" indent="-342900">
              <a:buFont typeface="Arial" panose="020B0604020202020204" pitchFamily="34" charset="0"/>
              <a:buChar char="•"/>
            </a:pPr>
            <a:r>
              <a:rPr lang="en-GB" sz="1200" dirty="0">
                <a:latin typeface="+mj-lt"/>
              </a:rPr>
              <a:t>Accent similarity was significant -  the more similar the respondent’s accent to the speaker the higher the likelihood they perceived the speaker to be a lawyer.  </a:t>
            </a:r>
          </a:p>
          <a:p>
            <a:endParaRPr lang="en-GB" dirty="0"/>
          </a:p>
          <a:p>
            <a:pPr marL="457200" indent="-457200">
              <a:lnSpc>
                <a:spcPct val="150000"/>
              </a:lnSpc>
              <a:buFont typeface="Arial" panose="020B0604020202020204" pitchFamily="34" charset="0"/>
              <a:buChar char="•"/>
            </a:pPr>
            <a:r>
              <a:rPr lang="en-GB" sz="2800" dirty="0">
                <a:solidFill>
                  <a:srgbClr val="000000"/>
                </a:solidFill>
                <a:effectLst/>
                <a:latin typeface="+mj-lt"/>
                <a:ea typeface="Calibri" panose="020F0502020204030204" pitchFamily="34" charset="0"/>
                <a:cs typeface="Times New Roman" panose="02020603050405020304" pitchFamily="18" charset="0"/>
              </a:rPr>
              <a:t>Significant two-way interaction between accent type and gender: </a:t>
            </a:r>
          </a:p>
          <a:p>
            <a:pPr marL="914400" lvl="1" indent="-457200">
              <a:lnSpc>
                <a:spcPct val="150000"/>
              </a:lnSpc>
              <a:buFont typeface="Courier New" panose="02070309020205020404" pitchFamily="49" charset="0"/>
              <a:buChar char="o"/>
            </a:pPr>
            <a:r>
              <a:rPr lang="en-GB" sz="2800" dirty="0">
                <a:solidFill>
                  <a:srgbClr val="000000"/>
                </a:solidFill>
                <a:effectLst/>
                <a:latin typeface="+mj-lt"/>
                <a:ea typeface="Calibri" panose="020F0502020204030204" pitchFamily="34" charset="0"/>
                <a:cs typeface="Times New Roman" panose="02020603050405020304" pitchFamily="18" charset="0"/>
              </a:rPr>
              <a:t>Men rated the SE accent significantly higher than RP compared to the baseline gender female. </a:t>
            </a:r>
          </a:p>
          <a:p>
            <a:pPr lvl="1">
              <a:lnSpc>
                <a:spcPct val="150000"/>
              </a:lnSpc>
            </a:pPr>
            <a:endParaRPr lang="en-GB" sz="2000" dirty="0">
              <a:solidFill>
                <a:srgbClr val="000000"/>
              </a:solidFill>
              <a:effectLst/>
              <a:latin typeface="+mj-lt"/>
              <a:ea typeface="Calibri" panose="020F0502020204030204" pitchFamily="34" charset="0"/>
              <a:cs typeface="Times New Roman" panose="02020603050405020304" pitchFamily="18" charset="0"/>
            </a:endParaRPr>
          </a:p>
          <a:p>
            <a:pPr marL="914400" lvl="1" indent="-457200">
              <a:lnSpc>
                <a:spcPct val="150000"/>
              </a:lnSpc>
              <a:buFont typeface="Courier New" panose="02070309020205020404" pitchFamily="49" charset="0"/>
              <a:buChar char="o"/>
            </a:pPr>
            <a:r>
              <a:rPr lang="en-GB" sz="2800" dirty="0">
                <a:solidFill>
                  <a:srgbClr val="000000"/>
                </a:solidFill>
                <a:effectLst/>
                <a:latin typeface="+mj-lt"/>
                <a:ea typeface="Calibri" panose="020F0502020204030204" pitchFamily="34" charset="0"/>
                <a:cs typeface="Times New Roman" panose="02020603050405020304" pitchFamily="18" charset="0"/>
              </a:rPr>
              <a:t>Gender other rated the WM accent significantly higher than RP compared to females. </a:t>
            </a:r>
            <a:endParaRPr lang="en-GB" sz="2800" dirty="0">
              <a:effectLst/>
              <a:latin typeface="+mj-l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E3C00D0-8925-954F-9459-C1F1D7C93104}" type="slidenum">
              <a:rPr lang="en-US" smtClean="0"/>
              <a:t>14</a:t>
            </a:fld>
            <a:endParaRPr lang="en-US"/>
          </a:p>
        </p:txBody>
      </p:sp>
    </p:spTree>
    <p:extLst>
      <p:ext uri="{BB962C8B-B14F-4D97-AF65-F5344CB8AC3E}">
        <p14:creationId xmlns:p14="http://schemas.microsoft.com/office/powerpoint/2010/main" val="832441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sz="2900" dirty="0"/>
              <a:t>Semi-structured interviews with current members and those intending to join the Bar: </a:t>
            </a:r>
          </a:p>
          <a:p>
            <a:endParaRPr lang="en-GB" sz="2900" dirty="0"/>
          </a:p>
          <a:p>
            <a:pPr marL="1371600" lvl="2" indent="-457200">
              <a:buFont typeface="Wingdings" pitchFamily="2" charset="2"/>
              <a:buChar char="Ø"/>
            </a:pPr>
            <a:r>
              <a:rPr lang="en-GB" sz="2900" dirty="0"/>
              <a:t>Students training for the Bar</a:t>
            </a:r>
          </a:p>
          <a:p>
            <a:pPr lvl="2"/>
            <a:endParaRPr lang="en-GB" sz="2900" dirty="0"/>
          </a:p>
          <a:p>
            <a:pPr marL="1371600" lvl="2" indent="-457200">
              <a:buFont typeface="Wingdings" pitchFamily="2" charset="2"/>
              <a:buChar char="Ø"/>
            </a:pPr>
            <a:r>
              <a:rPr lang="en-GB" sz="2900" dirty="0"/>
              <a:t>Early career barristers (second six and up to 2 years post-pupillage experience)</a:t>
            </a:r>
          </a:p>
          <a:p>
            <a:pPr marL="1371600" lvl="2" indent="-457200">
              <a:buFont typeface="Wingdings" pitchFamily="2" charset="2"/>
              <a:buChar char="Ø"/>
            </a:pPr>
            <a:endParaRPr lang="en-GB" sz="2900" dirty="0"/>
          </a:p>
          <a:p>
            <a:pPr marL="1371600" lvl="2" indent="-457200">
              <a:buFont typeface="Wingdings" pitchFamily="2" charset="2"/>
              <a:buChar char="Ø"/>
            </a:pPr>
            <a:r>
              <a:rPr lang="en-GB" sz="2900" dirty="0"/>
              <a:t>Senior barristers (7+ years call or QC)</a:t>
            </a:r>
          </a:p>
          <a:p>
            <a:pPr marL="1371600" lvl="2" indent="-457200">
              <a:buFont typeface="Wingdings" pitchFamily="2" charset="2"/>
              <a:buChar char="Ø"/>
            </a:pPr>
            <a:endParaRPr lang="en-GB" sz="2900" dirty="0"/>
          </a:p>
          <a:p>
            <a:pPr marL="457200" indent="-457200">
              <a:buFont typeface="Arial" panose="020B0604020202020204" pitchFamily="34" charset="0"/>
              <a:buChar char="•"/>
            </a:pPr>
            <a:r>
              <a:rPr lang="en-GB" sz="2900" dirty="0"/>
              <a:t>Experiences of accent bias.</a:t>
            </a:r>
          </a:p>
          <a:p>
            <a:endParaRPr lang="en-GB" sz="2900" dirty="0"/>
          </a:p>
          <a:p>
            <a:pPr marL="457200" indent="-457200">
              <a:buFont typeface="Arial" panose="020B0604020202020204" pitchFamily="34" charset="0"/>
              <a:buChar char="•"/>
            </a:pPr>
            <a:r>
              <a:rPr lang="en-GB" sz="2900" dirty="0"/>
              <a:t>Does accent play a role in recruitment?</a:t>
            </a:r>
          </a:p>
          <a:p>
            <a:pPr marL="457200" indent="-457200">
              <a:buFont typeface="Arial" panose="020B0604020202020204" pitchFamily="34" charset="0"/>
              <a:buChar char="•"/>
            </a:pPr>
            <a:endParaRPr lang="en-GB" sz="2900" dirty="0"/>
          </a:p>
          <a:p>
            <a:pPr marL="457200" indent="-457200">
              <a:buFont typeface="Arial" panose="020B0604020202020204" pitchFamily="34" charset="0"/>
              <a:buChar char="•"/>
            </a:pPr>
            <a:r>
              <a:rPr lang="en-GB" sz="2900" dirty="0"/>
              <a:t>Does accent facts into training? </a:t>
            </a:r>
          </a:p>
          <a:p>
            <a:endParaRPr lang="en-GB" sz="2900" dirty="0"/>
          </a:p>
          <a:p>
            <a:pPr marL="457200" indent="-457200">
              <a:buFont typeface="Arial" panose="020B0604020202020204" pitchFamily="34" charset="0"/>
              <a:buChar char="•"/>
            </a:pPr>
            <a:r>
              <a:rPr lang="en-GB" sz="2900" dirty="0"/>
              <a:t>Has accent bias changed over time? </a:t>
            </a:r>
          </a:p>
          <a:p>
            <a:pPr>
              <a:lnSpc>
                <a:spcPct val="200000"/>
              </a:lnSpc>
              <a:spcAft>
                <a:spcPts val="600"/>
              </a:spcAft>
            </a:pPr>
            <a:r>
              <a:rPr lang="en-GB" sz="1800" dirty="0">
                <a:effectLst/>
                <a:latin typeface="Times New Roman" panose="02020603050405020304" pitchFamily="18" charset="0"/>
                <a:ea typeface="DengXian" panose="02010600030101010101" pitchFamily="2" charset="-122"/>
                <a:cs typeface="Arial" panose="020B0604020202020204" pitchFamily="34" charset="0"/>
              </a:rPr>
              <a:t>There were some challenges in recruiting during the limited time period of the project but interviews were carried out with two Bar students (S1 and S2), two early career barristers (second six months of pupillage to two years post pupillage: EC1 and EC2) and five senior barristers who were at least seven years post call or QCs (Sen1 – Sen5). Despite the small size of the sample, interviewees represented a range of regions and nations: Yorkshire, the East and West Midlands, the South-East, Ireland and Wales.</a:t>
            </a:r>
            <a:endParaRPr lang="en-GB" sz="1800" dirty="0">
              <a:effectLst/>
              <a:latin typeface="Calibri" panose="020F0502020204030204" pitchFamily="34" charset="0"/>
              <a:ea typeface="DengXian" panose="02010600030101010101" pitchFamily="2" charset="-122"/>
              <a:cs typeface="Arial" panose="020B0604020202020204" pitchFamily="34" charset="0"/>
            </a:endParaRPr>
          </a:p>
          <a:p>
            <a:r>
              <a:rPr lang="en-GB" sz="1800" dirty="0">
                <a:effectLst/>
                <a:latin typeface="Times New Roman" panose="02020603050405020304" pitchFamily="18" charset="0"/>
                <a:ea typeface="DengXian" panose="02010600030101010101" pitchFamily="2" charset="-122"/>
                <a:cs typeface="Arial" panose="020B0604020202020204" pitchFamily="34" charset="0"/>
              </a:rPr>
              <a:t>At the time of interview: now KCs.</a:t>
            </a:r>
            <a:endParaRPr lang="en-GB" sz="1800" dirty="0">
              <a:effectLst/>
              <a:latin typeface="Calibri" panose="020F0502020204030204" pitchFamily="34" charset="0"/>
              <a:ea typeface="DengXia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2E3C00D0-8925-954F-9459-C1F1D7C93104}" type="slidenum">
              <a:rPr lang="en-US" smtClean="0"/>
              <a:t>15</a:t>
            </a:fld>
            <a:endParaRPr lang="en-US"/>
          </a:p>
        </p:txBody>
      </p:sp>
    </p:spTree>
    <p:extLst>
      <p:ext uri="{BB962C8B-B14F-4D97-AF65-F5344CB8AC3E}">
        <p14:creationId xmlns:p14="http://schemas.microsoft.com/office/powerpoint/2010/main" val="1557383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j-lt"/>
              </a:rPr>
              <a:t>Senior barrister: Most barristers used to be posh and historically the Bar was limited. [It was] very insular and people felt free to comment about others.</a:t>
            </a:r>
          </a:p>
          <a:p>
            <a:r>
              <a:rPr lang="en-GB" dirty="0">
                <a:latin typeface="+mj-lt"/>
              </a:rPr>
              <a:t>Historically, it was much more common to discuss barristers’ accents and there could be mockery.</a:t>
            </a:r>
          </a:p>
          <a:p>
            <a:r>
              <a:rPr lang="en-GB" dirty="0">
                <a:latin typeface="+mj-lt"/>
              </a:rPr>
              <a:t>People tended to recruit others ‘like them’ (affinity bias).</a:t>
            </a:r>
          </a:p>
          <a:p>
            <a:r>
              <a:rPr lang="en-GB" dirty="0">
                <a:latin typeface="+mj-lt"/>
              </a:rPr>
              <a:t>Many judges are still seen as being ‘old school’ and slow to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j-lt"/>
              </a:rPr>
              <a:t>‘Jokey’ comments were common – from judges, barristers and in court.</a:t>
            </a:r>
          </a:p>
          <a:p>
            <a:endParaRPr lang="en-GB" dirty="0"/>
          </a:p>
        </p:txBody>
      </p:sp>
      <p:sp>
        <p:nvSpPr>
          <p:cNvPr id="4" name="Slide Number Placeholder 3"/>
          <p:cNvSpPr>
            <a:spLocks noGrp="1"/>
          </p:cNvSpPr>
          <p:nvPr>
            <p:ph type="sldNum" sz="quarter" idx="5"/>
          </p:nvPr>
        </p:nvSpPr>
        <p:spPr/>
        <p:txBody>
          <a:bodyPr/>
          <a:lstStyle/>
          <a:p>
            <a:fld id="{2E3C00D0-8925-954F-9459-C1F1D7C93104}" type="slidenum">
              <a:rPr lang="en-US" smtClean="0"/>
              <a:t>16</a:t>
            </a:fld>
            <a:endParaRPr lang="en-US"/>
          </a:p>
        </p:txBody>
      </p:sp>
    </p:spTree>
    <p:extLst>
      <p:ext uri="{BB962C8B-B14F-4D97-AF65-F5344CB8AC3E}">
        <p14:creationId xmlns:p14="http://schemas.microsoft.com/office/powerpoint/2010/main" val="3381223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j-lt"/>
              </a:rPr>
              <a:t>A number of comments from across the groups were that the Bar is now much more inclusive and has changed over the past few decades.</a:t>
            </a:r>
          </a:p>
          <a:p>
            <a:r>
              <a:rPr lang="en-GB" dirty="0">
                <a:latin typeface="+mj-lt"/>
              </a:rPr>
              <a:t>Commented that younger people coming in don’t consider accent an issue. Also, one senior barrister said: ‘we tend to leave our juniors just to get on with it and do their own thing, accents as well’.</a:t>
            </a:r>
          </a:p>
          <a:p>
            <a:r>
              <a:rPr lang="en-GB" dirty="0">
                <a:latin typeface="+mj-lt"/>
              </a:rPr>
              <a:t>Learning materials stress that accent is not an issue and this is often conveyed in classes. While in training, there are more likely to be people who sound more like you do, but pupillage (</a:t>
            </a:r>
            <a:r>
              <a:rPr lang="en-GB" dirty="0" err="1">
                <a:latin typeface="+mj-lt"/>
              </a:rPr>
              <a:t>esp</a:t>
            </a:r>
            <a:r>
              <a:rPr lang="en-GB" dirty="0">
                <a:latin typeface="+mj-lt"/>
              </a:rPr>
              <a:t> in London) changes that.</a:t>
            </a:r>
          </a:p>
          <a:p>
            <a:r>
              <a:rPr lang="en-GB" dirty="0">
                <a:latin typeface="+mj-lt"/>
              </a:rPr>
              <a:t>There is quite a wide variety of discussion about how things have changed and improved – followed by mention of discrimination and preconceived ideas.</a:t>
            </a:r>
          </a:p>
          <a:p>
            <a:endParaRPr lang="en-GB" dirty="0"/>
          </a:p>
        </p:txBody>
      </p:sp>
      <p:sp>
        <p:nvSpPr>
          <p:cNvPr id="4" name="Slide Number Placeholder 3"/>
          <p:cNvSpPr>
            <a:spLocks noGrp="1"/>
          </p:cNvSpPr>
          <p:nvPr>
            <p:ph type="sldNum" sz="quarter" idx="5"/>
          </p:nvPr>
        </p:nvSpPr>
        <p:spPr/>
        <p:txBody>
          <a:bodyPr/>
          <a:lstStyle/>
          <a:p>
            <a:fld id="{2E3C00D0-8925-954F-9459-C1F1D7C93104}" type="slidenum">
              <a:rPr lang="en-US" smtClean="0"/>
              <a:t>17</a:t>
            </a:fld>
            <a:endParaRPr lang="en-US"/>
          </a:p>
        </p:txBody>
      </p:sp>
    </p:spTree>
    <p:extLst>
      <p:ext uri="{BB962C8B-B14F-4D97-AF65-F5344CB8AC3E}">
        <p14:creationId xmlns:p14="http://schemas.microsoft.com/office/powerpoint/2010/main" val="510285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j-lt"/>
              </a:rPr>
              <a:t>A number of comments from across the groups were that the Bar is now much more inclusive and has changed over the past few decades.</a:t>
            </a:r>
          </a:p>
          <a:p>
            <a:r>
              <a:rPr lang="en-GB" dirty="0">
                <a:latin typeface="+mj-lt"/>
              </a:rPr>
              <a:t>Commented that younger people coming in don’t consider accent an issue. Also, one senior barrister said: ‘we tend to leave our juniors just to get on with it and do their own thing, accents as well’.</a:t>
            </a:r>
          </a:p>
          <a:p>
            <a:r>
              <a:rPr lang="en-GB" dirty="0">
                <a:latin typeface="+mj-lt"/>
              </a:rPr>
              <a:t>Learning materials stress that accent is not an issue and this is often conveyed in classes. While in training, there are more likely to be people who sound more like you do, but pupillage (</a:t>
            </a:r>
            <a:r>
              <a:rPr lang="en-GB" dirty="0" err="1">
                <a:latin typeface="+mj-lt"/>
              </a:rPr>
              <a:t>esp</a:t>
            </a:r>
            <a:r>
              <a:rPr lang="en-GB" dirty="0">
                <a:latin typeface="+mj-lt"/>
              </a:rPr>
              <a:t> in London) changes that.</a:t>
            </a:r>
          </a:p>
          <a:p>
            <a:r>
              <a:rPr lang="en-GB" dirty="0">
                <a:latin typeface="+mj-lt"/>
              </a:rPr>
              <a:t>There is quite a wide variety of discussion about how things have changed and improved – followed by mention of discrimination and preconceived ideas.</a:t>
            </a:r>
          </a:p>
          <a:p>
            <a:r>
              <a:rPr lang="en-GB" dirty="0">
                <a:latin typeface="+mj-lt"/>
              </a:rPr>
              <a:t>Many barristers still don’t have regional accents ([It is] ‘hard to have an accent in court’). Some training includes actors with accents.</a:t>
            </a:r>
          </a:p>
          <a:p>
            <a:r>
              <a:rPr lang="en-GB" dirty="0">
                <a:latin typeface="+mj-lt"/>
              </a:rPr>
              <a:t>There is much comment on ‘teasing’, ‘joking’ and ‘banter’ that can be barbed and make people very conscious of their accent (‘people from Redcar going to university now?’).</a:t>
            </a:r>
          </a:p>
          <a:p>
            <a:r>
              <a:rPr lang="en-GB" dirty="0">
                <a:latin typeface="+mj-lt"/>
              </a:rPr>
              <a:t>A pupil said that they did not receive pupillage at one chambers because of the way they spoke (‘too many fillers’) and worried their accent may affect their prospects.</a:t>
            </a:r>
          </a:p>
          <a:p>
            <a:r>
              <a:rPr lang="en-GB" dirty="0">
                <a:latin typeface="+mj-lt"/>
              </a:rPr>
              <a:t>Another pupil said their friend from Yorkshire was told they needed to change their accent.</a:t>
            </a:r>
          </a:p>
          <a:p>
            <a:r>
              <a:rPr lang="en-GB" dirty="0">
                <a:latin typeface="+mj-lt"/>
              </a:rPr>
              <a:t>Several references to the fact that if you sound different, this can be pointed out in court as an aside without specifically mentioning accent, but ‘othering’ barristers.</a:t>
            </a:r>
          </a:p>
          <a:p>
            <a:r>
              <a:rPr lang="en-GB" dirty="0">
                <a:latin typeface="+mj-lt"/>
              </a:rPr>
              <a:t>A senior barrister said that having a strong accent might make judges and juries question what you are saying more, ‘there is no camouflage’.</a:t>
            </a:r>
          </a:p>
          <a:p>
            <a:r>
              <a:rPr lang="en-GB" dirty="0">
                <a:latin typeface="+mj-lt"/>
              </a:rPr>
              <a:t>Many interviewees mentioned that they know ‘a judge’ with a regional accent, but these are rarities.</a:t>
            </a:r>
          </a:p>
          <a:p>
            <a:r>
              <a:rPr lang="en-GB" dirty="0">
                <a:latin typeface="+mj-lt"/>
              </a:rPr>
              <a:t>Unconscious bias</a:t>
            </a:r>
          </a:p>
          <a:p>
            <a:r>
              <a:rPr lang="en-GB" dirty="0">
                <a:latin typeface="+mj-lt"/>
              </a:rPr>
              <a:t>Another senior barrister said ‘People with strong regional accents do not have authoritative body language that people brought up with words will have – they won’t have the facility with language’.</a:t>
            </a:r>
          </a:p>
          <a:p>
            <a:endParaRPr lang="en-GB" dirty="0"/>
          </a:p>
        </p:txBody>
      </p:sp>
      <p:sp>
        <p:nvSpPr>
          <p:cNvPr id="4" name="Slide Number Placeholder 3"/>
          <p:cNvSpPr>
            <a:spLocks noGrp="1"/>
          </p:cNvSpPr>
          <p:nvPr>
            <p:ph type="sldNum" sz="quarter" idx="5"/>
          </p:nvPr>
        </p:nvSpPr>
        <p:spPr/>
        <p:txBody>
          <a:bodyPr/>
          <a:lstStyle/>
          <a:p>
            <a:fld id="{2E3C00D0-8925-954F-9459-C1F1D7C93104}" type="slidenum">
              <a:rPr lang="en-US" smtClean="0"/>
              <a:t>18</a:t>
            </a:fld>
            <a:endParaRPr lang="en-US"/>
          </a:p>
        </p:txBody>
      </p:sp>
    </p:spTree>
    <p:extLst>
      <p:ext uri="{BB962C8B-B14F-4D97-AF65-F5344CB8AC3E}">
        <p14:creationId xmlns:p14="http://schemas.microsoft.com/office/powerpoint/2010/main" val="815828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j-lt"/>
              </a:rPr>
              <a:t>Soft’ accents are often seen as acceptable, as are non-native English speakers.</a:t>
            </a:r>
          </a:p>
          <a:p>
            <a:r>
              <a:rPr lang="en-GB" dirty="0">
                <a:latin typeface="+mj-lt"/>
              </a:rPr>
              <a:t>Many urban accents are not seen as desirable – Birmingham and Liverpool.</a:t>
            </a:r>
          </a:p>
          <a:p>
            <a:r>
              <a:rPr lang="en-GB" dirty="0">
                <a:latin typeface="+mj-lt"/>
              </a:rPr>
              <a:t>It is often seen that those moving up in their career get ‘</a:t>
            </a:r>
            <a:r>
              <a:rPr lang="en-GB" dirty="0" err="1">
                <a:latin typeface="+mj-lt"/>
              </a:rPr>
              <a:t>plummier</a:t>
            </a:r>
            <a:r>
              <a:rPr lang="en-GB" dirty="0">
                <a:latin typeface="+mj-lt"/>
              </a:rPr>
              <a:t>’. Certain fields of law differ, business law prefers ‘more professional sounding barristers’.</a:t>
            </a:r>
          </a:p>
          <a:p>
            <a:r>
              <a:rPr lang="en-GB" dirty="0">
                <a:latin typeface="+mj-lt"/>
              </a:rPr>
              <a:t>References to clients feeling that certain accents may produce a ‘better outcome’ but others are ‘more trustworthy’.</a:t>
            </a:r>
          </a:p>
          <a:p>
            <a:endParaRPr lang="en-GB" dirty="0"/>
          </a:p>
        </p:txBody>
      </p:sp>
      <p:sp>
        <p:nvSpPr>
          <p:cNvPr id="4" name="Slide Number Placeholder 3"/>
          <p:cNvSpPr>
            <a:spLocks noGrp="1"/>
          </p:cNvSpPr>
          <p:nvPr>
            <p:ph type="sldNum" sz="quarter" idx="5"/>
          </p:nvPr>
        </p:nvSpPr>
        <p:spPr/>
        <p:txBody>
          <a:bodyPr/>
          <a:lstStyle/>
          <a:p>
            <a:fld id="{2E3C00D0-8925-954F-9459-C1F1D7C93104}" type="slidenum">
              <a:rPr lang="en-US" smtClean="0"/>
              <a:t>19</a:t>
            </a:fld>
            <a:endParaRPr lang="en-US"/>
          </a:p>
        </p:txBody>
      </p:sp>
    </p:spTree>
    <p:extLst>
      <p:ext uri="{BB962C8B-B14F-4D97-AF65-F5344CB8AC3E}">
        <p14:creationId xmlns:p14="http://schemas.microsoft.com/office/powerpoint/2010/main" val="116946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3C00D0-8925-954F-9459-C1F1D7C93104}" type="slidenum">
              <a:rPr lang="en-US" smtClean="0"/>
              <a:t>2</a:t>
            </a:fld>
            <a:endParaRPr lang="en-US"/>
          </a:p>
        </p:txBody>
      </p:sp>
    </p:spTree>
    <p:extLst>
      <p:ext uri="{BB962C8B-B14F-4D97-AF65-F5344CB8AC3E}">
        <p14:creationId xmlns:p14="http://schemas.microsoft.com/office/powerpoint/2010/main" val="882094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a:t>
            </a:r>
            <a:r>
              <a:rPr lang="en-GB" sz="1800" dirty="0">
                <a:solidFill>
                  <a:srgbClr val="000000"/>
                </a:solidFill>
                <a:effectLst/>
                <a:latin typeface="Times New Roman" panose="02020603050405020304" pitchFamily="18" charset="0"/>
                <a:ea typeface="DengXian" panose="02010600030101010101" pitchFamily="2" charset="-122"/>
              </a:rPr>
              <a:t>“had a London tutor for a seminar and they literally told her … ‘You need to change your accent’”. </a:t>
            </a:r>
            <a:endParaRPr lang="en-GB" dirty="0"/>
          </a:p>
        </p:txBody>
      </p:sp>
      <p:sp>
        <p:nvSpPr>
          <p:cNvPr id="4" name="Slide Number Placeholder 3"/>
          <p:cNvSpPr>
            <a:spLocks noGrp="1"/>
          </p:cNvSpPr>
          <p:nvPr>
            <p:ph type="sldNum" sz="quarter" idx="5"/>
          </p:nvPr>
        </p:nvSpPr>
        <p:spPr/>
        <p:txBody>
          <a:bodyPr/>
          <a:lstStyle/>
          <a:p>
            <a:fld id="{2E3C00D0-8925-954F-9459-C1F1D7C93104}" type="slidenum">
              <a:rPr lang="en-US" smtClean="0"/>
              <a:t>20</a:t>
            </a:fld>
            <a:endParaRPr lang="en-US"/>
          </a:p>
        </p:txBody>
      </p:sp>
    </p:spTree>
    <p:extLst>
      <p:ext uri="{BB962C8B-B14F-4D97-AF65-F5344CB8AC3E}">
        <p14:creationId xmlns:p14="http://schemas.microsoft.com/office/powerpoint/2010/main" val="1444394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j-lt"/>
              </a:rPr>
              <a:t>Discussions about other aspects of language being important – clarity, speed, colloquialisms, technical language.</a:t>
            </a:r>
          </a:p>
          <a:p>
            <a:r>
              <a:rPr lang="en-GB" dirty="0">
                <a:latin typeface="+mj-lt"/>
              </a:rPr>
              <a:t>A pupil commented that they have avoided certain chambers as they would not fit in, ‘not posh enough’.</a:t>
            </a:r>
          </a:p>
          <a:p>
            <a:r>
              <a:rPr lang="en-GB" dirty="0">
                <a:latin typeface="+mj-lt"/>
              </a:rPr>
              <a:t>A senior barrister felt they stood out as a junior lawyer and moved back north.</a:t>
            </a:r>
          </a:p>
          <a:p>
            <a:r>
              <a:rPr lang="en-GB" dirty="0">
                <a:latin typeface="+mj-lt"/>
              </a:rPr>
              <a:t>Another senior barrister said they felt their accent helped their chambers with a tick box – different, but not too different.</a:t>
            </a:r>
          </a:p>
          <a:p>
            <a:r>
              <a:rPr lang="en-GB" dirty="0">
                <a:latin typeface="+mj-lt"/>
              </a:rPr>
              <a:t>Language can be a performance and some judges don’t like certain accents.</a:t>
            </a:r>
          </a:p>
          <a:p>
            <a:endParaRPr lang="en-GB" dirty="0"/>
          </a:p>
        </p:txBody>
      </p:sp>
      <p:sp>
        <p:nvSpPr>
          <p:cNvPr id="4" name="Slide Number Placeholder 3"/>
          <p:cNvSpPr>
            <a:spLocks noGrp="1"/>
          </p:cNvSpPr>
          <p:nvPr>
            <p:ph type="sldNum" sz="quarter" idx="5"/>
          </p:nvPr>
        </p:nvSpPr>
        <p:spPr/>
        <p:txBody>
          <a:bodyPr/>
          <a:lstStyle/>
          <a:p>
            <a:fld id="{2E3C00D0-8925-954F-9459-C1F1D7C93104}" type="slidenum">
              <a:rPr lang="en-US" smtClean="0"/>
              <a:t>21</a:t>
            </a:fld>
            <a:endParaRPr lang="en-US"/>
          </a:p>
        </p:txBody>
      </p:sp>
    </p:spTree>
    <p:extLst>
      <p:ext uri="{BB962C8B-B14F-4D97-AF65-F5344CB8AC3E}">
        <p14:creationId xmlns:p14="http://schemas.microsoft.com/office/powerpoint/2010/main" val="2957120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j-lt"/>
              </a:rPr>
              <a:t>Several comments, specifically from pupils and early career barristers that they would like role models who look and sound like they do.</a:t>
            </a:r>
          </a:p>
          <a:p>
            <a:r>
              <a:rPr lang="en-GB" dirty="0">
                <a:latin typeface="+mj-lt"/>
              </a:rPr>
              <a:t>A pupil said ‘I’ve never met a barrister who sounds like me’.</a:t>
            </a:r>
          </a:p>
          <a:p>
            <a:r>
              <a:rPr lang="en-GB" dirty="0">
                <a:latin typeface="+mj-lt"/>
              </a:rPr>
              <a:t>Talk of imposter syndrome.</a:t>
            </a:r>
          </a:p>
          <a:p>
            <a:r>
              <a:rPr lang="en-GB" dirty="0">
                <a:latin typeface="+mj-lt"/>
              </a:rPr>
              <a:t>An early career barrister said ‘Some people self-select not to join’ – they feel their accent or background would stand in their way.</a:t>
            </a:r>
          </a:p>
          <a:p>
            <a:r>
              <a:rPr lang="en-GB" dirty="0">
                <a:latin typeface="+mj-lt"/>
              </a:rPr>
              <a:t>A senior barrister said ‘There is leg pulling but is it barbed criticism?’</a:t>
            </a:r>
          </a:p>
          <a:p>
            <a:r>
              <a:rPr lang="en-GB" dirty="0">
                <a:latin typeface="+mj-lt"/>
              </a:rPr>
              <a:t>Many mentioned at all levels that some people feel they don’t belong in this field.</a:t>
            </a:r>
          </a:p>
          <a:p>
            <a:endParaRPr lang="en-GB" dirty="0"/>
          </a:p>
        </p:txBody>
      </p:sp>
      <p:sp>
        <p:nvSpPr>
          <p:cNvPr id="4" name="Slide Number Placeholder 3"/>
          <p:cNvSpPr>
            <a:spLocks noGrp="1"/>
          </p:cNvSpPr>
          <p:nvPr>
            <p:ph type="sldNum" sz="quarter" idx="5"/>
          </p:nvPr>
        </p:nvSpPr>
        <p:spPr/>
        <p:txBody>
          <a:bodyPr/>
          <a:lstStyle/>
          <a:p>
            <a:fld id="{2E3C00D0-8925-954F-9459-C1F1D7C93104}" type="slidenum">
              <a:rPr lang="en-US" smtClean="0"/>
              <a:t>22</a:t>
            </a:fld>
            <a:endParaRPr lang="en-US"/>
          </a:p>
        </p:txBody>
      </p:sp>
    </p:spTree>
    <p:extLst>
      <p:ext uri="{BB962C8B-B14F-4D97-AF65-F5344CB8AC3E}">
        <p14:creationId xmlns:p14="http://schemas.microsoft.com/office/powerpoint/2010/main" val="1556661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3C00D0-8925-954F-9459-C1F1D7C93104}" type="slidenum">
              <a:rPr lang="en-US" smtClean="0"/>
              <a:t>23</a:t>
            </a:fld>
            <a:endParaRPr lang="en-US"/>
          </a:p>
        </p:txBody>
      </p:sp>
    </p:spTree>
    <p:extLst>
      <p:ext uri="{BB962C8B-B14F-4D97-AF65-F5344CB8AC3E}">
        <p14:creationId xmlns:p14="http://schemas.microsoft.com/office/powerpoint/2010/main" val="3544967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3C00D0-8925-954F-9459-C1F1D7C93104}" type="slidenum">
              <a:rPr lang="en-US" smtClean="0"/>
              <a:t>3</a:t>
            </a:fld>
            <a:endParaRPr lang="en-US"/>
          </a:p>
        </p:txBody>
      </p:sp>
    </p:spTree>
    <p:extLst>
      <p:ext uri="{BB962C8B-B14F-4D97-AF65-F5344CB8AC3E}">
        <p14:creationId xmlns:p14="http://schemas.microsoft.com/office/powerpoint/2010/main" val="1810044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3C00D0-8925-954F-9459-C1F1D7C93104}" type="slidenum">
              <a:rPr lang="en-US" smtClean="0"/>
              <a:t>4</a:t>
            </a:fld>
            <a:endParaRPr lang="en-US"/>
          </a:p>
        </p:txBody>
      </p:sp>
    </p:spTree>
    <p:extLst>
      <p:ext uri="{BB962C8B-B14F-4D97-AF65-F5344CB8AC3E}">
        <p14:creationId xmlns:p14="http://schemas.microsoft.com/office/powerpoint/2010/main" val="3277749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From interviews: “</a:t>
            </a:r>
            <a:r>
              <a:rPr lang="en-GB" sz="1200" dirty="0">
                <a:effectLst/>
                <a:latin typeface="Times New Roman" panose="02020603050405020304" pitchFamily="18" charset="0"/>
                <a:ea typeface="Times New Roman" panose="02020603050405020304" pitchFamily="18" charset="0"/>
              </a:rPr>
              <a:t>Sometimes it's hard to know which one’s disadvantaging you really, is it my accent that's holding me back here or being commented upon or is it my social class? “</a:t>
            </a:r>
            <a:endParaRPr lang="en-GB" dirty="0"/>
          </a:p>
          <a:p>
            <a:endParaRPr lang="en-GB" dirty="0"/>
          </a:p>
        </p:txBody>
      </p:sp>
      <p:sp>
        <p:nvSpPr>
          <p:cNvPr id="4" name="Slide Number Placeholder 3"/>
          <p:cNvSpPr>
            <a:spLocks noGrp="1"/>
          </p:cNvSpPr>
          <p:nvPr>
            <p:ph type="sldNum" sz="quarter" idx="5"/>
          </p:nvPr>
        </p:nvSpPr>
        <p:spPr/>
        <p:txBody>
          <a:bodyPr/>
          <a:lstStyle/>
          <a:p>
            <a:fld id="{2E3C00D0-8925-954F-9459-C1F1D7C93104}" type="slidenum">
              <a:rPr lang="en-US" smtClean="0"/>
              <a:t>5</a:t>
            </a:fld>
            <a:endParaRPr lang="en-US"/>
          </a:p>
        </p:txBody>
      </p:sp>
    </p:spTree>
    <p:extLst>
      <p:ext uri="{BB962C8B-B14F-4D97-AF65-F5344CB8AC3E}">
        <p14:creationId xmlns:p14="http://schemas.microsoft.com/office/powerpoint/2010/main" val="3334927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3C00D0-8925-954F-9459-C1F1D7C93104}" type="slidenum">
              <a:rPr lang="en-US" smtClean="0"/>
              <a:t>6</a:t>
            </a:fld>
            <a:endParaRPr lang="en-US"/>
          </a:p>
        </p:txBody>
      </p:sp>
    </p:spTree>
    <p:extLst>
      <p:ext uri="{BB962C8B-B14F-4D97-AF65-F5344CB8AC3E}">
        <p14:creationId xmlns:p14="http://schemas.microsoft.com/office/powerpoint/2010/main" val="426673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a:t>
            </a:r>
          </a:p>
          <a:p>
            <a:endParaRPr lang="en-US" dirty="0"/>
          </a:p>
          <a:p>
            <a:pPr marL="342900" lvl="0" indent="-228600">
              <a:lnSpc>
                <a:spcPct val="90000"/>
              </a:lnSpc>
              <a:spcAft>
                <a:spcPts val="600"/>
              </a:spcAft>
              <a:buFont typeface="Arial" panose="020B0604020202020204" pitchFamily="34" charset="0"/>
              <a:buChar char="•"/>
            </a:pPr>
            <a:r>
              <a:rPr lang="en-GB" sz="1200" dirty="0"/>
              <a:t>Promote diversity in the workplace and where appropriate challenge others if their behaviour does not comply with the spirit of the law relating to equality, diversity and discrimination</a:t>
            </a:r>
          </a:p>
          <a:p>
            <a:pPr marL="342900" lvl="0" indent="-228600">
              <a:lnSpc>
                <a:spcPct val="90000"/>
              </a:lnSpc>
              <a:spcAft>
                <a:spcPts val="600"/>
              </a:spcAft>
              <a:buFont typeface="Arial" panose="020B0604020202020204" pitchFamily="34" charset="0"/>
              <a:buChar char="•"/>
            </a:pPr>
            <a:r>
              <a:rPr lang="en-GB" sz="1200" dirty="0"/>
              <a:t>Be aware and active in the pursuit of equality and respect for diversity</a:t>
            </a:r>
            <a:endParaRPr lang="en-US" dirty="0"/>
          </a:p>
        </p:txBody>
      </p:sp>
      <p:sp>
        <p:nvSpPr>
          <p:cNvPr id="4" name="Slide Number Placeholder 3"/>
          <p:cNvSpPr>
            <a:spLocks noGrp="1"/>
          </p:cNvSpPr>
          <p:nvPr>
            <p:ph type="sldNum" sz="quarter" idx="5"/>
          </p:nvPr>
        </p:nvSpPr>
        <p:spPr/>
        <p:txBody>
          <a:bodyPr/>
          <a:lstStyle/>
          <a:p>
            <a:fld id="{2E3C00D0-8925-954F-9459-C1F1D7C93104}" type="slidenum">
              <a:rPr lang="en-US" smtClean="0"/>
              <a:t>7</a:t>
            </a:fld>
            <a:endParaRPr lang="en-US"/>
          </a:p>
        </p:txBody>
      </p:sp>
    </p:spTree>
    <p:extLst>
      <p:ext uri="{BB962C8B-B14F-4D97-AF65-F5344CB8AC3E}">
        <p14:creationId xmlns:p14="http://schemas.microsoft.com/office/powerpoint/2010/main" val="3040880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3C00D0-8925-954F-9459-C1F1D7C93104}" type="slidenum">
              <a:rPr lang="en-US" smtClean="0"/>
              <a:t>8</a:t>
            </a:fld>
            <a:endParaRPr lang="en-US"/>
          </a:p>
        </p:txBody>
      </p:sp>
    </p:spTree>
    <p:extLst>
      <p:ext uri="{BB962C8B-B14F-4D97-AF65-F5344CB8AC3E}">
        <p14:creationId xmlns:p14="http://schemas.microsoft.com/office/powerpoint/2010/main" val="1714504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sz="1200" dirty="0">
                <a:latin typeface="+mj-lt"/>
              </a:rPr>
              <a:t>99 participants in total.</a:t>
            </a:r>
          </a:p>
          <a:p>
            <a:pPr marL="457200" indent="-457200">
              <a:buFont typeface="Arial" panose="020B0604020202020204" pitchFamily="34" charset="0"/>
              <a:buChar char="•"/>
            </a:pPr>
            <a:endParaRPr lang="en-GB" sz="1200" dirty="0">
              <a:latin typeface="+mj-lt"/>
            </a:endParaRPr>
          </a:p>
          <a:p>
            <a:pPr marL="457200" indent="-457200">
              <a:buFont typeface="Arial" panose="020B0604020202020204" pitchFamily="34" charset="0"/>
              <a:buChar char="•"/>
            </a:pPr>
            <a:r>
              <a:rPr lang="en-GB" sz="1200" dirty="0">
                <a:latin typeface="+mj-lt"/>
              </a:rPr>
              <a:t>20 men, 76 women, 3 other. </a:t>
            </a:r>
          </a:p>
          <a:p>
            <a:pPr marL="457200" indent="-457200">
              <a:buFont typeface="Arial" panose="020B0604020202020204" pitchFamily="34" charset="0"/>
              <a:buChar char="•"/>
            </a:pPr>
            <a:endParaRPr lang="en-GB" sz="1200" dirty="0">
              <a:latin typeface="+mj-lt"/>
            </a:endParaRPr>
          </a:p>
          <a:p>
            <a:pPr marL="457200" indent="-457200">
              <a:buFont typeface="Arial" panose="020B0604020202020204" pitchFamily="34" charset="0"/>
              <a:buChar char="•"/>
            </a:pPr>
            <a:r>
              <a:rPr lang="en-GB" sz="1200" dirty="0">
                <a:latin typeface="+mj-lt"/>
              </a:rPr>
              <a:t>32 = 18-30 years, 44 = 31 - 50 years, 23 = 51+ years. </a:t>
            </a:r>
          </a:p>
          <a:p>
            <a:endParaRPr lang="en-GB" dirty="0"/>
          </a:p>
        </p:txBody>
      </p:sp>
      <p:sp>
        <p:nvSpPr>
          <p:cNvPr id="4" name="Slide Number Placeholder 3"/>
          <p:cNvSpPr>
            <a:spLocks noGrp="1"/>
          </p:cNvSpPr>
          <p:nvPr>
            <p:ph type="sldNum" sz="quarter" idx="5"/>
          </p:nvPr>
        </p:nvSpPr>
        <p:spPr/>
        <p:txBody>
          <a:bodyPr/>
          <a:lstStyle/>
          <a:p>
            <a:fld id="{2E3C00D0-8925-954F-9459-C1F1D7C93104}" type="slidenum">
              <a:rPr lang="en-US" smtClean="0"/>
              <a:t>9</a:t>
            </a:fld>
            <a:endParaRPr lang="en-US"/>
          </a:p>
        </p:txBody>
      </p:sp>
    </p:spTree>
    <p:extLst>
      <p:ext uri="{BB962C8B-B14F-4D97-AF65-F5344CB8AC3E}">
        <p14:creationId xmlns:p14="http://schemas.microsoft.com/office/powerpoint/2010/main" val="347353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78A76-AFF1-F585-75BD-56F9DAE286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E857407-F761-1058-7388-52F8870A88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CD29BBA-69B5-695B-93EA-3FE55E57B763}"/>
              </a:ext>
            </a:extLst>
          </p:cNvPr>
          <p:cNvSpPr>
            <a:spLocks noGrp="1"/>
          </p:cNvSpPr>
          <p:nvPr>
            <p:ph type="dt" sz="half" idx="10"/>
          </p:nvPr>
        </p:nvSpPr>
        <p:spPr/>
        <p:txBody>
          <a:bodyPr/>
          <a:lstStyle/>
          <a:p>
            <a:fld id="{F2B58552-0E66-7C48-9E30-7C46B318A098}" type="datetimeFigureOut">
              <a:rPr lang="en-US" smtClean="0"/>
              <a:t>7/4/2023</a:t>
            </a:fld>
            <a:endParaRPr lang="en-US"/>
          </a:p>
        </p:txBody>
      </p:sp>
      <p:sp>
        <p:nvSpPr>
          <p:cNvPr id="5" name="Footer Placeholder 4">
            <a:extLst>
              <a:ext uri="{FF2B5EF4-FFF2-40B4-BE49-F238E27FC236}">
                <a16:creationId xmlns:a16="http://schemas.microsoft.com/office/drawing/2014/main" id="{5273A467-4890-8647-E929-1625808E6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1F7E6-D277-0B80-E674-B959ACD11FDE}"/>
              </a:ext>
            </a:extLst>
          </p:cNvPr>
          <p:cNvSpPr>
            <a:spLocks noGrp="1"/>
          </p:cNvSpPr>
          <p:nvPr>
            <p:ph type="sldNum" sz="quarter" idx="12"/>
          </p:nvPr>
        </p:nvSpPr>
        <p:spPr/>
        <p:txBody>
          <a:bodyPr/>
          <a:lstStyle/>
          <a:p>
            <a:fld id="{F7421638-8D37-BF40-B8F5-728CAB288144}" type="slidenum">
              <a:rPr lang="en-US" smtClean="0"/>
              <a:t>‹#›</a:t>
            </a:fld>
            <a:endParaRPr lang="en-US"/>
          </a:p>
        </p:txBody>
      </p:sp>
    </p:spTree>
    <p:extLst>
      <p:ext uri="{BB962C8B-B14F-4D97-AF65-F5344CB8AC3E}">
        <p14:creationId xmlns:p14="http://schemas.microsoft.com/office/powerpoint/2010/main" val="113433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508C2-5C68-D1A6-E2FF-0A0D34A2F8F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5F6092E-6B32-151D-B3C7-F5775F63D41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ACCA724-1571-CC1D-3EA9-19C7D151923C}"/>
              </a:ext>
            </a:extLst>
          </p:cNvPr>
          <p:cNvSpPr>
            <a:spLocks noGrp="1"/>
          </p:cNvSpPr>
          <p:nvPr>
            <p:ph type="dt" sz="half" idx="10"/>
          </p:nvPr>
        </p:nvSpPr>
        <p:spPr/>
        <p:txBody>
          <a:bodyPr/>
          <a:lstStyle/>
          <a:p>
            <a:fld id="{F2B58552-0E66-7C48-9E30-7C46B318A098}" type="datetimeFigureOut">
              <a:rPr lang="en-US" smtClean="0"/>
              <a:t>7/4/2023</a:t>
            </a:fld>
            <a:endParaRPr lang="en-US"/>
          </a:p>
        </p:txBody>
      </p:sp>
      <p:sp>
        <p:nvSpPr>
          <p:cNvPr id="5" name="Footer Placeholder 4">
            <a:extLst>
              <a:ext uri="{FF2B5EF4-FFF2-40B4-BE49-F238E27FC236}">
                <a16:creationId xmlns:a16="http://schemas.microsoft.com/office/drawing/2014/main" id="{DB32017F-09FB-462D-C41A-0FD9FCD6A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F674D3-8C03-950F-6A89-F69494764BCD}"/>
              </a:ext>
            </a:extLst>
          </p:cNvPr>
          <p:cNvSpPr>
            <a:spLocks noGrp="1"/>
          </p:cNvSpPr>
          <p:nvPr>
            <p:ph type="sldNum" sz="quarter" idx="12"/>
          </p:nvPr>
        </p:nvSpPr>
        <p:spPr/>
        <p:txBody>
          <a:bodyPr/>
          <a:lstStyle/>
          <a:p>
            <a:fld id="{F7421638-8D37-BF40-B8F5-728CAB288144}" type="slidenum">
              <a:rPr lang="en-US" smtClean="0"/>
              <a:t>‹#›</a:t>
            </a:fld>
            <a:endParaRPr lang="en-US"/>
          </a:p>
        </p:txBody>
      </p:sp>
    </p:spTree>
    <p:extLst>
      <p:ext uri="{BB962C8B-B14F-4D97-AF65-F5344CB8AC3E}">
        <p14:creationId xmlns:p14="http://schemas.microsoft.com/office/powerpoint/2010/main" val="17320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FDDF03-5B5D-7AA1-DCDC-A41F6C821E6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71757B7-283E-19DB-882E-22E558A615B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4F9FF9-13CA-4336-E2B8-796DE241D12C}"/>
              </a:ext>
            </a:extLst>
          </p:cNvPr>
          <p:cNvSpPr>
            <a:spLocks noGrp="1"/>
          </p:cNvSpPr>
          <p:nvPr>
            <p:ph type="dt" sz="half" idx="10"/>
          </p:nvPr>
        </p:nvSpPr>
        <p:spPr/>
        <p:txBody>
          <a:bodyPr/>
          <a:lstStyle/>
          <a:p>
            <a:fld id="{F2B58552-0E66-7C48-9E30-7C46B318A098}" type="datetimeFigureOut">
              <a:rPr lang="en-US" smtClean="0"/>
              <a:t>7/4/2023</a:t>
            </a:fld>
            <a:endParaRPr lang="en-US"/>
          </a:p>
        </p:txBody>
      </p:sp>
      <p:sp>
        <p:nvSpPr>
          <p:cNvPr id="5" name="Footer Placeholder 4">
            <a:extLst>
              <a:ext uri="{FF2B5EF4-FFF2-40B4-BE49-F238E27FC236}">
                <a16:creationId xmlns:a16="http://schemas.microsoft.com/office/drawing/2014/main" id="{03EED7C1-D150-235C-1A00-5F2F99C455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2DE7B-3AE8-A18D-DC2B-250CC04B004F}"/>
              </a:ext>
            </a:extLst>
          </p:cNvPr>
          <p:cNvSpPr>
            <a:spLocks noGrp="1"/>
          </p:cNvSpPr>
          <p:nvPr>
            <p:ph type="sldNum" sz="quarter" idx="12"/>
          </p:nvPr>
        </p:nvSpPr>
        <p:spPr/>
        <p:txBody>
          <a:bodyPr/>
          <a:lstStyle/>
          <a:p>
            <a:fld id="{F7421638-8D37-BF40-B8F5-728CAB288144}" type="slidenum">
              <a:rPr lang="en-US" smtClean="0"/>
              <a:t>‹#›</a:t>
            </a:fld>
            <a:endParaRPr lang="en-US"/>
          </a:p>
        </p:txBody>
      </p:sp>
    </p:spTree>
    <p:extLst>
      <p:ext uri="{BB962C8B-B14F-4D97-AF65-F5344CB8AC3E}">
        <p14:creationId xmlns:p14="http://schemas.microsoft.com/office/powerpoint/2010/main" val="78026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E6EBA-B766-8A95-880A-6BACF6EFB2D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0CC90E2-F05C-359D-B7E4-C4DA3D70858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68E71A6-F036-211B-6500-784D9CA505AF}"/>
              </a:ext>
            </a:extLst>
          </p:cNvPr>
          <p:cNvSpPr>
            <a:spLocks noGrp="1"/>
          </p:cNvSpPr>
          <p:nvPr>
            <p:ph type="dt" sz="half" idx="10"/>
          </p:nvPr>
        </p:nvSpPr>
        <p:spPr/>
        <p:txBody>
          <a:bodyPr/>
          <a:lstStyle/>
          <a:p>
            <a:fld id="{F2B58552-0E66-7C48-9E30-7C46B318A098}" type="datetimeFigureOut">
              <a:rPr lang="en-US" smtClean="0"/>
              <a:t>7/4/2023</a:t>
            </a:fld>
            <a:endParaRPr lang="en-US"/>
          </a:p>
        </p:txBody>
      </p:sp>
      <p:sp>
        <p:nvSpPr>
          <p:cNvPr id="5" name="Footer Placeholder 4">
            <a:extLst>
              <a:ext uri="{FF2B5EF4-FFF2-40B4-BE49-F238E27FC236}">
                <a16:creationId xmlns:a16="http://schemas.microsoft.com/office/drawing/2014/main" id="{55B9A537-0A0D-8D7C-7B51-73FF0EE58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F350A-07F7-EEE6-6318-D66C348CC610}"/>
              </a:ext>
            </a:extLst>
          </p:cNvPr>
          <p:cNvSpPr>
            <a:spLocks noGrp="1"/>
          </p:cNvSpPr>
          <p:nvPr>
            <p:ph type="sldNum" sz="quarter" idx="12"/>
          </p:nvPr>
        </p:nvSpPr>
        <p:spPr/>
        <p:txBody>
          <a:bodyPr/>
          <a:lstStyle/>
          <a:p>
            <a:fld id="{F7421638-8D37-BF40-B8F5-728CAB288144}" type="slidenum">
              <a:rPr lang="en-US" smtClean="0"/>
              <a:t>‹#›</a:t>
            </a:fld>
            <a:endParaRPr lang="en-US"/>
          </a:p>
        </p:txBody>
      </p:sp>
    </p:spTree>
    <p:extLst>
      <p:ext uri="{BB962C8B-B14F-4D97-AF65-F5344CB8AC3E}">
        <p14:creationId xmlns:p14="http://schemas.microsoft.com/office/powerpoint/2010/main" val="327823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F6462-9AC9-900F-CD23-4D163C3FDAE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2916F67-749E-B835-09AD-B32655FF22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697A5DB-89C7-5D4A-3BEB-6381115FFD8D}"/>
              </a:ext>
            </a:extLst>
          </p:cNvPr>
          <p:cNvSpPr>
            <a:spLocks noGrp="1"/>
          </p:cNvSpPr>
          <p:nvPr>
            <p:ph type="dt" sz="half" idx="10"/>
          </p:nvPr>
        </p:nvSpPr>
        <p:spPr/>
        <p:txBody>
          <a:bodyPr/>
          <a:lstStyle/>
          <a:p>
            <a:fld id="{F2B58552-0E66-7C48-9E30-7C46B318A098}" type="datetimeFigureOut">
              <a:rPr lang="en-US" smtClean="0"/>
              <a:t>7/4/2023</a:t>
            </a:fld>
            <a:endParaRPr lang="en-US"/>
          </a:p>
        </p:txBody>
      </p:sp>
      <p:sp>
        <p:nvSpPr>
          <p:cNvPr id="5" name="Footer Placeholder 4">
            <a:extLst>
              <a:ext uri="{FF2B5EF4-FFF2-40B4-BE49-F238E27FC236}">
                <a16:creationId xmlns:a16="http://schemas.microsoft.com/office/drawing/2014/main" id="{687F7183-30BA-C183-8E6E-E8BB73BEC3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FBA49-BB09-0D47-29BD-FBC4EB672B85}"/>
              </a:ext>
            </a:extLst>
          </p:cNvPr>
          <p:cNvSpPr>
            <a:spLocks noGrp="1"/>
          </p:cNvSpPr>
          <p:nvPr>
            <p:ph type="sldNum" sz="quarter" idx="12"/>
          </p:nvPr>
        </p:nvSpPr>
        <p:spPr/>
        <p:txBody>
          <a:bodyPr/>
          <a:lstStyle/>
          <a:p>
            <a:fld id="{F7421638-8D37-BF40-B8F5-728CAB288144}" type="slidenum">
              <a:rPr lang="en-US" smtClean="0"/>
              <a:t>‹#›</a:t>
            </a:fld>
            <a:endParaRPr lang="en-US"/>
          </a:p>
        </p:txBody>
      </p:sp>
    </p:spTree>
    <p:extLst>
      <p:ext uri="{BB962C8B-B14F-4D97-AF65-F5344CB8AC3E}">
        <p14:creationId xmlns:p14="http://schemas.microsoft.com/office/powerpoint/2010/main" val="280806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E9D6C-8B4F-4B69-8C7D-75D5C78627D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249E3C-7E7A-4247-CCEC-B40C3AB015E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F3A7156-236D-17A7-D568-36F1B3777C3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019EF64-008B-890B-A346-7C50215164BE}"/>
              </a:ext>
            </a:extLst>
          </p:cNvPr>
          <p:cNvSpPr>
            <a:spLocks noGrp="1"/>
          </p:cNvSpPr>
          <p:nvPr>
            <p:ph type="dt" sz="half" idx="10"/>
          </p:nvPr>
        </p:nvSpPr>
        <p:spPr/>
        <p:txBody>
          <a:bodyPr/>
          <a:lstStyle/>
          <a:p>
            <a:fld id="{F2B58552-0E66-7C48-9E30-7C46B318A098}" type="datetimeFigureOut">
              <a:rPr lang="en-US" smtClean="0"/>
              <a:t>7/4/2023</a:t>
            </a:fld>
            <a:endParaRPr lang="en-US"/>
          </a:p>
        </p:txBody>
      </p:sp>
      <p:sp>
        <p:nvSpPr>
          <p:cNvPr id="6" name="Footer Placeholder 5">
            <a:extLst>
              <a:ext uri="{FF2B5EF4-FFF2-40B4-BE49-F238E27FC236}">
                <a16:creationId xmlns:a16="http://schemas.microsoft.com/office/drawing/2014/main" id="{CFCCBA91-CC85-9554-3B3A-409F80231D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AFD7C-7225-C878-7710-35F5F4D689B7}"/>
              </a:ext>
            </a:extLst>
          </p:cNvPr>
          <p:cNvSpPr>
            <a:spLocks noGrp="1"/>
          </p:cNvSpPr>
          <p:nvPr>
            <p:ph type="sldNum" sz="quarter" idx="12"/>
          </p:nvPr>
        </p:nvSpPr>
        <p:spPr/>
        <p:txBody>
          <a:bodyPr/>
          <a:lstStyle/>
          <a:p>
            <a:fld id="{F7421638-8D37-BF40-B8F5-728CAB288144}" type="slidenum">
              <a:rPr lang="en-US" smtClean="0"/>
              <a:t>‹#›</a:t>
            </a:fld>
            <a:endParaRPr lang="en-US"/>
          </a:p>
        </p:txBody>
      </p:sp>
    </p:spTree>
    <p:extLst>
      <p:ext uri="{BB962C8B-B14F-4D97-AF65-F5344CB8AC3E}">
        <p14:creationId xmlns:p14="http://schemas.microsoft.com/office/powerpoint/2010/main" val="1662035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51FF-9BD6-3A24-B7CB-7D59722BEA7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CA826D-1089-6412-240D-291625420D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22E0D1B-CD05-DAF8-6760-E2148D8F709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85CBD95-C5A9-AA35-8713-A0699D0F90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50199AC-9B5F-E320-4B02-746602345E6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7521011-0160-8EE8-49F1-93959EB0ADD3}"/>
              </a:ext>
            </a:extLst>
          </p:cNvPr>
          <p:cNvSpPr>
            <a:spLocks noGrp="1"/>
          </p:cNvSpPr>
          <p:nvPr>
            <p:ph type="dt" sz="half" idx="10"/>
          </p:nvPr>
        </p:nvSpPr>
        <p:spPr/>
        <p:txBody>
          <a:bodyPr/>
          <a:lstStyle/>
          <a:p>
            <a:fld id="{F2B58552-0E66-7C48-9E30-7C46B318A098}" type="datetimeFigureOut">
              <a:rPr lang="en-US" smtClean="0"/>
              <a:t>7/4/2023</a:t>
            </a:fld>
            <a:endParaRPr lang="en-US"/>
          </a:p>
        </p:txBody>
      </p:sp>
      <p:sp>
        <p:nvSpPr>
          <p:cNvPr id="8" name="Footer Placeholder 7">
            <a:extLst>
              <a:ext uri="{FF2B5EF4-FFF2-40B4-BE49-F238E27FC236}">
                <a16:creationId xmlns:a16="http://schemas.microsoft.com/office/drawing/2014/main" id="{8865A0AE-4489-2E1F-644F-BD12F6D1E1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3D12B6-3EE8-3B24-A290-6D61E6C8B121}"/>
              </a:ext>
            </a:extLst>
          </p:cNvPr>
          <p:cNvSpPr>
            <a:spLocks noGrp="1"/>
          </p:cNvSpPr>
          <p:nvPr>
            <p:ph type="sldNum" sz="quarter" idx="12"/>
          </p:nvPr>
        </p:nvSpPr>
        <p:spPr/>
        <p:txBody>
          <a:bodyPr/>
          <a:lstStyle/>
          <a:p>
            <a:fld id="{F7421638-8D37-BF40-B8F5-728CAB288144}" type="slidenum">
              <a:rPr lang="en-US" smtClean="0"/>
              <a:t>‹#›</a:t>
            </a:fld>
            <a:endParaRPr lang="en-US"/>
          </a:p>
        </p:txBody>
      </p:sp>
    </p:spTree>
    <p:extLst>
      <p:ext uri="{BB962C8B-B14F-4D97-AF65-F5344CB8AC3E}">
        <p14:creationId xmlns:p14="http://schemas.microsoft.com/office/powerpoint/2010/main" val="365778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07E64-016D-2E11-080A-2EA5CE236AE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F29AED2-4B10-C51A-B3A2-A064413F6E8B}"/>
              </a:ext>
            </a:extLst>
          </p:cNvPr>
          <p:cNvSpPr>
            <a:spLocks noGrp="1"/>
          </p:cNvSpPr>
          <p:nvPr>
            <p:ph type="dt" sz="half" idx="10"/>
          </p:nvPr>
        </p:nvSpPr>
        <p:spPr/>
        <p:txBody>
          <a:bodyPr/>
          <a:lstStyle/>
          <a:p>
            <a:fld id="{F2B58552-0E66-7C48-9E30-7C46B318A098}" type="datetimeFigureOut">
              <a:rPr lang="en-US" smtClean="0"/>
              <a:t>7/4/2023</a:t>
            </a:fld>
            <a:endParaRPr lang="en-US"/>
          </a:p>
        </p:txBody>
      </p:sp>
      <p:sp>
        <p:nvSpPr>
          <p:cNvPr id="4" name="Footer Placeholder 3">
            <a:extLst>
              <a:ext uri="{FF2B5EF4-FFF2-40B4-BE49-F238E27FC236}">
                <a16:creationId xmlns:a16="http://schemas.microsoft.com/office/drawing/2014/main" id="{00AE2237-7BFA-3F69-FA2B-65A3ED5880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D3052D-AC0F-1C05-45B5-EE6A02AE0576}"/>
              </a:ext>
            </a:extLst>
          </p:cNvPr>
          <p:cNvSpPr>
            <a:spLocks noGrp="1"/>
          </p:cNvSpPr>
          <p:nvPr>
            <p:ph type="sldNum" sz="quarter" idx="12"/>
          </p:nvPr>
        </p:nvSpPr>
        <p:spPr/>
        <p:txBody>
          <a:bodyPr/>
          <a:lstStyle/>
          <a:p>
            <a:fld id="{F7421638-8D37-BF40-B8F5-728CAB288144}" type="slidenum">
              <a:rPr lang="en-US" smtClean="0"/>
              <a:t>‹#›</a:t>
            </a:fld>
            <a:endParaRPr lang="en-US"/>
          </a:p>
        </p:txBody>
      </p:sp>
    </p:spTree>
    <p:extLst>
      <p:ext uri="{BB962C8B-B14F-4D97-AF65-F5344CB8AC3E}">
        <p14:creationId xmlns:p14="http://schemas.microsoft.com/office/powerpoint/2010/main" val="2419678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97ABC-1906-77E3-B868-0A3489CDC633}"/>
              </a:ext>
            </a:extLst>
          </p:cNvPr>
          <p:cNvSpPr>
            <a:spLocks noGrp="1"/>
          </p:cNvSpPr>
          <p:nvPr>
            <p:ph type="dt" sz="half" idx="10"/>
          </p:nvPr>
        </p:nvSpPr>
        <p:spPr/>
        <p:txBody>
          <a:bodyPr/>
          <a:lstStyle/>
          <a:p>
            <a:fld id="{F2B58552-0E66-7C48-9E30-7C46B318A098}" type="datetimeFigureOut">
              <a:rPr lang="en-US" smtClean="0"/>
              <a:t>7/4/2023</a:t>
            </a:fld>
            <a:endParaRPr lang="en-US"/>
          </a:p>
        </p:txBody>
      </p:sp>
      <p:sp>
        <p:nvSpPr>
          <p:cNvPr id="3" name="Footer Placeholder 2">
            <a:extLst>
              <a:ext uri="{FF2B5EF4-FFF2-40B4-BE49-F238E27FC236}">
                <a16:creationId xmlns:a16="http://schemas.microsoft.com/office/drawing/2014/main" id="{A1A71E4F-3D62-BFCE-6E77-1C7E0E3B1D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481627-5B59-2430-2F26-9A0CACD13B5E}"/>
              </a:ext>
            </a:extLst>
          </p:cNvPr>
          <p:cNvSpPr>
            <a:spLocks noGrp="1"/>
          </p:cNvSpPr>
          <p:nvPr>
            <p:ph type="sldNum" sz="quarter" idx="12"/>
          </p:nvPr>
        </p:nvSpPr>
        <p:spPr/>
        <p:txBody>
          <a:bodyPr/>
          <a:lstStyle/>
          <a:p>
            <a:fld id="{F7421638-8D37-BF40-B8F5-728CAB288144}" type="slidenum">
              <a:rPr lang="en-US" smtClean="0"/>
              <a:t>‹#›</a:t>
            </a:fld>
            <a:endParaRPr lang="en-US"/>
          </a:p>
        </p:txBody>
      </p:sp>
    </p:spTree>
    <p:extLst>
      <p:ext uri="{BB962C8B-B14F-4D97-AF65-F5344CB8AC3E}">
        <p14:creationId xmlns:p14="http://schemas.microsoft.com/office/powerpoint/2010/main" val="123841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588D-974A-D069-9758-E1DAF2D1B36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5F85FF1-C2EF-397E-88E6-2F1DA8FFA4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D54241-222C-A9BB-9478-4DF7034A1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9434A5B-5231-75DF-8DCB-E3AD7622520B}"/>
              </a:ext>
            </a:extLst>
          </p:cNvPr>
          <p:cNvSpPr>
            <a:spLocks noGrp="1"/>
          </p:cNvSpPr>
          <p:nvPr>
            <p:ph type="dt" sz="half" idx="10"/>
          </p:nvPr>
        </p:nvSpPr>
        <p:spPr/>
        <p:txBody>
          <a:bodyPr/>
          <a:lstStyle/>
          <a:p>
            <a:fld id="{F2B58552-0E66-7C48-9E30-7C46B318A098}" type="datetimeFigureOut">
              <a:rPr lang="en-US" smtClean="0"/>
              <a:t>7/4/2023</a:t>
            </a:fld>
            <a:endParaRPr lang="en-US"/>
          </a:p>
        </p:txBody>
      </p:sp>
      <p:sp>
        <p:nvSpPr>
          <p:cNvPr id="6" name="Footer Placeholder 5">
            <a:extLst>
              <a:ext uri="{FF2B5EF4-FFF2-40B4-BE49-F238E27FC236}">
                <a16:creationId xmlns:a16="http://schemas.microsoft.com/office/drawing/2014/main" id="{1FF5CE82-E35C-3B50-BBA8-2B35EEC08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6F1C0-DD2F-34E5-D97E-28AD526CD071}"/>
              </a:ext>
            </a:extLst>
          </p:cNvPr>
          <p:cNvSpPr>
            <a:spLocks noGrp="1"/>
          </p:cNvSpPr>
          <p:nvPr>
            <p:ph type="sldNum" sz="quarter" idx="12"/>
          </p:nvPr>
        </p:nvSpPr>
        <p:spPr/>
        <p:txBody>
          <a:bodyPr/>
          <a:lstStyle/>
          <a:p>
            <a:fld id="{F7421638-8D37-BF40-B8F5-728CAB288144}" type="slidenum">
              <a:rPr lang="en-US" smtClean="0"/>
              <a:t>‹#›</a:t>
            </a:fld>
            <a:endParaRPr lang="en-US"/>
          </a:p>
        </p:txBody>
      </p:sp>
    </p:spTree>
    <p:extLst>
      <p:ext uri="{BB962C8B-B14F-4D97-AF65-F5344CB8AC3E}">
        <p14:creationId xmlns:p14="http://schemas.microsoft.com/office/powerpoint/2010/main" val="301914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D3613-510E-E000-6E2D-43CA1E0D81E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FF62379-06E7-CEBA-FA9D-54D0D815BE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A54103-08E7-826D-9E09-EA84E0AD66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32EBDC-41F9-C535-E7B6-C5A0433A16C4}"/>
              </a:ext>
            </a:extLst>
          </p:cNvPr>
          <p:cNvSpPr>
            <a:spLocks noGrp="1"/>
          </p:cNvSpPr>
          <p:nvPr>
            <p:ph type="dt" sz="half" idx="10"/>
          </p:nvPr>
        </p:nvSpPr>
        <p:spPr/>
        <p:txBody>
          <a:bodyPr/>
          <a:lstStyle/>
          <a:p>
            <a:fld id="{F2B58552-0E66-7C48-9E30-7C46B318A098}" type="datetimeFigureOut">
              <a:rPr lang="en-US" smtClean="0"/>
              <a:t>7/4/2023</a:t>
            </a:fld>
            <a:endParaRPr lang="en-US"/>
          </a:p>
        </p:txBody>
      </p:sp>
      <p:sp>
        <p:nvSpPr>
          <p:cNvPr id="6" name="Footer Placeholder 5">
            <a:extLst>
              <a:ext uri="{FF2B5EF4-FFF2-40B4-BE49-F238E27FC236}">
                <a16:creationId xmlns:a16="http://schemas.microsoft.com/office/drawing/2014/main" id="{BA5C3A99-F048-EE9B-D7EC-73D9271BA8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4E584-6981-B505-451F-54694A3C4C07}"/>
              </a:ext>
            </a:extLst>
          </p:cNvPr>
          <p:cNvSpPr>
            <a:spLocks noGrp="1"/>
          </p:cNvSpPr>
          <p:nvPr>
            <p:ph type="sldNum" sz="quarter" idx="12"/>
          </p:nvPr>
        </p:nvSpPr>
        <p:spPr/>
        <p:txBody>
          <a:bodyPr/>
          <a:lstStyle/>
          <a:p>
            <a:fld id="{F7421638-8D37-BF40-B8F5-728CAB288144}" type="slidenum">
              <a:rPr lang="en-US" smtClean="0"/>
              <a:t>‹#›</a:t>
            </a:fld>
            <a:endParaRPr lang="en-US"/>
          </a:p>
        </p:txBody>
      </p:sp>
    </p:spTree>
    <p:extLst>
      <p:ext uri="{BB962C8B-B14F-4D97-AF65-F5344CB8AC3E}">
        <p14:creationId xmlns:p14="http://schemas.microsoft.com/office/powerpoint/2010/main" val="26313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72FFDA-74BA-07A6-11E1-AFCBE6EE3A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F108546-F7F9-7711-CA0E-3E16F8B49C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116C80-15CA-90AA-A50B-97CC3C613D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58552-0E66-7C48-9E30-7C46B318A098}" type="datetimeFigureOut">
              <a:rPr lang="en-US" smtClean="0"/>
              <a:t>7/4/2023</a:t>
            </a:fld>
            <a:endParaRPr lang="en-US"/>
          </a:p>
        </p:txBody>
      </p:sp>
      <p:sp>
        <p:nvSpPr>
          <p:cNvPr id="5" name="Footer Placeholder 4">
            <a:extLst>
              <a:ext uri="{FF2B5EF4-FFF2-40B4-BE49-F238E27FC236}">
                <a16:creationId xmlns:a16="http://schemas.microsoft.com/office/drawing/2014/main" id="{B86863F5-763D-E1B2-E178-0AE3A5A7E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93BC1D-1D1B-85A2-7C1F-850543371D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21638-8D37-BF40-B8F5-728CAB288144}" type="slidenum">
              <a:rPr lang="en-US" smtClean="0"/>
              <a:t>‹#›</a:t>
            </a:fld>
            <a:endParaRPr lang="en-US"/>
          </a:p>
        </p:txBody>
      </p:sp>
    </p:spTree>
    <p:extLst>
      <p:ext uri="{BB962C8B-B14F-4D97-AF65-F5344CB8AC3E}">
        <p14:creationId xmlns:p14="http://schemas.microsoft.com/office/powerpoint/2010/main" val="293302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A97C98-D305-178E-42B7-7073C20FEFBD}"/>
              </a:ext>
            </a:extLst>
          </p:cNvPr>
          <p:cNvSpPr txBox="1">
            <a:spLocks noGrp="1"/>
          </p:cNvSpPr>
          <p:nvPr>
            <p:ph type="ctrTitle"/>
          </p:nvPr>
        </p:nvSpPr>
        <p:spPr>
          <a:xfrm>
            <a:off x="643467" y="2799225"/>
            <a:ext cx="10905066" cy="684033"/>
          </a:xfrm>
          <a:prstGeom prst="rect">
            <a:avLst/>
          </a:prstGeom>
          <a:noFill/>
        </p:spPr>
        <p:txBody>
          <a:bodyPr wrap="square" rtlCol="0">
            <a:spAutoFit/>
          </a:bodyPr>
          <a:lstStyle/>
          <a:p>
            <a:pPr defTabSz="813816"/>
            <a:r>
              <a:rPr lang="en-GB" sz="4272" kern="1200" err="1">
                <a:solidFill>
                  <a:srgbClr val="E9005B"/>
                </a:solidFill>
                <a:latin typeface="+mn-lt"/>
                <a:ea typeface="+mj-ea"/>
                <a:cs typeface="Times New Roman" panose="02020603050405020304" pitchFamily="18" charset="0"/>
              </a:rPr>
              <a:t>Accentism</a:t>
            </a:r>
            <a:r>
              <a:rPr lang="en-GB" sz="4272" kern="1200">
                <a:solidFill>
                  <a:srgbClr val="E9005B"/>
                </a:solidFill>
                <a:latin typeface="+mn-lt"/>
                <a:ea typeface="+mj-ea"/>
                <a:cs typeface="Times New Roman" panose="02020603050405020304" pitchFamily="18" charset="0"/>
              </a:rPr>
              <a:t> at the Bar</a:t>
            </a:r>
            <a:endParaRPr lang="en-US" sz="4800">
              <a:solidFill>
                <a:srgbClr val="E9005B"/>
              </a:solidFill>
              <a:latin typeface="+mn-lt"/>
              <a:cs typeface="Times New Roman" panose="02020603050405020304" pitchFamily="18" charset="0"/>
            </a:endParaRPr>
          </a:p>
        </p:txBody>
      </p:sp>
      <p:sp>
        <p:nvSpPr>
          <p:cNvPr id="5" name="Subtitle 4">
            <a:extLst>
              <a:ext uri="{FF2B5EF4-FFF2-40B4-BE49-F238E27FC236}">
                <a16:creationId xmlns:a16="http://schemas.microsoft.com/office/drawing/2014/main" id="{DE2492E2-4361-87DD-C539-D84A5149A191}"/>
              </a:ext>
            </a:extLst>
          </p:cNvPr>
          <p:cNvSpPr txBox="1">
            <a:spLocks noGrp="1"/>
          </p:cNvSpPr>
          <p:nvPr>
            <p:ph type="subTitle" idx="1"/>
          </p:nvPr>
        </p:nvSpPr>
        <p:spPr>
          <a:xfrm>
            <a:off x="643467" y="3936631"/>
            <a:ext cx="10905066" cy="363497"/>
          </a:xfrm>
          <a:prstGeom prst="rect">
            <a:avLst/>
          </a:prstGeom>
          <a:noFill/>
        </p:spPr>
        <p:txBody>
          <a:bodyPr wrap="square" rtlCol="0">
            <a:spAutoFit/>
          </a:bodyPr>
          <a:lstStyle/>
          <a:p>
            <a:pPr defTabSz="813816">
              <a:spcBef>
                <a:spcPts val="890"/>
              </a:spcBef>
            </a:pPr>
            <a:r>
              <a:rPr lang="en-US" sz="1958" kern="1200">
                <a:solidFill>
                  <a:schemeClr val="tx1"/>
                </a:solidFill>
                <a:latin typeface="+mj-lt"/>
                <a:ea typeface="+mn-ea"/>
                <a:cs typeface="+mn-cs"/>
              </a:rPr>
              <a:t>Natalie Braber, Jane Ching, Jane </a:t>
            </a:r>
            <a:r>
              <a:rPr lang="en-US" sz="1958" kern="1200" err="1">
                <a:solidFill>
                  <a:schemeClr val="tx1"/>
                </a:solidFill>
                <a:latin typeface="+mj-lt"/>
                <a:ea typeface="+mn-ea"/>
                <a:cs typeface="+mn-cs"/>
              </a:rPr>
              <a:t>Jarman</a:t>
            </a:r>
            <a:r>
              <a:rPr lang="en-US" sz="1958" kern="1200">
                <a:solidFill>
                  <a:schemeClr val="tx1"/>
                </a:solidFill>
                <a:latin typeface="+mj-lt"/>
                <a:ea typeface="+mn-ea"/>
                <a:cs typeface="+mn-cs"/>
              </a:rPr>
              <a:t>, Jeremy Robson, Olivia Stevens</a:t>
            </a:r>
            <a:endParaRPr lang="en-US" sz="2200">
              <a:latin typeface="+mj-lt"/>
            </a:endParaRPr>
          </a:p>
        </p:txBody>
      </p:sp>
      <p:sp>
        <p:nvSpPr>
          <p:cNvPr id="6" name="TextBox 5">
            <a:extLst>
              <a:ext uri="{FF2B5EF4-FFF2-40B4-BE49-F238E27FC236}">
                <a16:creationId xmlns:a16="http://schemas.microsoft.com/office/drawing/2014/main" id="{1C2B3A92-680A-7BDD-7197-9016A1D9111B}"/>
              </a:ext>
            </a:extLst>
          </p:cNvPr>
          <p:cNvSpPr txBox="1"/>
          <p:nvPr/>
        </p:nvSpPr>
        <p:spPr>
          <a:xfrm>
            <a:off x="643467" y="5727522"/>
            <a:ext cx="10905066" cy="270395"/>
          </a:xfrm>
          <a:prstGeom prst="rect">
            <a:avLst/>
          </a:prstGeom>
          <a:noFill/>
        </p:spPr>
        <p:txBody>
          <a:bodyPr wrap="square" rtlCol="0">
            <a:spAutoFit/>
          </a:bodyPr>
          <a:lstStyle/>
          <a:p>
            <a:pPr algn="ctr" defTabSz="813816">
              <a:spcAft>
                <a:spcPts val="600"/>
              </a:spcAft>
            </a:pPr>
            <a:r>
              <a:rPr lang="en-US" sz="1157" kern="1200">
                <a:solidFill>
                  <a:schemeClr val="tx1"/>
                </a:solidFill>
                <a:latin typeface="+mj-lt"/>
                <a:ea typeface="+mn-ea"/>
                <a:cs typeface="+mn-cs"/>
              </a:rPr>
              <a:t>Law advisory board: HHJ Jason Reece, Lynda Gibbs KC, Samuel Coe, Michael Trevelyan, Lisa Hardy, Kerry Cockayne, Karl Hirst, Jas Dhaliwal, Claire Howell, Jamal Jeffers. </a:t>
            </a:r>
            <a:endParaRPr lang="en-US" sz="1300">
              <a:latin typeface="+mj-lt"/>
            </a:endParaRPr>
          </a:p>
        </p:txBody>
      </p:sp>
      <p:sp>
        <p:nvSpPr>
          <p:cNvPr id="7" name="TextBox 6">
            <a:extLst>
              <a:ext uri="{FF2B5EF4-FFF2-40B4-BE49-F238E27FC236}">
                <a16:creationId xmlns:a16="http://schemas.microsoft.com/office/drawing/2014/main" id="{F1F81D8E-994A-BFB0-0589-FAD32133A82E}"/>
              </a:ext>
            </a:extLst>
          </p:cNvPr>
          <p:cNvSpPr txBox="1"/>
          <p:nvPr/>
        </p:nvSpPr>
        <p:spPr>
          <a:xfrm>
            <a:off x="643467" y="5274031"/>
            <a:ext cx="10905066" cy="270395"/>
          </a:xfrm>
          <a:prstGeom prst="rect">
            <a:avLst/>
          </a:prstGeom>
          <a:noFill/>
        </p:spPr>
        <p:txBody>
          <a:bodyPr wrap="square" rtlCol="0">
            <a:spAutoFit/>
          </a:bodyPr>
          <a:lstStyle/>
          <a:p>
            <a:pPr algn="ctr" defTabSz="813816">
              <a:spcAft>
                <a:spcPts val="600"/>
              </a:spcAft>
            </a:pPr>
            <a:r>
              <a:rPr lang="en-US" sz="1157" kern="1200">
                <a:solidFill>
                  <a:schemeClr val="tx1"/>
                </a:solidFill>
                <a:latin typeface="+mj-lt"/>
                <a:ea typeface="+mn-ea"/>
                <a:cs typeface="Calibri" panose="020F0502020204030204" pitchFamily="34" charset="0"/>
              </a:rPr>
              <a:t>Linguistics advisory board: Rob Drummond, Sadie Ryan, Dominic Watt, Erez Levon, Devyani Sharma.</a:t>
            </a:r>
            <a:endParaRPr lang="en-US" sz="1300">
              <a:latin typeface="+mj-lt"/>
              <a:cs typeface="Calibri" panose="020F0502020204030204" pitchFamily="34" charset="0"/>
            </a:endParaRPr>
          </a:p>
        </p:txBody>
      </p:sp>
      <p:pic>
        <p:nvPicPr>
          <p:cNvPr id="1030" name="Picture 6">
            <a:extLst>
              <a:ext uri="{FF2B5EF4-FFF2-40B4-BE49-F238E27FC236}">
                <a16:creationId xmlns:a16="http://schemas.microsoft.com/office/drawing/2014/main" id="{612DA1F6-FCE1-C647-B112-8DA8FF209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677" b="7039"/>
          <a:stretch/>
        </p:blipFill>
        <p:spPr bwMode="auto">
          <a:xfrm>
            <a:off x="8444022" y="868951"/>
            <a:ext cx="2585161" cy="9548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logo, graphics, symbol, red&#10;&#10;Description automatically generated">
            <a:extLst>
              <a:ext uri="{FF2B5EF4-FFF2-40B4-BE49-F238E27FC236}">
                <a16:creationId xmlns:a16="http://schemas.microsoft.com/office/drawing/2014/main" id="{C573989F-4C89-2592-89F7-A8C098F1DB2A}"/>
              </a:ext>
            </a:extLst>
          </p:cNvPr>
          <p:cNvPicPr>
            <a:picLocks noChangeAspect="1"/>
          </p:cNvPicPr>
          <p:nvPr/>
        </p:nvPicPr>
        <p:blipFill>
          <a:blip r:embed="rId4"/>
          <a:stretch>
            <a:fillRect/>
          </a:stretch>
        </p:blipFill>
        <p:spPr>
          <a:xfrm>
            <a:off x="1162817" y="972283"/>
            <a:ext cx="3672288" cy="1071425"/>
          </a:xfrm>
          <a:prstGeom prst="rect">
            <a:avLst/>
          </a:prstGeom>
        </p:spPr>
      </p:pic>
    </p:spTree>
    <p:extLst>
      <p:ext uri="{BB962C8B-B14F-4D97-AF65-F5344CB8AC3E}">
        <p14:creationId xmlns:p14="http://schemas.microsoft.com/office/powerpoint/2010/main" val="1374134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913159-FC0B-6EAB-9E18-24CEE2CC26D9}"/>
              </a:ext>
            </a:extLst>
          </p:cNvPr>
          <p:cNvSpPr>
            <a:spLocks noGrp="1"/>
          </p:cNvSpPr>
          <p:nvPr>
            <p:ph type="title"/>
          </p:nvPr>
        </p:nvSpPr>
        <p:spPr>
          <a:xfrm>
            <a:off x="838200" y="365125"/>
            <a:ext cx="10515600" cy="1860400"/>
          </a:xfrm>
        </p:spPr>
        <p:txBody>
          <a:bodyPr vert="horz" lIns="91440" tIns="45720" rIns="91440" bIns="45720" rtlCol="0" anchor="ctr">
            <a:normAutofit/>
          </a:bodyPr>
          <a:lstStyle/>
          <a:p>
            <a:pPr algn="ctr"/>
            <a:r>
              <a:rPr lang="en-US" b="1" kern="1200" dirty="0">
                <a:solidFill>
                  <a:srgbClr val="E9005B"/>
                </a:solidFill>
                <a:latin typeface="+mj-lt"/>
                <a:ea typeface="+mj-ea"/>
                <a:cs typeface="+mj-cs"/>
              </a:rPr>
              <a:t>Professionalism and intelligence</a:t>
            </a:r>
          </a:p>
        </p:txBody>
      </p:sp>
      <p:pic>
        <p:nvPicPr>
          <p:cNvPr id="4" name="Content Placeholder 3" descr="Timeline&#10;&#10;Description automatically generated">
            <a:extLst>
              <a:ext uri="{FF2B5EF4-FFF2-40B4-BE49-F238E27FC236}">
                <a16:creationId xmlns:a16="http://schemas.microsoft.com/office/drawing/2014/main" id="{408C1CF6-469A-D62A-CA5C-F95CF9AB26A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01057" y="2365285"/>
            <a:ext cx="3988614" cy="3938756"/>
          </a:xfrm>
          <a:prstGeom prst="rect">
            <a:avLst/>
          </a:prstGeom>
        </p:spPr>
      </p:pic>
      <p:pic>
        <p:nvPicPr>
          <p:cNvPr id="5" name="Picture 4" descr="Timeline&#10;&#10;Description automatically generated">
            <a:extLst>
              <a:ext uri="{FF2B5EF4-FFF2-40B4-BE49-F238E27FC236}">
                <a16:creationId xmlns:a16="http://schemas.microsoft.com/office/drawing/2014/main" id="{154E1889-6267-F806-D154-85C25E0355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2328" y="2365285"/>
            <a:ext cx="3988614" cy="3938756"/>
          </a:xfrm>
          <a:prstGeom prst="rect">
            <a:avLst/>
          </a:prstGeom>
        </p:spPr>
      </p:pic>
    </p:spTree>
    <p:extLst>
      <p:ext uri="{BB962C8B-B14F-4D97-AF65-F5344CB8AC3E}">
        <p14:creationId xmlns:p14="http://schemas.microsoft.com/office/powerpoint/2010/main" val="1090656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913159-FC0B-6EAB-9E18-24CEE2CC26D9}"/>
              </a:ext>
            </a:extLst>
          </p:cNvPr>
          <p:cNvSpPr>
            <a:spLocks noGrp="1"/>
          </p:cNvSpPr>
          <p:nvPr>
            <p:ph type="title"/>
          </p:nvPr>
        </p:nvSpPr>
        <p:spPr>
          <a:xfrm>
            <a:off x="838200" y="365125"/>
            <a:ext cx="10515600" cy="1860400"/>
          </a:xfrm>
        </p:spPr>
        <p:txBody>
          <a:bodyPr vert="horz" lIns="91440" tIns="45720" rIns="91440" bIns="45720" rtlCol="0" anchor="ctr">
            <a:normAutofit/>
          </a:bodyPr>
          <a:lstStyle/>
          <a:p>
            <a:pPr algn="ctr"/>
            <a:r>
              <a:rPr lang="en-US" b="1" kern="1200" dirty="0">
                <a:solidFill>
                  <a:srgbClr val="E9005B"/>
                </a:solidFill>
                <a:latin typeface="+mj-lt"/>
                <a:ea typeface="+mj-ea"/>
                <a:cs typeface="+mj-cs"/>
              </a:rPr>
              <a:t>Trustworthiness and friendliness</a:t>
            </a:r>
          </a:p>
        </p:txBody>
      </p:sp>
      <p:pic>
        <p:nvPicPr>
          <p:cNvPr id="7" name="Picture 6" descr="Timeline&#10;&#10;Description automatically generated">
            <a:extLst>
              <a:ext uri="{FF2B5EF4-FFF2-40B4-BE49-F238E27FC236}">
                <a16:creationId xmlns:a16="http://schemas.microsoft.com/office/drawing/2014/main" id="{1BD73E2F-3895-8EA2-F247-808FB90439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057" y="2365285"/>
            <a:ext cx="3988614" cy="3938756"/>
          </a:xfrm>
          <a:prstGeom prst="rect">
            <a:avLst/>
          </a:prstGeom>
        </p:spPr>
      </p:pic>
      <p:pic>
        <p:nvPicPr>
          <p:cNvPr id="8" name="Picture 7" descr="Timeline&#10;&#10;Description automatically generated">
            <a:extLst>
              <a:ext uri="{FF2B5EF4-FFF2-40B4-BE49-F238E27FC236}">
                <a16:creationId xmlns:a16="http://schemas.microsoft.com/office/drawing/2014/main" id="{A783BF38-A746-6F77-6A14-BDECF027AA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2328" y="2365285"/>
            <a:ext cx="3988614" cy="3938756"/>
          </a:xfrm>
          <a:prstGeom prst="rect">
            <a:avLst/>
          </a:prstGeom>
        </p:spPr>
      </p:pic>
    </p:spTree>
    <p:extLst>
      <p:ext uri="{BB962C8B-B14F-4D97-AF65-F5344CB8AC3E}">
        <p14:creationId xmlns:p14="http://schemas.microsoft.com/office/powerpoint/2010/main" val="2306183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913159-FC0B-6EAB-9E18-24CEE2CC26D9}"/>
              </a:ext>
            </a:extLst>
          </p:cNvPr>
          <p:cNvSpPr>
            <a:spLocks noGrp="1"/>
          </p:cNvSpPr>
          <p:nvPr>
            <p:ph type="title"/>
          </p:nvPr>
        </p:nvSpPr>
        <p:spPr>
          <a:xfrm>
            <a:off x="838200" y="365125"/>
            <a:ext cx="10515600" cy="1860400"/>
          </a:xfrm>
        </p:spPr>
        <p:txBody>
          <a:bodyPr vert="horz" lIns="91440" tIns="45720" rIns="91440" bIns="45720" rtlCol="0" anchor="ctr">
            <a:normAutofit/>
          </a:bodyPr>
          <a:lstStyle/>
          <a:p>
            <a:pPr algn="ctr"/>
            <a:r>
              <a:rPr lang="en-US" b="1" kern="1200" dirty="0">
                <a:solidFill>
                  <a:srgbClr val="E9005B"/>
                </a:solidFill>
                <a:latin typeface="+mj-lt"/>
                <a:ea typeface="+mj-ea"/>
                <a:cs typeface="+mj-cs"/>
              </a:rPr>
              <a:t>Confidence and clarity</a:t>
            </a:r>
          </a:p>
        </p:txBody>
      </p:sp>
      <p:pic>
        <p:nvPicPr>
          <p:cNvPr id="4" name="Picture 3" descr="Chart&#10;&#10;Description automatically generated">
            <a:extLst>
              <a:ext uri="{FF2B5EF4-FFF2-40B4-BE49-F238E27FC236}">
                <a16:creationId xmlns:a16="http://schemas.microsoft.com/office/drawing/2014/main" id="{F6A60E06-4FFB-128C-5A8D-92623C982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057" y="2365285"/>
            <a:ext cx="3988614" cy="3938756"/>
          </a:xfrm>
          <a:prstGeom prst="rect">
            <a:avLst/>
          </a:prstGeom>
        </p:spPr>
      </p:pic>
      <p:pic>
        <p:nvPicPr>
          <p:cNvPr id="3" name="Picture 2" descr="Timeline&#10;&#10;Description automatically generated">
            <a:extLst>
              <a:ext uri="{FF2B5EF4-FFF2-40B4-BE49-F238E27FC236}">
                <a16:creationId xmlns:a16="http://schemas.microsoft.com/office/drawing/2014/main" id="{FAD9D6AA-C8CD-05AD-8E04-3DA951660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2328" y="2365285"/>
            <a:ext cx="3988614" cy="3938756"/>
          </a:xfrm>
          <a:prstGeom prst="rect">
            <a:avLst/>
          </a:prstGeom>
        </p:spPr>
      </p:pic>
    </p:spTree>
    <p:extLst>
      <p:ext uri="{BB962C8B-B14F-4D97-AF65-F5344CB8AC3E}">
        <p14:creationId xmlns:p14="http://schemas.microsoft.com/office/powerpoint/2010/main" val="1822523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913159-FC0B-6EAB-9E18-24CEE2CC26D9}"/>
              </a:ext>
            </a:extLst>
          </p:cNvPr>
          <p:cNvSpPr>
            <a:spLocks noGrp="1"/>
          </p:cNvSpPr>
          <p:nvPr>
            <p:ph type="title"/>
          </p:nvPr>
        </p:nvSpPr>
        <p:spPr>
          <a:xfrm>
            <a:off x="838200" y="365125"/>
            <a:ext cx="10515600" cy="1860400"/>
          </a:xfrm>
        </p:spPr>
        <p:txBody>
          <a:bodyPr vert="horz" lIns="91440" tIns="45720" rIns="91440" bIns="45720" rtlCol="0" anchor="ctr">
            <a:normAutofit/>
          </a:bodyPr>
          <a:lstStyle/>
          <a:p>
            <a:r>
              <a:rPr lang="en-US" b="1" kern="1200" dirty="0">
                <a:solidFill>
                  <a:srgbClr val="E9005B"/>
                </a:solidFill>
                <a:latin typeface="+mj-lt"/>
                <a:ea typeface="+mj-ea"/>
                <a:cs typeface="+mj-cs"/>
              </a:rPr>
              <a:t>Honesty</a:t>
            </a:r>
          </a:p>
        </p:txBody>
      </p:sp>
      <p:pic>
        <p:nvPicPr>
          <p:cNvPr id="5" name="Picture 4" descr="Chart&#10;&#10;Description automatically generated with medium confidence">
            <a:extLst>
              <a:ext uri="{FF2B5EF4-FFF2-40B4-BE49-F238E27FC236}">
                <a16:creationId xmlns:a16="http://schemas.microsoft.com/office/drawing/2014/main" id="{675E5A03-C846-8C4E-0834-3AB056EA79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1945" y="1075738"/>
            <a:ext cx="5480956" cy="5416275"/>
          </a:xfrm>
          <a:prstGeom prst="rect">
            <a:avLst/>
          </a:prstGeom>
        </p:spPr>
      </p:pic>
    </p:spTree>
    <p:extLst>
      <p:ext uri="{BB962C8B-B14F-4D97-AF65-F5344CB8AC3E}">
        <p14:creationId xmlns:p14="http://schemas.microsoft.com/office/powerpoint/2010/main" val="2699085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913159-FC0B-6EAB-9E18-24CEE2CC26D9}"/>
              </a:ext>
            </a:extLst>
          </p:cNvPr>
          <p:cNvSpPr>
            <a:spLocks noGrp="1"/>
          </p:cNvSpPr>
          <p:nvPr>
            <p:ph type="title"/>
          </p:nvPr>
        </p:nvSpPr>
        <p:spPr>
          <a:xfrm>
            <a:off x="838200" y="365125"/>
            <a:ext cx="10515600" cy="1860400"/>
          </a:xfrm>
        </p:spPr>
        <p:txBody>
          <a:bodyPr vert="horz" lIns="91440" tIns="45720" rIns="91440" bIns="45720" rtlCol="0" anchor="ctr">
            <a:normAutofit/>
          </a:bodyPr>
          <a:lstStyle/>
          <a:p>
            <a:pPr algn="ctr"/>
            <a:r>
              <a:rPr lang="en-US" b="1" kern="1200" dirty="0">
                <a:solidFill>
                  <a:srgbClr val="E9005B"/>
                </a:solidFill>
                <a:latin typeface="+mj-lt"/>
                <a:ea typeface="+mj-ea"/>
                <a:cs typeface="+mj-cs"/>
              </a:rPr>
              <a:t>Representation and likelihood of being a lawyer</a:t>
            </a:r>
          </a:p>
        </p:txBody>
      </p:sp>
      <p:pic>
        <p:nvPicPr>
          <p:cNvPr id="5" name="Picture 4" descr="Chart&#10;&#10;Description automatically generated">
            <a:extLst>
              <a:ext uri="{FF2B5EF4-FFF2-40B4-BE49-F238E27FC236}">
                <a16:creationId xmlns:a16="http://schemas.microsoft.com/office/drawing/2014/main" id="{B557D979-9CB7-859B-A6EB-0ABA81234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057" y="2365285"/>
            <a:ext cx="3988614" cy="3938756"/>
          </a:xfrm>
          <a:prstGeom prst="rect">
            <a:avLst/>
          </a:prstGeom>
        </p:spPr>
      </p:pic>
      <p:pic>
        <p:nvPicPr>
          <p:cNvPr id="6" name="Picture 5" descr="Timeline&#10;&#10;Description automatically generated">
            <a:extLst>
              <a:ext uri="{FF2B5EF4-FFF2-40B4-BE49-F238E27FC236}">
                <a16:creationId xmlns:a16="http://schemas.microsoft.com/office/drawing/2014/main" id="{D110CA99-D4FC-D237-0DBB-19DB1803D8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2328" y="2365285"/>
            <a:ext cx="3988614" cy="3938756"/>
          </a:xfrm>
          <a:prstGeom prst="rect">
            <a:avLst/>
          </a:prstGeom>
        </p:spPr>
      </p:pic>
    </p:spTree>
    <p:extLst>
      <p:ext uri="{BB962C8B-B14F-4D97-AF65-F5344CB8AC3E}">
        <p14:creationId xmlns:p14="http://schemas.microsoft.com/office/powerpoint/2010/main" val="2732169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6FD9D40-BD4B-1DA3-778F-CD89EC690268}"/>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r>
              <a:rPr lang="en-US" sz="8000" b="1" kern="1200">
                <a:solidFill>
                  <a:srgbClr val="FFFFFF"/>
                </a:solidFill>
                <a:latin typeface="+mj-lt"/>
                <a:ea typeface="+mj-ea"/>
                <a:cs typeface="+mj-cs"/>
              </a:rPr>
              <a:t>The interviews</a:t>
            </a:r>
          </a:p>
        </p:txBody>
      </p:sp>
      <p:sp>
        <p:nvSpPr>
          <p:cNvPr id="3" name="Text Placeholder 2">
            <a:extLst>
              <a:ext uri="{FF2B5EF4-FFF2-40B4-BE49-F238E27FC236}">
                <a16:creationId xmlns:a16="http://schemas.microsoft.com/office/drawing/2014/main" id="{D8E957D4-5DF7-933F-B9BC-A9B5673A74E9}"/>
              </a:ext>
            </a:extLst>
          </p:cNvPr>
          <p:cNvSpPr>
            <a:spLocks noGrp="1"/>
          </p:cNvSpPr>
          <p:nvPr>
            <p:ph type="body" idx="1"/>
          </p:nvPr>
        </p:nvSpPr>
        <p:spPr>
          <a:xfrm>
            <a:off x="1208228" y="5972174"/>
            <a:ext cx="8578699" cy="504825"/>
          </a:xfrm>
        </p:spPr>
        <p:txBody>
          <a:bodyPr vert="horz" lIns="91440" tIns="45720" rIns="91440" bIns="45720" rtlCol="0">
            <a:normAutofit/>
          </a:bodyPr>
          <a:lstStyle/>
          <a:p>
            <a:endParaRPr lang="en-US" sz="2000" kern="1200">
              <a:solidFill>
                <a:srgbClr val="FFFFFF"/>
              </a:solidFill>
              <a:latin typeface="+mn-lt"/>
              <a:ea typeface="+mn-ea"/>
              <a:cs typeface="+mn-cs"/>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155257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5EE6E-0B86-9904-EC93-F101C2BD54E8}"/>
              </a:ext>
            </a:extLst>
          </p:cNvPr>
          <p:cNvSpPr txBox="1"/>
          <p:nvPr/>
        </p:nvSpPr>
        <p:spPr>
          <a:xfrm>
            <a:off x="973395" y="1386349"/>
            <a:ext cx="10058400" cy="4647426"/>
          </a:xfrm>
          <a:prstGeom prst="rect">
            <a:avLst/>
          </a:prstGeom>
          <a:noFill/>
        </p:spPr>
        <p:txBody>
          <a:bodyPr wrap="square" rtlCol="0">
            <a:spAutoFit/>
          </a:bodyPr>
          <a:lstStyle/>
          <a:p>
            <a:pPr marL="0" indent="0">
              <a:buNone/>
            </a:pPr>
            <a:r>
              <a:rPr lang="en-GB" sz="3600" dirty="0"/>
              <a:t>‘If you ever want to practise at the Chancery Bar, you will have to lose your Yorkshire accent.’ </a:t>
            </a:r>
          </a:p>
          <a:p>
            <a:pPr marL="0" indent="0" algn="r">
              <a:buNone/>
            </a:pPr>
            <a:r>
              <a:rPr lang="en-GB" sz="2400"/>
              <a:t>[a </a:t>
            </a:r>
            <a:r>
              <a:rPr lang="en-GB" sz="2400" dirty="0"/>
              <a:t>comment by a judge in a moot]</a:t>
            </a:r>
          </a:p>
          <a:p>
            <a:endParaRPr lang="en-GB" sz="3600" dirty="0">
              <a:effectLst/>
              <a:ea typeface="DengXian" panose="02010600030101010101" pitchFamily="2" charset="-122"/>
              <a:cs typeface="Arial" panose="020B0604020202020204" pitchFamily="34" charset="0"/>
            </a:endParaRPr>
          </a:p>
          <a:p>
            <a:r>
              <a:rPr lang="en-GB" sz="3600" dirty="0">
                <a:effectLst/>
                <a:ea typeface="DengXian" panose="02010600030101010101" pitchFamily="2" charset="-122"/>
                <a:cs typeface="Arial" panose="020B0604020202020204" pitchFamily="34" charset="0"/>
              </a:rPr>
              <a:t>[a] very senior silk, who’s actually now a High Court judge, … said something about how he could never countenance these regional accents at the Bar.</a:t>
            </a:r>
          </a:p>
          <a:p>
            <a:pPr algn="r"/>
            <a:r>
              <a:rPr lang="en-GB" sz="2400" dirty="0">
                <a:effectLst/>
                <a:ea typeface="DengXian" panose="02010600030101010101" pitchFamily="2" charset="-122"/>
                <a:cs typeface="Arial" panose="020B0604020202020204" pitchFamily="34" charset="0"/>
              </a:rPr>
              <a:t> [senior barrister]</a:t>
            </a:r>
          </a:p>
          <a:p>
            <a:pPr marL="0" indent="0" algn="r">
              <a:buNone/>
            </a:pPr>
            <a:endParaRPr lang="en-GB" sz="3200" dirty="0"/>
          </a:p>
        </p:txBody>
      </p:sp>
      <p:sp>
        <p:nvSpPr>
          <p:cNvPr id="5" name="TextBox 4">
            <a:extLst>
              <a:ext uri="{FF2B5EF4-FFF2-40B4-BE49-F238E27FC236}">
                <a16:creationId xmlns:a16="http://schemas.microsoft.com/office/drawing/2014/main" id="{41AF869E-4747-EE86-E0BB-BFECEDCE2AD2}"/>
              </a:ext>
            </a:extLst>
          </p:cNvPr>
          <p:cNvSpPr txBox="1"/>
          <p:nvPr/>
        </p:nvSpPr>
        <p:spPr>
          <a:xfrm>
            <a:off x="109675" y="1142253"/>
            <a:ext cx="1828800" cy="1569660"/>
          </a:xfrm>
          <a:prstGeom prst="rect">
            <a:avLst/>
          </a:prstGeom>
          <a:noFill/>
        </p:spPr>
        <p:txBody>
          <a:bodyPr wrap="square" rtlCol="0">
            <a:spAutoFit/>
          </a:bodyPr>
          <a:lstStyle/>
          <a:p>
            <a:r>
              <a:rPr lang="en-GB" sz="9600" dirty="0">
                <a:solidFill>
                  <a:srgbClr val="E9005B"/>
                </a:solidFill>
              </a:rPr>
              <a:t>“</a:t>
            </a:r>
          </a:p>
        </p:txBody>
      </p:sp>
      <p:sp>
        <p:nvSpPr>
          <p:cNvPr id="6" name="TextBox 5">
            <a:extLst>
              <a:ext uri="{FF2B5EF4-FFF2-40B4-BE49-F238E27FC236}">
                <a16:creationId xmlns:a16="http://schemas.microsoft.com/office/drawing/2014/main" id="{20C38978-C452-E2F4-52D5-B79ADC4EF23F}"/>
              </a:ext>
            </a:extLst>
          </p:cNvPr>
          <p:cNvSpPr txBox="1"/>
          <p:nvPr/>
        </p:nvSpPr>
        <p:spPr>
          <a:xfrm>
            <a:off x="11024734" y="5471651"/>
            <a:ext cx="870781" cy="1569660"/>
          </a:xfrm>
          <a:prstGeom prst="rect">
            <a:avLst/>
          </a:prstGeom>
          <a:noFill/>
        </p:spPr>
        <p:txBody>
          <a:bodyPr wrap="square" rtlCol="0">
            <a:spAutoFit/>
          </a:bodyPr>
          <a:lstStyle/>
          <a:p>
            <a:r>
              <a:rPr lang="en-GB" sz="9600" dirty="0">
                <a:solidFill>
                  <a:srgbClr val="E9005B"/>
                </a:solidFill>
              </a:rPr>
              <a:t>”</a:t>
            </a:r>
          </a:p>
        </p:txBody>
      </p:sp>
      <p:sp>
        <p:nvSpPr>
          <p:cNvPr id="2" name="Title 1">
            <a:extLst>
              <a:ext uri="{FF2B5EF4-FFF2-40B4-BE49-F238E27FC236}">
                <a16:creationId xmlns:a16="http://schemas.microsoft.com/office/drawing/2014/main" id="{0BA8D52A-651E-3D02-C982-BF0A9E307D4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E9005B"/>
                </a:solidFill>
                <a:latin typeface="+mn-lt"/>
                <a:cs typeface="Times New Roman" panose="02020603050405020304" pitchFamily="18" charset="0"/>
              </a:rPr>
              <a:t>Historical accent discrimination at the Bar</a:t>
            </a:r>
            <a:endParaRPr lang="en-US" b="1" dirty="0">
              <a:solidFill>
                <a:srgbClr val="E9005B"/>
              </a:solidFill>
            </a:endParaRPr>
          </a:p>
        </p:txBody>
      </p:sp>
    </p:spTree>
    <p:extLst>
      <p:ext uri="{BB962C8B-B14F-4D97-AF65-F5344CB8AC3E}">
        <p14:creationId xmlns:p14="http://schemas.microsoft.com/office/powerpoint/2010/main" val="4117265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5EE6E-0B86-9904-EC93-F101C2BD54E8}"/>
              </a:ext>
            </a:extLst>
          </p:cNvPr>
          <p:cNvSpPr txBox="1"/>
          <p:nvPr/>
        </p:nvSpPr>
        <p:spPr>
          <a:xfrm>
            <a:off x="973394" y="1386349"/>
            <a:ext cx="10380405" cy="5755422"/>
          </a:xfrm>
          <a:prstGeom prst="rect">
            <a:avLst/>
          </a:prstGeom>
          <a:noFill/>
        </p:spPr>
        <p:txBody>
          <a:bodyPr wrap="square" rtlCol="0">
            <a:spAutoFit/>
          </a:bodyPr>
          <a:lstStyle/>
          <a:p>
            <a:pPr marL="0" indent="0">
              <a:buNone/>
            </a:pPr>
            <a:r>
              <a:rPr lang="en-GB" sz="3600" dirty="0">
                <a:effectLst/>
                <a:ea typeface="DengXian" panose="02010600030101010101" pitchFamily="2" charset="-122"/>
              </a:rPr>
              <a:t>I'd say about twenty per cent of judges maybe might be going with their normal regional accent. Most are still RP.</a:t>
            </a:r>
          </a:p>
          <a:p>
            <a:pPr marL="0" indent="0" algn="r">
              <a:buNone/>
            </a:pPr>
            <a:r>
              <a:rPr lang="en-GB" sz="2400" dirty="0"/>
              <a:t>[early career barrister]</a:t>
            </a:r>
          </a:p>
          <a:p>
            <a:endParaRPr lang="en-GB" sz="3600" dirty="0">
              <a:effectLst/>
              <a:ea typeface="DengXian" panose="02010600030101010101" pitchFamily="2" charset="-122"/>
              <a:cs typeface="Arial" panose="020B0604020202020204" pitchFamily="34" charset="0"/>
            </a:endParaRPr>
          </a:p>
          <a:p>
            <a:r>
              <a:rPr lang="en-GB" sz="3600" dirty="0">
                <a:effectLst/>
                <a:ea typeface="DengXian" panose="02010600030101010101" pitchFamily="2" charset="-122"/>
              </a:rPr>
              <a:t>I'd like to think that no one in any pupillage committee I know would make those kind of comments these days. Certainly if any of myself or my friends or peers heard them, I think we'd stomp them out very quickly.</a:t>
            </a:r>
          </a:p>
          <a:p>
            <a:pPr algn="r"/>
            <a:r>
              <a:rPr lang="en-GB" sz="2400" dirty="0">
                <a:effectLst/>
                <a:ea typeface="DengXian" panose="02010600030101010101" pitchFamily="2" charset="-122"/>
                <a:cs typeface="Arial" panose="020B0604020202020204" pitchFamily="34" charset="0"/>
              </a:rPr>
              <a:t> [senior barrister]</a:t>
            </a:r>
          </a:p>
          <a:p>
            <a:pPr marL="0" indent="0" algn="r">
              <a:buNone/>
            </a:pPr>
            <a:endParaRPr lang="en-GB" sz="3200" dirty="0"/>
          </a:p>
        </p:txBody>
      </p:sp>
      <p:sp>
        <p:nvSpPr>
          <p:cNvPr id="5" name="TextBox 4">
            <a:extLst>
              <a:ext uri="{FF2B5EF4-FFF2-40B4-BE49-F238E27FC236}">
                <a16:creationId xmlns:a16="http://schemas.microsoft.com/office/drawing/2014/main" id="{41AF869E-4747-EE86-E0BB-BFECEDCE2AD2}"/>
              </a:ext>
            </a:extLst>
          </p:cNvPr>
          <p:cNvSpPr txBox="1"/>
          <p:nvPr/>
        </p:nvSpPr>
        <p:spPr>
          <a:xfrm>
            <a:off x="109675" y="1142253"/>
            <a:ext cx="1828800" cy="1569660"/>
          </a:xfrm>
          <a:prstGeom prst="rect">
            <a:avLst/>
          </a:prstGeom>
          <a:noFill/>
        </p:spPr>
        <p:txBody>
          <a:bodyPr wrap="square" rtlCol="0">
            <a:spAutoFit/>
          </a:bodyPr>
          <a:lstStyle/>
          <a:p>
            <a:r>
              <a:rPr lang="en-GB" sz="9600" dirty="0">
                <a:solidFill>
                  <a:srgbClr val="E9005B"/>
                </a:solidFill>
              </a:rPr>
              <a:t>“</a:t>
            </a:r>
          </a:p>
        </p:txBody>
      </p:sp>
      <p:sp>
        <p:nvSpPr>
          <p:cNvPr id="6" name="TextBox 5">
            <a:extLst>
              <a:ext uri="{FF2B5EF4-FFF2-40B4-BE49-F238E27FC236}">
                <a16:creationId xmlns:a16="http://schemas.microsoft.com/office/drawing/2014/main" id="{20C38978-C452-E2F4-52D5-B79ADC4EF23F}"/>
              </a:ext>
            </a:extLst>
          </p:cNvPr>
          <p:cNvSpPr txBox="1"/>
          <p:nvPr/>
        </p:nvSpPr>
        <p:spPr>
          <a:xfrm>
            <a:off x="11024734" y="5471651"/>
            <a:ext cx="870781" cy="1569660"/>
          </a:xfrm>
          <a:prstGeom prst="rect">
            <a:avLst/>
          </a:prstGeom>
          <a:noFill/>
        </p:spPr>
        <p:txBody>
          <a:bodyPr wrap="square" rtlCol="0">
            <a:spAutoFit/>
          </a:bodyPr>
          <a:lstStyle/>
          <a:p>
            <a:r>
              <a:rPr lang="en-GB" sz="9600" dirty="0">
                <a:solidFill>
                  <a:srgbClr val="E9005B"/>
                </a:solidFill>
              </a:rPr>
              <a:t>”</a:t>
            </a:r>
          </a:p>
        </p:txBody>
      </p:sp>
      <p:sp>
        <p:nvSpPr>
          <p:cNvPr id="2" name="Title 1">
            <a:extLst>
              <a:ext uri="{FF2B5EF4-FFF2-40B4-BE49-F238E27FC236}">
                <a16:creationId xmlns:a16="http://schemas.microsoft.com/office/drawing/2014/main" id="{0BA8D52A-651E-3D02-C982-BF0A9E307D4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E9005B"/>
                </a:solidFill>
                <a:latin typeface="+mn-lt"/>
                <a:cs typeface="Times New Roman" panose="02020603050405020304" pitchFamily="18" charset="0"/>
              </a:rPr>
              <a:t>Times have changed</a:t>
            </a:r>
            <a:endParaRPr lang="en-US" b="1" dirty="0">
              <a:solidFill>
                <a:srgbClr val="E9005B"/>
              </a:solidFill>
            </a:endParaRPr>
          </a:p>
        </p:txBody>
      </p:sp>
    </p:spTree>
    <p:extLst>
      <p:ext uri="{BB962C8B-B14F-4D97-AF65-F5344CB8AC3E}">
        <p14:creationId xmlns:p14="http://schemas.microsoft.com/office/powerpoint/2010/main" val="274593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5EE6E-0B86-9904-EC93-F101C2BD54E8}"/>
              </a:ext>
            </a:extLst>
          </p:cNvPr>
          <p:cNvSpPr txBox="1"/>
          <p:nvPr/>
        </p:nvSpPr>
        <p:spPr>
          <a:xfrm>
            <a:off x="1024075" y="1055355"/>
            <a:ext cx="10380405" cy="6740307"/>
          </a:xfrm>
          <a:prstGeom prst="rect">
            <a:avLst/>
          </a:prstGeom>
          <a:noFill/>
        </p:spPr>
        <p:txBody>
          <a:bodyPr wrap="square" rtlCol="0">
            <a:spAutoFit/>
          </a:bodyPr>
          <a:lstStyle/>
          <a:p>
            <a:r>
              <a:rPr lang="en-GB" sz="2400" dirty="0">
                <a:effectLst/>
                <a:ea typeface="DengXian" panose="02010600030101010101" pitchFamily="2" charset="-122"/>
                <a:cs typeface="Arial" panose="020B0604020202020204" pitchFamily="34" charset="0"/>
              </a:rPr>
              <a:t> </a:t>
            </a:r>
            <a:r>
              <a:rPr lang="en-GB" sz="2400" dirty="0">
                <a:effectLst/>
                <a:ea typeface="DengXian" panose="02010600030101010101" pitchFamily="2" charset="-122"/>
              </a:rPr>
              <a:t>And it might just be one sort of comment from one person and it's not representative of the Bar, but when you are already conscious of the fact that you sound different, hearing comments like that definitely creates a barrier, I think. </a:t>
            </a:r>
          </a:p>
          <a:p>
            <a:pPr algn="r"/>
            <a:r>
              <a:rPr lang="en-GB" sz="1600" dirty="0">
                <a:effectLst/>
                <a:ea typeface="DengXian" panose="02010600030101010101" pitchFamily="2" charset="-122"/>
                <a:cs typeface="Arial" panose="020B0604020202020204" pitchFamily="34" charset="0"/>
              </a:rPr>
              <a:t>[student]</a:t>
            </a:r>
          </a:p>
          <a:p>
            <a:endParaRPr lang="en-GB" sz="1600" dirty="0">
              <a:ea typeface="DengXian" panose="02010600030101010101" pitchFamily="2" charset="-122"/>
              <a:cs typeface="Arial" panose="020B0604020202020204" pitchFamily="34" charset="0"/>
            </a:endParaRPr>
          </a:p>
          <a:p>
            <a:r>
              <a:rPr lang="en-GB" sz="2400" dirty="0">
                <a:ea typeface="DengXian" panose="02010600030101010101" pitchFamily="2" charset="-122"/>
              </a:rPr>
              <a:t>[B]</a:t>
            </a:r>
            <a:r>
              <a:rPr lang="en-GB" sz="2400" dirty="0">
                <a:effectLst/>
                <a:ea typeface="DengXian" panose="02010600030101010101" pitchFamily="2" charset="-122"/>
              </a:rPr>
              <a:t>e aware that some people will judge you on the basis of that and there are still barriers, … I don't mean you should change your accent, I just mean to be aware of it and be able to deal with it, really.</a:t>
            </a:r>
            <a:r>
              <a:rPr lang="en-GB" sz="2400" dirty="0">
                <a:effectLst/>
                <a:ea typeface="DengXian" panose="02010600030101010101" pitchFamily="2" charset="-122"/>
                <a:cs typeface="Arial" panose="020B0604020202020204" pitchFamily="34" charset="0"/>
              </a:rPr>
              <a:t> </a:t>
            </a:r>
          </a:p>
          <a:p>
            <a:pPr algn="r"/>
            <a:r>
              <a:rPr lang="en-GB" sz="1600" dirty="0">
                <a:effectLst/>
                <a:ea typeface="DengXian" panose="02010600030101010101" pitchFamily="2" charset="-122"/>
                <a:cs typeface="Arial" panose="020B0604020202020204" pitchFamily="34" charset="0"/>
              </a:rPr>
              <a:t>[early career barrister]</a:t>
            </a:r>
          </a:p>
          <a:p>
            <a:endParaRPr lang="en-GB" sz="1600" dirty="0">
              <a:effectLst/>
              <a:ea typeface="DengXian" panose="02010600030101010101" pitchFamily="2" charset="-122"/>
              <a:cs typeface="Arial" panose="020B0604020202020204" pitchFamily="34" charset="0"/>
            </a:endParaRPr>
          </a:p>
          <a:p>
            <a:r>
              <a:rPr lang="en-GB" sz="2400" dirty="0">
                <a:ea typeface="DengXian" panose="02010600030101010101" pitchFamily="2" charset="-122"/>
              </a:rPr>
              <a:t>[S]</a:t>
            </a:r>
            <a:r>
              <a:rPr lang="en-GB" sz="2400" dirty="0" err="1">
                <a:effectLst/>
                <a:ea typeface="DengXian" panose="02010600030101010101" pitchFamily="2" charset="-122"/>
              </a:rPr>
              <a:t>ometimes</a:t>
            </a:r>
            <a:r>
              <a:rPr lang="en-GB" sz="2400" dirty="0">
                <a:effectLst/>
                <a:ea typeface="DengXian" panose="02010600030101010101" pitchFamily="2" charset="-122"/>
              </a:rPr>
              <a:t> it was, …. used like a tactic to just kind of maybe knock my confidence as a young barrister. </a:t>
            </a:r>
            <a:r>
              <a:rPr lang="en-GB" sz="2400" dirty="0">
                <a:ea typeface="DengXian" panose="02010600030101010101" pitchFamily="2" charset="-122"/>
                <a:cs typeface="Arial" panose="020B0604020202020204" pitchFamily="34" charset="0"/>
              </a:rPr>
              <a:t> </a:t>
            </a:r>
          </a:p>
          <a:p>
            <a:pPr algn="r"/>
            <a:r>
              <a:rPr lang="en-GB" sz="1600" dirty="0">
                <a:ea typeface="DengXian" panose="02010600030101010101" pitchFamily="2" charset="-122"/>
                <a:cs typeface="Arial" panose="020B0604020202020204" pitchFamily="34" charset="0"/>
              </a:rPr>
              <a:t>[early  career barrister]</a:t>
            </a:r>
          </a:p>
          <a:p>
            <a:endParaRPr lang="en-GB" sz="1600" dirty="0">
              <a:ea typeface="DengXian" panose="02010600030101010101" pitchFamily="2" charset="-122"/>
              <a:cs typeface="Arial" panose="020B0604020202020204" pitchFamily="34" charset="0"/>
            </a:endParaRPr>
          </a:p>
          <a:p>
            <a:r>
              <a:rPr lang="en-GB" sz="2400" dirty="0">
                <a:effectLst/>
                <a:ea typeface="DengXian" panose="02010600030101010101" pitchFamily="2" charset="-122"/>
                <a:cs typeface="Arial" panose="020B0604020202020204" pitchFamily="34" charset="0"/>
              </a:rPr>
              <a:t>[Y]</a:t>
            </a:r>
            <a:r>
              <a:rPr lang="en-GB" sz="2400" dirty="0" err="1">
                <a:effectLst/>
                <a:ea typeface="DengXian" panose="02010600030101010101" pitchFamily="2" charset="-122"/>
                <a:cs typeface="Arial" panose="020B0604020202020204" pitchFamily="34" charset="0"/>
              </a:rPr>
              <a:t>ou</a:t>
            </a:r>
            <a:r>
              <a:rPr lang="en-GB" sz="2400" dirty="0">
                <a:effectLst/>
                <a:ea typeface="DengXian" panose="02010600030101010101" pitchFamily="2" charset="-122"/>
                <a:cs typeface="Arial" panose="020B0604020202020204" pitchFamily="34" charset="0"/>
              </a:rPr>
              <a:t> never know juries might like it and it …might well appeal to someone who's also from the local area and it might be easier to persuade them, for example, than someone who's got ... a London accent or something like that.</a:t>
            </a:r>
          </a:p>
          <a:p>
            <a:pPr algn="r"/>
            <a:r>
              <a:rPr lang="en-GB" sz="1600" dirty="0">
                <a:ea typeface="DengXian" panose="02010600030101010101" pitchFamily="2" charset="-122"/>
                <a:cs typeface="Arial" panose="020B0604020202020204" pitchFamily="34" charset="0"/>
              </a:rPr>
              <a:t>[early  career barrister]</a:t>
            </a:r>
            <a:endParaRPr lang="en-GB" sz="1600" dirty="0">
              <a:effectLst/>
              <a:ea typeface="DengXian" panose="02010600030101010101" pitchFamily="2" charset="-122"/>
              <a:cs typeface="Arial" panose="020B0604020202020204" pitchFamily="34" charset="0"/>
            </a:endParaRPr>
          </a:p>
          <a:p>
            <a:pPr algn="r"/>
            <a:endParaRPr lang="en-GB" sz="2400" dirty="0">
              <a:effectLst/>
              <a:ea typeface="DengXian" panose="02010600030101010101" pitchFamily="2" charset="-122"/>
              <a:cs typeface="Arial" panose="020B0604020202020204" pitchFamily="34" charset="0"/>
            </a:endParaRPr>
          </a:p>
          <a:p>
            <a:pPr marL="0" indent="0" algn="r">
              <a:buNone/>
            </a:pPr>
            <a:endParaRPr lang="en-GB" sz="3200" dirty="0"/>
          </a:p>
        </p:txBody>
      </p:sp>
      <p:sp>
        <p:nvSpPr>
          <p:cNvPr id="5" name="TextBox 4">
            <a:extLst>
              <a:ext uri="{FF2B5EF4-FFF2-40B4-BE49-F238E27FC236}">
                <a16:creationId xmlns:a16="http://schemas.microsoft.com/office/drawing/2014/main" id="{41AF869E-4747-EE86-E0BB-BFECEDCE2AD2}"/>
              </a:ext>
            </a:extLst>
          </p:cNvPr>
          <p:cNvSpPr txBox="1"/>
          <p:nvPr/>
        </p:nvSpPr>
        <p:spPr>
          <a:xfrm>
            <a:off x="109675" y="1142253"/>
            <a:ext cx="1828800" cy="1569660"/>
          </a:xfrm>
          <a:prstGeom prst="rect">
            <a:avLst/>
          </a:prstGeom>
          <a:noFill/>
        </p:spPr>
        <p:txBody>
          <a:bodyPr wrap="square" rtlCol="0">
            <a:spAutoFit/>
          </a:bodyPr>
          <a:lstStyle/>
          <a:p>
            <a:r>
              <a:rPr lang="en-GB" sz="9600" dirty="0">
                <a:solidFill>
                  <a:srgbClr val="E9005B"/>
                </a:solidFill>
              </a:rPr>
              <a:t>“</a:t>
            </a:r>
          </a:p>
        </p:txBody>
      </p:sp>
      <p:sp>
        <p:nvSpPr>
          <p:cNvPr id="6" name="TextBox 5">
            <a:extLst>
              <a:ext uri="{FF2B5EF4-FFF2-40B4-BE49-F238E27FC236}">
                <a16:creationId xmlns:a16="http://schemas.microsoft.com/office/drawing/2014/main" id="{20C38978-C452-E2F4-52D5-B79ADC4EF23F}"/>
              </a:ext>
            </a:extLst>
          </p:cNvPr>
          <p:cNvSpPr txBox="1"/>
          <p:nvPr/>
        </p:nvSpPr>
        <p:spPr>
          <a:xfrm>
            <a:off x="11460124" y="5469602"/>
            <a:ext cx="870781" cy="1569660"/>
          </a:xfrm>
          <a:prstGeom prst="rect">
            <a:avLst/>
          </a:prstGeom>
          <a:noFill/>
        </p:spPr>
        <p:txBody>
          <a:bodyPr wrap="square" rtlCol="0">
            <a:spAutoFit/>
          </a:bodyPr>
          <a:lstStyle/>
          <a:p>
            <a:r>
              <a:rPr lang="en-GB" sz="9600" dirty="0">
                <a:solidFill>
                  <a:srgbClr val="E9005B"/>
                </a:solidFill>
              </a:rPr>
              <a:t>”</a:t>
            </a:r>
          </a:p>
        </p:txBody>
      </p:sp>
      <p:sp>
        <p:nvSpPr>
          <p:cNvPr id="2" name="Title 1">
            <a:extLst>
              <a:ext uri="{FF2B5EF4-FFF2-40B4-BE49-F238E27FC236}">
                <a16:creationId xmlns:a16="http://schemas.microsoft.com/office/drawing/2014/main" id="{0BA8D52A-651E-3D02-C982-BF0A9E307D4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E9005B"/>
                </a:solidFill>
                <a:latin typeface="+mn-lt"/>
                <a:cs typeface="Times New Roman" panose="02020603050405020304" pitchFamily="18" charset="0"/>
              </a:rPr>
              <a:t>There is still accent discrimination</a:t>
            </a:r>
            <a:endParaRPr lang="en-US" b="1" dirty="0">
              <a:solidFill>
                <a:srgbClr val="E9005B"/>
              </a:solidFill>
            </a:endParaRPr>
          </a:p>
        </p:txBody>
      </p:sp>
    </p:spTree>
    <p:extLst>
      <p:ext uri="{BB962C8B-B14F-4D97-AF65-F5344CB8AC3E}">
        <p14:creationId xmlns:p14="http://schemas.microsoft.com/office/powerpoint/2010/main" val="1827667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5EE6E-0B86-9904-EC93-F101C2BD54E8}"/>
              </a:ext>
            </a:extLst>
          </p:cNvPr>
          <p:cNvSpPr txBox="1"/>
          <p:nvPr/>
        </p:nvSpPr>
        <p:spPr>
          <a:xfrm>
            <a:off x="1024075" y="1055355"/>
            <a:ext cx="10380405" cy="6617196"/>
          </a:xfrm>
          <a:prstGeom prst="rect">
            <a:avLst/>
          </a:prstGeom>
          <a:noFill/>
        </p:spPr>
        <p:txBody>
          <a:bodyPr wrap="square" rtlCol="0">
            <a:spAutoFit/>
          </a:bodyPr>
          <a:lstStyle/>
          <a:p>
            <a:pPr marL="0" indent="0">
              <a:buNone/>
            </a:pPr>
            <a:r>
              <a:rPr lang="en-GB" sz="3200" dirty="0">
                <a:effectLst/>
                <a:ea typeface="DengXian" panose="02010600030101010101" pitchFamily="2" charset="-122"/>
                <a:cs typeface="Arial" panose="020B0604020202020204" pitchFamily="34" charset="0"/>
              </a:rPr>
              <a:t>[A] number of very, very senior barristers and judges who we know come from the regions and were brought up there, who do not speak as if they were brought up there and so you've got to wonder how their accents have developed to the way that they have or in the way that they have.</a:t>
            </a:r>
          </a:p>
          <a:p>
            <a:pPr marL="0" indent="0" algn="r">
              <a:buNone/>
            </a:pPr>
            <a:r>
              <a:rPr lang="en-GB" sz="2400" dirty="0"/>
              <a:t>[senior barrister]</a:t>
            </a:r>
          </a:p>
          <a:p>
            <a:pPr marL="0" indent="0">
              <a:buNone/>
            </a:pPr>
            <a:endParaRPr lang="en-GB" sz="3600" dirty="0"/>
          </a:p>
          <a:p>
            <a:pPr marL="0" indent="0">
              <a:buNone/>
            </a:pPr>
            <a:r>
              <a:rPr lang="en-GB" sz="3200" dirty="0">
                <a:ea typeface="DengXian" panose="02010600030101010101" pitchFamily="2" charset="-122"/>
              </a:rPr>
              <a:t>[T]</a:t>
            </a:r>
            <a:r>
              <a:rPr lang="en-GB" sz="3200" dirty="0">
                <a:effectLst/>
                <a:ea typeface="DengXian" panose="02010600030101010101" pitchFamily="2" charset="-122"/>
              </a:rPr>
              <a:t>here are there are shifts and tones throughout the day quite regularly, yeah, probably quite subtle ones, but quite regularly. </a:t>
            </a:r>
          </a:p>
          <a:p>
            <a:pPr marL="0" indent="0" algn="r">
              <a:buNone/>
            </a:pPr>
            <a:r>
              <a:rPr lang="en-GB" sz="2400" dirty="0">
                <a:ea typeface="DengXian" panose="02010600030101010101" pitchFamily="2" charset="-122"/>
              </a:rPr>
              <a:t>[early career barrister]</a:t>
            </a:r>
            <a:endParaRPr lang="en-GB" sz="2400" dirty="0"/>
          </a:p>
          <a:p>
            <a:pPr algn="r"/>
            <a:endParaRPr lang="en-GB" sz="1600" dirty="0">
              <a:effectLst/>
              <a:ea typeface="DengXian" panose="02010600030101010101" pitchFamily="2" charset="-122"/>
              <a:cs typeface="Arial" panose="020B0604020202020204" pitchFamily="34" charset="0"/>
            </a:endParaRPr>
          </a:p>
          <a:p>
            <a:pPr algn="r"/>
            <a:endParaRPr lang="en-GB" sz="2400" dirty="0">
              <a:effectLst/>
              <a:ea typeface="DengXian" panose="02010600030101010101" pitchFamily="2" charset="-122"/>
              <a:cs typeface="Arial" panose="020B0604020202020204" pitchFamily="34" charset="0"/>
            </a:endParaRPr>
          </a:p>
          <a:p>
            <a:pPr marL="0" indent="0" algn="r">
              <a:buNone/>
            </a:pPr>
            <a:endParaRPr lang="en-GB" sz="3200" dirty="0"/>
          </a:p>
        </p:txBody>
      </p:sp>
      <p:sp>
        <p:nvSpPr>
          <p:cNvPr id="5" name="TextBox 4">
            <a:extLst>
              <a:ext uri="{FF2B5EF4-FFF2-40B4-BE49-F238E27FC236}">
                <a16:creationId xmlns:a16="http://schemas.microsoft.com/office/drawing/2014/main" id="{41AF869E-4747-EE86-E0BB-BFECEDCE2AD2}"/>
              </a:ext>
            </a:extLst>
          </p:cNvPr>
          <p:cNvSpPr txBox="1"/>
          <p:nvPr/>
        </p:nvSpPr>
        <p:spPr>
          <a:xfrm>
            <a:off x="109675" y="1142253"/>
            <a:ext cx="1828800" cy="1569660"/>
          </a:xfrm>
          <a:prstGeom prst="rect">
            <a:avLst/>
          </a:prstGeom>
          <a:noFill/>
        </p:spPr>
        <p:txBody>
          <a:bodyPr wrap="square" rtlCol="0">
            <a:spAutoFit/>
          </a:bodyPr>
          <a:lstStyle/>
          <a:p>
            <a:r>
              <a:rPr lang="en-GB" sz="9600" dirty="0">
                <a:solidFill>
                  <a:srgbClr val="E9005B"/>
                </a:solidFill>
              </a:rPr>
              <a:t>“</a:t>
            </a:r>
          </a:p>
        </p:txBody>
      </p:sp>
      <p:sp>
        <p:nvSpPr>
          <p:cNvPr id="6" name="TextBox 5">
            <a:extLst>
              <a:ext uri="{FF2B5EF4-FFF2-40B4-BE49-F238E27FC236}">
                <a16:creationId xmlns:a16="http://schemas.microsoft.com/office/drawing/2014/main" id="{20C38978-C452-E2F4-52D5-B79ADC4EF23F}"/>
              </a:ext>
            </a:extLst>
          </p:cNvPr>
          <p:cNvSpPr txBox="1"/>
          <p:nvPr/>
        </p:nvSpPr>
        <p:spPr>
          <a:xfrm>
            <a:off x="11460124" y="5469602"/>
            <a:ext cx="870781" cy="1569660"/>
          </a:xfrm>
          <a:prstGeom prst="rect">
            <a:avLst/>
          </a:prstGeom>
          <a:noFill/>
        </p:spPr>
        <p:txBody>
          <a:bodyPr wrap="square" rtlCol="0">
            <a:spAutoFit/>
          </a:bodyPr>
          <a:lstStyle/>
          <a:p>
            <a:r>
              <a:rPr lang="en-GB" sz="9600" dirty="0">
                <a:solidFill>
                  <a:srgbClr val="E9005B"/>
                </a:solidFill>
              </a:rPr>
              <a:t>”</a:t>
            </a:r>
          </a:p>
        </p:txBody>
      </p:sp>
      <p:sp>
        <p:nvSpPr>
          <p:cNvPr id="2" name="Title 1">
            <a:extLst>
              <a:ext uri="{FF2B5EF4-FFF2-40B4-BE49-F238E27FC236}">
                <a16:creationId xmlns:a16="http://schemas.microsoft.com/office/drawing/2014/main" id="{0BA8D52A-651E-3D02-C982-BF0A9E307D4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E9005B"/>
                </a:solidFill>
                <a:latin typeface="+mn-lt"/>
                <a:cs typeface="Times New Roman" panose="02020603050405020304" pitchFamily="18" charset="0"/>
              </a:rPr>
              <a:t>Changing your accent?</a:t>
            </a:r>
            <a:endParaRPr lang="en-US" b="1" dirty="0">
              <a:solidFill>
                <a:srgbClr val="E9005B"/>
              </a:solidFill>
            </a:endParaRPr>
          </a:p>
        </p:txBody>
      </p:sp>
    </p:spTree>
    <p:extLst>
      <p:ext uri="{BB962C8B-B14F-4D97-AF65-F5344CB8AC3E}">
        <p14:creationId xmlns:p14="http://schemas.microsoft.com/office/powerpoint/2010/main" val="3250658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891DBB-BCC2-24C2-7D84-4114AB4CB2D8}"/>
              </a:ext>
            </a:extLst>
          </p:cNvPr>
          <p:cNvSpPr txBox="1"/>
          <p:nvPr/>
        </p:nvSpPr>
        <p:spPr>
          <a:xfrm>
            <a:off x="454817" y="3823989"/>
            <a:ext cx="2036774" cy="830997"/>
          </a:xfrm>
          <a:prstGeom prst="rect">
            <a:avLst/>
          </a:prstGeom>
          <a:noFill/>
        </p:spPr>
        <p:txBody>
          <a:bodyPr wrap="square" rtlCol="0">
            <a:spAutoFit/>
          </a:bodyPr>
          <a:lstStyle/>
          <a:p>
            <a:r>
              <a:rPr lang="en-GB" sz="2400" dirty="0"/>
              <a:t>Prof. Natalie Braber</a:t>
            </a:r>
          </a:p>
        </p:txBody>
      </p:sp>
      <p:sp>
        <p:nvSpPr>
          <p:cNvPr id="7" name="TextBox 6">
            <a:extLst>
              <a:ext uri="{FF2B5EF4-FFF2-40B4-BE49-F238E27FC236}">
                <a16:creationId xmlns:a16="http://schemas.microsoft.com/office/drawing/2014/main" id="{4EA7C41C-353C-C76C-35EA-AD7BD8A29EA0}"/>
              </a:ext>
            </a:extLst>
          </p:cNvPr>
          <p:cNvSpPr txBox="1"/>
          <p:nvPr/>
        </p:nvSpPr>
        <p:spPr>
          <a:xfrm>
            <a:off x="2886417" y="3825396"/>
            <a:ext cx="2023584" cy="830997"/>
          </a:xfrm>
          <a:prstGeom prst="rect">
            <a:avLst/>
          </a:prstGeom>
          <a:noFill/>
        </p:spPr>
        <p:txBody>
          <a:bodyPr wrap="square" rtlCol="0">
            <a:spAutoFit/>
          </a:bodyPr>
          <a:lstStyle/>
          <a:p>
            <a:r>
              <a:rPr lang="en-GB" sz="2400" dirty="0"/>
              <a:t>Prof. Jane Ching</a:t>
            </a:r>
          </a:p>
        </p:txBody>
      </p:sp>
      <p:sp>
        <p:nvSpPr>
          <p:cNvPr id="8" name="TextBox 7">
            <a:extLst>
              <a:ext uri="{FF2B5EF4-FFF2-40B4-BE49-F238E27FC236}">
                <a16:creationId xmlns:a16="http://schemas.microsoft.com/office/drawing/2014/main" id="{5409478A-78F6-B35E-F03A-C504EAA10E62}"/>
              </a:ext>
            </a:extLst>
          </p:cNvPr>
          <p:cNvSpPr txBox="1"/>
          <p:nvPr/>
        </p:nvSpPr>
        <p:spPr>
          <a:xfrm>
            <a:off x="5497499" y="3801012"/>
            <a:ext cx="1848302" cy="830997"/>
          </a:xfrm>
          <a:prstGeom prst="rect">
            <a:avLst/>
          </a:prstGeom>
          <a:noFill/>
        </p:spPr>
        <p:txBody>
          <a:bodyPr wrap="square" rtlCol="0">
            <a:spAutoFit/>
          </a:bodyPr>
          <a:lstStyle/>
          <a:p>
            <a:r>
              <a:rPr lang="en-GB" sz="2400" dirty="0"/>
              <a:t>Prof. Jane </a:t>
            </a:r>
            <a:r>
              <a:rPr lang="en-GB" sz="2400" dirty="0" err="1"/>
              <a:t>Jarman</a:t>
            </a:r>
            <a:endParaRPr lang="en-GB" sz="2400" dirty="0"/>
          </a:p>
        </p:txBody>
      </p:sp>
      <p:pic>
        <p:nvPicPr>
          <p:cNvPr id="1026" name="Picture 2" descr="Natalie Braber">
            <a:extLst>
              <a:ext uri="{FF2B5EF4-FFF2-40B4-BE49-F238E27FC236}">
                <a16:creationId xmlns:a16="http://schemas.microsoft.com/office/drawing/2014/main" id="{7663B739-DD9D-0268-7721-654AB22A66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755" r="14242"/>
          <a:stretch/>
        </p:blipFill>
        <p:spPr bwMode="auto">
          <a:xfrm>
            <a:off x="611066" y="1537008"/>
            <a:ext cx="1724277" cy="19739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ane Ching">
            <a:extLst>
              <a:ext uri="{FF2B5EF4-FFF2-40B4-BE49-F238E27FC236}">
                <a16:creationId xmlns:a16="http://schemas.microsoft.com/office/drawing/2014/main" id="{6A4BC80D-55EF-42BC-11A5-8F48A97E97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151" r="28149" b="13300"/>
          <a:stretch/>
        </p:blipFill>
        <p:spPr bwMode="auto">
          <a:xfrm>
            <a:off x="2992616" y="1637951"/>
            <a:ext cx="1827096" cy="17910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49227B1-77AC-2595-A7AD-DAE1BF59FFF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513" r="18719"/>
          <a:stretch/>
        </p:blipFill>
        <p:spPr bwMode="auto">
          <a:xfrm>
            <a:off x="5497499" y="1637951"/>
            <a:ext cx="1551011" cy="17910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file image">
            <a:extLst>
              <a:ext uri="{FF2B5EF4-FFF2-40B4-BE49-F238E27FC236}">
                <a16:creationId xmlns:a16="http://schemas.microsoft.com/office/drawing/2014/main" id="{86926174-9EEE-7D9F-0102-69886985B89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397" t="7698" r="11178" b="6098"/>
          <a:stretch/>
        </p:blipFill>
        <p:spPr bwMode="auto">
          <a:xfrm>
            <a:off x="9973031" y="1603885"/>
            <a:ext cx="1827096" cy="19070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75FEAEE-C807-7F80-185A-7AAA7242D5CF}"/>
              </a:ext>
            </a:extLst>
          </p:cNvPr>
          <p:cNvSpPr txBox="1"/>
          <p:nvPr/>
        </p:nvSpPr>
        <p:spPr>
          <a:xfrm>
            <a:off x="9973031" y="3754845"/>
            <a:ext cx="2338409" cy="461665"/>
          </a:xfrm>
          <a:prstGeom prst="rect">
            <a:avLst/>
          </a:prstGeom>
          <a:noFill/>
        </p:spPr>
        <p:txBody>
          <a:bodyPr wrap="square" rtlCol="0">
            <a:spAutoFit/>
          </a:bodyPr>
          <a:lstStyle/>
          <a:p>
            <a:r>
              <a:rPr lang="en-GB" sz="2400" dirty="0"/>
              <a:t>Olivia Stevens</a:t>
            </a:r>
          </a:p>
        </p:txBody>
      </p:sp>
      <p:pic>
        <p:nvPicPr>
          <p:cNvPr id="2" name="Picture 2">
            <a:extLst>
              <a:ext uri="{FF2B5EF4-FFF2-40B4-BE49-F238E27FC236}">
                <a16:creationId xmlns:a16="http://schemas.microsoft.com/office/drawing/2014/main" id="{87ECF46A-B18D-9171-62C4-F9CBA13EC6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5258" y="1628440"/>
            <a:ext cx="1791050" cy="1791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B09F37-809D-1D13-AF1D-CF5CB4B905C9}"/>
              </a:ext>
            </a:extLst>
          </p:cNvPr>
          <p:cNvSpPr txBox="1"/>
          <p:nvPr/>
        </p:nvSpPr>
        <p:spPr>
          <a:xfrm>
            <a:off x="7735265" y="3825396"/>
            <a:ext cx="1848302" cy="1200329"/>
          </a:xfrm>
          <a:prstGeom prst="rect">
            <a:avLst/>
          </a:prstGeom>
          <a:noFill/>
        </p:spPr>
        <p:txBody>
          <a:bodyPr wrap="square" rtlCol="0">
            <a:spAutoFit/>
          </a:bodyPr>
          <a:lstStyle/>
          <a:p>
            <a:r>
              <a:rPr lang="en-GB" sz="2400" dirty="0"/>
              <a:t>Assoc. Prof. Jeremy Robson</a:t>
            </a:r>
          </a:p>
        </p:txBody>
      </p:sp>
    </p:spTree>
    <p:extLst>
      <p:ext uri="{BB962C8B-B14F-4D97-AF65-F5344CB8AC3E}">
        <p14:creationId xmlns:p14="http://schemas.microsoft.com/office/powerpoint/2010/main" val="600232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5EE6E-0B86-9904-EC93-F101C2BD54E8}"/>
              </a:ext>
            </a:extLst>
          </p:cNvPr>
          <p:cNvSpPr txBox="1"/>
          <p:nvPr/>
        </p:nvSpPr>
        <p:spPr>
          <a:xfrm>
            <a:off x="973394" y="1386349"/>
            <a:ext cx="10380405" cy="6155531"/>
          </a:xfrm>
          <a:prstGeom prst="rect">
            <a:avLst/>
          </a:prstGeom>
          <a:noFill/>
        </p:spPr>
        <p:txBody>
          <a:bodyPr wrap="square" rtlCol="0">
            <a:spAutoFit/>
          </a:bodyPr>
          <a:lstStyle/>
          <a:p>
            <a:pPr marL="0" indent="0">
              <a:buNone/>
            </a:pPr>
            <a:r>
              <a:rPr lang="en-GB" sz="1600" dirty="0">
                <a:effectLst/>
                <a:ea typeface="DengXian" panose="02010600030101010101" pitchFamily="2" charset="-122"/>
              </a:rPr>
              <a:t>[T]hey were quite good about making sure that people didn't feel there was a standard accent for barristers, … just sound like yourself… they were always very good at telling us to be honest with that. </a:t>
            </a:r>
          </a:p>
          <a:p>
            <a:pPr marL="0" indent="0" algn="r">
              <a:buNone/>
            </a:pPr>
            <a:r>
              <a:rPr lang="en-GB" sz="1600" dirty="0"/>
              <a:t>[early career barrister]</a:t>
            </a:r>
          </a:p>
          <a:p>
            <a:pPr marL="0" indent="0">
              <a:buNone/>
            </a:pPr>
            <a:endParaRPr lang="en-GB" sz="1600" dirty="0"/>
          </a:p>
          <a:p>
            <a:pPr marL="0" indent="0">
              <a:buNone/>
            </a:pPr>
            <a:r>
              <a:rPr lang="en-GB" sz="1600" dirty="0">
                <a:effectLst/>
                <a:ea typeface="DengXian" panose="02010600030101010101" pitchFamily="2" charset="-122"/>
              </a:rPr>
              <a:t>I remember there were some people who were slightly concerned about it and obviously asking questions to their tutors about “will my accent be a hindrance?” and the general response was no. </a:t>
            </a:r>
          </a:p>
          <a:p>
            <a:pPr marL="0" indent="0" algn="r">
              <a:buNone/>
            </a:pPr>
            <a:r>
              <a:rPr lang="en-GB" sz="1600" dirty="0">
                <a:effectLst/>
                <a:ea typeface="DengXian" panose="02010600030101010101" pitchFamily="2" charset="-122"/>
              </a:rPr>
              <a:t>[early career barrister]</a:t>
            </a:r>
            <a:endParaRPr lang="en-GB" sz="1600" dirty="0"/>
          </a:p>
          <a:p>
            <a:pPr marR="601345"/>
            <a:endParaRPr lang="en-GB" sz="1600" dirty="0">
              <a:ea typeface="DengXian" panose="02010600030101010101" pitchFamily="2" charset="-122"/>
              <a:cs typeface="Arial" panose="020B0604020202020204" pitchFamily="34" charset="0"/>
            </a:endParaRPr>
          </a:p>
          <a:p>
            <a:pPr marR="601345"/>
            <a:r>
              <a:rPr lang="en-GB" sz="1600" dirty="0">
                <a:effectLst/>
                <a:ea typeface="DengXian" panose="02010600030101010101" pitchFamily="2" charset="-122"/>
                <a:cs typeface="Arial" panose="020B0604020202020204" pitchFamily="34" charset="0"/>
              </a:rPr>
              <a:t>I've been told that I need to work on … my tonality because it's quite flat, but I've sort of explained to them that … where I'm from, … that's how we talk. So, I get kind of what they're saying and they're trying to help me improve. But at the same time, no one else is getting that criticism.</a:t>
            </a:r>
          </a:p>
          <a:p>
            <a:pPr marR="601345" algn="r"/>
            <a:r>
              <a:rPr lang="en-GB" sz="1600" dirty="0">
                <a:effectLst/>
                <a:ea typeface="DengXian" panose="02010600030101010101" pitchFamily="2" charset="-122"/>
                <a:cs typeface="Arial" panose="020B0604020202020204" pitchFamily="34" charset="0"/>
              </a:rPr>
              <a:t> [student]</a:t>
            </a:r>
          </a:p>
          <a:p>
            <a:pPr defTabSz="179388"/>
            <a:endParaRPr lang="en-GB" sz="1600" dirty="0">
              <a:effectLst/>
              <a:ea typeface="DengXian" panose="02010600030101010101" pitchFamily="2" charset="-122"/>
            </a:endParaRPr>
          </a:p>
          <a:p>
            <a:pPr defTabSz="179388"/>
            <a:r>
              <a:rPr lang="en-GB" sz="1600" dirty="0">
                <a:effectLst/>
                <a:ea typeface="DengXian" panose="02010600030101010101" pitchFamily="2" charset="-122"/>
              </a:rPr>
              <a:t>I think they sort of frame it as the way that your tone of voice is and you know, don't say this, don't put it like that. But I think definitely there is that undertone of like you need to change the way that you sound a bit. They don't sort of explicitly say that …, but you can sort of tell that that's what they are getting </a:t>
            </a:r>
            <a:r>
              <a:rPr lang="en-GB" sz="1800" dirty="0">
                <a:effectLst/>
                <a:ea typeface="DengXian" panose="02010600030101010101" pitchFamily="2" charset="-122"/>
              </a:rPr>
              <a:t>at. </a:t>
            </a:r>
          </a:p>
          <a:p>
            <a:pPr algn="r" defTabSz="179388"/>
            <a:r>
              <a:rPr lang="en-GB" sz="1600" dirty="0">
                <a:effectLst/>
                <a:ea typeface="DengXian" panose="02010600030101010101" pitchFamily="2" charset="-122"/>
                <a:cs typeface="Arial" panose="020B0604020202020204" pitchFamily="34" charset="0"/>
              </a:rPr>
              <a:t>[student]</a:t>
            </a:r>
          </a:p>
          <a:p>
            <a:pPr defTabSz="179388"/>
            <a:endParaRPr lang="en-GB" sz="1600" dirty="0">
              <a:effectLst/>
              <a:ea typeface="DengXian" panose="02010600030101010101" pitchFamily="2" charset="-122"/>
            </a:endParaRPr>
          </a:p>
          <a:p>
            <a:pPr defTabSz="179388"/>
            <a:r>
              <a:rPr lang="en-GB" sz="1600" dirty="0">
                <a:effectLst/>
                <a:ea typeface="DengXian" panose="02010600030101010101" pitchFamily="2" charset="-122"/>
              </a:rPr>
              <a:t>[T]he more comments I’ve heard have actually been from the robing rooms and more older senior members of the Bar not so much actually during my training.</a:t>
            </a:r>
          </a:p>
          <a:p>
            <a:pPr algn="r" defTabSz="179388"/>
            <a:r>
              <a:rPr lang="en-GB" sz="1600" dirty="0">
                <a:ea typeface="DengXian" panose="02010600030101010101" pitchFamily="2" charset="-122"/>
                <a:cs typeface="Arial" panose="020B0604020202020204" pitchFamily="34" charset="0"/>
              </a:rPr>
              <a:t>[early career barrister]</a:t>
            </a:r>
            <a:endParaRPr lang="en-GB" sz="1600" dirty="0">
              <a:effectLst/>
              <a:ea typeface="DengXian" panose="02010600030101010101" pitchFamily="2" charset="-122"/>
              <a:cs typeface="Arial" panose="020B0604020202020204" pitchFamily="34" charset="0"/>
            </a:endParaRPr>
          </a:p>
          <a:p>
            <a:pPr defTabSz="179388"/>
            <a:endParaRPr lang="en-GB" sz="2400" dirty="0">
              <a:effectLst/>
              <a:ea typeface="DengXian" panose="02010600030101010101" pitchFamily="2" charset="-122"/>
              <a:cs typeface="Arial" panose="020B0604020202020204" pitchFamily="34" charset="0"/>
            </a:endParaRPr>
          </a:p>
          <a:p>
            <a:pPr marL="0" indent="0" algn="r">
              <a:buNone/>
            </a:pPr>
            <a:endParaRPr lang="en-GB" sz="3200" dirty="0"/>
          </a:p>
        </p:txBody>
      </p:sp>
      <p:sp>
        <p:nvSpPr>
          <p:cNvPr id="5" name="TextBox 4">
            <a:extLst>
              <a:ext uri="{FF2B5EF4-FFF2-40B4-BE49-F238E27FC236}">
                <a16:creationId xmlns:a16="http://schemas.microsoft.com/office/drawing/2014/main" id="{41AF869E-4747-EE86-E0BB-BFECEDCE2AD2}"/>
              </a:ext>
            </a:extLst>
          </p:cNvPr>
          <p:cNvSpPr txBox="1"/>
          <p:nvPr/>
        </p:nvSpPr>
        <p:spPr>
          <a:xfrm>
            <a:off x="109675" y="1142253"/>
            <a:ext cx="1828800" cy="1569660"/>
          </a:xfrm>
          <a:prstGeom prst="rect">
            <a:avLst/>
          </a:prstGeom>
          <a:noFill/>
        </p:spPr>
        <p:txBody>
          <a:bodyPr wrap="square" rtlCol="0">
            <a:spAutoFit/>
          </a:bodyPr>
          <a:lstStyle/>
          <a:p>
            <a:r>
              <a:rPr lang="en-GB" sz="9600" dirty="0">
                <a:solidFill>
                  <a:srgbClr val="E9005B"/>
                </a:solidFill>
              </a:rPr>
              <a:t>“</a:t>
            </a:r>
          </a:p>
        </p:txBody>
      </p:sp>
      <p:sp>
        <p:nvSpPr>
          <p:cNvPr id="6" name="TextBox 5">
            <a:extLst>
              <a:ext uri="{FF2B5EF4-FFF2-40B4-BE49-F238E27FC236}">
                <a16:creationId xmlns:a16="http://schemas.microsoft.com/office/drawing/2014/main" id="{20C38978-C452-E2F4-52D5-B79ADC4EF23F}"/>
              </a:ext>
            </a:extLst>
          </p:cNvPr>
          <p:cNvSpPr txBox="1"/>
          <p:nvPr/>
        </p:nvSpPr>
        <p:spPr>
          <a:xfrm>
            <a:off x="11024734" y="5471651"/>
            <a:ext cx="870781" cy="1569660"/>
          </a:xfrm>
          <a:prstGeom prst="rect">
            <a:avLst/>
          </a:prstGeom>
          <a:noFill/>
        </p:spPr>
        <p:txBody>
          <a:bodyPr wrap="square" rtlCol="0">
            <a:spAutoFit/>
          </a:bodyPr>
          <a:lstStyle/>
          <a:p>
            <a:r>
              <a:rPr lang="en-GB" sz="9600" dirty="0">
                <a:solidFill>
                  <a:srgbClr val="E9005B"/>
                </a:solidFill>
              </a:rPr>
              <a:t>”</a:t>
            </a:r>
          </a:p>
        </p:txBody>
      </p:sp>
      <p:sp>
        <p:nvSpPr>
          <p:cNvPr id="2" name="Title 1">
            <a:extLst>
              <a:ext uri="{FF2B5EF4-FFF2-40B4-BE49-F238E27FC236}">
                <a16:creationId xmlns:a16="http://schemas.microsoft.com/office/drawing/2014/main" id="{0BA8D52A-651E-3D02-C982-BF0A9E307D4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E9005B"/>
                </a:solidFill>
                <a:latin typeface="+mn-lt"/>
                <a:cs typeface="Times New Roman" panose="02020603050405020304" pitchFamily="18" charset="0"/>
              </a:rPr>
              <a:t>Feedback in training</a:t>
            </a:r>
            <a:endParaRPr lang="en-US" b="1" dirty="0">
              <a:solidFill>
                <a:srgbClr val="E9005B"/>
              </a:solidFill>
            </a:endParaRPr>
          </a:p>
        </p:txBody>
      </p:sp>
    </p:spTree>
    <p:extLst>
      <p:ext uri="{BB962C8B-B14F-4D97-AF65-F5344CB8AC3E}">
        <p14:creationId xmlns:p14="http://schemas.microsoft.com/office/powerpoint/2010/main" val="642696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5EE6E-0B86-9904-EC93-F101C2BD54E8}"/>
              </a:ext>
            </a:extLst>
          </p:cNvPr>
          <p:cNvSpPr txBox="1"/>
          <p:nvPr/>
        </p:nvSpPr>
        <p:spPr>
          <a:xfrm>
            <a:off x="973394" y="1386349"/>
            <a:ext cx="10380405" cy="1200329"/>
          </a:xfrm>
          <a:prstGeom prst="rect">
            <a:avLst/>
          </a:prstGeom>
          <a:noFill/>
        </p:spPr>
        <p:txBody>
          <a:bodyPr wrap="square" rtlCol="0">
            <a:spAutoFit/>
          </a:bodyPr>
          <a:lstStyle/>
          <a:p>
            <a:pPr algn="r" defTabSz="179388"/>
            <a:endParaRPr lang="en-GB" sz="1600" dirty="0">
              <a:effectLst/>
              <a:ea typeface="DengXian" panose="02010600030101010101" pitchFamily="2" charset="-122"/>
              <a:cs typeface="Arial" panose="020B0604020202020204" pitchFamily="34" charset="0"/>
            </a:endParaRPr>
          </a:p>
          <a:p>
            <a:pPr defTabSz="179388"/>
            <a:endParaRPr lang="en-GB" sz="2400" dirty="0">
              <a:effectLst/>
              <a:ea typeface="DengXian" panose="02010600030101010101" pitchFamily="2" charset="-122"/>
              <a:cs typeface="Arial" panose="020B0604020202020204" pitchFamily="34" charset="0"/>
            </a:endParaRPr>
          </a:p>
          <a:p>
            <a:pPr marL="0" indent="0" algn="r">
              <a:buNone/>
            </a:pPr>
            <a:endParaRPr lang="en-GB" sz="3200" dirty="0"/>
          </a:p>
        </p:txBody>
      </p:sp>
      <p:sp>
        <p:nvSpPr>
          <p:cNvPr id="5" name="TextBox 4">
            <a:extLst>
              <a:ext uri="{FF2B5EF4-FFF2-40B4-BE49-F238E27FC236}">
                <a16:creationId xmlns:a16="http://schemas.microsoft.com/office/drawing/2014/main" id="{41AF869E-4747-EE86-E0BB-BFECEDCE2AD2}"/>
              </a:ext>
            </a:extLst>
          </p:cNvPr>
          <p:cNvSpPr txBox="1"/>
          <p:nvPr/>
        </p:nvSpPr>
        <p:spPr>
          <a:xfrm>
            <a:off x="109675" y="1142253"/>
            <a:ext cx="1828800" cy="1569660"/>
          </a:xfrm>
          <a:prstGeom prst="rect">
            <a:avLst/>
          </a:prstGeom>
          <a:noFill/>
        </p:spPr>
        <p:txBody>
          <a:bodyPr wrap="square" rtlCol="0">
            <a:spAutoFit/>
          </a:bodyPr>
          <a:lstStyle/>
          <a:p>
            <a:r>
              <a:rPr lang="en-GB" sz="9600" dirty="0">
                <a:solidFill>
                  <a:srgbClr val="E9005B"/>
                </a:solidFill>
              </a:rPr>
              <a:t>“</a:t>
            </a:r>
          </a:p>
        </p:txBody>
      </p:sp>
      <p:sp>
        <p:nvSpPr>
          <p:cNvPr id="6" name="TextBox 5">
            <a:extLst>
              <a:ext uri="{FF2B5EF4-FFF2-40B4-BE49-F238E27FC236}">
                <a16:creationId xmlns:a16="http://schemas.microsoft.com/office/drawing/2014/main" id="{20C38978-C452-E2F4-52D5-B79ADC4EF23F}"/>
              </a:ext>
            </a:extLst>
          </p:cNvPr>
          <p:cNvSpPr txBox="1"/>
          <p:nvPr/>
        </p:nvSpPr>
        <p:spPr>
          <a:xfrm>
            <a:off x="11024734" y="5471651"/>
            <a:ext cx="870781" cy="1569660"/>
          </a:xfrm>
          <a:prstGeom prst="rect">
            <a:avLst/>
          </a:prstGeom>
          <a:noFill/>
        </p:spPr>
        <p:txBody>
          <a:bodyPr wrap="square" rtlCol="0">
            <a:spAutoFit/>
          </a:bodyPr>
          <a:lstStyle/>
          <a:p>
            <a:r>
              <a:rPr lang="en-GB" sz="9600" dirty="0">
                <a:solidFill>
                  <a:srgbClr val="E9005B"/>
                </a:solidFill>
              </a:rPr>
              <a:t>”</a:t>
            </a:r>
          </a:p>
        </p:txBody>
      </p:sp>
      <p:sp>
        <p:nvSpPr>
          <p:cNvPr id="2" name="Title 1">
            <a:extLst>
              <a:ext uri="{FF2B5EF4-FFF2-40B4-BE49-F238E27FC236}">
                <a16:creationId xmlns:a16="http://schemas.microsoft.com/office/drawing/2014/main" id="{0BA8D52A-651E-3D02-C982-BF0A9E307D4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400" b="1" dirty="0">
                <a:solidFill>
                  <a:srgbClr val="E9005B"/>
                </a:solidFill>
                <a:latin typeface="+mn-lt"/>
                <a:cs typeface="Times New Roman" panose="02020603050405020304" pitchFamily="18" charset="0"/>
              </a:rPr>
              <a:t>Career decisions are made about being able to ‘fit in’</a:t>
            </a:r>
            <a:endParaRPr lang="en-US" b="1" dirty="0">
              <a:solidFill>
                <a:srgbClr val="E9005B"/>
              </a:solidFill>
            </a:endParaRPr>
          </a:p>
        </p:txBody>
      </p:sp>
      <p:sp>
        <p:nvSpPr>
          <p:cNvPr id="7" name="TextBox 6">
            <a:extLst>
              <a:ext uri="{FF2B5EF4-FFF2-40B4-BE49-F238E27FC236}">
                <a16:creationId xmlns:a16="http://schemas.microsoft.com/office/drawing/2014/main" id="{41A850FA-A6BB-6451-5837-DDEC8A3A08D4}"/>
              </a:ext>
            </a:extLst>
          </p:cNvPr>
          <p:cNvSpPr txBox="1"/>
          <p:nvPr/>
        </p:nvSpPr>
        <p:spPr>
          <a:xfrm>
            <a:off x="973394" y="1690688"/>
            <a:ext cx="10245212" cy="4216539"/>
          </a:xfrm>
          <a:prstGeom prst="rect">
            <a:avLst/>
          </a:prstGeom>
          <a:noFill/>
        </p:spPr>
        <p:txBody>
          <a:bodyPr wrap="square">
            <a:spAutoFit/>
          </a:bodyPr>
          <a:lstStyle/>
          <a:p>
            <a:r>
              <a:rPr lang="en-GB" sz="2000" dirty="0">
                <a:effectLst/>
                <a:ea typeface="DengXian" panose="02010600030101010101" pitchFamily="2" charset="-122"/>
              </a:rPr>
              <a:t>I do stand out when I’m at [one of the inns]. But you know what, I think that's the best part about it </a:t>
            </a:r>
            <a:r>
              <a:rPr lang="en-GB" sz="2000" dirty="0" err="1">
                <a:effectLst/>
                <a:ea typeface="DengXian" panose="02010600030101010101" pitchFamily="2" charset="-122"/>
              </a:rPr>
              <a:t>'cause</a:t>
            </a:r>
            <a:r>
              <a:rPr lang="en-GB" sz="2000" dirty="0">
                <a:effectLst/>
                <a:ea typeface="DengXian" panose="02010600030101010101" pitchFamily="2" charset="-122"/>
              </a:rPr>
              <a:t> in the past as you probably know, the Bar was less diverse, now it's very diverse. … I feel like the more I do to keep changing my accent, it's not benefiting anybody. Probably I’m fitting in more, but then really … you’re not changing anything </a:t>
            </a:r>
          </a:p>
          <a:p>
            <a:pPr algn="r"/>
            <a:r>
              <a:rPr lang="en-GB" sz="1600" dirty="0">
                <a:effectLst/>
                <a:ea typeface="DengXian" panose="02010600030101010101" pitchFamily="2" charset="-122"/>
              </a:rPr>
              <a:t>[student]</a:t>
            </a:r>
          </a:p>
          <a:p>
            <a:endParaRPr lang="en-GB" sz="2000" dirty="0">
              <a:effectLst/>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ea typeface="DengXian" panose="02010600030101010101" pitchFamily="2" charset="-122"/>
              </a:rPr>
              <a:t>I don't think I had any specific comments at my accent during interview. But sometimes you do. You do… get things like, oh, you know, “We're not sure you're [the] right fit” or whatever that means.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600" dirty="0">
                <a:effectLst/>
                <a:ea typeface="DengXian" panose="02010600030101010101" pitchFamily="2" charset="-122"/>
              </a:rPr>
              <a:t> </a:t>
            </a:r>
            <a:r>
              <a:rPr lang="en-GB" sz="1600" dirty="0">
                <a:effectLst/>
                <a:ea typeface="DengXian" panose="02010600030101010101" pitchFamily="2" charset="-122"/>
                <a:cs typeface="Arial" panose="020B0604020202020204" pitchFamily="34" charset="0"/>
              </a:rPr>
              <a:t>[early career barrister]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rgbClr val="000000"/>
              </a:solidFill>
              <a:effectLst/>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0000"/>
                </a:solidFill>
                <a:effectLst/>
                <a:ea typeface="DengXian" panose="02010600030101010101" pitchFamily="2" charset="-122"/>
              </a:rPr>
              <a:t>[There are] a lot of chambers [in London] I’ve not gone for. I’ve got the</a:t>
            </a:r>
            <a:r>
              <a:rPr lang="en-GB" sz="2000" dirty="0">
                <a:effectLst/>
                <a:ea typeface="DengXian" panose="02010600030101010101" pitchFamily="2" charset="-122"/>
              </a:rPr>
              <a:t> grades for it. I know straight away I won’t fit in, so I’m not. I’m not going to.</a:t>
            </a:r>
            <a:endParaRPr lang="en-GB" sz="2000" dirty="0">
              <a:ea typeface="DengXian" panose="02010600030101010101" pitchFamily="2" charset="-122"/>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1600" dirty="0">
                <a:ea typeface="DengXian" panose="02010600030101010101" pitchFamily="2" charset="-122"/>
                <a:cs typeface="Arial" panose="020B0604020202020204" pitchFamily="34" charset="0"/>
              </a:rPr>
              <a:t>[ student]</a:t>
            </a:r>
            <a:endParaRPr lang="en-GB" sz="1600" dirty="0">
              <a:effectLst/>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633584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5EE6E-0B86-9904-EC93-F101C2BD54E8}"/>
              </a:ext>
            </a:extLst>
          </p:cNvPr>
          <p:cNvSpPr txBox="1"/>
          <p:nvPr/>
        </p:nvSpPr>
        <p:spPr>
          <a:xfrm>
            <a:off x="973394" y="1386349"/>
            <a:ext cx="10380405" cy="1200329"/>
          </a:xfrm>
          <a:prstGeom prst="rect">
            <a:avLst/>
          </a:prstGeom>
          <a:noFill/>
        </p:spPr>
        <p:txBody>
          <a:bodyPr wrap="square" rtlCol="0">
            <a:spAutoFit/>
          </a:bodyPr>
          <a:lstStyle/>
          <a:p>
            <a:pPr algn="r" defTabSz="179388"/>
            <a:endParaRPr lang="en-GB" sz="1600" dirty="0">
              <a:effectLst/>
              <a:ea typeface="DengXian" panose="02010600030101010101" pitchFamily="2" charset="-122"/>
              <a:cs typeface="Arial" panose="020B0604020202020204" pitchFamily="34" charset="0"/>
            </a:endParaRPr>
          </a:p>
          <a:p>
            <a:pPr defTabSz="179388"/>
            <a:endParaRPr lang="en-GB" sz="2400" dirty="0">
              <a:effectLst/>
              <a:ea typeface="DengXian" panose="02010600030101010101" pitchFamily="2" charset="-122"/>
              <a:cs typeface="Arial" panose="020B0604020202020204" pitchFamily="34" charset="0"/>
            </a:endParaRPr>
          </a:p>
          <a:p>
            <a:pPr marL="0" indent="0" algn="r">
              <a:buNone/>
            </a:pPr>
            <a:endParaRPr lang="en-GB" sz="3200" dirty="0"/>
          </a:p>
        </p:txBody>
      </p:sp>
      <p:sp>
        <p:nvSpPr>
          <p:cNvPr id="5" name="TextBox 4">
            <a:extLst>
              <a:ext uri="{FF2B5EF4-FFF2-40B4-BE49-F238E27FC236}">
                <a16:creationId xmlns:a16="http://schemas.microsoft.com/office/drawing/2014/main" id="{41AF869E-4747-EE86-E0BB-BFECEDCE2AD2}"/>
              </a:ext>
            </a:extLst>
          </p:cNvPr>
          <p:cNvSpPr txBox="1"/>
          <p:nvPr/>
        </p:nvSpPr>
        <p:spPr>
          <a:xfrm>
            <a:off x="109675" y="1142253"/>
            <a:ext cx="1828800" cy="1569660"/>
          </a:xfrm>
          <a:prstGeom prst="rect">
            <a:avLst/>
          </a:prstGeom>
          <a:noFill/>
        </p:spPr>
        <p:txBody>
          <a:bodyPr wrap="square" rtlCol="0">
            <a:spAutoFit/>
          </a:bodyPr>
          <a:lstStyle/>
          <a:p>
            <a:r>
              <a:rPr lang="en-GB" sz="9600" dirty="0">
                <a:solidFill>
                  <a:srgbClr val="E9005B"/>
                </a:solidFill>
              </a:rPr>
              <a:t>“</a:t>
            </a:r>
          </a:p>
        </p:txBody>
      </p:sp>
      <p:sp>
        <p:nvSpPr>
          <p:cNvPr id="6" name="TextBox 5">
            <a:extLst>
              <a:ext uri="{FF2B5EF4-FFF2-40B4-BE49-F238E27FC236}">
                <a16:creationId xmlns:a16="http://schemas.microsoft.com/office/drawing/2014/main" id="{20C38978-C452-E2F4-52D5-B79ADC4EF23F}"/>
              </a:ext>
            </a:extLst>
          </p:cNvPr>
          <p:cNvSpPr txBox="1"/>
          <p:nvPr/>
        </p:nvSpPr>
        <p:spPr>
          <a:xfrm>
            <a:off x="11024734" y="5471651"/>
            <a:ext cx="870781" cy="1569660"/>
          </a:xfrm>
          <a:prstGeom prst="rect">
            <a:avLst/>
          </a:prstGeom>
          <a:noFill/>
        </p:spPr>
        <p:txBody>
          <a:bodyPr wrap="square" rtlCol="0">
            <a:spAutoFit/>
          </a:bodyPr>
          <a:lstStyle/>
          <a:p>
            <a:r>
              <a:rPr lang="en-GB" sz="9600" dirty="0">
                <a:solidFill>
                  <a:srgbClr val="E9005B"/>
                </a:solidFill>
              </a:rPr>
              <a:t>”</a:t>
            </a:r>
          </a:p>
        </p:txBody>
      </p:sp>
      <p:sp>
        <p:nvSpPr>
          <p:cNvPr id="2" name="Title 1">
            <a:extLst>
              <a:ext uri="{FF2B5EF4-FFF2-40B4-BE49-F238E27FC236}">
                <a16:creationId xmlns:a16="http://schemas.microsoft.com/office/drawing/2014/main" id="{0BA8D52A-651E-3D02-C982-BF0A9E307D4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400" b="1" dirty="0">
                <a:solidFill>
                  <a:srgbClr val="E9005B"/>
                </a:solidFill>
                <a:latin typeface="+mn-lt"/>
                <a:cs typeface="Times New Roman" panose="02020603050405020304" pitchFamily="18" charset="0"/>
              </a:rPr>
              <a:t>Perceived discrimination is problematic</a:t>
            </a:r>
            <a:endParaRPr lang="en-US" b="1" dirty="0">
              <a:solidFill>
                <a:srgbClr val="E9005B"/>
              </a:solidFill>
            </a:endParaRPr>
          </a:p>
        </p:txBody>
      </p:sp>
      <p:sp>
        <p:nvSpPr>
          <p:cNvPr id="7" name="TextBox 6">
            <a:extLst>
              <a:ext uri="{FF2B5EF4-FFF2-40B4-BE49-F238E27FC236}">
                <a16:creationId xmlns:a16="http://schemas.microsoft.com/office/drawing/2014/main" id="{41A850FA-A6BB-6451-5837-DDEC8A3A08D4}"/>
              </a:ext>
            </a:extLst>
          </p:cNvPr>
          <p:cNvSpPr txBox="1"/>
          <p:nvPr/>
        </p:nvSpPr>
        <p:spPr>
          <a:xfrm>
            <a:off x="973394" y="1690688"/>
            <a:ext cx="10245212" cy="4355038"/>
          </a:xfrm>
          <a:prstGeom prst="rect">
            <a:avLst/>
          </a:prstGeom>
          <a:noFill/>
        </p:spPr>
        <p:txBody>
          <a:bodyPr wrap="square">
            <a:spAutoFit/>
          </a:bodyPr>
          <a:lstStyle/>
          <a:p>
            <a:pPr marR="601345">
              <a:spcAft>
                <a:spcPts val="600"/>
              </a:spcAft>
              <a:tabLst>
                <a:tab pos="914400" algn="l"/>
                <a:tab pos="9906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3200" dirty="0">
                <a:effectLst/>
                <a:ea typeface="DengXian" panose="02010600030101010101" pitchFamily="2" charset="-122"/>
                <a:cs typeface="Arial" panose="020B0604020202020204" pitchFamily="34" charset="0"/>
              </a:rPr>
              <a:t>I’ve met barristers with accents and that’s great, but they tend to have this sort of like proper English accent, so I think it is worrying if you’re trying to break into the profession to not hear anyone that sounds the way you do. </a:t>
            </a:r>
          </a:p>
          <a:p>
            <a:pPr algn="r"/>
            <a:r>
              <a:rPr lang="en-GB" sz="2400" dirty="0">
                <a:effectLst/>
                <a:ea typeface="DengXian" panose="02010600030101010101" pitchFamily="2" charset="-122"/>
              </a:rPr>
              <a:t>[student]</a:t>
            </a:r>
          </a:p>
          <a:p>
            <a:endParaRPr lang="en-GB" sz="2400" dirty="0">
              <a:effectLst/>
              <a:ea typeface="DengXian" panose="02010600030101010101" pitchFamily="2" charset="-122"/>
            </a:endParaRPr>
          </a:p>
          <a:p>
            <a:pPr marL="0" marR="0" lvl="0" indent="0" defTabSz="914400" rtl="0" eaLnBrk="1" fontAlgn="auto" latinLnBrk="0" hangingPunct="1">
              <a:spcBef>
                <a:spcPts val="0"/>
              </a:spcBef>
              <a:spcAft>
                <a:spcPts val="0"/>
              </a:spcAft>
              <a:buClrTx/>
              <a:buSzTx/>
              <a:buFontTx/>
              <a:buNone/>
              <a:tabLst/>
              <a:defRPr/>
            </a:pPr>
            <a:r>
              <a:rPr lang="en-GB" sz="3200" dirty="0">
                <a:ea typeface="DengXian" panose="02010600030101010101" pitchFamily="2" charset="-122"/>
                <a:cs typeface="Arial" panose="020B0604020202020204" pitchFamily="34" charset="0"/>
              </a:rPr>
              <a:t>I’ve never met a barrister who sounds like me.</a:t>
            </a:r>
          </a:p>
          <a:p>
            <a:pPr marL="0" marR="0" lvl="0" indent="0" algn="r" defTabSz="914400" rtl="0" eaLnBrk="1" fontAlgn="auto" latinLnBrk="0" hangingPunct="1">
              <a:spcBef>
                <a:spcPts val="0"/>
              </a:spcBef>
              <a:spcAft>
                <a:spcPts val="0"/>
              </a:spcAft>
              <a:buClrTx/>
              <a:buSzTx/>
              <a:buFontTx/>
              <a:buNone/>
              <a:tabLst/>
              <a:defRPr/>
            </a:pPr>
            <a:r>
              <a:rPr lang="en-GB" sz="2400" dirty="0">
                <a:ea typeface="DengXian" panose="02010600030101010101" pitchFamily="2" charset="-122"/>
                <a:cs typeface="Arial" panose="020B0604020202020204" pitchFamily="34" charset="0"/>
              </a:rPr>
              <a:t>[early career barrister]</a:t>
            </a:r>
            <a:endParaRPr lang="en-GB" sz="2400" dirty="0">
              <a:effectLst/>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478684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688E2-AC28-64F2-4E47-6E6495963AE5}"/>
              </a:ext>
            </a:extLst>
          </p:cNvPr>
          <p:cNvSpPr>
            <a:spLocks noGrp="1"/>
          </p:cNvSpPr>
          <p:nvPr>
            <p:ph type="title"/>
          </p:nvPr>
        </p:nvSpPr>
        <p:spPr/>
        <p:txBody>
          <a:bodyPr/>
          <a:lstStyle/>
          <a:p>
            <a:pPr algn="ctr"/>
            <a:r>
              <a:rPr lang="en-GB" sz="4400" b="1" dirty="0">
                <a:solidFill>
                  <a:srgbClr val="E9005B"/>
                </a:solidFill>
                <a:latin typeface="+mn-lt"/>
                <a:cs typeface="Times New Roman" panose="02020603050405020304" pitchFamily="18" charset="0"/>
              </a:rPr>
              <a:t>Conclusions</a:t>
            </a:r>
            <a:endParaRPr lang="en-US" sz="4400" b="1" dirty="0">
              <a:solidFill>
                <a:srgbClr val="E9005B"/>
              </a:solidFill>
            </a:endParaRPr>
          </a:p>
        </p:txBody>
      </p:sp>
      <p:sp>
        <p:nvSpPr>
          <p:cNvPr id="3" name="Content Placeholder 2">
            <a:extLst>
              <a:ext uri="{FF2B5EF4-FFF2-40B4-BE49-F238E27FC236}">
                <a16:creationId xmlns:a16="http://schemas.microsoft.com/office/drawing/2014/main" id="{A87E160D-07C8-AF0D-BB45-20B125F65C87}"/>
              </a:ext>
            </a:extLst>
          </p:cNvPr>
          <p:cNvSpPr>
            <a:spLocks noGrp="1"/>
          </p:cNvSpPr>
          <p:nvPr>
            <p:ph idx="1"/>
          </p:nvPr>
        </p:nvSpPr>
        <p:spPr>
          <a:xfrm>
            <a:off x="838200" y="1899767"/>
            <a:ext cx="10515600" cy="4667250"/>
          </a:xfrm>
        </p:spPr>
        <p:txBody>
          <a:bodyPr>
            <a:normAutofit fontScale="92500" lnSpcReduction="10000"/>
          </a:bodyPr>
          <a:lstStyle/>
          <a:p>
            <a:r>
              <a:rPr lang="en-GB" dirty="0"/>
              <a:t>Can accent bias ever fade unless people retain their natural accents and rise through the system?</a:t>
            </a:r>
          </a:p>
          <a:p>
            <a:endParaRPr lang="en-GB" sz="1000" dirty="0"/>
          </a:p>
          <a:p>
            <a:r>
              <a:rPr lang="en-GB" dirty="0"/>
              <a:t>Accent is still a barrier – but this is hard to prove as it is often hidden (‘face doesn’t fit’).</a:t>
            </a:r>
          </a:p>
          <a:p>
            <a:pPr marL="0" indent="0">
              <a:buNone/>
            </a:pPr>
            <a:endParaRPr lang="en-GB" sz="1100" dirty="0"/>
          </a:p>
          <a:p>
            <a:r>
              <a:rPr lang="en-GB" dirty="0"/>
              <a:t>There is often a subtext that certain accents are not acceptable in court (Manchester, Birmingham, Liverpool).</a:t>
            </a:r>
          </a:p>
          <a:p>
            <a:endParaRPr lang="en-GB" sz="1100" dirty="0"/>
          </a:p>
          <a:p>
            <a:r>
              <a:rPr lang="en-GB" dirty="0"/>
              <a:t>Barristers are still supposed to look and sound a certain way.</a:t>
            </a:r>
          </a:p>
          <a:p>
            <a:pPr marL="0" indent="0">
              <a:buNone/>
            </a:pPr>
            <a:endParaRPr lang="en-GB" sz="1100" dirty="0"/>
          </a:p>
          <a:p>
            <a:r>
              <a:rPr lang="en-GB" dirty="0"/>
              <a:t>It may not be said as explicitly as it used to, but it seems accent is still an important aspect of being a barrister.</a:t>
            </a:r>
          </a:p>
        </p:txBody>
      </p:sp>
    </p:spTree>
    <p:extLst>
      <p:ext uri="{BB962C8B-B14F-4D97-AF65-F5344CB8AC3E}">
        <p14:creationId xmlns:p14="http://schemas.microsoft.com/office/powerpoint/2010/main" val="226501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D3F8E1FE-A362-91E8-3168-BB74AE3FB2FB}"/>
              </a:ext>
            </a:extLst>
          </p:cNvPr>
          <p:cNvSpPr txBox="1"/>
          <p:nvPr/>
        </p:nvSpPr>
        <p:spPr>
          <a:xfrm>
            <a:off x="1188069" y="381935"/>
            <a:ext cx="4008583" cy="597441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8000" kern="1200">
                <a:solidFill>
                  <a:srgbClr val="FFFFFF"/>
                </a:solidFill>
                <a:latin typeface="+mj-lt"/>
                <a:ea typeface="+mj-ea"/>
                <a:cs typeface="+mj-cs"/>
              </a:rPr>
              <a:t>What is accent bias at the Bar?</a:t>
            </a:r>
          </a:p>
        </p:txBody>
      </p:sp>
      <p:grpSp>
        <p:nvGrpSpPr>
          <p:cNvPr id="21" name="Group 20">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2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380A2BAA-64E0-361B-3ED7-2189C03D2CA9}"/>
              </a:ext>
            </a:extLst>
          </p:cNvPr>
          <p:cNvSpPr txBox="1"/>
          <p:nvPr/>
        </p:nvSpPr>
        <p:spPr>
          <a:xfrm>
            <a:off x="6297233" y="518400"/>
            <a:ext cx="4771607" cy="5837949"/>
          </a:xfrm>
          <a:prstGeom prst="rect">
            <a:avLst/>
          </a:prstGeom>
        </p:spPr>
        <p:txBody>
          <a:bodyPr vert="horz" lIns="91440" tIns="45720" rIns="91440" bIns="45720" rtlCol="0" anchor="ctr">
            <a:noAutofit/>
          </a:bodyPr>
          <a:lstStyle/>
          <a:p>
            <a:pPr marL="457200" lvl="0" indent="-228600">
              <a:lnSpc>
                <a:spcPct val="90000"/>
              </a:lnSpc>
              <a:spcAft>
                <a:spcPts val="600"/>
              </a:spcAft>
              <a:buFont typeface="Arial" panose="020B0604020202020204" pitchFamily="34" charset="0"/>
              <a:buChar char="•"/>
            </a:pPr>
            <a:r>
              <a:rPr lang="en-US" sz="2800" dirty="0">
                <a:solidFill>
                  <a:schemeClr val="tx1">
                    <a:alpha val="80000"/>
                  </a:schemeClr>
                </a:solidFill>
              </a:rPr>
              <a:t>Received Pronunciation (RP) has been long considered the ‘appropriate’ way for barristers to speak. </a:t>
            </a:r>
          </a:p>
          <a:p>
            <a:pPr marL="457200" lvl="0" indent="-228600">
              <a:lnSpc>
                <a:spcPct val="90000"/>
              </a:lnSpc>
              <a:spcAft>
                <a:spcPts val="600"/>
              </a:spcAft>
              <a:buFont typeface="Arial" panose="020B0604020202020204" pitchFamily="34" charset="0"/>
              <a:buChar char="•"/>
            </a:pPr>
            <a:endParaRPr lang="en-US" sz="2800" dirty="0">
              <a:solidFill>
                <a:schemeClr val="tx1">
                  <a:alpha val="80000"/>
                </a:schemeClr>
              </a:solidFill>
            </a:endParaRPr>
          </a:p>
          <a:p>
            <a:pPr marL="457200" lvl="0" indent="-228600">
              <a:lnSpc>
                <a:spcPct val="90000"/>
              </a:lnSpc>
              <a:spcAft>
                <a:spcPts val="600"/>
              </a:spcAft>
              <a:buFont typeface="Arial" panose="020B0604020202020204" pitchFamily="34" charset="0"/>
              <a:buChar char="•"/>
            </a:pPr>
            <a:r>
              <a:rPr lang="en-US" sz="2800" dirty="0">
                <a:solidFill>
                  <a:schemeClr val="tx1">
                    <a:alpha val="80000"/>
                  </a:schemeClr>
                </a:solidFill>
              </a:rPr>
              <a:t>Fluency in RP is more likely in privately educated individuals, excluding those from lower socio-economic backgrounds and English regional accents. </a:t>
            </a:r>
          </a:p>
          <a:p>
            <a:pPr marL="457200" lvl="0" indent="-228600">
              <a:lnSpc>
                <a:spcPct val="90000"/>
              </a:lnSpc>
              <a:spcAft>
                <a:spcPts val="600"/>
              </a:spcAft>
              <a:buFont typeface="Arial" panose="020B0604020202020204" pitchFamily="34" charset="0"/>
              <a:buChar char="•"/>
            </a:pPr>
            <a:endParaRPr lang="en-US" sz="2800" dirty="0">
              <a:solidFill>
                <a:schemeClr val="tx1">
                  <a:alpha val="80000"/>
                </a:schemeClr>
              </a:solidFill>
            </a:endParaRPr>
          </a:p>
          <a:p>
            <a:pPr marL="457200" lvl="0" indent="-228600">
              <a:lnSpc>
                <a:spcPct val="90000"/>
              </a:lnSpc>
              <a:spcAft>
                <a:spcPts val="600"/>
              </a:spcAft>
              <a:buFont typeface="Arial" panose="020B0604020202020204" pitchFamily="34" charset="0"/>
              <a:buChar char="•"/>
            </a:pPr>
            <a:r>
              <a:rPr lang="en-US" sz="2800" dirty="0">
                <a:solidFill>
                  <a:schemeClr val="tx1">
                    <a:alpha val="80000"/>
                  </a:schemeClr>
                </a:solidFill>
              </a:rPr>
              <a:t>So are English regional accents judged – both by the public and the profession itself?</a:t>
            </a:r>
          </a:p>
        </p:txBody>
      </p:sp>
      <p:cxnSp>
        <p:nvCxnSpPr>
          <p:cNvPr id="26" name="Straight Connector 2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20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5EE6E-0B86-9904-EC93-F101C2BD54E8}"/>
              </a:ext>
            </a:extLst>
          </p:cNvPr>
          <p:cNvSpPr txBox="1"/>
          <p:nvPr/>
        </p:nvSpPr>
        <p:spPr>
          <a:xfrm>
            <a:off x="973395" y="1386349"/>
            <a:ext cx="10058400" cy="4031873"/>
          </a:xfrm>
          <a:prstGeom prst="rect">
            <a:avLst/>
          </a:prstGeom>
          <a:noFill/>
        </p:spPr>
        <p:txBody>
          <a:bodyPr wrap="square" rtlCol="0">
            <a:spAutoFit/>
          </a:bodyPr>
          <a:lstStyle/>
          <a:p>
            <a:pPr marL="0" indent="0">
              <a:buNone/>
            </a:pPr>
            <a:r>
              <a:rPr lang="en-GB" sz="3200" dirty="0"/>
              <a:t>When I started, of course, I had much more of a Liverpool accent than I do now… in those days …. when I went to my grammar school, we had elocution lessons.  But nevertheless, what passed for talking properly in Liverpool, when I came down to London … I was instantly recognisable as a Northern lass.  I still say “bath” and “</a:t>
            </a:r>
            <a:r>
              <a:rPr lang="en-GB" sz="3200" dirty="0" err="1"/>
              <a:t>laff</a:t>
            </a:r>
            <a:r>
              <a:rPr lang="en-GB" sz="3200" dirty="0"/>
              <a:t>”, as you may notice. </a:t>
            </a:r>
          </a:p>
          <a:p>
            <a:pPr marL="0" indent="0" algn="r">
              <a:buNone/>
            </a:pPr>
            <a:r>
              <a:rPr lang="en-GB" sz="3200" dirty="0"/>
              <a:t>Cherie Booth KC</a:t>
            </a:r>
          </a:p>
        </p:txBody>
      </p:sp>
      <p:sp>
        <p:nvSpPr>
          <p:cNvPr id="5" name="TextBox 4">
            <a:extLst>
              <a:ext uri="{FF2B5EF4-FFF2-40B4-BE49-F238E27FC236}">
                <a16:creationId xmlns:a16="http://schemas.microsoft.com/office/drawing/2014/main" id="{41AF869E-4747-EE86-E0BB-BFECEDCE2AD2}"/>
              </a:ext>
            </a:extLst>
          </p:cNvPr>
          <p:cNvSpPr txBox="1"/>
          <p:nvPr/>
        </p:nvSpPr>
        <p:spPr>
          <a:xfrm>
            <a:off x="245805" y="336048"/>
            <a:ext cx="1828800" cy="1569660"/>
          </a:xfrm>
          <a:prstGeom prst="rect">
            <a:avLst/>
          </a:prstGeom>
          <a:noFill/>
        </p:spPr>
        <p:txBody>
          <a:bodyPr wrap="square" rtlCol="0">
            <a:spAutoFit/>
          </a:bodyPr>
          <a:lstStyle/>
          <a:p>
            <a:r>
              <a:rPr lang="en-GB" sz="9600" dirty="0">
                <a:solidFill>
                  <a:srgbClr val="E9005B"/>
                </a:solidFill>
              </a:rPr>
              <a:t>“</a:t>
            </a:r>
          </a:p>
        </p:txBody>
      </p:sp>
      <p:sp>
        <p:nvSpPr>
          <p:cNvPr id="6" name="TextBox 5">
            <a:extLst>
              <a:ext uri="{FF2B5EF4-FFF2-40B4-BE49-F238E27FC236}">
                <a16:creationId xmlns:a16="http://schemas.microsoft.com/office/drawing/2014/main" id="{20C38978-C452-E2F4-52D5-B79ADC4EF23F}"/>
              </a:ext>
            </a:extLst>
          </p:cNvPr>
          <p:cNvSpPr txBox="1"/>
          <p:nvPr/>
        </p:nvSpPr>
        <p:spPr>
          <a:xfrm>
            <a:off x="11024734" y="5471651"/>
            <a:ext cx="870781" cy="1569660"/>
          </a:xfrm>
          <a:prstGeom prst="rect">
            <a:avLst/>
          </a:prstGeom>
          <a:noFill/>
        </p:spPr>
        <p:txBody>
          <a:bodyPr wrap="square" rtlCol="0">
            <a:spAutoFit/>
          </a:bodyPr>
          <a:lstStyle/>
          <a:p>
            <a:r>
              <a:rPr lang="en-GB" sz="9600" dirty="0">
                <a:solidFill>
                  <a:srgbClr val="E9005B"/>
                </a:solidFill>
              </a:rPr>
              <a:t>”</a:t>
            </a:r>
          </a:p>
        </p:txBody>
      </p:sp>
    </p:spTree>
    <p:extLst>
      <p:ext uri="{BB962C8B-B14F-4D97-AF65-F5344CB8AC3E}">
        <p14:creationId xmlns:p14="http://schemas.microsoft.com/office/powerpoint/2010/main" val="21914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3F8E1FE-A362-91E8-3168-BB74AE3FB2FB}"/>
              </a:ext>
            </a:extLst>
          </p:cNvPr>
          <p:cNvSpPr txBox="1"/>
          <p:nvPr/>
        </p:nvSpPr>
        <p:spPr>
          <a:xfrm>
            <a:off x="0" y="0"/>
            <a:ext cx="12192000" cy="769441"/>
          </a:xfrm>
          <a:prstGeom prst="rect">
            <a:avLst/>
          </a:prstGeom>
          <a:noFill/>
        </p:spPr>
        <p:txBody>
          <a:bodyPr wrap="square">
            <a:spAutoFit/>
          </a:bodyPr>
          <a:lstStyle/>
          <a:p>
            <a:pPr algn="ctr"/>
            <a:r>
              <a:rPr lang="en-GB" sz="4400" b="1" dirty="0">
                <a:solidFill>
                  <a:srgbClr val="E9005B"/>
                </a:solidFill>
                <a:latin typeface="+mn-lt"/>
                <a:cs typeface="Times New Roman" panose="02020603050405020304" pitchFamily="18" charset="0"/>
              </a:rPr>
              <a:t>Why does it matter?</a:t>
            </a:r>
            <a:endParaRPr lang="en-US" sz="4400" b="1" dirty="0">
              <a:solidFill>
                <a:srgbClr val="E9005B"/>
              </a:solidFill>
            </a:endParaRPr>
          </a:p>
        </p:txBody>
      </p:sp>
      <p:sp>
        <p:nvSpPr>
          <p:cNvPr id="4" name="TextBox 3">
            <a:extLst>
              <a:ext uri="{FF2B5EF4-FFF2-40B4-BE49-F238E27FC236}">
                <a16:creationId xmlns:a16="http://schemas.microsoft.com/office/drawing/2014/main" id="{2C7A80B8-2782-D687-B603-484585557A4C}"/>
              </a:ext>
            </a:extLst>
          </p:cNvPr>
          <p:cNvSpPr txBox="1"/>
          <p:nvPr/>
        </p:nvSpPr>
        <p:spPr>
          <a:xfrm>
            <a:off x="370705" y="1547008"/>
            <a:ext cx="7460482" cy="5755422"/>
          </a:xfrm>
          <a:prstGeom prst="rect">
            <a:avLst/>
          </a:prstGeom>
          <a:noFill/>
        </p:spPr>
        <p:txBody>
          <a:bodyPr wrap="square">
            <a:spAutoFit/>
          </a:bodyPr>
          <a:lstStyle/>
          <a:p>
            <a:pPr marL="457200" indent="-457200">
              <a:buFont typeface="Arial" panose="020B0604020202020204" pitchFamily="34" charset="0"/>
              <a:buChar char="•"/>
            </a:pPr>
            <a:r>
              <a:rPr lang="en-GB" sz="2400" dirty="0"/>
              <a:t>Accent prejudice prevents upwards social mobility for people within the UK. By investigating barriers in accessing the legal professions, we can improve their representativeness.</a:t>
            </a:r>
          </a:p>
          <a:p>
            <a:pPr marL="457200" indent="-457200">
              <a:buFont typeface="Arial" panose="020B0604020202020204" pitchFamily="34" charset="0"/>
              <a:buChar char="•"/>
            </a:pPr>
            <a:endParaRPr lang="en-GB" sz="2400" dirty="0"/>
          </a:p>
          <a:p>
            <a:pPr marL="457200" lvl="0" indent="-457200">
              <a:buFont typeface="Arial" panose="020B0604020202020204" pitchFamily="34" charset="0"/>
              <a:buChar char="•"/>
            </a:pPr>
            <a:r>
              <a:rPr lang="en-GB" sz="2400" dirty="0"/>
              <a:t>Accent is not protected under the Equality Act 2010 and can form a basis on which to discriminate, particularly in the elite professions.</a:t>
            </a:r>
          </a:p>
          <a:p>
            <a:pPr marL="457200" lvl="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But the Bar Standards Board has an obligation to encourage “</a:t>
            </a:r>
            <a:r>
              <a:rPr lang="en-GB" sz="2400" b="0" i="0" dirty="0">
                <a:solidFill>
                  <a:srgbClr val="000000"/>
                </a:solidFill>
                <a:effectLst/>
              </a:rPr>
              <a:t>an independent, strong, diverse and effective legal profession” (Legal Services Act 2007, s 1(10(f))</a:t>
            </a:r>
          </a:p>
          <a:p>
            <a:pPr marL="457200" lvl="0" indent="-457200">
              <a:buFont typeface="Arial" panose="020B0604020202020204" pitchFamily="34" charset="0"/>
              <a:buChar char="•"/>
            </a:pPr>
            <a:endParaRPr lang="en-GB" sz="2800" dirty="0">
              <a:latin typeface="+mj-lt"/>
            </a:endParaRPr>
          </a:p>
          <a:p>
            <a:pPr lvl="0"/>
            <a:endParaRPr lang="en-GB" sz="2800" dirty="0">
              <a:latin typeface="+mj-lt"/>
            </a:endParaRPr>
          </a:p>
        </p:txBody>
      </p:sp>
      <p:pic>
        <p:nvPicPr>
          <p:cNvPr id="2" name="Picture 1">
            <a:extLst>
              <a:ext uri="{FF2B5EF4-FFF2-40B4-BE49-F238E27FC236}">
                <a16:creationId xmlns:a16="http://schemas.microsoft.com/office/drawing/2014/main" id="{15C858A8-4B2D-6402-83DF-2BB3D58E0D13}"/>
              </a:ext>
            </a:extLst>
          </p:cNvPr>
          <p:cNvPicPr>
            <a:picLocks noChangeAspect="1"/>
          </p:cNvPicPr>
          <p:nvPr/>
        </p:nvPicPr>
        <p:blipFill rotWithShape="1">
          <a:blip r:embed="rId3"/>
          <a:srcRect l="23280" t="24762" r="41799" b="5185"/>
          <a:stretch/>
        </p:blipFill>
        <p:spPr>
          <a:xfrm>
            <a:off x="8961980" y="1015663"/>
            <a:ext cx="2859315" cy="3584975"/>
          </a:xfrm>
          <a:prstGeom prst="rect">
            <a:avLst/>
          </a:prstGeom>
        </p:spPr>
      </p:pic>
      <p:pic>
        <p:nvPicPr>
          <p:cNvPr id="5" name="Picture 4">
            <a:extLst>
              <a:ext uri="{FF2B5EF4-FFF2-40B4-BE49-F238E27FC236}">
                <a16:creationId xmlns:a16="http://schemas.microsoft.com/office/drawing/2014/main" id="{1649E12B-CBE3-A78F-F069-E7EAFD0E4FBC}"/>
              </a:ext>
            </a:extLst>
          </p:cNvPr>
          <p:cNvPicPr>
            <a:picLocks noChangeAspect="1"/>
          </p:cNvPicPr>
          <p:nvPr/>
        </p:nvPicPr>
        <p:blipFill rotWithShape="1">
          <a:blip r:embed="rId4"/>
          <a:srcRect l="32672" t="12486" r="33863" b="11957"/>
          <a:stretch/>
        </p:blipFill>
        <p:spPr>
          <a:xfrm>
            <a:off x="8141921" y="3429000"/>
            <a:ext cx="2249716" cy="3174500"/>
          </a:xfrm>
          <a:prstGeom prst="rect">
            <a:avLst/>
          </a:prstGeom>
        </p:spPr>
      </p:pic>
      <p:pic>
        <p:nvPicPr>
          <p:cNvPr id="6" name="Picture 5">
            <a:extLst>
              <a:ext uri="{FF2B5EF4-FFF2-40B4-BE49-F238E27FC236}">
                <a16:creationId xmlns:a16="http://schemas.microsoft.com/office/drawing/2014/main" id="{C78A534E-8E07-4E35-ACAA-B79FF26F6C5F}"/>
              </a:ext>
            </a:extLst>
          </p:cNvPr>
          <p:cNvPicPr>
            <a:picLocks noChangeAspect="1"/>
          </p:cNvPicPr>
          <p:nvPr/>
        </p:nvPicPr>
        <p:blipFill rotWithShape="1">
          <a:blip r:embed="rId5"/>
          <a:srcRect l="35714" t="16508" r="36773" b="19270"/>
          <a:stretch/>
        </p:blipFill>
        <p:spPr>
          <a:xfrm>
            <a:off x="10090502" y="3830990"/>
            <a:ext cx="1223737" cy="1785311"/>
          </a:xfrm>
          <a:prstGeom prst="rect">
            <a:avLst/>
          </a:prstGeom>
        </p:spPr>
      </p:pic>
    </p:spTree>
    <p:extLst>
      <p:ext uri="{BB962C8B-B14F-4D97-AF65-F5344CB8AC3E}">
        <p14:creationId xmlns:p14="http://schemas.microsoft.com/office/powerpoint/2010/main" val="772164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AD7AE3-E5B7-FD05-2038-2B7CCD969F17}"/>
              </a:ext>
            </a:extLst>
          </p:cNvPr>
          <p:cNvSpPr txBox="1"/>
          <p:nvPr/>
        </p:nvSpPr>
        <p:spPr>
          <a:xfrm>
            <a:off x="801783" y="-3517"/>
            <a:ext cx="10588434" cy="106264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kern="1200" dirty="0">
                <a:solidFill>
                  <a:srgbClr val="E9005B"/>
                </a:solidFill>
                <a:ea typeface="+mj-ea"/>
                <a:cs typeface="+mj-cs"/>
              </a:rPr>
              <a:t>Our research questions</a:t>
            </a:r>
          </a:p>
        </p:txBody>
      </p:sp>
      <p:sp>
        <p:nvSpPr>
          <p:cNvPr id="9" name="TextBox 8">
            <a:extLst>
              <a:ext uri="{FF2B5EF4-FFF2-40B4-BE49-F238E27FC236}">
                <a16:creationId xmlns:a16="http://schemas.microsoft.com/office/drawing/2014/main" id="{E7DE9F5A-B387-4D2B-0F10-4EC9F80223E4}"/>
              </a:ext>
            </a:extLst>
          </p:cNvPr>
          <p:cNvSpPr txBox="1"/>
          <p:nvPr/>
        </p:nvSpPr>
        <p:spPr>
          <a:xfrm>
            <a:off x="552597" y="1344877"/>
            <a:ext cx="11086806" cy="5034569"/>
          </a:xfrm>
          <a:prstGeom prst="rect">
            <a:avLst/>
          </a:prstGeom>
        </p:spPr>
        <p:txBody>
          <a:bodyPr vert="horz" lIns="91440" tIns="45720" rIns="91440" bIns="45720" rtlCol="0">
            <a:noAutofit/>
          </a:bodyPr>
          <a:lstStyle/>
          <a:p>
            <a:pPr marL="342900" lvl="0" indent="-228600">
              <a:lnSpc>
                <a:spcPct val="90000"/>
              </a:lnSpc>
              <a:spcAft>
                <a:spcPts val="600"/>
              </a:spcAft>
              <a:buFont typeface="Arial" panose="020B0604020202020204" pitchFamily="34" charset="0"/>
              <a:buChar char="•"/>
            </a:pPr>
            <a:r>
              <a:rPr lang="en-US" sz="2800" dirty="0">
                <a:effectLst/>
              </a:rPr>
              <a:t>Do people respond more favourably to RP than other linguistic varieties in legal settings?</a:t>
            </a:r>
          </a:p>
          <a:p>
            <a:pPr marL="342900" lvl="0" indent="-228600">
              <a:lnSpc>
                <a:spcPct val="90000"/>
              </a:lnSpc>
              <a:spcAft>
                <a:spcPts val="600"/>
              </a:spcAft>
              <a:buFont typeface="Arial" panose="020B0604020202020204" pitchFamily="34" charset="0"/>
              <a:buChar char="•"/>
            </a:pPr>
            <a:endParaRPr lang="en-US" sz="2800" dirty="0"/>
          </a:p>
          <a:p>
            <a:pPr marL="342900" lvl="0" indent="-228600">
              <a:lnSpc>
                <a:spcPct val="90000"/>
              </a:lnSpc>
              <a:spcAft>
                <a:spcPts val="600"/>
              </a:spcAft>
              <a:buFont typeface="Arial" panose="020B0604020202020204" pitchFamily="34" charset="0"/>
              <a:buChar char="•"/>
            </a:pPr>
            <a:r>
              <a:rPr lang="en-US" sz="2800" dirty="0">
                <a:effectLst/>
              </a:rPr>
              <a:t>Do barristers believe that this is true – thereby suggesting that  being well-spoken is a competence for barristers?</a:t>
            </a:r>
          </a:p>
          <a:p>
            <a:pPr marL="342900" lvl="0" indent="-228600">
              <a:lnSpc>
                <a:spcPct val="90000"/>
              </a:lnSpc>
              <a:spcAft>
                <a:spcPts val="600"/>
              </a:spcAft>
              <a:buFont typeface="Arial" panose="020B0604020202020204" pitchFamily="34" charset="0"/>
              <a:buChar char="•"/>
            </a:pPr>
            <a:endParaRPr lang="en-US" sz="2800" dirty="0"/>
          </a:p>
          <a:p>
            <a:pPr marL="342900" lvl="0" indent="-228600">
              <a:lnSpc>
                <a:spcPct val="90000"/>
              </a:lnSpc>
              <a:spcAft>
                <a:spcPts val="600"/>
              </a:spcAft>
              <a:buFont typeface="Arial" panose="020B0604020202020204" pitchFamily="34" charset="0"/>
              <a:buChar char="•"/>
            </a:pPr>
            <a:r>
              <a:rPr lang="en-US" sz="2800" dirty="0">
                <a:effectLst/>
              </a:rPr>
              <a:t>Is accent a factor in recruitment because it is believed that RP is part of the hidden social capital of this group of professionals?</a:t>
            </a:r>
          </a:p>
          <a:p>
            <a:pPr marL="342900" lvl="0" indent="-228600">
              <a:lnSpc>
                <a:spcPct val="90000"/>
              </a:lnSpc>
              <a:spcAft>
                <a:spcPts val="600"/>
              </a:spcAft>
              <a:buFont typeface="Arial" panose="020B0604020202020204" pitchFamily="34" charset="0"/>
              <a:buChar char="•"/>
            </a:pPr>
            <a:endParaRPr lang="en-US" sz="2800" dirty="0">
              <a:effectLst/>
            </a:endParaRPr>
          </a:p>
          <a:p>
            <a:pPr marL="342900" lvl="0" indent="-228600">
              <a:lnSpc>
                <a:spcPct val="90000"/>
              </a:lnSpc>
              <a:spcAft>
                <a:spcPts val="600"/>
              </a:spcAft>
              <a:buFont typeface="Arial" panose="020B0604020202020204" pitchFamily="34" charset="0"/>
              <a:buChar char="•"/>
            </a:pPr>
            <a:r>
              <a:rPr lang="en-US" sz="2800" dirty="0">
                <a:effectLst/>
              </a:rPr>
              <a:t>What</a:t>
            </a:r>
            <a:r>
              <a:rPr lang="en-US" sz="2800" dirty="0"/>
              <a:t> </a:t>
            </a:r>
            <a:r>
              <a:rPr lang="en-US" sz="2800" dirty="0">
                <a:effectLst/>
              </a:rPr>
              <a:t>is said/done about this issue during pre-pupillage education for the Bar? </a:t>
            </a:r>
          </a:p>
        </p:txBody>
      </p:sp>
    </p:spTree>
    <p:extLst>
      <p:ext uri="{BB962C8B-B14F-4D97-AF65-F5344CB8AC3E}">
        <p14:creationId xmlns:p14="http://schemas.microsoft.com/office/powerpoint/2010/main" val="150311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AD7AE3-E5B7-FD05-2038-2B7CCD969F17}"/>
              </a:ext>
            </a:extLst>
          </p:cNvPr>
          <p:cNvSpPr txBox="1"/>
          <p:nvPr/>
        </p:nvSpPr>
        <p:spPr>
          <a:xfrm>
            <a:off x="801783" y="262859"/>
            <a:ext cx="10588434" cy="1062644"/>
          </a:xfrm>
          <a:prstGeom prst="rect">
            <a:avLst/>
          </a:prstGeom>
        </p:spPr>
        <p:txBody>
          <a:bodyPr vert="horz" lIns="91440" tIns="45720" rIns="91440" bIns="45720" rtlCol="0" anchor="b">
            <a:normAutofit fontScale="70000" lnSpcReduction="20000"/>
          </a:bodyPr>
          <a:lstStyle/>
          <a:p>
            <a:pPr algn="ctr">
              <a:lnSpc>
                <a:spcPct val="90000"/>
              </a:lnSpc>
              <a:spcBef>
                <a:spcPct val="0"/>
              </a:spcBef>
              <a:spcAft>
                <a:spcPts val="600"/>
              </a:spcAft>
            </a:pPr>
            <a:r>
              <a:rPr lang="en-US" sz="6300" b="1" kern="1200" dirty="0">
                <a:solidFill>
                  <a:srgbClr val="E9005B"/>
                </a:solidFill>
                <a:ea typeface="+mj-ea"/>
                <a:cs typeface="+mj-cs"/>
              </a:rPr>
              <a:t>The Professional Statement for Barristers (E&amp;W</a:t>
            </a:r>
            <a:r>
              <a:rPr lang="en-US" sz="6000" kern="1200" dirty="0">
                <a:solidFill>
                  <a:srgbClr val="E9005B"/>
                </a:solidFill>
                <a:ea typeface="+mj-ea"/>
                <a:cs typeface="+mj-cs"/>
              </a:rPr>
              <a:t>)</a:t>
            </a:r>
          </a:p>
        </p:txBody>
      </p:sp>
      <p:sp>
        <p:nvSpPr>
          <p:cNvPr id="9" name="TextBox 8">
            <a:extLst>
              <a:ext uri="{FF2B5EF4-FFF2-40B4-BE49-F238E27FC236}">
                <a16:creationId xmlns:a16="http://schemas.microsoft.com/office/drawing/2014/main" id="{E7DE9F5A-B387-4D2B-0F10-4EC9F80223E4}"/>
              </a:ext>
            </a:extLst>
          </p:cNvPr>
          <p:cNvSpPr txBox="1"/>
          <p:nvPr/>
        </p:nvSpPr>
        <p:spPr>
          <a:xfrm>
            <a:off x="303411" y="1560572"/>
            <a:ext cx="11318318" cy="5034569"/>
          </a:xfrm>
          <a:prstGeom prst="rect">
            <a:avLst/>
          </a:prstGeom>
        </p:spPr>
        <p:txBody>
          <a:bodyPr vert="horz" lIns="91440" tIns="45720" rIns="91440" bIns="45720" rtlCol="0">
            <a:noAutofit/>
          </a:bodyPr>
          <a:lstStyle/>
          <a:p>
            <a:pPr marL="342900" lvl="0" indent="-228600">
              <a:lnSpc>
                <a:spcPct val="90000"/>
              </a:lnSpc>
              <a:spcAft>
                <a:spcPts val="600"/>
              </a:spcAft>
              <a:buFont typeface="Arial" panose="020B0604020202020204" pitchFamily="34" charset="0"/>
              <a:buChar char="•"/>
            </a:pPr>
            <a:r>
              <a:rPr lang="en-GB" sz="2800" dirty="0"/>
              <a:t>Exercise good communication skills</a:t>
            </a:r>
          </a:p>
          <a:p>
            <a:pPr marL="342900" lvl="0" indent="-228600">
              <a:lnSpc>
                <a:spcPct val="90000"/>
              </a:lnSpc>
              <a:spcAft>
                <a:spcPts val="600"/>
              </a:spcAft>
              <a:buFont typeface="Arial" panose="020B0604020202020204" pitchFamily="34" charset="0"/>
              <a:buChar char="•"/>
            </a:pPr>
            <a:r>
              <a:rPr lang="en-GB" sz="2800" dirty="0"/>
              <a:t>Speak fluent English</a:t>
            </a:r>
          </a:p>
          <a:p>
            <a:pPr marL="342900" lvl="0" indent="-228600">
              <a:lnSpc>
                <a:spcPct val="90000"/>
              </a:lnSpc>
              <a:spcAft>
                <a:spcPts val="600"/>
              </a:spcAft>
              <a:buFont typeface="Arial" panose="020B0604020202020204" pitchFamily="34" charset="0"/>
              <a:buChar char="•"/>
            </a:pPr>
            <a:r>
              <a:rPr lang="en-GB" sz="2800" dirty="0"/>
              <a:t>[B]e articulate and able to speak with fluency</a:t>
            </a:r>
          </a:p>
          <a:p>
            <a:pPr marL="342900" lvl="0" indent="-228600">
              <a:lnSpc>
                <a:spcPct val="90000"/>
              </a:lnSpc>
              <a:spcAft>
                <a:spcPts val="600"/>
              </a:spcAft>
              <a:buFont typeface="Arial" panose="020B0604020202020204" pitchFamily="34" charset="0"/>
              <a:buChar char="•"/>
            </a:pPr>
            <a:r>
              <a:rPr lang="en-GB" sz="2800" dirty="0"/>
              <a:t>[B]e able to adapt their language and communication to suit their audience, which may be clients, colleagues and others, from any background</a:t>
            </a:r>
          </a:p>
          <a:p>
            <a:pPr marL="342900" lvl="0" indent="-228600">
              <a:lnSpc>
                <a:spcPct val="90000"/>
              </a:lnSpc>
              <a:spcAft>
                <a:spcPts val="600"/>
              </a:spcAft>
              <a:buFont typeface="Arial" panose="020B0604020202020204" pitchFamily="34" charset="0"/>
              <a:buChar char="•"/>
            </a:pPr>
            <a:r>
              <a:rPr lang="en-GB" sz="2800" dirty="0"/>
              <a:t>Adapt language and non-verbal communication taking into account the message and the audience</a:t>
            </a:r>
          </a:p>
          <a:p>
            <a:pPr marL="342900" lvl="0" indent="-228600">
              <a:lnSpc>
                <a:spcPct val="90000"/>
              </a:lnSpc>
              <a:spcAft>
                <a:spcPts val="600"/>
              </a:spcAft>
              <a:buFont typeface="Arial" panose="020B0604020202020204" pitchFamily="34" charset="0"/>
              <a:buChar char="•"/>
            </a:pPr>
            <a:r>
              <a:rPr lang="en-GB" sz="2800" dirty="0"/>
              <a:t>Exercise good English language skills</a:t>
            </a:r>
          </a:p>
          <a:p>
            <a:pPr marL="342900" lvl="0" indent="-228600">
              <a:lnSpc>
                <a:spcPct val="90000"/>
              </a:lnSpc>
              <a:spcAft>
                <a:spcPts val="600"/>
              </a:spcAft>
              <a:buFont typeface="Arial" panose="020B0604020202020204" pitchFamily="34" charset="0"/>
              <a:buChar char="•"/>
            </a:pPr>
            <a:r>
              <a:rPr lang="en-GB" sz="2800" dirty="0"/>
              <a:t>Speak articulately and fluently</a:t>
            </a:r>
          </a:p>
          <a:p>
            <a:pPr marL="342900" lvl="0" indent="-228600">
              <a:lnSpc>
                <a:spcPct val="90000"/>
              </a:lnSpc>
              <a:spcAft>
                <a:spcPts val="600"/>
              </a:spcAft>
              <a:buFont typeface="Arial" panose="020B0604020202020204" pitchFamily="34" charset="0"/>
              <a:buChar char="•"/>
            </a:pPr>
            <a:endParaRPr lang="en-US" sz="2800" dirty="0">
              <a:effectLst/>
              <a:latin typeface="+mj-lt"/>
            </a:endParaRPr>
          </a:p>
        </p:txBody>
      </p:sp>
    </p:spTree>
    <p:extLst>
      <p:ext uri="{BB962C8B-B14F-4D97-AF65-F5344CB8AC3E}">
        <p14:creationId xmlns:p14="http://schemas.microsoft.com/office/powerpoint/2010/main" val="56616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6FD9D40-BD4B-1DA3-778F-CD89EC690268}"/>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r>
              <a:rPr lang="en-US" sz="8000" b="1" kern="1200">
                <a:solidFill>
                  <a:srgbClr val="FFFFFF"/>
                </a:solidFill>
                <a:latin typeface="+mj-lt"/>
                <a:ea typeface="+mj-ea"/>
                <a:cs typeface="+mj-cs"/>
              </a:rPr>
              <a:t>The survey</a:t>
            </a:r>
          </a:p>
        </p:txBody>
      </p:sp>
      <p:sp>
        <p:nvSpPr>
          <p:cNvPr id="3" name="Text Placeholder 2">
            <a:extLst>
              <a:ext uri="{FF2B5EF4-FFF2-40B4-BE49-F238E27FC236}">
                <a16:creationId xmlns:a16="http://schemas.microsoft.com/office/drawing/2014/main" id="{D8E957D4-5DF7-933F-B9BC-A9B5673A74E9}"/>
              </a:ext>
            </a:extLst>
          </p:cNvPr>
          <p:cNvSpPr>
            <a:spLocks noGrp="1"/>
          </p:cNvSpPr>
          <p:nvPr>
            <p:ph type="body" idx="1"/>
          </p:nvPr>
        </p:nvSpPr>
        <p:spPr>
          <a:xfrm>
            <a:off x="1208228" y="5972174"/>
            <a:ext cx="8578699" cy="504825"/>
          </a:xfrm>
        </p:spPr>
        <p:txBody>
          <a:bodyPr vert="horz" lIns="91440" tIns="45720" rIns="91440" bIns="45720" rtlCol="0">
            <a:normAutofit/>
          </a:bodyPr>
          <a:lstStyle/>
          <a:p>
            <a:endParaRPr lang="en-US" sz="2000" kern="1200">
              <a:solidFill>
                <a:srgbClr val="FFFFFF"/>
              </a:solidFill>
              <a:latin typeface="+mn-lt"/>
              <a:ea typeface="+mn-ea"/>
              <a:cs typeface="+mn-cs"/>
            </a:endParaRPr>
          </a:p>
        </p:txBody>
      </p:sp>
      <p:sp>
        <p:nvSpPr>
          <p:cNvPr id="2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9" name="Straight Connector 2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1"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33"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35"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174287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0FDA2E-7E12-DD76-310F-2425EAFE4DD2}"/>
              </a:ext>
            </a:extLst>
          </p:cNvPr>
          <p:cNvSpPr>
            <a:spLocks noGrp="1"/>
          </p:cNvSpPr>
          <p:nvPr>
            <p:ph idx="1"/>
          </p:nvPr>
        </p:nvSpPr>
        <p:spPr>
          <a:xfrm>
            <a:off x="838200" y="1253331"/>
            <a:ext cx="4610100" cy="4351338"/>
          </a:xfrm>
        </p:spPr>
        <p:txBody>
          <a:bodyPr>
            <a:normAutofit/>
          </a:bodyPr>
          <a:lstStyle/>
          <a:p>
            <a:pPr marL="0" indent="0">
              <a:buNone/>
            </a:pPr>
            <a:r>
              <a:rPr lang="en-GB" sz="2800" dirty="0"/>
              <a:t>Speakers with eight different English regional accents (including RP) read aloud a set statement similar to a barrister’s closing defence statement</a:t>
            </a:r>
          </a:p>
          <a:p>
            <a:pPr marL="0" indent="0">
              <a:buNone/>
            </a:pPr>
            <a:endParaRPr lang="en-GB" sz="2800" dirty="0"/>
          </a:p>
          <a:p>
            <a:pPr marL="0" indent="0">
              <a:buNone/>
            </a:pPr>
            <a:r>
              <a:rPr lang="en-GB" dirty="0"/>
              <a:t>Participants evaluated each recording on a Likert scale against set characteristics</a:t>
            </a:r>
          </a:p>
        </p:txBody>
      </p:sp>
      <p:graphicFrame>
        <p:nvGraphicFramePr>
          <p:cNvPr id="6" name="Chart 5">
            <a:extLst>
              <a:ext uri="{FF2B5EF4-FFF2-40B4-BE49-F238E27FC236}">
                <a16:creationId xmlns:a16="http://schemas.microsoft.com/office/drawing/2014/main" id="{EA729FB9-38D5-E8D7-BEE3-BC097ED5B301}"/>
              </a:ext>
            </a:extLst>
          </p:cNvPr>
          <p:cNvGraphicFramePr/>
          <p:nvPr>
            <p:extLst>
              <p:ext uri="{D42A27DB-BD31-4B8C-83A1-F6EECF244321}">
                <p14:modId xmlns:p14="http://schemas.microsoft.com/office/powerpoint/2010/main" val="3466285625"/>
              </p:ext>
            </p:extLst>
          </p:nvPr>
        </p:nvGraphicFramePr>
        <p:xfrm>
          <a:off x="4064000" y="675251"/>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6735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4139</Words>
  <Application>Microsoft Office PowerPoint</Application>
  <PresentationFormat>Widescreen</PresentationFormat>
  <Paragraphs>341</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Courier New</vt:lpstr>
      <vt:lpstr>Times New Roman</vt:lpstr>
      <vt:lpstr>Wingdings</vt:lpstr>
      <vt:lpstr>Office Theme</vt:lpstr>
      <vt:lpstr>Accentism at the Bar</vt:lpstr>
      <vt:lpstr>PowerPoint Presentation</vt:lpstr>
      <vt:lpstr>PowerPoint Presentation</vt:lpstr>
      <vt:lpstr>PowerPoint Presentation</vt:lpstr>
      <vt:lpstr>PowerPoint Presentation</vt:lpstr>
      <vt:lpstr>PowerPoint Presentation</vt:lpstr>
      <vt:lpstr>PowerPoint Presentation</vt:lpstr>
      <vt:lpstr>The survey</vt:lpstr>
      <vt:lpstr>PowerPoint Presentation</vt:lpstr>
      <vt:lpstr>Professionalism and intelligence</vt:lpstr>
      <vt:lpstr>Trustworthiness and friendliness</vt:lpstr>
      <vt:lpstr>Confidence and clarity</vt:lpstr>
      <vt:lpstr>Honesty</vt:lpstr>
      <vt:lpstr>Representation and likelihood of being a lawyer</vt:lpstr>
      <vt:lpstr>The interviews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Barristers and accent discrimination: how acceptable are non-standard accents in the profession?</dc:title>
  <dc:creator>Olivia Sophie Stevens N0738156</dc:creator>
  <cp:lastModifiedBy>Gallacher, Jonathan</cp:lastModifiedBy>
  <cp:revision>175</cp:revision>
  <cp:lastPrinted>2023-06-19T07:20:02Z</cp:lastPrinted>
  <dcterms:created xsi:type="dcterms:W3CDTF">2022-06-13T17:15:08Z</dcterms:created>
  <dcterms:modified xsi:type="dcterms:W3CDTF">2023-07-04T12:05:14Z</dcterms:modified>
</cp:coreProperties>
</file>