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sldIdLst>
    <p:sldId id="256" r:id="rId2"/>
    <p:sldId id="258" r:id="rId3"/>
    <p:sldId id="257" r:id="rId4"/>
    <p:sldId id="259" r:id="rId5"/>
    <p:sldId id="266" r:id="rId6"/>
    <p:sldId id="260" r:id="rId7"/>
    <p:sldId id="268" r:id="rId8"/>
    <p:sldId id="269" r:id="rId9"/>
    <p:sldId id="265" r:id="rId10"/>
    <p:sldId id="277" r:id="rId11"/>
    <p:sldId id="276" r:id="rId12"/>
    <p:sldId id="275"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8B268-91B3-409D-B59B-4306F2DF9B50}" v="11" dt="2022-03-01T14:02:12.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94660"/>
  </p:normalViewPr>
  <p:slideViewPr>
    <p:cSldViewPr>
      <p:cViewPr varScale="1">
        <p:scale>
          <a:sx n="81" d="100"/>
          <a:sy n="81" d="100"/>
        </p:scale>
        <p:origin x="128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EEC57-8DEF-4EF5-AE48-BC7CDD24205F}" type="datetimeFigureOut">
              <a:rPr lang="en-GB" smtClean="0"/>
              <a:t>20/07/2023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6882E-B722-414D-A3CD-75F2A1CE6FD5}" type="slidenum">
              <a:rPr lang="en-GB" smtClean="0"/>
              <a:t>‹#›</a:t>
            </a:fld>
            <a:endParaRPr lang="en-GB"/>
          </a:p>
        </p:txBody>
      </p:sp>
    </p:spTree>
    <p:extLst>
      <p:ext uri="{BB962C8B-B14F-4D97-AF65-F5344CB8AC3E}">
        <p14:creationId xmlns:p14="http://schemas.microsoft.com/office/powerpoint/2010/main" val="158717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D6882E-B722-414D-A3CD-75F2A1CE6FD5}" type="slidenum">
              <a:rPr lang="en-GB" smtClean="0"/>
              <a:t>4</a:t>
            </a:fld>
            <a:endParaRPr lang="en-GB"/>
          </a:p>
        </p:txBody>
      </p:sp>
    </p:spTree>
    <p:extLst>
      <p:ext uri="{BB962C8B-B14F-4D97-AF65-F5344CB8AC3E}">
        <p14:creationId xmlns:p14="http://schemas.microsoft.com/office/powerpoint/2010/main" val="37625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D6882E-B722-414D-A3CD-75F2A1CE6FD5}" type="slidenum">
              <a:rPr lang="en-GB" smtClean="0"/>
              <a:t>7</a:t>
            </a:fld>
            <a:endParaRPr lang="en-GB"/>
          </a:p>
        </p:txBody>
      </p:sp>
    </p:spTree>
    <p:extLst>
      <p:ext uri="{BB962C8B-B14F-4D97-AF65-F5344CB8AC3E}">
        <p14:creationId xmlns:p14="http://schemas.microsoft.com/office/powerpoint/2010/main" val="133058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1BDC-FB9C-4314-BF97-7E5BFB3A194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8924A7-9DB0-4D2B-85A9-29BC01CCE67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1EDE16-E190-4FFF-90BC-C886C3565CB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8F6DA74-2542-4965-BB13-3FEC823D86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135F36-9BF7-42D4-979E-59834FB187CE}"/>
              </a:ext>
            </a:extLst>
          </p:cNvPr>
          <p:cNvSpPr>
            <a:spLocks noGrp="1"/>
          </p:cNvSpPr>
          <p:nvPr>
            <p:ph type="sldNum" sz="quarter" idx="12"/>
          </p:nvPr>
        </p:nvSpPr>
        <p:spPr/>
        <p:txBody>
          <a:bodyPr/>
          <a:lstStyle/>
          <a:p>
            <a:fld id="{1130AC17-BB66-4F54-BEB2-6E810A2D4F4E}" type="slidenum">
              <a:rPr lang="en-GB" smtClean="0"/>
              <a:pPr/>
              <a:t>‹#›</a:t>
            </a:fld>
            <a:endParaRPr lang="en-GB"/>
          </a:p>
        </p:txBody>
      </p:sp>
    </p:spTree>
    <p:extLst>
      <p:ext uri="{BB962C8B-B14F-4D97-AF65-F5344CB8AC3E}">
        <p14:creationId xmlns:p14="http://schemas.microsoft.com/office/powerpoint/2010/main" val="227587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2E44-7EF2-42FA-8AAE-8D30C56762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D76C95-C5DA-4A9D-B0C5-44B97ADE21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F269F7-D688-490D-9B03-F6F7D0EAB1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4C109BA-702D-42EC-B6A5-69905AF3B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E083D-EEAF-4B7D-A4A6-0B15A59241E8}"/>
              </a:ext>
            </a:extLst>
          </p:cNvPr>
          <p:cNvSpPr>
            <a:spLocks noGrp="1"/>
          </p:cNvSpPr>
          <p:nvPr>
            <p:ph type="sldNum" sz="quarter" idx="12"/>
          </p:nvPr>
        </p:nvSpPr>
        <p:spPr/>
        <p:txBody>
          <a:bodyPr/>
          <a:lstStyle/>
          <a:p>
            <a:fld id="{AB1F8F39-2149-4A36-9909-58BB61292511}" type="slidenum">
              <a:rPr lang="en-GB" smtClean="0"/>
              <a:pPr/>
              <a:t>‹#›</a:t>
            </a:fld>
            <a:endParaRPr lang="en-GB"/>
          </a:p>
        </p:txBody>
      </p:sp>
    </p:spTree>
    <p:extLst>
      <p:ext uri="{BB962C8B-B14F-4D97-AF65-F5344CB8AC3E}">
        <p14:creationId xmlns:p14="http://schemas.microsoft.com/office/powerpoint/2010/main" val="44643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3E2CC-0350-4448-B400-EAA6E4C2EF5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DEF28C-BB85-4A75-A91E-01C8C1D5BA9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2EC0D-83E4-4218-9F54-FE6F76B63A1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1C197B1-5F93-4AED-A7F3-8D7F29DC92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ED248-3FAF-4367-A570-FA9A28AEEEC8}"/>
              </a:ext>
            </a:extLst>
          </p:cNvPr>
          <p:cNvSpPr>
            <a:spLocks noGrp="1"/>
          </p:cNvSpPr>
          <p:nvPr>
            <p:ph type="sldNum" sz="quarter" idx="12"/>
          </p:nvPr>
        </p:nvSpPr>
        <p:spPr/>
        <p:txBody>
          <a:bodyPr/>
          <a:lstStyle/>
          <a:p>
            <a:fld id="{B7AF6399-B1CC-4BCD-B980-6047F94BE853}" type="slidenum">
              <a:rPr lang="en-GB" smtClean="0"/>
              <a:pPr/>
              <a:t>‹#›</a:t>
            </a:fld>
            <a:endParaRPr lang="en-GB"/>
          </a:p>
        </p:txBody>
      </p:sp>
    </p:spTree>
    <p:extLst>
      <p:ext uri="{BB962C8B-B14F-4D97-AF65-F5344CB8AC3E}">
        <p14:creationId xmlns:p14="http://schemas.microsoft.com/office/powerpoint/2010/main" val="158304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AF92D-C756-4E3F-95B0-44DAA4374509}" type="slidenum">
              <a:rPr lang="en-GB" smtClean="0"/>
              <a:pPr/>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194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FAF5-281D-4308-BEF1-7AF61E5AE5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10760E-C2CB-44D4-9990-90909FE8A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1D5BA-6412-45A3-B439-8C2C850D6ED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901E760-9E8C-4E44-B71F-53EE70DD2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21A9A-ECAF-4FA6-8BB9-5AF5CFC2CAB6}"/>
              </a:ext>
            </a:extLst>
          </p:cNvPr>
          <p:cNvSpPr>
            <a:spLocks noGrp="1"/>
          </p:cNvSpPr>
          <p:nvPr>
            <p:ph type="sldNum" sz="quarter" idx="12"/>
          </p:nvPr>
        </p:nvSpPr>
        <p:spPr/>
        <p:txBody>
          <a:bodyPr/>
          <a:lstStyle/>
          <a:p>
            <a:fld id="{A9E844D5-2C30-4651-84C5-E28B699B3B94}" type="slidenum">
              <a:rPr lang="en-GB" smtClean="0"/>
              <a:pPr/>
              <a:t>‹#›</a:t>
            </a:fld>
            <a:endParaRPr lang="en-GB"/>
          </a:p>
        </p:txBody>
      </p:sp>
    </p:spTree>
    <p:extLst>
      <p:ext uri="{BB962C8B-B14F-4D97-AF65-F5344CB8AC3E}">
        <p14:creationId xmlns:p14="http://schemas.microsoft.com/office/powerpoint/2010/main" val="312818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2E02-61C9-4C9B-8A9E-1952E58E474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2400C8-E916-49B5-A944-ACD5596DD6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2F8066-2F89-4ADF-8431-3A712489B6F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D48C24D-7132-451F-ACB6-228CADC66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D2063D-D222-41D7-A434-A0660BD1361A}"/>
              </a:ext>
            </a:extLst>
          </p:cNvPr>
          <p:cNvSpPr>
            <a:spLocks noGrp="1"/>
          </p:cNvSpPr>
          <p:nvPr>
            <p:ph type="sldNum" sz="quarter" idx="12"/>
          </p:nvPr>
        </p:nvSpPr>
        <p:spPr/>
        <p:txBody>
          <a:bodyPr/>
          <a:lstStyle/>
          <a:p>
            <a:fld id="{70BA26A3-2E43-481F-B8CB-8245C7E8F6DB}" type="slidenum">
              <a:rPr lang="en-GB" smtClean="0"/>
              <a:pPr/>
              <a:t>‹#›</a:t>
            </a:fld>
            <a:endParaRPr lang="en-GB"/>
          </a:p>
        </p:txBody>
      </p:sp>
    </p:spTree>
    <p:extLst>
      <p:ext uri="{BB962C8B-B14F-4D97-AF65-F5344CB8AC3E}">
        <p14:creationId xmlns:p14="http://schemas.microsoft.com/office/powerpoint/2010/main" val="380581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D76A-DC9B-4A75-9258-CF147F11D4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C4DA2A-FD3E-485C-B62D-402A6B7DDCC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893FB8-2AFA-4B7A-86F8-BA8B7686F46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E21951-8047-49CD-B247-8DFA02C6197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2C61251-B897-450B-AB04-3DB1DF13F5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94D394-B0E3-4042-A526-23A957AA3857}"/>
              </a:ext>
            </a:extLst>
          </p:cNvPr>
          <p:cNvSpPr>
            <a:spLocks noGrp="1"/>
          </p:cNvSpPr>
          <p:nvPr>
            <p:ph type="sldNum" sz="quarter" idx="12"/>
          </p:nvPr>
        </p:nvSpPr>
        <p:spPr/>
        <p:txBody>
          <a:bodyPr/>
          <a:lstStyle/>
          <a:p>
            <a:fld id="{A9E844D5-2C30-4651-84C5-E28B699B3B94}" type="slidenum">
              <a:rPr lang="en-GB" smtClean="0"/>
              <a:pPr/>
              <a:t>‹#›</a:t>
            </a:fld>
            <a:endParaRPr lang="en-GB"/>
          </a:p>
        </p:txBody>
      </p:sp>
    </p:spTree>
    <p:extLst>
      <p:ext uri="{BB962C8B-B14F-4D97-AF65-F5344CB8AC3E}">
        <p14:creationId xmlns:p14="http://schemas.microsoft.com/office/powerpoint/2010/main" val="172458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5331-96E8-4247-987E-C1DF6507BFB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1BDEB5-D2A0-4142-8609-200CFEAB88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92B47-8B78-418C-A5A8-86975F2D1A3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22B4CC-4874-48D0-9B7A-389C0F12A17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C634A-F448-46E4-B674-667194624E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DBAD2-E485-4729-BBA2-07A473A3572A}"/>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C57EC2CF-2C74-4809-9FC9-E3F33C9523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A7221A-93DA-4610-A2B8-C167818C220B}"/>
              </a:ext>
            </a:extLst>
          </p:cNvPr>
          <p:cNvSpPr>
            <a:spLocks noGrp="1"/>
          </p:cNvSpPr>
          <p:nvPr>
            <p:ph type="sldNum" sz="quarter" idx="12"/>
          </p:nvPr>
        </p:nvSpPr>
        <p:spPr/>
        <p:txBody>
          <a:bodyPr/>
          <a:lstStyle/>
          <a:p>
            <a:fld id="{168AB06E-E6D1-47B0-8631-661A34A709F6}" type="slidenum">
              <a:rPr lang="en-GB" smtClean="0"/>
              <a:pPr/>
              <a:t>‹#›</a:t>
            </a:fld>
            <a:endParaRPr lang="en-GB"/>
          </a:p>
        </p:txBody>
      </p:sp>
    </p:spTree>
    <p:extLst>
      <p:ext uri="{BB962C8B-B14F-4D97-AF65-F5344CB8AC3E}">
        <p14:creationId xmlns:p14="http://schemas.microsoft.com/office/powerpoint/2010/main" val="416368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C9D7-DF89-49B0-9660-3DFA65CACE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0C3379-70DC-469D-9002-D3BCE545D3D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A5A7316-A2E3-4AF0-AE60-B89572C193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3336A1-9A45-466B-BE56-7C5BA73E7B83}"/>
              </a:ext>
            </a:extLst>
          </p:cNvPr>
          <p:cNvSpPr>
            <a:spLocks noGrp="1"/>
          </p:cNvSpPr>
          <p:nvPr>
            <p:ph type="sldNum" sz="quarter" idx="12"/>
          </p:nvPr>
        </p:nvSpPr>
        <p:spPr/>
        <p:txBody>
          <a:bodyPr/>
          <a:lstStyle/>
          <a:p>
            <a:fld id="{8FE48CB6-6B26-4BD7-8A29-1C1AB18A5C97}" type="slidenum">
              <a:rPr lang="en-GB" smtClean="0"/>
              <a:pPr/>
              <a:t>‹#›</a:t>
            </a:fld>
            <a:endParaRPr lang="en-GB"/>
          </a:p>
        </p:txBody>
      </p:sp>
    </p:spTree>
    <p:extLst>
      <p:ext uri="{BB962C8B-B14F-4D97-AF65-F5344CB8AC3E}">
        <p14:creationId xmlns:p14="http://schemas.microsoft.com/office/powerpoint/2010/main" val="394770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6F1A4-F1E3-427C-BCC3-5745077A2CC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9CB2AB21-50DD-4A9B-AF38-84C3603045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3BBB14-96C9-40C5-A1C6-0B8763EEED37}"/>
              </a:ext>
            </a:extLst>
          </p:cNvPr>
          <p:cNvSpPr>
            <a:spLocks noGrp="1"/>
          </p:cNvSpPr>
          <p:nvPr>
            <p:ph type="sldNum" sz="quarter" idx="12"/>
          </p:nvPr>
        </p:nvSpPr>
        <p:spPr/>
        <p:txBody>
          <a:bodyPr/>
          <a:lstStyle/>
          <a:p>
            <a:fld id="{5471652B-02A8-4B42-8C78-D17CFF1D3DA1}" type="slidenum">
              <a:rPr lang="en-GB" smtClean="0"/>
              <a:pPr/>
              <a:t>‹#›</a:t>
            </a:fld>
            <a:endParaRPr lang="en-GB"/>
          </a:p>
        </p:txBody>
      </p:sp>
    </p:spTree>
    <p:extLst>
      <p:ext uri="{BB962C8B-B14F-4D97-AF65-F5344CB8AC3E}">
        <p14:creationId xmlns:p14="http://schemas.microsoft.com/office/powerpoint/2010/main" val="327904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96AD-0F15-47DD-B5B5-BD0259DCAEE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3E5224-9150-43C7-A90D-117C965529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1DE31E-B84C-45A4-8C22-E6A64BF1CB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F06899-678B-4134-947E-0A491A2F80F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B50A321-DF7F-4DBB-8C90-9B91E76D3E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6538D3-7C9A-433B-A5F3-4CD67E90FEC7}"/>
              </a:ext>
            </a:extLst>
          </p:cNvPr>
          <p:cNvSpPr>
            <a:spLocks noGrp="1"/>
          </p:cNvSpPr>
          <p:nvPr>
            <p:ph type="sldNum" sz="quarter" idx="12"/>
          </p:nvPr>
        </p:nvSpPr>
        <p:spPr/>
        <p:txBody>
          <a:bodyPr/>
          <a:lstStyle/>
          <a:p>
            <a:fld id="{2DF909DD-5FF0-4BAD-A223-54208C925064}" type="slidenum">
              <a:rPr lang="en-GB" smtClean="0"/>
              <a:pPr/>
              <a:t>‹#›</a:t>
            </a:fld>
            <a:endParaRPr lang="en-GB"/>
          </a:p>
        </p:txBody>
      </p:sp>
    </p:spTree>
    <p:extLst>
      <p:ext uri="{BB962C8B-B14F-4D97-AF65-F5344CB8AC3E}">
        <p14:creationId xmlns:p14="http://schemas.microsoft.com/office/powerpoint/2010/main" val="406205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6E52-0A0B-4038-A5A9-A5F1697F7B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411465-F32B-4EB7-85D1-596DCAA77F8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BF55844-4D4B-4F54-82B4-C051C3FB5B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DCA317-6195-491F-B70E-74416F53541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544C008-ABCA-45E2-B135-0C5F76C90F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57B9CF-0534-456C-B547-7069C71CB2D7}"/>
              </a:ext>
            </a:extLst>
          </p:cNvPr>
          <p:cNvSpPr>
            <a:spLocks noGrp="1"/>
          </p:cNvSpPr>
          <p:nvPr>
            <p:ph type="sldNum" sz="quarter" idx="12"/>
          </p:nvPr>
        </p:nvSpPr>
        <p:spPr/>
        <p:txBody>
          <a:bodyPr/>
          <a:lstStyle/>
          <a:p>
            <a:fld id="{700659A4-F718-43F5-8878-81E450804805}" type="slidenum">
              <a:rPr lang="en-GB" smtClean="0"/>
              <a:pPr/>
              <a:t>‹#›</a:t>
            </a:fld>
            <a:endParaRPr lang="en-GB"/>
          </a:p>
        </p:txBody>
      </p:sp>
    </p:spTree>
    <p:extLst>
      <p:ext uri="{BB962C8B-B14F-4D97-AF65-F5344CB8AC3E}">
        <p14:creationId xmlns:p14="http://schemas.microsoft.com/office/powerpoint/2010/main" val="265071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CCF4A-3045-49CE-A30D-F919A2ADF7A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CD5FA2-0B1C-4FF4-950E-0CD884CC86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DE1A9-0446-42A7-8B87-A91231EA6D9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B408FD85-5D54-4BA8-81BD-40B49B9484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79E81F-CC6B-4899-AB93-8C4DA3A56A9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E844D5-2C30-4651-84C5-E28B699B3B94}" type="slidenum">
              <a:rPr lang="en-GB" smtClean="0"/>
              <a:pPr/>
              <a:t>‹#›</a:t>
            </a:fld>
            <a:endParaRPr lang="en-GB"/>
          </a:p>
        </p:txBody>
      </p:sp>
    </p:spTree>
    <p:extLst>
      <p:ext uri="{BB962C8B-B14F-4D97-AF65-F5344CB8AC3E}">
        <p14:creationId xmlns:p14="http://schemas.microsoft.com/office/powerpoint/2010/main" val="392514286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ichael.coffey@ntu.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021/acs.jafc.7b02083" TargetMode="External"/><Relationship Id="rId13" Type="http://schemas.openxmlformats.org/officeDocument/2006/relationships/image" Target="../media/image11.emf"/><Relationship Id="rId3" Type="http://schemas.openxmlformats.org/officeDocument/2006/relationships/image" Target="../media/image8.png"/><Relationship Id="rId7" Type="http://schemas.openxmlformats.org/officeDocument/2006/relationships/hyperlink" Target="https://doi.org/10.1289/ehp.0900949" TargetMode="External"/><Relationship Id="rId12" Type="http://schemas.openxmlformats.org/officeDocument/2006/relationships/oleObject" Target="../embeddings/oleObject2.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tags" Target="../tags/tag1.xml"/><Relationship Id="rId6" Type="http://schemas.openxmlformats.org/officeDocument/2006/relationships/hyperlink" Target="https://doi.org/10.1021/jf902038j" TargetMode="External"/><Relationship Id="rId11" Type="http://schemas.openxmlformats.org/officeDocument/2006/relationships/image" Target="../media/image10.png"/><Relationship Id="rId5" Type="http://schemas.openxmlformats.org/officeDocument/2006/relationships/image" Target="../media/image9.wmf"/><Relationship Id="rId15" Type="http://schemas.openxmlformats.org/officeDocument/2006/relationships/image" Target="../media/image13.png"/><Relationship Id="rId10" Type="http://schemas.openxmlformats.org/officeDocument/2006/relationships/hyperlink" Target="https://www.who.int/mediacentre/news/releases/2010/melamine_food_20100706/en/" TargetMode="External"/><Relationship Id="rId4" Type="http://schemas.openxmlformats.org/officeDocument/2006/relationships/oleObject" Target="../embeddings/oleObject1.bin"/><Relationship Id="rId9" Type="http://schemas.openxmlformats.org/officeDocument/2006/relationships/hyperlink" Target="https://www.ilo.org/dyn/icsc/showcard.display?p_lang=en&amp;p_card_id=1154&amp;p_version=2" TargetMode="Externa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dx.doi.org/10.1016/j.foodchem.2013.12.07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49929" y="1101155"/>
            <a:ext cx="7200800" cy="1691258"/>
          </a:xfrm>
        </p:spPr>
        <p:txBody>
          <a:bodyPr>
            <a:normAutofit fontScale="90000"/>
          </a:bodyPr>
          <a:lstStyle/>
          <a:p>
            <a:pPr marL="182880" indent="0" algn="ctr">
              <a:buNone/>
            </a:pPr>
            <a:r>
              <a:rPr lang="en-US" sz="2800" b="1" cap="all" dirty="0">
                <a:latin typeface="+mn-lt"/>
              </a:rPr>
              <a:t>CONTEXTUALIS</a:t>
            </a:r>
            <a:r>
              <a:rPr lang="en-US" sz="2800" b="1" cap="all" dirty="0">
                <a:effectLst/>
                <a:latin typeface="+mn-lt"/>
              </a:rPr>
              <a:t>ED INTEGRATION OF UNIVERSITY-WIDE ESD INTO CHEMISTRY DEGREES AT NTU </a:t>
            </a:r>
            <a:br>
              <a:rPr lang="en-GB" sz="4000" cap="all" dirty="0">
                <a:effectLst/>
              </a:rPr>
            </a:br>
            <a:br>
              <a:rPr lang="en-GB" sz="4000" dirty="0">
                <a:effectLst/>
              </a:rPr>
            </a:br>
            <a:endParaRPr lang="en-GB" sz="4000" dirty="0">
              <a:effectLst/>
            </a:endParaRPr>
          </a:p>
        </p:txBody>
      </p:sp>
      <p:sp>
        <p:nvSpPr>
          <p:cNvPr id="2051" name="Rectangle 3"/>
          <p:cNvSpPr>
            <a:spLocks noGrp="1" noChangeArrowheads="1"/>
          </p:cNvSpPr>
          <p:nvPr>
            <p:ph type="subTitle" idx="1"/>
          </p:nvPr>
        </p:nvSpPr>
        <p:spPr>
          <a:xfrm>
            <a:off x="1477615" y="5313154"/>
            <a:ext cx="5637010" cy="882119"/>
          </a:xfrm>
        </p:spPr>
        <p:txBody>
          <a:bodyPr/>
          <a:lstStyle/>
          <a:p>
            <a:endParaRPr lang="en-GB" sz="3200" dirty="0"/>
          </a:p>
          <a:p>
            <a:endParaRPr lang="en-GB" sz="3200" dirty="0"/>
          </a:p>
          <a:p>
            <a:endParaRPr lang="en-GB" sz="3200" dirty="0"/>
          </a:p>
        </p:txBody>
      </p:sp>
      <p:sp>
        <p:nvSpPr>
          <p:cNvPr id="2" name="TextBox 1"/>
          <p:cNvSpPr txBox="1"/>
          <p:nvPr/>
        </p:nvSpPr>
        <p:spPr>
          <a:xfrm>
            <a:off x="251520" y="3068960"/>
            <a:ext cx="8496943" cy="2862322"/>
          </a:xfrm>
          <a:prstGeom prst="rect">
            <a:avLst/>
          </a:prstGeom>
          <a:noFill/>
        </p:spPr>
        <p:txBody>
          <a:bodyPr wrap="square" rtlCol="0">
            <a:spAutoFit/>
          </a:bodyPr>
          <a:lstStyle/>
          <a:p>
            <a:pPr algn="ctr"/>
            <a:r>
              <a:rPr lang="en-GB" dirty="0"/>
              <a:t> </a:t>
            </a:r>
            <a:r>
              <a:rPr lang="en-GB" dirty="0" err="1"/>
              <a:t>Dr.</a:t>
            </a:r>
            <a:r>
              <a:rPr lang="en-GB" dirty="0"/>
              <a:t> </a:t>
            </a:r>
            <a:r>
              <a:rPr lang="en-US" dirty="0"/>
              <a:t>Mike Coffey</a:t>
            </a:r>
          </a:p>
          <a:p>
            <a:pPr algn="ctr"/>
            <a:r>
              <a:rPr lang="en-US" dirty="0"/>
              <a:t>Senior Lecturer in Analytical Chemistry</a:t>
            </a:r>
            <a:endParaRPr lang="en-GB" dirty="0"/>
          </a:p>
          <a:p>
            <a:pPr algn="ctr"/>
            <a:br>
              <a:rPr lang="en-GB" dirty="0"/>
            </a:br>
            <a:endParaRPr lang="en-GB" dirty="0"/>
          </a:p>
          <a:p>
            <a:pPr algn="ctr"/>
            <a:endParaRPr lang="en-GB" dirty="0">
              <a:solidFill>
                <a:srgbClr val="FF0000"/>
              </a:solidFill>
              <a:hlinkClick r:id="rId2"/>
            </a:endParaRPr>
          </a:p>
          <a:p>
            <a:pPr algn="ctr"/>
            <a:endParaRPr lang="en-GB" dirty="0">
              <a:solidFill>
                <a:srgbClr val="FF0000"/>
              </a:solidFill>
              <a:hlinkClick r:id="rId2"/>
            </a:endParaRPr>
          </a:p>
          <a:p>
            <a:pPr algn="ctr"/>
            <a:endParaRPr lang="en-GB" dirty="0">
              <a:solidFill>
                <a:srgbClr val="FF0000"/>
              </a:solidFill>
              <a:hlinkClick r:id="rId2"/>
            </a:endParaRPr>
          </a:p>
          <a:p>
            <a:pPr algn="ctr"/>
            <a:endParaRPr lang="en-GB" dirty="0">
              <a:solidFill>
                <a:srgbClr val="FF0000"/>
              </a:solidFill>
              <a:hlinkClick r:id="rId2"/>
            </a:endParaRPr>
          </a:p>
          <a:p>
            <a:pPr algn="ctr"/>
            <a:r>
              <a:rPr lang="en-GB" dirty="0">
                <a:solidFill>
                  <a:srgbClr val="FF0000"/>
                </a:solidFill>
                <a:hlinkClick r:id="rId2"/>
              </a:rPr>
              <a:t>michael.coffey@ntu.ac.uk</a:t>
            </a:r>
            <a:endParaRPr lang="en-GB" dirty="0">
              <a:solidFill>
                <a:srgbClr val="FF0000"/>
              </a:solidFill>
            </a:endParaRPr>
          </a:p>
          <a:p>
            <a:pPr algn="ctr"/>
            <a:endParaRPr lang="en-GB" dirty="0">
              <a:solidFill>
                <a:srgbClr val="FF0000"/>
              </a:solidFill>
            </a:endParaRPr>
          </a:p>
        </p:txBody>
      </p:sp>
      <p:pic>
        <p:nvPicPr>
          <p:cNvPr id="3" name="Picture 2"/>
          <p:cNvPicPr>
            <a:picLocks noChangeAspect="1"/>
          </p:cNvPicPr>
          <p:nvPr/>
        </p:nvPicPr>
        <p:blipFill>
          <a:blip r:embed="rId3"/>
          <a:stretch>
            <a:fillRect/>
          </a:stretch>
        </p:blipFill>
        <p:spPr>
          <a:xfrm>
            <a:off x="3275856" y="4263940"/>
            <a:ext cx="2469094" cy="5730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a16="http://schemas.microsoft.com/office/drawing/2014/main" id="{A0534024-DCB5-4986-95FB-4145456B63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1763" y="2298741"/>
            <a:ext cx="3313313" cy="163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305E674C-AAC4-4DDD-B712-18EF68D1CFF2}"/>
              </a:ext>
            </a:extLst>
          </p:cNvPr>
          <p:cNvSpPr/>
          <p:nvPr/>
        </p:nvSpPr>
        <p:spPr>
          <a:xfrm>
            <a:off x="6088450" y="2148795"/>
            <a:ext cx="3007531" cy="1465033"/>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14" dirty="0"/>
          </a:p>
        </p:txBody>
      </p:sp>
      <p:sp>
        <p:nvSpPr>
          <p:cNvPr id="14" name="Rectangle 13">
            <a:extLst>
              <a:ext uri="{FF2B5EF4-FFF2-40B4-BE49-F238E27FC236}">
                <a16:creationId xmlns:a16="http://schemas.microsoft.com/office/drawing/2014/main" id="{D382514F-9A72-44AE-9578-AF99FC64989E}"/>
              </a:ext>
            </a:extLst>
          </p:cNvPr>
          <p:cNvSpPr/>
          <p:nvPr/>
        </p:nvSpPr>
        <p:spPr>
          <a:xfrm>
            <a:off x="43942" y="945601"/>
            <a:ext cx="3007531" cy="1563336"/>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14" dirty="0"/>
          </a:p>
        </p:txBody>
      </p:sp>
      <p:graphicFrame>
        <p:nvGraphicFramePr>
          <p:cNvPr id="3077" name="Object 2">
            <a:extLst>
              <a:ext uri="{FF2B5EF4-FFF2-40B4-BE49-F238E27FC236}">
                <a16:creationId xmlns:a16="http://schemas.microsoft.com/office/drawing/2014/main" id="{E16C5EED-FA93-406A-9659-B319D99D54C2}"/>
              </a:ext>
            </a:extLst>
          </p:cNvPr>
          <p:cNvGraphicFramePr>
            <a:graphicFrameLocks noChangeAspect="1"/>
          </p:cNvGraphicFramePr>
          <p:nvPr/>
        </p:nvGraphicFramePr>
        <p:xfrm>
          <a:off x="7493233" y="445932"/>
          <a:ext cx="1520753" cy="368750"/>
        </p:xfrm>
        <a:graphic>
          <a:graphicData uri="http://schemas.openxmlformats.org/presentationml/2006/ole">
            <mc:AlternateContent xmlns:mc="http://schemas.openxmlformats.org/markup-compatibility/2006">
              <mc:Choice xmlns:v="urn:schemas-microsoft-com:vml" Requires="v">
                <p:oleObj name="Image Document" r:id="rId4" imgW="5136022" imgH="2068082" progId="Imaging.Document">
                  <p:embed/>
                </p:oleObj>
              </mc:Choice>
              <mc:Fallback>
                <p:oleObj name="Image Document" r:id="rId4" imgW="5136022" imgH="2068082" progId="Imaging.Document">
                  <p:embed/>
                  <p:pic>
                    <p:nvPicPr>
                      <p:cNvPr id="3077" name="Object 2">
                        <a:extLst>
                          <a:ext uri="{FF2B5EF4-FFF2-40B4-BE49-F238E27FC236}">
                            <a16:creationId xmlns:a16="http://schemas.microsoft.com/office/drawing/2014/main" id="{E16C5EED-FA93-406A-9659-B319D99D5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233" y="445932"/>
                        <a:ext cx="1520753" cy="3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Line 3">
            <a:extLst>
              <a:ext uri="{FF2B5EF4-FFF2-40B4-BE49-F238E27FC236}">
                <a16:creationId xmlns:a16="http://schemas.microsoft.com/office/drawing/2014/main" id="{A42CF9B0-D478-4E9C-97DC-2C7B5CD6748F}"/>
              </a:ext>
            </a:extLst>
          </p:cNvPr>
          <p:cNvSpPr>
            <a:spLocks noChangeShapeType="1"/>
          </p:cNvSpPr>
          <p:nvPr/>
        </p:nvSpPr>
        <p:spPr bwMode="auto">
          <a:xfrm>
            <a:off x="0" y="872213"/>
            <a:ext cx="9144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14"/>
          </a:p>
        </p:txBody>
      </p:sp>
      <p:sp>
        <p:nvSpPr>
          <p:cNvPr id="3079" name="Rectangle 12">
            <a:extLst>
              <a:ext uri="{FF2B5EF4-FFF2-40B4-BE49-F238E27FC236}">
                <a16:creationId xmlns:a16="http://schemas.microsoft.com/office/drawing/2014/main" id="{DB16144A-F2FB-49A5-B56D-FFE0CF20608C}"/>
              </a:ext>
            </a:extLst>
          </p:cNvPr>
          <p:cNvSpPr>
            <a:spLocks noChangeArrowheads="1"/>
          </p:cNvSpPr>
          <p:nvPr/>
        </p:nvSpPr>
        <p:spPr bwMode="auto">
          <a:xfrm>
            <a:off x="4479635" y="2867378"/>
            <a:ext cx="184731" cy="1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685">
              <a:cs typeface="Calibri" panose="020F0502020204030204" pitchFamily="34" charset="0"/>
            </a:endParaRPr>
          </a:p>
        </p:txBody>
      </p:sp>
      <p:sp>
        <p:nvSpPr>
          <p:cNvPr id="3080" name="Rectangle 15">
            <a:extLst>
              <a:ext uri="{FF2B5EF4-FFF2-40B4-BE49-F238E27FC236}">
                <a16:creationId xmlns:a16="http://schemas.microsoft.com/office/drawing/2014/main" id="{2071F632-AC25-4F65-A94F-DE4F2BCB2600}"/>
              </a:ext>
            </a:extLst>
          </p:cNvPr>
          <p:cNvSpPr>
            <a:spLocks noChangeArrowheads="1"/>
          </p:cNvSpPr>
          <p:nvPr/>
        </p:nvSpPr>
        <p:spPr bwMode="auto">
          <a:xfrm>
            <a:off x="0" y="2867378"/>
            <a:ext cx="184731" cy="1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85">
              <a:cs typeface="Calibri" panose="020F0502020204030204" pitchFamily="34" charset="0"/>
            </a:endParaRPr>
          </a:p>
        </p:txBody>
      </p:sp>
      <p:sp>
        <p:nvSpPr>
          <p:cNvPr id="3081" name="Rectangle 17">
            <a:extLst>
              <a:ext uri="{FF2B5EF4-FFF2-40B4-BE49-F238E27FC236}">
                <a16:creationId xmlns:a16="http://schemas.microsoft.com/office/drawing/2014/main" id="{D181400E-B618-4022-BCD1-7468AD31121B}"/>
              </a:ext>
            </a:extLst>
          </p:cNvPr>
          <p:cNvSpPr>
            <a:spLocks noChangeArrowheads="1"/>
          </p:cNvSpPr>
          <p:nvPr/>
        </p:nvSpPr>
        <p:spPr bwMode="auto">
          <a:xfrm>
            <a:off x="0" y="2867378"/>
            <a:ext cx="184731" cy="1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85">
              <a:cs typeface="Calibri" panose="020F0502020204030204" pitchFamily="34" charset="0"/>
            </a:endParaRPr>
          </a:p>
        </p:txBody>
      </p:sp>
      <p:sp>
        <p:nvSpPr>
          <p:cNvPr id="3082" name="Rectangle 1781">
            <a:extLst>
              <a:ext uri="{FF2B5EF4-FFF2-40B4-BE49-F238E27FC236}">
                <a16:creationId xmlns:a16="http://schemas.microsoft.com/office/drawing/2014/main" id="{0D3E05FA-746D-47E1-9B17-B1EBF1A034DA}"/>
              </a:ext>
            </a:extLst>
          </p:cNvPr>
          <p:cNvSpPr>
            <a:spLocks noChangeArrowheads="1"/>
          </p:cNvSpPr>
          <p:nvPr/>
        </p:nvSpPr>
        <p:spPr bwMode="auto">
          <a:xfrm>
            <a:off x="0" y="5016003"/>
            <a:ext cx="184731" cy="1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85">
              <a:cs typeface="Calibri" panose="020F0502020204030204" pitchFamily="34" charset="0"/>
            </a:endParaRPr>
          </a:p>
        </p:txBody>
      </p:sp>
      <p:sp>
        <p:nvSpPr>
          <p:cNvPr id="3083" name="Rectangle 2575">
            <a:extLst>
              <a:ext uri="{FF2B5EF4-FFF2-40B4-BE49-F238E27FC236}">
                <a16:creationId xmlns:a16="http://schemas.microsoft.com/office/drawing/2014/main" id="{823F634D-6507-4381-83C5-D64523AFD23B}"/>
              </a:ext>
            </a:extLst>
          </p:cNvPr>
          <p:cNvSpPr>
            <a:spLocks noChangeArrowheads="1"/>
          </p:cNvSpPr>
          <p:nvPr/>
        </p:nvSpPr>
        <p:spPr bwMode="auto">
          <a:xfrm>
            <a:off x="0" y="5016003"/>
            <a:ext cx="184731" cy="1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85">
              <a:cs typeface="Calibri" panose="020F0502020204030204" pitchFamily="34" charset="0"/>
            </a:endParaRPr>
          </a:p>
        </p:txBody>
      </p:sp>
      <p:sp>
        <p:nvSpPr>
          <p:cNvPr id="3084" name="Rectangle 2949">
            <a:extLst>
              <a:ext uri="{FF2B5EF4-FFF2-40B4-BE49-F238E27FC236}">
                <a16:creationId xmlns:a16="http://schemas.microsoft.com/office/drawing/2014/main" id="{5869CE00-63FA-4295-B42D-00D80BDB339F}"/>
              </a:ext>
            </a:extLst>
          </p:cNvPr>
          <p:cNvSpPr>
            <a:spLocks noChangeArrowheads="1"/>
          </p:cNvSpPr>
          <p:nvPr/>
        </p:nvSpPr>
        <p:spPr bwMode="auto">
          <a:xfrm>
            <a:off x="0" y="4091410"/>
            <a:ext cx="184731" cy="1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85">
              <a:cs typeface="Calibri" panose="020F0502020204030204" pitchFamily="34" charset="0"/>
            </a:endParaRPr>
          </a:p>
        </p:txBody>
      </p:sp>
      <p:sp>
        <p:nvSpPr>
          <p:cNvPr id="3085" name="Rectangle 3288">
            <a:extLst>
              <a:ext uri="{FF2B5EF4-FFF2-40B4-BE49-F238E27FC236}">
                <a16:creationId xmlns:a16="http://schemas.microsoft.com/office/drawing/2014/main" id="{96F1C85D-B98E-4B16-A20B-CB2D1E7F189E}"/>
              </a:ext>
            </a:extLst>
          </p:cNvPr>
          <p:cNvSpPr>
            <a:spLocks noChangeArrowheads="1"/>
          </p:cNvSpPr>
          <p:nvPr/>
        </p:nvSpPr>
        <p:spPr bwMode="auto">
          <a:xfrm>
            <a:off x="0" y="3886197"/>
            <a:ext cx="184731" cy="1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85">
              <a:cs typeface="Calibri" panose="020F0502020204030204" pitchFamily="34" charset="0"/>
            </a:endParaRPr>
          </a:p>
        </p:txBody>
      </p:sp>
      <p:sp>
        <p:nvSpPr>
          <p:cNvPr id="2" name="BlokTextu 1">
            <a:extLst>
              <a:ext uri="{FF2B5EF4-FFF2-40B4-BE49-F238E27FC236}">
                <a16:creationId xmlns:a16="http://schemas.microsoft.com/office/drawing/2014/main" id="{C67D2344-5ED6-4BA3-BEA7-18909143807C}"/>
              </a:ext>
            </a:extLst>
          </p:cNvPr>
          <p:cNvSpPr txBox="1">
            <a:spLocks noChangeArrowheads="1"/>
          </p:cNvSpPr>
          <p:nvPr/>
        </p:nvSpPr>
        <p:spPr bwMode="auto">
          <a:xfrm>
            <a:off x="1479076" y="338924"/>
            <a:ext cx="5095454" cy="6192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1712" b="1" dirty="0">
                <a:solidFill>
                  <a:schemeClr val="accent4">
                    <a:lumMod val="75000"/>
                  </a:schemeClr>
                </a:solidFill>
                <a:latin typeface="+mn-lt"/>
              </a:rPr>
              <a:t>NMR Spectroscopy for control of protein Adulteration by Melamine in Foods, especially infant formulas.</a:t>
            </a:r>
          </a:p>
        </p:txBody>
      </p:sp>
      <p:sp>
        <p:nvSpPr>
          <p:cNvPr id="4" name="BlokTextu 3">
            <a:extLst>
              <a:ext uri="{FF2B5EF4-FFF2-40B4-BE49-F238E27FC236}">
                <a16:creationId xmlns:a16="http://schemas.microsoft.com/office/drawing/2014/main" id="{64BD7D34-B65B-4223-9333-439A7C5FD473}"/>
              </a:ext>
            </a:extLst>
          </p:cNvPr>
          <p:cNvSpPr txBox="1">
            <a:spLocks noChangeArrowheads="1"/>
          </p:cNvSpPr>
          <p:nvPr/>
        </p:nvSpPr>
        <p:spPr bwMode="auto">
          <a:xfrm>
            <a:off x="52549" y="983654"/>
            <a:ext cx="1807056" cy="9707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1712" b="1" dirty="0">
                <a:solidFill>
                  <a:schemeClr val="accent4">
                    <a:lumMod val="75000"/>
                  </a:schemeClr>
                </a:solidFill>
                <a:latin typeface="+mn-lt"/>
              </a:rPr>
              <a:t>Aim</a:t>
            </a:r>
            <a:endParaRPr lang="en-GB" altLang="en-US" sz="799" b="1" dirty="0">
              <a:solidFill>
                <a:schemeClr val="accent4">
                  <a:lumMod val="75000"/>
                </a:schemeClr>
              </a:solidFill>
              <a:latin typeface="+mn-lt"/>
            </a:endParaRPr>
          </a:p>
          <a:p>
            <a:pPr>
              <a:defRPr/>
            </a:pPr>
            <a:r>
              <a:rPr lang="en-GB" altLang="en-US" sz="799" dirty="0">
                <a:solidFill>
                  <a:schemeClr val="tx1">
                    <a:lumMod val="65000"/>
                    <a:lumOff val="35000"/>
                  </a:schemeClr>
                </a:solidFill>
                <a:latin typeface="+mn-lt"/>
                <a:cs typeface="Calibri" panose="020F0502020204030204" pitchFamily="34" charset="0"/>
              </a:rPr>
              <a:t>Explain the potential of the Nuclear Magnetic Resonance (NMR) for Non-targeted screening and Quantitative analysis as well as the importance of adulteration control in the world.</a:t>
            </a:r>
          </a:p>
        </p:txBody>
      </p:sp>
      <p:sp>
        <p:nvSpPr>
          <p:cNvPr id="3086" name="BlokTextu 14">
            <a:extLst>
              <a:ext uri="{FF2B5EF4-FFF2-40B4-BE49-F238E27FC236}">
                <a16:creationId xmlns:a16="http://schemas.microsoft.com/office/drawing/2014/main" id="{E4BDAAE3-4653-4847-A5C5-2CC3D8CDCE60}"/>
              </a:ext>
            </a:extLst>
          </p:cNvPr>
          <p:cNvSpPr txBox="1">
            <a:spLocks noChangeArrowheads="1"/>
          </p:cNvSpPr>
          <p:nvPr/>
        </p:nvSpPr>
        <p:spPr bwMode="auto">
          <a:xfrm>
            <a:off x="6092527" y="1004492"/>
            <a:ext cx="2989864" cy="13924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1370" b="1" dirty="0">
                <a:solidFill>
                  <a:schemeClr val="accent4">
                    <a:lumMod val="75000"/>
                  </a:schemeClr>
                </a:solidFill>
                <a:latin typeface="+mn-lt"/>
              </a:rPr>
              <a:t>Comparison with other techniques</a:t>
            </a:r>
            <a:endParaRPr lang="en-GB" altLang="en-US" sz="799" b="1" dirty="0">
              <a:solidFill>
                <a:schemeClr val="tx1">
                  <a:lumMod val="65000"/>
                  <a:lumOff val="35000"/>
                </a:schemeClr>
              </a:solidFill>
              <a:latin typeface="+mn-lt"/>
            </a:endParaRPr>
          </a:p>
          <a:p>
            <a:pPr>
              <a:defRPr/>
            </a:pPr>
            <a:r>
              <a:rPr lang="en-GB" altLang="en-US" sz="799" dirty="0">
                <a:solidFill>
                  <a:schemeClr val="tx1">
                    <a:lumMod val="65000"/>
                    <a:lumOff val="35000"/>
                  </a:schemeClr>
                </a:solidFill>
                <a:latin typeface="Calibri" panose="020F0502020204030204" pitchFamily="34" charset="0"/>
                <a:cs typeface="Calibri" panose="020F0502020204030204" pitchFamily="34" charset="0"/>
              </a:rPr>
              <a:t>In comparison with Near IR spectroscopy, NMR can provide much richer information, selectivity and sensitivity is more advance too.</a:t>
            </a:r>
            <a:r>
              <a:rPr lang="en-GB" altLang="en-US" sz="799" baseline="30000" dirty="0">
                <a:solidFill>
                  <a:schemeClr val="tx1">
                    <a:lumMod val="65000"/>
                    <a:lumOff val="35000"/>
                  </a:schemeClr>
                </a:solidFill>
                <a:latin typeface="Calibri" panose="020F0502020204030204" pitchFamily="34" charset="0"/>
                <a:cs typeface="Calibri" panose="020F0502020204030204" pitchFamily="34" charset="0"/>
              </a:rPr>
              <a:t>1,3</a:t>
            </a:r>
            <a:r>
              <a:rPr lang="en-GB" altLang="en-US" sz="799" dirty="0">
                <a:solidFill>
                  <a:schemeClr val="tx1">
                    <a:lumMod val="65000"/>
                    <a:lumOff val="35000"/>
                  </a:schemeClr>
                </a:solidFill>
                <a:latin typeface="Calibri" panose="020F0502020204030204" pitchFamily="34" charset="0"/>
                <a:cs typeface="Calibri" panose="020F0502020204030204" pitchFamily="34" charset="0"/>
              </a:rPr>
              <a:t> Although, 400 MHz NMR has sufficient </a:t>
            </a:r>
            <a:r>
              <a:rPr lang="sk-SK" altLang="en-US" sz="799" dirty="0">
                <a:solidFill>
                  <a:schemeClr val="tx1">
                    <a:lumMod val="65000"/>
                    <a:lumOff val="35000"/>
                  </a:schemeClr>
                </a:solidFill>
                <a:latin typeface="Calibri" panose="020F0502020204030204" pitchFamily="34" charset="0"/>
                <a:cs typeface="Calibri" panose="020F0502020204030204" pitchFamily="34" charset="0"/>
              </a:rPr>
              <a:t>Limit of </a:t>
            </a:r>
            <a:r>
              <a:rPr lang="en-GB" altLang="en-US" sz="799" dirty="0">
                <a:solidFill>
                  <a:schemeClr val="tx1">
                    <a:lumMod val="65000"/>
                    <a:lumOff val="35000"/>
                  </a:schemeClr>
                </a:solidFill>
                <a:latin typeface="Calibri" panose="020F0502020204030204" pitchFamily="34" charset="0"/>
                <a:cs typeface="Calibri" panose="020F0502020204030204" pitchFamily="34" charset="0"/>
              </a:rPr>
              <a:t>Detection</a:t>
            </a:r>
            <a:r>
              <a:rPr lang="sk-SK" altLang="en-US" sz="799" dirty="0">
                <a:solidFill>
                  <a:schemeClr val="tx1">
                    <a:lumMod val="65000"/>
                    <a:lumOff val="35000"/>
                  </a:schemeClr>
                </a:solidFill>
                <a:latin typeface="Calibri" panose="020F0502020204030204" pitchFamily="34" charset="0"/>
                <a:cs typeface="Calibri" panose="020F0502020204030204" pitchFamily="34" charset="0"/>
              </a:rPr>
              <a:t> </a:t>
            </a:r>
            <a:r>
              <a:rPr lang="en-GB" altLang="en-US" sz="799" dirty="0">
                <a:solidFill>
                  <a:schemeClr val="tx1">
                    <a:lumMod val="65000"/>
                    <a:lumOff val="35000"/>
                  </a:schemeClr>
                </a:solidFill>
                <a:latin typeface="Calibri" panose="020F0502020204030204" pitchFamily="34" charset="0"/>
                <a:cs typeface="Calibri" panose="020F0502020204030204" pitchFamily="34" charset="0"/>
              </a:rPr>
              <a:t>(LOD), more expensive 700 MHz NMR (HRMAS), have LOD of nearly 0.69 mg/kg in the matrix, this is exceptional in comparison with 400 MHz NMR’s LOD of 33.26 mg/kg.  However, SPE-LC/MS/MS has even better LOD of 0.005 mg/kg, but more laborious sample preparation is necessary.</a:t>
            </a:r>
            <a:r>
              <a:rPr lang="en-GB" altLang="en-US" sz="799" baseline="30000" dirty="0">
                <a:solidFill>
                  <a:schemeClr val="tx1">
                    <a:lumMod val="65000"/>
                    <a:lumOff val="35000"/>
                  </a:schemeClr>
                </a:solidFill>
                <a:latin typeface="Calibri" panose="020F0502020204030204" pitchFamily="34" charset="0"/>
                <a:cs typeface="Calibri" panose="020F0502020204030204" pitchFamily="34" charset="0"/>
              </a:rPr>
              <a:t>1</a:t>
            </a:r>
            <a:endParaRPr lang="en-GB" altLang="en-US" sz="799" dirty="0">
              <a:solidFill>
                <a:schemeClr val="tx1">
                  <a:lumMod val="65000"/>
                  <a:lumOff val="35000"/>
                </a:schemeClr>
              </a:solidFill>
              <a:latin typeface="Calibri" panose="020F0502020204030204" pitchFamily="34" charset="0"/>
              <a:cs typeface="Calibri" panose="020F0502020204030204" pitchFamily="34" charset="0"/>
            </a:endParaRPr>
          </a:p>
          <a:p>
            <a:pPr>
              <a:defRPr/>
            </a:pPr>
            <a:endParaRPr lang="en-GB" altLang="en-US" sz="685" b="1" dirty="0">
              <a:latin typeface="Calibri" panose="020F0502020204030204" pitchFamily="34" charset="0"/>
              <a:cs typeface="Calibri" panose="020F0502020204030204" pitchFamily="34" charset="0"/>
            </a:endParaRPr>
          </a:p>
        </p:txBody>
      </p:sp>
      <p:sp>
        <p:nvSpPr>
          <p:cNvPr id="3087" name="BlokTextu 15">
            <a:extLst>
              <a:ext uri="{FF2B5EF4-FFF2-40B4-BE49-F238E27FC236}">
                <a16:creationId xmlns:a16="http://schemas.microsoft.com/office/drawing/2014/main" id="{B7E114CC-2435-4ABA-95E4-C1E17E54FFF1}"/>
              </a:ext>
            </a:extLst>
          </p:cNvPr>
          <p:cNvSpPr txBox="1">
            <a:spLocks noChangeArrowheads="1"/>
          </p:cNvSpPr>
          <p:nvPr/>
        </p:nvSpPr>
        <p:spPr bwMode="auto">
          <a:xfrm>
            <a:off x="3061892" y="4286094"/>
            <a:ext cx="2952264" cy="22708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1370" b="1" dirty="0">
                <a:solidFill>
                  <a:schemeClr val="accent4">
                    <a:lumMod val="75000"/>
                  </a:schemeClr>
                </a:solidFill>
                <a:latin typeface="+mn-lt"/>
              </a:rPr>
              <a:t>Results and Discussion</a:t>
            </a:r>
            <a:endParaRPr lang="en-GB" altLang="en-US" sz="799" b="1" dirty="0">
              <a:solidFill>
                <a:schemeClr val="tx1">
                  <a:lumMod val="65000"/>
                  <a:lumOff val="35000"/>
                </a:schemeClr>
              </a:solidFill>
              <a:latin typeface="+mn-lt"/>
            </a:endParaRPr>
          </a:p>
          <a:p>
            <a:pPr>
              <a:defRPr/>
            </a:pPr>
            <a:r>
              <a:rPr lang="en-GB" altLang="en-US" sz="799" dirty="0">
                <a:solidFill>
                  <a:schemeClr val="tx1">
                    <a:lumMod val="65000"/>
                    <a:lumOff val="35000"/>
                  </a:schemeClr>
                </a:solidFill>
                <a:latin typeface="Calibri" panose="020F0502020204030204" pitchFamily="34" charset="0"/>
                <a:cs typeface="Calibri" panose="020F0502020204030204" pitchFamily="34" charset="0"/>
              </a:rPr>
              <a:t>Melamine recommendation of the WHO for infant formulas was set to 1mg/Kg in 2010.</a:t>
            </a:r>
            <a:r>
              <a:rPr lang="en-GB" altLang="en-US" sz="799" baseline="30000" dirty="0">
                <a:solidFill>
                  <a:schemeClr val="tx1">
                    <a:lumMod val="65000"/>
                    <a:lumOff val="35000"/>
                  </a:schemeClr>
                </a:solidFill>
                <a:latin typeface="Calibri" panose="020F0502020204030204" pitchFamily="34" charset="0"/>
                <a:cs typeface="Calibri" panose="020F0502020204030204" pitchFamily="34" charset="0"/>
              </a:rPr>
              <a:t>5</a:t>
            </a:r>
            <a:r>
              <a:rPr lang="en-GB" altLang="en-US" sz="799" dirty="0">
                <a:solidFill>
                  <a:schemeClr val="tx1">
                    <a:lumMod val="65000"/>
                    <a:lumOff val="35000"/>
                  </a:schemeClr>
                </a:solidFill>
                <a:latin typeface="Calibri" panose="020F0502020204030204" pitchFamily="34" charset="0"/>
                <a:cs typeface="Calibri" panose="020F0502020204030204" pitchFamily="34" charset="0"/>
              </a:rPr>
              <a:t> After evaluation of the method, its sensitivity was sufficient for screening purposes(</a:t>
            </a:r>
            <a:r>
              <a:rPr lang="en-GB" altLang="en-US" sz="799" b="1" dirty="0">
                <a:solidFill>
                  <a:schemeClr val="tx1">
                    <a:lumMod val="65000"/>
                    <a:lumOff val="35000"/>
                  </a:schemeClr>
                </a:solidFill>
                <a:latin typeface="Calibri" panose="020F0502020204030204" pitchFamily="34" charset="0"/>
                <a:cs typeface="Calibri" panose="020F0502020204030204" pitchFamily="34" charset="0"/>
              </a:rPr>
              <a:t>Figure 2</a:t>
            </a:r>
            <a:r>
              <a:rPr lang="en-GB" altLang="en-US" sz="799" dirty="0">
                <a:solidFill>
                  <a:schemeClr val="tx1">
                    <a:lumMod val="65000"/>
                    <a:lumOff val="35000"/>
                  </a:schemeClr>
                </a:solidFill>
                <a:latin typeface="Calibri" panose="020F0502020204030204" pitchFamily="34" charset="0"/>
                <a:cs typeface="Calibri" panose="020F0502020204030204" pitchFamily="34" charset="0"/>
              </a:rPr>
              <a:t>). However, it could have been improved by optimized sample extraction or </a:t>
            </a:r>
            <a:r>
              <a:rPr lang="en-GB" altLang="en-US" sz="799" dirty="0" err="1">
                <a:solidFill>
                  <a:schemeClr val="tx1">
                    <a:lumMod val="65000"/>
                    <a:lumOff val="35000"/>
                  </a:schemeClr>
                </a:solidFill>
                <a:latin typeface="Calibri" panose="020F0502020204030204" pitchFamily="34" charset="0"/>
                <a:cs typeface="Calibri" panose="020F0502020204030204" pitchFamily="34" charset="0"/>
              </a:rPr>
              <a:t>preconcentration</a:t>
            </a:r>
            <a:r>
              <a:rPr lang="en-GB" altLang="en-US" sz="799" dirty="0">
                <a:solidFill>
                  <a:schemeClr val="tx1">
                    <a:lumMod val="65000"/>
                    <a:lumOff val="35000"/>
                  </a:schemeClr>
                </a:solidFill>
                <a:latin typeface="Calibri" panose="020F0502020204030204" pitchFamily="34" charset="0"/>
                <a:cs typeface="Calibri" panose="020F0502020204030204" pitchFamily="34" charset="0"/>
              </a:rPr>
              <a:t>. Melamine concentration in contaminated infant formula was determined to be 412 mg/kg, this was a lower result than measured by the reference method  (SPE-LC/MS/MS). The precision of the method showed a 3.2% variation (n=9).</a:t>
            </a:r>
          </a:p>
          <a:p>
            <a:pPr>
              <a:defRPr/>
            </a:pPr>
            <a:r>
              <a:rPr lang="en-GB" altLang="en-US" sz="799" dirty="0">
                <a:solidFill>
                  <a:schemeClr val="tx1">
                    <a:lumMod val="65000"/>
                    <a:lumOff val="35000"/>
                  </a:schemeClr>
                </a:solidFill>
                <a:latin typeface="Calibri" panose="020F0502020204030204" pitchFamily="34" charset="0"/>
                <a:cs typeface="Calibri" panose="020F0502020204030204" pitchFamily="34" charset="0"/>
              </a:rPr>
              <a:t>In addition, richness of data made it possible to determine higher sucrose content or lactose free infant formulas from the screening measurement.</a:t>
            </a:r>
          </a:p>
          <a:p>
            <a:pPr>
              <a:defRPr/>
            </a:pPr>
            <a:r>
              <a:rPr lang="en-GB" altLang="en-US" sz="799" dirty="0">
                <a:solidFill>
                  <a:schemeClr val="tx1">
                    <a:lumMod val="65000"/>
                    <a:lumOff val="35000"/>
                  </a:schemeClr>
                </a:solidFill>
                <a:latin typeface="Calibri" panose="020F0502020204030204" pitchFamily="34" charset="0"/>
                <a:cs typeface="Calibri" panose="020F0502020204030204" pitchFamily="34" charset="0"/>
              </a:rPr>
              <a:t>Considering all facts, 400 MHz NMR in the current form has sufficient results to be used as a screening method for Melamine contamination as a very low amount of melamine is admissible. </a:t>
            </a:r>
          </a:p>
          <a:p>
            <a:pPr>
              <a:defRPr/>
            </a:pPr>
            <a:endParaRPr lang="en-GB" altLang="en-US" sz="799"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088" name="BlokTextu 16">
            <a:extLst>
              <a:ext uri="{FF2B5EF4-FFF2-40B4-BE49-F238E27FC236}">
                <a16:creationId xmlns:a16="http://schemas.microsoft.com/office/drawing/2014/main" id="{338E4B32-F634-48EC-ADE4-6AAAF17BD9B0}"/>
              </a:ext>
            </a:extLst>
          </p:cNvPr>
          <p:cNvSpPr txBox="1">
            <a:spLocks noChangeArrowheads="1"/>
          </p:cNvSpPr>
          <p:nvPr/>
        </p:nvSpPr>
        <p:spPr bwMode="auto">
          <a:xfrm>
            <a:off x="6092527" y="5504238"/>
            <a:ext cx="2989864" cy="9099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913" b="1" dirty="0">
                <a:solidFill>
                  <a:schemeClr val="accent4">
                    <a:lumMod val="75000"/>
                  </a:schemeClr>
                </a:solidFill>
                <a:latin typeface="+mn-lt"/>
              </a:rPr>
              <a:t>Reference List:</a:t>
            </a:r>
          </a:p>
          <a:p>
            <a:pPr>
              <a:defRPr/>
            </a:pPr>
            <a:r>
              <a:rPr lang="en-GB" altLang="en-US" sz="400" dirty="0">
                <a:latin typeface="Calibri" panose="020F0502020204030204" pitchFamily="34" charset="0"/>
                <a:cs typeface="Calibri" panose="020F0502020204030204" pitchFamily="34" charset="0"/>
              </a:rPr>
              <a:t>1. D. W. </a:t>
            </a:r>
            <a:r>
              <a:rPr lang="en-GB" altLang="en-US" sz="400" dirty="0" err="1">
                <a:latin typeface="Calibri" panose="020F0502020204030204" pitchFamily="34" charset="0"/>
                <a:cs typeface="Calibri" panose="020F0502020204030204" pitchFamily="34" charset="0"/>
              </a:rPr>
              <a:t>Lachenmeier</a:t>
            </a:r>
            <a:r>
              <a:rPr lang="en-GB" altLang="en-US" sz="400" dirty="0">
                <a:latin typeface="Calibri" panose="020F0502020204030204" pitchFamily="34" charset="0"/>
                <a:cs typeface="Calibri" panose="020F0502020204030204" pitchFamily="34" charset="0"/>
              </a:rPr>
              <a:t>, E. </a:t>
            </a:r>
            <a:r>
              <a:rPr lang="en-GB" altLang="en-US" sz="400" dirty="0" err="1">
                <a:latin typeface="Calibri" panose="020F0502020204030204" pitchFamily="34" charset="0"/>
                <a:cs typeface="Calibri" panose="020F0502020204030204" pitchFamily="34" charset="0"/>
              </a:rPr>
              <a:t>Humpfer</a:t>
            </a:r>
            <a:r>
              <a:rPr lang="en-GB" altLang="en-US" sz="400" dirty="0">
                <a:latin typeface="Calibri" panose="020F0502020204030204" pitchFamily="34" charset="0"/>
                <a:cs typeface="Calibri" panose="020F0502020204030204" pitchFamily="34" charset="0"/>
              </a:rPr>
              <a:t>, F. Fang, B. </a:t>
            </a:r>
            <a:r>
              <a:rPr lang="en-GB" altLang="en-US" sz="400" dirty="0" err="1">
                <a:latin typeface="Calibri" panose="020F0502020204030204" pitchFamily="34" charset="0"/>
                <a:cs typeface="Calibri" panose="020F0502020204030204" pitchFamily="34" charset="0"/>
              </a:rPr>
              <a:t>Schütz</a:t>
            </a:r>
            <a:r>
              <a:rPr lang="en-GB" altLang="en-US" sz="400" dirty="0">
                <a:latin typeface="Calibri" panose="020F0502020204030204" pitchFamily="34" charset="0"/>
                <a:cs typeface="Calibri" panose="020F0502020204030204" pitchFamily="34" charset="0"/>
              </a:rPr>
              <a:t>, P. </a:t>
            </a:r>
            <a:r>
              <a:rPr lang="en-GB" altLang="en-US" sz="400" dirty="0" err="1">
                <a:latin typeface="Calibri" panose="020F0502020204030204" pitchFamily="34" charset="0"/>
                <a:cs typeface="Calibri" panose="020F0502020204030204" pitchFamily="34" charset="0"/>
              </a:rPr>
              <a:t>Dvortsak</a:t>
            </a:r>
            <a:r>
              <a:rPr lang="en-GB" altLang="en-US" sz="400" dirty="0">
                <a:latin typeface="Calibri" panose="020F0502020204030204" pitchFamily="34" charset="0"/>
                <a:cs typeface="Calibri" panose="020F0502020204030204" pitchFamily="34" charset="0"/>
              </a:rPr>
              <a:t>, C. </a:t>
            </a:r>
            <a:r>
              <a:rPr lang="en-GB" altLang="en-US" sz="400" dirty="0" err="1">
                <a:latin typeface="Calibri" panose="020F0502020204030204" pitchFamily="34" charset="0"/>
                <a:cs typeface="Calibri" panose="020F0502020204030204" pitchFamily="34" charset="0"/>
              </a:rPr>
              <a:t>Sproll</a:t>
            </a:r>
            <a:r>
              <a:rPr lang="en-GB" altLang="en-US" sz="400" dirty="0">
                <a:latin typeface="Calibri" panose="020F0502020204030204" pitchFamily="34" charset="0"/>
                <a:cs typeface="Calibri" panose="020F0502020204030204" pitchFamily="34" charset="0"/>
              </a:rPr>
              <a:t> and M. </a:t>
            </a:r>
            <a:r>
              <a:rPr lang="en-GB" altLang="en-US" sz="400" dirty="0" err="1">
                <a:latin typeface="Calibri" panose="020F0502020204030204" pitchFamily="34" charset="0"/>
                <a:cs typeface="Calibri" panose="020F0502020204030204" pitchFamily="34" charset="0"/>
              </a:rPr>
              <a:t>Spraul</a:t>
            </a:r>
            <a:r>
              <a:rPr lang="en-GB" altLang="en-US" sz="400" dirty="0">
                <a:latin typeface="Calibri" panose="020F0502020204030204" pitchFamily="34" charset="0"/>
                <a:cs typeface="Calibri" panose="020F0502020204030204" pitchFamily="34" charset="0"/>
              </a:rPr>
              <a:t>, </a:t>
            </a:r>
            <a:r>
              <a:rPr lang="en-GB" altLang="en-US" sz="400" i="1" dirty="0">
                <a:latin typeface="Calibri" panose="020F0502020204030204" pitchFamily="34" charset="0"/>
                <a:cs typeface="Calibri" panose="020F0502020204030204" pitchFamily="34" charset="0"/>
              </a:rPr>
              <a:t>J. Agric. Food Chem.,</a:t>
            </a:r>
            <a:r>
              <a:rPr lang="en-GB" altLang="en-US" sz="400" dirty="0">
                <a:latin typeface="Calibri" panose="020F0502020204030204" pitchFamily="34" charset="0"/>
                <a:cs typeface="Calibri" panose="020F0502020204030204" pitchFamily="34" charset="0"/>
              </a:rPr>
              <a:t>2009,</a:t>
            </a:r>
            <a:r>
              <a:rPr lang="en-GB" altLang="en-US" sz="400" b="1" dirty="0">
                <a:latin typeface="Calibri" panose="020F0502020204030204" pitchFamily="34" charset="0"/>
                <a:cs typeface="Calibri" panose="020F0502020204030204" pitchFamily="34" charset="0"/>
              </a:rPr>
              <a:t>57,</a:t>
            </a:r>
            <a:r>
              <a:rPr lang="en-GB" altLang="en-US" sz="400" dirty="0">
                <a:latin typeface="Calibri" panose="020F0502020204030204" pitchFamily="34" charset="0"/>
                <a:cs typeface="Calibri" panose="020F0502020204030204" pitchFamily="34" charset="0"/>
              </a:rPr>
              <a:t>DOI: </a:t>
            </a:r>
            <a:r>
              <a:rPr lang="sk-SK" altLang="en-US" sz="400" dirty="0">
                <a:latin typeface="Calibri" panose="020F0502020204030204" pitchFamily="34" charset="0"/>
                <a:cs typeface="Calibri" panose="020F0502020204030204" pitchFamily="34" charset="0"/>
                <a:hlinkClick r:id="rId6" tooltip="DOI URL"/>
              </a:rPr>
              <a:t>https://doi.org/10.1021/jf902038j</a:t>
            </a:r>
            <a:r>
              <a:rPr lang="sk-SK" altLang="en-US" sz="400" dirty="0">
                <a:latin typeface="Calibri" panose="020F0502020204030204" pitchFamily="34" charset="0"/>
                <a:cs typeface="Calibri" panose="020F0502020204030204" pitchFamily="34" charset="0"/>
              </a:rPr>
              <a:t> </a:t>
            </a:r>
            <a:r>
              <a:rPr lang="en-GB" altLang="en-US" sz="400" dirty="0">
                <a:latin typeface="Calibri" panose="020F0502020204030204" pitchFamily="34" charset="0"/>
                <a:cs typeface="Calibri" panose="020F0502020204030204" pitchFamily="34" charset="0"/>
              </a:rPr>
              <a:t>,7194-7199</a:t>
            </a:r>
          </a:p>
          <a:p>
            <a:pPr>
              <a:defRPr/>
            </a:pPr>
            <a:r>
              <a:rPr lang="en-GB" altLang="en-US" sz="400" dirty="0">
                <a:latin typeface="Calibri" panose="020F0502020204030204" pitchFamily="34" charset="0"/>
                <a:cs typeface="Calibri" panose="020F0502020204030204" pitchFamily="34" charset="0"/>
              </a:rPr>
              <a:t>2. C. M. E. </a:t>
            </a:r>
            <a:r>
              <a:rPr lang="en-GB" altLang="en-US" sz="400" dirty="0" err="1">
                <a:latin typeface="Calibri" panose="020F0502020204030204" pitchFamily="34" charset="0"/>
                <a:cs typeface="Calibri" panose="020F0502020204030204" pitchFamily="34" charset="0"/>
              </a:rPr>
              <a:t>Gossner</a:t>
            </a:r>
            <a:r>
              <a:rPr lang="en-GB" altLang="en-US" sz="400" dirty="0">
                <a:latin typeface="Calibri" panose="020F0502020204030204" pitchFamily="34" charset="0"/>
                <a:cs typeface="Calibri" panose="020F0502020204030204" pitchFamily="34" charset="0"/>
              </a:rPr>
              <a:t>, J. Schlundt, P. B. </a:t>
            </a:r>
            <a:r>
              <a:rPr lang="en-GB" altLang="en-US" sz="400" dirty="0" err="1">
                <a:latin typeface="Calibri" panose="020F0502020204030204" pitchFamily="34" charset="0"/>
                <a:cs typeface="Calibri" panose="020F0502020204030204" pitchFamily="34" charset="0"/>
              </a:rPr>
              <a:t>Embarek</a:t>
            </a:r>
            <a:r>
              <a:rPr lang="en-GB" altLang="en-US" sz="400" dirty="0">
                <a:latin typeface="Calibri" panose="020F0502020204030204" pitchFamily="34" charset="0"/>
                <a:cs typeface="Calibri" panose="020F0502020204030204" pitchFamily="34" charset="0"/>
              </a:rPr>
              <a:t>, S. </a:t>
            </a:r>
            <a:r>
              <a:rPr lang="en-GB" altLang="en-US" sz="400" dirty="0" err="1">
                <a:latin typeface="Calibri" panose="020F0502020204030204" pitchFamily="34" charset="0"/>
                <a:cs typeface="Calibri" panose="020F0502020204030204" pitchFamily="34" charset="0"/>
              </a:rPr>
              <a:t>Hird</a:t>
            </a:r>
            <a:r>
              <a:rPr lang="en-GB" altLang="en-US" sz="400" dirty="0">
                <a:latin typeface="Calibri" panose="020F0502020204030204" pitchFamily="34" charset="0"/>
                <a:cs typeface="Calibri" panose="020F0502020204030204" pitchFamily="34" charset="0"/>
              </a:rPr>
              <a:t>, D. Lo-</a:t>
            </a:r>
            <a:r>
              <a:rPr lang="en-GB" altLang="en-US" sz="400" dirty="0" err="1">
                <a:latin typeface="Calibri" panose="020F0502020204030204" pitchFamily="34" charset="0"/>
                <a:cs typeface="Calibri" panose="020F0502020204030204" pitchFamily="34" charset="0"/>
              </a:rPr>
              <a:t>Fo</a:t>
            </a:r>
            <a:r>
              <a:rPr lang="en-GB" altLang="en-US" sz="400" dirty="0">
                <a:latin typeface="Calibri" panose="020F0502020204030204" pitchFamily="34" charset="0"/>
                <a:cs typeface="Calibri" panose="020F0502020204030204" pitchFamily="34" charset="0"/>
              </a:rPr>
              <a:t>-Wong, J. J. O. Beltran, K. N. Teoh and A. </a:t>
            </a:r>
            <a:r>
              <a:rPr lang="en-GB" altLang="en-US" sz="400" dirty="0" err="1">
                <a:latin typeface="Calibri" panose="020F0502020204030204" pitchFamily="34" charset="0"/>
                <a:cs typeface="Calibri" panose="020F0502020204030204" pitchFamily="34" charset="0"/>
              </a:rPr>
              <a:t>Tritscher</a:t>
            </a:r>
            <a:r>
              <a:rPr lang="en-GB" altLang="en-US" sz="400" dirty="0">
                <a:latin typeface="Calibri" panose="020F0502020204030204" pitchFamily="34" charset="0"/>
                <a:cs typeface="Calibri" panose="020F0502020204030204" pitchFamily="34" charset="0"/>
              </a:rPr>
              <a:t>, </a:t>
            </a:r>
            <a:r>
              <a:rPr lang="en-GB" altLang="en-US" sz="400" i="1" dirty="0">
                <a:latin typeface="Calibri" panose="020F0502020204030204" pitchFamily="34" charset="0"/>
                <a:cs typeface="Calibri" panose="020F0502020204030204" pitchFamily="34" charset="0"/>
              </a:rPr>
              <a:t>Environ. Health Perspect.,</a:t>
            </a:r>
            <a:r>
              <a:rPr lang="en-GB" altLang="en-US" sz="400" dirty="0">
                <a:latin typeface="Calibri" panose="020F0502020204030204" pitchFamily="34" charset="0"/>
                <a:cs typeface="Calibri" panose="020F0502020204030204" pitchFamily="34" charset="0"/>
              </a:rPr>
              <a:t>2009,</a:t>
            </a:r>
            <a:r>
              <a:rPr lang="en-GB" altLang="en-US" sz="400" b="1" dirty="0">
                <a:latin typeface="Calibri" panose="020F0502020204030204" pitchFamily="34" charset="0"/>
                <a:cs typeface="Calibri" panose="020F0502020204030204" pitchFamily="34" charset="0"/>
              </a:rPr>
              <a:t>117(12)</a:t>
            </a:r>
            <a:r>
              <a:rPr lang="en-GB" altLang="en-US" sz="400" dirty="0">
                <a:latin typeface="Calibri" panose="020F0502020204030204" pitchFamily="34" charset="0"/>
                <a:cs typeface="Calibri" panose="020F0502020204030204" pitchFamily="34" charset="0"/>
              </a:rPr>
              <a:t>, DOI: </a:t>
            </a:r>
            <a:r>
              <a:rPr lang="en-GB" altLang="en-US" sz="400" u="sng" dirty="0">
                <a:latin typeface="Calibri" panose="020F0502020204030204" pitchFamily="34" charset="0"/>
                <a:cs typeface="Calibri" panose="020F0502020204030204" pitchFamily="34" charset="0"/>
                <a:hlinkClick r:id="rId7"/>
              </a:rPr>
              <a:t>10.1289/ehp.0900949</a:t>
            </a:r>
            <a:r>
              <a:rPr lang="en-GB" altLang="en-US" sz="400" dirty="0">
                <a:latin typeface="Calibri" panose="020F0502020204030204" pitchFamily="34" charset="0"/>
                <a:cs typeface="Calibri" panose="020F0502020204030204" pitchFamily="34" charset="0"/>
              </a:rPr>
              <a:t>,1803-1808</a:t>
            </a:r>
          </a:p>
          <a:p>
            <a:pPr>
              <a:defRPr/>
            </a:pPr>
            <a:r>
              <a:rPr lang="en-GB" altLang="en-US" sz="400" dirty="0">
                <a:latin typeface="Calibri" panose="020F0502020204030204" pitchFamily="34" charset="0"/>
                <a:cs typeface="Calibri" panose="020F0502020204030204" pitchFamily="34" charset="0"/>
              </a:rPr>
              <a:t>3. P. F Scholl, M. M. </a:t>
            </a:r>
            <a:r>
              <a:rPr lang="en-GB" altLang="en-US" sz="400" dirty="0" err="1">
                <a:latin typeface="Calibri" panose="020F0502020204030204" pitchFamily="34" charset="0"/>
                <a:cs typeface="Calibri" panose="020F0502020204030204" pitchFamily="34" charset="0"/>
              </a:rPr>
              <a:t>Bergana</a:t>
            </a:r>
            <a:r>
              <a:rPr lang="en-GB" altLang="en-US" sz="400" dirty="0">
                <a:latin typeface="Calibri" panose="020F0502020204030204" pitchFamily="34" charset="0"/>
                <a:cs typeface="Calibri" panose="020F0502020204030204" pitchFamily="34" charset="0"/>
              </a:rPr>
              <a:t>, B. J. </a:t>
            </a:r>
            <a:r>
              <a:rPr lang="en-GB" altLang="en-US" sz="400" dirty="0" err="1">
                <a:latin typeface="Calibri" panose="020F0502020204030204" pitchFamily="34" charset="0"/>
                <a:cs typeface="Calibri" panose="020F0502020204030204" pitchFamily="34" charset="0"/>
              </a:rPr>
              <a:t>Yakes</a:t>
            </a:r>
            <a:r>
              <a:rPr lang="en-GB" altLang="en-US" sz="400" dirty="0">
                <a:latin typeface="Calibri" panose="020F0502020204030204" pitchFamily="34" charset="0"/>
                <a:cs typeface="Calibri" panose="020F0502020204030204" pitchFamily="34" charset="0"/>
              </a:rPr>
              <a:t>, Z. </a:t>
            </a:r>
            <a:r>
              <a:rPr lang="en-GB" altLang="en-US" sz="400" dirty="0" err="1">
                <a:latin typeface="Calibri" panose="020F0502020204030204" pitchFamily="34" charset="0"/>
                <a:cs typeface="Calibri" panose="020F0502020204030204" pitchFamily="34" charset="0"/>
              </a:rPr>
              <a:t>Xie</a:t>
            </a:r>
            <a:r>
              <a:rPr lang="en-GB" altLang="en-US" sz="400" dirty="0">
                <a:latin typeface="Calibri" panose="020F0502020204030204" pitchFamily="34" charset="0"/>
                <a:cs typeface="Calibri" panose="020F0502020204030204" pitchFamily="34" charset="0"/>
              </a:rPr>
              <a:t>, S. </a:t>
            </a:r>
            <a:r>
              <a:rPr lang="en-GB" altLang="en-US" sz="400" dirty="0" err="1">
                <a:latin typeface="Calibri" panose="020F0502020204030204" pitchFamily="34" charset="0"/>
                <a:cs typeface="Calibri" panose="020F0502020204030204" pitchFamily="34" charset="0"/>
              </a:rPr>
              <a:t>Zbylut</a:t>
            </a:r>
            <a:r>
              <a:rPr lang="en-GB" altLang="en-US" sz="400" dirty="0">
                <a:latin typeface="Calibri" panose="020F0502020204030204" pitchFamily="34" charset="0"/>
                <a:cs typeface="Calibri" panose="020F0502020204030204" pitchFamily="34" charset="0"/>
              </a:rPr>
              <a:t>, G. Downey, M. </a:t>
            </a:r>
            <a:r>
              <a:rPr lang="en-GB" altLang="en-US" sz="400" dirty="0" err="1">
                <a:latin typeface="Calibri" panose="020F0502020204030204" pitchFamily="34" charset="0"/>
                <a:cs typeface="Calibri" panose="020F0502020204030204" pitchFamily="34" charset="0"/>
              </a:rPr>
              <a:t>Mossoba</a:t>
            </a:r>
            <a:r>
              <a:rPr lang="en-GB" altLang="en-US" sz="400" dirty="0">
                <a:latin typeface="Calibri" panose="020F0502020204030204" pitchFamily="34" charset="0"/>
                <a:cs typeface="Calibri" panose="020F0502020204030204" pitchFamily="34" charset="0"/>
              </a:rPr>
              <a:t>, J. Jablonski, R. </a:t>
            </a:r>
            <a:r>
              <a:rPr lang="en-GB" altLang="en-US" sz="400" dirty="0" err="1">
                <a:latin typeface="Calibri" panose="020F0502020204030204" pitchFamily="34" charset="0"/>
                <a:cs typeface="Calibri" panose="020F0502020204030204" pitchFamily="34" charset="0"/>
              </a:rPr>
              <a:t>Magalletta</a:t>
            </a:r>
            <a:r>
              <a:rPr lang="en-GB" altLang="en-US" sz="400" dirty="0">
                <a:latin typeface="Calibri" panose="020F0502020204030204" pitchFamily="34" charset="0"/>
                <a:cs typeface="Calibri" panose="020F0502020204030204" pitchFamily="34" charset="0"/>
              </a:rPr>
              <a:t>, S. F. Holroyd, M. Buehler, J. Qin, W. Hurst, J. H. </a:t>
            </a:r>
            <a:r>
              <a:rPr lang="en-GB" altLang="en-US" sz="400" dirty="0" err="1">
                <a:latin typeface="Calibri" panose="020F0502020204030204" pitchFamily="34" charset="0"/>
                <a:cs typeface="Calibri" panose="020F0502020204030204" pitchFamily="34" charset="0"/>
              </a:rPr>
              <a:t>LaPointe</a:t>
            </a:r>
            <a:r>
              <a:rPr lang="en-GB" altLang="en-US" sz="400" dirty="0">
                <a:latin typeface="Calibri" panose="020F0502020204030204" pitchFamily="34" charset="0"/>
                <a:cs typeface="Calibri" panose="020F0502020204030204" pitchFamily="34" charset="0"/>
              </a:rPr>
              <a:t>, D. Roberts, C. </a:t>
            </a:r>
            <a:r>
              <a:rPr lang="en-GB" altLang="en-US" sz="400" dirty="0" err="1">
                <a:latin typeface="Calibri" panose="020F0502020204030204" pitchFamily="34" charset="0"/>
                <a:cs typeface="Calibri" panose="020F0502020204030204" pitchFamily="34" charset="0"/>
              </a:rPr>
              <a:t>Zrybko</a:t>
            </a:r>
            <a:r>
              <a:rPr lang="en-GB" altLang="en-US" sz="400" dirty="0">
                <a:latin typeface="Calibri" panose="020F0502020204030204" pitchFamily="34" charset="0"/>
                <a:cs typeface="Calibri" panose="020F0502020204030204" pitchFamily="34" charset="0"/>
              </a:rPr>
              <a:t>, A. Mackey, J. D. Holton, G. A. </a:t>
            </a:r>
            <a:r>
              <a:rPr lang="en-GB" altLang="en-US" sz="400" dirty="0" err="1">
                <a:latin typeface="Calibri" panose="020F0502020204030204" pitchFamily="34" charset="0"/>
                <a:cs typeface="Calibri" panose="020F0502020204030204" pitchFamily="34" charset="0"/>
              </a:rPr>
              <a:t>Israelson</a:t>
            </a:r>
            <a:r>
              <a:rPr lang="en-GB" altLang="en-US" sz="400" dirty="0">
                <a:latin typeface="Calibri" panose="020F0502020204030204" pitchFamily="34" charset="0"/>
                <a:cs typeface="Calibri" panose="020F0502020204030204" pitchFamily="34" charset="0"/>
              </a:rPr>
              <a:t>, A. Payne, M. S. Kim, K. Chao and J. C. Moore,</a:t>
            </a:r>
            <a:r>
              <a:rPr lang="en-GB" altLang="en-US" sz="400" i="1" dirty="0">
                <a:latin typeface="Calibri" panose="020F0502020204030204" pitchFamily="34" charset="0"/>
                <a:cs typeface="Calibri" panose="020F0502020204030204" pitchFamily="34" charset="0"/>
              </a:rPr>
              <a:t> J. Agric. Food Chem.,</a:t>
            </a:r>
            <a:r>
              <a:rPr lang="en-GB" altLang="en-US" sz="400" dirty="0">
                <a:latin typeface="Calibri" panose="020F0502020204030204" pitchFamily="34" charset="0"/>
                <a:cs typeface="Calibri" panose="020F0502020204030204" pitchFamily="34" charset="0"/>
              </a:rPr>
              <a:t>2017,</a:t>
            </a:r>
            <a:r>
              <a:rPr lang="en-GB" altLang="en-US" sz="400" b="1" dirty="0">
                <a:latin typeface="Calibri" panose="020F0502020204030204" pitchFamily="34" charset="0"/>
                <a:cs typeface="Calibri" panose="020F0502020204030204" pitchFamily="34" charset="0"/>
              </a:rPr>
              <a:t>65(28)</a:t>
            </a:r>
            <a:r>
              <a:rPr lang="en-GB" altLang="en-US" sz="400" dirty="0">
                <a:latin typeface="Calibri" panose="020F0502020204030204" pitchFamily="34" charset="0"/>
                <a:cs typeface="Calibri" panose="020F0502020204030204" pitchFamily="34" charset="0"/>
              </a:rPr>
              <a:t>,DOI: </a:t>
            </a:r>
            <a:r>
              <a:rPr lang="sk-SK" altLang="en-US" sz="400" dirty="0">
                <a:latin typeface="Calibri" panose="020F0502020204030204" pitchFamily="34" charset="0"/>
                <a:cs typeface="Calibri" panose="020F0502020204030204" pitchFamily="34" charset="0"/>
                <a:hlinkClick r:id="rId8" tooltip="DOI URL"/>
              </a:rPr>
              <a:t>https://doi.org/10.1021/acs.jafc.7b02083</a:t>
            </a:r>
            <a:r>
              <a:rPr lang="sk-SK" altLang="en-US" sz="400" dirty="0">
                <a:latin typeface="Calibri" panose="020F0502020204030204" pitchFamily="34" charset="0"/>
                <a:cs typeface="Calibri" panose="020F0502020204030204" pitchFamily="34" charset="0"/>
              </a:rPr>
              <a:t> </a:t>
            </a:r>
            <a:r>
              <a:rPr lang="en-GB" altLang="en-US" sz="400" dirty="0">
                <a:latin typeface="Calibri" panose="020F0502020204030204" pitchFamily="34" charset="0"/>
                <a:cs typeface="Calibri" panose="020F0502020204030204" pitchFamily="34" charset="0"/>
              </a:rPr>
              <a:t>,5799-5809</a:t>
            </a:r>
          </a:p>
          <a:p>
            <a:pPr>
              <a:defRPr/>
            </a:pPr>
            <a:r>
              <a:rPr lang="en-GB" altLang="en-US" sz="400" dirty="0">
                <a:latin typeface="Calibri" panose="020F0502020204030204" pitchFamily="34" charset="0"/>
                <a:cs typeface="Calibri" panose="020F0502020204030204" pitchFamily="34" charset="0"/>
              </a:rPr>
              <a:t>4. International Labour </a:t>
            </a:r>
            <a:r>
              <a:rPr lang="en-GB" altLang="en-US" sz="400" dirty="0" err="1">
                <a:latin typeface="Calibri" panose="020F0502020204030204" pitchFamily="34" charset="0"/>
                <a:cs typeface="Calibri" panose="020F0502020204030204" pitchFamily="34" charset="0"/>
              </a:rPr>
              <a:t>Organization,</a:t>
            </a:r>
            <a:r>
              <a:rPr lang="en-GB" altLang="en-US" sz="400" i="1" dirty="0" err="1">
                <a:latin typeface="Calibri" panose="020F0502020204030204" pitchFamily="34" charset="0"/>
                <a:cs typeface="Calibri" panose="020F0502020204030204" pitchFamily="34" charset="0"/>
              </a:rPr>
              <a:t>Melamine</a:t>
            </a:r>
            <a:r>
              <a:rPr lang="en-GB" altLang="en-US" sz="400" i="1" dirty="0">
                <a:latin typeface="Calibri" panose="020F0502020204030204" pitchFamily="34" charset="0"/>
                <a:cs typeface="Calibri" panose="020F0502020204030204" pitchFamily="34" charset="0"/>
              </a:rPr>
              <a:t> ICSCs</a:t>
            </a:r>
            <a:r>
              <a:rPr lang="en-GB" altLang="en-US" sz="400" dirty="0">
                <a:latin typeface="Calibri" panose="020F0502020204030204" pitchFamily="34" charset="0"/>
                <a:cs typeface="Calibri" panose="020F0502020204030204" pitchFamily="34" charset="0"/>
              </a:rPr>
              <a:t>, </a:t>
            </a:r>
            <a:r>
              <a:rPr lang="en-GB" altLang="en-US" sz="400" u="sng" dirty="0">
                <a:latin typeface="Calibri" panose="020F0502020204030204" pitchFamily="34" charset="0"/>
                <a:cs typeface="Calibri" panose="020F0502020204030204" pitchFamily="34" charset="0"/>
                <a:hlinkClick r:id="rId9"/>
              </a:rPr>
              <a:t>https://www.ilo.org/dyn/icsc/showcard.display?p_lang=en&amp;p_card_id=1154&amp;p_version=2</a:t>
            </a:r>
            <a:r>
              <a:rPr lang="en-GB" altLang="en-US" sz="400" dirty="0">
                <a:latin typeface="Calibri" panose="020F0502020204030204" pitchFamily="34" charset="0"/>
                <a:cs typeface="Calibri" panose="020F0502020204030204" pitchFamily="34" charset="0"/>
              </a:rPr>
              <a:t> ,2017,(accessed 8</a:t>
            </a:r>
            <a:r>
              <a:rPr lang="en-GB" altLang="en-US" sz="400" baseline="30000" dirty="0">
                <a:latin typeface="Calibri" panose="020F0502020204030204" pitchFamily="34" charset="0"/>
                <a:cs typeface="Calibri" panose="020F0502020204030204" pitchFamily="34" charset="0"/>
              </a:rPr>
              <a:t>th</a:t>
            </a:r>
            <a:r>
              <a:rPr lang="en-GB" altLang="en-US" sz="400" dirty="0">
                <a:latin typeface="Calibri" panose="020F0502020204030204" pitchFamily="34" charset="0"/>
                <a:cs typeface="Calibri" panose="020F0502020204030204" pitchFamily="34" charset="0"/>
              </a:rPr>
              <a:t> January 2021)</a:t>
            </a:r>
          </a:p>
          <a:p>
            <a:pPr>
              <a:defRPr/>
            </a:pPr>
            <a:r>
              <a:rPr lang="en-GB" altLang="en-US" sz="400" dirty="0">
                <a:latin typeface="Calibri" panose="020F0502020204030204" pitchFamily="34" charset="0"/>
                <a:cs typeface="Calibri" panose="020F0502020204030204" pitchFamily="34" charset="0"/>
              </a:rPr>
              <a:t>5.WHO, </a:t>
            </a:r>
            <a:r>
              <a:rPr lang="en-GB" altLang="en-US" sz="400" i="1" dirty="0">
                <a:latin typeface="Calibri" panose="020F0502020204030204" pitchFamily="34" charset="0"/>
                <a:cs typeface="Calibri" panose="020F0502020204030204" pitchFamily="34" charset="0"/>
              </a:rPr>
              <a:t>International experts limit melamine levels in food</a:t>
            </a:r>
            <a:r>
              <a:rPr lang="en-GB" altLang="en-US" sz="400" dirty="0">
                <a:latin typeface="Calibri" panose="020F0502020204030204" pitchFamily="34" charset="0"/>
                <a:cs typeface="Calibri" panose="020F0502020204030204" pitchFamily="34" charset="0"/>
              </a:rPr>
              <a:t>, </a:t>
            </a:r>
            <a:r>
              <a:rPr lang="en-GB" altLang="en-US" sz="400" u="sng" dirty="0">
                <a:latin typeface="Calibri" panose="020F0502020204030204" pitchFamily="34" charset="0"/>
                <a:cs typeface="Calibri" panose="020F0502020204030204" pitchFamily="34" charset="0"/>
                <a:hlinkClick r:id="rId10"/>
              </a:rPr>
              <a:t>https://www.who.int/mediacentre/news/releases/2010/melamine_food_20100706/en/</a:t>
            </a:r>
            <a:r>
              <a:rPr lang="en-GB" altLang="en-US" sz="400" dirty="0">
                <a:latin typeface="Calibri" panose="020F0502020204030204" pitchFamily="34" charset="0"/>
                <a:cs typeface="Calibri" panose="020F0502020204030204" pitchFamily="34" charset="0"/>
              </a:rPr>
              <a:t>,2010,(accessed 8</a:t>
            </a:r>
            <a:r>
              <a:rPr lang="en-GB" altLang="en-US" sz="400" baseline="30000" dirty="0">
                <a:latin typeface="Calibri" panose="020F0502020204030204" pitchFamily="34" charset="0"/>
                <a:cs typeface="Calibri" panose="020F0502020204030204" pitchFamily="34" charset="0"/>
              </a:rPr>
              <a:t>th</a:t>
            </a:r>
            <a:r>
              <a:rPr lang="en-GB" altLang="en-US" sz="400" dirty="0">
                <a:latin typeface="Calibri" panose="020F0502020204030204" pitchFamily="34" charset="0"/>
                <a:cs typeface="Calibri" panose="020F0502020204030204" pitchFamily="34" charset="0"/>
              </a:rPr>
              <a:t> January 2021)</a:t>
            </a:r>
            <a:endParaRPr lang="en-GB" altLang="en-US" sz="685" b="1" dirty="0">
              <a:latin typeface="Calibri" panose="020F0502020204030204" pitchFamily="34" charset="0"/>
              <a:cs typeface="Calibri" panose="020F0502020204030204" pitchFamily="34" charset="0"/>
            </a:endParaRPr>
          </a:p>
        </p:txBody>
      </p:sp>
      <p:sp>
        <p:nvSpPr>
          <p:cNvPr id="3089" name="BlokTextu 17">
            <a:extLst>
              <a:ext uri="{FF2B5EF4-FFF2-40B4-BE49-F238E27FC236}">
                <a16:creationId xmlns:a16="http://schemas.microsoft.com/office/drawing/2014/main" id="{81BF2356-A9FC-42BA-9E22-EC6776E7E086}"/>
              </a:ext>
            </a:extLst>
          </p:cNvPr>
          <p:cNvSpPr txBox="1">
            <a:spLocks noChangeArrowheads="1"/>
          </p:cNvSpPr>
          <p:nvPr/>
        </p:nvSpPr>
        <p:spPr bwMode="auto">
          <a:xfrm>
            <a:off x="6152324" y="2175522"/>
            <a:ext cx="2937315" cy="15856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1712" b="1" dirty="0">
                <a:solidFill>
                  <a:schemeClr val="accent4">
                    <a:lumMod val="75000"/>
                  </a:schemeClr>
                </a:solidFill>
                <a:latin typeface="+mn-lt"/>
              </a:rPr>
              <a:t>Conclusion</a:t>
            </a:r>
            <a:endParaRPr lang="en-GB" altLang="en-US" sz="799" b="1" dirty="0">
              <a:solidFill>
                <a:schemeClr val="tx1">
                  <a:lumMod val="65000"/>
                  <a:lumOff val="35000"/>
                </a:schemeClr>
              </a:solidFill>
              <a:latin typeface="+mn-lt"/>
            </a:endParaRPr>
          </a:p>
          <a:p>
            <a:pPr>
              <a:defRPr/>
            </a:pPr>
            <a:r>
              <a:rPr lang="en-GB" altLang="en-US" sz="799" dirty="0">
                <a:solidFill>
                  <a:schemeClr val="tx1">
                    <a:lumMod val="65000"/>
                    <a:lumOff val="35000"/>
                  </a:schemeClr>
                </a:solidFill>
                <a:latin typeface="Calibri" panose="020F0502020204030204" pitchFamily="34" charset="0"/>
                <a:cs typeface="Calibri" panose="020F0502020204030204" pitchFamily="34" charset="0"/>
              </a:rPr>
              <a:t>In conclusion, the 400 MHz NMR method was developed and used for non-targeted screening and quantification of infant formulas. Obtained results of melamine were much higher than safety recommendations of WHO.</a:t>
            </a:r>
            <a:r>
              <a:rPr lang="en-GB" altLang="en-US" sz="799" baseline="30000" dirty="0">
                <a:solidFill>
                  <a:schemeClr val="tx1">
                    <a:lumMod val="65000"/>
                    <a:lumOff val="35000"/>
                  </a:schemeClr>
                </a:solidFill>
                <a:latin typeface="Calibri" panose="020F0502020204030204" pitchFamily="34" charset="0"/>
                <a:cs typeface="Calibri" panose="020F0502020204030204" pitchFamily="34" charset="0"/>
              </a:rPr>
              <a:t>5</a:t>
            </a:r>
            <a:r>
              <a:rPr lang="en-GB" altLang="en-US" sz="799" dirty="0">
                <a:solidFill>
                  <a:schemeClr val="tx1">
                    <a:lumMod val="65000"/>
                    <a:lumOff val="35000"/>
                  </a:schemeClr>
                </a:solidFill>
                <a:latin typeface="Calibri" panose="020F0502020204030204" pitchFamily="34" charset="0"/>
                <a:cs typeface="Calibri" panose="020F0502020204030204" pitchFamily="34" charset="0"/>
              </a:rPr>
              <a:t> Method required only simple sample pre-treatment. Analysis of abnormal peaks in spectra and overall quality of infant formula was also possible using this method. Therefore, to protect the health of the people and safety of the food, World Health Organization urges for the global control system which should be developed against intentional adulteration.</a:t>
            </a:r>
            <a:r>
              <a:rPr lang="en-GB" altLang="en-US" sz="799" baseline="30000" dirty="0">
                <a:solidFill>
                  <a:schemeClr val="tx1">
                    <a:lumMod val="65000"/>
                    <a:lumOff val="35000"/>
                  </a:schemeClr>
                </a:solidFill>
                <a:latin typeface="Calibri" panose="020F0502020204030204" pitchFamily="34" charset="0"/>
                <a:cs typeface="Calibri" panose="020F0502020204030204" pitchFamily="34" charset="0"/>
              </a:rPr>
              <a:t>5</a:t>
            </a:r>
            <a:endParaRPr lang="en-GB" altLang="en-US" sz="799"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9" name="BlokTextu 18">
            <a:extLst>
              <a:ext uri="{FF2B5EF4-FFF2-40B4-BE49-F238E27FC236}">
                <a16:creationId xmlns:a16="http://schemas.microsoft.com/office/drawing/2014/main" id="{5E48A6AA-D5C9-429E-A21E-CE190DFDFDB8}"/>
              </a:ext>
            </a:extLst>
          </p:cNvPr>
          <p:cNvSpPr txBox="1"/>
          <p:nvPr/>
        </p:nvSpPr>
        <p:spPr>
          <a:xfrm>
            <a:off x="54814" y="2561487"/>
            <a:ext cx="2935049" cy="2762808"/>
          </a:xfrm>
          <a:prstGeom prst="rect">
            <a:avLst/>
          </a:prstGeom>
          <a:noFill/>
          <a:ln>
            <a:noFill/>
          </a:ln>
        </p:spPr>
        <p:txBody>
          <a:bodyPr>
            <a:spAutoFit/>
          </a:bodyPr>
          <a:lstStyle/>
          <a:p>
            <a:pPr>
              <a:defRPr/>
            </a:pPr>
            <a:r>
              <a:rPr lang="en-GB" sz="1370" b="1" dirty="0">
                <a:solidFill>
                  <a:schemeClr val="accent4">
                    <a:lumMod val="75000"/>
                  </a:schemeClr>
                </a:solidFill>
              </a:rPr>
              <a:t>Introduction</a:t>
            </a:r>
          </a:p>
          <a:p>
            <a:pPr marL="97864" indent="-97864">
              <a:buFont typeface="Arial" panose="020B0604020202020204" pitchFamily="34" charset="0"/>
              <a:buChar char="•"/>
              <a:defRPr/>
            </a:pPr>
            <a:r>
              <a:rPr lang="en-GB" sz="799" dirty="0">
                <a:solidFill>
                  <a:schemeClr val="tx1">
                    <a:lumMod val="65000"/>
                    <a:lumOff val="35000"/>
                  </a:schemeClr>
                </a:solidFill>
                <a:cs typeface="Calibri" panose="020F0502020204030204" pitchFamily="34" charset="0"/>
              </a:rPr>
              <a:t>Melamine is an organic compound (CAS # 108-78-1) used as fire-retardant or for production of melamine-formaldehyde resins (thermoset) for many industrial applications.</a:t>
            </a:r>
          </a:p>
          <a:p>
            <a:pPr marL="97864" indent="-97864">
              <a:buFont typeface="Arial" panose="020B0604020202020204" pitchFamily="34" charset="0"/>
              <a:buChar char="•"/>
              <a:defRPr/>
            </a:pPr>
            <a:r>
              <a:rPr lang="en-GB" sz="799" dirty="0">
                <a:solidFill>
                  <a:schemeClr val="tx1">
                    <a:lumMod val="65000"/>
                    <a:lumOff val="35000"/>
                  </a:schemeClr>
                </a:solidFill>
                <a:cs typeface="Calibri" panose="020F0502020204030204" pitchFamily="34" charset="0"/>
              </a:rPr>
              <a:t>Because of its 67% nitrogen by mass content, it is used as Adulterant in Milk, Infant formulas, candies and other food products</a:t>
            </a:r>
            <a:r>
              <a:rPr lang="en-GB" sz="799" b="1" dirty="0">
                <a:solidFill>
                  <a:schemeClr val="tx1">
                    <a:lumMod val="65000"/>
                    <a:lumOff val="35000"/>
                  </a:schemeClr>
                </a:solidFill>
                <a:cs typeface="Calibri" panose="020F0502020204030204" pitchFamily="34" charset="0"/>
              </a:rPr>
              <a:t>(Figure </a:t>
            </a:r>
            <a:r>
              <a:rPr lang="en-GB" sz="799" dirty="0">
                <a:solidFill>
                  <a:schemeClr val="tx1">
                    <a:lumMod val="65000"/>
                    <a:lumOff val="35000"/>
                  </a:schemeClr>
                </a:solidFill>
                <a:cs typeface="Calibri" panose="020F0502020204030204" pitchFamily="34" charset="0"/>
              </a:rPr>
              <a:t>1).</a:t>
            </a:r>
            <a:r>
              <a:rPr lang="en-GB" sz="799" baseline="30000" dirty="0">
                <a:solidFill>
                  <a:schemeClr val="tx1">
                    <a:lumMod val="65000"/>
                    <a:lumOff val="35000"/>
                  </a:schemeClr>
                </a:solidFill>
                <a:cs typeface="Calibri" panose="020F0502020204030204" pitchFamily="34" charset="0"/>
              </a:rPr>
              <a:t>1,2 </a:t>
            </a:r>
            <a:r>
              <a:rPr lang="en-GB" sz="799" dirty="0">
                <a:solidFill>
                  <a:schemeClr val="tx1">
                    <a:lumMod val="65000"/>
                    <a:lumOff val="35000"/>
                  </a:schemeClr>
                </a:solidFill>
                <a:cs typeface="Calibri" panose="020F0502020204030204" pitchFamily="34" charset="0"/>
              </a:rPr>
              <a:t>Addition of 1% of melamine can falsely increase protein content by 4.16%.</a:t>
            </a:r>
            <a:r>
              <a:rPr lang="en-GB" sz="799" baseline="30000" dirty="0">
                <a:solidFill>
                  <a:schemeClr val="tx1">
                    <a:lumMod val="65000"/>
                    <a:lumOff val="35000"/>
                  </a:schemeClr>
                </a:solidFill>
                <a:cs typeface="Calibri" panose="020F0502020204030204" pitchFamily="34" charset="0"/>
              </a:rPr>
              <a:t>1</a:t>
            </a:r>
            <a:endParaRPr lang="en-GB" sz="799" dirty="0">
              <a:solidFill>
                <a:schemeClr val="tx1">
                  <a:lumMod val="65000"/>
                  <a:lumOff val="35000"/>
                </a:schemeClr>
              </a:solidFill>
              <a:cs typeface="Calibri" panose="020F0502020204030204" pitchFamily="34" charset="0"/>
            </a:endParaRPr>
          </a:p>
          <a:p>
            <a:pPr marL="97864" indent="-97864">
              <a:buFont typeface="Arial" panose="020B0604020202020204" pitchFamily="34" charset="0"/>
              <a:buChar char="•"/>
              <a:defRPr/>
            </a:pPr>
            <a:r>
              <a:rPr lang="en-GB" sz="799" dirty="0">
                <a:solidFill>
                  <a:schemeClr val="tx1">
                    <a:lumMod val="65000"/>
                    <a:lumOff val="35000"/>
                  </a:schemeClr>
                </a:solidFill>
                <a:cs typeface="Calibri" panose="020F0502020204030204" pitchFamily="34" charset="0"/>
              </a:rPr>
              <a:t>Although short-term lethal dose is comparable to table salt, it can cause urinary tract stones</a:t>
            </a:r>
            <a:r>
              <a:rPr lang="en-GB" sz="799" baseline="30000" dirty="0">
                <a:solidFill>
                  <a:schemeClr val="tx1">
                    <a:lumMod val="65000"/>
                    <a:lumOff val="35000"/>
                  </a:schemeClr>
                </a:solidFill>
                <a:cs typeface="Calibri" panose="020F0502020204030204" pitchFamily="34" charset="0"/>
              </a:rPr>
              <a:t>4</a:t>
            </a:r>
            <a:r>
              <a:rPr lang="en-GB" sz="799" dirty="0">
                <a:solidFill>
                  <a:schemeClr val="tx1">
                    <a:lumMod val="65000"/>
                    <a:lumOff val="35000"/>
                  </a:schemeClr>
                </a:solidFill>
                <a:cs typeface="Calibri" panose="020F0502020204030204" pitchFamily="34" charset="0"/>
              </a:rPr>
              <a:t> and be fatal for infants in some cases. In 2008, nearly 50 000 people were hospitalized in China during a safety incident of adulteration in infant formulas.</a:t>
            </a:r>
            <a:r>
              <a:rPr lang="en-GB" sz="799" baseline="30000" dirty="0">
                <a:solidFill>
                  <a:schemeClr val="tx1">
                    <a:lumMod val="65000"/>
                    <a:lumOff val="35000"/>
                  </a:schemeClr>
                </a:solidFill>
                <a:cs typeface="Calibri" panose="020F0502020204030204" pitchFamily="34" charset="0"/>
              </a:rPr>
              <a:t>1,2</a:t>
            </a:r>
            <a:endParaRPr lang="en-GB" sz="799" dirty="0">
              <a:solidFill>
                <a:schemeClr val="tx1">
                  <a:lumMod val="65000"/>
                  <a:lumOff val="35000"/>
                </a:schemeClr>
              </a:solidFill>
              <a:cs typeface="Calibri" panose="020F0502020204030204" pitchFamily="34" charset="0"/>
            </a:endParaRPr>
          </a:p>
          <a:p>
            <a:pPr marL="97864" indent="-97864">
              <a:buFont typeface="Arial" panose="020B0604020202020204" pitchFamily="34" charset="0"/>
              <a:buChar char="•"/>
              <a:defRPr/>
            </a:pPr>
            <a:r>
              <a:rPr lang="en-GB" sz="799" dirty="0">
                <a:solidFill>
                  <a:schemeClr val="tx1">
                    <a:lumMod val="65000"/>
                    <a:lumOff val="35000"/>
                  </a:schemeClr>
                </a:solidFill>
                <a:cs typeface="Calibri" panose="020F0502020204030204" pitchFamily="34" charset="0"/>
              </a:rPr>
              <a:t>Adulteration of food should be stopped with regards to Sustainability Development Goals (</a:t>
            </a:r>
            <a:r>
              <a:rPr lang="en-GB" sz="799" b="1" dirty="0">
                <a:solidFill>
                  <a:schemeClr val="tx1">
                    <a:lumMod val="65000"/>
                    <a:lumOff val="35000"/>
                  </a:schemeClr>
                </a:solidFill>
                <a:cs typeface="Calibri" panose="020F0502020204030204" pitchFamily="34" charset="0"/>
              </a:rPr>
              <a:t>2, 3</a:t>
            </a:r>
            <a:r>
              <a:rPr lang="en-GB" sz="799" dirty="0">
                <a:solidFill>
                  <a:schemeClr val="tx1">
                    <a:lumMod val="65000"/>
                    <a:lumOff val="35000"/>
                  </a:schemeClr>
                </a:solidFill>
                <a:cs typeface="Calibri" panose="020F0502020204030204" pitchFamily="34" charset="0"/>
              </a:rPr>
              <a:t>) and this will be only possible with global partnership (</a:t>
            </a:r>
            <a:r>
              <a:rPr lang="en-GB" sz="799" b="1" dirty="0">
                <a:solidFill>
                  <a:schemeClr val="tx1">
                    <a:lumMod val="65000"/>
                    <a:lumOff val="35000"/>
                  </a:schemeClr>
                </a:solidFill>
                <a:cs typeface="Calibri" panose="020F0502020204030204" pitchFamily="34" charset="0"/>
              </a:rPr>
              <a:t>17</a:t>
            </a:r>
            <a:r>
              <a:rPr lang="en-GB" sz="799" dirty="0">
                <a:solidFill>
                  <a:schemeClr val="tx1">
                    <a:lumMod val="65000"/>
                    <a:lumOff val="35000"/>
                  </a:schemeClr>
                </a:solidFill>
                <a:cs typeface="Calibri" panose="020F0502020204030204" pitchFamily="34" charset="0"/>
              </a:rPr>
              <a:t>) based on </a:t>
            </a:r>
            <a:r>
              <a:rPr lang="en-GB" sz="799" b="1" dirty="0">
                <a:solidFill>
                  <a:schemeClr val="tx1">
                    <a:lumMod val="65000"/>
                    <a:lumOff val="35000"/>
                  </a:schemeClr>
                </a:solidFill>
                <a:cs typeface="Calibri" panose="020F0502020204030204" pitchFamily="34" charset="0"/>
              </a:rPr>
              <a:t>Figure 3</a:t>
            </a:r>
            <a:r>
              <a:rPr lang="en-GB" sz="799" dirty="0">
                <a:solidFill>
                  <a:schemeClr val="tx1">
                    <a:lumMod val="65000"/>
                    <a:lumOff val="35000"/>
                  </a:schemeClr>
                </a:solidFill>
                <a:cs typeface="Calibri" panose="020F0502020204030204" pitchFamily="34" charset="0"/>
              </a:rPr>
              <a:t>.</a:t>
            </a:r>
          </a:p>
          <a:p>
            <a:pPr marL="97864" indent="-97864">
              <a:buFont typeface="Arial" panose="020B0604020202020204" pitchFamily="34" charset="0"/>
              <a:buChar char="•"/>
              <a:defRPr/>
            </a:pPr>
            <a:r>
              <a:rPr lang="en-GB" sz="799" dirty="0">
                <a:solidFill>
                  <a:schemeClr val="tx1">
                    <a:lumMod val="65000"/>
                    <a:lumOff val="35000"/>
                  </a:schemeClr>
                </a:solidFill>
                <a:cs typeface="Calibri" panose="020F0502020204030204" pitchFamily="34" charset="0"/>
              </a:rPr>
              <a:t>WHO pressures for new methods for food control</a:t>
            </a:r>
            <a:r>
              <a:rPr lang="en-GB" sz="799" baseline="30000" dirty="0">
                <a:solidFill>
                  <a:schemeClr val="tx1">
                    <a:lumMod val="65000"/>
                    <a:lumOff val="35000"/>
                  </a:schemeClr>
                </a:solidFill>
                <a:cs typeface="Calibri" panose="020F0502020204030204" pitchFamily="34" charset="0"/>
              </a:rPr>
              <a:t>5</a:t>
            </a:r>
            <a:r>
              <a:rPr lang="en-GB" sz="799" dirty="0">
                <a:solidFill>
                  <a:schemeClr val="tx1">
                    <a:lumMod val="65000"/>
                    <a:lumOff val="35000"/>
                  </a:schemeClr>
                </a:solidFill>
                <a:cs typeface="Calibri" panose="020F0502020204030204" pitchFamily="34" charset="0"/>
              </a:rPr>
              <a:t>, therefore, </a:t>
            </a:r>
            <a:r>
              <a:rPr lang="en-GB" sz="799" baseline="30000" dirty="0">
                <a:solidFill>
                  <a:schemeClr val="tx1">
                    <a:lumMod val="65000"/>
                    <a:lumOff val="35000"/>
                  </a:schemeClr>
                </a:solidFill>
                <a:cs typeface="Calibri" panose="020F0502020204030204" pitchFamily="34" charset="0"/>
              </a:rPr>
              <a:t>1</a:t>
            </a:r>
            <a:r>
              <a:rPr lang="en-GB" sz="799" dirty="0">
                <a:solidFill>
                  <a:schemeClr val="tx1">
                    <a:lumMod val="65000"/>
                    <a:lumOff val="35000"/>
                  </a:schemeClr>
                </a:solidFill>
                <a:cs typeface="Calibri" panose="020F0502020204030204" pitchFamily="34" charset="0"/>
              </a:rPr>
              <a:t>H NMR at 400 MHz method provided on this poster was developed and it can straightforwardly distinguish melamine-contaminated foods and provide quantitate measurements using integration.</a:t>
            </a:r>
          </a:p>
          <a:p>
            <a:pPr>
              <a:defRPr/>
            </a:pPr>
            <a:endParaRPr lang="en-GB" sz="799" b="1" dirty="0">
              <a:solidFill>
                <a:schemeClr val="tx1">
                  <a:lumMod val="65000"/>
                  <a:lumOff val="35000"/>
                </a:schemeClr>
              </a:solidFill>
              <a:cs typeface="Calibri" panose="020F0502020204030204" pitchFamily="34" charset="0"/>
            </a:endParaRPr>
          </a:p>
        </p:txBody>
      </p:sp>
      <p:pic>
        <p:nvPicPr>
          <p:cNvPr id="3094" name="Picture 3">
            <a:extLst>
              <a:ext uri="{FF2B5EF4-FFF2-40B4-BE49-F238E27FC236}">
                <a16:creationId xmlns:a16="http://schemas.microsoft.com/office/drawing/2014/main" id="{D788D6D9-0597-42F8-9B35-4EDE54B499D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6841" y="1250929"/>
            <a:ext cx="2937315" cy="105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95" name="Objekt 2">
            <a:extLst>
              <a:ext uri="{FF2B5EF4-FFF2-40B4-BE49-F238E27FC236}">
                <a16:creationId xmlns:a16="http://schemas.microsoft.com/office/drawing/2014/main" id="{2E868CD8-4FF3-4712-A0E5-E79C81DEE4A4}"/>
              </a:ext>
            </a:extLst>
          </p:cNvPr>
          <p:cNvGraphicFramePr>
            <a:graphicFrameLocks noChangeAspect="1"/>
          </p:cNvGraphicFramePr>
          <p:nvPr>
            <p:extLst>
              <p:ext uri="{D42A27DB-BD31-4B8C-83A1-F6EECF244321}">
                <p14:modId xmlns:p14="http://schemas.microsoft.com/office/powerpoint/2010/main" val="3065771087"/>
              </p:ext>
            </p:extLst>
          </p:nvPr>
        </p:nvGraphicFramePr>
        <p:xfrm>
          <a:off x="2323382" y="1195662"/>
          <a:ext cx="720774" cy="645540"/>
        </p:xfrm>
        <a:graphic>
          <a:graphicData uri="http://schemas.openxmlformats.org/presentationml/2006/ole">
            <mc:AlternateContent xmlns:mc="http://schemas.openxmlformats.org/markup-compatibility/2006">
              <mc:Choice xmlns:v="urn:schemas-microsoft-com:vml" Requires="v">
                <p:oleObj name="CS ChemDraw Drawing" r:id="rId12" imgW="1925987" imgH="1726219" progId="ChemDraw.Document.6.0">
                  <p:embed/>
                </p:oleObj>
              </mc:Choice>
              <mc:Fallback>
                <p:oleObj name="CS ChemDraw Drawing" r:id="rId12" imgW="1925987" imgH="1726219" progId="ChemDraw.Document.6.0">
                  <p:embed/>
                  <p:pic>
                    <p:nvPicPr>
                      <p:cNvPr id="3095" name="Objekt 2">
                        <a:extLst>
                          <a:ext uri="{FF2B5EF4-FFF2-40B4-BE49-F238E27FC236}">
                            <a16:creationId xmlns:a16="http://schemas.microsoft.com/office/drawing/2014/main" id="{2E868CD8-4FF3-4712-A0E5-E79C81DEE4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23382" y="1195662"/>
                        <a:ext cx="720774" cy="645540"/>
                      </a:xfrm>
                      <a:prstGeom prst="rect">
                        <a:avLst/>
                      </a:prstGeom>
                      <a:noFill/>
                      <a:ln>
                        <a:noFill/>
                      </a:ln>
                    </p:spPr>
                  </p:pic>
                </p:oleObj>
              </mc:Fallback>
            </mc:AlternateContent>
          </a:graphicData>
        </a:graphic>
      </p:graphicFrame>
      <p:pic>
        <p:nvPicPr>
          <p:cNvPr id="3096" name="Obrázok 6">
            <a:extLst>
              <a:ext uri="{FF2B5EF4-FFF2-40B4-BE49-F238E27FC236}">
                <a16:creationId xmlns:a16="http://schemas.microsoft.com/office/drawing/2014/main" id="{BEE0D9F7-6CC6-48C8-8791-1D4FD85D317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882" y="5113743"/>
            <a:ext cx="2954982" cy="85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4F73ECB-B179-4034-BAE2-E366624E9220}"/>
              </a:ext>
            </a:extLst>
          </p:cNvPr>
          <p:cNvSpPr/>
          <p:nvPr/>
        </p:nvSpPr>
        <p:spPr>
          <a:xfrm>
            <a:off x="3061893" y="1012194"/>
            <a:ext cx="770147" cy="303160"/>
          </a:xfrm>
          <a:prstGeom prst="rect">
            <a:avLst/>
          </a:prstGeom>
          <a:ln>
            <a:noFill/>
          </a:ln>
        </p:spPr>
        <p:txBody>
          <a:bodyPr wrap="none">
            <a:spAutoFit/>
          </a:bodyPr>
          <a:lstStyle/>
          <a:p>
            <a:pPr>
              <a:defRPr/>
            </a:pPr>
            <a:r>
              <a:rPr lang="sk-SK" sz="1370" b="1" dirty="0">
                <a:solidFill>
                  <a:schemeClr val="accent4">
                    <a:lumMod val="75000"/>
                  </a:schemeClr>
                </a:solidFill>
              </a:rPr>
              <a:t>Method</a:t>
            </a:r>
            <a:endParaRPr lang="en-US" sz="1370" b="1" dirty="0">
              <a:solidFill>
                <a:schemeClr val="accent4">
                  <a:lumMod val="75000"/>
                </a:schemeClr>
              </a:solidFill>
            </a:endParaRPr>
          </a:p>
        </p:txBody>
      </p:sp>
      <p:cxnSp>
        <p:nvCxnSpPr>
          <p:cNvPr id="36" name="Straight Connector 35">
            <a:extLst>
              <a:ext uri="{FF2B5EF4-FFF2-40B4-BE49-F238E27FC236}">
                <a16:creationId xmlns:a16="http://schemas.microsoft.com/office/drawing/2014/main" id="{F5B626F9-66F3-416B-BF0A-1AB7167E5E24}"/>
              </a:ext>
            </a:extLst>
          </p:cNvPr>
          <p:cNvCxnSpPr/>
          <p:nvPr/>
        </p:nvCxnSpPr>
        <p:spPr>
          <a:xfrm>
            <a:off x="-101474" y="2400215"/>
            <a:ext cx="9401762" cy="21744"/>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3099" name="Picture 12">
            <a:extLst>
              <a:ext uri="{FF2B5EF4-FFF2-40B4-BE49-F238E27FC236}">
                <a16:creationId xmlns:a16="http://schemas.microsoft.com/office/drawing/2014/main" id="{BEDFA146-33D2-48D5-9A11-148897C8FFB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3523" y="1894203"/>
            <a:ext cx="2601635" cy="73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14">
            <a:extLst>
              <a:ext uri="{FF2B5EF4-FFF2-40B4-BE49-F238E27FC236}">
                <a16:creationId xmlns:a16="http://schemas.microsoft.com/office/drawing/2014/main" id="{56892637-E8F6-4986-ACEF-6F5081228E1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88450" y="3626512"/>
            <a:ext cx="3007531" cy="14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1" name="BlokTextu 5">
            <a:extLst>
              <a:ext uri="{FF2B5EF4-FFF2-40B4-BE49-F238E27FC236}">
                <a16:creationId xmlns:a16="http://schemas.microsoft.com/office/drawing/2014/main" id="{5EE3ED99-DEB0-4400-8B94-FD1B346F44B0}"/>
              </a:ext>
            </a:extLst>
          </p:cNvPr>
          <p:cNvSpPr txBox="1">
            <a:spLocks noChangeArrowheads="1"/>
          </p:cNvSpPr>
          <p:nvPr/>
        </p:nvSpPr>
        <p:spPr bwMode="auto">
          <a:xfrm>
            <a:off x="102380" y="5978539"/>
            <a:ext cx="2839918" cy="28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628" b="1">
                <a:latin typeface="Times New Roman" panose="02020603050405020304" pitchFamily="18" charset="0"/>
                <a:cs typeface="Times New Roman" panose="02020603050405020304" pitchFamily="18" charset="0"/>
              </a:rPr>
              <a:t>Figure 1-</a:t>
            </a:r>
            <a:r>
              <a:rPr lang="en-GB" altLang="en-US" sz="628">
                <a:latin typeface="Times New Roman" panose="02020603050405020304" pitchFamily="18" charset="0"/>
                <a:cs typeface="Times New Roman" panose="02020603050405020304" pitchFamily="18" charset="0"/>
              </a:rPr>
              <a:t>Melamine contamination chain from Adulteration. Solid line indicates contaminated products, dashed line indicates possible contamination.</a:t>
            </a:r>
            <a:r>
              <a:rPr lang="en-GB" altLang="en-US" sz="628" baseline="30000">
                <a:latin typeface="Times New Roman" panose="02020603050405020304" pitchFamily="18" charset="0"/>
                <a:cs typeface="Times New Roman" panose="02020603050405020304" pitchFamily="18" charset="0"/>
              </a:rPr>
              <a:t>2</a:t>
            </a:r>
            <a:endParaRPr lang="en-GB" altLang="en-US" sz="628" b="1" baseline="30000">
              <a:latin typeface="Times New Roman" panose="02020603050405020304" pitchFamily="18" charset="0"/>
              <a:cs typeface="Times New Roman" panose="02020603050405020304" pitchFamily="18" charset="0"/>
            </a:endParaRPr>
          </a:p>
        </p:txBody>
      </p:sp>
      <p:sp>
        <p:nvSpPr>
          <p:cNvPr id="3102" name="BlokTextu 33">
            <a:extLst>
              <a:ext uri="{FF2B5EF4-FFF2-40B4-BE49-F238E27FC236}">
                <a16:creationId xmlns:a16="http://schemas.microsoft.com/office/drawing/2014/main" id="{852C0DE8-A490-447E-A961-82B176BAACF2}"/>
              </a:ext>
            </a:extLst>
          </p:cNvPr>
          <p:cNvSpPr txBox="1">
            <a:spLocks noChangeArrowheads="1"/>
          </p:cNvSpPr>
          <p:nvPr/>
        </p:nvSpPr>
        <p:spPr bwMode="auto">
          <a:xfrm>
            <a:off x="6110648" y="5134582"/>
            <a:ext cx="2971743" cy="47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628" b="1">
                <a:latin typeface="Times New Roman" panose="02020603050405020304" pitchFamily="18" charset="0"/>
                <a:cs typeface="Times New Roman" panose="02020603050405020304" pitchFamily="18" charset="0"/>
              </a:rPr>
              <a:t>Figure 3-</a:t>
            </a:r>
            <a:r>
              <a:rPr lang="en-GB" altLang="en-US" sz="628">
                <a:latin typeface="Times New Roman" panose="02020603050405020304" pitchFamily="18" charset="0"/>
                <a:cs typeface="Times New Roman" panose="02020603050405020304" pitchFamily="18" charset="0"/>
              </a:rPr>
              <a:t>Global distribution of melamine-contaminated products as published on national official web sites. Light shading indicates countries that reported melamine findings in products. Dark shading indicates countries to which import of contaminated products occurred.</a:t>
            </a:r>
            <a:r>
              <a:rPr lang="en-GB" altLang="en-US" sz="628" baseline="30000">
                <a:latin typeface="Times New Roman" panose="02020603050405020304" pitchFamily="18" charset="0"/>
                <a:cs typeface="Times New Roman" panose="02020603050405020304" pitchFamily="18" charset="0"/>
              </a:rPr>
              <a:t>2</a:t>
            </a:r>
            <a:endParaRPr lang="en-GB" altLang="en-US" sz="628" b="1" baseline="30000">
              <a:latin typeface="Times New Roman" panose="02020603050405020304" pitchFamily="18" charset="0"/>
              <a:cs typeface="Times New Roman" panose="02020603050405020304" pitchFamily="18" charset="0"/>
            </a:endParaRPr>
          </a:p>
        </p:txBody>
      </p:sp>
      <p:sp>
        <p:nvSpPr>
          <p:cNvPr id="3103" name="BlokTextu 34">
            <a:extLst>
              <a:ext uri="{FF2B5EF4-FFF2-40B4-BE49-F238E27FC236}">
                <a16:creationId xmlns:a16="http://schemas.microsoft.com/office/drawing/2014/main" id="{55255F17-8C84-4349-8DAA-A1ACAA4276A2}"/>
              </a:ext>
            </a:extLst>
          </p:cNvPr>
          <p:cNvSpPr txBox="1">
            <a:spLocks noChangeArrowheads="1"/>
          </p:cNvSpPr>
          <p:nvPr/>
        </p:nvSpPr>
        <p:spPr bwMode="auto">
          <a:xfrm>
            <a:off x="3076841" y="3879745"/>
            <a:ext cx="2839465" cy="38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628" b="1">
                <a:latin typeface="Times New Roman" panose="02020603050405020304" pitchFamily="18" charset="0"/>
                <a:cs typeface="Times New Roman" panose="02020603050405020304" pitchFamily="18" charset="0"/>
              </a:rPr>
              <a:t>Figure 2-</a:t>
            </a:r>
            <a:r>
              <a:rPr lang="en-GB" altLang="en-US" sz="628">
                <a:latin typeface="Times New Roman" panose="02020603050405020304" pitchFamily="18" charset="0"/>
                <a:cs typeface="Times New Roman" panose="02020603050405020304" pitchFamily="18" charset="0"/>
              </a:rPr>
              <a:t>Comparison of melamine-contaminated sample from Sanlu (China) with the reference distribution of collection of infant formulas (measured in DMSO-d</a:t>
            </a:r>
            <a:r>
              <a:rPr lang="en-GB" altLang="en-US" sz="628" baseline="-25000">
                <a:latin typeface="Times New Roman" panose="02020603050405020304" pitchFamily="18" charset="0"/>
                <a:cs typeface="Times New Roman" panose="02020603050405020304" pitchFamily="18" charset="0"/>
              </a:rPr>
              <a:t>6</a:t>
            </a:r>
            <a:r>
              <a:rPr lang="en-GB" altLang="en-US" sz="628">
                <a:latin typeface="Times New Roman" panose="02020603050405020304" pitchFamily="18" charset="0"/>
                <a:cs typeface="Times New Roman" panose="02020603050405020304" pitchFamily="18" charset="0"/>
              </a:rPr>
              <a:t> at 400MHz). The signal at 5.93 ppm derives from the NH</a:t>
            </a:r>
            <a:r>
              <a:rPr lang="en-GB" altLang="en-US" sz="628" baseline="-25000">
                <a:latin typeface="Times New Roman" panose="02020603050405020304" pitchFamily="18" charset="0"/>
                <a:cs typeface="Times New Roman" panose="02020603050405020304" pitchFamily="18" charset="0"/>
              </a:rPr>
              <a:t>2</a:t>
            </a:r>
            <a:r>
              <a:rPr lang="en-GB" altLang="en-US" sz="628">
                <a:latin typeface="Times New Roman" panose="02020603050405020304" pitchFamily="18" charset="0"/>
                <a:cs typeface="Times New Roman" panose="02020603050405020304" pitchFamily="18" charset="0"/>
              </a:rPr>
              <a:t>- groups of melamine</a:t>
            </a:r>
            <a:endParaRPr lang="en-GB" altLang="en-US" sz="628" b="1" baseline="30000">
              <a:latin typeface="Times New Roman" panose="02020603050405020304" pitchFamily="18" charset="0"/>
              <a:cs typeface="Times New Roman" panose="02020603050405020304" pitchFamily="18" charset="0"/>
            </a:endParaRPr>
          </a:p>
        </p:txBody>
      </p:sp>
      <p:pic>
        <p:nvPicPr>
          <p:cNvPr id="3104" name="Obrázok 36">
            <a:extLst>
              <a:ext uri="{FF2B5EF4-FFF2-40B4-BE49-F238E27FC236}">
                <a16:creationId xmlns:a16="http://schemas.microsoft.com/office/drawing/2014/main" id="{69F6DE89-AC61-4310-B621-6FDFC8C4738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11338" y="410144"/>
            <a:ext cx="594349" cy="59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ovná spojovacia šípka 5">
            <a:extLst>
              <a:ext uri="{FF2B5EF4-FFF2-40B4-BE49-F238E27FC236}">
                <a16:creationId xmlns:a16="http://schemas.microsoft.com/office/drawing/2014/main" id="{3A6E2818-C5FF-48F3-B378-1515A3B4DD9A}"/>
              </a:ext>
            </a:extLst>
          </p:cNvPr>
          <p:cNvCxnSpPr/>
          <p:nvPr/>
        </p:nvCxnSpPr>
        <p:spPr>
          <a:xfrm flipH="1" flipV="1">
            <a:off x="7356877" y="859077"/>
            <a:ext cx="136356" cy="267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06" name="BlokTextu 6">
            <a:extLst>
              <a:ext uri="{FF2B5EF4-FFF2-40B4-BE49-F238E27FC236}">
                <a16:creationId xmlns:a16="http://schemas.microsoft.com/office/drawing/2014/main" id="{1021EA2F-555D-454B-B533-9D66E2169274}"/>
              </a:ext>
            </a:extLst>
          </p:cNvPr>
          <p:cNvSpPr txBox="1">
            <a:spLocks noChangeArrowheads="1"/>
          </p:cNvSpPr>
          <p:nvPr/>
        </p:nvSpPr>
        <p:spPr bwMode="auto">
          <a:xfrm>
            <a:off x="7522678" y="864965"/>
            <a:ext cx="867514" cy="17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514"/>
              <a:t>Full Paper Here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476672"/>
            <a:ext cx="8424936" cy="6192688"/>
          </a:xfrm>
        </p:spPr>
        <p:txBody>
          <a:bodyPr/>
          <a:lstStyle/>
          <a:p>
            <a:pPr marL="45720" indent="0" algn="ctr">
              <a:buNone/>
            </a:pPr>
            <a:r>
              <a:rPr lang="en-GB" b="1" dirty="0"/>
              <a:t>Where to fit the SiP? (2020-present)</a:t>
            </a:r>
          </a:p>
          <a:p>
            <a:pPr marL="45720" indent="0">
              <a:buNone/>
            </a:pPr>
            <a:endParaRPr lang="en-GB" dirty="0"/>
          </a:p>
          <a:p>
            <a:pPr marL="4572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703475774"/>
              </p:ext>
            </p:extLst>
          </p:nvPr>
        </p:nvGraphicFramePr>
        <p:xfrm>
          <a:off x="323528" y="1052735"/>
          <a:ext cx="5904654" cy="5112570"/>
        </p:xfrm>
        <a:graphic>
          <a:graphicData uri="http://schemas.openxmlformats.org/drawingml/2006/table">
            <a:tbl>
              <a:tblPr firstRow="1" bandRow="1">
                <a:tableStyleId>{5C22544A-7EE6-4342-B048-85BDC9FD1C3A}</a:tableStyleId>
              </a:tblPr>
              <a:tblGrid>
                <a:gridCol w="843522">
                  <a:extLst>
                    <a:ext uri="{9D8B030D-6E8A-4147-A177-3AD203B41FA5}">
                      <a16:colId xmlns:a16="http://schemas.microsoft.com/office/drawing/2014/main" val="20000"/>
                    </a:ext>
                  </a:extLst>
                </a:gridCol>
                <a:gridCol w="843522">
                  <a:extLst>
                    <a:ext uri="{9D8B030D-6E8A-4147-A177-3AD203B41FA5}">
                      <a16:colId xmlns:a16="http://schemas.microsoft.com/office/drawing/2014/main" val="20001"/>
                    </a:ext>
                  </a:extLst>
                </a:gridCol>
                <a:gridCol w="843522">
                  <a:extLst>
                    <a:ext uri="{9D8B030D-6E8A-4147-A177-3AD203B41FA5}">
                      <a16:colId xmlns:a16="http://schemas.microsoft.com/office/drawing/2014/main" val="20002"/>
                    </a:ext>
                  </a:extLst>
                </a:gridCol>
                <a:gridCol w="843522">
                  <a:extLst>
                    <a:ext uri="{9D8B030D-6E8A-4147-A177-3AD203B41FA5}">
                      <a16:colId xmlns:a16="http://schemas.microsoft.com/office/drawing/2014/main" val="20003"/>
                    </a:ext>
                  </a:extLst>
                </a:gridCol>
                <a:gridCol w="843522">
                  <a:extLst>
                    <a:ext uri="{9D8B030D-6E8A-4147-A177-3AD203B41FA5}">
                      <a16:colId xmlns:a16="http://schemas.microsoft.com/office/drawing/2014/main" val="20004"/>
                    </a:ext>
                  </a:extLst>
                </a:gridCol>
                <a:gridCol w="843522">
                  <a:extLst>
                    <a:ext uri="{9D8B030D-6E8A-4147-A177-3AD203B41FA5}">
                      <a16:colId xmlns:a16="http://schemas.microsoft.com/office/drawing/2014/main" val="20005"/>
                    </a:ext>
                  </a:extLst>
                </a:gridCol>
                <a:gridCol w="843522">
                  <a:extLst>
                    <a:ext uri="{9D8B030D-6E8A-4147-A177-3AD203B41FA5}">
                      <a16:colId xmlns:a16="http://schemas.microsoft.com/office/drawing/2014/main" val="20006"/>
                    </a:ext>
                  </a:extLst>
                </a:gridCol>
              </a:tblGrid>
              <a:tr h="1704190">
                <a:tc>
                  <a:txBody>
                    <a:bodyPr/>
                    <a:lstStyle/>
                    <a:p>
                      <a:pPr algn="ctr"/>
                      <a:r>
                        <a:rPr lang="en-GB" sz="1400" b="0" dirty="0">
                          <a:solidFill>
                            <a:schemeClr val="tx1"/>
                          </a:solidFill>
                        </a:rPr>
                        <a:t>Year 1 (L4)</a:t>
                      </a:r>
                    </a:p>
                  </a:txBody>
                  <a:tcPr>
                    <a:solidFill>
                      <a:schemeClr val="tx2">
                        <a:lumMod val="20000"/>
                        <a:lumOff val="80000"/>
                      </a:schemeClr>
                    </a:solidFill>
                  </a:tcPr>
                </a:tc>
                <a:tc rowSpan="3">
                  <a:txBody>
                    <a:bodyPr/>
                    <a:lstStyle/>
                    <a:p>
                      <a:pPr algn="ctr"/>
                      <a:r>
                        <a:rPr lang="en-GB" sz="1600" dirty="0"/>
                        <a:t>Organic </a:t>
                      </a:r>
                      <a:r>
                        <a:rPr lang="en-GB" sz="1600" baseline="0" dirty="0"/>
                        <a:t>chemistry (O)</a:t>
                      </a:r>
                    </a:p>
                  </a:txBody>
                  <a:tcPr vert="vert270"/>
                </a:tc>
                <a:tc rowSpan="3">
                  <a:txBody>
                    <a:bodyPr/>
                    <a:lstStyle/>
                    <a:p>
                      <a:pPr algn="ctr"/>
                      <a:r>
                        <a:rPr lang="en-GB" sz="1600" dirty="0"/>
                        <a:t>Inorganic chemistry (I)</a:t>
                      </a:r>
                    </a:p>
                  </a:txBody>
                  <a:tcPr vert="vert270"/>
                </a:tc>
                <a:tc rowSpan="3">
                  <a:txBody>
                    <a:bodyPr/>
                    <a:lstStyle/>
                    <a:p>
                      <a:pPr algn="ctr"/>
                      <a:r>
                        <a:rPr lang="en-GB" sz="1600" dirty="0"/>
                        <a:t>Physical chemistry (P)</a:t>
                      </a:r>
                    </a:p>
                  </a:txBody>
                  <a:tcPr vert="vert270"/>
                </a:tc>
                <a:tc rowSpan="2">
                  <a:txBody>
                    <a:bodyPr/>
                    <a:lstStyle/>
                    <a:p>
                      <a:pPr algn="ctr"/>
                      <a:r>
                        <a:rPr lang="en-GB" sz="1600" dirty="0"/>
                        <a:t>Analytical chemistry (A)</a:t>
                      </a:r>
                    </a:p>
                  </a:txBody>
                  <a:tcPr vert="vert270"/>
                </a:tc>
                <a:tc rowSpan="2">
                  <a:txBody>
                    <a:bodyPr/>
                    <a:lstStyle/>
                    <a:p>
                      <a:pPr algn="ctr"/>
                      <a:r>
                        <a:rPr lang="en-GB" sz="1600" dirty="0"/>
                        <a:t>Professional practice</a:t>
                      </a:r>
                    </a:p>
                    <a:p>
                      <a:pPr algn="ctr"/>
                      <a:endParaRPr lang="en-GB" sz="1600" dirty="0"/>
                    </a:p>
                  </a:txBody>
                  <a:tcPr vert="vert270">
                    <a:solidFill>
                      <a:schemeClr val="accent6"/>
                    </a:solidFill>
                  </a:tcPr>
                </a:tc>
                <a:tc>
                  <a:txBody>
                    <a:bodyPr/>
                    <a:lstStyle/>
                    <a:p>
                      <a:pPr algn="ctr"/>
                      <a:endParaRPr lang="en-GB" sz="1600" dirty="0"/>
                    </a:p>
                    <a:p>
                      <a:pPr algn="ctr"/>
                      <a:endParaRPr lang="en-GB" sz="1600" dirty="0"/>
                    </a:p>
                    <a:p>
                      <a:pPr algn="ctr"/>
                      <a:endParaRPr lang="en-GB" sz="1600" dirty="0"/>
                    </a:p>
                    <a:p>
                      <a:pPr algn="ctr"/>
                      <a:r>
                        <a:rPr lang="en-GB" sz="1600" dirty="0"/>
                        <a:t>Option</a:t>
                      </a:r>
                    </a:p>
                  </a:txBody>
                  <a:tcPr/>
                </a:tc>
                <a:extLst>
                  <a:ext uri="{0D108BD9-81ED-4DB2-BD59-A6C34878D82A}">
                    <a16:rowId xmlns:a16="http://schemas.microsoft.com/office/drawing/2014/main" val="10000"/>
                  </a:ext>
                </a:extLst>
              </a:tr>
              <a:tr h="17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Year 2 (L5)</a:t>
                      </a:r>
                    </a:p>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a:txBody>
                    <a:bodyPr/>
                    <a:lstStyle/>
                    <a:p>
                      <a:endParaRPr lang="en-GB" sz="1600" dirty="0"/>
                    </a:p>
                    <a:p>
                      <a:endParaRPr lang="en-GB" sz="1600" dirty="0"/>
                    </a:p>
                    <a:p>
                      <a:r>
                        <a:rPr lang="en-GB" sz="1600" dirty="0">
                          <a:solidFill>
                            <a:schemeClr val="bg1"/>
                          </a:solidFill>
                        </a:rPr>
                        <a:t>Option</a:t>
                      </a:r>
                    </a:p>
                  </a:txBody>
                  <a:tcPr>
                    <a:solidFill>
                      <a:schemeClr val="accent1"/>
                    </a:solidFill>
                  </a:tcPr>
                </a:tc>
                <a:extLst>
                  <a:ext uri="{0D108BD9-81ED-4DB2-BD59-A6C34878D82A}">
                    <a16:rowId xmlns:a16="http://schemas.microsoft.com/office/drawing/2014/main" val="10001"/>
                  </a:ext>
                </a:extLst>
              </a:tr>
              <a:tr h="17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Year 3 (L6)</a:t>
                      </a:r>
                    </a:p>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gridSpan="2">
                  <a:txBody>
                    <a:bodyPr/>
                    <a:lstStyle/>
                    <a:p>
                      <a:pPr algn="ctr"/>
                      <a:endParaRPr lang="en-GB" sz="1600"/>
                    </a:p>
                    <a:p>
                      <a:pPr algn="ctr"/>
                      <a:endParaRPr lang="en-GB" sz="1600"/>
                    </a:p>
                    <a:p>
                      <a:pPr algn="ctr"/>
                      <a:endParaRPr lang="en-GB" sz="1600"/>
                    </a:p>
                    <a:p>
                      <a:pPr algn="ctr"/>
                      <a:r>
                        <a:rPr lang="en-GB" sz="1600"/>
                        <a:t>Project</a:t>
                      </a:r>
                      <a:endParaRPr lang="en-GB" sz="1600" dirty="0"/>
                    </a:p>
                  </a:txBody>
                  <a:tcPr>
                    <a:solidFill>
                      <a:schemeClr val="accent1">
                        <a:lumMod val="60000"/>
                        <a:lumOff val="40000"/>
                      </a:schemeClr>
                    </a:solidFill>
                  </a:tcPr>
                </a:tc>
                <a:tc hMerge="1">
                  <a:txBody>
                    <a:bodyPr/>
                    <a:lstStyle/>
                    <a:p>
                      <a:endParaRPr lang="en-GB" dirty="0"/>
                    </a:p>
                  </a:txBody>
                  <a:tcPr/>
                </a:tc>
                <a:tc>
                  <a:txBody>
                    <a:bodyPr/>
                    <a:lstStyle/>
                    <a:p>
                      <a:endParaRPr lang="en-GB" sz="1600" dirty="0"/>
                    </a:p>
                    <a:p>
                      <a:endParaRPr lang="en-GB" sz="1600" dirty="0"/>
                    </a:p>
                    <a:p>
                      <a:endParaRPr lang="en-GB" sz="1600" dirty="0"/>
                    </a:p>
                    <a:p>
                      <a:r>
                        <a:rPr lang="en-GB" sz="1600" dirty="0"/>
                        <a:t>Option</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75338082"/>
              </p:ext>
            </p:extLst>
          </p:nvPr>
        </p:nvGraphicFramePr>
        <p:xfrm>
          <a:off x="6372200" y="2780929"/>
          <a:ext cx="1800200" cy="165618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tblGrid>
              <a:tr h="324047">
                <a:tc>
                  <a:txBody>
                    <a:bodyPr/>
                    <a:lstStyle/>
                    <a:p>
                      <a:pPr algn="ctr"/>
                      <a:r>
                        <a:rPr lang="en-GB" sz="1200" b="0" dirty="0">
                          <a:solidFill>
                            <a:schemeClr val="tx1"/>
                          </a:solidFill>
                        </a:rPr>
                        <a:t>Materials (I)</a:t>
                      </a:r>
                    </a:p>
                  </a:txBody>
                  <a:tcPr>
                    <a:solidFill>
                      <a:schemeClr val="tx2">
                        <a:lumMod val="20000"/>
                        <a:lumOff val="80000"/>
                      </a:schemeClr>
                    </a:solidFill>
                  </a:tcPr>
                </a:tc>
                <a:extLst>
                  <a:ext uri="{0D108BD9-81ED-4DB2-BD59-A6C34878D82A}">
                    <a16:rowId xmlns:a16="http://schemas.microsoft.com/office/drawing/2014/main" val="10000"/>
                  </a:ext>
                </a:extLst>
              </a:tr>
              <a:tr h="352902">
                <a:tc>
                  <a:txBody>
                    <a:bodyPr/>
                    <a:lstStyle/>
                    <a:p>
                      <a:pPr algn="ctr"/>
                      <a:r>
                        <a:rPr lang="en-GB" sz="1200" dirty="0"/>
                        <a:t>Pharmaceutical (O)</a:t>
                      </a:r>
                    </a:p>
                  </a:txBody>
                  <a:tcPr>
                    <a:solidFill>
                      <a:schemeClr val="tx2">
                        <a:lumMod val="20000"/>
                        <a:lumOff val="80000"/>
                      </a:schemeClr>
                    </a:solidFill>
                  </a:tcPr>
                </a:tc>
                <a:extLst>
                  <a:ext uri="{0D108BD9-81ED-4DB2-BD59-A6C34878D82A}">
                    <a16:rowId xmlns:a16="http://schemas.microsoft.com/office/drawing/2014/main" val="10001"/>
                  </a:ext>
                </a:extLst>
              </a:tr>
              <a:tr h="359999">
                <a:tc>
                  <a:txBody>
                    <a:bodyPr/>
                    <a:lstStyle/>
                    <a:p>
                      <a:pPr algn="ctr"/>
                      <a:r>
                        <a:rPr lang="en-GB" sz="1200" dirty="0"/>
                        <a:t>Chemical Technology (P)</a:t>
                      </a:r>
                    </a:p>
                  </a:txBody>
                  <a:tcPr/>
                </a:tc>
                <a:extLst>
                  <a:ext uri="{0D108BD9-81ED-4DB2-BD59-A6C34878D82A}">
                    <a16:rowId xmlns:a16="http://schemas.microsoft.com/office/drawing/2014/main" val="10002"/>
                  </a:ext>
                </a:extLst>
              </a:tr>
              <a:tr h="619237">
                <a:tc>
                  <a:txBody>
                    <a:bodyPr/>
                    <a:lstStyle/>
                    <a:p>
                      <a:pPr algn="ctr"/>
                      <a:r>
                        <a:rPr lang="en-GB" sz="1200" dirty="0">
                          <a:solidFill>
                            <a:schemeClr val="tx1"/>
                          </a:solidFill>
                        </a:rPr>
                        <a:t>Applied Instrumental Analysis (A)</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10" name="Oval 9">
            <a:extLst>
              <a:ext uri="{FF2B5EF4-FFF2-40B4-BE49-F238E27FC236}">
                <a16:creationId xmlns:a16="http://schemas.microsoft.com/office/drawing/2014/main" id="{E2BBB9EF-1510-4825-97F1-FA371FB5AE39}"/>
              </a:ext>
            </a:extLst>
          </p:cNvPr>
          <p:cNvSpPr/>
          <p:nvPr/>
        </p:nvSpPr>
        <p:spPr>
          <a:xfrm>
            <a:off x="202545" y="2708920"/>
            <a:ext cx="1008112" cy="1728192"/>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6316BA3-72AF-4CB0-86E7-FFBD428F9289}"/>
              </a:ext>
            </a:extLst>
          </p:cNvPr>
          <p:cNvSpPr/>
          <p:nvPr/>
        </p:nvSpPr>
        <p:spPr>
          <a:xfrm>
            <a:off x="4355976" y="1700808"/>
            <a:ext cx="1008112" cy="2376264"/>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A0296DB-1F92-4C62-9902-806308CCBFC0}"/>
              </a:ext>
            </a:extLst>
          </p:cNvPr>
          <p:cNvSpPr txBox="1"/>
          <p:nvPr/>
        </p:nvSpPr>
        <p:spPr>
          <a:xfrm>
            <a:off x="6336197" y="4975640"/>
            <a:ext cx="2412268" cy="923330"/>
          </a:xfrm>
          <a:prstGeom prst="rect">
            <a:avLst/>
          </a:prstGeom>
          <a:noFill/>
        </p:spPr>
        <p:txBody>
          <a:bodyPr wrap="square" rtlCol="0">
            <a:spAutoFit/>
          </a:bodyPr>
          <a:lstStyle/>
          <a:p>
            <a:r>
              <a:rPr lang="en-GB" dirty="0"/>
              <a:t>Compulsory module:</a:t>
            </a:r>
          </a:p>
          <a:p>
            <a:r>
              <a:rPr lang="en-GB" b="1" dirty="0">
                <a:solidFill>
                  <a:srgbClr val="FF0000"/>
                </a:solidFill>
              </a:rPr>
              <a:t>2020-21 Optional SiP</a:t>
            </a:r>
          </a:p>
          <a:p>
            <a:r>
              <a:rPr lang="en-GB" b="1" dirty="0">
                <a:solidFill>
                  <a:srgbClr val="FF0000"/>
                </a:solidFill>
              </a:rPr>
              <a:t>2022 Compulsory SiP</a:t>
            </a:r>
          </a:p>
        </p:txBody>
      </p:sp>
      <p:cxnSp>
        <p:nvCxnSpPr>
          <p:cNvPr id="12" name="Straight Arrow Connector 11">
            <a:extLst>
              <a:ext uri="{FF2B5EF4-FFF2-40B4-BE49-F238E27FC236}">
                <a16:creationId xmlns:a16="http://schemas.microsoft.com/office/drawing/2014/main" id="{DA1A649F-D591-4BFB-A0F8-9EF517AA4493}"/>
              </a:ext>
            </a:extLst>
          </p:cNvPr>
          <p:cNvCxnSpPr/>
          <p:nvPr/>
        </p:nvCxnSpPr>
        <p:spPr>
          <a:xfrm>
            <a:off x="5220072" y="3573016"/>
            <a:ext cx="1656184" cy="1380056"/>
          </a:xfrm>
          <a:prstGeom prst="straightConnector1">
            <a:avLst/>
          </a:prstGeom>
          <a:ln w="57150">
            <a:solidFill>
              <a:schemeClr val="accent4"/>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004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692696"/>
            <a:ext cx="8208912" cy="5976664"/>
          </a:xfrm>
        </p:spPr>
        <p:txBody>
          <a:bodyPr>
            <a:normAutofit/>
          </a:bodyPr>
          <a:lstStyle/>
          <a:p>
            <a:pPr marL="45720" indent="0" algn="ctr">
              <a:buNone/>
            </a:pPr>
            <a:r>
              <a:rPr lang="en-GB" sz="2000" b="1" dirty="0"/>
              <a:t>Conclusions</a:t>
            </a:r>
          </a:p>
          <a:p>
            <a:pPr marL="45720" indent="0">
              <a:buNone/>
            </a:pPr>
            <a:endParaRPr lang="en-GB" sz="1800" dirty="0"/>
          </a:p>
          <a:p>
            <a:pPr marL="502920" indent="-457200">
              <a:buAutoNum type="arabicPeriod"/>
            </a:pPr>
            <a:r>
              <a:rPr lang="en-GB" sz="1800" dirty="0"/>
              <a:t>NTU-wide supplementary award focussing on ESD (SiP certificate)</a:t>
            </a:r>
            <a:br>
              <a:rPr lang="en-GB" sz="1800" dirty="0"/>
            </a:br>
            <a:r>
              <a:rPr lang="en-GB" sz="1800" dirty="0"/>
              <a:t>- to facilitate student engagement with sustainability issues within their discipline and to appreciate cross-disciplinary aspects of ESD</a:t>
            </a:r>
            <a:br>
              <a:rPr lang="en-GB" sz="1800" dirty="0"/>
            </a:br>
            <a:endParaRPr lang="en-GB" sz="1800" dirty="0"/>
          </a:p>
          <a:p>
            <a:pPr marL="502920" indent="-457200">
              <a:buAutoNum type="arabicPeriod"/>
            </a:pPr>
            <a:r>
              <a:rPr lang="en-GB" sz="1800" dirty="0"/>
              <a:t>NTU </a:t>
            </a:r>
            <a:r>
              <a:rPr lang="en-GB" sz="1800" dirty="0">
                <a:solidFill>
                  <a:srgbClr val="FF0000"/>
                </a:solidFill>
              </a:rPr>
              <a:t>chemistry students lukewarm</a:t>
            </a:r>
            <a:r>
              <a:rPr lang="en-GB" sz="1800" dirty="0"/>
              <a:t> to ESD (&lt;5 SiP awards for Chemistry students/</a:t>
            </a:r>
            <a:r>
              <a:rPr lang="en-GB" sz="1800" dirty="0" err="1"/>
              <a:t>yr</a:t>
            </a:r>
            <a:r>
              <a:rPr lang="en-GB" sz="1800" dirty="0"/>
              <a:t>): </a:t>
            </a:r>
          </a:p>
          <a:p>
            <a:pPr marL="45720" indent="0">
              <a:buNone/>
            </a:pPr>
            <a:r>
              <a:rPr lang="en-GB" sz="1800" dirty="0"/>
              <a:t>	SiP integrated and contextualised, and kept optional</a:t>
            </a:r>
            <a:br>
              <a:rPr lang="en-GB" sz="1800" dirty="0"/>
            </a:br>
            <a:r>
              <a:rPr lang="en-GB" sz="1800" dirty="0"/>
              <a:t> 	- better engagement with contextualised SiP (ca. 20-25 Chemistry students/</a:t>
            </a:r>
            <a:r>
              <a:rPr lang="en-GB" sz="1800" dirty="0" err="1"/>
              <a:t>yr</a:t>
            </a:r>
            <a:r>
              <a:rPr lang="en-GB" sz="1800" dirty="0"/>
              <a:t>), 	but room for improvement</a:t>
            </a:r>
            <a:br>
              <a:rPr lang="en-GB" sz="1800" dirty="0"/>
            </a:br>
            <a:br>
              <a:rPr lang="en-GB" sz="1800" dirty="0"/>
            </a:br>
            <a:br>
              <a:rPr lang="en-GB" sz="1800" dirty="0"/>
            </a:br>
            <a:r>
              <a:rPr lang="en-GB" sz="1800" u="sng" dirty="0"/>
              <a:t>Current situation</a:t>
            </a:r>
          </a:p>
          <a:p>
            <a:pPr marL="502920" indent="-457200">
              <a:buAutoNum type="arabicPeriod"/>
            </a:pPr>
            <a:r>
              <a:rPr lang="en-GB" sz="1800" dirty="0"/>
              <a:t>Development of chemistry contextualised SiP broadened to be </a:t>
            </a:r>
            <a:r>
              <a:rPr lang="en-GB" sz="1800" dirty="0">
                <a:solidFill>
                  <a:srgbClr val="FF0000"/>
                </a:solidFill>
              </a:rPr>
              <a:t>taken by all </a:t>
            </a:r>
            <a:r>
              <a:rPr lang="en-GB" sz="1800" dirty="0"/>
              <a:t>chemistry undergraduates (ca. 100/</a:t>
            </a:r>
            <a:r>
              <a:rPr lang="en-GB" sz="1800" dirty="0" err="1"/>
              <a:t>yr</a:t>
            </a:r>
            <a:r>
              <a:rPr lang="en-GB" sz="1800" dirty="0"/>
              <a:t>):</a:t>
            </a:r>
            <a:br>
              <a:rPr lang="en-GB" sz="1800" dirty="0"/>
            </a:br>
            <a:r>
              <a:rPr lang="en-GB" sz="1800" dirty="0"/>
              <a:t>- </a:t>
            </a:r>
            <a:r>
              <a:rPr lang="en-GB" sz="1800" dirty="0">
                <a:solidFill>
                  <a:srgbClr val="FF0000"/>
                </a:solidFill>
              </a:rPr>
              <a:t>contextualised</a:t>
            </a:r>
            <a:r>
              <a:rPr lang="en-GB" sz="1800" dirty="0"/>
              <a:t> with chemistry </a:t>
            </a:r>
            <a:r>
              <a:rPr lang="en-GB" sz="1800" dirty="0">
                <a:solidFill>
                  <a:srgbClr val="FF0000"/>
                </a:solidFill>
              </a:rPr>
              <a:t>content</a:t>
            </a:r>
            <a:r>
              <a:rPr lang="en-GB" sz="1800" dirty="0"/>
              <a:t> and couched in terms of discipline development and </a:t>
            </a:r>
            <a:r>
              <a:rPr lang="en-GB" sz="1800" dirty="0">
                <a:solidFill>
                  <a:srgbClr val="FF0000"/>
                </a:solidFill>
              </a:rPr>
              <a:t>development of study skills</a:t>
            </a:r>
            <a:br>
              <a:rPr lang="en-GB" dirty="0"/>
            </a:br>
            <a:endParaRPr lang="en-GB" dirty="0"/>
          </a:p>
          <a:p>
            <a:pPr marL="45720" indent="0" algn="ctr">
              <a:buNone/>
            </a:pPr>
            <a:r>
              <a:rPr lang="en-GB" b="1" dirty="0">
                <a:solidFill>
                  <a:srgbClr val="FF0000"/>
                </a:solidFill>
              </a:rPr>
              <a:t>Chemistry student “buy-in” to ESD now good</a:t>
            </a:r>
          </a:p>
          <a:p>
            <a:pPr marL="502920" indent="-457200">
              <a:buAutoNum type="arabicPeriod"/>
            </a:pPr>
            <a:endParaRPr lang="en-GB" dirty="0"/>
          </a:p>
          <a:p>
            <a:pPr marL="45720" indent="0">
              <a:buNone/>
            </a:pPr>
            <a:endParaRPr lang="en-GB" dirty="0"/>
          </a:p>
          <a:p>
            <a:pPr marL="45720" indent="0">
              <a:buNone/>
            </a:pPr>
            <a:endParaRPr lang="en-GB" dirty="0"/>
          </a:p>
          <a:p>
            <a:pPr marL="45720" indent="0">
              <a:buNone/>
            </a:pPr>
            <a:endParaRPr lang="en-GB" dirty="0"/>
          </a:p>
        </p:txBody>
      </p:sp>
    </p:spTree>
    <p:extLst>
      <p:ext uri="{BB962C8B-B14F-4D97-AF65-F5344CB8AC3E}">
        <p14:creationId xmlns:p14="http://schemas.microsoft.com/office/powerpoint/2010/main" val="162941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764704"/>
            <a:ext cx="7632848" cy="5832648"/>
          </a:xfrm>
        </p:spPr>
        <p:txBody>
          <a:bodyPr>
            <a:normAutofit fontScale="70000" lnSpcReduction="20000"/>
          </a:bodyPr>
          <a:lstStyle/>
          <a:p>
            <a:pPr marL="45720" indent="0">
              <a:buNone/>
            </a:pPr>
            <a:endParaRPr lang="en-US" dirty="0"/>
          </a:p>
          <a:p>
            <a:pPr marL="45720" indent="0">
              <a:buNone/>
            </a:pPr>
            <a:r>
              <a:rPr lang="en-US" u="sng" dirty="0"/>
              <a:t>Acknowledgements</a:t>
            </a:r>
          </a:p>
          <a:p>
            <a:pPr marL="45720" indent="0">
              <a:buNone/>
            </a:pPr>
            <a:endParaRPr lang="en-US" dirty="0"/>
          </a:p>
          <a:p>
            <a:pPr marL="45720" indent="0">
              <a:buNone/>
            </a:pPr>
            <a:r>
              <a:rPr lang="en-US" sz="2900" dirty="0">
                <a:solidFill>
                  <a:srgbClr val="FF0000"/>
                </a:solidFill>
              </a:rPr>
              <a:t>Vanessa Odell</a:t>
            </a:r>
            <a:r>
              <a:rPr lang="en-US" dirty="0"/>
              <a:t> NTU Green Academy (also Kelly Osbourne and Seraphina Brown in early development), particularly in setting up on-line work-space.</a:t>
            </a:r>
            <a:endParaRPr lang="en-GB" dirty="0"/>
          </a:p>
          <a:p>
            <a:pPr marL="45720" indent="0">
              <a:buNone/>
            </a:pPr>
            <a:endParaRPr lang="en-US" dirty="0"/>
          </a:p>
          <a:p>
            <a:pPr marL="45720" indent="0">
              <a:buNone/>
            </a:pPr>
            <a:endParaRPr lang="en-US" dirty="0"/>
          </a:p>
          <a:p>
            <a:pPr marL="45720" indent="0">
              <a:buNone/>
            </a:pPr>
            <a:endParaRPr lang="en-US" dirty="0"/>
          </a:p>
          <a:p>
            <a:pPr marL="45720" indent="0">
              <a:buNone/>
            </a:pPr>
            <a:r>
              <a:rPr lang="en-US" u="sng" dirty="0"/>
              <a:t>References</a:t>
            </a:r>
            <a:r>
              <a:rPr lang="en-US" dirty="0"/>
              <a:t> </a:t>
            </a:r>
            <a:br>
              <a:rPr lang="en-US" dirty="0"/>
            </a:br>
            <a:endParaRPr lang="en-GB" sz="1900" dirty="0"/>
          </a:p>
          <a:p>
            <a:pPr marL="45720" indent="0">
              <a:buNone/>
            </a:pPr>
            <a:r>
              <a:rPr lang="en-US" sz="1900" dirty="0"/>
              <a:t>Jones, P., Trier, C.J. and Richards, J.P. (2008). Embedding education for sustainable development in higher education: a case study examining common challenges and opportunities for undergraduate </a:t>
            </a:r>
            <a:r>
              <a:rPr lang="en-US" sz="1900" dirty="0" err="1"/>
              <a:t>programmes</a:t>
            </a:r>
            <a:r>
              <a:rPr lang="en-US" sz="1900" dirty="0"/>
              <a:t>. </a:t>
            </a:r>
            <a:r>
              <a:rPr lang="en-US" sz="1900" i="1" dirty="0"/>
              <a:t>International Journal of Educational Research</a:t>
            </a:r>
            <a:r>
              <a:rPr lang="en-US" sz="1900" dirty="0"/>
              <a:t>, </a:t>
            </a:r>
            <a:r>
              <a:rPr lang="en-US" sz="1900" i="1" dirty="0"/>
              <a:t>47 </a:t>
            </a:r>
            <a:r>
              <a:rPr lang="en-US" sz="1900" dirty="0"/>
              <a:t>(6), 341-350. </a:t>
            </a:r>
          </a:p>
          <a:p>
            <a:pPr marL="45720" indent="0">
              <a:buNone/>
            </a:pPr>
            <a:endParaRPr lang="en-GB" sz="1900" dirty="0"/>
          </a:p>
          <a:p>
            <a:pPr marL="45720" indent="0">
              <a:buNone/>
            </a:pPr>
            <a:r>
              <a:rPr lang="en-US" sz="1900" dirty="0"/>
              <a:t>Molthan-Hill, P., Dharmasasmita, A. and Winfield, F. (2015). Academic Freedom, Bureaucracy and Procedures: The Challenge of Curriculum Development for Sustainability. In Leal </a:t>
            </a:r>
            <a:r>
              <a:rPr lang="en-US" sz="1900" dirty="0" err="1"/>
              <a:t>Filho</a:t>
            </a:r>
            <a:r>
              <a:rPr lang="en-US" sz="1900" dirty="0"/>
              <a:t>, W. and </a:t>
            </a:r>
            <a:r>
              <a:rPr lang="en-US" sz="1900" dirty="0" err="1"/>
              <a:t>Davim</a:t>
            </a:r>
            <a:r>
              <a:rPr lang="en-US" sz="1900" dirty="0"/>
              <a:t>, J.P. (Eds.), </a:t>
            </a:r>
            <a:r>
              <a:rPr lang="en-US" sz="1900" i="1" dirty="0"/>
              <a:t>Challenges in Higher Education for Sustainability.</a:t>
            </a:r>
            <a:r>
              <a:rPr lang="en-US" sz="1900" dirty="0"/>
              <a:t> (pp. 199-215). Cham, Switzerland: Springer. </a:t>
            </a:r>
          </a:p>
          <a:p>
            <a:pPr marL="45720" indent="0">
              <a:buNone/>
            </a:pPr>
            <a:endParaRPr lang="en-GB" sz="1900" dirty="0"/>
          </a:p>
          <a:p>
            <a:pPr marL="45720" indent="0">
              <a:buNone/>
            </a:pPr>
            <a:r>
              <a:rPr lang="en-US" sz="1900" dirty="0"/>
              <a:t>Puntha, H., Molthan-Hill, P., Dharmasasmita, A. and Simmons, E. (2015). Food for thought: a university-wide approach to stimulate curricular and extra-curricular ESD activity. In Leal </a:t>
            </a:r>
            <a:r>
              <a:rPr lang="en-US" sz="1900" dirty="0" err="1"/>
              <a:t>Filho</a:t>
            </a:r>
            <a:r>
              <a:rPr lang="en-US" sz="1900" dirty="0"/>
              <a:t>, W., </a:t>
            </a:r>
            <a:r>
              <a:rPr lang="en-US" sz="1900" dirty="0" err="1"/>
              <a:t>Azeiteiro</a:t>
            </a:r>
            <a:r>
              <a:rPr lang="en-US" sz="1900" dirty="0"/>
              <a:t>, U.M., </a:t>
            </a:r>
            <a:r>
              <a:rPr lang="en-US" sz="1900" dirty="0" err="1"/>
              <a:t>Caeiro</a:t>
            </a:r>
            <a:r>
              <a:rPr lang="en-US" sz="1900" dirty="0"/>
              <a:t>, S. and Alves, F.  (Eds.), </a:t>
            </a:r>
            <a:r>
              <a:rPr lang="en-US" sz="1900" i="1" dirty="0"/>
              <a:t>Integrating Sustainability Thinking in Science and Engineering Curricula, World Sustainability Series.</a:t>
            </a:r>
            <a:r>
              <a:rPr lang="en-US" sz="1900" dirty="0"/>
              <a:t> (pp. 31-48). Cham, Switzerland: Springer. </a:t>
            </a:r>
          </a:p>
          <a:p>
            <a:pPr marL="45720" indent="0">
              <a:buNone/>
            </a:pPr>
            <a:endParaRPr lang="en-GB" sz="1900" dirty="0"/>
          </a:p>
          <a:p>
            <a:pPr marL="45720" indent="0">
              <a:buNone/>
            </a:pPr>
            <a:r>
              <a:rPr lang="en-US" sz="1900" dirty="0" err="1"/>
              <a:t>Zeegers</a:t>
            </a:r>
            <a:r>
              <a:rPr lang="en-US" sz="1900" dirty="0"/>
              <a:t>, Y. and Clark, I.F. (2014). Students’ perception of education for sustainable development. </a:t>
            </a:r>
            <a:r>
              <a:rPr lang="en-US" sz="1900" i="1" dirty="0"/>
              <a:t>Journal of Sustainability in Higher Education</a:t>
            </a:r>
            <a:r>
              <a:rPr lang="en-US" sz="1900" dirty="0"/>
              <a:t>, </a:t>
            </a:r>
            <a:r>
              <a:rPr lang="en-US" sz="1900" i="1" dirty="0"/>
              <a:t>15 </a:t>
            </a:r>
            <a:r>
              <a:rPr lang="en-US" sz="1900" dirty="0"/>
              <a:t>(2), 242-253.</a:t>
            </a:r>
            <a:endParaRPr lang="en-GB" sz="1900" dirty="0"/>
          </a:p>
        </p:txBody>
      </p:sp>
    </p:spTree>
    <p:extLst>
      <p:ext uri="{BB962C8B-B14F-4D97-AF65-F5344CB8AC3E}">
        <p14:creationId xmlns:p14="http://schemas.microsoft.com/office/powerpoint/2010/main" val="290189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512511" cy="1143000"/>
          </a:xfrm>
        </p:spPr>
        <p:txBody>
          <a:bodyPr/>
          <a:lstStyle/>
          <a:p>
            <a:pPr marL="0" indent="0" algn="ctr">
              <a:buNone/>
            </a:pPr>
            <a:r>
              <a:rPr lang="en-GB" sz="3600" dirty="0">
                <a:effectLst>
                  <a:reflection blurRad="6350" endPos="0" dir="5400000" sy="-100000" algn="bl" rotWithShape="0"/>
                </a:effectLst>
              </a:rPr>
              <a:t>Overview</a:t>
            </a:r>
          </a:p>
        </p:txBody>
      </p:sp>
      <p:sp>
        <p:nvSpPr>
          <p:cNvPr id="3" name="Content Placeholder 2"/>
          <p:cNvSpPr>
            <a:spLocks noGrp="1"/>
          </p:cNvSpPr>
          <p:nvPr>
            <p:ph sz="quarter" idx="13"/>
          </p:nvPr>
        </p:nvSpPr>
        <p:spPr>
          <a:xfrm>
            <a:off x="539552" y="1988840"/>
            <a:ext cx="7992888" cy="3456384"/>
          </a:xfrm>
        </p:spPr>
        <p:txBody>
          <a:bodyPr/>
          <a:lstStyle/>
          <a:p>
            <a:pPr marL="45720" indent="0">
              <a:buNone/>
            </a:pPr>
            <a:r>
              <a:rPr lang="en-GB" dirty="0">
                <a:solidFill>
                  <a:schemeClr val="accent6"/>
                </a:solidFill>
              </a:rPr>
              <a:t>1. University-wide ESD (Sustainability in Practice Certificate, SiP)</a:t>
            </a:r>
          </a:p>
          <a:p>
            <a:pPr marL="45720" indent="0">
              <a:buNone/>
            </a:pPr>
            <a:br>
              <a:rPr lang="en-GB" dirty="0"/>
            </a:br>
            <a:r>
              <a:rPr lang="en-GB" dirty="0"/>
              <a:t>2. Chemistry modules integrated with SiP</a:t>
            </a:r>
          </a:p>
          <a:p>
            <a:pPr marL="45720" indent="0">
              <a:buNone/>
            </a:pPr>
            <a:endParaRPr lang="en-GB" dirty="0"/>
          </a:p>
          <a:p>
            <a:endParaRPr lang="en-GB" dirty="0"/>
          </a:p>
          <a:p>
            <a:pPr marL="45720" indent="0">
              <a:buNone/>
            </a:pPr>
            <a:r>
              <a:rPr lang="en-GB" dirty="0"/>
              <a:t>Conclusions</a:t>
            </a:r>
          </a:p>
        </p:txBody>
      </p:sp>
    </p:spTree>
    <p:extLst>
      <p:ext uri="{BB962C8B-B14F-4D97-AF65-F5344CB8AC3E}">
        <p14:creationId xmlns:p14="http://schemas.microsoft.com/office/powerpoint/2010/main" val="147472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8464" y="548680"/>
            <a:ext cx="6912768" cy="1008111"/>
          </a:xfrm>
        </p:spPr>
        <p:txBody>
          <a:bodyPr>
            <a:normAutofit fontScale="90000"/>
          </a:bodyPr>
          <a:lstStyle/>
          <a:p>
            <a:pPr marL="0" indent="0">
              <a:buNone/>
            </a:pPr>
            <a:r>
              <a:rPr lang="en-GB" sz="4000" b="1" dirty="0">
                <a:effectLst>
                  <a:reflection blurRad="6350" endPos="0" dir="5400000" sy="-100000" algn="bl" rotWithShape="0"/>
                </a:effectLst>
                <a:latin typeface="+mn-lt"/>
              </a:rPr>
              <a:t>University-wide ESD at NTU</a:t>
            </a:r>
            <a:br>
              <a:rPr lang="en-GB" sz="4000" dirty="0"/>
            </a:br>
            <a:br>
              <a:rPr lang="en-GB" sz="4000" dirty="0"/>
            </a:br>
            <a:endParaRPr lang="en-GB" sz="4000" dirty="0"/>
          </a:p>
        </p:txBody>
      </p:sp>
      <p:pic>
        <p:nvPicPr>
          <p:cNvPr id="2" name="Content Placeholder 1"/>
          <p:cNvPicPr>
            <a:picLocks noGrp="1" noChangeAspect="1"/>
          </p:cNvPicPr>
          <p:nvPr>
            <p:ph sz="quarter" idx="13"/>
          </p:nvPr>
        </p:nvPicPr>
        <p:blipFill>
          <a:blip r:embed="rId2"/>
          <a:stretch>
            <a:fillRect/>
          </a:stretch>
        </p:blipFill>
        <p:spPr>
          <a:xfrm>
            <a:off x="7363110" y="946267"/>
            <a:ext cx="1374117" cy="1800200"/>
          </a:xfrm>
          <a:prstGeom prst="rect">
            <a:avLst/>
          </a:prstGeom>
        </p:spPr>
      </p:pic>
      <p:pic>
        <p:nvPicPr>
          <p:cNvPr id="4" name="Picture 3"/>
          <p:cNvPicPr>
            <a:picLocks noChangeAspect="1"/>
          </p:cNvPicPr>
          <p:nvPr/>
        </p:nvPicPr>
        <p:blipFill>
          <a:blip r:embed="rId3"/>
          <a:stretch>
            <a:fillRect/>
          </a:stretch>
        </p:blipFill>
        <p:spPr>
          <a:xfrm>
            <a:off x="4211960" y="5949280"/>
            <a:ext cx="1039541" cy="430155"/>
          </a:xfrm>
          <a:prstGeom prst="rect">
            <a:avLst/>
          </a:prstGeom>
        </p:spPr>
      </p:pic>
      <p:sp>
        <p:nvSpPr>
          <p:cNvPr id="5" name="TextBox 4"/>
          <p:cNvSpPr txBox="1"/>
          <p:nvPr/>
        </p:nvSpPr>
        <p:spPr>
          <a:xfrm>
            <a:off x="211943" y="1475132"/>
            <a:ext cx="7022313" cy="5078313"/>
          </a:xfrm>
          <a:prstGeom prst="rect">
            <a:avLst/>
          </a:prstGeom>
          <a:noFill/>
        </p:spPr>
        <p:txBody>
          <a:bodyPr wrap="square" rtlCol="0">
            <a:spAutoFit/>
          </a:bodyPr>
          <a:lstStyle/>
          <a:p>
            <a:r>
              <a:rPr lang="en-GB" dirty="0">
                <a:solidFill>
                  <a:srgbClr val="FF0000"/>
                </a:solidFill>
              </a:rPr>
              <a:t>Sustainability in Practice Certificate (SiP) </a:t>
            </a:r>
            <a:r>
              <a:rPr lang="en-GB" dirty="0"/>
              <a:t>Additional award: HEAR</a:t>
            </a:r>
          </a:p>
          <a:p>
            <a:endParaRPr lang="en-GB" dirty="0"/>
          </a:p>
          <a:p>
            <a:r>
              <a:rPr lang="en-GB" dirty="0"/>
              <a:t>Open to all 25000+ undergraduates, postgraduates and staff at NTU</a:t>
            </a:r>
          </a:p>
          <a:p>
            <a:endParaRPr lang="en-GB" dirty="0"/>
          </a:p>
          <a:p>
            <a:br>
              <a:rPr lang="en-GB" dirty="0"/>
            </a:br>
            <a:br>
              <a:rPr lang="en-GB" dirty="0"/>
            </a:br>
            <a:r>
              <a:rPr lang="en-GB" dirty="0"/>
              <a:t>Concept: apply a common theme to individual’s own specific discipline</a:t>
            </a:r>
          </a:p>
          <a:p>
            <a:endParaRPr lang="en-GB" dirty="0"/>
          </a:p>
          <a:p>
            <a:r>
              <a:rPr lang="en-GB" dirty="0"/>
              <a:t>Theme: “Food for Thought” – developed later with other themes</a:t>
            </a:r>
          </a:p>
          <a:p>
            <a:endParaRPr lang="en-GB" dirty="0"/>
          </a:p>
          <a:p>
            <a:endParaRPr lang="en-GB" dirty="0"/>
          </a:p>
          <a:p>
            <a:endParaRPr lang="en-GB" dirty="0"/>
          </a:p>
          <a:p>
            <a:endParaRPr lang="en-GB" dirty="0"/>
          </a:p>
          <a:p>
            <a:endParaRPr lang="en-GB" dirty="0"/>
          </a:p>
          <a:p>
            <a:endParaRPr lang="en-GB" dirty="0"/>
          </a:p>
          <a:p>
            <a:r>
              <a:rPr lang="en-GB" dirty="0"/>
              <a:t>Promoted to students at induction with Student Union support. Open to students at any level of study.</a:t>
            </a:r>
          </a:p>
          <a:p>
            <a:endParaRPr lang="en-GB" dirty="0"/>
          </a:p>
        </p:txBody>
      </p:sp>
      <p:pic>
        <p:nvPicPr>
          <p:cNvPr id="3" name="Picture 2">
            <a:extLst>
              <a:ext uri="{FF2B5EF4-FFF2-40B4-BE49-F238E27FC236}">
                <a16:creationId xmlns:a16="http://schemas.microsoft.com/office/drawing/2014/main" id="{D850C0F1-CBD0-4FBB-AEC6-C4E0551A03AD}"/>
              </a:ext>
            </a:extLst>
          </p:cNvPr>
          <p:cNvPicPr>
            <a:picLocks noChangeAspect="1"/>
          </p:cNvPicPr>
          <p:nvPr/>
        </p:nvPicPr>
        <p:blipFill>
          <a:blip r:embed="rId4"/>
          <a:stretch>
            <a:fillRect/>
          </a:stretch>
        </p:blipFill>
        <p:spPr>
          <a:xfrm>
            <a:off x="7261608" y="2910308"/>
            <a:ext cx="1670449" cy="1341236"/>
          </a:xfrm>
          <a:prstGeom prst="rect">
            <a:avLst/>
          </a:prstGeom>
        </p:spPr>
      </p:pic>
      <p:pic>
        <p:nvPicPr>
          <p:cNvPr id="6" name="Picture 5">
            <a:extLst>
              <a:ext uri="{FF2B5EF4-FFF2-40B4-BE49-F238E27FC236}">
                <a16:creationId xmlns:a16="http://schemas.microsoft.com/office/drawing/2014/main" id="{FC978515-9C23-4AFF-B421-E1C367385360}"/>
              </a:ext>
            </a:extLst>
          </p:cNvPr>
          <p:cNvPicPr>
            <a:picLocks noChangeAspect="1"/>
          </p:cNvPicPr>
          <p:nvPr/>
        </p:nvPicPr>
        <p:blipFill>
          <a:blip r:embed="rId5"/>
          <a:stretch>
            <a:fillRect/>
          </a:stretch>
        </p:blipFill>
        <p:spPr>
          <a:xfrm>
            <a:off x="7603273" y="4330635"/>
            <a:ext cx="1133954" cy="13534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4340"/>
            <a:ext cx="6480720" cy="866280"/>
          </a:xfrm>
        </p:spPr>
        <p:txBody>
          <a:bodyPr/>
          <a:lstStyle/>
          <a:p>
            <a:pPr marL="0" indent="0" algn="ctr">
              <a:buNone/>
            </a:pPr>
            <a:r>
              <a:rPr lang="en-GB" sz="3600" b="1" dirty="0">
                <a:effectLst>
                  <a:reflection blurRad="6350" endPos="0" dir="5400000" sy="-100000" algn="bl" rotWithShape="0"/>
                </a:effectLst>
                <a:latin typeface="+mn-lt"/>
              </a:rPr>
              <a:t>Five stages to </a:t>
            </a:r>
            <a:r>
              <a:rPr lang="en-GB" sz="3600" b="1" dirty="0" err="1">
                <a:effectLst>
                  <a:reflection blurRad="6350" endPos="0" dir="5400000" sy="-100000" algn="bl" rotWithShape="0"/>
                </a:effectLst>
                <a:latin typeface="+mn-lt"/>
              </a:rPr>
              <a:t>SiP</a:t>
            </a:r>
            <a:r>
              <a:rPr lang="en-GB" sz="3600" b="1" dirty="0">
                <a:effectLst>
                  <a:reflection blurRad="6350" endPos="0" dir="5400000" sy="-100000" algn="bl" rotWithShape="0"/>
                </a:effectLst>
                <a:latin typeface="+mn-lt"/>
              </a:rPr>
              <a:t> Award</a:t>
            </a:r>
          </a:p>
        </p:txBody>
      </p:sp>
      <p:pic>
        <p:nvPicPr>
          <p:cNvPr id="9" name="Picture 8"/>
          <p:cNvPicPr>
            <a:picLocks noChangeAspect="1"/>
          </p:cNvPicPr>
          <p:nvPr/>
        </p:nvPicPr>
        <p:blipFill>
          <a:blip r:embed="rId3"/>
          <a:stretch>
            <a:fillRect/>
          </a:stretch>
        </p:blipFill>
        <p:spPr>
          <a:xfrm>
            <a:off x="6128002" y="1622661"/>
            <a:ext cx="2984518" cy="2238388"/>
          </a:xfrm>
          <a:prstGeom prst="rect">
            <a:avLst/>
          </a:prstGeom>
        </p:spPr>
      </p:pic>
      <p:pic>
        <p:nvPicPr>
          <p:cNvPr id="10" name="Picture 9"/>
          <p:cNvPicPr>
            <a:picLocks noChangeAspect="1"/>
          </p:cNvPicPr>
          <p:nvPr/>
        </p:nvPicPr>
        <p:blipFill>
          <a:blip r:embed="rId4"/>
          <a:stretch>
            <a:fillRect/>
          </a:stretch>
        </p:blipFill>
        <p:spPr>
          <a:xfrm>
            <a:off x="6652166" y="5008761"/>
            <a:ext cx="1462043" cy="1096532"/>
          </a:xfrm>
          <a:prstGeom prst="rect">
            <a:avLst/>
          </a:prstGeom>
        </p:spPr>
      </p:pic>
      <p:sp>
        <p:nvSpPr>
          <p:cNvPr id="11" name="TextBox 10"/>
          <p:cNvSpPr txBox="1"/>
          <p:nvPr/>
        </p:nvSpPr>
        <p:spPr>
          <a:xfrm>
            <a:off x="5863383" y="5872175"/>
            <a:ext cx="3280617" cy="646331"/>
          </a:xfrm>
          <a:prstGeom prst="rect">
            <a:avLst/>
          </a:prstGeom>
          <a:solidFill>
            <a:srgbClr val="FFFFCC"/>
          </a:solidFill>
        </p:spPr>
        <p:txBody>
          <a:bodyPr wrap="square" rtlCol="0">
            <a:spAutoFit/>
          </a:bodyPr>
          <a:lstStyle/>
          <a:p>
            <a:r>
              <a:rPr lang="en-GB" dirty="0"/>
              <a:t>Award ceremony</a:t>
            </a:r>
          </a:p>
          <a:p>
            <a:r>
              <a:rPr lang="en-GB" dirty="0"/>
              <a:t>Best submission winners</a:t>
            </a:r>
          </a:p>
        </p:txBody>
      </p:sp>
      <p:sp>
        <p:nvSpPr>
          <p:cNvPr id="14" name="TextBox 13"/>
          <p:cNvSpPr txBox="1"/>
          <p:nvPr/>
        </p:nvSpPr>
        <p:spPr>
          <a:xfrm>
            <a:off x="132225" y="5078621"/>
            <a:ext cx="5489781" cy="369332"/>
          </a:xfrm>
          <a:prstGeom prst="rect">
            <a:avLst/>
          </a:prstGeom>
          <a:noFill/>
        </p:spPr>
        <p:txBody>
          <a:bodyPr wrap="square" rtlCol="0">
            <a:spAutoFit/>
          </a:bodyPr>
          <a:lstStyle/>
          <a:p>
            <a:r>
              <a:rPr lang="en-GB" dirty="0"/>
              <a:t>5. Individual submission: </a:t>
            </a:r>
            <a:r>
              <a:rPr lang="en-GB" dirty="0">
                <a:solidFill>
                  <a:srgbClr val="FF0000"/>
                </a:solidFill>
              </a:rPr>
              <a:t>poster, video, mood-board</a:t>
            </a:r>
          </a:p>
        </p:txBody>
      </p:sp>
      <p:sp>
        <p:nvSpPr>
          <p:cNvPr id="15" name="Oval 14"/>
          <p:cNvSpPr/>
          <p:nvPr/>
        </p:nvSpPr>
        <p:spPr>
          <a:xfrm>
            <a:off x="3390342" y="5363197"/>
            <a:ext cx="2232248" cy="7958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931954" y="5457598"/>
            <a:ext cx="1509492" cy="646331"/>
          </a:xfrm>
          <a:prstGeom prst="rect">
            <a:avLst/>
          </a:prstGeom>
          <a:noFill/>
        </p:spPr>
        <p:txBody>
          <a:bodyPr wrap="square" rtlCol="0">
            <a:spAutoFit/>
          </a:bodyPr>
          <a:lstStyle/>
          <a:p>
            <a:r>
              <a:rPr lang="en-GB" dirty="0"/>
              <a:t>Manually assessed</a:t>
            </a:r>
          </a:p>
        </p:txBody>
      </p:sp>
      <p:sp>
        <p:nvSpPr>
          <p:cNvPr id="17" name="Right Arrow 16"/>
          <p:cNvSpPr/>
          <p:nvPr/>
        </p:nvSpPr>
        <p:spPr>
          <a:xfrm>
            <a:off x="1896294" y="5557027"/>
            <a:ext cx="1343972" cy="291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5767962" y="5541929"/>
            <a:ext cx="720080" cy="281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32225" y="1176880"/>
            <a:ext cx="6355817" cy="3539430"/>
          </a:xfrm>
          <a:prstGeom prst="rect">
            <a:avLst/>
          </a:prstGeom>
          <a:solidFill>
            <a:schemeClr val="bg1">
              <a:lumMod val="95000"/>
            </a:schemeClr>
          </a:solidFill>
        </p:spPr>
        <p:txBody>
          <a:bodyPr wrap="square" rtlCol="0">
            <a:spAutoFit/>
          </a:bodyPr>
          <a:lstStyle/>
          <a:p>
            <a:pPr marL="342900" indent="-342900">
              <a:buAutoNum type="arabicPeriod"/>
            </a:pPr>
            <a:r>
              <a:rPr lang="en-GB" sz="1600" dirty="0"/>
              <a:t>Introduction to sustainability concepts</a:t>
            </a:r>
          </a:p>
          <a:p>
            <a:pPr marL="800100" lvl="1" indent="-342900">
              <a:buFont typeface="Arial" panose="020B0604020202020204" pitchFamily="34" charset="0"/>
              <a:buChar char="•"/>
            </a:pPr>
            <a:r>
              <a:rPr lang="en-GB" sz="1600" dirty="0"/>
              <a:t>Brief post on (food) sustainability issue</a:t>
            </a:r>
            <a:br>
              <a:rPr lang="en-GB" sz="1600" dirty="0"/>
            </a:br>
            <a:endParaRPr lang="en-GB" sz="1600" dirty="0"/>
          </a:p>
          <a:p>
            <a:pPr marL="342900" indent="-342900">
              <a:buFontTx/>
              <a:buAutoNum type="arabicPeriod"/>
            </a:pPr>
            <a:r>
              <a:rPr lang="en-GB" sz="1600" dirty="0"/>
              <a:t>Links between food, sustainability &amp; discipline</a:t>
            </a:r>
          </a:p>
          <a:p>
            <a:pPr marL="800100" lvl="1" indent="-342900">
              <a:buFont typeface="Arial" panose="020B0604020202020204" pitchFamily="34" charset="0"/>
              <a:buChar char="•"/>
            </a:pPr>
            <a:r>
              <a:rPr lang="en-GB" sz="1600" dirty="0"/>
              <a:t>Reply to peer’s post with reference to own subject</a:t>
            </a:r>
            <a:br>
              <a:rPr lang="en-GB" sz="1600" dirty="0"/>
            </a:br>
            <a:endParaRPr lang="en-GB" sz="1600" dirty="0"/>
          </a:p>
          <a:p>
            <a:pPr marL="342900" indent="-342900">
              <a:buAutoNum type="arabicPeriod"/>
            </a:pPr>
            <a:r>
              <a:rPr lang="en-GB" sz="1600" dirty="0"/>
              <a:t> Quiz – video followed by MCQ quiz</a:t>
            </a:r>
            <a:br>
              <a:rPr lang="en-GB" sz="1600" dirty="0"/>
            </a:br>
            <a:endParaRPr lang="en-GB" sz="1600" dirty="0"/>
          </a:p>
          <a:p>
            <a:pPr marL="342900" indent="-342900">
              <a:buFontTx/>
              <a:buAutoNum type="arabicPeriod"/>
            </a:pPr>
            <a:r>
              <a:rPr lang="en-GB" sz="1600" dirty="0"/>
              <a:t>Solutions to the food sustainability challenges</a:t>
            </a:r>
          </a:p>
          <a:p>
            <a:pPr marL="800100" lvl="1" indent="-342900">
              <a:buFont typeface="Arial" panose="020B0604020202020204" pitchFamily="34" charset="0"/>
              <a:buChar char="•"/>
            </a:pPr>
            <a:r>
              <a:rPr lang="en-GB" sz="1600" dirty="0"/>
              <a:t>Research &amp; post on potential solutions to (food) sustainability issue</a:t>
            </a:r>
          </a:p>
          <a:p>
            <a:endParaRPr lang="en-GB" sz="1600" dirty="0"/>
          </a:p>
          <a:p>
            <a:endParaRPr lang="en-GB" sz="1600" dirty="0"/>
          </a:p>
          <a:p>
            <a:r>
              <a:rPr lang="en-GB" sz="1600" dirty="0"/>
              <a:t>Sessions 1-4 online, automated assessment, staged progress</a:t>
            </a:r>
          </a:p>
        </p:txBody>
      </p:sp>
    </p:spTree>
    <p:extLst>
      <p:ext uri="{BB962C8B-B14F-4D97-AF65-F5344CB8AC3E}">
        <p14:creationId xmlns:p14="http://schemas.microsoft.com/office/powerpoint/2010/main" val="184747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1988840"/>
            <a:ext cx="7992888" cy="3456384"/>
          </a:xfrm>
        </p:spPr>
        <p:txBody>
          <a:bodyPr/>
          <a:lstStyle/>
          <a:p>
            <a:pPr marL="45720" indent="0">
              <a:buNone/>
            </a:pPr>
            <a:r>
              <a:rPr lang="en-GB" dirty="0">
                <a:solidFill>
                  <a:schemeClr val="bg1">
                    <a:lumMod val="85000"/>
                  </a:schemeClr>
                </a:solidFill>
              </a:rPr>
              <a:t>1. University-wide ESD (Sustainability in Practice Certificate)</a:t>
            </a:r>
          </a:p>
          <a:p>
            <a:pPr marL="45720" indent="0">
              <a:buNone/>
            </a:pPr>
            <a:br>
              <a:rPr lang="en-GB" dirty="0"/>
            </a:br>
            <a:r>
              <a:rPr lang="en-GB" dirty="0">
                <a:solidFill>
                  <a:schemeClr val="accent6"/>
                </a:solidFill>
              </a:rPr>
              <a:t>2. Chemistry module integrated with </a:t>
            </a:r>
            <a:r>
              <a:rPr lang="en-GB" dirty="0" err="1">
                <a:solidFill>
                  <a:schemeClr val="accent6"/>
                </a:solidFill>
              </a:rPr>
              <a:t>SiP</a:t>
            </a:r>
            <a:endParaRPr lang="en-GB" dirty="0">
              <a:solidFill>
                <a:schemeClr val="accent6"/>
              </a:solidFill>
            </a:endParaRPr>
          </a:p>
          <a:p>
            <a:pPr marL="0" indent="0">
              <a:buNone/>
            </a:pPr>
            <a:endParaRPr lang="en-GB" dirty="0"/>
          </a:p>
          <a:p>
            <a:pPr marL="45720" indent="0">
              <a:buNone/>
            </a:pPr>
            <a:r>
              <a:rPr lang="en-GB" dirty="0"/>
              <a:t>Conclusions</a:t>
            </a:r>
          </a:p>
        </p:txBody>
      </p:sp>
    </p:spTree>
    <p:extLst>
      <p:ext uri="{BB962C8B-B14F-4D97-AF65-F5344CB8AC3E}">
        <p14:creationId xmlns:p14="http://schemas.microsoft.com/office/powerpoint/2010/main" val="87344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79512" y="764704"/>
            <a:ext cx="8568952" cy="5544616"/>
          </a:xfrm>
        </p:spPr>
        <p:txBody>
          <a:bodyPr>
            <a:normAutofit/>
          </a:bodyPr>
          <a:lstStyle/>
          <a:p>
            <a:pPr marL="45720" indent="0">
              <a:buNone/>
            </a:pPr>
            <a:r>
              <a:rPr lang="en-GB" dirty="0"/>
              <a:t>Why the need for direct integration of SiP in Chemistry degrees?</a:t>
            </a:r>
            <a:br>
              <a:rPr lang="en-GB" dirty="0"/>
            </a:br>
            <a:br>
              <a:rPr lang="en-GB" dirty="0"/>
            </a:br>
            <a:endParaRPr lang="en-GB" dirty="0"/>
          </a:p>
          <a:p>
            <a:pPr marL="45720" indent="0">
              <a:buNone/>
            </a:pPr>
            <a:endParaRPr lang="en-GB" dirty="0"/>
          </a:p>
          <a:p>
            <a:pPr marL="45720" indent="0">
              <a:buNone/>
            </a:pPr>
            <a:r>
              <a:rPr lang="en-GB" dirty="0"/>
              <a:t>Chemistry students find difficulty in seeing the need to study sustainability: </a:t>
            </a:r>
            <a:br>
              <a:rPr lang="en-GB" dirty="0"/>
            </a:br>
            <a:endParaRPr lang="en-GB" dirty="0"/>
          </a:p>
          <a:p>
            <a:pPr>
              <a:buFont typeface="Arial" panose="020B0604020202020204" pitchFamily="34" charset="0"/>
              <a:buChar char="•"/>
            </a:pPr>
            <a:r>
              <a:rPr lang="en-GB" dirty="0"/>
              <a:t>Unpopular “Sustainable Chemistry” optional module (2014)</a:t>
            </a:r>
            <a:br>
              <a:rPr lang="en-GB" dirty="0"/>
            </a:br>
            <a:endParaRPr lang="en-GB" dirty="0"/>
          </a:p>
          <a:p>
            <a:pPr>
              <a:buFont typeface="Arial" panose="020B0604020202020204" pitchFamily="34" charset="0"/>
              <a:buChar char="•"/>
            </a:pPr>
            <a:r>
              <a:rPr lang="en-GB" dirty="0"/>
              <a:t>Discussions at staff-student consultative committee -relevance to subject of chemistry questioned by students</a:t>
            </a:r>
            <a:br>
              <a:rPr lang="en-GB" dirty="0"/>
            </a:br>
            <a:endParaRPr lang="en-GB" dirty="0"/>
          </a:p>
          <a:p>
            <a:pPr marL="45720" indent="0">
              <a:buNone/>
            </a:pPr>
            <a:endParaRPr lang="en-GB" dirty="0"/>
          </a:p>
          <a:p>
            <a:pPr marL="45720" indent="0" algn="ctr">
              <a:buNone/>
            </a:pPr>
            <a:r>
              <a:rPr lang="en-GB" b="1" dirty="0">
                <a:solidFill>
                  <a:srgbClr val="FF0000"/>
                </a:solidFill>
              </a:rPr>
              <a:t>CONTEXTUALISE FOR THE CHEMISTRY STUDENTS</a:t>
            </a:r>
            <a:r>
              <a:rPr lang="en-GB" b="1" dirty="0"/>
              <a:t> </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20895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476672"/>
            <a:ext cx="8424936" cy="6192688"/>
          </a:xfrm>
        </p:spPr>
        <p:txBody>
          <a:bodyPr/>
          <a:lstStyle/>
          <a:p>
            <a:pPr marL="45720" indent="0" algn="ctr">
              <a:buNone/>
            </a:pPr>
            <a:r>
              <a:rPr lang="en-GB" b="1" dirty="0"/>
              <a:t>Where to fit the SiP? (2015 – 2019)</a:t>
            </a:r>
          </a:p>
          <a:p>
            <a:pPr marL="45720" indent="0">
              <a:buNone/>
            </a:pPr>
            <a:endParaRPr lang="en-GB" dirty="0"/>
          </a:p>
          <a:p>
            <a:pPr marL="4572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43902299"/>
              </p:ext>
            </p:extLst>
          </p:nvPr>
        </p:nvGraphicFramePr>
        <p:xfrm>
          <a:off x="323528" y="1052735"/>
          <a:ext cx="5904654" cy="5112570"/>
        </p:xfrm>
        <a:graphic>
          <a:graphicData uri="http://schemas.openxmlformats.org/drawingml/2006/table">
            <a:tbl>
              <a:tblPr firstRow="1" bandRow="1">
                <a:tableStyleId>{5C22544A-7EE6-4342-B048-85BDC9FD1C3A}</a:tableStyleId>
              </a:tblPr>
              <a:tblGrid>
                <a:gridCol w="843522">
                  <a:extLst>
                    <a:ext uri="{9D8B030D-6E8A-4147-A177-3AD203B41FA5}">
                      <a16:colId xmlns:a16="http://schemas.microsoft.com/office/drawing/2014/main" val="20000"/>
                    </a:ext>
                  </a:extLst>
                </a:gridCol>
                <a:gridCol w="843522">
                  <a:extLst>
                    <a:ext uri="{9D8B030D-6E8A-4147-A177-3AD203B41FA5}">
                      <a16:colId xmlns:a16="http://schemas.microsoft.com/office/drawing/2014/main" val="20001"/>
                    </a:ext>
                  </a:extLst>
                </a:gridCol>
                <a:gridCol w="843522">
                  <a:extLst>
                    <a:ext uri="{9D8B030D-6E8A-4147-A177-3AD203B41FA5}">
                      <a16:colId xmlns:a16="http://schemas.microsoft.com/office/drawing/2014/main" val="20002"/>
                    </a:ext>
                  </a:extLst>
                </a:gridCol>
                <a:gridCol w="843522">
                  <a:extLst>
                    <a:ext uri="{9D8B030D-6E8A-4147-A177-3AD203B41FA5}">
                      <a16:colId xmlns:a16="http://schemas.microsoft.com/office/drawing/2014/main" val="20003"/>
                    </a:ext>
                  </a:extLst>
                </a:gridCol>
                <a:gridCol w="843522">
                  <a:extLst>
                    <a:ext uri="{9D8B030D-6E8A-4147-A177-3AD203B41FA5}">
                      <a16:colId xmlns:a16="http://schemas.microsoft.com/office/drawing/2014/main" val="20004"/>
                    </a:ext>
                  </a:extLst>
                </a:gridCol>
                <a:gridCol w="843522">
                  <a:extLst>
                    <a:ext uri="{9D8B030D-6E8A-4147-A177-3AD203B41FA5}">
                      <a16:colId xmlns:a16="http://schemas.microsoft.com/office/drawing/2014/main" val="20005"/>
                    </a:ext>
                  </a:extLst>
                </a:gridCol>
                <a:gridCol w="843522">
                  <a:extLst>
                    <a:ext uri="{9D8B030D-6E8A-4147-A177-3AD203B41FA5}">
                      <a16:colId xmlns:a16="http://schemas.microsoft.com/office/drawing/2014/main" val="20006"/>
                    </a:ext>
                  </a:extLst>
                </a:gridCol>
              </a:tblGrid>
              <a:tr h="1704190">
                <a:tc>
                  <a:txBody>
                    <a:bodyPr/>
                    <a:lstStyle/>
                    <a:p>
                      <a:pPr algn="ctr"/>
                      <a:r>
                        <a:rPr lang="en-GB" sz="1400" b="0" dirty="0">
                          <a:solidFill>
                            <a:schemeClr val="tx1"/>
                          </a:solidFill>
                        </a:rPr>
                        <a:t>Year 1 (L4)</a:t>
                      </a:r>
                    </a:p>
                  </a:txBody>
                  <a:tcPr>
                    <a:solidFill>
                      <a:schemeClr val="accent1">
                        <a:lumMod val="20000"/>
                        <a:lumOff val="80000"/>
                      </a:schemeClr>
                    </a:solidFill>
                  </a:tcPr>
                </a:tc>
                <a:tc rowSpan="3">
                  <a:txBody>
                    <a:bodyPr/>
                    <a:lstStyle/>
                    <a:p>
                      <a:pPr algn="ctr"/>
                      <a:r>
                        <a:rPr lang="en-GB" sz="1600" dirty="0"/>
                        <a:t>Organic </a:t>
                      </a:r>
                      <a:r>
                        <a:rPr lang="en-GB" sz="1600" baseline="0" dirty="0"/>
                        <a:t>chemistry (O)</a:t>
                      </a:r>
                    </a:p>
                  </a:txBody>
                  <a:tcPr vert="vert270"/>
                </a:tc>
                <a:tc rowSpan="3">
                  <a:txBody>
                    <a:bodyPr/>
                    <a:lstStyle/>
                    <a:p>
                      <a:pPr algn="ctr"/>
                      <a:r>
                        <a:rPr lang="en-GB" sz="1600" dirty="0"/>
                        <a:t>Inorganic chemistry (I)</a:t>
                      </a:r>
                    </a:p>
                  </a:txBody>
                  <a:tcPr vert="vert270"/>
                </a:tc>
                <a:tc rowSpan="3">
                  <a:txBody>
                    <a:bodyPr/>
                    <a:lstStyle/>
                    <a:p>
                      <a:pPr algn="ctr"/>
                      <a:r>
                        <a:rPr lang="en-GB" sz="1600" dirty="0"/>
                        <a:t>Physical chemistry (P)</a:t>
                      </a:r>
                    </a:p>
                  </a:txBody>
                  <a:tcPr vert="vert270"/>
                </a:tc>
                <a:tc rowSpan="2">
                  <a:txBody>
                    <a:bodyPr/>
                    <a:lstStyle/>
                    <a:p>
                      <a:pPr algn="ctr"/>
                      <a:r>
                        <a:rPr lang="en-GB" sz="1600" dirty="0"/>
                        <a:t>Analytical chemistry (A)</a:t>
                      </a:r>
                    </a:p>
                  </a:txBody>
                  <a:tcPr vert="vert270"/>
                </a:tc>
                <a:tc rowSpan="2">
                  <a:txBody>
                    <a:bodyPr/>
                    <a:lstStyle/>
                    <a:p>
                      <a:pPr algn="ctr"/>
                      <a:r>
                        <a:rPr lang="en-GB" sz="1600" dirty="0"/>
                        <a:t>Professional practice</a:t>
                      </a:r>
                    </a:p>
                    <a:p>
                      <a:pPr algn="ctr"/>
                      <a:endParaRPr lang="en-GB" sz="1600" dirty="0"/>
                    </a:p>
                  </a:txBody>
                  <a:tcPr vert="vert270"/>
                </a:tc>
                <a:tc>
                  <a:txBody>
                    <a:bodyPr/>
                    <a:lstStyle/>
                    <a:p>
                      <a:pPr algn="ctr"/>
                      <a:endParaRPr lang="en-GB" sz="1600" dirty="0"/>
                    </a:p>
                    <a:p>
                      <a:pPr algn="ctr"/>
                      <a:endParaRPr lang="en-GB" sz="1600" dirty="0"/>
                    </a:p>
                    <a:p>
                      <a:pPr algn="ctr"/>
                      <a:endParaRPr lang="en-GB" sz="1600" dirty="0"/>
                    </a:p>
                    <a:p>
                      <a:pPr algn="ctr"/>
                      <a:r>
                        <a:rPr lang="en-GB" sz="1600" dirty="0"/>
                        <a:t>Option</a:t>
                      </a:r>
                    </a:p>
                  </a:txBody>
                  <a:tcPr/>
                </a:tc>
                <a:extLst>
                  <a:ext uri="{0D108BD9-81ED-4DB2-BD59-A6C34878D82A}">
                    <a16:rowId xmlns:a16="http://schemas.microsoft.com/office/drawing/2014/main" val="10000"/>
                  </a:ext>
                </a:extLst>
              </a:tr>
              <a:tr h="17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Year 2 (L5)</a:t>
                      </a:r>
                    </a:p>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a:txBody>
                    <a:bodyPr/>
                    <a:lstStyle/>
                    <a:p>
                      <a:endParaRPr lang="en-GB" sz="1600" dirty="0"/>
                    </a:p>
                    <a:p>
                      <a:endParaRPr lang="en-GB" sz="1600" dirty="0"/>
                    </a:p>
                    <a:p>
                      <a:r>
                        <a:rPr lang="en-GB" sz="1600" dirty="0">
                          <a:solidFill>
                            <a:schemeClr val="bg1"/>
                          </a:solidFill>
                        </a:rPr>
                        <a:t>Option</a:t>
                      </a:r>
                    </a:p>
                  </a:txBody>
                  <a:tcPr>
                    <a:solidFill>
                      <a:schemeClr val="accent6"/>
                    </a:solidFill>
                  </a:tcPr>
                </a:tc>
                <a:extLst>
                  <a:ext uri="{0D108BD9-81ED-4DB2-BD59-A6C34878D82A}">
                    <a16:rowId xmlns:a16="http://schemas.microsoft.com/office/drawing/2014/main" val="10001"/>
                  </a:ext>
                </a:extLst>
              </a:tr>
              <a:tr h="17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Year 3 (L6)</a:t>
                      </a:r>
                    </a:p>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gridSpan="2">
                  <a:txBody>
                    <a:bodyPr/>
                    <a:lstStyle/>
                    <a:p>
                      <a:pPr algn="ctr"/>
                      <a:endParaRPr lang="en-GB" sz="1600"/>
                    </a:p>
                    <a:p>
                      <a:pPr algn="ctr"/>
                      <a:endParaRPr lang="en-GB" sz="1600"/>
                    </a:p>
                    <a:p>
                      <a:pPr algn="ctr"/>
                      <a:endParaRPr lang="en-GB" sz="1600"/>
                    </a:p>
                    <a:p>
                      <a:pPr algn="ctr"/>
                      <a:r>
                        <a:rPr lang="en-GB" sz="1600"/>
                        <a:t>Project</a:t>
                      </a:r>
                      <a:endParaRPr lang="en-GB" sz="1600" dirty="0"/>
                    </a:p>
                  </a:txBody>
                  <a:tcPr>
                    <a:solidFill>
                      <a:schemeClr val="accent1">
                        <a:lumMod val="60000"/>
                        <a:lumOff val="40000"/>
                      </a:schemeClr>
                    </a:solidFill>
                  </a:tcPr>
                </a:tc>
                <a:tc hMerge="1">
                  <a:txBody>
                    <a:bodyPr/>
                    <a:lstStyle/>
                    <a:p>
                      <a:endParaRPr lang="en-GB" dirty="0"/>
                    </a:p>
                  </a:txBody>
                  <a:tcPr/>
                </a:tc>
                <a:tc>
                  <a:txBody>
                    <a:bodyPr/>
                    <a:lstStyle/>
                    <a:p>
                      <a:endParaRPr lang="en-GB" sz="1600" dirty="0"/>
                    </a:p>
                    <a:p>
                      <a:endParaRPr lang="en-GB" sz="1600" dirty="0"/>
                    </a:p>
                    <a:p>
                      <a:endParaRPr lang="en-GB" sz="1600" dirty="0"/>
                    </a:p>
                    <a:p>
                      <a:r>
                        <a:rPr lang="en-GB" sz="1600" dirty="0"/>
                        <a:t>Option</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20427768"/>
              </p:ext>
            </p:extLst>
          </p:nvPr>
        </p:nvGraphicFramePr>
        <p:xfrm>
          <a:off x="7006133" y="1916832"/>
          <a:ext cx="1872208" cy="1840149"/>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tblGrid>
              <a:tr h="360041">
                <a:tc>
                  <a:txBody>
                    <a:bodyPr/>
                    <a:lstStyle/>
                    <a:p>
                      <a:pPr algn="ctr"/>
                      <a:r>
                        <a:rPr lang="en-GB" sz="1200" b="0" dirty="0">
                          <a:solidFill>
                            <a:schemeClr val="tx1"/>
                          </a:solidFill>
                        </a:rPr>
                        <a:t>Materials (I)</a:t>
                      </a:r>
                    </a:p>
                  </a:txBody>
                  <a:tcPr>
                    <a:solidFill>
                      <a:schemeClr val="accent1">
                        <a:lumMod val="20000"/>
                        <a:lumOff val="80000"/>
                      </a:schemeClr>
                    </a:solidFill>
                  </a:tcPr>
                </a:tc>
                <a:extLst>
                  <a:ext uri="{0D108BD9-81ED-4DB2-BD59-A6C34878D82A}">
                    <a16:rowId xmlns:a16="http://schemas.microsoft.com/office/drawing/2014/main" val="10000"/>
                  </a:ext>
                </a:extLst>
              </a:tr>
              <a:tr h="392101">
                <a:tc>
                  <a:txBody>
                    <a:bodyPr/>
                    <a:lstStyle/>
                    <a:p>
                      <a:pPr algn="ctr"/>
                      <a:r>
                        <a:rPr lang="en-GB" sz="1200" dirty="0"/>
                        <a:t>Pharmaceutical (O)</a:t>
                      </a:r>
                    </a:p>
                  </a:txBody>
                  <a:tcPr/>
                </a:tc>
                <a:extLst>
                  <a:ext uri="{0D108BD9-81ED-4DB2-BD59-A6C34878D82A}">
                    <a16:rowId xmlns:a16="http://schemas.microsoft.com/office/drawing/2014/main" val="10001"/>
                  </a:ext>
                </a:extLst>
              </a:tr>
              <a:tr h="399987">
                <a:tc>
                  <a:txBody>
                    <a:bodyPr/>
                    <a:lstStyle/>
                    <a:p>
                      <a:pPr algn="ctr"/>
                      <a:r>
                        <a:rPr lang="en-GB" sz="1200" dirty="0"/>
                        <a:t>Chemical Technology (P)</a:t>
                      </a:r>
                    </a:p>
                  </a:txBody>
                  <a:tcPr/>
                </a:tc>
                <a:extLst>
                  <a:ext uri="{0D108BD9-81ED-4DB2-BD59-A6C34878D82A}">
                    <a16:rowId xmlns:a16="http://schemas.microsoft.com/office/drawing/2014/main" val="10002"/>
                  </a:ext>
                </a:extLst>
              </a:tr>
              <a:tr h="688020">
                <a:tc>
                  <a:txBody>
                    <a:bodyPr/>
                    <a:lstStyle/>
                    <a:p>
                      <a:pPr algn="ctr"/>
                      <a:r>
                        <a:rPr lang="en-GB" sz="1200" b="1" dirty="0">
                          <a:solidFill>
                            <a:schemeClr val="bg1"/>
                          </a:solidFill>
                        </a:rPr>
                        <a:t>Applied Instrumental Analysis (A)</a:t>
                      </a:r>
                    </a:p>
                  </a:txBody>
                  <a:tcPr>
                    <a:solidFill>
                      <a:schemeClr val="accent6"/>
                    </a:solidFill>
                  </a:tcPr>
                </a:tc>
                <a:extLst>
                  <a:ext uri="{0D108BD9-81ED-4DB2-BD59-A6C34878D82A}">
                    <a16:rowId xmlns:a16="http://schemas.microsoft.com/office/drawing/2014/main" val="10003"/>
                  </a:ext>
                </a:extLst>
              </a:tr>
            </a:tbl>
          </a:graphicData>
        </a:graphic>
      </p:graphicFrame>
      <p:sp>
        <p:nvSpPr>
          <p:cNvPr id="7" name="Right Arrow 6"/>
          <p:cNvSpPr/>
          <p:nvPr/>
        </p:nvSpPr>
        <p:spPr>
          <a:xfrm>
            <a:off x="6264187" y="3356992"/>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345166897"/>
              </p:ext>
            </p:extLst>
          </p:nvPr>
        </p:nvGraphicFramePr>
        <p:xfrm>
          <a:off x="6588224" y="4581127"/>
          <a:ext cx="2448272" cy="1656186"/>
        </p:xfrm>
        <a:graphic>
          <a:graphicData uri="http://schemas.openxmlformats.org/drawingml/2006/table">
            <a:tbl>
              <a:tblPr firstRow="1" bandRow="1">
                <a:tableStyleId>{5C22544A-7EE6-4342-B048-85BDC9FD1C3A}</a:tableStyleId>
              </a:tblPr>
              <a:tblGrid>
                <a:gridCol w="1261231">
                  <a:extLst>
                    <a:ext uri="{9D8B030D-6E8A-4147-A177-3AD203B41FA5}">
                      <a16:colId xmlns:a16="http://schemas.microsoft.com/office/drawing/2014/main" val="20000"/>
                    </a:ext>
                  </a:extLst>
                </a:gridCol>
                <a:gridCol w="1187041">
                  <a:extLst>
                    <a:ext uri="{9D8B030D-6E8A-4147-A177-3AD203B41FA5}">
                      <a16:colId xmlns:a16="http://schemas.microsoft.com/office/drawing/2014/main" val="20001"/>
                    </a:ext>
                  </a:extLst>
                </a:gridCol>
              </a:tblGrid>
              <a:tr h="828093">
                <a:tc>
                  <a:txBody>
                    <a:bodyPr/>
                    <a:lstStyle/>
                    <a:p>
                      <a:pPr algn="ctr"/>
                      <a:r>
                        <a:rPr lang="en-GB" sz="1200" dirty="0"/>
                        <a:t>Novel techniques</a:t>
                      </a:r>
                    </a:p>
                  </a:txBody>
                  <a:tcPr>
                    <a:solidFill>
                      <a:schemeClr val="accent6"/>
                    </a:solidFill>
                  </a:tcPr>
                </a:tc>
                <a:tc>
                  <a:txBody>
                    <a:bodyPr/>
                    <a:lstStyle/>
                    <a:p>
                      <a:pPr algn="ctr"/>
                      <a:r>
                        <a:rPr lang="en-GB" sz="1200" b="0" dirty="0">
                          <a:solidFill>
                            <a:schemeClr val="tx1"/>
                          </a:solidFill>
                        </a:rPr>
                        <a:t>Analytical lab file</a:t>
                      </a:r>
                    </a:p>
                  </a:txBody>
                  <a:tcPr>
                    <a:solidFill>
                      <a:schemeClr val="accent6">
                        <a:lumMod val="20000"/>
                        <a:lumOff val="80000"/>
                      </a:schemeClr>
                    </a:solidFill>
                  </a:tcPr>
                </a:tc>
                <a:extLst>
                  <a:ext uri="{0D108BD9-81ED-4DB2-BD59-A6C34878D82A}">
                    <a16:rowId xmlns:a16="http://schemas.microsoft.com/office/drawing/2014/main" val="10000"/>
                  </a:ext>
                </a:extLst>
              </a:tr>
              <a:tr h="828093">
                <a:tc>
                  <a:txBody>
                    <a:bodyPr/>
                    <a:lstStyle/>
                    <a:p>
                      <a:pPr algn="ctr"/>
                      <a:r>
                        <a:rPr lang="en-GB" sz="1200" dirty="0"/>
                        <a:t>Radiochemistry lab file</a:t>
                      </a:r>
                    </a:p>
                  </a:txBody>
                  <a:tcPr>
                    <a:solidFill>
                      <a:schemeClr val="accent6">
                        <a:lumMod val="20000"/>
                        <a:lumOff val="80000"/>
                      </a:schemeClr>
                    </a:solidFill>
                  </a:tcPr>
                </a:tc>
                <a:tc>
                  <a:txBody>
                    <a:bodyPr/>
                    <a:lstStyle/>
                    <a:p>
                      <a:pPr algn="ctr"/>
                      <a:r>
                        <a:rPr lang="en-GB" sz="1200" dirty="0"/>
                        <a:t>PBL</a:t>
                      </a: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9" name="Down Arrow 8"/>
          <p:cNvSpPr/>
          <p:nvPr/>
        </p:nvSpPr>
        <p:spPr>
          <a:xfrm>
            <a:off x="7164288" y="3848315"/>
            <a:ext cx="144016" cy="732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F1140681-2FC4-4C14-9D9F-39CA66C6D499}"/>
              </a:ext>
            </a:extLst>
          </p:cNvPr>
          <p:cNvSpPr/>
          <p:nvPr/>
        </p:nvSpPr>
        <p:spPr>
          <a:xfrm>
            <a:off x="202545" y="2708920"/>
            <a:ext cx="1008112" cy="1728192"/>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C195976-C4E3-4B64-A83D-AFED727AB8E2}"/>
              </a:ext>
            </a:extLst>
          </p:cNvPr>
          <p:cNvSpPr/>
          <p:nvPr/>
        </p:nvSpPr>
        <p:spPr>
          <a:xfrm>
            <a:off x="5285009" y="2744924"/>
            <a:ext cx="1008112" cy="1728192"/>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966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6084676" cy="5724644"/>
          </a:xfrm>
          <a:prstGeom prst="rect">
            <a:avLst/>
          </a:prstGeom>
          <a:noFill/>
        </p:spPr>
        <p:txBody>
          <a:bodyPr wrap="square" rtlCol="0">
            <a:spAutoFit/>
          </a:bodyPr>
          <a:lstStyle/>
          <a:p>
            <a:r>
              <a:rPr lang="en-GB" sz="2000" b="1" dirty="0"/>
              <a:t>Integrating </a:t>
            </a:r>
            <a:r>
              <a:rPr lang="en-GB" sz="2000" b="1" dirty="0" err="1"/>
              <a:t>SiP</a:t>
            </a:r>
            <a:r>
              <a:rPr lang="en-GB" sz="2000" b="1" dirty="0"/>
              <a:t> in Applied Instrumental Analysis module </a:t>
            </a:r>
          </a:p>
          <a:p>
            <a:endParaRPr lang="en-GB" sz="1600" dirty="0"/>
          </a:p>
          <a:p>
            <a:endParaRPr lang="en-GB" sz="1600" dirty="0"/>
          </a:p>
          <a:p>
            <a:r>
              <a:rPr lang="en-GB" sz="1600" dirty="0"/>
              <a:t>1. Align module coursework directly with two of the more time-consuming SiP stages (sessions)</a:t>
            </a:r>
          </a:p>
          <a:p>
            <a:endParaRPr lang="en-GB" sz="1600" dirty="0"/>
          </a:p>
          <a:p>
            <a:endParaRPr lang="en-GB" sz="1600" dirty="0"/>
          </a:p>
          <a:p>
            <a:endParaRPr lang="en-GB" sz="1600" dirty="0"/>
          </a:p>
          <a:p>
            <a:r>
              <a:rPr lang="en-GB" sz="1600" dirty="0"/>
              <a:t>2. SiP Quiz (Session 3) replaced by </a:t>
            </a:r>
            <a:r>
              <a:rPr lang="en-GB" sz="1600" b="1" dirty="0">
                <a:solidFill>
                  <a:schemeClr val="accent6"/>
                </a:solidFill>
              </a:rPr>
              <a:t>comprehension test on primary literature </a:t>
            </a:r>
            <a:r>
              <a:rPr lang="en-GB" sz="1600" dirty="0"/>
              <a:t>related to instrumental analysis of food </a:t>
            </a:r>
          </a:p>
          <a:p>
            <a:pPr marL="285750" indent="-285750">
              <a:buFont typeface="Arial" panose="020B0604020202020204" pitchFamily="34" charset="0"/>
              <a:buChar char="•"/>
            </a:pPr>
            <a:r>
              <a:rPr lang="en-GB" sz="1600" dirty="0"/>
              <a:t>MCQ - automatically marked;</a:t>
            </a:r>
          </a:p>
          <a:p>
            <a:pPr marL="285750" indent="-285750">
              <a:buFont typeface="Arial" panose="020B0604020202020204" pitchFamily="34" charset="0"/>
              <a:buChar char="•"/>
            </a:pPr>
            <a:r>
              <a:rPr lang="en-GB" sz="1600" dirty="0"/>
              <a:t>Open answer manually assessed</a:t>
            </a:r>
            <a:br>
              <a:rPr lang="en-GB" sz="1600" dirty="0"/>
            </a:br>
            <a:endParaRPr lang="en-GB" sz="1600" dirty="0"/>
          </a:p>
          <a:p>
            <a:r>
              <a:rPr lang="en-GB" sz="1600" dirty="0" err="1"/>
              <a:t>SiP</a:t>
            </a:r>
            <a:r>
              <a:rPr lang="en-GB" sz="1600" dirty="0"/>
              <a:t> final submission replaced by </a:t>
            </a:r>
            <a:r>
              <a:rPr lang="en-GB" sz="1600" b="1" dirty="0">
                <a:solidFill>
                  <a:schemeClr val="accent6"/>
                </a:solidFill>
              </a:rPr>
              <a:t>poster submission</a:t>
            </a:r>
            <a:r>
              <a:rPr lang="en-GB" sz="1600" dirty="0">
                <a:solidFill>
                  <a:schemeClr val="accent6"/>
                </a:solidFill>
              </a:rPr>
              <a:t> </a:t>
            </a:r>
            <a:r>
              <a:rPr lang="en-GB" sz="1600" dirty="0"/>
              <a:t>for module – manually graded</a:t>
            </a:r>
          </a:p>
          <a:p>
            <a:endParaRPr lang="en-GB" sz="1600" dirty="0"/>
          </a:p>
          <a:p>
            <a:r>
              <a:rPr lang="en-GB" sz="1200" i="1" dirty="0"/>
              <a:t>“Create a </a:t>
            </a:r>
            <a:r>
              <a:rPr lang="en-GB" sz="1200" i="1" dirty="0">
                <a:solidFill>
                  <a:srgbClr val="FF0000"/>
                </a:solidFill>
              </a:rPr>
              <a:t>poster</a:t>
            </a:r>
            <a:r>
              <a:rPr lang="en-GB" sz="1200" i="1" dirty="0"/>
              <a:t> explaining your studied technique(s) to a non-specialist audience and include the context of how analysis can apply to a wider context of food supply, safety or sustainability.”</a:t>
            </a:r>
            <a:br>
              <a:rPr lang="en-GB" sz="1600" dirty="0"/>
            </a:br>
            <a:endParaRPr lang="en-GB" sz="1600" dirty="0"/>
          </a:p>
          <a:p>
            <a:endParaRPr lang="en-GB" sz="1600" dirty="0"/>
          </a:p>
          <a:p>
            <a:endParaRPr lang="en-GB" sz="1600" dirty="0">
              <a:solidFill>
                <a:schemeClr val="accent6"/>
              </a:solidFill>
            </a:endParaRPr>
          </a:p>
          <a:p>
            <a:r>
              <a:rPr lang="en-GB" sz="1600" dirty="0">
                <a:solidFill>
                  <a:schemeClr val="accent6"/>
                </a:solidFill>
              </a:rPr>
              <a:t>Kept </a:t>
            </a:r>
            <a:r>
              <a:rPr lang="en-GB" sz="1600" b="1" dirty="0">
                <a:solidFill>
                  <a:schemeClr val="accent6"/>
                </a:solidFill>
              </a:rPr>
              <a:t>optional</a:t>
            </a:r>
            <a:r>
              <a:rPr lang="en-GB" sz="1600" dirty="0"/>
              <a:t> – some additional work required for </a:t>
            </a:r>
            <a:r>
              <a:rPr lang="en-GB" sz="1600" dirty="0" err="1"/>
              <a:t>SiP</a:t>
            </a:r>
            <a:endParaRPr lang="en-GB" sz="1600"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71595359"/>
              </p:ext>
            </p:extLst>
          </p:nvPr>
        </p:nvGraphicFramePr>
        <p:xfrm>
          <a:off x="6198049" y="1124743"/>
          <a:ext cx="2844316" cy="3096345"/>
        </p:xfrm>
        <a:graphic>
          <a:graphicData uri="http://schemas.openxmlformats.org/drawingml/2006/table">
            <a:tbl>
              <a:tblPr firstRow="1" bandRow="1"/>
              <a:tblGrid>
                <a:gridCol w="1422158">
                  <a:extLst>
                    <a:ext uri="{9D8B030D-6E8A-4147-A177-3AD203B41FA5}">
                      <a16:colId xmlns:a16="http://schemas.microsoft.com/office/drawing/2014/main" val="20000"/>
                    </a:ext>
                  </a:extLst>
                </a:gridCol>
                <a:gridCol w="1422158">
                  <a:extLst>
                    <a:ext uri="{9D8B030D-6E8A-4147-A177-3AD203B41FA5}">
                      <a16:colId xmlns:a16="http://schemas.microsoft.com/office/drawing/2014/main" val="20001"/>
                    </a:ext>
                  </a:extLst>
                </a:gridCol>
              </a:tblGrid>
              <a:tr h="871744">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en-GB" sz="1400" dirty="0">
                          <a:latin typeface="+mn-lt"/>
                        </a:rPr>
                        <a:t>Applied Instrumental Analysis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en-GB" dirty="0" err="1">
                          <a:latin typeface="+mn-lt"/>
                        </a:rPr>
                        <a:t>SiP</a:t>
                      </a:r>
                      <a:endParaRPr lang="en-GB"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extLst>
                  <a:ext uri="{0D108BD9-81ED-4DB2-BD59-A6C34878D82A}">
                    <a16:rowId xmlns:a16="http://schemas.microsoft.com/office/drawing/2014/main" val="10000"/>
                  </a:ext>
                </a:extLst>
              </a:tr>
              <a:tr h="387442">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en-GB">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en-GB" dirty="0">
                          <a:latin typeface="+mn-lt"/>
                        </a:rPr>
                        <a:t>Session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0001"/>
                  </a:ext>
                </a:extLst>
              </a:tr>
              <a:tr h="387442">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en-GB">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en-GB" dirty="0">
                          <a:latin typeface="+mn-lt"/>
                        </a:rPr>
                        <a:t>Session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0002"/>
                  </a:ext>
                </a:extLst>
              </a:tr>
              <a:tr h="674833">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en-GB" sz="1200" dirty="0">
                          <a:latin typeface="+mn-lt"/>
                        </a:rPr>
                        <a:t>Journal comprehension test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en-GB" dirty="0">
                          <a:latin typeface="+mn-lt"/>
                        </a:rPr>
                        <a:t>Session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0003"/>
                  </a:ext>
                </a:extLst>
              </a:tr>
              <a:tr h="387442">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en-GB"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en-GB" dirty="0">
                          <a:latin typeface="+mn-lt"/>
                        </a:rPr>
                        <a:t>Session 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0004"/>
                  </a:ext>
                </a:extLst>
              </a:tr>
              <a:tr h="387442">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en-GB" dirty="0">
                          <a:latin typeface="+mn-lt"/>
                        </a:rPr>
                        <a:t>Poster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en-GB" dirty="0">
                          <a:latin typeface="+mn-lt"/>
                        </a:rPr>
                        <a:t>Session 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5004048" y="5189546"/>
            <a:ext cx="2952328" cy="1508105"/>
          </a:xfrm>
          <a:prstGeom prst="rect">
            <a:avLst/>
          </a:prstGeom>
          <a:solidFill>
            <a:schemeClr val="bg2">
              <a:lumMod val="90000"/>
            </a:schemeClr>
          </a:solidFill>
        </p:spPr>
        <p:txBody>
          <a:bodyPr wrap="square" rtlCol="0">
            <a:spAutoFit/>
          </a:bodyPr>
          <a:lstStyle/>
          <a:p>
            <a:r>
              <a:rPr lang="en-GB" dirty="0"/>
              <a:t>    Student view</a:t>
            </a:r>
          </a:p>
          <a:p>
            <a:endParaRPr lang="en-GB" dirty="0"/>
          </a:p>
          <a:p>
            <a:r>
              <a:rPr lang="en-GB" sz="1400" b="1" dirty="0">
                <a:solidFill>
                  <a:srgbClr val="FF0000"/>
                </a:solidFill>
              </a:rPr>
              <a:t>Direct relevance </a:t>
            </a:r>
            <a:r>
              <a:rPr lang="en-GB" sz="1400" dirty="0"/>
              <a:t>to chemistry</a:t>
            </a:r>
          </a:p>
          <a:p>
            <a:endParaRPr lang="en-GB" sz="1400" dirty="0"/>
          </a:p>
          <a:p>
            <a:r>
              <a:rPr lang="en-GB" sz="1400" b="1" dirty="0">
                <a:solidFill>
                  <a:srgbClr val="FF0000"/>
                </a:solidFill>
              </a:rPr>
              <a:t>Graduate skill development </a:t>
            </a:r>
            <a:r>
              <a:rPr lang="en-GB" sz="1400" dirty="0"/>
              <a:t>alongside sustainability awareness being raised</a:t>
            </a:r>
          </a:p>
        </p:txBody>
      </p:sp>
      <p:cxnSp>
        <p:nvCxnSpPr>
          <p:cNvPr id="9" name="Straight Arrow Connector 8"/>
          <p:cNvCxnSpPr/>
          <p:nvPr/>
        </p:nvCxnSpPr>
        <p:spPr>
          <a:xfrm flipV="1">
            <a:off x="5472100" y="3212976"/>
            <a:ext cx="720080"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72100" y="4133638"/>
            <a:ext cx="720080" cy="8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38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0207066"/>
              </p:ext>
            </p:extLst>
          </p:nvPr>
        </p:nvGraphicFramePr>
        <p:xfrm>
          <a:off x="251520" y="260648"/>
          <a:ext cx="8713787" cy="6277918"/>
        </p:xfrm>
        <a:graphic>
          <a:graphicData uri="http://schemas.openxmlformats.org/drawingml/2006/table">
            <a:tbl>
              <a:tblPr firstRow="1" firstCol="1" bandRow="1"/>
              <a:tblGrid>
                <a:gridCol w="634338">
                  <a:extLst>
                    <a:ext uri="{9D8B030D-6E8A-4147-A177-3AD203B41FA5}">
                      <a16:colId xmlns:a16="http://schemas.microsoft.com/office/drawing/2014/main" val="20000"/>
                    </a:ext>
                  </a:extLst>
                </a:gridCol>
                <a:gridCol w="6567282">
                  <a:extLst>
                    <a:ext uri="{9D8B030D-6E8A-4147-A177-3AD203B41FA5}">
                      <a16:colId xmlns:a16="http://schemas.microsoft.com/office/drawing/2014/main" val="20001"/>
                    </a:ext>
                  </a:extLst>
                </a:gridCol>
                <a:gridCol w="1512167">
                  <a:extLst>
                    <a:ext uri="{9D8B030D-6E8A-4147-A177-3AD203B41FA5}">
                      <a16:colId xmlns:a16="http://schemas.microsoft.com/office/drawing/2014/main" val="20002"/>
                    </a:ext>
                  </a:extLst>
                </a:gridCol>
              </a:tblGrid>
              <a:tr h="155015">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lnSpc>
                          <a:spcPct val="115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lnSpc>
                          <a:spcPct val="115000"/>
                        </a:lnSpc>
                        <a:spcAft>
                          <a:spcPts val="0"/>
                        </a:spcAft>
                      </a:pPr>
                      <a:r>
                        <a:rPr lang="en-GB" sz="1200">
                          <a:effectLst/>
                        </a:rPr>
                        <a:t>Author/title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lnSpc>
                          <a:spcPct val="115000"/>
                        </a:lnSpc>
                        <a:spcAft>
                          <a:spcPts val="0"/>
                        </a:spcAft>
                      </a:pPr>
                      <a:r>
                        <a:rPr lang="en-GB" sz="1200">
                          <a:effectLst/>
                        </a:rPr>
                        <a:t>Category (Technique)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extLst>
                  <a:ext uri="{0D108BD9-81ED-4DB2-BD59-A6C34878D82A}">
                    <a16:rowId xmlns:a16="http://schemas.microsoft.com/office/drawing/2014/main" val="10000"/>
                  </a:ext>
                </a:extLst>
              </a:tr>
              <a:tr h="947528">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nSpc>
                          <a:spcPct val="115000"/>
                        </a:lnSpc>
                        <a:spcAft>
                          <a:spcPts val="0"/>
                        </a:spcAft>
                      </a:pPr>
                      <a:r>
                        <a:rPr lang="en-GB" sz="1200">
                          <a:effectLst/>
                        </a:rPr>
                        <a:t>NT1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nSpc>
                          <a:spcPct val="115000"/>
                        </a:lnSpc>
                        <a:spcAft>
                          <a:spcPts val="0"/>
                        </a:spcAft>
                      </a:pPr>
                      <a:r>
                        <a:rPr lang="en-GB" sz="1200" dirty="0">
                          <a:effectLst/>
                        </a:rPr>
                        <a:t>NMR-spectroscopy of </a:t>
                      </a:r>
                      <a:r>
                        <a:rPr lang="en-GB" sz="1200" dirty="0" err="1">
                          <a:effectLst/>
                        </a:rPr>
                        <a:t>nontargeted</a:t>
                      </a:r>
                      <a:r>
                        <a:rPr lang="en-GB" sz="1200" dirty="0">
                          <a:effectLst/>
                        </a:rPr>
                        <a:t> screening and simultaneous quantification of health-relevant compounds in foods: the example of melamine</a:t>
                      </a:r>
                    </a:p>
                    <a:p>
                      <a:pPr>
                        <a:lnSpc>
                          <a:spcPct val="115000"/>
                        </a:lnSpc>
                        <a:spcAft>
                          <a:spcPts val="0"/>
                        </a:spcAft>
                      </a:pPr>
                      <a:r>
                        <a:rPr lang="fr-FR" sz="800" dirty="0">
                          <a:effectLst/>
                        </a:rPr>
                        <a:t>D.W. </a:t>
                      </a:r>
                      <a:r>
                        <a:rPr lang="fr-FR" sz="800" dirty="0" err="1">
                          <a:effectLst/>
                        </a:rPr>
                        <a:t>Lachenmeier</a:t>
                      </a:r>
                      <a:r>
                        <a:rPr lang="fr-FR" sz="800" dirty="0">
                          <a:effectLst/>
                        </a:rPr>
                        <a:t> et al. (2009) </a:t>
                      </a:r>
                      <a:endParaRPr lang="en-GB" sz="800" dirty="0">
                        <a:effectLst/>
                      </a:endParaRPr>
                    </a:p>
                    <a:p>
                      <a:pPr>
                        <a:lnSpc>
                          <a:spcPct val="115000"/>
                        </a:lnSpc>
                        <a:spcAft>
                          <a:spcPts val="0"/>
                        </a:spcAft>
                      </a:pPr>
                      <a:r>
                        <a:rPr lang="fr-FR" sz="800" dirty="0">
                          <a:effectLst/>
                        </a:rPr>
                        <a:t>J. </a:t>
                      </a:r>
                      <a:r>
                        <a:rPr lang="fr-FR" sz="800" dirty="0" err="1">
                          <a:effectLst/>
                        </a:rPr>
                        <a:t>Agric</a:t>
                      </a:r>
                      <a:r>
                        <a:rPr lang="fr-FR" sz="800" dirty="0">
                          <a:effectLst/>
                        </a:rPr>
                        <a:t>. </a:t>
                      </a:r>
                      <a:r>
                        <a:rPr lang="en-GB" sz="800" dirty="0">
                          <a:effectLst/>
                        </a:rPr>
                        <a:t>Food Chem. 57, 7194-7199.</a:t>
                      </a:r>
                    </a:p>
                    <a:p>
                      <a:pPr>
                        <a:lnSpc>
                          <a:spcPct val="115000"/>
                        </a:lnSpc>
                        <a:spcAft>
                          <a:spcPts val="0"/>
                        </a:spcAft>
                      </a:pPr>
                      <a:r>
                        <a:rPr lang="en-GB" sz="800" dirty="0">
                          <a:effectLst/>
                        </a:rPr>
                        <a:t>DOI: 10.1021/jf902038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ct val="115000"/>
                        </a:lnSpc>
                        <a:spcAft>
                          <a:spcPts val="0"/>
                        </a:spcAft>
                      </a:pPr>
                      <a:r>
                        <a:rPr lang="en-GB" sz="1200">
                          <a:effectLst/>
                        </a:rPr>
                        <a:t>Adulteration</a:t>
                      </a:r>
                    </a:p>
                    <a:p>
                      <a:pPr algn="ctr">
                        <a:lnSpc>
                          <a:spcPct val="115000"/>
                        </a:lnSpc>
                        <a:spcAft>
                          <a:spcPts val="0"/>
                        </a:spcAft>
                      </a:pPr>
                      <a:r>
                        <a:rPr lang="en-GB" sz="1200">
                          <a:effectLst/>
                        </a:rPr>
                        <a:t> </a:t>
                      </a:r>
                    </a:p>
                    <a:p>
                      <a:pPr algn="ctr">
                        <a:lnSpc>
                          <a:spcPct val="115000"/>
                        </a:lnSpc>
                        <a:spcAft>
                          <a:spcPts val="0"/>
                        </a:spcAft>
                      </a:pPr>
                      <a:r>
                        <a:rPr lang="en-GB" sz="1200">
                          <a:effectLst/>
                        </a:rPr>
                        <a:t>(HRMAS-NMR)</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0001"/>
                  </a:ext>
                </a:extLst>
              </a:tr>
              <a:tr h="792088">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nSpc>
                          <a:spcPct val="115000"/>
                        </a:lnSpc>
                        <a:spcAft>
                          <a:spcPts val="0"/>
                        </a:spcAft>
                      </a:pPr>
                      <a:r>
                        <a:rPr lang="en-GB" sz="1200">
                          <a:effectLst/>
                        </a:rPr>
                        <a:t>NT2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nSpc>
                          <a:spcPct val="115000"/>
                        </a:lnSpc>
                        <a:spcAft>
                          <a:spcPts val="1000"/>
                        </a:spcAft>
                      </a:pPr>
                      <a:r>
                        <a:rPr lang="en-GB" sz="1200" kern="1800" dirty="0">
                          <a:effectLst/>
                        </a:rPr>
                        <a:t>Analysis of lysozyme in cheese samples by on-line combination of capillary zone electrophoresis and mass spectrometry</a:t>
                      </a:r>
                      <a:endParaRPr lang="en-GB" sz="1200" dirty="0">
                        <a:effectLst/>
                      </a:endParaRPr>
                    </a:p>
                    <a:p>
                      <a:pPr>
                        <a:spcAft>
                          <a:spcPts val="0"/>
                        </a:spcAft>
                      </a:pPr>
                      <a:r>
                        <a:rPr lang="en-GB" sz="800" dirty="0" err="1">
                          <a:effectLst/>
                        </a:rPr>
                        <a:t>Kondekova</a:t>
                      </a:r>
                      <a:r>
                        <a:rPr lang="en-GB" sz="800" dirty="0">
                          <a:effectLst/>
                        </a:rPr>
                        <a:t> et al. (2014)</a:t>
                      </a:r>
                    </a:p>
                    <a:p>
                      <a:pPr>
                        <a:spcAft>
                          <a:spcPts val="0"/>
                        </a:spcAft>
                      </a:pPr>
                      <a:r>
                        <a:rPr lang="en-GB" sz="800" dirty="0">
                          <a:effectLst/>
                        </a:rPr>
                        <a:t>Food Chemistry 153, 398-404. </a:t>
                      </a:r>
                    </a:p>
                    <a:p>
                      <a:pPr>
                        <a:spcAft>
                          <a:spcPts val="0"/>
                        </a:spcAft>
                      </a:pPr>
                      <a:r>
                        <a:rPr lang="en-GB" sz="800" dirty="0">
                          <a:effectLst/>
                        </a:rPr>
                        <a:t>DOI: </a:t>
                      </a:r>
                      <a:r>
                        <a:rPr lang="en-GB" sz="800" u="sng" dirty="0">
                          <a:effectLst/>
                          <a:hlinkClick r:id="rId2"/>
                        </a:rPr>
                        <a:t>10.1016/j.foodchem.2013.12.078</a:t>
                      </a:r>
                      <a:endParaRPr lang="en-GB" sz="800" dirty="0">
                        <a:effectLst/>
                        <a:latin typeface="Calibri" panose="020F0502020204030204" pitchFamily="34" charset="0"/>
                        <a:ea typeface="Times New Roman" panose="02020603050405020304" pitchFamily="18"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ct val="115000"/>
                        </a:lnSpc>
                        <a:spcAft>
                          <a:spcPts val="0"/>
                        </a:spcAft>
                      </a:pPr>
                      <a:r>
                        <a:rPr lang="en-GB" sz="1200">
                          <a:effectLst/>
                        </a:rPr>
                        <a:t>Preservative</a:t>
                      </a:r>
                    </a:p>
                    <a:p>
                      <a:pPr algn="ctr">
                        <a:lnSpc>
                          <a:spcPct val="115000"/>
                        </a:lnSpc>
                        <a:spcAft>
                          <a:spcPts val="0"/>
                        </a:spcAft>
                      </a:pPr>
                      <a:r>
                        <a:rPr lang="en-GB" sz="1200">
                          <a:effectLst/>
                        </a:rPr>
                        <a:t> </a:t>
                      </a:r>
                    </a:p>
                    <a:p>
                      <a:pPr algn="ctr">
                        <a:lnSpc>
                          <a:spcPct val="115000"/>
                        </a:lnSpc>
                        <a:spcAft>
                          <a:spcPts val="0"/>
                        </a:spcAft>
                      </a:pPr>
                      <a:r>
                        <a:rPr lang="en-GB" sz="1200">
                          <a:effectLst/>
                        </a:rPr>
                        <a:t>(CE-MS)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0002"/>
                  </a:ext>
                </a:extLst>
              </a:tr>
              <a:tr h="742800">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nSpc>
                          <a:spcPct val="115000"/>
                        </a:lnSpc>
                        <a:spcAft>
                          <a:spcPts val="0"/>
                        </a:spcAft>
                      </a:pPr>
                      <a:r>
                        <a:rPr lang="en-GB" sz="1200">
                          <a:effectLst/>
                        </a:rPr>
                        <a:t>NT3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nSpc>
                          <a:spcPct val="115000"/>
                        </a:lnSpc>
                        <a:spcAft>
                          <a:spcPts val="0"/>
                        </a:spcAft>
                      </a:pPr>
                      <a:r>
                        <a:rPr lang="en-GB" sz="1200" dirty="0">
                          <a:effectLst/>
                        </a:rPr>
                        <a:t>Application of NMR spectroscopy and LC-NMR/MS to the identification of carbohydrates in beer</a:t>
                      </a:r>
                    </a:p>
                    <a:p>
                      <a:pPr>
                        <a:lnSpc>
                          <a:spcPct val="115000"/>
                        </a:lnSpc>
                        <a:spcAft>
                          <a:spcPts val="0"/>
                        </a:spcAft>
                      </a:pPr>
                      <a:r>
                        <a:rPr lang="fr-FR" sz="800" dirty="0">
                          <a:effectLst/>
                        </a:rPr>
                        <a:t>Duarte et al. (2003)</a:t>
                      </a:r>
                      <a:endParaRPr lang="en-GB" sz="800" dirty="0">
                        <a:effectLst/>
                      </a:endParaRPr>
                    </a:p>
                    <a:p>
                      <a:pPr>
                        <a:lnSpc>
                          <a:spcPct val="115000"/>
                        </a:lnSpc>
                        <a:spcAft>
                          <a:spcPts val="0"/>
                        </a:spcAft>
                      </a:pPr>
                      <a:r>
                        <a:rPr lang="fr-FR" sz="800" dirty="0">
                          <a:effectLst/>
                        </a:rPr>
                        <a:t>J. </a:t>
                      </a:r>
                      <a:r>
                        <a:rPr lang="fr-FR" sz="800" dirty="0" err="1">
                          <a:effectLst/>
                        </a:rPr>
                        <a:t>Agric</a:t>
                      </a:r>
                      <a:r>
                        <a:rPr lang="fr-FR" sz="800" dirty="0">
                          <a:effectLst/>
                        </a:rPr>
                        <a:t>. </a:t>
                      </a:r>
                      <a:r>
                        <a:rPr lang="en-GB" sz="800" dirty="0">
                          <a:effectLst/>
                        </a:rPr>
                        <a:t>Food Chem. 51, 4847-4852.</a:t>
                      </a:r>
                    </a:p>
                    <a:p>
                      <a:pPr>
                        <a:lnSpc>
                          <a:spcPct val="115000"/>
                        </a:lnSpc>
                        <a:spcAft>
                          <a:spcPts val="0"/>
                        </a:spcAft>
                      </a:pPr>
                      <a:r>
                        <a:rPr lang="en-GB" sz="800" dirty="0">
                          <a:effectLst/>
                        </a:rPr>
                        <a:t>DOI:10.1021/jf030097j</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ct val="115000"/>
                        </a:lnSpc>
                        <a:spcAft>
                          <a:spcPts val="0"/>
                        </a:spcAft>
                      </a:pPr>
                      <a:r>
                        <a:rPr lang="en-GB" sz="1200">
                          <a:effectLst/>
                        </a:rPr>
                        <a:t>Composition</a:t>
                      </a:r>
                    </a:p>
                    <a:p>
                      <a:pPr algn="ctr">
                        <a:lnSpc>
                          <a:spcPct val="115000"/>
                        </a:lnSpc>
                        <a:spcAft>
                          <a:spcPts val="0"/>
                        </a:spcAft>
                      </a:pPr>
                      <a:r>
                        <a:rPr lang="en-GB" sz="1200">
                          <a:effectLst/>
                        </a:rPr>
                        <a:t> </a:t>
                      </a:r>
                    </a:p>
                    <a:p>
                      <a:pPr algn="ctr">
                        <a:lnSpc>
                          <a:spcPct val="115000"/>
                        </a:lnSpc>
                        <a:spcAft>
                          <a:spcPts val="0"/>
                        </a:spcAft>
                      </a:pPr>
                      <a:r>
                        <a:rPr lang="en-GB" sz="1200">
                          <a:effectLst/>
                        </a:rPr>
                        <a:t>(LC-NMR/MS)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0003"/>
                  </a:ext>
                </a:extLst>
              </a:tr>
              <a:tr h="1080120">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nSpc>
                          <a:spcPct val="115000"/>
                        </a:lnSpc>
                        <a:spcAft>
                          <a:spcPts val="0"/>
                        </a:spcAft>
                      </a:pPr>
                      <a:r>
                        <a:rPr lang="en-GB" sz="1200">
                          <a:effectLst/>
                        </a:rPr>
                        <a:t>NT4</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nSpc>
                          <a:spcPct val="115000"/>
                        </a:lnSpc>
                        <a:spcAft>
                          <a:spcPts val="0"/>
                        </a:spcAft>
                      </a:pPr>
                      <a:r>
                        <a:rPr lang="en-GB" sz="1200" dirty="0">
                          <a:effectLst/>
                        </a:rPr>
                        <a:t>Evaluation of a fast and simple sample preparation method for </a:t>
                      </a:r>
                      <a:r>
                        <a:rPr lang="en-GB" sz="1200" dirty="0" err="1">
                          <a:effectLst/>
                        </a:rPr>
                        <a:t>polybrominated</a:t>
                      </a:r>
                      <a:r>
                        <a:rPr lang="en-GB" sz="1200" dirty="0">
                          <a:effectLst/>
                        </a:rPr>
                        <a:t> diphenyl ether (PBDE) flame retardants and dichlorodiphenyltrichloroethane (DDT) pesticides in fish for analysis by ELISA compared with GC-MS/MS</a:t>
                      </a:r>
                    </a:p>
                    <a:p>
                      <a:pPr>
                        <a:lnSpc>
                          <a:spcPct val="115000"/>
                        </a:lnSpc>
                        <a:spcAft>
                          <a:spcPts val="0"/>
                        </a:spcAft>
                      </a:pPr>
                      <a:r>
                        <a:rPr lang="en-GB" sz="800" dirty="0" err="1">
                          <a:effectLst/>
                        </a:rPr>
                        <a:t>Y.Sapozhnikova</a:t>
                      </a:r>
                      <a:r>
                        <a:rPr lang="en-GB" sz="800" dirty="0">
                          <a:effectLst/>
                        </a:rPr>
                        <a:t> et al. (2015)</a:t>
                      </a:r>
                    </a:p>
                    <a:p>
                      <a:pPr>
                        <a:lnSpc>
                          <a:spcPct val="115000"/>
                        </a:lnSpc>
                        <a:spcAft>
                          <a:spcPts val="0"/>
                        </a:spcAft>
                      </a:pPr>
                      <a:r>
                        <a:rPr lang="en-GB" sz="800" dirty="0" err="1">
                          <a:effectLst/>
                        </a:rPr>
                        <a:t>J.Agric.Food</a:t>
                      </a:r>
                      <a:r>
                        <a:rPr lang="en-GB" sz="800" dirty="0">
                          <a:effectLst/>
                        </a:rPr>
                        <a:t> Chem. 63, 4429-4434.</a:t>
                      </a:r>
                    </a:p>
                    <a:p>
                      <a:pPr>
                        <a:lnSpc>
                          <a:spcPct val="115000"/>
                        </a:lnSpc>
                        <a:spcAft>
                          <a:spcPts val="0"/>
                        </a:spcAft>
                      </a:pPr>
                      <a:r>
                        <a:rPr lang="en-GB" sz="800" dirty="0">
                          <a:effectLst/>
                        </a:rPr>
                        <a:t>DOI: 10.1021/jf505651g</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ct val="115000"/>
                        </a:lnSpc>
                        <a:spcAft>
                          <a:spcPts val="0"/>
                        </a:spcAft>
                      </a:pPr>
                      <a:r>
                        <a:rPr lang="en-GB" sz="1200">
                          <a:effectLst/>
                        </a:rPr>
                        <a:t>Contamination</a:t>
                      </a:r>
                      <a:br>
                        <a:rPr lang="en-GB" sz="1200">
                          <a:effectLst/>
                        </a:rPr>
                      </a:br>
                      <a:br>
                        <a:rPr lang="en-GB" sz="1200">
                          <a:effectLst/>
                        </a:rPr>
                      </a:br>
                      <a:r>
                        <a:rPr lang="en-GB" sz="1200">
                          <a:effectLst/>
                        </a:rPr>
                        <a:t>(ELISA)</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0004"/>
                  </a:ext>
                </a:extLst>
              </a:tr>
              <a:tr h="792088">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nSpc>
                          <a:spcPct val="115000"/>
                        </a:lnSpc>
                        <a:spcAft>
                          <a:spcPts val="0"/>
                        </a:spcAft>
                      </a:pPr>
                      <a:r>
                        <a:rPr lang="en-GB" sz="1200">
                          <a:effectLst/>
                        </a:rPr>
                        <a:t>NT5</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nSpc>
                          <a:spcPct val="115000"/>
                        </a:lnSpc>
                        <a:spcAft>
                          <a:spcPts val="0"/>
                        </a:spcAft>
                      </a:pPr>
                      <a:r>
                        <a:rPr lang="en-GB" sz="1200" dirty="0">
                          <a:effectLst/>
                        </a:rPr>
                        <a:t>Evaluation of the character impact odorants in fresh strawberry juice by quantitative measurements and sensory studies on model mixtures</a:t>
                      </a:r>
                    </a:p>
                    <a:p>
                      <a:pPr>
                        <a:lnSpc>
                          <a:spcPct val="115000"/>
                        </a:lnSpc>
                        <a:spcAft>
                          <a:spcPts val="0"/>
                        </a:spcAft>
                      </a:pPr>
                      <a:r>
                        <a:rPr lang="en-GB" sz="800" dirty="0">
                          <a:effectLst/>
                        </a:rPr>
                        <a:t>P. </a:t>
                      </a:r>
                      <a:r>
                        <a:rPr lang="en-GB" sz="800" dirty="0" err="1">
                          <a:effectLst/>
                        </a:rPr>
                        <a:t>Schieberle</a:t>
                      </a:r>
                      <a:r>
                        <a:rPr lang="en-GB" sz="800" dirty="0">
                          <a:effectLst/>
                        </a:rPr>
                        <a:t> &amp; </a:t>
                      </a:r>
                      <a:r>
                        <a:rPr lang="en-GB" sz="800" dirty="0" err="1">
                          <a:effectLst/>
                        </a:rPr>
                        <a:t>T.Hofmann</a:t>
                      </a:r>
                      <a:r>
                        <a:rPr lang="en-GB" sz="800" dirty="0">
                          <a:effectLst/>
                        </a:rPr>
                        <a:t> (1997)</a:t>
                      </a:r>
                    </a:p>
                    <a:p>
                      <a:pPr>
                        <a:lnSpc>
                          <a:spcPct val="115000"/>
                        </a:lnSpc>
                        <a:spcAft>
                          <a:spcPts val="0"/>
                        </a:spcAft>
                      </a:pPr>
                      <a:r>
                        <a:rPr lang="en-GB" sz="800" dirty="0" err="1">
                          <a:effectLst/>
                        </a:rPr>
                        <a:t>J.Agric.Food</a:t>
                      </a:r>
                      <a:r>
                        <a:rPr lang="en-GB" sz="800" dirty="0">
                          <a:effectLst/>
                        </a:rPr>
                        <a:t> Chem. 45, 227-232.</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ct val="115000"/>
                        </a:lnSpc>
                        <a:spcAft>
                          <a:spcPts val="0"/>
                        </a:spcAft>
                      </a:pPr>
                      <a:r>
                        <a:rPr lang="en-GB" sz="1200">
                          <a:effectLst/>
                        </a:rPr>
                        <a:t>Taste</a:t>
                      </a:r>
                    </a:p>
                    <a:p>
                      <a:pPr algn="ctr">
                        <a:lnSpc>
                          <a:spcPct val="115000"/>
                        </a:lnSpc>
                        <a:spcAft>
                          <a:spcPts val="0"/>
                        </a:spcAft>
                      </a:pPr>
                      <a:r>
                        <a:rPr lang="en-GB" sz="1200">
                          <a:effectLst/>
                        </a:rPr>
                        <a:t> </a:t>
                      </a:r>
                    </a:p>
                    <a:p>
                      <a:pPr algn="ctr">
                        <a:lnSpc>
                          <a:spcPct val="115000"/>
                        </a:lnSpc>
                        <a:spcAft>
                          <a:spcPts val="0"/>
                        </a:spcAft>
                      </a:pPr>
                      <a:r>
                        <a:rPr lang="en-GB" sz="1200">
                          <a:effectLst/>
                        </a:rPr>
                        <a:t>(IDMS)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0005"/>
                  </a:ext>
                </a:extLst>
              </a:tr>
              <a:tr h="775076">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nSpc>
                          <a:spcPct val="115000"/>
                        </a:lnSpc>
                        <a:spcAft>
                          <a:spcPts val="0"/>
                        </a:spcAft>
                      </a:pPr>
                      <a:r>
                        <a:rPr lang="en-GB" sz="1200">
                          <a:effectLst/>
                        </a:rPr>
                        <a:t>NT6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nSpc>
                          <a:spcPct val="115000"/>
                        </a:lnSpc>
                        <a:spcAft>
                          <a:spcPts val="0"/>
                        </a:spcAft>
                      </a:pPr>
                      <a:r>
                        <a:rPr lang="en-GB" sz="1200" dirty="0">
                          <a:effectLst/>
                        </a:rPr>
                        <a:t>Sensory-guided decomposition of roasted cocoa nibs (Theobroma cacao) and structure determination of taste-active polyphenols</a:t>
                      </a:r>
                    </a:p>
                    <a:p>
                      <a:pPr>
                        <a:lnSpc>
                          <a:spcPct val="115000"/>
                        </a:lnSpc>
                        <a:spcAft>
                          <a:spcPts val="0"/>
                        </a:spcAft>
                      </a:pPr>
                      <a:r>
                        <a:rPr lang="en-GB" sz="800" dirty="0">
                          <a:effectLst/>
                        </a:rPr>
                        <a:t>T. Stark et al. (2005)</a:t>
                      </a:r>
                    </a:p>
                    <a:p>
                      <a:pPr>
                        <a:lnSpc>
                          <a:spcPct val="115000"/>
                        </a:lnSpc>
                        <a:spcAft>
                          <a:spcPts val="0"/>
                        </a:spcAft>
                      </a:pPr>
                      <a:r>
                        <a:rPr lang="en-GB" sz="800" dirty="0" err="1">
                          <a:effectLst/>
                        </a:rPr>
                        <a:t>J.Agric.Food</a:t>
                      </a:r>
                      <a:r>
                        <a:rPr lang="en-GB" sz="800" dirty="0">
                          <a:effectLst/>
                        </a:rPr>
                        <a:t> Chem. 53, 5407-5418.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ct val="115000"/>
                        </a:lnSpc>
                        <a:spcAft>
                          <a:spcPts val="0"/>
                        </a:spcAft>
                      </a:pPr>
                      <a:r>
                        <a:rPr lang="en-GB" sz="1200">
                          <a:effectLst/>
                        </a:rPr>
                        <a:t>Taste</a:t>
                      </a:r>
                      <a:br>
                        <a:rPr lang="en-GB" sz="1200">
                          <a:effectLst/>
                        </a:rPr>
                      </a:br>
                      <a:br>
                        <a:rPr lang="en-GB" sz="1200">
                          <a:effectLst/>
                        </a:rPr>
                      </a:br>
                      <a:r>
                        <a:rPr lang="en-GB" sz="1200">
                          <a:effectLst/>
                        </a:rPr>
                        <a:t>(GPC-HPLC-MS)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extLst>
                  <a:ext uri="{0D108BD9-81ED-4DB2-BD59-A6C34878D82A}">
                    <a16:rowId xmlns:a16="http://schemas.microsoft.com/office/drawing/2014/main" val="10006"/>
                  </a:ext>
                </a:extLst>
              </a:tr>
              <a:tr h="465046">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nSpc>
                          <a:spcPct val="115000"/>
                        </a:lnSpc>
                        <a:spcAft>
                          <a:spcPts val="0"/>
                        </a:spcAft>
                      </a:pPr>
                      <a:r>
                        <a:rPr lang="en-GB" sz="1200" dirty="0">
                          <a:effectLst/>
                        </a:rPr>
                        <a:t>NT7</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nSpc>
                          <a:spcPct val="115000"/>
                        </a:lnSpc>
                        <a:spcAft>
                          <a:spcPts val="0"/>
                        </a:spcAft>
                      </a:pPr>
                      <a:r>
                        <a:rPr lang="en-GB" sz="1200">
                          <a:effectLst/>
                        </a:rPr>
                        <a:t>Radiochemistry</a:t>
                      </a:r>
                    </a:p>
                    <a:p>
                      <a:pPr>
                        <a:lnSpc>
                          <a:spcPct val="115000"/>
                        </a:lnSpc>
                        <a:spcAft>
                          <a:spcPts val="0"/>
                        </a:spcAft>
                      </a:pPr>
                      <a:r>
                        <a:rPr lang="en-GB" sz="1200">
                          <a:effectLst/>
                        </a:rPr>
                        <a:t> </a:t>
                      </a:r>
                    </a:p>
                    <a:p>
                      <a:pPr>
                        <a:lnSpc>
                          <a:spcPct val="115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ct val="115000"/>
                        </a:lnSpc>
                        <a:spcAft>
                          <a:spcPts val="0"/>
                        </a:spcAft>
                      </a:pPr>
                      <a:r>
                        <a:rPr lang="en-GB" sz="1200" dirty="0">
                          <a:effectLst/>
                        </a:rPr>
                        <a:t>Environment</a:t>
                      </a:r>
                      <a:br>
                        <a:rPr lang="en-GB" sz="1200" dirty="0">
                          <a:effectLst/>
                        </a:rPr>
                      </a:br>
                      <a:br>
                        <a:rPr lang="en-GB" sz="1200" dirty="0">
                          <a:effectLst/>
                        </a:rPr>
                      </a:br>
                      <a:r>
                        <a:rPr lang="en-GB" sz="1200" dirty="0">
                          <a:effectLst/>
                        </a:rPr>
                        <a:t>(radiochemical)</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38777" marR="3877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04095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2348</Words>
  <Application>Microsoft Office PowerPoint</Application>
  <PresentationFormat>On-screen Show (4:3)</PresentationFormat>
  <Paragraphs>254</Paragraphs>
  <Slides>13</Slides>
  <Notes>2</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1" baseType="lpstr">
      <vt:lpstr>Arial</vt:lpstr>
      <vt:lpstr>Calibri</vt:lpstr>
      <vt:lpstr>Calibri Light</vt:lpstr>
      <vt:lpstr>Constantia</vt:lpstr>
      <vt:lpstr>Times New Roman</vt:lpstr>
      <vt:lpstr>Office Theme</vt:lpstr>
      <vt:lpstr>Image Document</vt:lpstr>
      <vt:lpstr>CS ChemDraw Drawing</vt:lpstr>
      <vt:lpstr>CONTEXTUALISED INTEGRATION OF UNIVERSITY-WIDE ESD INTO CHEMISTRY DEGREES AT NTU   </vt:lpstr>
      <vt:lpstr>Overview</vt:lpstr>
      <vt:lpstr>University-wide ESD at NTU  </vt:lpstr>
      <vt:lpstr>Five stages to SiP Award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the composition of natural waters</dc:title>
  <dc:creator>chp3coffem</dc:creator>
  <cp:lastModifiedBy>Sullivan, Linda</cp:lastModifiedBy>
  <cp:revision>95</cp:revision>
  <dcterms:created xsi:type="dcterms:W3CDTF">2010-11-09T11:40:55Z</dcterms:created>
  <dcterms:modified xsi:type="dcterms:W3CDTF">2023-07-20T13:35:25Z</dcterms:modified>
</cp:coreProperties>
</file>