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 id="2147483648" r:id="rId5"/>
  </p:sldMasterIdLst>
  <p:notesMasterIdLst>
    <p:notesMasterId r:id="rId41"/>
  </p:notesMasterIdLst>
  <p:handoutMasterIdLst>
    <p:handoutMasterId r:id="rId42"/>
  </p:handoutMasterIdLst>
  <p:sldIdLst>
    <p:sldId id="277" r:id="rId6"/>
    <p:sldId id="284" r:id="rId7"/>
    <p:sldId id="271" r:id="rId8"/>
    <p:sldId id="257" r:id="rId9"/>
    <p:sldId id="263" r:id="rId10"/>
    <p:sldId id="270" r:id="rId11"/>
    <p:sldId id="286" r:id="rId12"/>
    <p:sldId id="287" r:id="rId13"/>
    <p:sldId id="288" r:id="rId14"/>
    <p:sldId id="289" r:id="rId15"/>
    <p:sldId id="281" r:id="rId16"/>
    <p:sldId id="294" r:id="rId17"/>
    <p:sldId id="1561" r:id="rId18"/>
    <p:sldId id="264" r:id="rId19"/>
    <p:sldId id="1584" r:id="rId20"/>
    <p:sldId id="282" r:id="rId21"/>
    <p:sldId id="509" r:id="rId22"/>
    <p:sldId id="547" r:id="rId23"/>
    <p:sldId id="537" r:id="rId24"/>
    <p:sldId id="538" r:id="rId25"/>
    <p:sldId id="2094" r:id="rId26"/>
    <p:sldId id="261" r:id="rId27"/>
    <p:sldId id="260" r:id="rId28"/>
    <p:sldId id="275" r:id="rId29"/>
    <p:sldId id="258" r:id="rId30"/>
    <p:sldId id="276" r:id="rId31"/>
    <p:sldId id="291" r:id="rId32"/>
    <p:sldId id="292" r:id="rId33"/>
    <p:sldId id="266" r:id="rId34"/>
    <p:sldId id="280" r:id="rId35"/>
    <p:sldId id="279" r:id="rId36"/>
    <p:sldId id="2095" r:id="rId37"/>
    <p:sldId id="2096" r:id="rId38"/>
    <p:sldId id="2098"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73FFC3-BD59-47E3-8FC3-E9991F1466A5}">
          <p14:sldIdLst>
            <p14:sldId id="277"/>
            <p14:sldId id="284"/>
          </p14:sldIdLst>
        </p14:section>
        <p14:section name="Untitled Section" id="{49062D9A-194A-40B2-8FC1-7F73131C4218}">
          <p14:sldIdLst>
            <p14:sldId id="271"/>
            <p14:sldId id="257"/>
            <p14:sldId id="263"/>
            <p14:sldId id="270"/>
            <p14:sldId id="286"/>
            <p14:sldId id="287"/>
            <p14:sldId id="288"/>
            <p14:sldId id="289"/>
            <p14:sldId id="281"/>
            <p14:sldId id="294"/>
            <p14:sldId id="1561"/>
            <p14:sldId id="264"/>
            <p14:sldId id="1584"/>
            <p14:sldId id="282"/>
            <p14:sldId id="509"/>
            <p14:sldId id="547"/>
            <p14:sldId id="537"/>
            <p14:sldId id="538"/>
            <p14:sldId id="2094"/>
            <p14:sldId id="261"/>
            <p14:sldId id="260"/>
            <p14:sldId id="275"/>
            <p14:sldId id="258"/>
            <p14:sldId id="276"/>
            <p14:sldId id="291"/>
            <p14:sldId id="292"/>
            <p14:sldId id="266"/>
            <p14:sldId id="280"/>
            <p14:sldId id="279"/>
            <p14:sldId id="2095"/>
            <p14:sldId id="2096"/>
            <p14:sldId id="2098"/>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79950" autoAdjust="0"/>
  </p:normalViewPr>
  <p:slideViewPr>
    <p:cSldViewPr snapToGrid="0">
      <p:cViewPr varScale="1">
        <p:scale>
          <a:sx n="53" d="100"/>
          <a:sy n="53" d="100"/>
        </p:scale>
        <p:origin x="1368" y="44"/>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rgbClr val="92D050"/>
        </a:solidFill>
      </dgm:spPr>
      <dgm:t>
        <a:bodyPr/>
        <a:lstStyle/>
        <a:p>
          <a:r>
            <a:rPr lang="en-GB" dirty="0">
              <a:latin typeface="Tenorite" panose="00000500000000000000" pitchFamily="2" charset="0"/>
            </a:rPr>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latin typeface="Tenorite" panose="00000500000000000000" pitchFamily="2" charset="0"/>
          </a:endParaRPr>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rgbClr val="92D050"/>
        </a:solidFill>
      </dgm:spPr>
      <dgm:t>
        <a:bodyPr/>
        <a:lstStyle/>
        <a:p>
          <a:r>
            <a:rPr lang="en-GB" dirty="0">
              <a:latin typeface="Tenorite" panose="00000500000000000000" pitchFamily="2" charset="0"/>
            </a:rPr>
            <a:t>Knowledge and understanding of the dynamics of climate change impact across time and space (e.g. delayed consequences, reducing the quality of life, security and development options of future generations).</a:t>
          </a:r>
          <a:endParaRPr lang="en-NL" dirty="0">
            <a:latin typeface="Tenorite" panose="00000500000000000000" pitchFamily="2" charset="0"/>
          </a:endParaRPr>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a:solidFill>
          <a:srgbClr val="92D050"/>
        </a:solidFill>
      </dgm:spPr>
      <dgm:t>
        <a:bodyPr/>
        <a:lstStyle/>
        <a:p>
          <a:r>
            <a:rPr lang="en-GB" dirty="0">
              <a:latin typeface="Tenorite" panose="00000500000000000000" pitchFamily="2" charset="0"/>
            </a:rPr>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latin typeface="Tenorite" panose="00000500000000000000" pitchFamily="2" charset="0"/>
          </a:endParaRPr>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rgbClr val="92D050"/>
        </a:solidFill>
      </dgm:spPr>
      <dgm:t>
        <a:bodyPr/>
        <a:lstStyle/>
        <a:p>
          <a:r>
            <a:rPr lang="en-GB" dirty="0">
              <a:latin typeface="Tenorite" panose="00000500000000000000" pitchFamily="2" charset="0"/>
            </a:rPr>
            <a:t>Ability to distinguish critically between certainties, uncertainties, projections and risks associated with climate change, and evaluate messages about and public interpretations of climate change science.</a:t>
          </a:r>
          <a:endParaRPr lang="en-NL" dirty="0">
            <a:latin typeface="Tenorite" panose="00000500000000000000" pitchFamily="2" charset="0"/>
          </a:endParaRPr>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rgbClr val="92D050"/>
        </a:solidFill>
      </dgm:spPr>
      <dgm:t>
        <a:bodyPr/>
        <a:lstStyle/>
        <a:p>
          <a:r>
            <a:rPr lang="en-GB" dirty="0">
              <a:latin typeface="Tenorite" panose="00000500000000000000" pitchFamily="2" charset="0"/>
            </a:rPr>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latin typeface="Tenorite" panose="00000500000000000000" pitchFamily="2" charset="0"/>
          </a:endParaRPr>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rgbClr val="92D050"/>
        </a:solidFill>
      </dgm:spPr>
      <dgm:t>
        <a:bodyPr/>
        <a:lstStyle/>
        <a:p>
          <a:r>
            <a:rPr lang="en-GB" dirty="0">
              <a:latin typeface="Tenorite" panose="00000500000000000000" pitchFamily="2" charset="0"/>
            </a:rPr>
            <a:t>Taking individual and/or collective action with the potential to have immediate, direct impact (e.g., reducing energy consumption, using non-polluting and renewable energy sources, environmental conservation, re-forestation and re-greening). </a:t>
          </a:r>
          <a:endParaRPr lang="en-NL" dirty="0">
            <a:latin typeface="Tenorite" panose="00000500000000000000" pitchFamily="2" charset="0"/>
          </a:endParaRPr>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rgbClr val="92D050"/>
        </a:solidFill>
      </dgm:spPr>
      <dgm:t>
        <a:bodyPr/>
        <a:lstStyle/>
        <a:p>
          <a:r>
            <a:rPr lang="en-GB" dirty="0">
              <a:latin typeface="Tenorite" panose="00000500000000000000" pitchFamily="2" charset="0"/>
            </a:rPr>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latin typeface="Tenorite" panose="00000500000000000000" pitchFamily="2" charset="0"/>
          </a:endParaRPr>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rgbClr val="92D050"/>
        </a:solidFill>
      </dgm:spPr>
      <dgm:t>
        <a:bodyPr/>
        <a:lstStyle/>
        <a:p>
          <a:r>
            <a:rPr lang="en-GB" sz="2000" dirty="0">
              <a:latin typeface="Tenorite" panose="00000500000000000000" pitchFamily="2" charset="0"/>
            </a:rPr>
            <a:t>Building capacity to apply these strategies in future situations, when the delayed impacts of climate change make themselves felt. </a:t>
          </a:r>
          <a:endParaRPr lang="en-NL" sz="2000" dirty="0">
            <a:latin typeface="Tenorite" panose="00000500000000000000" pitchFamily="2" charset="0"/>
          </a:endParaRPr>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rgbClr val="92D050"/>
        </a:solidFill>
      </dgm:spPr>
      <dgm:t>
        <a:bodyPr/>
        <a:lstStyle/>
        <a:p>
          <a:r>
            <a:rPr lang="en-GB" sz="2000" dirty="0">
              <a:latin typeface="Tenorite" panose="00000500000000000000" pitchFamily="2" charset="0"/>
            </a:rPr>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latin typeface="Tenorite" panose="00000500000000000000" pitchFamily="2" charset="0"/>
          </a:endParaRPr>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a:solidFill>
          <a:srgbClr val="92D050"/>
        </a:solidFill>
      </dgm:spPr>
      <dgm:t>
        <a:bodyPr/>
        <a:lstStyle/>
        <a:p>
          <a:r>
            <a:rPr lang="en-GB" sz="2000" dirty="0">
              <a:latin typeface="Tenorite" panose="00000500000000000000" pitchFamily="2" charset="0"/>
            </a:rPr>
            <a:t>Knowledge and understanding of tools and methodologies to rebuild and restore areas that have been negatively impacted by climate change (e.g., seashores, flood prevention measures).</a:t>
          </a:r>
          <a:endParaRPr lang="en-NL" sz="2000" dirty="0">
            <a:latin typeface="Tenorite" panose="00000500000000000000" pitchFamily="2" charset="0"/>
          </a:endParaRPr>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a:solidFill>
          <a:srgbClr val="92D050"/>
        </a:solidFill>
      </dgm:spPr>
      <dgm:t>
        <a:bodyPr/>
        <a:lstStyle/>
        <a:p>
          <a:r>
            <a:rPr lang="en-GB" sz="2000" dirty="0">
              <a:latin typeface="Tenorite" panose="00000500000000000000" pitchFamily="2" charset="0"/>
            </a:rPr>
            <a:t>Implementing measures that reduce the vulnerability of natural and human systems to the impacts of climate change. </a:t>
          </a:r>
          <a:endParaRPr lang="en-NL" sz="2000" dirty="0">
            <a:latin typeface="Tenorite" panose="00000500000000000000" pitchFamily="2" charset="0"/>
          </a:endParaRPr>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a:solidFill>
          <a:srgbClr val="92D050"/>
        </a:solidFill>
      </dgm:spPr>
      <dgm:t>
        <a:bodyPr/>
        <a:lstStyle/>
        <a:p>
          <a:r>
            <a:rPr lang="en-GB" sz="2000" dirty="0"/>
            <a:t>Advocating for appropriate channelling of resources at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71304"/>
          <a:ext cx="11520000" cy="120978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200" kern="1200" dirty="0">
            <a:latin typeface="Tenorite" panose="00000500000000000000" pitchFamily="2" charset="0"/>
          </a:endParaRPr>
        </a:p>
      </dsp:txBody>
      <dsp:txXfrm>
        <a:off x="59057" y="130361"/>
        <a:ext cx="11401886" cy="1091666"/>
      </dsp:txXfrm>
    </dsp:sp>
    <dsp:sp modelId="{896DA917-1B18-4943-8322-70A1F7480905}">
      <dsp:nvSpPr>
        <dsp:cNvPr id="0" name=""/>
        <dsp:cNvSpPr/>
      </dsp:nvSpPr>
      <dsp:spPr>
        <a:xfrm>
          <a:off x="0" y="1344444"/>
          <a:ext cx="11520000" cy="1329971"/>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Knowledge and understanding of the dynamics of climate change impact across time and space (e.g. delayed consequences, reducing the quality of life, security and development options of future generations).</a:t>
          </a:r>
          <a:endParaRPr lang="en-NL" sz="2200" kern="1200" dirty="0">
            <a:latin typeface="Tenorite" panose="00000500000000000000" pitchFamily="2" charset="0"/>
          </a:endParaRPr>
        </a:p>
      </dsp:txBody>
      <dsp:txXfrm>
        <a:off x="64924" y="1409368"/>
        <a:ext cx="11390152" cy="1200123"/>
      </dsp:txXfrm>
    </dsp:sp>
    <dsp:sp modelId="{9DBA6994-991B-4D4C-8160-00B015034BE5}">
      <dsp:nvSpPr>
        <dsp:cNvPr id="0" name=""/>
        <dsp:cNvSpPr/>
      </dsp:nvSpPr>
      <dsp:spPr>
        <a:xfrm>
          <a:off x="0" y="2737775"/>
          <a:ext cx="11520000" cy="120978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Ability to distinguish critically between certainties, uncertainties, projections and risks associated with climate change, and evaluate messages about and public interpretations of climate change science.</a:t>
          </a:r>
          <a:endParaRPr lang="en-NL" sz="2200" kern="1200" dirty="0">
            <a:latin typeface="Tenorite" panose="00000500000000000000" pitchFamily="2" charset="0"/>
          </a:endParaRPr>
        </a:p>
      </dsp:txBody>
      <dsp:txXfrm>
        <a:off x="59057" y="2796832"/>
        <a:ext cx="11401886" cy="1091666"/>
      </dsp:txXfrm>
    </dsp:sp>
    <dsp:sp modelId="{61D2AFC6-783B-4B00-84D3-33790E2E59C8}">
      <dsp:nvSpPr>
        <dsp:cNvPr id="0" name=""/>
        <dsp:cNvSpPr/>
      </dsp:nvSpPr>
      <dsp:spPr>
        <a:xfrm>
          <a:off x="0" y="4010915"/>
          <a:ext cx="11520000" cy="120978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200" kern="1200" dirty="0">
            <a:latin typeface="Tenorite" panose="00000500000000000000" pitchFamily="2" charset="0"/>
          </a:endParaRPr>
        </a:p>
      </dsp:txBody>
      <dsp:txXfrm>
        <a:off x="59057" y="4069972"/>
        <a:ext cx="11401886"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227429"/>
          <a:ext cx="11520000" cy="157014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200" kern="1200" dirty="0">
            <a:latin typeface="Tenorite" panose="00000500000000000000" pitchFamily="2" charset="0"/>
          </a:endParaRPr>
        </a:p>
      </dsp:txBody>
      <dsp:txXfrm>
        <a:off x="76648" y="304077"/>
        <a:ext cx="11366704" cy="1416844"/>
      </dsp:txXfrm>
    </dsp:sp>
    <dsp:sp modelId="{443C1692-2A9C-4941-B34B-5F9CCEA5CC65}">
      <dsp:nvSpPr>
        <dsp:cNvPr id="0" name=""/>
        <dsp:cNvSpPr/>
      </dsp:nvSpPr>
      <dsp:spPr>
        <a:xfrm>
          <a:off x="0" y="1860930"/>
          <a:ext cx="11520000" cy="157014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Taking individual and/or collective action with the potential to have immediate, direct impact (e.g., reducing energy consumption, using non-polluting and renewable energy sources, environmental conservation, re-forestation and re-greening). </a:t>
          </a:r>
          <a:endParaRPr lang="en-NL" sz="2200" kern="1200" dirty="0">
            <a:latin typeface="Tenorite" panose="00000500000000000000" pitchFamily="2" charset="0"/>
          </a:endParaRPr>
        </a:p>
      </dsp:txBody>
      <dsp:txXfrm>
        <a:off x="76648" y="1937578"/>
        <a:ext cx="11366704" cy="1416844"/>
      </dsp:txXfrm>
    </dsp:sp>
    <dsp:sp modelId="{1CBCF9C5-F202-4995-9634-4C82753ADD33}">
      <dsp:nvSpPr>
        <dsp:cNvPr id="0" name=""/>
        <dsp:cNvSpPr/>
      </dsp:nvSpPr>
      <dsp:spPr>
        <a:xfrm>
          <a:off x="0" y="3494430"/>
          <a:ext cx="11520000" cy="157014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enorite" panose="00000500000000000000" pitchFamily="2" charset="0"/>
            </a:rPr>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200" kern="1200" dirty="0">
            <a:latin typeface="Tenorite" panose="00000500000000000000" pitchFamily="2" charset="0"/>
          </a:endParaRPr>
        </a:p>
      </dsp:txBody>
      <dsp:txXfrm>
        <a:off x="76648" y="3571078"/>
        <a:ext cx="11366704" cy="1416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10092"/>
          <a:ext cx="11520000" cy="127746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Tenorite" panose="00000500000000000000" pitchFamily="2" charset="0"/>
            </a:rPr>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latin typeface="Tenorite" panose="00000500000000000000" pitchFamily="2" charset="0"/>
          </a:endParaRPr>
        </a:p>
      </dsp:txBody>
      <dsp:txXfrm>
        <a:off x="62361" y="272453"/>
        <a:ext cx="11395278" cy="1152741"/>
      </dsp:txXfrm>
    </dsp:sp>
    <dsp:sp modelId="{5EC8B9A6-5F77-445E-8BDB-E6C1E2105213}">
      <dsp:nvSpPr>
        <dsp:cNvPr id="0" name=""/>
        <dsp:cNvSpPr/>
      </dsp:nvSpPr>
      <dsp:spPr>
        <a:xfrm>
          <a:off x="0" y="1500367"/>
          <a:ext cx="11520000" cy="90289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Tenorite" panose="00000500000000000000" pitchFamily="2" charset="0"/>
            </a:rPr>
            <a:t>Knowledge and understanding of tools and methodologies to rebuild and restore areas that have been negatively impacted by climate change (e.g., seashores, flood prevention measures).</a:t>
          </a:r>
          <a:endParaRPr lang="en-NL" sz="2000" kern="1200" dirty="0">
            <a:latin typeface="Tenorite" panose="00000500000000000000" pitchFamily="2" charset="0"/>
          </a:endParaRPr>
        </a:p>
      </dsp:txBody>
      <dsp:txXfrm>
        <a:off x="44075" y="1544442"/>
        <a:ext cx="11431850" cy="814740"/>
      </dsp:txXfrm>
    </dsp:sp>
    <dsp:sp modelId="{28955ACD-53B4-499F-89BB-254F16A898CF}">
      <dsp:nvSpPr>
        <dsp:cNvPr id="0" name=""/>
        <dsp:cNvSpPr/>
      </dsp:nvSpPr>
      <dsp:spPr>
        <a:xfrm>
          <a:off x="0" y="2416068"/>
          <a:ext cx="11520000" cy="90289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Tenorite" panose="00000500000000000000" pitchFamily="2" charset="0"/>
            </a:rPr>
            <a:t>Implementing measures that reduce the vulnerability of natural and human systems to the impacts of climate change. </a:t>
          </a:r>
          <a:endParaRPr lang="en-NL" sz="2000" kern="1200" dirty="0">
            <a:latin typeface="Tenorite" panose="00000500000000000000" pitchFamily="2" charset="0"/>
          </a:endParaRPr>
        </a:p>
      </dsp:txBody>
      <dsp:txXfrm>
        <a:off x="44075" y="2460143"/>
        <a:ext cx="11431850" cy="814740"/>
      </dsp:txXfrm>
    </dsp:sp>
    <dsp:sp modelId="{1CBCF9C5-F202-4995-9634-4C82753ADD33}">
      <dsp:nvSpPr>
        <dsp:cNvPr id="0" name=""/>
        <dsp:cNvSpPr/>
      </dsp:nvSpPr>
      <dsp:spPr>
        <a:xfrm>
          <a:off x="0" y="3331770"/>
          <a:ext cx="11520000" cy="90289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Tenorite" panose="00000500000000000000" pitchFamily="2" charset="0"/>
            </a:rPr>
            <a:t>Building capacity to apply these strategies in future situations, when the delayed impacts of climate change make themselves felt. </a:t>
          </a:r>
          <a:endParaRPr lang="en-NL" sz="2000" kern="1200" dirty="0">
            <a:latin typeface="Tenorite" panose="00000500000000000000" pitchFamily="2" charset="0"/>
          </a:endParaRPr>
        </a:p>
      </dsp:txBody>
      <dsp:txXfrm>
        <a:off x="44075" y="3375845"/>
        <a:ext cx="11431850" cy="814740"/>
      </dsp:txXfrm>
    </dsp:sp>
    <dsp:sp modelId="{569EEFCE-F1FB-4C9C-B800-7076A67F68FB}">
      <dsp:nvSpPr>
        <dsp:cNvPr id="0" name=""/>
        <dsp:cNvSpPr/>
      </dsp:nvSpPr>
      <dsp:spPr>
        <a:xfrm>
          <a:off x="0" y="4247471"/>
          <a:ext cx="11520000" cy="978435"/>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global level to protect negatively affected natural and human systems in a just and equitable way.</a:t>
          </a:r>
          <a:endParaRPr lang="en-NL" sz="2000" kern="1200" dirty="0"/>
        </a:p>
      </dsp:txBody>
      <dsp:txXfrm>
        <a:off x="47763" y="4295234"/>
        <a:ext cx="11424474" cy="8829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7/27/2023</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7/27/2023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n-roads.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 this session. We are glad you can join us today and we appreciate anyone who is up early or late to be part of this session.</a:t>
            </a:r>
          </a:p>
          <a:p>
            <a:r>
              <a:rPr lang="en-US" dirty="0"/>
              <a:t>Start chat with Names &amp; Reason early</a:t>
            </a:r>
          </a:p>
        </p:txBody>
      </p:sp>
      <p:sp>
        <p:nvSpPr>
          <p:cNvPr id="4" name="Slide Number Placeholder 3"/>
          <p:cNvSpPr>
            <a:spLocks noGrp="1"/>
          </p:cNvSpPr>
          <p:nvPr>
            <p:ph type="sldNum" sz="quarter" idx="5"/>
          </p:nvPr>
        </p:nvSpPr>
        <p:spPr/>
        <p:txBody>
          <a:bodyPr/>
          <a:lstStyle/>
          <a:p>
            <a:fld id="{F5B62BC0-7DC4-4569-951D-2BB9475345C6}" type="slidenum">
              <a:rPr lang="en-US" smtClean="0"/>
              <a:t>1</a:t>
            </a:fld>
            <a:endParaRPr lang="en-US" dirty="0"/>
          </a:p>
        </p:txBody>
      </p:sp>
    </p:spTree>
    <p:extLst>
      <p:ext uri="{BB962C8B-B14F-4D97-AF65-F5344CB8AC3E}">
        <p14:creationId xmlns:p14="http://schemas.microsoft.com/office/powerpoint/2010/main" val="1234544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Petra: 3 minutes for the 4 slides</a:t>
            </a:r>
          </a:p>
          <a:p>
            <a:endParaRPr lang="en-GB" dirty="0"/>
          </a:p>
          <a:p>
            <a:r>
              <a:rPr lang="en-GB" dirty="0"/>
              <a:t>In many countries Graduates need to learn how to adapt to climate change now, however in the UK and other high emitting countries the focus should be on mitigation: Is it not better to mitigate against the flooding of London so that major floods will not happen in the near future than to build higher flood defences now? However, business schools might want to teach both so that graduates know how their future employers could do both, mitigate the worst but also prepare and adapt as best as possible. </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Florian: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5-7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a:t>
            </a:r>
            <a:r>
              <a:rPr lang="en-US" dirty="0"/>
              <a:t>-ROADS is a freely-available online simulator that provides policymakers, educators, businesses, the media, and the public with the ability to test and explore cross-sector climate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dirty="0"/>
              <a:t>Flexible assessment</a:t>
            </a:r>
          </a:p>
          <a:p>
            <a:pPr marL="285750" indent="-285750" algn="l">
              <a:buChar char="•"/>
            </a:pPr>
            <a:r>
              <a:rPr lang="en-US" dirty="0"/>
              <a:t>Introductory session to any study program</a:t>
            </a:r>
          </a:p>
          <a:p>
            <a:pPr marL="285750" indent="-285750" algn="l">
              <a:buChar char="•"/>
            </a:pPr>
            <a:r>
              <a:rPr lang="en-US" dirty="0"/>
              <a:t>In any course of any study program as a 3h session (single or 2x1.5h), over multiple weeks, etc.</a:t>
            </a:r>
          </a:p>
          <a:p>
            <a:pPr marL="285750" indent="-285750" algn="l">
              <a:buChar char="•"/>
            </a:pPr>
            <a:endParaRPr lang="en-US" dirty="0"/>
          </a:p>
          <a:p>
            <a:pPr marL="285750" indent="-285750" algn="l">
              <a:buChar char="•"/>
            </a:pPr>
            <a:r>
              <a:rPr lang="en-US" dirty="0"/>
              <a:t>Students might write paper / theses on topics using </a:t>
            </a:r>
            <a:r>
              <a:rPr lang="en-US" dirty="0" err="1"/>
              <a:t>En</a:t>
            </a:r>
            <a:r>
              <a:rPr lang="en-US" dirty="0"/>
              <a:t>-ROADS, that can be assessed</a:t>
            </a:r>
          </a:p>
          <a:p>
            <a:pPr marL="285750" indent="-285750" algn="l">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hlinkClick r:id="rId3"/>
              </a:rPr>
              <a:t>www.en-roads.org</a:t>
            </a:r>
            <a:r>
              <a:rPr lang="de-DE" dirty="0"/>
              <a:t> </a:t>
            </a:r>
          </a:p>
          <a:p>
            <a:pPr marL="285750" indent="-285750" algn="l">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de-DE" dirty="0"/>
          </a:p>
        </p:txBody>
      </p:sp>
      <p:sp>
        <p:nvSpPr>
          <p:cNvPr id="4" name="Foliennummernplatzhalter 3"/>
          <p:cNvSpPr>
            <a:spLocks noGrp="1"/>
          </p:cNvSpPr>
          <p:nvPr>
            <p:ph type="sldNum" sz="quarter" idx="5"/>
          </p:nvPr>
        </p:nvSpPr>
        <p:spPr/>
        <p:txBody>
          <a:bodyPr/>
          <a:lstStyle/>
          <a:p>
            <a:fld id="{F5B62BC0-7DC4-4569-951D-2BB9475345C6}" type="slidenum">
              <a:rPr lang="en-US" smtClean="0"/>
              <a:t>11</a:t>
            </a:fld>
            <a:endParaRPr lang="en-US" dirty="0"/>
          </a:p>
        </p:txBody>
      </p:sp>
    </p:spTree>
    <p:extLst>
      <p:ext uri="{BB962C8B-B14F-4D97-AF65-F5344CB8AC3E}">
        <p14:creationId xmlns:p14="http://schemas.microsoft.com/office/powerpoint/2010/main" val="45299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Florian: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5-7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a:t>
            </a:r>
            <a:r>
              <a:rPr lang="en-US" dirty="0"/>
              <a:t>-ROADS is a freely-available online simulator that provides policymakers, educators, businesses, the media, and the public with the ability to test and explore cross-sector climate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dirty="0"/>
              <a:t>Flexible assessment</a:t>
            </a:r>
          </a:p>
          <a:p>
            <a:pPr marL="285750" indent="-285750" algn="l">
              <a:buChar char="•"/>
            </a:pPr>
            <a:r>
              <a:rPr lang="en-US" dirty="0"/>
              <a:t>Introductory session to any study program</a:t>
            </a:r>
          </a:p>
          <a:p>
            <a:pPr marL="285750" indent="-285750" algn="l">
              <a:buChar char="•"/>
            </a:pPr>
            <a:r>
              <a:rPr lang="en-US" dirty="0"/>
              <a:t>In any course of any study program as a 3h session (single or 2x1.5h), over multiple weeks, etc.</a:t>
            </a:r>
          </a:p>
          <a:p>
            <a:pPr marL="285750" indent="-285750" algn="l">
              <a:buChar char="•"/>
            </a:pPr>
            <a:endParaRPr lang="en-US" dirty="0"/>
          </a:p>
          <a:p>
            <a:pPr marL="285750" indent="-285750" algn="l">
              <a:buChar char="•"/>
            </a:pPr>
            <a:r>
              <a:rPr lang="en-US" dirty="0"/>
              <a:t>Students might write paper / theses on topics using </a:t>
            </a:r>
            <a:r>
              <a:rPr lang="en-US" dirty="0" err="1"/>
              <a:t>En</a:t>
            </a:r>
            <a:r>
              <a:rPr lang="en-US" dirty="0"/>
              <a:t>-ROADS, that can be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de-DE" dirty="0"/>
          </a:p>
        </p:txBody>
      </p:sp>
      <p:sp>
        <p:nvSpPr>
          <p:cNvPr id="4" name="Foliennummernplatzhalt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364980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project I want to introduce is on offer since 2011 and won the Guardian Award in 2015, still ongoing. I have added two publications which go into quite a bit of detail in case you would like to replicate it at your business school.</a:t>
            </a:r>
          </a:p>
        </p:txBody>
      </p:sp>
      <p:sp>
        <p:nvSpPr>
          <p:cNvPr id="4" name="Slide Number Placeholder 3"/>
          <p:cNvSpPr>
            <a:spLocks noGrp="1"/>
          </p:cNvSpPr>
          <p:nvPr>
            <p:ph type="sldNum" sz="quarter" idx="5"/>
          </p:nvPr>
        </p:nvSpPr>
        <p:spPr/>
        <p:txBody>
          <a:bodyPr/>
          <a:lstStyle/>
          <a:p>
            <a:fld id="{D7F88987-9C11-FC43-B2CE-3A9A6A29209B}" type="slidenum">
              <a:rPr lang="en-US" smtClean="0"/>
              <a:t>13</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Consultancy Report</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 </a:t>
            </a:r>
          </a:p>
          <a:p>
            <a:pPr>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Low carbon business consultancy report and reflection and analysis of development of sustainability and carbon management knowledge and skills in relation to field or discipline of study and future career.</a:t>
            </a:r>
          </a:p>
          <a:p>
            <a:pPr>
              <a:spcAft>
                <a:spcPts val="300"/>
              </a:spcAft>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Supported by individual report.</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dirty="0"/>
          </a:p>
        </p:txBody>
      </p:sp>
    </p:spTree>
    <p:extLst>
      <p:ext uri="{BB962C8B-B14F-4D97-AF65-F5344CB8AC3E}">
        <p14:creationId xmlns:p14="http://schemas.microsoft.com/office/powerpoint/2010/main" val="3236557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the project was developed into a bigger project where also students from other faculties such as architecture and product design offer consultancy to organisations.</a:t>
            </a:r>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dirty="0"/>
          </a:p>
        </p:txBody>
      </p:sp>
    </p:spTree>
    <p:extLst>
      <p:ext uri="{BB962C8B-B14F-4D97-AF65-F5344CB8AC3E}">
        <p14:creationId xmlns:p14="http://schemas.microsoft.com/office/powerpoint/2010/main" val="160931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dirty="0"/>
          </a:p>
        </p:txBody>
      </p:sp>
    </p:spTree>
    <p:extLst>
      <p:ext uri="{BB962C8B-B14F-4D97-AF65-F5344CB8AC3E}">
        <p14:creationId xmlns:p14="http://schemas.microsoft.com/office/powerpoint/2010/main" val="156102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209">
            <a:extLst>
              <a:ext uri="{FF2B5EF4-FFF2-40B4-BE49-F238E27FC236}">
                <a16:creationId xmlns:a16="http://schemas.microsoft.com/office/drawing/2014/main" id="{03444506-C10E-4F73-B26C-ECC3E8BBB75A}"/>
              </a:ext>
            </a:extLst>
          </p:cNvPr>
          <p:cNvSpPr>
            <a:spLocks noGrp="1" noRot="1" noChangeAspect="1" noChangeArrowheads="1" noTextEdit="1"/>
          </p:cNvSpPr>
          <p:nvPr>
            <p:ph type="sldImg"/>
          </p:nvPr>
        </p:nvSpPr>
        <p:spPr>
          <a:ln/>
        </p:spPr>
      </p:sp>
      <p:sp>
        <p:nvSpPr>
          <p:cNvPr id="21507" name="Shape 210">
            <a:extLst>
              <a:ext uri="{FF2B5EF4-FFF2-40B4-BE49-F238E27FC236}">
                <a16:creationId xmlns:a16="http://schemas.microsoft.com/office/drawing/2014/main" id="{1371ADA8-B1DB-4E01-96FF-9C40E1262E6B}"/>
              </a:ext>
            </a:extLst>
          </p:cNvPr>
          <p:cNvSpPr>
            <a:spLocks noGrp="1" noChangeArrowheads="1"/>
          </p:cNvSpPr>
          <p:nvPr>
            <p:ph type="body"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DFFAEFD-9D10-4110-8D0E-17A3C9CD9F11}"/>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C34FAEA3-C1E4-4F15-9E4B-D03112EB3C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
        <p:nvSpPr>
          <p:cNvPr id="58372" name="Slide Number Placeholder 3">
            <a:extLst>
              <a:ext uri="{FF2B5EF4-FFF2-40B4-BE49-F238E27FC236}">
                <a16:creationId xmlns:a16="http://schemas.microsoft.com/office/drawing/2014/main" id="{B63D1D93-8F27-4C1E-8D43-8020CECF7D8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DB2670A8-A8FF-47B0-B5E1-A76CD4B2674D}" type="slidenum">
              <a:rPr lang="en-GB" altLang="en-US" sz="1200">
                <a:solidFill>
                  <a:srgbClr val="000000"/>
                </a:solidFill>
                <a:latin typeface="Arial" panose="020B0604020202020204" pitchFamily="34" charset="0"/>
              </a:rPr>
              <a:pPr/>
              <a:t>19</a:t>
            </a:fld>
            <a:endParaRPr lang="en-GB" altLang="en-US" sz="12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556021E-D4F4-4433-890C-B539B86CE565}"/>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126C3A55-810F-4C14-94CD-951143692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60420" name="Slide Number Placeholder 3">
            <a:extLst>
              <a:ext uri="{FF2B5EF4-FFF2-40B4-BE49-F238E27FC236}">
                <a16:creationId xmlns:a16="http://schemas.microsoft.com/office/drawing/2014/main" id="{4C7123FC-3E47-44A9-9554-7F95399B89A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E3830237-A53D-4FD9-8CEE-8553B0459591}" type="slidenum">
              <a:rPr lang="en-GB" altLang="en-US" sz="1200">
                <a:solidFill>
                  <a:srgbClr val="000000"/>
                </a:solidFill>
                <a:latin typeface="Arial" panose="020B0604020202020204" pitchFamily="34" charset="0"/>
              </a:rPr>
              <a:pPr/>
              <a:t>20</a:t>
            </a:fld>
            <a:endParaRPr lang="en-GB" altLang="en-US" sz="12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3830882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Breakout Rooms: each of us</a:t>
            </a:r>
          </a:p>
          <a:p>
            <a:r>
              <a:rPr lang="en-US" dirty="0"/>
              <a:t>Time: 20 minutes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Somebody should be responsible for noting in the wrap up: What is a key insight from each breakout 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Everybody invited to write down key words in google doc: https://docs.google.com/presentation/d/1Dt0OGw7TzcsRB_wcgY7lRSq88crto1W9aDNJvtieSZ0/edit?usp=sharing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dirty="0"/>
          </a:p>
        </p:txBody>
      </p:sp>
    </p:spTree>
    <p:extLst>
      <p:ext uri="{BB962C8B-B14F-4D97-AF65-F5344CB8AC3E}">
        <p14:creationId xmlns:p14="http://schemas.microsoft.com/office/powerpoint/2010/main" val="1014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Florian</a:t>
            </a:r>
          </a:p>
          <a:p>
            <a:endParaRPr lang="en-US" dirty="0"/>
          </a:p>
          <a:p>
            <a:r>
              <a:rPr lang="en-US" dirty="0"/>
              <a:t>Link to google doc: https://docs.google.com/presentation/d/1Dt0OGw7TzcsRB_wcgY7lRSq88crto1W9aDNJvtieSZ0/edit?usp=sharing</a:t>
            </a:r>
          </a:p>
          <a:p>
            <a:endParaRPr lang="en-US" dirty="0"/>
          </a:p>
          <a:p>
            <a:endParaRPr lang="en-US" dirty="0"/>
          </a:p>
          <a:p>
            <a:r>
              <a:rPr lang="en-US" dirty="0"/>
              <a:t>Do we want to create Google doc. During the session to share after?</a:t>
            </a:r>
          </a:p>
          <a:p>
            <a:r>
              <a:rPr lang="en-US" dirty="0"/>
              <a:t>Prepare another handout on resources</a:t>
            </a:r>
          </a:p>
        </p:txBody>
      </p:sp>
      <p:sp>
        <p:nvSpPr>
          <p:cNvPr id="4" name="Slide Number Placeholder 3"/>
          <p:cNvSpPr>
            <a:spLocks noGrp="1"/>
          </p:cNvSpPr>
          <p:nvPr>
            <p:ph type="sldNum" sz="quarter" idx="5"/>
          </p:nvPr>
        </p:nvSpPr>
        <p:spPr/>
        <p:txBody>
          <a:bodyPr/>
          <a:lstStyle/>
          <a:p>
            <a:fld id="{F5B62BC0-7DC4-4569-951D-2BB9475345C6}" type="slidenum">
              <a:rPr lang="en-US" smtClean="0"/>
              <a:t>23</a:t>
            </a:fld>
            <a:endParaRPr lang="en-US" dirty="0"/>
          </a:p>
        </p:txBody>
      </p:sp>
    </p:spTree>
    <p:extLst>
      <p:ext uri="{BB962C8B-B14F-4D97-AF65-F5344CB8AC3E}">
        <p14:creationId xmlns:p14="http://schemas.microsoft.com/office/powerpoint/2010/main" val="4003873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get a pulse of the room and why you select this one. </a:t>
            </a:r>
          </a:p>
          <a:p>
            <a:r>
              <a:rPr lang="en-US" dirty="0"/>
              <a:t>Where are you at in your Climate Change Education/Climate Literacy Integration Journey?</a:t>
            </a:r>
          </a:p>
          <a:p>
            <a:r>
              <a:rPr lang="en-US" dirty="0"/>
              <a:t>If we can all share in the chat-or share when I call on your for time’s sake</a:t>
            </a:r>
          </a:p>
          <a:p>
            <a:r>
              <a:rPr lang="en-US" dirty="0"/>
              <a:t>Thanks-I’m glad you are here and we can begin this discussion with your experience and interest.</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26</a:t>
            </a:fld>
            <a:endParaRPr lang="en-US" dirty="0"/>
          </a:p>
        </p:txBody>
      </p:sp>
    </p:spTree>
    <p:extLst>
      <p:ext uri="{BB962C8B-B14F-4D97-AF65-F5344CB8AC3E}">
        <p14:creationId xmlns:p14="http://schemas.microsoft.com/office/powerpoint/2010/main" val="268458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we could take some time to do some thinking and planning. </a:t>
            </a:r>
          </a:p>
          <a:p>
            <a:r>
              <a:rPr lang="en-US" dirty="0"/>
              <a:t>Let’s take 5 minutes to reflect on these questions—Keep in mind this might not be a linear process to begin. Some of us can start at setting the SLO, others think in terms of learning activities, just do a little thinking and we can discuss and brainstorm together.</a:t>
            </a:r>
          </a:p>
          <a:p>
            <a:r>
              <a:rPr lang="en-US" dirty="0"/>
              <a:t>Write whatever you can-even if messy or incomplete.</a:t>
            </a:r>
          </a:p>
          <a:p>
            <a:endParaRPr lang="en-US" dirty="0"/>
          </a:p>
          <a:p>
            <a:r>
              <a:rPr lang="en-US" dirty="0"/>
              <a:t>Reflection time</a:t>
            </a:r>
          </a:p>
        </p:txBody>
      </p:sp>
      <p:sp>
        <p:nvSpPr>
          <p:cNvPr id="4" name="Slide Number Placeholder 3"/>
          <p:cNvSpPr>
            <a:spLocks noGrp="1"/>
          </p:cNvSpPr>
          <p:nvPr>
            <p:ph type="sldNum" sz="quarter" idx="5"/>
          </p:nvPr>
        </p:nvSpPr>
        <p:spPr/>
        <p:txBody>
          <a:bodyPr/>
          <a:lstStyle/>
          <a:p>
            <a:fld id="{F5B62BC0-7DC4-4569-951D-2BB9475345C6}" type="slidenum">
              <a:rPr lang="en-US" smtClean="0"/>
              <a:t>27</a:t>
            </a:fld>
            <a:endParaRPr lang="en-US" dirty="0"/>
          </a:p>
        </p:txBody>
      </p:sp>
    </p:spTree>
    <p:extLst>
      <p:ext uri="{BB962C8B-B14F-4D97-AF65-F5344CB8AC3E}">
        <p14:creationId xmlns:p14="http://schemas.microsoft.com/office/powerpoint/2010/main" val="11585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I began and have been the last two years in my classes</a:t>
            </a:r>
          </a:p>
          <a:p>
            <a:r>
              <a:rPr lang="en-US" dirty="0"/>
              <a:t>I took the CLT and loved the Positive &amp; Troubled futures exercise. You can see in the photo the process where students develop a narrative of how we do (or don’t get to the goal of keeping global warming below 2C through various carbon reduction (or production) activities.</a:t>
            </a:r>
          </a:p>
          <a:p>
            <a:r>
              <a:rPr lang="en-US" dirty="0"/>
              <a:t>I began with the activity and the built out the other dimensions</a:t>
            </a:r>
          </a:p>
          <a:p>
            <a:r>
              <a:rPr lang="en-US" dirty="0"/>
              <a:t>How does this relate to my existing course SLOs in ethics?</a:t>
            </a:r>
          </a:p>
          <a:p>
            <a:r>
              <a:rPr lang="en-US" dirty="0"/>
              <a:t>How can I assess their learning?</a:t>
            </a:r>
          </a:p>
          <a:p>
            <a:endParaRPr lang="en-US" dirty="0"/>
          </a:p>
          <a:p>
            <a:r>
              <a:rPr lang="en-US" dirty="0"/>
              <a:t>Now I’m expanding into my Senior Seminar Course to integrate more of the CLT and develop a CLT specific SLO.</a:t>
            </a:r>
          </a:p>
          <a:p>
            <a:endParaRPr lang="en-US" dirty="0"/>
          </a:p>
          <a:p>
            <a:endParaRPr lang="en-US" dirty="0"/>
          </a:p>
          <a:p>
            <a:r>
              <a:rPr lang="en-US" dirty="0"/>
              <a:t>Other example emerging: </a:t>
            </a:r>
          </a:p>
          <a:p>
            <a:r>
              <a:rPr lang="en-US" b="1" dirty="0"/>
              <a:t>Learning Activity</a:t>
            </a:r>
            <a:r>
              <a:rPr lang="en-US" dirty="0"/>
              <a:t>: Carbon Literacy Training &amp; self-direct carbon reduction project.</a:t>
            </a:r>
          </a:p>
          <a:p>
            <a:endParaRPr lang="en-US" dirty="0"/>
          </a:p>
          <a:p>
            <a:r>
              <a:rPr lang="en-US" b="1" dirty="0"/>
              <a:t>SLO</a:t>
            </a:r>
            <a:r>
              <a:rPr lang="en-US" dirty="0"/>
              <a:t>: Students will be able to identify high-impact climate solutions for their future workplaces.</a:t>
            </a:r>
          </a:p>
          <a:p>
            <a:endParaRPr lang="en-US" dirty="0"/>
          </a:p>
          <a:p>
            <a:r>
              <a:rPr lang="en-US" b="1" dirty="0"/>
              <a:t>Assessment</a:t>
            </a:r>
            <a:r>
              <a:rPr lang="en-US" dirty="0"/>
              <a:t>: </a:t>
            </a:r>
            <a:r>
              <a:rPr lang="en-US" u="sng" dirty="0"/>
              <a:t>Direct assessment </a:t>
            </a:r>
            <a:r>
              <a:rPr lang="en-US" dirty="0"/>
              <a:t>of essay reviewing recommended solutions based on the content of the training. </a:t>
            </a:r>
          </a:p>
        </p:txBody>
      </p:sp>
      <p:sp>
        <p:nvSpPr>
          <p:cNvPr id="4" name="Slide Number Placeholder 3"/>
          <p:cNvSpPr>
            <a:spLocks noGrp="1"/>
          </p:cNvSpPr>
          <p:nvPr>
            <p:ph type="sldNum" sz="quarter" idx="5"/>
          </p:nvPr>
        </p:nvSpPr>
        <p:spPr/>
        <p:txBody>
          <a:bodyPr/>
          <a:lstStyle/>
          <a:p>
            <a:fld id="{F5B62BC0-7DC4-4569-951D-2BB9475345C6}" type="slidenum">
              <a:rPr lang="en-US" smtClean="0"/>
              <a:t>28</a:t>
            </a:fld>
            <a:endParaRPr lang="en-US" dirty="0"/>
          </a:p>
        </p:txBody>
      </p:sp>
    </p:spTree>
    <p:extLst>
      <p:ext uri="{BB962C8B-B14F-4D97-AF65-F5344CB8AC3E}">
        <p14:creationId xmlns:p14="http://schemas.microsoft.com/office/powerpoint/2010/main" val="163260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https://docs.google.com/document/d/1cnDqCQJZ3JIacWBwbMNVA9EYF_aOBWa3PxP5JfABwnY/edit</a:t>
            </a:r>
          </a:p>
          <a:p>
            <a:endParaRPr lang="en-US" dirty="0"/>
          </a:p>
          <a:p>
            <a:r>
              <a:rPr lang="en-US" dirty="0"/>
              <a:t>Talking about SLOs if audience is interested</a:t>
            </a:r>
          </a:p>
          <a:p>
            <a:endParaRPr lang="en-US" dirty="0"/>
          </a:p>
          <a:p>
            <a:r>
              <a:rPr lang="en-US" dirty="0"/>
              <a:t>To develop SLOs we have to assess the domain, level, and quality</a:t>
            </a:r>
          </a:p>
          <a:p>
            <a:r>
              <a:rPr lang="en-US" dirty="0"/>
              <a:t>Do I want a cognitive (knowledge-focused) SLO? Certain behaviors (carbon reduction) or changes in values (concern for the environment)?</a:t>
            </a:r>
          </a:p>
          <a:p>
            <a:r>
              <a:rPr lang="en-US" dirty="0"/>
              <a:t>Where is this SLO located (course, program, school)?</a:t>
            </a:r>
          </a:p>
          <a:p>
            <a:r>
              <a:rPr lang="en-US" dirty="0"/>
              <a:t>What level of achievement do I hope for basic or mastery? What does this look like for UG, PG, executives?</a:t>
            </a:r>
          </a:p>
          <a:p>
            <a:r>
              <a:rPr lang="en-US" dirty="0"/>
              <a:t>Is this a quality SLO? Can I actually do it with resources? Can I measure what I want students to learn?</a:t>
            </a:r>
          </a:p>
        </p:txBody>
      </p:sp>
      <p:sp>
        <p:nvSpPr>
          <p:cNvPr id="4" name="Slide Number Placeholder 3"/>
          <p:cNvSpPr>
            <a:spLocks noGrp="1"/>
          </p:cNvSpPr>
          <p:nvPr>
            <p:ph type="sldNum" sz="quarter" idx="5"/>
          </p:nvPr>
        </p:nvSpPr>
        <p:spPr/>
        <p:txBody>
          <a:bodyPr/>
          <a:lstStyle/>
          <a:p>
            <a:fld id="{F5B62BC0-7DC4-4569-951D-2BB9475345C6}" type="slidenum">
              <a:rPr lang="en-US" smtClean="0"/>
              <a:t>29</a:t>
            </a:fld>
            <a:endParaRPr lang="en-US" dirty="0"/>
          </a:p>
        </p:txBody>
      </p:sp>
    </p:spTree>
    <p:extLst>
      <p:ext uri="{BB962C8B-B14F-4D97-AF65-F5344CB8AC3E}">
        <p14:creationId xmlns:p14="http://schemas.microsoft.com/office/powerpoint/2010/main" val="2510603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guidance for those seeking support in developing SLOs</a:t>
            </a:r>
          </a:p>
          <a:p>
            <a:r>
              <a:rPr lang="en-US" dirty="0"/>
              <a:t>Your instructional designers, education colleagues, and experienced faculty can help with this.</a:t>
            </a:r>
          </a:p>
        </p:txBody>
      </p:sp>
      <p:sp>
        <p:nvSpPr>
          <p:cNvPr id="4" name="Slide Number Placeholder 3"/>
          <p:cNvSpPr>
            <a:spLocks noGrp="1"/>
          </p:cNvSpPr>
          <p:nvPr>
            <p:ph type="sldNum" sz="quarter" idx="5"/>
          </p:nvPr>
        </p:nvSpPr>
        <p:spPr/>
        <p:txBody>
          <a:bodyPr/>
          <a:lstStyle/>
          <a:p>
            <a:fld id="{F5B62BC0-7DC4-4569-951D-2BB9475345C6}" type="slidenum">
              <a:rPr lang="en-US" smtClean="0"/>
              <a:t>30</a:t>
            </a:fld>
            <a:endParaRPr lang="en-US" dirty="0"/>
          </a:p>
        </p:txBody>
      </p:sp>
    </p:spTree>
    <p:extLst>
      <p:ext uri="{BB962C8B-B14F-4D97-AF65-F5344CB8AC3E}">
        <p14:creationId xmlns:p14="http://schemas.microsoft.com/office/powerpoint/2010/main" val="18865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quality SLOs</a:t>
            </a:r>
          </a:p>
          <a:p>
            <a:r>
              <a:rPr lang="en-US" dirty="0"/>
              <a:t>These also need to be aligned with departmental, institutional, and accreditation standards.</a:t>
            </a:r>
          </a:p>
        </p:txBody>
      </p:sp>
      <p:sp>
        <p:nvSpPr>
          <p:cNvPr id="4" name="Slide Number Placeholder 3"/>
          <p:cNvSpPr>
            <a:spLocks noGrp="1"/>
          </p:cNvSpPr>
          <p:nvPr>
            <p:ph type="sldNum" sz="quarter" idx="5"/>
          </p:nvPr>
        </p:nvSpPr>
        <p:spPr/>
        <p:txBody>
          <a:bodyPr/>
          <a:lstStyle/>
          <a:p>
            <a:fld id="{F5B62BC0-7DC4-4569-951D-2BB9475345C6}" type="slidenum">
              <a:rPr lang="en-US" smtClean="0"/>
              <a:t>31</a:t>
            </a:fld>
            <a:endParaRPr lang="en-US" dirty="0"/>
          </a:p>
        </p:txBody>
      </p:sp>
    </p:spTree>
    <p:extLst>
      <p:ext uri="{BB962C8B-B14F-4D97-AF65-F5344CB8AC3E}">
        <p14:creationId xmlns:p14="http://schemas.microsoft.com/office/powerpoint/2010/main" val="184825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32</a:t>
            </a:fld>
            <a:endParaRPr lang="en-US" dirty="0"/>
          </a:p>
        </p:txBody>
      </p:sp>
    </p:spTree>
    <p:extLst>
      <p:ext uri="{BB962C8B-B14F-4D97-AF65-F5344CB8AC3E}">
        <p14:creationId xmlns:p14="http://schemas.microsoft.com/office/powerpoint/2010/main" val="1169125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209">
            <a:extLst>
              <a:ext uri="{FF2B5EF4-FFF2-40B4-BE49-F238E27FC236}">
                <a16:creationId xmlns:a16="http://schemas.microsoft.com/office/drawing/2014/main" id="{03444506-C10E-4F73-B26C-ECC3E8BBB75A}"/>
              </a:ext>
            </a:extLst>
          </p:cNvPr>
          <p:cNvSpPr>
            <a:spLocks noGrp="1" noRot="1" noChangeAspect="1" noChangeArrowheads="1" noTextEdit="1"/>
          </p:cNvSpPr>
          <p:nvPr>
            <p:ph type="sldImg"/>
          </p:nvPr>
        </p:nvSpPr>
        <p:spPr>
          <a:ln/>
        </p:spPr>
      </p:sp>
      <p:sp>
        <p:nvSpPr>
          <p:cNvPr id="21507" name="Shape 210">
            <a:extLst>
              <a:ext uri="{FF2B5EF4-FFF2-40B4-BE49-F238E27FC236}">
                <a16:creationId xmlns:a16="http://schemas.microsoft.com/office/drawing/2014/main" id="{1371ADA8-B1DB-4E01-96FF-9C40E1262E6B}"/>
              </a:ext>
            </a:extLst>
          </p:cNvPr>
          <p:cNvSpPr>
            <a:spLocks noGrp="1" noChangeArrowheads="1"/>
          </p:cNvSpPr>
          <p:nvPr>
            <p:ph type="body"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181242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Starts &amp; Petra &amp; Florian continue</a:t>
            </a:r>
          </a:p>
          <a:p>
            <a:r>
              <a:rPr lang="en-US" dirty="0"/>
              <a:t>Time: 2 minutes!!!</a:t>
            </a:r>
          </a:p>
          <a:p>
            <a:endParaRPr lang="en-US" dirty="0"/>
          </a:p>
          <a:p>
            <a:r>
              <a:rPr lang="en-US" dirty="0"/>
              <a:t>We are an international group deeply interested in climate change education. We will all introduce ourselves briefly. </a:t>
            </a:r>
          </a:p>
          <a:p>
            <a:endParaRPr lang="en-US" dirty="0"/>
          </a:p>
          <a:p>
            <a:r>
              <a:rPr lang="en-US" dirty="0"/>
              <a:t>As we do this please introduce yourselves in the chat-Name and why you joined.</a:t>
            </a:r>
          </a:p>
          <a:p>
            <a:endParaRPr lang="en-US" dirty="0"/>
          </a:p>
          <a:p>
            <a:r>
              <a:rPr lang="en-US" dirty="0"/>
              <a:t>I’m Jennifer Leigh, a professor at a regional college in upstate NY and current editor of the JME</a:t>
            </a:r>
          </a:p>
          <a:p>
            <a:r>
              <a:rPr lang="en-US" dirty="0"/>
              <a:t>Florian…</a:t>
            </a:r>
          </a:p>
          <a:p>
            <a:r>
              <a:rPr lang="en-US" dirty="0"/>
              <a:t>Petra…</a:t>
            </a:r>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68058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Jen:</a:t>
            </a:r>
          </a:p>
          <a:p>
            <a:r>
              <a:rPr lang="en-US" sz="1200" dirty="0">
                <a:effectLst/>
                <a:latin typeface="Times New Roman" panose="02020603050405020304" pitchFamily="18" charset="0"/>
                <a:ea typeface="Calibri" panose="020F0502020204030204" pitchFamily="34" charset="0"/>
              </a:rPr>
              <a:t>Recent research has shown that 98% of educators in business schools agree that climate change should be taught in business schools; however, only 45% do some Many cite lack of expertise as their main barrier </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196648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Invite people to note their take </a:t>
            </a:r>
            <a:r>
              <a:rPr lang="en-US" dirty="0" err="1"/>
              <a:t>aways</a:t>
            </a:r>
            <a:r>
              <a:rPr lang="en-US" dirty="0"/>
              <a:t> in the google doc already during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google doc: https://docs.google.com/presentation/d/1Dt0OGw7TzcsRB_wcgY7lRSq88crto1W9aDNJvtieSZ0/edit?usp=sharing</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dirty="0"/>
          </a:p>
        </p:txBody>
      </p:sp>
    </p:spTree>
    <p:extLst>
      <p:ext uri="{BB962C8B-B14F-4D97-AF65-F5344CB8AC3E}">
        <p14:creationId xmlns:p14="http://schemas.microsoft.com/office/powerpoint/2010/main" val="75452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(3 minutes)</a:t>
            </a:r>
          </a:p>
          <a:p>
            <a:r>
              <a:rPr lang="en-US" dirty="0"/>
              <a:t>When discussing assessment, we can think of two large areas: curricular (graded) and co-curricular (non-graded/student-faculty-or staff led)</a:t>
            </a:r>
          </a:p>
          <a:p>
            <a:r>
              <a:rPr lang="en-US" dirty="0"/>
              <a:t>For curricular assessment, there are many levels to consider for CCE</a:t>
            </a:r>
          </a:p>
          <a:p>
            <a:r>
              <a:rPr lang="en-US" dirty="0"/>
              <a:t>Smallest level “lesson” (1 or more class meetings)</a:t>
            </a:r>
          </a:p>
          <a:p>
            <a:r>
              <a:rPr lang="en-US" dirty="0"/>
              <a:t>Course (US) or Module (UK) the larger unit of learning led by the faculty member (typically a number of weeks-15 US Semester course)</a:t>
            </a:r>
          </a:p>
          <a:p>
            <a:r>
              <a:rPr lang="en-US" dirty="0"/>
              <a:t>Program/Course: This is the degree level in the US. So, I lead the program assessment for all undergraduate students in the business and leadership program. Assessment entails evaluating how their coursework contributes to our program outcomes. Likewise, substitute course for UK.</a:t>
            </a:r>
          </a:p>
          <a:p>
            <a:r>
              <a:rPr lang="en-US" dirty="0"/>
              <a:t>Business Schools have assessments, often driven by accreditors like AACSB, EQUIS, IACBE</a:t>
            </a:r>
          </a:p>
          <a:p>
            <a:r>
              <a:rPr lang="en-US" dirty="0"/>
              <a:t>Universities in the UK and US have institution-wide assessment processes</a:t>
            </a:r>
          </a:p>
          <a:p>
            <a:endParaRPr lang="en-US" dirty="0"/>
          </a:p>
          <a:p>
            <a:r>
              <a:rPr lang="en-US" dirty="0"/>
              <a:t>This whirlwind review is to remind us of the various places there are opportunities to integrate CCE starting within our own realm of control.</a:t>
            </a:r>
          </a:p>
          <a:p>
            <a:endParaRPr lang="en-US" dirty="0"/>
          </a:p>
          <a:p>
            <a:r>
              <a:rPr lang="en-US" dirty="0"/>
              <a:t>Now Petra will share some important </a:t>
            </a:r>
            <a:r>
              <a:rPr lang="en-US" dirty="0" err="1"/>
              <a:t>cimate</a:t>
            </a:r>
            <a:r>
              <a:rPr lang="en-US" dirty="0"/>
              <a:t> change education terms.</a:t>
            </a:r>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80420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Petra: 3 minutes for the 4 slides</a:t>
            </a:r>
          </a:p>
          <a:p>
            <a:r>
              <a:rPr lang="en-GB" dirty="0"/>
              <a:t>We need to distinguish between three areas of climate change education, the first one is the science: Every Graduate need to understand climate change science enough to make informed decisions and integrate high impact solutions into their life and work. This basic understanding is also necessary for anyone studying business. This can be done in one hour.</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60990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Petra: 3 minutes for the 4 slides</a:t>
            </a:r>
          </a:p>
          <a:p>
            <a:endParaRPr lang="en-GB" dirty="0"/>
          </a:p>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Petra: 3 minutes for the 4 slides</a:t>
            </a:r>
          </a:p>
          <a:p>
            <a:endParaRPr lang="en-GB" dirty="0"/>
          </a:p>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5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2276054" y="2051072"/>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2082052" y="4354287"/>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2082051" y="4822925"/>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2082052" y="1863085"/>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5046149" y="2051072"/>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4852147" y="1863085"/>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4852149" y="4354287"/>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4852148" y="4822925"/>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7816244" y="2051072"/>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7622242" y="1863085"/>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7622244" y="4354287"/>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7622243" y="4822925"/>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588815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7">
            <a:extLst>
              <a:ext uri="{FF2B5EF4-FFF2-40B4-BE49-F238E27FC236}">
                <a16:creationId xmlns:a16="http://schemas.microsoft.com/office/drawing/2014/main" id="{835FBF3E-E507-408A-853D-DAD37E74CCB1}"/>
              </a:ext>
            </a:extLst>
          </p:cNvPr>
          <p:cNvSpPr>
            <a:spLocks noGrp="1" noChangeArrowheads="1"/>
          </p:cNvSpPr>
          <p:nvPr>
            <p:ph type="dt" sz="half" idx="10"/>
          </p:nvPr>
        </p:nvSpPr>
        <p:spPr>
          <a:ln/>
        </p:spPr>
        <p:txBody>
          <a:bodyPr/>
          <a:lstStyle>
            <a:lvl1pPr>
              <a:defRPr/>
            </a:lvl1pPr>
          </a:lstStyle>
          <a:p>
            <a:pPr>
              <a:defRPr/>
            </a:pPr>
            <a:fld id="{24DF8CC2-11B8-4138-9892-BE3DE8AA40E1}" type="datetime4">
              <a:rPr lang="en-GB" altLang="en-US"/>
              <a:pPr>
                <a:defRPr/>
              </a:pPr>
              <a:t>27 July 2023</a:t>
            </a:fld>
            <a:endParaRPr lang="en-GB" altLang="en-US"/>
          </a:p>
        </p:txBody>
      </p:sp>
      <p:sp>
        <p:nvSpPr>
          <p:cNvPr id="5" name="Rectangle 8">
            <a:extLst>
              <a:ext uri="{FF2B5EF4-FFF2-40B4-BE49-F238E27FC236}">
                <a16:creationId xmlns:a16="http://schemas.microsoft.com/office/drawing/2014/main" id="{83C83B52-0FF3-4592-BD81-3DB0D6F184A9}"/>
              </a:ext>
            </a:extLst>
          </p:cNvPr>
          <p:cNvSpPr>
            <a:spLocks noGrp="1" noChangeArrowheads="1"/>
          </p:cNvSpPr>
          <p:nvPr>
            <p:ph type="sldNum" sz="quarter" idx="11"/>
          </p:nvPr>
        </p:nvSpPr>
        <p:spPr>
          <a:ln/>
        </p:spPr>
        <p:txBody>
          <a:bodyPr/>
          <a:lstStyle>
            <a:lvl1pPr>
              <a:defRPr/>
            </a:lvl1pPr>
          </a:lstStyle>
          <a:p>
            <a:pPr>
              <a:defRPr/>
            </a:pPr>
            <a:fld id="{B6DCB161-0FD2-4E03-8667-4379B48427FE}" type="slidenum">
              <a:rPr lang="en-GB" altLang="en-US"/>
              <a:pPr>
                <a:defRPr/>
              </a:pPr>
              <a:t>‹#›</a:t>
            </a:fld>
            <a:endParaRPr lang="en-GB" altLang="en-US"/>
          </a:p>
        </p:txBody>
      </p:sp>
    </p:spTree>
    <p:extLst>
      <p:ext uri="{BB962C8B-B14F-4D97-AF65-F5344CB8AC3E}">
        <p14:creationId xmlns:p14="http://schemas.microsoft.com/office/powerpoint/2010/main" val="3114514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6"/>
            <a:ext cx="10363200" cy="1470025"/>
          </a:xfrm>
          <a:prstGeom prst="rect">
            <a:avLst/>
          </a:prstGeom>
        </p:spPr>
        <p:txBody>
          <a:bodyPr/>
          <a:lstStyle/>
          <a:p>
            <a:r>
              <a:t>Titeltext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 name="Shape 4">
            <a:extLst>
              <a:ext uri="{FF2B5EF4-FFF2-40B4-BE49-F238E27FC236}">
                <a16:creationId xmlns:a16="http://schemas.microsoft.com/office/drawing/2014/main" id="{E05E3FD9-BB28-4DCF-90E1-CD2F18E9FDAA}"/>
              </a:ext>
            </a:extLst>
          </p:cNvPr>
          <p:cNvSpPr>
            <a:spLocks noGrp="1"/>
          </p:cNvSpPr>
          <p:nvPr>
            <p:ph type="sldNum" sz="quarter" idx="10"/>
          </p:nvPr>
        </p:nvSpPr>
        <p:spPr>
          <a:ln/>
        </p:spPr>
        <p:txBody>
          <a:bodyPr/>
          <a:lstStyle>
            <a:lvl1pPr>
              <a:defRPr/>
            </a:lvl1pPr>
          </a:lstStyle>
          <a:p>
            <a:fld id="{14277287-E872-4843-BDE4-925D5A05CC0C}" type="slidenum">
              <a:rPr lang="en-US" altLang="en-US"/>
              <a:pPr/>
              <a:t>‹#›</a:t>
            </a:fld>
            <a:endParaRPr lang="en-US" altLang="en-US"/>
          </a:p>
        </p:txBody>
      </p:sp>
    </p:spTree>
    <p:extLst>
      <p:ext uri="{BB962C8B-B14F-4D97-AF65-F5344CB8AC3E}">
        <p14:creationId xmlns:p14="http://schemas.microsoft.com/office/powerpoint/2010/main" val="371400751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3" r:id="rId22"/>
    <p:sldLayoutId id="2147483674" r:id="rId23"/>
    <p:sldLayoutId id="2147483675"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52" r:id="rId1"/>
    <p:sldLayoutId id="2147483670" r:id="rId2"/>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www.en-roads.or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irep.ntu.ac.uk/id/eprint/31970/" TargetMode="External"/><Relationship Id="rId5" Type="http://schemas.openxmlformats.org/officeDocument/2006/relationships/hyperlink" Target="http://irep.ntu.ac.uk/id/eprint/39223/" TargetMode="External"/><Relationship Id="rId4" Type="http://schemas.openxmlformats.org/officeDocument/2006/relationships/hyperlink" Target="https://www.theguardian.com/higher-education-network/gallery/2015/mar/19/guardian-university-awards-2015-winners-in-pictur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cnDqCQJZ3JIacWBwbMNVA9EYF_aOBWa3PxP5JfABwnY/edit"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472581" y="2969623"/>
            <a:ext cx="11246838" cy="896983"/>
          </a:xfrm>
        </p:spPr>
        <p:txBody>
          <a:bodyPr/>
          <a:lstStyle/>
          <a:p>
            <a:r>
              <a:rPr lang="en-US" noProof="0" dirty="0"/>
              <a:t>Assessing climate solutions to create a better world together</a:t>
            </a:r>
            <a:endParaRPr lang="en-US" dirty="0"/>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18177" y="4587528"/>
            <a:ext cx="12114383" cy="2270471"/>
          </a:xfrm>
        </p:spPr>
        <p:txBody>
          <a:bodyPr/>
          <a:lstStyle/>
          <a:p>
            <a:r>
              <a:rPr lang="en-US" dirty="0"/>
              <a:t>AOM 2022</a:t>
            </a:r>
          </a:p>
          <a:p>
            <a:r>
              <a:rPr lang="en-US" dirty="0"/>
              <a:t>Seattle, WA, USA</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18177" y="0"/>
            <a:ext cx="12192000" cy="2097644"/>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436228" y="2121560"/>
            <a:ext cx="11283191" cy="24420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Grafik 7">
            <a:extLst>
              <a:ext uri="{FF2B5EF4-FFF2-40B4-BE49-F238E27FC236}">
                <a16:creationId xmlns:a16="http://schemas.microsoft.com/office/drawing/2014/main" id="{1ADCACE6-ACA6-4DA4-B347-AB18552A4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0539" y="5154386"/>
            <a:ext cx="2468880" cy="872338"/>
          </a:xfrm>
          <a:prstGeom prst="rect">
            <a:avLst/>
          </a:prstGeom>
        </p:spPr>
      </p:pic>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1791174423"/>
              </p:ext>
            </p:extLst>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50708"/>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6"/>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3. Climate Change Adaptation Education</a:t>
            </a:r>
            <a:endParaRPr kumimoji="0" lang="en-NL"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740800" y="3840563"/>
            <a:ext cx="2560380" cy="491509"/>
          </a:xfrm>
        </p:spPr>
        <p:txBody>
          <a:bodyPr/>
          <a:lstStyle/>
          <a:p>
            <a:r>
              <a:rPr lang="en-ZA" dirty="0"/>
              <a:t>Learning objective</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845267" y="4339964"/>
            <a:ext cx="2351446" cy="2088185"/>
          </a:xfrm>
        </p:spPr>
        <p:txBody>
          <a:bodyPr/>
          <a:lstStyle/>
          <a:p>
            <a:pPr algn="l" defTabSz="442913"/>
            <a:r>
              <a:rPr lang="en-US" dirty="0"/>
              <a:t>Increase…</a:t>
            </a:r>
          </a:p>
          <a:p>
            <a:pPr marL="179388" indent="-179388" algn="l" defTabSz="442913">
              <a:buFont typeface="Arial" panose="020B0604020202020204" pitchFamily="34" charset="0"/>
              <a:buChar char="•"/>
            </a:pPr>
            <a:r>
              <a:rPr lang="en-US" dirty="0"/>
              <a:t>awareness of urgency of climate change</a:t>
            </a:r>
          </a:p>
          <a:p>
            <a:pPr marL="179388" indent="-179388" algn="l" defTabSz="442913">
              <a:buFont typeface="Arial" panose="020B0604020202020204" pitchFamily="34" charset="0"/>
              <a:buChar char="•"/>
            </a:pPr>
            <a:r>
              <a:rPr lang="en-US" dirty="0"/>
              <a:t>understanding of high-leverage actions to mitigate climate crisis</a:t>
            </a:r>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2022</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11</a:t>
            </a:fld>
            <a:endParaRPr lang="en-US" dirty="0"/>
          </a:p>
        </p:txBody>
      </p:sp>
      <p:sp>
        <p:nvSpPr>
          <p:cNvPr id="20" name="Text Placeholder 9">
            <a:extLst>
              <a:ext uri="{FF2B5EF4-FFF2-40B4-BE49-F238E27FC236}">
                <a16:creationId xmlns:a16="http://schemas.microsoft.com/office/drawing/2014/main" id="{F4BC1B49-16A4-4C01-B251-F4C707B13639}"/>
              </a:ext>
            </a:extLst>
          </p:cNvPr>
          <p:cNvSpPr txBox="1">
            <a:spLocks/>
          </p:cNvSpPr>
          <p:nvPr/>
        </p:nvSpPr>
        <p:spPr>
          <a:xfrm>
            <a:off x="5024359" y="2046233"/>
            <a:ext cx="3126583" cy="426393"/>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1" name="Text Placeholder 18">
            <a:extLst>
              <a:ext uri="{FF2B5EF4-FFF2-40B4-BE49-F238E27FC236}">
                <a16:creationId xmlns:a16="http://schemas.microsoft.com/office/drawing/2014/main" id="{DFA7A202-C5EB-4524-9B8C-73AE1DA39165}"/>
              </a:ext>
            </a:extLst>
          </p:cNvPr>
          <p:cNvSpPr txBox="1">
            <a:spLocks/>
          </p:cNvSpPr>
          <p:nvPr/>
        </p:nvSpPr>
        <p:spPr>
          <a:xfrm>
            <a:off x="5024359" y="2425736"/>
            <a:ext cx="3126583" cy="1306527"/>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7" name="Title 29">
            <a:extLst>
              <a:ext uri="{FF2B5EF4-FFF2-40B4-BE49-F238E27FC236}">
                <a16:creationId xmlns:a16="http://schemas.microsoft.com/office/drawing/2014/main" id="{EC6646C5-539D-40F9-AB1C-43E3F661C2A1}"/>
              </a:ext>
            </a:extLst>
          </p:cNvPr>
          <p:cNvSpPr>
            <a:spLocks noGrp="1"/>
          </p:cNvSpPr>
          <p:nvPr>
            <p:ph type="title"/>
          </p:nvPr>
        </p:nvSpPr>
        <p:spPr>
          <a:xfrm>
            <a:off x="2255236" y="136525"/>
            <a:ext cx="8803289" cy="1097107"/>
          </a:xfrm>
          <a:solidFill>
            <a:srgbClr val="FFFFFF">
              <a:alpha val="36863"/>
            </a:srgbClr>
          </a:solidFill>
        </p:spPr>
        <p:txBody>
          <a:bodyPr/>
          <a:lstStyle/>
          <a:p>
            <a:r>
              <a:rPr lang="en-US" dirty="0">
                <a:latin typeface="Tenorite" panose="00000500000000000000" pitchFamily="2" charset="0"/>
              </a:rPr>
              <a:t>Case </a:t>
            </a:r>
            <a:r>
              <a:rPr lang="en-US" noProof="0" dirty="0"/>
              <a:t>Study </a:t>
            </a:r>
            <a:r>
              <a:rPr lang="en-US" dirty="0"/>
              <a:t>1: </a:t>
            </a:r>
            <a:r>
              <a:rPr lang="en-US" dirty="0">
                <a:latin typeface="Tenorite" panose="00000500000000000000" pitchFamily="2" charset="0"/>
                <a:ea typeface="Calibri" panose="020F0502020204030204" pitchFamily="34" charset="0"/>
              </a:rPr>
              <a:t>integrating climate solutions Assessment into a Semester Course or Module with Climate-Energy Simulator </a:t>
            </a:r>
            <a:r>
              <a:rPr lang="en-US" dirty="0" err="1"/>
              <a:t>En</a:t>
            </a:r>
            <a:r>
              <a:rPr lang="en-US" dirty="0"/>
              <a:t>-ROADS </a:t>
            </a:r>
          </a:p>
        </p:txBody>
      </p:sp>
      <p:sp>
        <p:nvSpPr>
          <p:cNvPr id="48" name="Textfeld 47">
            <a:extLst>
              <a:ext uri="{FF2B5EF4-FFF2-40B4-BE49-F238E27FC236}">
                <a16:creationId xmlns:a16="http://schemas.microsoft.com/office/drawing/2014/main" id="{6AF6A655-E062-4A6B-9545-2A3B2411F8D7}"/>
              </a:ext>
            </a:extLst>
          </p:cNvPr>
          <p:cNvSpPr txBox="1"/>
          <p:nvPr/>
        </p:nvSpPr>
        <p:spPr>
          <a:xfrm>
            <a:off x="47411" y="3355990"/>
            <a:ext cx="6311825" cy="338554"/>
          </a:xfrm>
          <a:prstGeom prst="rect">
            <a:avLst/>
          </a:prstGeom>
          <a:noFill/>
        </p:spPr>
        <p:txBody>
          <a:bodyPr wrap="square" rtlCol="0">
            <a:spAutoFit/>
          </a:bodyPr>
          <a:lstStyle/>
          <a:p>
            <a:r>
              <a:rPr lang="de-DE" sz="1600" dirty="0">
                <a:solidFill>
                  <a:schemeClr val="bg1"/>
                </a:solidFill>
              </a:rPr>
              <a:t>En-ROADS Workshop @ COP 25 in Madrid. Source: Bindu Bhandari</a:t>
            </a:r>
          </a:p>
        </p:txBody>
      </p:sp>
      <p:pic>
        <p:nvPicPr>
          <p:cNvPr id="35" name="Grafik 34">
            <a:extLst>
              <a:ext uri="{FF2B5EF4-FFF2-40B4-BE49-F238E27FC236}">
                <a16:creationId xmlns:a16="http://schemas.microsoft.com/office/drawing/2014/main" id="{FBE7399D-6372-43B9-89BC-8F4E0D58DCC8}"/>
              </a:ext>
            </a:extLst>
          </p:cNvPr>
          <p:cNvPicPr>
            <a:picLocks noChangeAspect="1"/>
          </p:cNvPicPr>
          <p:nvPr/>
        </p:nvPicPr>
        <p:blipFill>
          <a:blip r:embed="rId3"/>
          <a:stretch>
            <a:fillRect/>
          </a:stretch>
        </p:blipFill>
        <p:spPr>
          <a:xfrm>
            <a:off x="3301180" y="1233632"/>
            <a:ext cx="8803289" cy="5112327"/>
          </a:xfrm>
          <a:prstGeom prst="rect">
            <a:avLst/>
          </a:prstGeom>
        </p:spPr>
      </p:pic>
      <p:sp>
        <p:nvSpPr>
          <p:cNvPr id="36" name="Textfeld 35">
            <a:extLst>
              <a:ext uri="{FF2B5EF4-FFF2-40B4-BE49-F238E27FC236}">
                <a16:creationId xmlns:a16="http://schemas.microsoft.com/office/drawing/2014/main" id="{9E034DFD-61E9-4B74-9E33-9602BFA009CF}"/>
              </a:ext>
            </a:extLst>
          </p:cNvPr>
          <p:cNvSpPr txBox="1"/>
          <p:nvPr/>
        </p:nvSpPr>
        <p:spPr>
          <a:xfrm>
            <a:off x="6293204" y="6332682"/>
            <a:ext cx="2351446" cy="369332"/>
          </a:xfrm>
          <a:prstGeom prst="rect">
            <a:avLst/>
          </a:prstGeom>
          <a:noFill/>
        </p:spPr>
        <p:txBody>
          <a:bodyPr wrap="square" rtlCol="0">
            <a:spAutoFit/>
          </a:bodyPr>
          <a:lstStyle/>
          <a:p>
            <a:r>
              <a:rPr lang="de-DE" dirty="0">
                <a:hlinkClick r:id="rId4"/>
              </a:rPr>
              <a:t>www.en-roads.org</a:t>
            </a:r>
            <a:r>
              <a:rPr lang="de-DE" dirty="0"/>
              <a:t> </a:t>
            </a:r>
          </a:p>
        </p:txBody>
      </p:sp>
    </p:spTree>
    <p:extLst>
      <p:ext uri="{BB962C8B-B14F-4D97-AF65-F5344CB8AC3E}">
        <p14:creationId xmlns:p14="http://schemas.microsoft.com/office/powerpoint/2010/main" val="186437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descr="Unique box icon">
            <a:extLst>
              <a:ext uri="{FF2B5EF4-FFF2-40B4-BE49-F238E27FC236}">
                <a16:creationId xmlns:a16="http://schemas.microsoft.com/office/drawing/2014/main" id="{1420D33F-ACED-46BE-B2DF-C61CB4ABF7CF}"/>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32608" y="2982740"/>
            <a:ext cx="603504" cy="603504"/>
          </a:xfrm>
        </p:spPr>
      </p:pic>
      <p:pic>
        <p:nvPicPr>
          <p:cNvPr id="66" name="Picture Placeholder 65" descr="Market icon">
            <a:extLst>
              <a:ext uri="{FF2B5EF4-FFF2-40B4-BE49-F238E27FC236}">
                <a16:creationId xmlns:a16="http://schemas.microsoft.com/office/drawing/2014/main" id="{A336AF83-492E-4D22-9173-676DCAB77B13}"/>
              </a:ext>
            </a:extLst>
          </p:cNvPr>
          <p:cNvPicPr>
            <a:picLocks noGrp="1" noChangeAspect="1"/>
          </p:cNvPicPr>
          <p:nvPr>
            <p:ph type="pic" sz="quarter" idx="24"/>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t="789" b="789"/>
          <a:stretch/>
        </p:blipFill>
        <p:spPr>
          <a:xfrm>
            <a:off x="4388240" y="2981421"/>
            <a:ext cx="603504" cy="594360"/>
          </a:xfrm>
        </p:spPr>
      </p:pic>
      <p:pic>
        <p:nvPicPr>
          <p:cNvPr id="87" name="Picture Placeholder 86" descr="Clipboard Icon">
            <a:extLst>
              <a:ext uri="{FF2B5EF4-FFF2-40B4-BE49-F238E27FC236}">
                <a16:creationId xmlns:a16="http://schemas.microsoft.com/office/drawing/2014/main" id="{8BBFDB51-02F2-47A2-A20D-538E6E43E738}"/>
              </a:ext>
            </a:extLst>
          </p:cNvPr>
          <p:cNvPicPr>
            <a:picLocks noGrp="1" noChangeAspect="1"/>
          </p:cNvPicPr>
          <p:nvPr>
            <p:ph type="pic" sz="quarter" idx="25"/>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82902" y="2983163"/>
            <a:ext cx="603504" cy="603504"/>
          </a:xfrm>
        </p:spPr>
      </p:pic>
      <p:pic>
        <p:nvPicPr>
          <p:cNvPr id="105" name="Picture Placeholder 104" descr="Question icon">
            <a:extLst>
              <a:ext uri="{FF2B5EF4-FFF2-40B4-BE49-F238E27FC236}">
                <a16:creationId xmlns:a16="http://schemas.microsoft.com/office/drawing/2014/main" id="{4ECD9547-8CC8-47C4-BE18-635B19076589}"/>
              </a:ext>
            </a:extLst>
          </p:cNvPr>
          <p:cNvPicPr>
            <a:picLocks noGrp="1" noChangeAspect="1"/>
          </p:cNvPicPr>
          <p:nvPr>
            <p:ph type="pic" sz="quarter" idx="26"/>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927648" y="3001928"/>
            <a:ext cx="594360" cy="594360"/>
          </a:xfrm>
        </p:spPr>
      </p:pic>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740800" y="3840563"/>
            <a:ext cx="2560380" cy="491509"/>
          </a:xfrm>
        </p:spPr>
        <p:txBody>
          <a:bodyPr/>
          <a:lstStyle/>
          <a:p>
            <a:r>
              <a:rPr lang="en-ZA" dirty="0"/>
              <a:t>Learning objective</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845267" y="4339964"/>
            <a:ext cx="2351446" cy="2088185"/>
          </a:xfrm>
        </p:spPr>
        <p:txBody>
          <a:bodyPr/>
          <a:lstStyle/>
          <a:p>
            <a:pPr algn="l" defTabSz="442913"/>
            <a:r>
              <a:rPr lang="en-US" dirty="0"/>
              <a:t>Increase…</a:t>
            </a:r>
          </a:p>
          <a:p>
            <a:pPr marL="179388" indent="-179388" algn="l" defTabSz="442913">
              <a:buFont typeface="Arial" panose="020B0604020202020204" pitchFamily="34" charset="0"/>
              <a:buChar char="•"/>
            </a:pPr>
            <a:r>
              <a:rPr lang="en-US" dirty="0"/>
              <a:t>awareness of urgency of climate change</a:t>
            </a:r>
          </a:p>
          <a:p>
            <a:pPr marL="179388" indent="-179388" algn="l" defTabSz="442913">
              <a:buFont typeface="Arial" panose="020B0604020202020204" pitchFamily="34" charset="0"/>
              <a:buChar char="•"/>
            </a:pPr>
            <a:r>
              <a:rPr lang="en-US" dirty="0"/>
              <a:t>understanding of high-leverage actions to mitigate climate crisis</a:t>
            </a:r>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3508196" y="3840563"/>
            <a:ext cx="2587420" cy="491509"/>
          </a:xfrm>
        </p:spPr>
        <p:txBody>
          <a:bodyPr/>
          <a:lstStyle/>
          <a:p>
            <a:r>
              <a:rPr lang="en-ZA" dirty="0"/>
              <a:t>Learning activities</a:t>
            </a:r>
            <a:endParaRPr lang="en-US" dirty="0"/>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3566806" y="4339964"/>
            <a:ext cx="2470200" cy="1704547"/>
          </a:xfrm>
        </p:spPr>
        <p:txBody>
          <a:bodyPr/>
          <a:lstStyle/>
          <a:p>
            <a:pPr marL="342900" indent="-342900" algn="l">
              <a:buFont typeface="+mj-lt"/>
              <a:buAutoNum type="arabicPeriod"/>
            </a:pPr>
            <a:r>
              <a:rPr lang="en-US" dirty="0" err="1"/>
              <a:t>En</a:t>
            </a:r>
            <a:r>
              <a:rPr lang="en-US" dirty="0"/>
              <a:t>-ROADS Climate Workshop</a:t>
            </a:r>
          </a:p>
          <a:p>
            <a:pPr marL="342900" indent="-342900" algn="l">
              <a:buFont typeface="+mj-lt"/>
              <a:buAutoNum type="arabicPeriod"/>
            </a:pPr>
            <a:r>
              <a:rPr lang="en-US" dirty="0"/>
              <a:t>Role-playing game “</a:t>
            </a:r>
            <a:r>
              <a:rPr lang="en-US" i="1" dirty="0"/>
              <a:t>Climate Action Simulation</a:t>
            </a:r>
            <a:r>
              <a:rPr lang="en-US" dirty="0"/>
              <a:t>”</a:t>
            </a:r>
          </a:p>
          <a:p>
            <a:pPr marL="342900" indent="-342900" algn="l">
              <a:buFont typeface="+mj-lt"/>
              <a:buAutoNum type="arabicPeriod"/>
            </a:pPr>
            <a:r>
              <a:rPr lang="en-US" dirty="0" err="1"/>
              <a:t>En</a:t>
            </a:r>
            <a:r>
              <a:rPr lang="en-US" dirty="0"/>
              <a:t>-ROADS Student Assignment</a:t>
            </a:r>
          </a:p>
          <a:p>
            <a:pPr algn="l"/>
            <a:endParaRPr lang="en-ZA" dirty="0"/>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6407867" y="3840563"/>
            <a:ext cx="2351446" cy="491509"/>
          </a:xfrm>
        </p:spPr>
        <p:txBody>
          <a:bodyPr/>
          <a:lstStyle/>
          <a:p>
            <a:r>
              <a:rPr lang="en-ZA" dirty="0"/>
              <a:t>Assessment tools</a:t>
            </a:r>
            <a:endParaRPr lang="en-US" dirty="0"/>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9410854" y="3840563"/>
            <a:ext cx="2351446" cy="491509"/>
          </a:xfrm>
        </p:spPr>
        <p:txBody>
          <a:bodyPr/>
          <a:lstStyle/>
          <a:p>
            <a:r>
              <a:rPr lang="en-ZA" dirty="0"/>
              <a:t>reflection</a:t>
            </a:r>
            <a:endParaRPr lang="en-US" dirty="0"/>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9071179" y="4339964"/>
            <a:ext cx="3030797" cy="1704547"/>
          </a:xfrm>
        </p:spPr>
        <p:txBody>
          <a:bodyPr anchor="t"/>
          <a:lstStyle/>
          <a:p>
            <a:pPr marL="285750" indent="-285750" algn="l">
              <a:buChar char="•"/>
            </a:pPr>
            <a:r>
              <a:rPr lang="en-US" dirty="0"/>
              <a:t>Highly engaging exercises</a:t>
            </a:r>
          </a:p>
          <a:p>
            <a:pPr marL="285750" indent="-285750" algn="l">
              <a:buChar char="•"/>
            </a:pPr>
            <a:r>
              <a:rPr lang="en-US" dirty="0"/>
              <a:t>Flexible engagements</a:t>
            </a:r>
          </a:p>
          <a:p>
            <a:pPr marL="285750" indent="-285750" algn="l">
              <a:buFont typeface="Arial" panose="020B0604020202020204" pitchFamily="34" charset="0"/>
              <a:buChar char="•"/>
            </a:pPr>
            <a:r>
              <a:rPr lang="en-US" dirty="0"/>
              <a:t>81% of participants of the roleplaying game have a higher motivation to act (Rooney-</a:t>
            </a:r>
            <a:r>
              <a:rPr lang="en-US" dirty="0" err="1"/>
              <a:t>Varga</a:t>
            </a:r>
            <a:r>
              <a:rPr lang="en-US" dirty="0"/>
              <a:t> et al., 2018, 2020)</a:t>
            </a:r>
          </a:p>
          <a:p>
            <a:pPr marL="285750" indent="-285750" algn="l">
              <a:buChar char="•"/>
            </a:pP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2022</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12</a:t>
            </a:fld>
            <a:endParaRPr lang="en-US" dirty="0"/>
          </a:p>
        </p:txBody>
      </p:sp>
      <p:pic>
        <p:nvPicPr>
          <p:cNvPr id="18" name="Grafik 17">
            <a:extLst>
              <a:ext uri="{FF2B5EF4-FFF2-40B4-BE49-F238E27FC236}">
                <a16:creationId xmlns:a16="http://schemas.microsoft.com/office/drawing/2014/main" id="{CA02D822-985A-4344-B5CE-FFCF1373B6AE}"/>
              </a:ext>
            </a:extLst>
          </p:cNvPr>
          <p:cNvPicPr>
            <a:picLocks noChangeAspect="1"/>
          </p:cNvPicPr>
          <p:nvPr/>
        </p:nvPicPr>
        <p:blipFill rotWithShape="1">
          <a:blip r:embed="rId11"/>
          <a:srcRect b="17667"/>
          <a:stretch/>
        </p:blipFill>
        <p:spPr>
          <a:xfrm>
            <a:off x="0" y="-64146"/>
            <a:ext cx="12192000" cy="3792306"/>
          </a:xfrm>
          <a:prstGeom prst="rect">
            <a:avLst/>
          </a:prstGeom>
        </p:spPr>
      </p:pic>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2425148" y="15779"/>
            <a:ext cx="7991061" cy="994835"/>
          </a:xfrm>
          <a:solidFill>
            <a:srgbClr val="FFFFFF">
              <a:alpha val="36863"/>
            </a:srgbClr>
          </a:solidFill>
        </p:spPr>
        <p:txBody>
          <a:bodyPr/>
          <a:lstStyle/>
          <a:p>
            <a:r>
              <a:rPr lang="en-US" dirty="0">
                <a:latin typeface="Tenorite" panose="00000500000000000000" pitchFamily="2" charset="0"/>
              </a:rPr>
              <a:t>Case </a:t>
            </a:r>
            <a:r>
              <a:rPr lang="en-US" noProof="0" dirty="0"/>
              <a:t>Study </a:t>
            </a:r>
            <a:r>
              <a:rPr lang="en-US" dirty="0"/>
              <a:t>1: </a:t>
            </a:r>
            <a:r>
              <a:rPr lang="en-US" dirty="0">
                <a:latin typeface="Tenorite" panose="00000500000000000000" pitchFamily="2" charset="0"/>
                <a:ea typeface="Calibri" panose="020F0502020204030204" pitchFamily="34" charset="0"/>
              </a:rPr>
              <a:t>integrating climate solutions Assessment into a Semester Course or Module with Climate-Energy Simulator </a:t>
            </a:r>
            <a:r>
              <a:rPr lang="en-US" dirty="0" err="1"/>
              <a:t>En</a:t>
            </a:r>
            <a:r>
              <a:rPr lang="en-US" dirty="0"/>
              <a:t>-ROADS </a:t>
            </a:r>
          </a:p>
        </p:txBody>
      </p:sp>
      <p:sp>
        <p:nvSpPr>
          <p:cNvPr id="20" name="Text Placeholder 9">
            <a:extLst>
              <a:ext uri="{FF2B5EF4-FFF2-40B4-BE49-F238E27FC236}">
                <a16:creationId xmlns:a16="http://schemas.microsoft.com/office/drawing/2014/main" id="{F4BC1B49-16A4-4C01-B251-F4C707B13639}"/>
              </a:ext>
            </a:extLst>
          </p:cNvPr>
          <p:cNvSpPr txBox="1">
            <a:spLocks/>
          </p:cNvSpPr>
          <p:nvPr/>
        </p:nvSpPr>
        <p:spPr>
          <a:xfrm>
            <a:off x="5024359" y="2046233"/>
            <a:ext cx="3126583" cy="426393"/>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1" name="Text Placeholder 18">
            <a:extLst>
              <a:ext uri="{FF2B5EF4-FFF2-40B4-BE49-F238E27FC236}">
                <a16:creationId xmlns:a16="http://schemas.microsoft.com/office/drawing/2014/main" id="{DFA7A202-C5EB-4524-9B8C-73AE1DA39165}"/>
              </a:ext>
            </a:extLst>
          </p:cNvPr>
          <p:cNvSpPr txBox="1">
            <a:spLocks/>
          </p:cNvSpPr>
          <p:nvPr/>
        </p:nvSpPr>
        <p:spPr>
          <a:xfrm>
            <a:off x="5024359" y="2425736"/>
            <a:ext cx="3126583" cy="1306527"/>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2" name="Text Placeholder 77">
            <a:extLst>
              <a:ext uri="{FF2B5EF4-FFF2-40B4-BE49-F238E27FC236}">
                <a16:creationId xmlns:a16="http://schemas.microsoft.com/office/drawing/2014/main" id="{CFCAE75F-311C-4E70-A789-56B91F37CD0A}"/>
              </a:ext>
            </a:extLst>
          </p:cNvPr>
          <p:cNvSpPr txBox="1">
            <a:spLocks/>
          </p:cNvSpPr>
          <p:nvPr/>
        </p:nvSpPr>
        <p:spPr>
          <a:xfrm>
            <a:off x="6171892" y="4339964"/>
            <a:ext cx="2823397" cy="2088185"/>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a:t>Pass/fail</a:t>
            </a:r>
          </a:p>
          <a:p>
            <a:pPr marL="285750" indent="-285750" algn="l">
              <a:buFont typeface="Arial" panose="020B0604020202020204" pitchFamily="34" charset="0"/>
              <a:buChar char="•"/>
            </a:pPr>
            <a:r>
              <a:rPr lang="en-US" dirty="0"/>
              <a:t>Procedure: dialogue about insights into an </a:t>
            </a:r>
            <a:r>
              <a:rPr lang="en-US" dirty="0" err="1"/>
              <a:t>En</a:t>
            </a:r>
            <a:r>
              <a:rPr lang="en-US" dirty="0"/>
              <a:t>-ROADS scenario in line with the Paris Agreement (considering learning objectives)</a:t>
            </a:r>
          </a:p>
        </p:txBody>
      </p:sp>
      <p:sp>
        <p:nvSpPr>
          <p:cNvPr id="2" name="Textfeld 1">
            <a:extLst>
              <a:ext uri="{FF2B5EF4-FFF2-40B4-BE49-F238E27FC236}">
                <a16:creationId xmlns:a16="http://schemas.microsoft.com/office/drawing/2014/main" id="{BFBC1F81-E29E-4548-8F34-A1A13209EA3F}"/>
              </a:ext>
            </a:extLst>
          </p:cNvPr>
          <p:cNvSpPr txBox="1"/>
          <p:nvPr/>
        </p:nvSpPr>
        <p:spPr>
          <a:xfrm>
            <a:off x="47411" y="3355990"/>
            <a:ext cx="5185063" cy="338554"/>
          </a:xfrm>
          <a:prstGeom prst="rect">
            <a:avLst/>
          </a:prstGeom>
          <a:noFill/>
        </p:spPr>
        <p:txBody>
          <a:bodyPr wrap="square" rtlCol="0">
            <a:spAutoFit/>
          </a:bodyPr>
          <a:lstStyle/>
          <a:p>
            <a:r>
              <a:rPr lang="de-DE" sz="1600" dirty="0">
                <a:solidFill>
                  <a:schemeClr val="bg1"/>
                </a:solidFill>
              </a:rPr>
              <a:t>CAS @ ESB Business School. Source: Florian Kapmeier</a:t>
            </a:r>
          </a:p>
        </p:txBody>
      </p:sp>
    </p:spTree>
    <p:extLst>
      <p:ext uri="{BB962C8B-B14F-4D97-AF65-F5344CB8AC3E}">
        <p14:creationId xmlns:p14="http://schemas.microsoft.com/office/powerpoint/2010/main" val="143579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a:xfrm>
            <a:off x="518160" y="599301"/>
            <a:ext cx="11673840" cy="607969"/>
          </a:xfrm>
        </p:spPr>
        <p:txBody>
          <a:bodyPr>
            <a:normAutofit fontScale="90000"/>
          </a:bodyPr>
          <a:lstStyle/>
          <a:p>
            <a:r>
              <a:rPr lang="en-GB" dirty="0"/>
              <a:t>Case Study 2: Students changing organisations as part of the core curriculum in their final year</a:t>
            </a:r>
          </a:p>
        </p:txBody>
      </p:sp>
      <p:sp>
        <p:nvSpPr>
          <p:cNvPr id="2" name="Text Placeholder 1">
            <a:extLst>
              <a:ext uri="{FF2B5EF4-FFF2-40B4-BE49-F238E27FC236}">
                <a16:creationId xmlns:a16="http://schemas.microsoft.com/office/drawing/2014/main" id="{D014DE99-B3D6-4FBE-8514-41BAB4417FCD}"/>
              </a:ext>
            </a:extLst>
          </p:cNvPr>
          <p:cNvSpPr>
            <a:spLocks noGrp="1"/>
          </p:cNvSpPr>
          <p:nvPr>
            <p:ph type="body" sz="quarter" idx="25"/>
          </p:nvPr>
        </p:nvSpPr>
        <p:spPr>
          <a:xfrm>
            <a:off x="7706407" y="2246032"/>
            <a:ext cx="3532840" cy="448769"/>
          </a:xfrm>
        </p:spPr>
        <p:txBody>
          <a:bodyPr/>
          <a:lstStyle/>
          <a:p>
            <a:r>
              <a:rPr lang="en-GB" b="1" dirty="0"/>
              <a:t>Guardian Award  2015</a:t>
            </a:r>
          </a:p>
          <a:p>
            <a:endParaRPr lang="en-GB" dirty="0"/>
          </a:p>
        </p:txBody>
      </p:sp>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quarter" idx="35"/>
          </p:nvPr>
        </p:nvPicPr>
        <p:blipFill rotWithShape="1">
          <a:blip r:embed="rId3"/>
          <a:stretch/>
        </p:blipFill>
        <p:spPr>
          <a:xfrm>
            <a:off x="6598920" y="2694802"/>
            <a:ext cx="5179044" cy="2626740"/>
          </a:xfrm>
          <a:prstGeom prst="rect">
            <a:avLst/>
          </a:prstGeom>
        </p:spPr>
      </p:pic>
      <p:sp>
        <p:nvSpPr>
          <p:cNvPr id="5" name="TextBox 4">
            <a:extLst>
              <a:ext uri="{FF2B5EF4-FFF2-40B4-BE49-F238E27FC236}">
                <a16:creationId xmlns:a16="http://schemas.microsoft.com/office/drawing/2014/main" id="{CAAE6364-4BF0-4943-8B2A-F50B516923BA}"/>
              </a:ext>
            </a:extLst>
          </p:cNvPr>
          <p:cNvSpPr txBox="1"/>
          <p:nvPr/>
        </p:nvSpPr>
        <p:spPr>
          <a:xfrm>
            <a:off x="6598920" y="5828170"/>
            <a:ext cx="5231812" cy="757237"/>
          </a:xfrm>
          <a:prstGeom prst="rect">
            <a:avLst/>
          </a:prstGeom>
          <a:noFill/>
        </p:spPr>
        <p:txBody>
          <a:bodyPr wrap="square" lIns="0" tIns="0" rIns="0" bIns="0" rtlCol="0" anchor="b" anchorCtr="0">
            <a:noAutofit/>
          </a:bodyPr>
          <a:lstStyle/>
          <a:p>
            <a:r>
              <a:rPr lang="en-GB" dirty="0">
                <a:hlinkClick r:id="rId4"/>
              </a:rPr>
              <a:t>https://www.theguardian.com/higher-education-network/gallery/2015/mar/19/guardian-university-awards-2015-winners-in-pictures</a:t>
            </a:r>
            <a:r>
              <a:rPr lang="en-GB" dirty="0"/>
              <a:t> </a:t>
            </a:r>
          </a:p>
        </p:txBody>
      </p:sp>
      <p:sp>
        <p:nvSpPr>
          <p:cNvPr id="9" name="Rectangle 8">
            <a:extLst>
              <a:ext uri="{FF2B5EF4-FFF2-40B4-BE49-F238E27FC236}">
                <a16:creationId xmlns:a16="http://schemas.microsoft.com/office/drawing/2014/main" id="{A743BCF6-1F43-48AC-A414-966DA8518130}"/>
              </a:ext>
            </a:extLst>
          </p:cNvPr>
          <p:cNvSpPr/>
          <p:nvPr/>
        </p:nvSpPr>
        <p:spPr>
          <a:xfrm>
            <a:off x="52387" y="2246032"/>
            <a:ext cx="6043613" cy="3970318"/>
          </a:xfrm>
          <a:prstGeom prst="rect">
            <a:avLst/>
          </a:prstGeom>
        </p:spPr>
        <p:txBody>
          <a:bodyPr wrap="square">
            <a:spAutoFit/>
          </a:bodyPr>
          <a:lstStyle/>
          <a:p>
            <a:r>
              <a:rPr lang="en-GB" dirty="0">
                <a:solidFill>
                  <a:srgbClr val="000000"/>
                </a:solidFill>
              </a:rPr>
              <a:t>MOLTHAN-HILL, P., ROBINSON, Z.P., HOPE, A., DHARMASASMITA, A. and MCMANUS, E., 2020. </a:t>
            </a:r>
            <a:br>
              <a:rPr lang="en-GB" dirty="0">
                <a:solidFill>
                  <a:srgbClr val="000000"/>
                </a:solidFill>
              </a:rPr>
            </a:br>
            <a:r>
              <a:rPr lang="en-GB" dirty="0">
                <a:hlinkClick r:id="rId5"/>
              </a:rPr>
              <a:t>Reducing carbon emissions in business through Responsible Management Education: influence at the micro-, meso- and macro-levels.</a:t>
            </a:r>
            <a:r>
              <a:rPr lang="en-GB" dirty="0">
                <a:solidFill>
                  <a:srgbClr val="000000"/>
                </a:solidFill>
              </a:rPr>
              <a:t> </a:t>
            </a:r>
            <a:r>
              <a:rPr lang="en-GB" i="1" dirty="0">
                <a:solidFill>
                  <a:srgbClr val="000000"/>
                </a:solidFill>
              </a:rPr>
              <a:t>International Journal of Management Education</a:t>
            </a:r>
            <a:r>
              <a:rPr lang="en-GB" dirty="0">
                <a:solidFill>
                  <a:srgbClr val="000000"/>
                </a:solidFill>
              </a:rPr>
              <a:t>, 18 (1): 100328. </a:t>
            </a:r>
          </a:p>
          <a:p>
            <a:endParaRPr lang="en-GB" dirty="0">
              <a:solidFill>
                <a:srgbClr val="000000"/>
              </a:solidFill>
            </a:endParaRPr>
          </a:p>
          <a:p>
            <a:r>
              <a:rPr lang="en-GB" b="0" i="0" dirty="0">
                <a:solidFill>
                  <a:srgbClr val="000000"/>
                </a:solidFill>
                <a:effectLst/>
              </a:rPr>
              <a:t>MOLTHAN-HILL, P., WINFIELD, F., BADDLEY, J. and HILL, S., 2017. </a:t>
            </a:r>
            <a:r>
              <a:rPr lang="en-GB" b="0" i="0" dirty="0">
                <a:effectLst/>
                <a:hlinkClick r:id="rId6"/>
              </a:rPr>
              <a:t>Work based learning: students solving sustainability challenges through strategic business partnerships.</a:t>
            </a:r>
            <a:r>
              <a:rPr lang="en-GB" b="0" i="0" dirty="0">
                <a:solidFill>
                  <a:srgbClr val="000000"/>
                </a:solidFill>
                <a:effectLst/>
              </a:rPr>
              <a:t> In: P. FLYNN, M. GUDIĆ and T. TAN, eds., </a:t>
            </a:r>
            <a:r>
              <a:rPr lang="en-GB" b="0" i="1" dirty="0">
                <a:solidFill>
                  <a:srgbClr val="000000"/>
                </a:solidFill>
                <a:effectLst/>
              </a:rPr>
              <a:t>Redefining success: integrating the UN global compact into management education.</a:t>
            </a:r>
            <a:r>
              <a:rPr lang="en-GB" b="0" i="0" dirty="0">
                <a:solidFill>
                  <a:srgbClr val="000000"/>
                </a:solidFill>
                <a:effectLst/>
              </a:rPr>
              <a:t> PRME . Abingdon: Routledge. </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endParaRPr lang="en-GB" b="1" dirty="0"/>
          </a:p>
        </p:txBody>
      </p:sp>
    </p:spTree>
    <p:extLst>
      <p:ext uri="{BB962C8B-B14F-4D97-AF65-F5344CB8AC3E}">
        <p14:creationId xmlns:p14="http://schemas.microsoft.com/office/powerpoint/2010/main" val="416841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597992"/>
            <a:ext cx="10515600" cy="994835"/>
          </a:xfrm>
        </p:spPr>
        <p:txBody>
          <a:bodyPr/>
          <a:lstStyle/>
          <a:p>
            <a:r>
              <a:rPr lang="en-US" noProof="0" dirty="0"/>
              <a:t>Case Study 2:</a:t>
            </a:r>
            <a:r>
              <a:rPr lang="en-GB" dirty="0"/>
              <a:t> Students changing organisations as part of the core curriculum in their final year</a:t>
            </a:r>
            <a:r>
              <a:rPr lang="en-US" noProof="0" dirty="0"/>
              <a:t> (Undergraduates)</a:t>
            </a:r>
            <a:endParaRPr lang="en-US" dirty="0"/>
          </a:p>
        </p:txBody>
      </p:sp>
      <p:pic>
        <p:nvPicPr>
          <p:cNvPr id="46" name="Picture Placeholder 45" descr="Unique box icon">
            <a:extLst>
              <a:ext uri="{FF2B5EF4-FFF2-40B4-BE49-F238E27FC236}">
                <a16:creationId xmlns:a16="http://schemas.microsoft.com/office/drawing/2014/main" id="{1420D33F-ACED-46BE-B2DF-C61CB4ABF7CF}"/>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32608" y="2982740"/>
            <a:ext cx="603504" cy="603504"/>
          </a:xfrm>
        </p:spPr>
      </p:pic>
      <p:pic>
        <p:nvPicPr>
          <p:cNvPr id="66" name="Picture Placeholder 65" descr="Market icon">
            <a:extLst>
              <a:ext uri="{FF2B5EF4-FFF2-40B4-BE49-F238E27FC236}">
                <a16:creationId xmlns:a16="http://schemas.microsoft.com/office/drawing/2014/main" id="{A336AF83-492E-4D22-9173-676DCAB77B13}"/>
              </a:ext>
            </a:extLst>
          </p:cNvPr>
          <p:cNvPicPr>
            <a:picLocks noGrp="1" noChangeAspect="1"/>
          </p:cNvPicPr>
          <p:nvPr>
            <p:ph type="pic" sz="quarter" idx="24"/>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t="789" b="789"/>
          <a:stretch/>
        </p:blipFill>
        <p:spPr>
          <a:xfrm>
            <a:off x="4388240" y="2981421"/>
            <a:ext cx="603504" cy="594360"/>
          </a:xfrm>
        </p:spPr>
      </p:pic>
      <p:pic>
        <p:nvPicPr>
          <p:cNvPr id="87" name="Picture Placeholder 86" descr="Clipboard Icon">
            <a:extLst>
              <a:ext uri="{FF2B5EF4-FFF2-40B4-BE49-F238E27FC236}">
                <a16:creationId xmlns:a16="http://schemas.microsoft.com/office/drawing/2014/main" id="{8BBFDB51-02F2-47A2-A20D-538E6E43E738}"/>
              </a:ext>
            </a:extLst>
          </p:cNvPr>
          <p:cNvPicPr>
            <a:picLocks noGrp="1" noChangeAspect="1"/>
          </p:cNvPicPr>
          <p:nvPr>
            <p:ph type="pic" sz="quarter" idx="25"/>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82902" y="2983163"/>
            <a:ext cx="603504" cy="603504"/>
          </a:xfrm>
        </p:spPr>
      </p:pic>
      <p:pic>
        <p:nvPicPr>
          <p:cNvPr id="105" name="Picture Placeholder 104" descr="Question icon">
            <a:extLst>
              <a:ext uri="{FF2B5EF4-FFF2-40B4-BE49-F238E27FC236}">
                <a16:creationId xmlns:a16="http://schemas.microsoft.com/office/drawing/2014/main" id="{4ECD9547-8CC8-47C4-BE18-635B19076589}"/>
              </a:ext>
            </a:extLst>
          </p:cNvPr>
          <p:cNvPicPr>
            <a:picLocks noGrp="1" noChangeAspect="1"/>
          </p:cNvPicPr>
          <p:nvPr>
            <p:ph type="pic" sz="quarter" idx="26"/>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927648" y="3001928"/>
            <a:ext cx="594360" cy="594360"/>
          </a:xfrm>
        </p:spPr>
      </p:pic>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740800" y="3608439"/>
            <a:ext cx="2351446" cy="491509"/>
          </a:xfrm>
        </p:spPr>
        <p:txBody>
          <a:bodyPr/>
          <a:lstStyle/>
          <a:p>
            <a:r>
              <a:rPr lang="en-ZA" dirty="0"/>
              <a:t>Learning objective</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377620" y="4036041"/>
            <a:ext cx="2868500" cy="2079519"/>
          </a:xfrm>
        </p:spPr>
        <p:txBody>
          <a:bodyPr/>
          <a:lstStyle/>
          <a:p>
            <a:pPr marL="171450" indent="-171450" algn="l">
              <a:buFont typeface="Arial" panose="020B0604020202020204" pitchFamily="34" charset="0"/>
              <a:buChar char="•"/>
            </a:pPr>
            <a:r>
              <a:rPr lang="en-GB" sz="1200" dirty="0">
                <a:ea typeface="Times New Roman" panose="02020603050405020304" pitchFamily="18" charset="0"/>
                <a:cs typeface="Arial" panose="020B0604020202020204" pitchFamily="34" charset="0"/>
              </a:rPr>
              <a:t>T</a:t>
            </a:r>
            <a:r>
              <a:rPr lang="en-GB" sz="1200" dirty="0">
                <a:effectLst/>
                <a:ea typeface="Times New Roman" panose="02020603050405020304" pitchFamily="18" charset="0"/>
                <a:cs typeface="Arial" panose="020B0604020202020204" pitchFamily="34" charset="0"/>
              </a:rPr>
              <a:t>o undertake a group based low carbon consultancy project with a real business to facilitate understanding of sustainability and carbon management issues in businesses </a:t>
            </a:r>
          </a:p>
          <a:p>
            <a:pPr marL="171450" indent="-171450" algn="l">
              <a:buFont typeface="Arial" panose="020B0604020202020204" pitchFamily="34" charset="0"/>
              <a:buChar char="•"/>
            </a:pPr>
            <a:endParaRPr lang="en-GB" sz="1200" dirty="0">
              <a:effectLst/>
              <a:ea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GB" sz="1200" dirty="0">
                <a:cs typeface="Arial" panose="020B0604020202020204" pitchFamily="34" charset="0"/>
              </a:rPr>
              <a:t>To present information in a consultancy report adhering to standard academic and/or professional conventions </a:t>
            </a:r>
            <a:endParaRPr lang="en-US" sz="1200" dirty="0">
              <a:cs typeface="Arial" panose="020B0604020202020204" pitchFamily="34" charset="0"/>
            </a:endParaRPr>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3508580" y="3608439"/>
            <a:ext cx="2351446" cy="491509"/>
          </a:xfrm>
        </p:spPr>
        <p:txBody>
          <a:bodyPr/>
          <a:lstStyle/>
          <a:p>
            <a:r>
              <a:rPr lang="en-ZA" dirty="0"/>
              <a:t>Learning activities</a:t>
            </a:r>
            <a:endParaRPr lang="en-US" dirty="0"/>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3508580" y="4036041"/>
            <a:ext cx="2351446" cy="1796142"/>
          </a:xfrm>
        </p:spPr>
        <p:txBody>
          <a:bodyPr/>
          <a:lstStyle/>
          <a:p>
            <a:pPr marL="342900" lvl="0" indent="-342900" algn="l">
              <a:spcAft>
                <a:spcPts val="300"/>
              </a:spcAft>
              <a:buFont typeface="Symbol" panose="05050102010706020507" pitchFamily="18" charset="2"/>
              <a:buChar char=""/>
            </a:pPr>
            <a:r>
              <a:rPr lang="en-GB" sz="1200" dirty="0">
                <a:effectLst/>
                <a:ea typeface="Times New Roman" panose="02020603050405020304" pitchFamily="18" charset="0"/>
                <a:cs typeface="Arial" panose="020B0604020202020204" pitchFamily="34" charset="0"/>
              </a:rPr>
              <a:t>Carbon management in business </a:t>
            </a:r>
            <a:endParaRPr lang="en-GB" sz="1200" dirty="0">
              <a:effectLst/>
              <a:ea typeface="Times New Roman" panose="02020603050405020304" pitchFamily="18" charset="0"/>
              <a:cs typeface="Times New Roman" panose="02020603050405020304" pitchFamily="18" charset="0"/>
            </a:endParaRPr>
          </a:p>
          <a:p>
            <a:pPr marL="342900" lvl="0" indent="-342900" algn="l">
              <a:spcAft>
                <a:spcPts val="300"/>
              </a:spcAft>
              <a:buFont typeface="Symbol" panose="05050102010706020507" pitchFamily="18" charset="2"/>
              <a:buChar char=""/>
            </a:pPr>
            <a:r>
              <a:rPr lang="en-GB" sz="1200" dirty="0">
                <a:effectLst/>
                <a:ea typeface="Times New Roman" panose="02020603050405020304" pitchFamily="18" charset="0"/>
                <a:cs typeface="Arial" panose="020B0604020202020204" pitchFamily="34" charset="0"/>
              </a:rPr>
              <a:t>Carbon foot printing methodology </a:t>
            </a:r>
            <a:endParaRPr lang="en-GB" sz="1200" dirty="0">
              <a:effectLst/>
              <a:ea typeface="Times New Roman" panose="02020603050405020304" pitchFamily="18" charset="0"/>
              <a:cs typeface="Times New Roman" panose="02020603050405020304" pitchFamily="18" charset="0"/>
            </a:endParaRPr>
          </a:p>
          <a:p>
            <a:pPr marL="342900" lvl="0" indent="-342900" algn="l">
              <a:spcAft>
                <a:spcPts val="300"/>
              </a:spcAft>
              <a:buFont typeface="Symbol" panose="05050102010706020507" pitchFamily="18" charset="2"/>
              <a:buChar char=""/>
            </a:pPr>
            <a:r>
              <a:rPr lang="en-GB" sz="1200" dirty="0">
                <a:effectLst/>
                <a:ea typeface="Times New Roman" panose="02020603050405020304" pitchFamily="18" charset="0"/>
                <a:cs typeface="Arial" panose="020B0604020202020204" pitchFamily="34" charset="0"/>
              </a:rPr>
              <a:t>Management Consultancy</a:t>
            </a:r>
            <a:endParaRPr lang="en-GB" sz="1200" dirty="0">
              <a:effectLst/>
              <a:ea typeface="Times New Roman" panose="02020603050405020304" pitchFamily="18" charset="0"/>
              <a:cs typeface="Times New Roman" panose="02020603050405020304" pitchFamily="18" charset="0"/>
            </a:endParaRPr>
          </a:p>
          <a:p>
            <a:pPr marL="342900" lvl="0" indent="-342900" algn="l">
              <a:spcAft>
                <a:spcPts val="300"/>
              </a:spcAft>
              <a:buFont typeface="Symbol" panose="05050102010706020507" pitchFamily="18" charset="2"/>
              <a:buChar char=""/>
            </a:pPr>
            <a:r>
              <a:rPr lang="en-GB" sz="1200" dirty="0">
                <a:effectLst/>
                <a:ea typeface="Times New Roman" panose="02020603050405020304" pitchFamily="18" charset="0"/>
                <a:cs typeface="Arial" panose="020B0604020202020204" pitchFamily="34" charset="0"/>
              </a:rPr>
              <a:t>Project Management </a:t>
            </a:r>
            <a:endParaRPr lang="en-GB" sz="1200" dirty="0">
              <a:effectLst/>
              <a:ea typeface="Times New Roman" panose="02020603050405020304" pitchFamily="18" charset="0"/>
              <a:cs typeface="Times New Roman" panose="02020603050405020304" pitchFamily="18" charset="0"/>
            </a:endParaRPr>
          </a:p>
          <a:p>
            <a:pPr marL="342900" lvl="0" indent="-342900" algn="l">
              <a:spcAft>
                <a:spcPts val="300"/>
              </a:spcAft>
              <a:buFont typeface="Symbol" panose="05050102010706020507" pitchFamily="18" charset="2"/>
              <a:buChar char=""/>
            </a:pPr>
            <a:r>
              <a:rPr lang="en-GB" sz="1200" dirty="0">
                <a:effectLst/>
                <a:ea typeface="Times New Roman" panose="02020603050405020304" pitchFamily="18" charset="0"/>
                <a:cs typeface="Arial" panose="020B0604020202020204" pitchFamily="34" charset="0"/>
              </a:rPr>
              <a:t>Poster Design and Report Writing</a:t>
            </a:r>
            <a:endParaRPr lang="en-GB" sz="1200" dirty="0">
              <a:effectLst/>
              <a:ea typeface="Times New Roman" panose="02020603050405020304" pitchFamily="18" charset="0"/>
              <a:cs typeface="Times New Roman" panose="02020603050405020304" pitchFamily="18" charset="0"/>
            </a:endParaRPr>
          </a:p>
          <a:p>
            <a:endParaRPr lang="en-ZA" dirty="0"/>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6303400" y="3608439"/>
            <a:ext cx="2351446" cy="491509"/>
          </a:xfrm>
        </p:spPr>
        <p:txBody>
          <a:bodyPr/>
          <a:lstStyle/>
          <a:p>
            <a:r>
              <a:rPr lang="en-ZA" dirty="0"/>
              <a:t>Assessment tools</a:t>
            </a:r>
            <a:endParaRPr lang="en-US" dirty="0"/>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6303400" y="4036041"/>
            <a:ext cx="2351446" cy="2223967"/>
          </a:xfrm>
        </p:spPr>
        <p:txBody>
          <a:bodyPr/>
          <a:lstStyle/>
          <a:p>
            <a:pPr algn="l">
              <a:spcAft>
                <a:spcPts val="300"/>
              </a:spcAft>
            </a:pPr>
            <a:r>
              <a:rPr lang="en-GB" sz="1200" b="1" dirty="0">
                <a:effectLst/>
                <a:ea typeface="Times New Roman" panose="02020603050405020304" pitchFamily="18" charset="0"/>
                <a:cs typeface="Times New Roman" panose="02020603050405020304" pitchFamily="18" charset="0"/>
              </a:rPr>
              <a:t>Poster Presentation: </a:t>
            </a:r>
            <a:r>
              <a:rPr lang="en-GB" sz="1200" dirty="0">
                <a:effectLst/>
                <a:ea typeface="Times New Roman" panose="02020603050405020304" pitchFamily="18" charset="0"/>
                <a:cs typeface="Times New Roman" panose="02020603050405020304" pitchFamily="18" charset="0"/>
              </a:rPr>
              <a:t> </a:t>
            </a:r>
          </a:p>
          <a:p>
            <a:pPr algn="l">
              <a:spcAft>
                <a:spcPts val="300"/>
              </a:spcAft>
            </a:pPr>
            <a:r>
              <a:rPr lang="en-GB" sz="1200" dirty="0">
                <a:effectLst/>
                <a:ea typeface="Times New Roman" panose="02020603050405020304" pitchFamily="18" charset="0"/>
                <a:cs typeface="Times New Roman" panose="02020603050405020304" pitchFamily="18" charset="0"/>
              </a:rPr>
              <a:t>10-minute presentation of consultancy project</a:t>
            </a:r>
          </a:p>
          <a:p>
            <a:pPr algn="l">
              <a:spcAft>
                <a:spcPts val="300"/>
              </a:spcAft>
            </a:pPr>
            <a:endParaRPr lang="en-GB" sz="1200" dirty="0">
              <a:effectLst/>
              <a:ea typeface="Times New Roman" panose="02020603050405020304" pitchFamily="18" charset="0"/>
              <a:cs typeface="Times New Roman" panose="02020603050405020304" pitchFamily="18" charset="0"/>
            </a:endParaRPr>
          </a:p>
          <a:p>
            <a:pPr algn="l">
              <a:spcAft>
                <a:spcPts val="300"/>
              </a:spcAft>
            </a:pPr>
            <a:r>
              <a:rPr lang="en-GB" sz="1200" b="1" dirty="0">
                <a:cs typeface="Times New Roman" panose="02020603050405020304" pitchFamily="18" charset="0"/>
              </a:rPr>
              <a:t>Consultancy Report: </a:t>
            </a:r>
          </a:p>
          <a:p>
            <a:pPr algn="l">
              <a:spcAft>
                <a:spcPts val="300"/>
              </a:spcAft>
            </a:pPr>
            <a:r>
              <a:rPr lang="en-GB" sz="1200" dirty="0">
                <a:cs typeface="Times New Roman" panose="02020603050405020304" pitchFamily="18" charset="0"/>
              </a:rPr>
              <a:t>Low carbon business consultancy report. Supported by individual report.</a:t>
            </a:r>
          </a:p>
          <a:p>
            <a:pPr algn="l">
              <a:spcAft>
                <a:spcPts val="300"/>
              </a:spcAft>
            </a:pPr>
            <a:endParaRPr lang="en-GB" sz="11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9071180" y="3608439"/>
            <a:ext cx="2351446" cy="491509"/>
          </a:xfrm>
        </p:spPr>
        <p:txBody>
          <a:bodyPr/>
          <a:lstStyle/>
          <a:p>
            <a:r>
              <a:rPr lang="en-ZA" dirty="0"/>
              <a:t>reflection</a:t>
            </a:r>
            <a:endParaRPr lang="en-US" dirty="0"/>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9071180" y="4036041"/>
            <a:ext cx="2743200" cy="2079519"/>
          </a:xfrm>
        </p:spPr>
        <p:txBody>
          <a:bodyPr/>
          <a:lstStyle/>
          <a:p>
            <a:pPr marL="285750" indent="-285750" algn="l">
              <a:buFont typeface="Arial" panose="020B0604020202020204" pitchFamily="34" charset="0"/>
              <a:buChar char="•"/>
            </a:pPr>
            <a:r>
              <a:rPr lang="en-US" sz="1400" dirty="0"/>
              <a:t>High praise from students since 2011 and still ongoing</a:t>
            </a:r>
          </a:p>
          <a:p>
            <a:pPr algn="l"/>
            <a:endParaRPr lang="en-US" sz="1400" dirty="0"/>
          </a:p>
          <a:p>
            <a:pPr marL="285750" indent="-285750" algn="l">
              <a:buFont typeface="Arial" panose="020B0604020202020204" pitchFamily="34" charset="0"/>
              <a:buChar char="•"/>
            </a:pPr>
            <a:r>
              <a:rPr lang="en-US" sz="1400" dirty="0"/>
              <a:t>Graduates reported that they were hired because of this additional knowledge to a ‘normal’ degree </a:t>
            </a:r>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2022</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Assessing Climate Solutions</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14</a:t>
            </a:fld>
            <a:endParaRPr lang="en-US" dirty="0"/>
          </a:p>
        </p:txBody>
      </p:sp>
    </p:spTree>
    <p:extLst>
      <p:ext uri="{BB962C8B-B14F-4D97-AF65-F5344CB8AC3E}">
        <p14:creationId xmlns:p14="http://schemas.microsoft.com/office/powerpoint/2010/main" val="288355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AE8775-521A-4FD3-AAD2-0AB7CE0C5D0B}"/>
              </a:ext>
            </a:extLst>
          </p:cNvPr>
          <p:cNvSpPr>
            <a:spLocks noGrp="1"/>
          </p:cNvSpPr>
          <p:nvPr>
            <p:ph type="title"/>
          </p:nvPr>
        </p:nvSpPr>
        <p:spPr>
          <a:xfrm>
            <a:off x="563880" y="599301"/>
            <a:ext cx="9631680" cy="607969"/>
          </a:xfrm>
        </p:spPr>
        <p:txBody>
          <a:bodyPr anchor="ctr">
            <a:normAutofit/>
          </a:bodyPr>
          <a:lstStyle/>
          <a:p>
            <a:r>
              <a:rPr lang="en-GB" dirty="0"/>
              <a:t>Sustainability in Enterprise (</a:t>
            </a:r>
            <a:r>
              <a:rPr lang="en-GB" dirty="0" err="1"/>
              <a:t>SiE</a:t>
            </a:r>
            <a:r>
              <a:rPr lang="en-GB" dirty="0"/>
              <a:t>)</a:t>
            </a:r>
          </a:p>
        </p:txBody>
      </p:sp>
      <p:sp>
        <p:nvSpPr>
          <p:cNvPr id="2" name="Content Placeholder 1">
            <a:extLst>
              <a:ext uri="{FF2B5EF4-FFF2-40B4-BE49-F238E27FC236}">
                <a16:creationId xmlns:a16="http://schemas.microsoft.com/office/drawing/2014/main" id="{4B5636F8-9AB2-4151-AF48-D884810206C4}"/>
              </a:ext>
            </a:extLst>
          </p:cNvPr>
          <p:cNvSpPr>
            <a:spLocks noGrp="1"/>
          </p:cNvSpPr>
          <p:nvPr>
            <p:ph sz="quarter" idx="35"/>
          </p:nvPr>
        </p:nvSpPr>
        <p:spPr>
          <a:xfrm>
            <a:off x="911224" y="2179320"/>
            <a:ext cx="6116939" cy="3780155"/>
          </a:xfrm>
        </p:spPr>
        <p:txBody>
          <a:bodyPr>
            <a:normAutofit/>
          </a:bodyPr>
          <a:lstStyle/>
          <a:p>
            <a:pPr marL="0" indent="0">
              <a:buNone/>
            </a:pPr>
            <a:r>
              <a:rPr lang="en-GB" sz="2000" cap="none" dirty="0"/>
              <a:t>The SIE programme provides fully funded support and grants to reduce the carbon emissions of eligible Nottingham small and medium-sized enterprises (SMEs). </a:t>
            </a:r>
          </a:p>
          <a:p>
            <a:pPr marL="0" indent="0">
              <a:buNone/>
            </a:pPr>
            <a:br>
              <a:rPr lang="en-GB" sz="2000" cap="none" dirty="0"/>
            </a:br>
            <a:r>
              <a:rPr lang="en-GB" sz="2000" cap="none" dirty="0"/>
              <a:t>SIE will help businesses improve their environmental performance across four key areas: people, products, processes and premises.</a:t>
            </a:r>
          </a:p>
          <a:p>
            <a:endParaRPr lang="en-GB" sz="2000" cap="none" dirty="0"/>
          </a:p>
          <a:p>
            <a:pPr marL="0" indent="0">
              <a:buNone/>
            </a:pPr>
            <a:r>
              <a:rPr lang="en-GB" sz="2000" cap="none" dirty="0"/>
              <a:t>This project is part-funded by the European regional development fund (ERDF).</a:t>
            </a:r>
          </a:p>
          <a:p>
            <a:pPr marL="0" indent="0">
              <a:buNone/>
            </a:pPr>
            <a:endParaRPr lang="en-GB" dirty="0"/>
          </a:p>
          <a:p>
            <a:endParaRPr lang="en-GB" dirty="0"/>
          </a:p>
        </p:txBody>
      </p:sp>
      <p:pic>
        <p:nvPicPr>
          <p:cNvPr id="1026" name="Picture 2" descr="ERDF logo">
            <a:extLst>
              <a:ext uri="{FF2B5EF4-FFF2-40B4-BE49-F238E27FC236}">
                <a16:creationId xmlns:a16="http://schemas.microsoft.com/office/drawing/2014/main" id="{C53BEC97-0E4F-4372-AC53-8E5394C804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7244" y="5002638"/>
            <a:ext cx="4252612" cy="956837"/>
          </a:xfrm>
          <a:prstGeom prst="rect">
            <a:avLst/>
          </a:prstGeom>
          <a:solidFill>
            <a:srgbClr val="FFFFFF"/>
          </a:solidFill>
        </p:spPr>
      </p:pic>
      <p:sp>
        <p:nvSpPr>
          <p:cNvPr id="1037" name="Date Placeholder 7">
            <a:extLst>
              <a:ext uri="{FF2B5EF4-FFF2-40B4-BE49-F238E27FC236}">
                <a16:creationId xmlns:a16="http://schemas.microsoft.com/office/drawing/2014/main" id="{8EE60B94-B7BA-9124-525A-785286CA056D}"/>
              </a:ext>
            </a:extLst>
          </p:cNvPr>
          <p:cNvSpPr>
            <a:spLocks noGrp="1"/>
          </p:cNvSpPr>
          <p:nvPr>
            <p:ph type="dt" sz="half" idx="10"/>
          </p:nvPr>
        </p:nvSpPr>
        <p:spPr>
          <a:xfrm>
            <a:off x="838200" y="6356350"/>
            <a:ext cx="2743200" cy="365125"/>
          </a:xfrm>
        </p:spPr>
        <p:txBody>
          <a:bodyPr/>
          <a:lstStyle/>
          <a:p>
            <a:pPr>
              <a:spcAft>
                <a:spcPts val="600"/>
              </a:spcAft>
            </a:pPr>
            <a:r>
              <a:rPr lang="en-US" dirty="0"/>
              <a:t>2022</a:t>
            </a:r>
          </a:p>
        </p:txBody>
      </p:sp>
      <p:sp>
        <p:nvSpPr>
          <p:cNvPr id="1039" name="Footer Placeholder 8">
            <a:extLst>
              <a:ext uri="{FF2B5EF4-FFF2-40B4-BE49-F238E27FC236}">
                <a16:creationId xmlns:a16="http://schemas.microsoft.com/office/drawing/2014/main" id="{E45E9568-F09F-6B22-765C-9ED0607DCC0E}"/>
              </a:ext>
            </a:extLst>
          </p:cNvPr>
          <p:cNvSpPr>
            <a:spLocks noGrp="1"/>
          </p:cNvSpPr>
          <p:nvPr>
            <p:ph type="ftr" sz="quarter" idx="11"/>
          </p:nvPr>
        </p:nvSpPr>
        <p:spPr>
          <a:xfrm>
            <a:off x="4038600" y="6356350"/>
            <a:ext cx="4114800" cy="365125"/>
          </a:xfrm>
        </p:spPr>
        <p:txBody>
          <a:bodyPr/>
          <a:lstStyle/>
          <a:p>
            <a:pPr>
              <a:spcAft>
                <a:spcPts val="600"/>
              </a:spcAft>
            </a:pPr>
            <a:r>
              <a:rPr lang="en-US" dirty="0"/>
              <a:t> </a:t>
            </a:r>
          </a:p>
        </p:txBody>
      </p:sp>
      <p:sp>
        <p:nvSpPr>
          <p:cNvPr id="1041" name="Slide Number Placeholder 9">
            <a:extLst>
              <a:ext uri="{FF2B5EF4-FFF2-40B4-BE49-F238E27FC236}">
                <a16:creationId xmlns:a16="http://schemas.microsoft.com/office/drawing/2014/main" id="{4D8AD450-612B-42B3-DD36-DB9B53EF5AAF}"/>
              </a:ext>
            </a:extLst>
          </p:cNvPr>
          <p:cNvSpPr>
            <a:spLocks noGrp="1"/>
          </p:cNvSpPr>
          <p:nvPr>
            <p:ph type="sldNum" sz="quarter" idx="12"/>
          </p:nvPr>
        </p:nvSpPr>
        <p:spPr>
          <a:xfrm>
            <a:off x="8610600" y="6356350"/>
            <a:ext cx="2743200" cy="365125"/>
          </a:xfrm>
        </p:spPr>
        <p:txBody>
          <a:bodyPr/>
          <a:lstStyle/>
          <a:p>
            <a:pPr>
              <a:spcAft>
                <a:spcPts val="600"/>
              </a:spcAft>
            </a:pPr>
            <a:fld id="{EA87306C-81BA-4795-A5CA-9392456A8C1E}" type="slidenum">
              <a:rPr lang="en-US" smtClean="0"/>
              <a:pPr>
                <a:spcAft>
                  <a:spcPts val="600"/>
                </a:spcAft>
              </a:pPr>
              <a:t>15</a:t>
            </a:fld>
            <a:endParaRPr lang="en-US"/>
          </a:p>
        </p:txBody>
      </p:sp>
      <p:sp>
        <p:nvSpPr>
          <p:cNvPr id="5" name="Pentagon 4">
            <a:extLst>
              <a:ext uri="{FF2B5EF4-FFF2-40B4-BE49-F238E27FC236}">
                <a16:creationId xmlns:a16="http://schemas.microsoft.com/office/drawing/2014/main" id="{09DEA292-EFE4-423E-AC97-0AD01CA2C6E3}"/>
              </a:ext>
            </a:extLst>
          </p:cNvPr>
          <p:cNvSpPr/>
          <p:nvPr/>
        </p:nvSpPr>
        <p:spPr>
          <a:xfrm>
            <a:off x="7287244" y="2032520"/>
            <a:ext cx="4252612" cy="2575557"/>
          </a:xfrm>
          <a:prstGeom prst="pent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4C0049-E77B-4DCB-A590-23C99386DFA5}"/>
              </a:ext>
            </a:extLst>
          </p:cNvPr>
          <p:cNvSpPr txBox="1"/>
          <p:nvPr/>
        </p:nvSpPr>
        <p:spPr>
          <a:xfrm>
            <a:off x="8030816" y="2463331"/>
            <a:ext cx="3094383" cy="1569660"/>
          </a:xfrm>
          <a:prstGeom prst="rect">
            <a:avLst/>
          </a:prstGeom>
          <a:noFill/>
        </p:spPr>
        <p:txBody>
          <a:bodyPr wrap="square" rtlCol="0">
            <a:spAutoFit/>
          </a:bodyPr>
          <a:lstStyle/>
          <a:p>
            <a:r>
              <a:rPr lang="en-GB" sz="3200" dirty="0"/>
              <a:t>Now transdisciplinary on offer</a:t>
            </a:r>
          </a:p>
        </p:txBody>
      </p:sp>
    </p:spTree>
    <p:extLst>
      <p:ext uri="{BB962C8B-B14F-4D97-AF65-F5344CB8AC3E}">
        <p14:creationId xmlns:p14="http://schemas.microsoft.com/office/powerpoint/2010/main" val="5028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E3C800F-3035-ADC5-3094-A2FC0A4616C4}"/>
              </a:ext>
            </a:extLst>
          </p:cNvPr>
          <p:cNvSpPr>
            <a:spLocks noGrp="1"/>
          </p:cNvSpPr>
          <p:nvPr>
            <p:ph type="title"/>
          </p:nvPr>
        </p:nvSpPr>
        <p:spPr>
          <a:xfrm>
            <a:off x="773921" y="1151013"/>
            <a:ext cx="2043713" cy="640698"/>
          </a:xfrm>
        </p:spPr>
        <p:txBody>
          <a:bodyPr/>
          <a:lstStyle/>
          <a:p>
            <a:r>
              <a:rPr lang="en-US" dirty="0"/>
              <a:t>Systemic Changes</a:t>
            </a:r>
          </a:p>
        </p:txBody>
      </p:sp>
      <p:sp>
        <p:nvSpPr>
          <p:cNvPr id="20" name="Text Placeholder 19">
            <a:extLst>
              <a:ext uri="{FF2B5EF4-FFF2-40B4-BE49-F238E27FC236}">
                <a16:creationId xmlns:a16="http://schemas.microsoft.com/office/drawing/2014/main" id="{4EF620DF-4253-2E4C-30EA-08CFD613340C}"/>
              </a:ext>
            </a:extLst>
          </p:cNvPr>
          <p:cNvSpPr>
            <a:spLocks noGrp="1"/>
          </p:cNvSpPr>
          <p:nvPr>
            <p:ph type="body" sz="quarter" idx="12"/>
          </p:nvPr>
        </p:nvSpPr>
        <p:spPr>
          <a:xfrm>
            <a:off x="3779520" y="136525"/>
            <a:ext cx="8229600" cy="6050915"/>
          </a:xfrm>
        </p:spPr>
        <p:txBody>
          <a:bodyPr/>
          <a:lstStyle/>
          <a:p>
            <a:r>
              <a:rPr lang="en-US" sz="2400" b="1" dirty="0"/>
              <a:t>Capstone Module in year 1</a:t>
            </a:r>
            <a:r>
              <a:rPr lang="en-US" sz="2400" dirty="0"/>
              <a:t>: Sustainable Fashion in first year module with input from all disciplines (core)</a:t>
            </a:r>
            <a:br>
              <a:rPr lang="en-US" sz="2400" dirty="0"/>
            </a:br>
            <a:endParaRPr lang="en-US" sz="2400" dirty="0"/>
          </a:p>
          <a:p>
            <a:r>
              <a:rPr lang="en-US" sz="2400" b="1" dirty="0"/>
              <a:t>Modules in year 2</a:t>
            </a:r>
            <a:r>
              <a:rPr lang="en-US" sz="2400" dirty="0"/>
              <a:t> specific to degree (core)</a:t>
            </a:r>
            <a:br>
              <a:rPr lang="en-US" sz="2400" dirty="0"/>
            </a:br>
            <a:endParaRPr lang="en-US" sz="2400" dirty="0"/>
          </a:p>
          <a:p>
            <a:r>
              <a:rPr lang="en-US" sz="2400" b="1" dirty="0"/>
              <a:t>Personalization</a:t>
            </a:r>
            <a:r>
              <a:rPr lang="en-US" sz="2400" dirty="0"/>
              <a:t>: Students can choose extra-curricular activities such as the Employability Sustainability Award</a:t>
            </a:r>
            <a:br>
              <a:rPr lang="en-US" sz="2400" dirty="0"/>
            </a:br>
            <a:endParaRPr lang="en-US" sz="2400" dirty="0"/>
          </a:p>
          <a:p>
            <a:r>
              <a:rPr lang="en-US" sz="2400" b="1" dirty="0"/>
              <a:t>Capstone Module in year 3: </a:t>
            </a:r>
            <a:r>
              <a:rPr lang="en-US" sz="2400" dirty="0"/>
              <a:t>Each discipline has their own tailored version e.g. BSc Management (Greenhouse Gas Management Consultancy) or BSc Marketing (Consultancy Project with Nottingham City Council)</a:t>
            </a:r>
          </a:p>
          <a:p>
            <a:endParaRPr lang="en-US" dirty="0"/>
          </a:p>
          <a:p>
            <a:endParaRPr lang="en-US" dirty="0"/>
          </a:p>
          <a:p>
            <a:endParaRPr lang="en-US" dirty="0"/>
          </a:p>
        </p:txBody>
      </p:sp>
      <p:sp>
        <p:nvSpPr>
          <p:cNvPr id="15" name="Date Placeholder 14">
            <a:extLst>
              <a:ext uri="{FF2B5EF4-FFF2-40B4-BE49-F238E27FC236}">
                <a16:creationId xmlns:a16="http://schemas.microsoft.com/office/drawing/2014/main" id="{2451A01C-5133-9994-FAF9-F6BD404959FB}"/>
              </a:ext>
            </a:extLst>
          </p:cNvPr>
          <p:cNvSpPr>
            <a:spLocks noGrp="1"/>
          </p:cNvSpPr>
          <p:nvPr>
            <p:ph type="dt" sz="half" idx="2"/>
          </p:nvPr>
        </p:nvSpPr>
        <p:spPr/>
        <p:txBody>
          <a:bodyPr/>
          <a:lstStyle/>
          <a:p>
            <a:r>
              <a:rPr lang="en-US" dirty="0"/>
              <a:t>2022</a:t>
            </a:r>
          </a:p>
        </p:txBody>
      </p:sp>
      <p:sp>
        <p:nvSpPr>
          <p:cNvPr id="16" name="Footer Placeholder 15">
            <a:extLst>
              <a:ext uri="{FF2B5EF4-FFF2-40B4-BE49-F238E27FC236}">
                <a16:creationId xmlns:a16="http://schemas.microsoft.com/office/drawing/2014/main" id="{9821B9B5-E17C-240F-FA85-CA5256A00B27}"/>
              </a:ext>
            </a:extLst>
          </p:cNvPr>
          <p:cNvSpPr>
            <a:spLocks noGrp="1"/>
          </p:cNvSpPr>
          <p:nvPr>
            <p:ph type="ftr" sz="quarter" idx="3"/>
          </p:nvPr>
        </p:nvSpPr>
        <p:spPr/>
        <p:txBody>
          <a:bodyPr/>
          <a:lstStyle/>
          <a:p>
            <a:r>
              <a:rPr lang="en-US" dirty="0"/>
              <a:t>Assessing Climate Solutions</a:t>
            </a:r>
          </a:p>
        </p:txBody>
      </p:sp>
      <p:sp>
        <p:nvSpPr>
          <p:cNvPr id="9" name="Rectangle: Rounded Corners 8">
            <a:extLst>
              <a:ext uri="{FF2B5EF4-FFF2-40B4-BE49-F238E27FC236}">
                <a16:creationId xmlns:a16="http://schemas.microsoft.com/office/drawing/2014/main" id="{7F57775B-0DC6-44D8-8284-4BC3086590DE}"/>
              </a:ext>
            </a:extLst>
          </p:cNvPr>
          <p:cNvSpPr/>
          <p:nvPr/>
        </p:nvSpPr>
        <p:spPr>
          <a:xfrm>
            <a:off x="182880" y="2619890"/>
            <a:ext cx="3225796" cy="2267583"/>
          </a:xfrm>
          <a:prstGeom prst="roundRect">
            <a:avLst/>
          </a:prstGeom>
          <a:blipFill rotWithShape="1">
            <a:blip r:embed="rId2"/>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62293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17.png">
            <a:extLst>
              <a:ext uri="{FF2B5EF4-FFF2-40B4-BE49-F238E27FC236}">
                <a16:creationId xmlns:a16="http://schemas.microsoft.com/office/drawing/2014/main" id="{0E0EC978-7B2A-4F57-9B35-52CCE1A32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6581" y="311467"/>
            <a:ext cx="355123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219" name="Title 1">
            <a:extLst>
              <a:ext uri="{FF2B5EF4-FFF2-40B4-BE49-F238E27FC236}">
                <a16:creationId xmlns:a16="http://schemas.microsoft.com/office/drawing/2014/main" id="{111B2778-5C0F-42EC-936D-A630FE4AAED9}"/>
              </a:ext>
            </a:extLst>
          </p:cNvPr>
          <p:cNvSpPr>
            <a:spLocks noGrp="1" noChangeArrowheads="1"/>
          </p:cNvSpPr>
          <p:nvPr>
            <p:ph type="title"/>
          </p:nvPr>
        </p:nvSpPr>
        <p:spPr>
          <a:xfrm>
            <a:off x="1905000" y="381000"/>
            <a:ext cx="5703888" cy="1066800"/>
          </a:xfrm>
        </p:spPr>
        <p:txBody>
          <a:bodyPr/>
          <a:lstStyle/>
          <a:p>
            <a:r>
              <a:rPr lang="en-GB" altLang="en-US" b="1" dirty="0"/>
              <a:t>Embedding the SDGs into the curriculum at NTU</a:t>
            </a:r>
          </a:p>
        </p:txBody>
      </p:sp>
      <p:sp>
        <p:nvSpPr>
          <p:cNvPr id="9220" name="Date Placeholder 3">
            <a:extLst>
              <a:ext uri="{FF2B5EF4-FFF2-40B4-BE49-F238E27FC236}">
                <a16:creationId xmlns:a16="http://schemas.microsoft.com/office/drawing/2014/main" id="{5D1D5C43-53E4-4276-BD6E-32DA31D5E27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200" dirty="0"/>
              <a:t>2022</a:t>
            </a:r>
          </a:p>
        </p:txBody>
      </p:sp>
      <p:sp>
        <p:nvSpPr>
          <p:cNvPr id="9221" name="Slide Number Placeholder 4">
            <a:extLst>
              <a:ext uri="{FF2B5EF4-FFF2-40B4-BE49-F238E27FC236}">
                <a16:creationId xmlns:a16="http://schemas.microsoft.com/office/drawing/2014/main" id="{AA8B3E0B-B12A-4AEB-AEDD-DFBEA44BAEA0}"/>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C35CE172-73C8-4083-B0E6-80D3D6228D67}" type="slidenum">
              <a:rPr lang="en-GB" altLang="en-US" sz="1200"/>
              <a:pPr/>
              <a:t>17</a:t>
            </a:fld>
            <a:endParaRPr lang="en-GB" altLang="en-US" sz="1200"/>
          </a:p>
        </p:txBody>
      </p:sp>
      <p:pic>
        <p:nvPicPr>
          <p:cNvPr id="9222" name="image16.png">
            <a:extLst>
              <a:ext uri="{FF2B5EF4-FFF2-40B4-BE49-F238E27FC236}">
                <a16:creationId xmlns:a16="http://schemas.microsoft.com/office/drawing/2014/main" id="{82DEE5BB-6D85-4037-8AD2-4060E288C1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2" y="2560637"/>
            <a:ext cx="4067175" cy="103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3" name="Picture 9">
            <a:extLst>
              <a:ext uri="{FF2B5EF4-FFF2-40B4-BE49-F238E27FC236}">
                <a16:creationId xmlns:a16="http://schemas.microsoft.com/office/drawing/2014/main" id="{9379ED55-B622-4684-BE93-FA8BA10511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825" y="3683317"/>
            <a:ext cx="10952055" cy="23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22.png">
            <a:extLst>
              <a:ext uri="{FF2B5EF4-FFF2-40B4-BE49-F238E27FC236}">
                <a16:creationId xmlns:a16="http://schemas.microsoft.com/office/drawing/2014/main" id="{8569F384-DCB6-40C5-8429-EC3F0BF05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2560" y="274320"/>
            <a:ext cx="6720840" cy="63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483" name="Shape 208">
            <a:extLst>
              <a:ext uri="{FF2B5EF4-FFF2-40B4-BE49-F238E27FC236}">
                <a16:creationId xmlns:a16="http://schemas.microsoft.com/office/drawing/2014/main" id="{47D528ED-31C1-4129-BDD3-D1147A61E272}"/>
              </a:ext>
            </a:extLst>
          </p:cNvPr>
          <p:cNvSpPr>
            <a:spLocks noChangeArrowheads="1"/>
          </p:cNvSpPr>
          <p:nvPr/>
        </p:nvSpPr>
        <p:spPr bwMode="auto">
          <a:xfrm>
            <a:off x="487682" y="1916114"/>
            <a:ext cx="4221478" cy="255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r>
              <a:rPr lang="en-US" altLang="en-US" sz="3200" b="1" dirty="0">
                <a:latin typeface="+mj-lt"/>
                <a:cs typeface="Calibri" panose="020F0502020204030204" pitchFamily="34" charset="0"/>
              </a:rPr>
              <a:t>What is already happening?</a:t>
            </a:r>
          </a:p>
          <a:p>
            <a:pPr algn="ctr"/>
            <a:endParaRPr lang="en-US" altLang="en-US" sz="3200" b="1" dirty="0">
              <a:latin typeface="+mj-lt"/>
              <a:cs typeface="Calibri" panose="020F0502020204030204" pitchFamily="34" charset="0"/>
            </a:endParaRPr>
          </a:p>
          <a:p>
            <a:pPr algn="ctr"/>
            <a:r>
              <a:rPr lang="en-US" altLang="en-US" sz="3200" b="1" dirty="0">
                <a:latin typeface="+mj-lt"/>
                <a:cs typeface="Calibri" panose="020F0502020204030204" pitchFamily="34" charset="0"/>
              </a:rPr>
              <a:t>Capturing pockets of good practice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A990694-C4DD-4EB2-9BD5-A24D94318A61}"/>
              </a:ext>
            </a:extLst>
          </p:cNvPr>
          <p:cNvSpPr>
            <a:spLocks noGrp="1" noChangeArrowheads="1"/>
          </p:cNvSpPr>
          <p:nvPr>
            <p:ph type="title"/>
          </p:nvPr>
        </p:nvSpPr>
        <p:spPr>
          <a:xfrm>
            <a:off x="1774825" y="427038"/>
            <a:ext cx="8305800" cy="1066800"/>
          </a:xfrm>
        </p:spPr>
        <p:txBody>
          <a:bodyPr/>
          <a:lstStyle/>
          <a:p>
            <a:pPr algn="ctr"/>
            <a:r>
              <a:rPr lang="en-GB" altLang="en-US" dirty="0"/>
              <a:t>Extra-curricula Visual Displays</a:t>
            </a:r>
            <a:br>
              <a:rPr lang="en-GB" altLang="en-US" dirty="0"/>
            </a:br>
            <a:br>
              <a:rPr lang="en-GB" altLang="en-US" sz="2000" dirty="0"/>
            </a:br>
            <a:r>
              <a:rPr lang="en-GB" altLang="en-US" sz="2000" dirty="0"/>
              <a:t>Example of our First Interactive Visual Display</a:t>
            </a:r>
          </a:p>
        </p:txBody>
      </p:sp>
      <p:sp>
        <p:nvSpPr>
          <p:cNvPr id="3" name="Content Placeholder 2">
            <a:extLst>
              <a:ext uri="{FF2B5EF4-FFF2-40B4-BE49-F238E27FC236}">
                <a16:creationId xmlns:a16="http://schemas.microsoft.com/office/drawing/2014/main" id="{ED4F128C-0D6F-48F7-9061-96601574EEAA}"/>
              </a:ext>
            </a:extLst>
          </p:cNvPr>
          <p:cNvSpPr>
            <a:spLocks noGrp="1"/>
          </p:cNvSpPr>
          <p:nvPr>
            <p:ph idx="1"/>
          </p:nvPr>
        </p:nvSpPr>
        <p:spPr>
          <a:xfrm>
            <a:off x="670560" y="4075113"/>
            <a:ext cx="10683240" cy="3149600"/>
          </a:xfrm>
        </p:spPr>
        <p:txBody>
          <a:bodyPr/>
          <a:lstStyle/>
          <a:p>
            <a:pPr marL="0" indent="0">
              <a:buNone/>
              <a:defRPr/>
            </a:pPr>
            <a:r>
              <a:rPr lang="en-GB" altLang="en-US" dirty="0"/>
              <a:t>Impact of Food </a:t>
            </a:r>
          </a:p>
          <a:p>
            <a:pPr marL="190500" lvl="1" indent="0">
              <a:buNone/>
              <a:defRPr/>
            </a:pPr>
            <a:r>
              <a:rPr lang="en-GB" sz="2000" dirty="0"/>
              <a:t>12.2 Achieve the sustainable management and efficient use of natural resources</a:t>
            </a:r>
          </a:p>
          <a:p>
            <a:pPr marL="190500" lvl="1" indent="0">
              <a:buNone/>
              <a:defRPr/>
            </a:pPr>
            <a:r>
              <a:rPr lang="en-GB" sz="2000" dirty="0"/>
              <a:t>12.3 Halve per capita global food waste at the retail and consumer levels</a:t>
            </a:r>
          </a:p>
          <a:p>
            <a:pPr marL="190500" lvl="1" indent="0">
              <a:buNone/>
              <a:defRPr/>
            </a:pPr>
            <a:r>
              <a:rPr lang="en-GB" sz="2000" dirty="0"/>
              <a:t>12.8 Ensure that people everywhere have the relevant information for sustainable development and lifestyles in harmony with nature</a:t>
            </a:r>
          </a:p>
          <a:p>
            <a:pPr marL="190500" lvl="1" indent="0">
              <a:buNone/>
              <a:defRPr/>
            </a:pPr>
            <a:r>
              <a:rPr lang="en-GB" sz="2000" dirty="0"/>
              <a:t>13.3 Improve education, awareness-raising and capacity on climate change management</a:t>
            </a:r>
          </a:p>
          <a:p>
            <a:pPr lvl="1">
              <a:defRPr/>
            </a:pPr>
            <a:endParaRPr lang="en-GB" dirty="0"/>
          </a:p>
          <a:p>
            <a:pPr>
              <a:defRPr/>
            </a:pPr>
            <a:endParaRPr lang="en-GB" altLang="en-US" dirty="0"/>
          </a:p>
          <a:p>
            <a:pPr>
              <a:defRPr/>
            </a:pPr>
            <a:endParaRPr lang="en-GB" dirty="0"/>
          </a:p>
        </p:txBody>
      </p:sp>
      <p:sp>
        <p:nvSpPr>
          <p:cNvPr id="57348" name="Date Placeholder 3">
            <a:extLst>
              <a:ext uri="{FF2B5EF4-FFF2-40B4-BE49-F238E27FC236}">
                <a16:creationId xmlns:a16="http://schemas.microsoft.com/office/drawing/2014/main" id="{BCB09459-B210-4C93-BD9C-C1497F1C356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200" dirty="0"/>
              <a:t>2022</a:t>
            </a:r>
          </a:p>
        </p:txBody>
      </p:sp>
      <p:sp>
        <p:nvSpPr>
          <p:cNvPr id="57349" name="Slide Number Placeholder 4">
            <a:extLst>
              <a:ext uri="{FF2B5EF4-FFF2-40B4-BE49-F238E27FC236}">
                <a16:creationId xmlns:a16="http://schemas.microsoft.com/office/drawing/2014/main" id="{A59084BF-7062-445B-A87A-00F81B47D3BF}"/>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A970CE38-ACA5-4561-9779-EF7633949141}" type="slidenum">
              <a:rPr lang="en-GB" altLang="en-US" sz="1200"/>
              <a:pPr/>
              <a:t>19</a:t>
            </a:fld>
            <a:endParaRPr lang="en-GB" altLang="en-US" sz="1200"/>
          </a:p>
        </p:txBody>
      </p:sp>
      <p:pic>
        <p:nvPicPr>
          <p:cNvPr id="57350" name="Picture 7">
            <a:extLst>
              <a:ext uri="{FF2B5EF4-FFF2-40B4-BE49-F238E27FC236}">
                <a16:creationId xmlns:a16="http://schemas.microsoft.com/office/drawing/2014/main" id="{D2C8F851-C8D1-41C3-A0EF-F865E808F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9" y="1585914"/>
            <a:ext cx="11509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8">
            <a:extLst>
              <a:ext uri="{FF2B5EF4-FFF2-40B4-BE49-F238E27FC236}">
                <a16:creationId xmlns:a16="http://schemas.microsoft.com/office/drawing/2014/main" id="{87DD2224-8999-4C2A-B6B4-350FD5874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9" y="2922589"/>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2" descr="https://cdn.shopify.com/s/files/1/1581/5497/products/tshirt_climate_1024x1024.jpg?v=1489785422">
            <a:extLst>
              <a:ext uri="{FF2B5EF4-FFF2-40B4-BE49-F238E27FC236}">
                <a16:creationId xmlns:a16="http://schemas.microsoft.com/office/drawing/2014/main" id="{381A03A6-6BDA-446C-9F77-59315DB58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074" t="12674" r="24039" b="28352"/>
          <a:stretch>
            <a:fillRect/>
          </a:stretch>
        </p:blipFill>
        <p:spPr bwMode="auto">
          <a:xfrm>
            <a:off x="9129714" y="1370014"/>
            <a:ext cx="10620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4" descr="https://cdn.shopify.com/s/files/1/1581/5497/products/tshirt_green-back_23e8d466-eaff-4732-b977-6352efbf889b_1024x1024.jpg?v=1489785422">
            <a:extLst>
              <a:ext uri="{FF2B5EF4-FFF2-40B4-BE49-F238E27FC236}">
                <a16:creationId xmlns:a16="http://schemas.microsoft.com/office/drawing/2014/main" id="{1398423D-AA90-423A-B2B7-5BFB3F51F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510" t="11726" r="24971" b="26044"/>
          <a:stretch>
            <a:fillRect/>
          </a:stretch>
        </p:blipFill>
        <p:spPr bwMode="auto">
          <a:xfrm>
            <a:off x="9213850" y="2754314"/>
            <a:ext cx="9779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3">
            <a:extLst>
              <a:ext uri="{FF2B5EF4-FFF2-40B4-BE49-F238E27FC236}">
                <a16:creationId xmlns:a16="http://schemas.microsoft.com/office/drawing/2014/main" id="{77215AD1-9856-4394-926C-B325EA4AC91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32175" y="1585913"/>
            <a:ext cx="535463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ass, outdoor, nature, field, sunset">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1"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948810" y="783057"/>
            <a:ext cx="4732143" cy="1440270"/>
          </a:xfrm>
        </p:spPr>
        <p:txBody>
          <a:bodyPr/>
          <a:lstStyle/>
          <a:p>
            <a:r>
              <a:rPr lang="en-US" dirty="0"/>
              <a:t>Ready to integrate climate Change education (CCE) into your courses?</a:t>
            </a:r>
          </a:p>
        </p:txBody>
      </p:sp>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948810" y="3589506"/>
            <a:ext cx="4732143" cy="1994171"/>
          </a:xfrm>
        </p:spPr>
        <p:txBody>
          <a:bodyPr/>
          <a:lstStyle/>
          <a:p>
            <a:r>
              <a:rPr lang="en-US" b="1" i="0" dirty="0">
                <a:solidFill>
                  <a:srgbClr val="FFC000"/>
                </a:solidFill>
                <a:effectLst/>
                <a:latin typeface="Roboto" panose="02000000000000000000" pitchFamily="2" charset="0"/>
              </a:rPr>
              <a:t>Come to the AOM-TLC Session Assessing Climate Solutions to Create a Better World Together (session 655)</a:t>
            </a:r>
          </a:p>
          <a:p>
            <a:endParaRPr lang="en-US" b="1" dirty="0">
              <a:solidFill>
                <a:srgbClr val="FFC000"/>
              </a:solidFill>
              <a:latin typeface="Roboto" panose="02000000000000000000" pitchFamily="2" charset="0"/>
            </a:endParaRPr>
          </a:p>
          <a:p>
            <a:r>
              <a:rPr lang="en-US" b="1" i="0" dirty="0">
                <a:solidFill>
                  <a:srgbClr val="FFC000"/>
                </a:solidFill>
                <a:effectLst/>
                <a:latin typeface="Roboto" panose="02000000000000000000" pitchFamily="2" charset="0"/>
              </a:rPr>
              <a:t>7 August, 8:30-9:15 PST, Check your local time zones</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822086" y="1206225"/>
            <a:ext cx="3421103" cy="1017102"/>
          </a:xfrm>
        </p:spPr>
        <p:txBody>
          <a:bodyPr/>
          <a:lstStyle/>
          <a:p>
            <a:r>
              <a:rPr lang="en-US" dirty="0"/>
              <a:t>​</a:t>
            </a:r>
          </a:p>
        </p:txBody>
      </p:sp>
      <p:sp>
        <p:nvSpPr>
          <p:cNvPr id="82" name="Text Placeholder 81">
            <a:extLst>
              <a:ext uri="{FF2B5EF4-FFF2-40B4-BE49-F238E27FC236}">
                <a16:creationId xmlns:a16="http://schemas.microsoft.com/office/drawing/2014/main" id="{3F5597E2-E045-4B3D-8F17-983390E18BE1}"/>
              </a:ext>
            </a:extLst>
          </p:cNvPr>
          <p:cNvSpPr>
            <a:spLocks noGrp="1"/>
          </p:cNvSpPr>
          <p:nvPr>
            <p:ph type="body" sz="quarter" idx="18"/>
          </p:nvPr>
        </p:nvSpPr>
        <p:spPr>
          <a:xfrm>
            <a:off x="7256834" y="282102"/>
            <a:ext cx="3986356" cy="500955"/>
          </a:xfrm>
        </p:spPr>
        <p:txBody>
          <a:bodyPr/>
          <a:lstStyle/>
          <a:p>
            <a:r>
              <a:rPr lang="en-US" dirty="0"/>
              <a:t>Agenda</a:t>
            </a:r>
          </a:p>
        </p:txBody>
      </p:sp>
      <p:sp>
        <p:nvSpPr>
          <p:cNvPr id="81" name="Text Placeholder 80">
            <a:extLst>
              <a:ext uri="{FF2B5EF4-FFF2-40B4-BE49-F238E27FC236}">
                <a16:creationId xmlns:a16="http://schemas.microsoft.com/office/drawing/2014/main" id="{A64F1920-095B-403C-80E1-A2F024F58071}"/>
              </a:ext>
            </a:extLst>
          </p:cNvPr>
          <p:cNvSpPr>
            <a:spLocks noGrp="1"/>
          </p:cNvSpPr>
          <p:nvPr>
            <p:ph type="body" sz="quarter" idx="17"/>
          </p:nvPr>
        </p:nvSpPr>
        <p:spPr>
          <a:xfrm>
            <a:off x="7256834" y="924818"/>
            <a:ext cx="3986355" cy="1044277"/>
          </a:xfrm>
        </p:spPr>
        <p:txBody>
          <a:bodyPr/>
          <a:lstStyle/>
          <a:p>
            <a:pPr marL="285750" indent="-285750">
              <a:buFont typeface="Arial" panose="020B0604020202020204" pitchFamily="34" charset="0"/>
              <a:buChar char="•"/>
            </a:pPr>
            <a:r>
              <a:rPr lang="en-US" dirty="0"/>
              <a:t>Introductions</a:t>
            </a:r>
          </a:p>
          <a:p>
            <a:pPr marL="285750" indent="-285750">
              <a:buFont typeface="Arial" panose="020B0604020202020204" pitchFamily="34" charset="0"/>
              <a:buChar char="•"/>
            </a:pPr>
            <a:r>
              <a:rPr lang="en-US" dirty="0"/>
              <a:t>Short case studies</a:t>
            </a:r>
          </a:p>
          <a:p>
            <a:pPr marL="285750" indent="-285750">
              <a:buFont typeface="Arial" panose="020B0604020202020204" pitchFamily="34" charset="0"/>
              <a:buChar char="•"/>
            </a:pPr>
            <a:r>
              <a:rPr lang="en-US" dirty="0"/>
              <a:t>Breakout Working Groups</a:t>
            </a:r>
          </a:p>
        </p:txBody>
      </p:sp>
      <p:sp>
        <p:nvSpPr>
          <p:cNvPr id="84" name="Text Placeholder 83">
            <a:extLst>
              <a:ext uri="{FF2B5EF4-FFF2-40B4-BE49-F238E27FC236}">
                <a16:creationId xmlns:a16="http://schemas.microsoft.com/office/drawing/2014/main" id="{60D23A3B-7061-4A85-9612-37B1F1EFF97E}"/>
              </a:ext>
            </a:extLst>
          </p:cNvPr>
          <p:cNvSpPr>
            <a:spLocks noGrp="1"/>
          </p:cNvSpPr>
          <p:nvPr>
            <p:ph type="body" sz="quarter" idx="20"/>
          </p:nvPr>
        </p:nvSpPr>
        <p:spPr>
          <a:xfrm>
            <a:off x="7130376" y="1969095"/>
            <a:ext cx="4961105" cy="979875"/>
          </a:xfrm>
        </p:spPr>
        <p:txBody>
          <a:bodyPr/>
          <a:lstStyle/>
          <a:p>
            <a:r>
              <a:rPr lang="en-US" dirty="0"/>
              <a:t>Breakout Discussions: </a:t>
            </a:r>
            <a:r>
              <a:rPr lang="en-US" sz="1800" dirty="0"/>
              <a:t>Integrating Climate Solutions Assessment Into…</a:t>
            </a:r>
            <a:endParaRPr lang="en-US" dirty="0"/>
          </a:p>
        </p:txBody>
      </p:sp>
      <p:sp>
        <p:nvSpPr>
          <p:cNvPr id="83" name="Text Placeholder 82">
            <a:extLst>
              <a:ext uri="{FF2B5EF4-FFF2-40B4-BE49-F238E27FC236}">
                <a16:creationId xmlns:a16="http://schemas.microsoft.com/office/drawing/2014/main" id="{CC67F132-FEAB-45AE-BAFB-DCA57F360572}"/>
              </a:ext>
            </a:extLst>
          </p:cNvPr>
          <p:cNvSpPr>
            <a:spLocks noGrp="1"/>
          </p:cNvSpPr>
          <p:nvPr>
            <p:ph type="body" sz="quarter" idx="19"/>
          </p:nvPr>
        </p:nvSpPr>
        <p:spPr>
          <a:xfrm>
            <a:off x="7130376" y="3013372"/>
            <a:ext cx="5061624" cy="1821275"/>
          </a:xfrm>
        </p:spPr>
        <p:txBody>
          <a:bodyPr/>
          <a:lstStyle/>
          <a:p>
            <a:r>
              <a:rPr lang="en-US" dirty="0"/>
              <a:t>Room 1: Semester Course/Module w/ </a:t>
            </a:r>
            <a:r>
              <a:rPr lang="en-US" dirty="0" err="1"/>
              <a:t>En</a:t>
            </a:r>
            <a:r>
              <a:rPr lang="en-US" dirty="0"/>
              <a:t>-ROADS</a:t>
            </a:r>
          </a:p>
          <a:p>
            <a:r>
              <a:rPr lang="en-US" dirty="0"/>
              <a:t>         </a:t>
            </a:r>
          </a:p>
          <a:p>
            <a:r>
              <a:rPr lang="en-US" dirty="0"/>
              <a:t>Room 2: Systemic Curriculum Changes </a:t>
            </a:r>
          </a:p>
          <a:p>
            <a:r>
              <a:rPr lang="en-US" dirty="0"/>
              <a:t>         </a:t>
            </a:r>
          </a:p>
          <a:p>
            <a:r>
              <a:rPr lang="en-US" dirty="0"/>
              <a:t>Room 3: When Getting Started w/ CCE </a:t>
            </a:r>
          </a:p>
          <a:p>
            <a:endParaRPr lang="en-US" dirty="0"/>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t>2022</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dirty="0"/>
              <a:t> </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r>
              <a:rPr lang="en-US" dirty="0"/>
              <a:t> </a:t>
            </a:r>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6555484" y="0"/>
            <a:ext cx="204544"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8" descr="A close-up of a person smiling&#10;&#10;Description automatically generated">
            <a:extLst>
              <a:ext uri="{FF2B5EF4-FFF2-40B4-BE49-F238E27FC236}">
                <a16:creationId xmlns:a16="http://schemas.microsoft.com/office/drawing/2014/main" id="{B6F55BFD-F19A-85C3-669D-C3B69E061173}"/>
              </a:ext>
            </a:extLst>
          </p:cNvPr>
          <p:cNvPicPr>
            <a:picLocks noChangeAspect="1"/>
          </p:cNvPicPr>
          <p:nvPr/>
        </p:nvPicPr>
        <p:blipFill>
          <a:blip r:embed="rId4"/>
          <a:srcRect l="3182" r="3182"/>
          <a:stretch>
            <a:fillRect/>
          </a:stretch>
        </p:blipFill>
        <p:spPr>
          <a:xfrm>
            <a:off x="10527267" y="5103040"/>
            <a:ext cx="1243909" cy="1253310"/>
          </a:xfrm>
          <a:prstGeom prst="rect">
            <a:avLst/>
          </a:prstGeom>
        </p:spPr>
      </p:pic>
      <p:pic>
        <p:nvPicPr>
          <p:cNvPr id="16" name="Picture Placeholder 5" descr="A picture containing person, indoor, suit&#10;&#10;Description automatically generated">
            <a:extLst>
              <a:ext uri="{FF2B5EF4-FFF2-40B4-BE49-F238E27FC236}">
                <a16:creationId xmlns:a16="http://schemas.microsoft.com/office/drawing/2014/main" id="{8FBDFF8C-4A87-0813-F4B7-0934A6F1C28C}"/>
              </a:ext>
            </a:extLst>
          </p:cNvPr>
          <p:cNvPicPr>
            <a:picLocks noChangeAspect="1"/>
          </p:cNvPicPr>
          <p:nvPr/>
        </p:nvPicPr>
        <p:blipFill>
          <a:blip r:embed="rId5"/>
          <a:srcRect l="17021" r="17021"/>
          <a:stretch>
            <a:fillRect/>
          </a:stretch>
        </p:blipFill>
        <p:spPr>
          <a:xfrm>
            <a:off x="8880509" y="5103040"/>
            <a:ext cx="1266990" cy="1276567"/>
          </a:xfrm>
          <a:prstGeom prst="rect">
            <a:avLst/>
          </a:prstGeom>
        </p:spPr>
      </p:pic>
      <p:pic>
        <p:nvPicPr>
          <p:cNvPr id="17" name="Grafik 16">
            <a:extLst>
              <a:ext uri="{FF2B5EF4-FFF2-40B4-BE49-F238E27FC236}">
                <a16:creationId xmlns:a16="http://schemas.microsoft.com/office/drawing/2014/main" id="{EC8668C3-DE67-4BBB-9679-96CFA9E9DA26}"/>
              </a:ext>
            </a:extLst>
          </p:cNvPr>
          <p:cNvPicPr>
            <a:picLocks noChangeAspect="1"/>
          </p:cNvPicPr>
          <p:nvPr/>
        </p:nvPicPr>
        <p:blipFill rotWithShape="1">
          <a:blip r:embed="rId6"/>
          <a:srcRect t="2631" r="34011" b="-1496"/>
          <a:stretch/>
        </p:blipFill>
        <p:spPr>
          <a:xfrm>
            <a:off x="7233751" y="5103040"/>
            <a:ext cx="1266990" cy="1313855"/>
          </a:xfrm>
          <a:prstGeom prst="rect">
            <a:avLst/>
          </a:prstGeom>
        </p:spPr>
      </p:pic>
    </p:spTree>
    <p:extLst>
      <p:ext uri="{BB962C8B-B14F-4D97-AF65-F5344CB8AC3E}">
        <p14:creationId xmlns:p14="http://schemas.microsoft.com/office/powerpoint/2010/main" val="994952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a:extLst>
              <a:ext uri="{FF2B5EF4-FFF2-40B4-BE49-F238E27FC236}">
                <a16:creationId xmlns:a16="http://schemas.microsoft.com/office/drawing/2014/main" id="{51D3F5B6-F0BC-4815-8001-4824FC570748}"/>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200" dirty="0"/>
              <a:t>2022</a:t>
            </a:r>
          </a:p>
        </p:txBody>
      </p:sp>
      <p:sp>
        <p:nvSpPr>
          <p:cNvPr id="59395" name="Slide Number Placeholder 4">
            <a:extLst>
              <a:ext uri="{FF2B5EF4-FFF2-40B4-BE49-F238E27FC236}">
                <a16:creationId xmlns:a16="http://schemas.microsoft.com/office/drawing/2014/main" id="{21E31CB5-6000-4E7C-9332-BBBB3D282EE1}"/>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DA4EE5A9-D5DF-4D3A-ACB0-3F24AB347AD3}" type="slidenum">
              <a:rPr lang="en-GB" altLang="en-US" sz="1200"/>
              <a:pPr/>
              <a:t>20</a:t>
            </a:fld>
            <a:endParaRPr lang="en-GB" altLang="en-US" sz="1200"/>
          </a:p>
        </p:txBody>
      </p:sp>
      <p:pic>
        <p:nvPicPr>
          <p:cNvPr id="59396" name="Picture 2" descr="3421306f-ff90-463a-96e1-4238b1607af1@eurprd02">
            <a:extLst>
              <a:ext uri="{FF2B5EF4-FFF2-40B4-BE49-F238E27FC236}">
                <a16:creationId xmlns:a16="http://schemas.microsoft.com/office/drawing/2014/main" id="{44A0B5B3-652B-4C69-8C46-E57497906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6" t="542" r="21071" b="18886"/>
          <a:stretch>
            <a:fillRect/>
          </a:stretch>
        </p:blipFill>
        <p:spPr bwMode="auto">
          <a:xfrm>
            <a:off x="5349875" y="300038"/>
            <a:ext cx="1727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descr="94d04676-a142-440b-a07c-91d55096fee4@eurprd02">
            <a:extLst>
              <a:ext uri="{FF2B5EF4-FFF2-40B4-BE49-F238E27FC236}">
                <a16:creationId xmlns:a16="http://schemas.microsoft.com/office/drawing/2014/main" id="{94F7FC94-54E8-4778-8B54-DA6EBDC1B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1993901"/>
            <a:ext cx="33575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9">
            <a:extLst>
              <a:ext uri="{FF2B5EF4-FFF2-40B4-BE49-F238E27FC236}">
                <a16:creationId xmlns:a16="http://schemas.microsoft.com/office/drawing/2014/main" id="{7CE539B2-1F51-4CBE-9995-1EFC4B9DF5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4613" y="3005139"/>
            <a:ext cx="39243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2">
            <a:extLst>
              <a:ext uri="{FF2B5EF4-FFF2-40B4-BE49-F238E27FC236}">
                <a16:creationId xmlns:a16="http://schemas.microsoft.com/office/drawing/2014/main" id="{0F93A913-EFF3-4BB9-9BCC-4F24E9C899CA}"/>
              </a:ext>
            </a:extLst>
          </p:cNvPr>
          <p:cNvSpPr txBox="1">
            <a:spLocks noChangeArrowheads="1"/>
          </p:cNvSpPr>
          <p:nvPr/>
        </p:nvSpPr>
        <p:spPr bwMode="auto">
          <a:xfrm>
            <a:off x="2855914" y="517526"/>
            <a:ext cx="2524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800" b="1" u="sng" dirty="0">
                <a:latin typeface="+mn-lt"/>
              </a:rPr>
              <a:t>150g Soy Burger</a:t>
            </a:r>
          </a:p>
          <a:p>
            <a:r>
              <a:rPr lang="en-GB" altLang="en-US" sz="1800" b="1" dirty="0">
                <a:latin typeface="+mn-lt"/>
              </a:rPr>
              <a:t>168 litres </a:t>
            </a:r>
            <a:r>
              <a:rPr lang="en-GB" altLang="en-US" sz="1800" dirty="0">
                <a:latin typeface="+mn-lt"/>
              </a:rPr>
              <a:t>of water</a:t>
            </a:r>
          </a:p>
          <a:p>
            <a:r>
              <a:rPr lang="en-GB" altLang="en-US" sz="1800" b="1" dirty="0">
                <a:latin typeface="+mn-lt"/>
              </a:rPr>
              <a:t>0.9 m</a:t>
            </a:r>
            <a:r>
              <a:rPr lang="en-GB" altLang="en-US" sz="1800" b="1" baseline="30000" dirty="0">
                <a:latin typeface="+mn-lt"/>
              </a:rPr>
              <a:t>2</a:t>
            </a:r>
            <a:r>
              <a:rPr lang="en-GB" altLang="en-US" sz="1800" dirty="0">
                <a:latin typeface="+mn-lt"/>
              </a:rPr>
              <a:t> of land </a:t>
            </a:r>
            <a:r>
              <a:rPr lang="en-GB" altLang="en-US" sz="1800" b="1" dirty="0">
                <a:latin typeface="+mn-lt"/>
              </a:rPr>
              <a:t>0.14kg</a:t>
            </a:r>
            <a:r>
              <a:rPr lang="en-GB" altLang="en-US" sz="1800" dirty="0">
                <a:latin typeface="+mn-lt"/>
              </a:rPr>
              <a:t> of CO</a:t>
            </a:r>
            <a:r>
              <a:rPr lang="en-GB" altLang="en-US" sz="1800" baseline="-25000" dirty="0">
                <a:latin typeface="+mn-lt"/>
              </a:rPr>
              <a:t>2 </a:t>
            </a:r>
            <a:endParaRPr lang="en-GB" altLang="en-US" sz="1800" dirty="0">
              <a:latin typeface="+mn-lt"/>
            </a:endParaRPr>
          </a:p>
        </p:txBody>
      </p:sp>
      <p:sp>
        <p:nvSpPr>
          <p:cNvPr id="59400" name="TextBox 14">
            <a:extLst>
              <a:ext uri="{FF2B5EF4-FFF2-40B4-BE49-F238E27FC236}">
                <a16:creationId xmlns:a16="http://schemas.microsoft.com/office/drawing/2014/main" id="{F36E4D36-97BD-4494-8E71-B7E247F6DA83}"/>
              </a:ext>
            </a:extLst>
          </p:cNvPr>
          <p:cNvSpPr txBox="1">
            <a:spLocks noChangeArrowheads="1"/>
          </p:cNvSpPr>
          <p:nvPr/>
        </p:nvSpPr>
        <p:spPr bwMode="auto">
          <a:xfrm>
            <a:off x="3192464" y="4819651"/>
            <a:ext cx="2682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800" b="1" u="sng" dirty="0">
                <a:latin typeface="+mn-lt"/>
              </a:rPr>
              <a:t>150g Chicken Burger</a:t>
            </a:r>
          </a:p>
          <a:p>
            <a:r>
              <a:rPr lang="en-GB" altLang="en-US" sz="1800" b="1" dirty="0">
                <a:latin typeface="+mn-lt"/>
              </a:rPr>
              <a:t>650 litres </a:t>
            </a:r>
            <a:r>
              <a:rPr lang="en-GB" altLang="en-US" sz="1800" dirty="0">
                <a:latin typeface="+mn-lt"/>
              </a:rPr>
              <a:t>of water</a:t>
            </a:r>
          </a:p>
          <a:p>
            <a:r>
              <a:rPr lang="en-GB" altLang="en-US" sz="1800" b="1" dirty="0">
                <a:latin typeface="+mn-lt"/>
              </a:rPr>
              <a:t>4.8 m</a:t>
            </a:r>
            <a:r>
              <a:rPr lang="en-GB" altLang="en-US" sz="1800" b="1" baseline="30000" dirty="0">
                <a:latin typeface="+mn-lt"/>
              </a:rPr>
              <a:t>2</a:t>
            </a:r>
            <a:r>
              <a:rPr lang="en-GB" altLang="en-US" sz="1800" dirty="0">
                <a:latin typeface="+mn-lt"/>
              </a:rPr>
              <a:t> of land </a:t>
            </a:r>
          </a:p>
          <a:p>
            <a:r>
              <a:rPr lang="en-GB" altLang="en-US" sz="1800" b="1" dirty="0">
                <a:latin typeface="+mn-lt"/>
              </a:rPr>
              <a:t>0.65kg</a:t>
            </a:r>
            <a:r>
              <a:rPr lang="en-GB" altLang="en-US" sz="1800" dirty="0">
                <a:latin typeface="+mn-lt"/>
              </a:rPr>
              <a:t> of CO</a:t>
            </a:r>
            <a:r>
              <a:rPr lang="en-GB" altLang="en-US" sz="1800" baseline="-25000" dirty="0">
                <a:latin typeface="+mn-lt"/>
              </a:rPr>
              <a:t>2 </a:t>
            </a:r>
            <a:endParaRPr lang="en-GB" altLang="en-US" sz="1800" dirty="0">
              <a:latin typeface="+mn-lt"/>
            </a:endParaRPr>
          </a:p>
        </p:txBody>
      </p:sp>
      <p:sp>
        <p:nvSpPr>
          <p:cNvPr id="59401" name="TextBox 15">
            <a:extLst>
              <a:ext uri="{FF2B5EF4-FFF2-40B4-BE49-F238E27FC236}">
                <a16:creationId xmlns:a16="http://schemas.microsoft.com/office/drawing/2014/main" id="{AFA7DE55-C7F7-4AB2-8B4E-8642C9868938}"/>
              </a:ext>
            </a:extLst>
          </p:cNvPr>
          <p:cNvSpPr txBox="1">
            <a:spLocks noChangeArrowheads="1"/>
          </p:cNvSpPr>
          <p:nvPr/>
        </p:nvSpPr>
        <p:spPr bwMode="auto">
          <a:xfrm>
            <a:off x="7823201" y="1670051"/>
            <a:ext cx="2525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800" b="1" u="sng" dirty="0">
                <a:latin typeface="+mn-lt"/>
              </a:rPr>
              <a:t>150g Beef Burger</a:t>
            </a:r>
          </a:p>
          <a:p>
            <a:r>
              <a:rPr lang="en-GB" altLang="en-US" sz="1800" b="1" dirty="0">
                <a:latin typeface="+mn-lt"/>
              </a:rPr>
              <a:t>2,410 litres </a:t>
            </a:r>
            <a:r>
              <a:rPr lang="en-GB" altLang="en-US" sz="1800" dirty="0">
                <a:latin typeface="+mn-lt"/>
              </a:rPr>
              <a:t>of water</a:t>
            </a:r>
          </a:p>
          <a:p>
            <a:r>
              <a:rPr lang="en-GB" altLang="en-US" sz="1800" b="1" dirty="0">
                <a:latin typeface="+mn-lt"/>
              </a:rPr>
              <a:t>23.4 m</a:t>
            </a:r>
            <a:r>
              <a:rPr lang="en-GB" altLang="en-US" sz="1800" b="1" baseline="30000" dirty="0">
                <a:latin typeface="+mn-lt"/>
              </a:rPr>
              <a:t>2</a:t>
            </a:r>
            <a:r>
              <a:rPr lang="en-GB" altLang="en-US" sz="1800" dirty="0">
                <a:latin typeface="+mn-lt"/>
              </a:rPr>
              <a:t> of land </a:t>
            </a:r>
            <a:r>
              <a:rPr lang="en-GB" altLang="en-US" sz="1800" b="1" dirty="0">
                <a:latin typeface="+mn-lt"/>
              </a:rPr>
              <a:t>2.25kg</a:t>
            </a:r>
            <a:r>
              <a:rPr lang="en-GB" altLang="en-US" sz="1800" dirty="0">
                <a:latin typeface="+mn-lt"/>
              </a:rPr>
              <a:t> of CO</a:t>
            </a:r>
            <a:r>
              <a:rPr lang="en-GB" altLang="en-US" sz="1800" baseline="-25000" dirty="0">
                <a:latin typeface="+mn-lt"/>
              </a:rPr>
              <a:t>2 </a:t>
            </a:r>
            <a:endParaRPr lang="en-GB" altLang="en-US" sz="1800" dirty="0">
              <a:latin typeface="+mn-lt"/>
            </a:endParaRPr>
          </a:p>
        </p:txBody>
      </p:sp>
      <p:sp>
        <p:nvSpPr>
          <p:cNvPr id="59402" name="Arrow: Right 1">
            <a:extLst>
              <a:ext uri="{FF2B5EF4-FFF2-40B4-BE49-F238E27FC236}">
                <a16:creationId xmlns:a16="http://schemas.microsoft.com/office/drawing/2014/main" id="{3EC80890-D35A-46D5-847A-C5DBAC1B54DB}"/>
              </a:ext>
            </a:extLst>
          </p:cNvPr>
          <p:cNvSpPr>
            <a:spLocks noChangeArrowheads="1"/>
          </p:cNvSpPr>
          <p:nvPr/>
        </p:nvSpPr>
        <p:spPr bwMode="auto">
          <a:xfrm>
            <a:off x="4943476" y="517525"/>
            <a:ext cx="931863" cy="357188"/>
          </a:xfrm>
          <a:prstGeom prst="rightArrow">
            <a:avLst>
              <a:gd name="adj1" fmla="val 50000"/>
              <a:gd name="adj2" fmla="val 5005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endParaRPr lang="en-US" altLang="en-US"/>
          </a:p>
        </p:txBody>
      </p:sp>
      <p:sp>
        <p:nvSpPr>
          <p:cNvPr id="59403" name="Arrow: Right 10">
            <a:extLst>
              <a:ext uri="{FF2B5EF4-FFF2-40B4-BE49-F238E27FC236}">
                <a16:creationId xmlns:a16="http://schemas.microsoft.com/office/drawing/2014/main" id="{EC582041-77BD-4789-8ACE-0D4B054752AB}"/>
              </a:ext>
            </a:extLst>
          </p:cNvPr>
          <p:cNvSpPr>
            <a:spLocks noChangeArrowheads="1"/>
          </p:cNvSpPr>
          <p:nvPr/>
        </p:nvSpPr>
        <p:spPr bwMode="auto">
          <a:xfrm rot="5400000">
            <a:off x="9342438" y="2784475"/>
            <a:ext cx="931862" cy="357188"/>
          </a:xfrm>
          <a:prstGeom prst="rightArrow">
            <a:avLst>
              <a:gd name="adj1" fmla="val 50000"/>
              <a:gd name="adj2" fmla="val 5005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endParaRPr lang="en-US" altLang="en-US"/>
          </a:p>
        </p:txBody>
      </p:sp>
      <p:sp>
        <p:nvSpPr>
          <p:cNvPr id="59404" name="Arrow: Right 11">
            <a:extLst>
              <a:ext uri="{FF2B5EF4-FFF2-40B4-BE49-F238E27FC236}">
                <a16:creationId xmlns:a16="http://schemas.microsoft.com/office/drawing/2014/main" id="{4E3EF7E2-679C-4E80-83D3-6D9D8F954A0B}"/>
              </a:ext>
            </a:extLst>
          </p:cNvPr>
          <p:cNvSpPr>
            <a:spLocks noChangeArrowheads="1"/>
          </p:cNvSpPr>
          <p:nvPr/>
        </p:nvSpPr>
        <p:spPr bwMode="auto">
          <a:xfrm rot="16200000">
            <a:off x="2620963" y="4332288"/>
            <a:ext cx="933450" cy="358775"/>
          </a:xfrm>
          <a:prstGeom prst="rightArrow">
            <a:avLst>
              <a:gd name="adj1" fmla="val 50000"/>
              <a:gd name="adj2" fmla="val 4991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3583F4-D1D5-4953-A44D-DD480353CB2B}"/>
              </a:ext>
            </a:extLst>
          </p:cNvPr>
          <p:cNvSpPr>
            <a:spLocks noGrp="1"/>
          </p:cNvSpPr>
          <p:nvPr>
            <p:ph type="title"/>
          </p:nvPr>
        </p:nvSpPr>
        <p:spPr>
          <a:xfrm>
            <a:off x="746760" y="701040"/>
            <a:ext cx="2823827" cy="1935480"/>
          </a:xfrm>
        </p:spPr>
        <p:txBody>
          <a:bodyPr/>
          <a:lstStyle/>
          <a:p>
            <a:r>
              <a:rPr lang="en-GB" dirty="0"/>
              <a:t>Sign up for our next </a:t>
            </a:r>
            <a:r>
              <a:rPr lang="en-GB" dirty="0" err="1"/>
              <a:t>traininG</a:t>
            </a:r>
            <a:endParaRPr lang="en-GB" dirty="0"/>
          </a:p>
        </p:txBody>
      </p:sp>
      <p:sp>
        <p:nvSpPr>
          <p:cNvPr id="11" name="Content Placeholder 10">
            <a:extLst>
              <a:ext uri="{FF2B5EF4-FFF2-40B4-BE49-F238E27FC236}">
                <a16:creationId xmlns:a16="http://schemas.microsoft.com/office/drawing/2014/main" id="{C4BE82C2-F86C-42D7-B2D5-5DB77E68164F}"/>
              </a:ext>
            </a:extLst>
          </p:cNvPr>
          <p:cNvSpPr>
            <a:spLocks noGrp="1"/>
          </p:cNvSpPr>
          <p:nvPr>
            <p:ph type="body" sz="quarter" idx="12"/>
          </p:nvPr>
        </p:nvSpPr>
        <p:spPr>
          <a:xfrm>
            <a:off x="3962400" y="382829"/>
            <a:ext cx="7802879" cy="5410201"/>
          </a:xfrm>
        </p:spPr>
        <p:txBody>
          <a:bodyPr>
            <a:normAutofit fontScale="92500" lnSpcReduction="10000"/>
          </a:bodyPr>
          <a:lstStyle/>
          <a:p>
            <a:pPr>
              <a:spcAft>
                <a:spcPts val="600"/>
              </a:spcAft>
            </a:pPr>
            <a:r>
              <a:rPr lang="en-GB" sz="2200" dirty="0"/>
              <a:t>On behalf of the </a:t>
            </a:r>
            <a:r>
              <a:rPr lang="en-GB" sz="2200" b="1" dirty="0"/>
              <a:t>UN PRME Working Group on Climate Change &amp; Environment </a:t>
            </a:r>
            <a:r>
              <a:rPr lang="en-GB" sz="2200" dirty="0"/>
              <a:t>and </a:t>
            </a:r>
            <a:r>
              <a:rPr lang="en-GB" sz="2200" b="1" dirty="0"/>
              <a:t>QS World Merit charity</a:t>
            </a:r>
            <a:r>
              <a:rPr lang="en-GB" sz="2200" dirty="0"/>
              <a:t>, we would like to invite you to join our upcoming Climate Literacy &amp; Action Training CLT-ECOS. </a:t>
            </a:r>
          </a:p>
          <a:p>
            <a:pPr>
              <a:spcAft>
                <a:spcPts val="600"/>
              </a:spcAft>
            </a:pPr>
            <a:endParaRPr lang="en-GB" sz="2200" dirty="0"/>
          </a:p>
          <a:p>
            <a:pPr>
              <a:spcAft>
                <a:spcPts val="600"/>
              </a:spcAft>
            </a:pPr>
            <a:r>
              <a:rPr lang="en-GB" sz="2200" dirty="0"/>
              <a:t>The training will take place on the following Fridays: </a:t>
            </a:r>
            <a:r>
              <a:rPr lang="en-GB" sz="2200" b="1" dirty="0"/>
              <a:t>16, 23, 30 September, 7 and 14 October</a:t>
            </a:r>
            <a:r>
              <a:rPr lang="en-GB" sz="2200" dirty="0"/>
              <a:t>, 15:00-17:00 GMT+1</a:t>
            </a:r>
          </a:p>
          <a:p>
            <a:pPr>
              <a:spcAft>
                <a:spcPts val="600"/>
              </a:spcAft>
            </a:pPr>
            <a:endParaRPr lang="en-GB" sz="2200" dirty="0"/>
          </a:p>
          <a:p>
            <a:pPr>
              <a:spcAft>
                <a:spcPts val="600"/>
              </a:spcAft>
            </a:pPr>
            <a:r>
              <a:rPr lang="en-GB" sz="2200" dirty="0"/>
              <a:t>A certificate is awarded upon full participation across five weeks and completion of the individual project, issued by The Carbon Literacy Project.</a:t>
            </a:r>
          </a:p>
          <a:p>
            <a:pPr>
              <a:spcAft>
                <a:spcPts val="600"/>
              </a:spcAft>
            </a:pPr>
            <a:endParaRPr lang="en-GB" sz="2200" dirty="0"/>
          </a:p>
          <a:p>
            <a:pPr>
              <a:spcAft>
                <a:spcPts val="600"/>
              </a:spcAft>
            </a:pPr>
            <a:r>
              <a:rPr lang="en-GB" sz="2200" b="1" dirty="0"/>
              <a:t>Please register here: https://bit.ly/3nJfx8M</a:t>
            </a:r>
          </a:p>
        </p:txBody>
      </p:sp>
      <p:pic>
        <p:nvPicPr>
          <p:cNvPr id="4" name="Google Shape;218;p1">
            <a:extLst>
              <a:ext uri="{FF2B5EF4-FFF2-40B4-BE49-F238E27FC236}">
                <a16:creationId xmlns:a16="http://schemas.microsoft.com/office/drawing/2014/main" id="{4BB4A25A-9605-6BDD-465C-FE61E0E8812C}"/>
              </a:ext>
            </a:extLst>
          </p:cNvPr>
          <p:cNvPicPr preferRelativeResize="0"/>
          <p:nvPr/>
        </p:nvPicPr>
        <p:blipFill rotWithShape="1">
          <a:blip r:embed="rId2">
            <a:alphaModFix/>
          </a:blip>
          <a:srcRect/>
          <a:stretch/>
        </p:blipFill>
        <p:spPr>
          <a:xfrm>
            <a:off x="746760" y="5793030"/>
            <a:ext cx="2562994" cy="727860"/>
          </a:xfrm>
          <a:prstGeom prst="rect">
            <a:avLst/>
          </a:prstGeom>
          <a:noFill/>
          <a:ln>
            <a:noFill/>
          </a:ln>
        </p:spPr>
      </p:pic>
      <p:pic>
        <p:nvPicPr>
          <p:cNvPr id="5" name="Google Shape;219;p1">
            <a:extLst>
              <a:ext uri="{FF2B5EF4-FFF2-40B4-BE49-F238E27FC236}">
                <a16:creationId xmlns:a16="http://schemas.microsoft.com/office/drawing/2014/main" id="{CF078128-4714-952B-645E-0D433291D557}"/>
              </a:ext>
            </a:extLst>
          </p:cNvPr>
          <p:cNvPicPr preferRelativeResize="0"/>
          <p:nvPr/>
        </p:nvPicPr>
        <p:blipFill rotWithShape="1">
          <a:blip r:embed="rId3">
            <a:alphaModFix/>
          </a:blip>
          <a:srcRect/>
          <a:stretch/>
        </p:blipFill>
        <p:spPr>
          <a:xfrm>
            <a:off x="8457736" y="5793031"/>
            <a:ext cx="3307543" cy="682140"/>
          </a:xfrm>
          <a:prstGeom prst="rect">
            <a:avLst/>
          </a:prstGeom>
          <a:noFill/>
          <a:ln>
            <a:noFill/>
          </a:ln>
        </p:spPr>
      </p:pic>
    </p:spTree>
    <p:extLst>
      <p:ext uri="{BB962C8B-B14F-4D97-AF65-F5344CB8AC3E}">
        <p14:creationId xmlns:p14="http://schemas.microsoft.com/office/powerpoint/2010/main" val="391818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leaf with water drops on it">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0"/>
            <a:ext cx="12192000" cy="3429000"/>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112402" cy="6858000"/>
          </a:xfrm>
        </p:spPr>
        <p:txBody>
          <a:bodyPr/>
          <a:lstStyle/>
          <a:p>
            <a:r>
              <a:rPr lang="en-US" dirty="0"/>
              <a:t>Breakout rooms</a:t>
            </a:r>
          </a:p>
        </p:txBody>
      </p:sp>
      <p:sp>
        <p:nvSpPr>
          <p:cNvPr id="12" name="Date Placeholder 11">
            <a:extLst>
              <a:ext uri="{FF2B5EF4-FFF2-40B4-BE49-F238E27FC236}">
                <a16:creationId xmlns:a16="http://schemas.microsoft.com/office/drawing/2014/main" id="{F9D1E4F5-C5CC-4509-A364-CC20767557A7}"/>
              </a:ext>
            </a:extLst>
          </p:cNvPr>
          <p:cNvSpPr>
            <a:spLocks noGrp="1"/>
          </p:cNvSpPr>
          <p:nvPr>
            <p:ph type="dt" sz="half" idx="2"/>
          </p:nvPr>
        </p:nvSpPr>
        <p:spPr>
          <a:xfrm>
            <a:off x="838200" y="6356350"/>
            <a:ext cx="2743200" cy="365125"/>
          </a:xfrm>
        </p:spPr>
        <p:txBody>
          <a:bodyPr/>
          <a:lstStyle/>
          <a:p>
            <a:r>
              <a:rPr lang="en-US" dirty="0"/>
              <a:t>2022</a:t>
            </a:r>
          </a:p>
        </p:txBody>
      </p:sp>
      <p:sp>
        <p:nvSpPr>
          <p:cNvPr id="13" name="Footer Placeholder 12">
            <a:extLst>
              <a:ext uri="{FF2B5EF4-FFF2-40B4-BE49-F238E27FC236}">
                <a16:creationId xmlns:a16="http://schemas.microsoft.com/office/drawing/2014/main" id="{106CB055-2C7B-4271-88ED-F5872EAF95F7}"/>
              </a:ext>
            </a:extLst>
          </p:cNvPr>
          <p:cNvSpPr>
            <a:spLocks noGrp="1"/>
          </p:cNvSpPr>
          <p:nvPr>
            <p:ph type="ftr" sz="quarter" idx="3"/>
          </p:nvPr>
        </p:nvSpPr>
        <p:spPr>
          <a:xfrm>
            <a:off x="4038600" y="6356350"/>
            <a:ext cx="4114800" cy="365125"/>
          </a:xfrm>
        </p:spPr>
        <p:txBody>
          <a:bodyPr/>
          <a:lstStyle/>
          <a:p>
            <a:r>
              <a:rPr lang="en-US" dirty="0"/>
              <a:t>Assessing Climate Solutions</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22</a:t>
            </a:fld>
            <a:endParaRPr lang="en-US" dirty="0"/>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4256088" y="3624943"/>
            <a:ext cx="7935912" cy="2594882"/>
          </a:xfrm>
        </p:spPr>
        <p:txBody>
          <a:bodyPr/>
          <a:lstStyle/>
          <a:p>
            <a:r>
              <a:rPr lang="en-US" sz="2000" dirty="0"/>
              <a:t>Integrating Climate Solutions Assessment Into…</a:t>
            </a:r>
          </a:p>
          <a:p>
            <a:r>
              <a:rPr lang="en-US" dirty="0"/>
              <a:t>Room 1: A Semester Course or Module with </a:t>
            </a:r>
            <a:r>
              <a:rPr lang="en-US" dirty="0" err="1"/>
              <a:t>En</a:t>
            </a:r>
            <a:r>
              <a:rPr lang="en-US" dirty="0"/>
              <a:t>-ROADS (Florian) </a:t>
            </a:r>
          </a:p>
          <a:p>
            <a:r>
              <a:rPr lang="en-US" dirty="0"/>
              <a:t>Room 2: Systemic Curriculum Changes (Petra)</a:t>
            </a:r>
          </a:p>
          <a:p>
            <a:r>
              <a:rPr lang="en-US" dirty="0"/>
              <a:t>Room 3: Course/Module (getting started w/ CCE assessment (Jen)</a:t>
            </a:r>
          </a:p>
          <a:p>
            <a:r>
              <a:rPr lang="en-US" i="1" dirty="0"/>
              <a:t>Time: 20 Minutes or when you get the broadcast notice in Zoom </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486586" y="4706470"/>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4440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ass, outdoor, nature, field, sunset">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1"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861353" y="790901"/>
            <a:ext cx="3294121" cy="640698"/>
          </a:xfrm>
        </p:spPr>
        <p:txBody>
          <a:bodyPr/>
          <a:lstStyle/>
          <a:p>
            <a:r>
              <a:rPr lang="en-US" dirty="0"/>
              <a:t>Wrap-Up &amp; Resource Sharing</a:t>
            </a:r>
          </a:p>
        </p:txBody>
      </p:sp>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7509666" y="2374690"/>
            <a:ext cx="4195743" cy="869768"/>
          </a:xfrm>
        </p:spPr>
        <p:txBody>
          <a:bodyPr/>
          <a:lstStyle/>
          <a:p>
            <a:r>
              <a:rPr lang="en-US" dirty="0"/>
              <a:t>What resources would you like to share (AOM Sessions, announcements, etc.)? </a:t>
            </a:r>
          </a:p>
          <a:p>
            <a:r>
              <a:rPr lang="en-US" dirty="0"/>
              <a:t>(Put in Zoom CHAT or google doc)</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822086" y="1206225"/>
            <a:ext cx="3421103" cy="1017102"/>
          </a:xfrm>
        </p:spPr>
        <p:txBody>
          <a:bodyPr/>
          <a:lstStyle/>
          <a:p>
            <a:r>
              <a:rPr lang="en-US" dirty="0"/>
              <a:t>​</a:t>
            </a:r>
          </a:p>
        </p:txBody>
      </p:sp>
      <p:sp>
        <p:nvSpPr>
          <p:cNvPr id="82" name="Text Placeholder 81">
            <a:extLst>
              <a:ext uri="{FF2B5EF4-FFF2-40B4-BE49-F238E27FC236}">
                <a16:creationId xmlns:a16="http://schemas.microsoft.com/office/drawing/2014/main" id="{3F5597E2-E045-4B3D-8F17-983390E18BE1}"/>
              </a:ext>
            </a:extLst>
          </p:cNvPr>
          <p:cNvSpPr>
            <a:spLocks noGrp="1"/>
          </p:cNvSpPr>
          <p:nvPr>
            <p:ph type="body" sz="quarter" idx="18"/>
          </p:nvPr>
        </p:nvSpPr>
        <p:spPr>
          <a:xfrm>
            <a:off x="7509665" y="718811"/>
            <a:ext cx="4195743" cy="426393"/>
          </a:xfrm>
        </p:spPr>
        <p:txBody>
          <a:bodyPr/>
          <a:lstStyle/>
          <a:p>
            <a:r>
              <a:rPr lang="en-US" dirty="0"/>
              <a:t>What is a key insight from each breakout room?</a:t>
            </a:r>
          </a:p>
        </p:txBody>
      </p:sp>
      <p:sp>
        <p:nvSpPr>
          <p:cNvPr id="84" name="Text Placeholder 83">
            <a:extLst>
              <a:ext uri="{FF2B5EF4-FFF2-40B4-BE49-F238E27FC236}">
                <a16:creationId xmlns:a16="http://schemas.microsoft.com/office/drawing/2014/main" id="{60D23A3B-7061-4A85-9612-37B1F1EFF97E}"/>
              </a:ext>
            </a:extLst>
          </p:cNvPr>
          <p:cNvSpPr>
            <a:spLocks noGrp="1"/>
          </p:cNvSpPr>
          <p:nvPr>
            <p:ph type="body" sz="quarter" idx="20"/>
          </p:nvPr>
        </p:nvSpPr>
        <p:spPr>
          <a:xfrm>
            <a:off x="7509666" y="4536575"/>
            <a:ext cx="4195742" cy="426393"/>
          </a:xfrm>
        </p:spPr>
        <p:txBody>
          <a:bodyPr/>
          <a:lstStyle/>
          <a:p>
            <a:r>
              <a:rPr lang="en-US" dirty="0"/>
              <a:t>What would you like to see next AOM related to Climate change education?</a:t>
            </a:r>
          </a:p>
        </p:txBody>
      </p:sp>
      <p:sp>
        <p:nvSpPr>
          <p:cNvPr id="83" name="Text Placeholder 82">
            <a:extLst>
              <a:ext uri="{FF2B5EF4-FFF2-40B4-BE49-F238E27FC236}">
                <a16:creationId xmlns:a16="http://schemas.microsoft.com/office/drawing/2014/main" id="{CC67F132-FEAB-45AE-BAFB-DCA57F360572}"/>
              </a:ext>
            </a:extLst>
          </p:cNvPr>
          <p:cNvSpPr>
            <a:spLocks noGrp="1"/>
          </p:cNvSpPr>
          <p:nvPr>
            <p:ph type="body" sz="quarter" idx="19"/>
          </p:nvPr>
        </p:nvSpPr>
        <p:spPr>
          <a:xfrm>
            <a:off x="7822086" y="4916080"/>
            <a:ext cx="3421103" cy="1017102"/>
          </a:xfrm>
        </p:spPr>
        <p:txBody>
          <a:bodyPr/>
          <a:lstStyle/>
          <a:p>
            <a:r>
              <a:rPr lang="en-US" dirty="0"/>
              <a:t>  </a:t>
            </a:r>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t>2022</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23</a:t>
            </a:fld>
            <a:endParaRPr lang="en-US" dirty="0"/>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3383071" y="0"/>
            <a:ext cx="3376958"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075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86566" y="3035081"/>
            <a:ext cx="2341256" cy="640698"/>
          </a:xfrm>
        </p:spPr>
        <p:txBody>
          <a:bodyPr/>
          <a:lstStyle/>
          <a:p>
            <a:r>
              <a:rPr lang="en-US" noProof="0" dirty="0"/>
              <a:t>Thank you</a:t>
            </a:r>
            <a:endParaRPr lang="en-US" dirty="0"/>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704805" y="3959761"/>
            <a:ext cx="2879477" cy="1790164"/>
          </a:xfrm>
        </p:spPr>
        <p:txBody>
          <a:bodyPr/>
          <a:lstStyle/>
          <a:p>
            <a:r>
              <a:rPr lang="pt-BR" dirty="0"/>
              <a:t>Stay in touch!​</a:t>
            </a:r>
            <a:endParaRPr lang="en-US" dirty="0"/>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lstStyle/>
          <a:p>
            <a:r>
              <a:rPr lang="en-US" dirty="0"/>
              <a:t>2022</a:t>
            </a:r>
          </a:p>
        </p:txBody>
      </p:sp>
      <p:pic>
        <p:nvPicPr>
          <p:cNvPr id="18" name="Picture Placeholder 15" descr="A picture of a field of grass sprouting">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5511344" y="0"/>
            <a:ext cx="6680656" cy="6858000"/>
          </a:xfrm>
        </p:spPr>
      </p:pic>
      <p:sp>
        <p:nvSpPr>
          <p:cNvPr id="3" name="Footer Placeholder 2">
            <a:extLst>
              <a:ext uri="{FF2B5EF4-FFF2-40B4-BE49-F238E27FC236}">
                <a16:creationId xmlns:a16="http://schemas.microsoft.com/office/drawing/2014/main" id="{45AB52D9-2BE1-41EE-B28C-4DEDAEFD750F}"/>
              </a:ext>
            </a:extLst>
          </p:cNvPr>
          <p:cNvSpPr>
            <a:spLocks noGrp="1"/>
          </p:cNvSpPr>
          <p:nvPr>
            <p:ph type="ftr" sz="quarter" idx="3"/>
          </p:nvPr>
        </p:nvSpPr>
        <p:spPr>
          <a:xfrm>
            <a:off x="6473608" y="6356350"/>
            <a:ext cx="2743200" cy="365125"/>
          </a:xfrm>
        </p:spPr>
        <p:txBody>
          <a:bodyPr/>
          <a:lstStyle/>
          <a:p>
            <a:r>
              <a:rPr lang="en-US" dirty="0"/>
              <a:t>Assessing Climate Solutions</a:t>
            </a:r>
          </a:p>
        </p:txBody>
      </p:sp>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24</a:t>
            </a:fld>
            <a:endParaRPr lang="en-US" dirty="0"/>
          </a:p>
        </p:txBody>
      </p:sp>
    </p:spTree>
    <p:extLst>
      <p:ext uri="{BB962C8B-B14F-4D97-AF65-F5344CB8AC3E}">
        <p14:creationId xmlns:p14="http://schemas.microsoft.com/office/powerpoint/2010/main" val="185164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dirty="0"/>
              <a:t>Breakout Slides</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1272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809568" y="379504"/>
            <a:ext cx="4143432" cy="1548150"/>
          </a:xfrm>
        </p:spPr>
        <p:txBody>
          <a:bodyPr/>
          <a:lstStyle/>
          <a:p>
            <a:r>
              <a:rPr lang="en-US" noProof="0" dirty="0">
                <a:solidFill>
                  <a:schemeClr val="bg1"/>
                </a:solidFill>
              </a:rPr>
              <a:t>Getting Started Breakout Room</a:t>
            </a:r>
            <a:endParaRPr lang="en-US" dirty="0">
              <a:solidFill>
                <a:schemeClr val="bg1"/>
              </a:solidFill>
            </a:endParaRPr>
          </a:p>
        </p:txBody>
      </p:sp>
      <p:pic>
        <p:nvPicPr>
          <p:cNvPr id="60" name="Picture Placeholder 59" descr="A picture containing grass sprouting">
            <a:extLst>
              <a:ext uri="{FF2B5EF4-FFF2-40B4-BE49-F238E27FC236}">
                <a16:creationId xmlns:a16="http://schemas.microsoft.com/office/drawing/2014/main" id="{203BE455-3949-41E3-AD2E-8F6C87C383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5362832" y="0"/>
            <a:ext cx="6829167" cy="2862470"/>
          </a:xfrm>
        </p:spPr>
      </p:pic>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819728" y="2307158"/>
            <a:ext cx="4356429" cy="872643"/>
          </a:xfrm>
        </p:spPr>
        <p:txBody>
          <a:bodyPr/>
          <a:lstStyle/>
          <a:p>
            <a:r>
              <a:rPr lang="en-US" sz="2000" dirty="0"/>
              <a:t>Where are you on your Climate change Education integration journey?</a:t>
            </a: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819727" y="3241974"/>
            <a:ext cx="8209973" cy="2549227"/>
          </a:xfrm>
        </p:spPr>
        <p:txBody>
          <a:bodyPr/>
          <a:lstStyle/>
          <a:p>
            <a:pPr marL="285750" indent="-285750">
              <a:buFont typeface="Arial" panose="020B0604020202020204" pitchFamily="34" charset="0"/>
              <a:buChar char="•"/>
            </a:pPr>
            <a:r>
              <a:rPr lang="en-US" sz="2400" dirty="0"/>
              <a:t>Just curious?</a:t>
            </a:r>
          </a:p>
          <a:p>
            <a:pPr marL="285750" indent="-285750">
              <a:buFont typeface="Arial" panose="020B0604020202020204" pitchFamily="34" charset="0"/>
              <a:buChar char="•"/>
            </a:pPr>
            <a:r>
              <a:rPr lang="en-US" sz="2400" dirty="0"/>
              <a:t>Student learning objective formulation?</a:t>
            </a:r>
          </a:p>
          <a:p>
            <a:pPr marL="285750" indent="-285750">
              <a:buFont typeface="Arial" panose="020B0604020202020204" pitchFamily="34" charset="0"/>
              <a:buChar char="•"/>
            </a:pPr>
            <a:r>
              <a:rPr lang="en-US" sz="2400" dirty="0"/>
              <a:t>Learning activities identified?</a:t>
            </a:r>
          </a:p>
          <a:p>
            <a:pPr marL="285750" indent="-285750">
              <a:buFont typeface="Arial" panose="020B0604020202020204" pitchFamily="34" charset="0"/>
              <a:buChar char="•"/>
            </a:pPr>
            <a:r>
              <a:rPr lang="en-US" sz="2400" dirty="0"/>
              <a:t>Needing assessment approaches?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400799" y="3365447"/>
            <a:ext cx="5597611" cy="365126"/>
          </a:xfrm>
        </p:spPr>
        <p:txBody>
          <a:bodyPr/>
          <a:lstStyle/>
          <a:p>
            <a:r>
              <a:rPr lang="en-US" dirty="0"/>
              <a:t> </a:t>
            </a:r>
          </a:p>
        </p:txBody>
      </p:sp>
      <p:sp>
        <p:nvSpPr>
          <p:cNvPr id="6" name="Text Placeholder 5">
            <a:extLst>
              <a:ext uri="{FF2B5EF4-FFF2-40B4-BE49-F238E27FC236}">
                <a16:creationId xmlns:a16="http://schemas.microsoft.com/office/drawing/2014/main" id="{653FA3EF-7124-4E69-8D7C-68B2154F6E6F}"/>
              </a:ext>
            </a:extLst>
          </p:cNvPr>
          <p:cNvSpPr>
            <a:spLocks noGrp="1"/>
          </p:cNvSpPr>
          <p:nvPr>
            <p:ph type="body" sz="quarter" idx="17"/>
          </p:nvPr>
        </p:nvSpPr>
        <p:spPr>
          <a:xfrm>
            <a:off x="11070770" y="3744950"/>
            <a:ext cx="927639" cy="2791774"/>
          </a:xfrm>
        </p:spPr>
        <p:txBody>
          <a:bodyPr/>
          <a:lstStyle/>
          <a:p>
            <a:r>
              <a:rPr lang="en-US" dirty="0"/>
              <a:t>  </a:t>
            </a:r>
          </a:p>
        </p:txBody>
      </p:sp>
      <p:sp>
        <p:nvSpPr>
          <p:cNvPr id="34" name="Date Placeholder 33">
            <a:extLst>
              <a:ext uri="{FF2B5EF4-FFF2-40B4-BE49-F238E27FC236}">
                <a16:creationId xmlns:a16="http://schemas.microsoft.com/office/drawing/2014/main" id="{CE5FA933-8959-4B54-AC99-11D1045822E8}"/>
              </a:ext>
            </a:extLst>
          </p:cNvPr>
          <p:cNvSpPr>
            <a:spLocks noGrp="1"/>
          </p:cNvSpPr>
          <p:nvPr>
            <p:ph type="dt" sz="half" idx="2"/>
          </p:nvPr>
        </p:nvSpPr>
        <p:spPr>
          <a:xfrm>
            <a:off x="838200" y="6356350"/>
            <a:ext cx="2743200" cy="365125"/>
          </a:xfrm>
        </p:spPr>
        <p:txBody>
          <a:bodyPr/>
          <a:lstStyle/>
          <a:p>
            <a:r>
              <a:rPr lang="en-US" dirty="0"/>
              <a:t>  </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356350"/>
            <a:ext cx="4114800" cy="365125"/>
          </a:xfrm>
        </p:spPr>
        <p:txBody>
          <a:bodyPr/>
          <a:lstStyle/>
          <a:p>
            <a:r>
              <a:rPr lang="en-US" dirty="0"/>
              <a:t> </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26</a:t>
            </a:fld>
            <a:endParaRPr lang="en-US" dirty="0"/>
          </a:p>
        </p:txBody>
      </p:sp>
    </p:spTree>
    <p:extLst>
      <p:ext uri="{BB962C8B-B14F-4D97-AF65-F5344CB8AC3E}">
        <p14:creationId xmlns:p14="http://schemas.microsoft.com/office/powerpoint/2010/main" val="323263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809568" y="379504"/>
            <a:ext cx="4143432" cy="1548150"/>
          </a:xfrm>
        </p:spPr>
        <p:txBody>
          <a:bodyPr/>
          <a:lstStyle/>
          <a:p>
            <a:r>
              <a:rPr lang="en-US" noProof="0" dirty="0">
                <a:solidFill>
                  <a:schemeClr val="bg1"/>
                </a:solidFill>
              </a:rPr>
              <a:t>Getting Started Breakout Room</a:t>
            </a:r>
            <a:endParaRPr lang="en-US" dirty="0">
              <a:solidFill>
                <a:schemeClr val="bg1"/>
              </a:solidFill>
            </a:endParaRPr>
          </a:p>
        </p:txBody>
      </p:sp>
      <p:pic>
        <p:nvPicPr>
          <p:cNvPr id="60" name="Picture Placeholder 59" descr="A picture containing grass sprouting">
            <a:extLst>
              <a:ext uri="{FF2B5EF4-FFF2-40B4-BE49-F238E27FC236}">
                <a16:creationId xmlns:a16="http://schemas.microsoft.com/office/drawing/2014/main" id="{203BE455-3949-41E3-AD2E-8F6C87C383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5362832" y="0"/>
            <a:ext cx="6829167" cy="2862470"/>
          </a:xfrm>
        </p:spPr>
      </p:pic>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819728" y="2307158"/>
            <a:ext cx="3085007" cy="872643"/>
          </a:xfrm>
        </p:spPr>
        <p:txBody>
          <a:bodyPr/>
          <a:lstStyle/>
          <a:p>
            <a:r>
              <a:rPr lang="en-US" sz="2400" dirty="0"/>
              <a:t>Questions</a:t>
            </a:r>
            <a:endParaRPr lang="en-US" dirty="0"/>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819727" y="3241974"/>
            <a:ext cx="6593443" cy="2549227"/>
          </a:xfrm>
        </p:spPr>
        <p:txBody>
          <a:bodyPr/>
          <a:lstStyle/>
          <a:p>
            <a:pPr marL="285750" indent="-285750">
              <a:buFont typeface="Arial" panose="020B0604020202020204" pitchFamily="34" charset="0"/>
              <a:buChar char="•"/>
            </a:pPr>
            <a:r>
              <a:rPr lang="en-US" sz="2400" dirty="0"/>
              <a:t>What is the learning objective you hope to achieve?</a:t>
            </a:r>
          </a:p>
          <a:p>
            <a:pPr marL="285750" indent="-285750">
              <a:buFont typeface="Arial" panose="020B0604020202020204" pitchFamily="34" charset="0"/>
              <a:buChar char="•"/>
            </a:pPr>
            <a:r>
              <a:rPr lang="en-US" sz="2400" dirty="0"/>
              <a:t>What level are you targeting?</a:t>
            </a:r>
          </a:p>
          <a:p>
            <a:pPr marL="285750" indent="-285750">
              <a:buFont typeface="Arial" panose="020B0604020202020204" pitchFamily="34" charset="0"/>
              <a:buChar char="•"/>
            </a:pPr>
            <a:r>
              <a:rPr lang="en-US" sz="2400" dirty="0"/>
              <a:t>What are learning activities?</a:t>
            </a:r>
          </a:p>
          <a:p>
            <a:pPr marL="285750" indent="-285750">
              <a:buFont typeface="Arial" panose="020B0604020202020204" pitchFamily="34" charset="0"/>
              <a:buChar char="•"/>
            </a:pPr>
            <a:r>
              <a:rPr lang="en-US" sz="2400" dirty="0"/>
              <a:t>How might we assess it?</a:t>
            </a:r>
          </a:p>
          <a:p>
            <a:pPr marL="285750" indent="-285750">
              <a:buFont typeface="Arial" panose="020B0604020202020204" pitchFamily="34" charset="0"/>
              <a:buChar char="•"/>
            </a:pPr>
            <a:r>
              <a:rPr lang="en-US" sz="2400" dirty="0"/>
              <a:t>If you are stuck answering these questions, why might that be?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400799" y="3365447"/>
            <a:ext cx="5597611" cy="365126"/>
          </a:xfrm>
        </p:spPr>
        <p:txBody>
          <a:bodyPr/>
          <a:lstStyle/>
          <a:p>
            <a:r>
              <a:rPr lang="en-US" dirty="0"/>
              <a:t> </a:t>
            </a:r>
          </a:p>
        </p:txBody>
      </p:sp>
      <p:sp>
        <p:nvSpPr>
          <p:cNvPr id="6" name="Text Placeholder 5">
            <a:extLst>
              <a:ext uri="{FF2B5EF4-FFF2-40B4-BE49-F238E27FC236}">
                <a16:creationId xmlns:a16="http://schemas.microsoft.com/office/drawing/2014/main" id="{653FA3EF-7124-4E69-8D7C-68B2154F6E6F}"/>
              </a:ext>
            </a:extLst>
          </p:cNvPr>
          <p:cNvSpPr>
            <a:spLocks noGrp="1"/>
          </p:cNvSpPr>
          <p:nvPr>
            <p:ph type="body" sz="quarter" idx="17"/>
          </p:nvPr>
        </p:nvSpPr>
        <p:spPr>
          <a:xfrm>
            <a:off x="8735786" y="3037114"/>
            <a:ext cx="3262624" cy="3499610"/>
          </a:xfrm>
        </p:spPr>
        <p:txBody>
          <a:bodyPr/>
          <a:lstStyle/>
          <a:p>
            <a:r>
              <a:rPr lang="en-US" sz="2000" b="1" dirty="0">
                <a:solidFill>
                  <a:schemeClr val="accent5">
                    <a:lumMod val="50000"/>
                  </a:schemeClr>
                </a:solidFill>
              </a:rPr>
              <a:t>LEVELS</a:t>
            </a:r>
            <a:endParaRPr lang="en-US" b="1" dirty="0">
              <a:solidFill>
                <a:schemeClr val="accent5">
                  <a:lumMod val="50000"/>
                </a:schemeClr>
              </a:solidFill>
            </a:endParaRPr>
          </a:p>
          <a:p>
            <a:pPr marL="285750" indent="-285750">
              <a:buFont typeface="Arial" panose="020B0604020202020204" pitchFamily="34" charset="0"/>
              <a:buChar char="•"/>
            </a:pPr>
            <a:r>
              <a:rPr lang="en-US" sz="2400" dirty="0"/>
              <a:t>Lesson</a:t>
            </a:r>
          </a:p>
          <a:p>
            <a:pPr marL="285750" indent="-285750">
              <a:buFont typeface="Arial" panose="020B0604020202020204" pitchFamily="34" charset="0"/>
              <a:buChar char="•"/>
            </a:pPr>
            <a:r>
              <a:rPr lang="en-US" sz="2400" dirty="0"/>
              <a:t>Course/Module</a:t>
            </a:r>
          </a:p>
          <a:p>
            <a:pPr marL="285750" indent="-285750">
              <a:buFont typeface="Arial" panose="020B0604020202020204" pitchFamily="34" charset="0"/>
              <a:buChar char="•"/>
            </a:pPr>
            <a:r>
              <a:rPr lang="en-US" sz="2400" dirty="0"/>
              <a:t>Program/Course</a:t>
            </a:r>
          </a:p>
          <a:p>
            <a:pPr marL="285750" indent="-285750">
              <a:buFont typeface="Arial" panose="020B0604020202020204" pitchFamily="34" charset="0"/>
              <a:buChar char="•"/>
            </a:pPr>
            <a:r>
              <a:rPr lang="en-US" sz="2400" dirty="0"/>
              <a:t>School</a:t>
            </a:r>
          </a:p>
          <a:p>
            <a:pPr marL="285750" indent="-285750">
              <a:buFont typeface="Arial" panose="020B0604020202020204" pitchFamily="34" charset="0"/>
              <a:buChar char="•"/>
            </a:pPr>
            <a:r>
              <a:rPr lang="en-US" sz="2400" dirty="0"/>
              <a:t>University</a:t>
            </a:r>
          </a:p>
        </p:txBody>
      </p:sp>
      <p:sp>
        <p:nvSpPr>
          <p:cNvPr id="34" name="Date Placeholder 33">
            <a:extLst>
              <a:ext uri="{FF2B5EF4-FFF2-40B4-BE49-F238E27FC236}">
                <a16:creationId xmlns:a16="http://schemas.microsoft.com/office/drawing/2014/main" id="{CE5FA933-8959-4B54-AC99-11D1045822E8}"/>
              </a:ext>
            </a:extLst>
          </p:cNvPr>
          <p:cNvSpPr>
            <a:spLocks noGrp="1"/>
          </p:cNvSpPr>
          <p:nvPr>
            <p:ph type="dt" sz="half" idx="2"/>
          </p:nvPr>
        </p:nvSpPr>
        <p:spPr>
          <a:xfrm>
            <a:off x="838200" y="6356350"/>
            <a:ext cx="2743200" cy="365125"/>
          </a:xfrm>
        </p:spPr>
        <p:txBody>
          <a:bodyPr/>
          <a:lstStyle/>
          <a:p>
            <a:r>
              <a:rPr lang="en-US" dirty="0"/>
              <a:t>  </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356350"/>
            <a:ext cx="4114800" cy="365125"/>
          </a:xfrm>
        </p:spPr>
        <p:txBody>
          <a:bodyPr/>
          <a:lstStyle/>
          <a:p>
            <a:r>
              <a:rPr lang="en-US" dirty="0"/>
              <a:t> </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27</a:t>
            </a:fld>
            <a:endParaRPr lang="en-US" dirty="0"/>
          </a:p>
        </p:txBody>
      </p:sp>
    </p:spTree>
    <p:extLst>
      <p:ext uri="{BB962C8B-B14F-4D97-AF65-F5344CB8AC3E}">
        <p14:creationId xmlns:p14="http://schemas.microsoft.com/office/powerpoint/2010/main" val="2743879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193590" y="379504"/>
            <a:ext cx="4759410" cy="1548150"/>
          </a:xfrm>
        </p:spPr>
        <p:txBody>
          <a:bodyPr/>
          <a:lstStyle/>
          <a:p>
            <a:r>
              <a:rPr lang="en-US" noProof="0" dirty="0">
                <a:solidFill>
                  <a:schemeClr val="bg1"/>
                </a:solidFill>
              </a:rPr>
              <a:t>Getting Started Breakout Room</a:t>
            </a:r>
            <a:endParaRPr lang="en-US" dirty="0">
              <a:solidFill>
                <a:schemeClr val="bg1"/>
              </a:solidFill>
            </a:endParaRPr>
          </a:p>
        </p:txBody>
      </p:sp>
      <p:pic>
        <p:nvPicPr>
          <p:cNvPr id="60" name="Picture Placeholder 59" descr="A picture containing grass sprouting">
            <a:extLst>
              <a:ext uri="{FF2B5EF4-FFF2-40B4-BE49-F238E27FC236}">
                <a16:creationId xmlns:a16="http://schemas.microsoft.com/office/drawing/2014/main" id="{203BE455-3949-41E3-AD2E-8F6C87C383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5362832" y="0"/>
            <a:ext cx="6829167" cy="2862470"/>
          </a:xfrm>
        </p:spPr>
      </p:pic>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193590" y="2307159"/>
            <a:ext cx="5169242" cy="555312"/>
          </a:xfrm>
        </p:spPr>
        <p:txBody>
          <a:bodyPr/>
          <a:lstStyle/>
          <a:p>
            <a:r>
              <a:rPr lang="en-US" sz="3200" dirty="0"/>
              <a:t>ex: learning activities</a:t>
            </a:r>
            <a:endParaRPr lang="en-US" sz="2400" b="1" dirty="0"/>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193590" y="3037114"/>
            <a:ext cx="9293309" cy="3684361"/>
          </a:xfrm>
        </p:spPr>
        <p:txBody>
          <a:bodyPr/>
          <a:lstStyle/>
          <a:p>
            <a:pPr marL="342900" indent="-342900">
              <a:buFont typeface="Arial" panose="020B0604020202020204" pitchFamily="34" charset="0"/>
              <a:buChar char="•"/>
            </a:pPr>
            <a:r>
              <a:rPr lang="en-US" sz="2000" b="1" dirty="0"/>
              <a:t>Carbon Literacy Training (CLT) Exercise</a:t>
            </a:r>
            <a:r>
              <a:rPr lang="en-US" sz="2000" dirty="0"/>
              <a:t>: Positive &amp; Troubled Futures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Course/Module</a:t>
            </a:r>
            <a:r>
              <a:rPr lang="en-US" sz="2000" dirty="0"/>
              <a:t>: Business Ethics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Course learning objective</a:t>
            </a:r>
            <a:r>
              <a:rPr lang="en-US" sz="2000" dirty="0"/>
              <a:t>: Differentiate the major ethical theories, including those from classical philosophical traditions and contemporary behavioral social sciences, and extrapolate how these relate to real-life at the individual, group/team, organizational, stakeholder, societal, and ecological levels.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Assessment</a:t>
            </a:r>
            <a:r>
              <a:rPr lang="en-US" sz="2000" dirty="0"/>
              <a:t>: formative through dialog; contributed to daily class participation</a:t>
            </a:r>
          </a:p>
          <a:p>
            <a:endParaRPr lang="en-US" dirty="0"/>
          </a:p>
          <a:p>
            <a:endParaRPr lang="en-US" dirty="0"/>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400799" y="3365447"/>
            <a:ext cx="5597611" cy="365126"/>
          </a:xfrm>
        </p:spPr>
        <p:txBody>
          <a:bodyPr/>
          <a:lstStyle/>
          <a:p>
            <a:r>
              <a:rPr lang="en-US" dirty="0"/>
              <a:t> </a:t>
            </a:r>
          </a:p>
        </p:txBody>
      </p:sp>
      <p:sp>
        <p:nvSpPr>
          <p:cNvPr id="6" name="Text Placeholder 5">
            <a:extLst>
              <a:ext uri="{FF2B5EF4-FFF2-40B4-BE49-F238E27FC236}">
                <a16:creationId xmlns:a16="http://schemas.microsoft.com/office/drawing/2014/main" id="{653FA3EF-7124-4E69-8D7C-68B2154F6E6F}"/>
              </a:ext>
            </a:extLst>
          </p:cNvPr>
          <p:cNvSpPr>
            <a:spLocks noGrp="1"/>
          </p:cNvSpPr>
          <p:nvPr>
            <p:ph type="body" sz="quarter" idx="17"/>
          </p:nvPr>
        </p:nvSpPr>
        <p:spPr>
          <a:xfrm>
            <a:off x="9730444" y="3037114"/>
            <a:ext cx="2267965" cy="3499610"/>
          </a:xfrm>
        </p:spPr>
        <p:txBody>
          <a:bodyPr/>
          <a:lstStyle/>
          <a:p>
            <a:r>
              <a:rPr lang="en-US" sz="2000" b="1" dirty="0">
                <a:solidFill>
                  <a:schemeClr val="accent5">
                    <a:lumMod val="50000"/>
                  </a:schemeClr>
                </a:solidFill>
              </a:rPr>
              <a:t>LEVELS</a:t>
            </a:r>
            <a:endParaRPr lang="en-US" b="1" dirty="0">
              <a:solidFill>
                <a:schemeClr val="accent5">
                  <a:lumMod val="50000"/>
                </a:schemeClr>
              </a:solidFill>
            </a:endParaRPr>
          </a:p>
          <a:p>
            <a:r>
              <a:rPr lang="en-US" sz="2400" b="1" dirty="0"/>
              <a:t>Lesson</a:t>
            </a:r>
          </a:p>
        </p:txBody>
      </p:sp>
      <p:sp>
        <p:nvSpPr>
          <p:cNvPr id="34" name="Date Placeholder 33">
            <a:extLst>
              <a:ext uri="{FF2B5EF4-FFF2-40B4-BE49-F238E27FC236}">
                <a16:creationId xmlns:a16="http://schemas.microsoft.com/office/drawing/2014/main" id="{CE5FA933-8959-4B54-AC99-11D1045822E8}"/>
              </a:ext>
            </a:extLst>
          </p:cNvPr>
          <p:cNvSpPr>
            <a:spLocks noGrp="1"/>
          </p:cNvSpPr>
          <p:nvPr>
            <p:ph type="dt" sz="half" idx="2"/>
          </p:nvPr>
        </p:nvSpPr>
        <p:spPr>
          <a:xfrm>
            <a:off x="838200" y="6356350"/>
            <a:ext cx="2743200" cy="365125"/>
          </a:xfrm>
        </p:spPr>
        <p:txBody>
          <a:bodyPr/>
          <a:lstStyle/>
          <a:p>
            <a:r>
              <a:rPr lang="en-US" dirty="0"/>
              <a:t>  </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356350"/>
            <a:ext cx="4114800" cy="365125"/>
          </a:xfrm>
        </p:spPr>
        <p:txBody>
          <a:bodyPr/>
          <a:lstStyle/>
          <a:p>
            <a:r>
              <a:rPr lang="en-US" dirty="0"/>
              <a:t> </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28</a:t>
            </a:fld>
            <a:endParaRPr lang="en-US" dirty="0"/>
          </a:p>
        </p:txBody>
      </p:sp>
      <p:pic>
        <p:nvPicPr>
          <p:cNvPr id="12" name="Picture 11">
            <a:extLst>
              <a:ext uri="{FF2B5EF4-FFF2-40B4-BE49-F238E27FC236}">
                <a16:creationId xmlns:a16="http://schemas.microsoft.com/office/drawing/2014/main" id="{49B5901F-3F93-103D-C793-601210F981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0445" y="3773962"/>
            <a:ext cx="2140186" cy="2855137"/>
          </a:xfrm>
          <a:prstGeom prst="rect">
            <a:avLst/>
          </a:prstGeom>
          <a:noFill/>
          <a:ln>
            <a:noFill/>
          </a:ln>
        </p:spPr>
      </p:pic>
    </p:spTree>
    <p:extLst>
      <p:ext uri="{BB962C8B-B14F-4D97-AF65-F5344CB8AC3E}">
        <p14:creationId xmlns:p14="http://schemas.microsoft.com/office/powerpoint/2010/main" val="226851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233057" y="698523"/>
            <a:ext cx="5715000" cy="469089"/>
          </a:xfrm>
        </p:spPr>
        <p:txBody>
          <a:bodyPr/>
          <a:lstStyle/>
          <a:p>
            <a:r>
              <a:rPr lang="en-US" noProof="0" dirty="0">
                <a:hlinkClick r:id="rId3"/>
              </a:rPr>
              <a:t>SLO Development</a:t>
            </a:r>
            <a:endParaRPr lang="en-US" dirty="0"/>
          </a:p>
        </p:txBody>
      </p:sp>
      <p:sp>
        <p:nvSpPr>
          <p:cNvPr id="39" name="Text Placeholder 38">
            <a:extLst>
              <a:ext uri="{FF2B5EF4-FFF2-40B4-BE49-F238E27FC236}">
                <a16:creationId xmlns:a16="http://schemas.microsoft.com/office/drawing/2014/main" id="{527B65DB-B329-4F74-8E21-BB9F010D9221}"/>
              </a:ext>
            </a:extLst>
          </p:cNvPr>
          <p:cNvSpPr>
            <a:spLocks noGrp="1"/>
          </p:cNvSpPr>
          <p:nvPr>
            <p:ph type="body" sz="quarter" idx="16"/>
          </p:nvPr>
        </p:nvSpPr>
        <p:spPr>
          <a:xfrm>
            <a:off x="1161536" y="1853427"/>
            <a:ext cx="2615808" cy="863490"/>
          </a:xfrm>
        </p:spPr>
        <p:txBody>
          <a:bodyPr/>
          <a:lstStyle/>
          <a:p>
            <a:r>
              <a:rPr lang="en-US" dirty="0"/>
              <a:t>Domain</a:t>
            </a:r>
          </a:p>
        </p:txBody>
      </p:sp>
      <p:sp>
        <p:nvSpPr>
          <p:cNvPr id="37" name="Text Placeholder 36">
            <a:extLst>
              <a:ext uri="{FF2B5EF4-FFF2-40B4-BE49-F238E27FC236}">
                <a16:creationId xmlns:a16="http://schemas.microsoft.com/office/drawing/2014/main" id="{71CDE1A5-3814-4B55-93C4-8A6EA3982E73}"/>
              </a:ext>
            </a:extLst>
          </p:cNvPr>
          <p:cNvSpPr>
            <a:spLocks noGrp="1"/>
          </p:cNvSpPr>
          <p:nvPr>
            <p:ph type="body" sz="quarter" idx="12"/>
          </p:nvPr>
        </p:nvSpPr>
        <p:spPr>
          <a:xfrm>
            <a:off x="1322173" y="2990335"/>
            <a:ext cx="2259228" cy="263481"/>
          </a:xfrm>
        </p:spPr>
        <p:txBody>
          <a:bodyPr/>
          <a:lstStyle/>
          <a:p>
            <a:r>
              <a:rPr lang="en-ZA" dirty="0"/>
              <a:t>Cognitive, </a:t>
            </a:r>
            <a:r>
              <a:rPr lang="en-ZA" dirty="0" err="1"/>
              <a:t>behavioral</a:t>
            </a:r>
            <a:r>
              <a:rPr lang="en-ZA" dirty="0"/>
              <a:t>, affective</a:t>
            </a:r>
            <a:endParaRPr lang="en-US" dirty="0"/>
          </a:p>
        </p:txBody>
      </p:sp>
      <p:sp>
        <p:nvSpPr>
          <p:cNvPr id="54" name="Text Placeholder 53">
            <a:extLst>
              <a:ext uri="{FF2B5EF4-FFF2-40B4-BE49-F238E27FC236}">
                <a16:creationId xmlns:a16="http://schemas.microsoft.com/office/drawing/2014/main" id="{D3FA2EF4-DF81-4FEC-82B7-E032CFC41EB6}"/>
              </a:ext>
            </a:extLst>
          </p:cNvPr>
          <p:cNvSpPr>
            <a:spLocks noGrp="1"/>
          </p:cNvSpPr>
          <p:nvPr>
            <p:ph type="body" sz="quarter" idx="17"/>
          </p:nvPr>
        </p:nvSpPr>
        <p:spPr>
          <a:xfrm>
            <a:off x="1161536" y="3598666"/>
            <a:ext cx="2743199" cy="499352"/>
          </a:xfrm>
        </p:spPr>
        <p:txBody>
          <a:bodyPr/>
          <a:lstStyle/>
          <a:p>
            <a:r>
              <a:rPr lang="en-US" dirty="0"/>
              <a:t> </a:t>
            </a:r>
          </a:p>
        </p:txBody>
      </p:sp>
      <p:sp>
        <p:nvSpPr>
          <p:cNvPr id="90" name="Text Placeholder 89">
            <a:extLst>
              <a:ext uri="{FF2B5EF4-FFF2-40B4-BE49-F238E27FC236}">
                <a16:creationId xmlns:a16="http://schemas.microsoft.com/office/drawing/2014/main" id="{F6CA8238-A816-473B-A76E-0EF3D09360C6}"/>
              </a:ext>
            </a:extLst>
          </p:cNvPr>
          <p:cNvSpPr>
            <a:spLocks noGrp="1"/>
          </p:cNvSpPr>
          <p:nvPr>
            <p:ph type="body" sz="quarter" idx="19"/>
          </p:nvPr>
        </p:nvSpPr>
        <p:spPr>
          <a:xfrm>
            <a:off x="5103341" y="1853426"/>
            <a:ext cx="2174789" cy="863491"/>
          </a:xfrm>
        </p:spPr>
        <p:txBody>
          <a:bodyPr/>
          <a:lstStyle/>
          <a:p>
            <a:r>
              <a:rPr lang="en-US" dirty="0"/>
              <a:t>LEVEL</a:t>
            </a:r>
          </a:p>
        </p:txBody>
      </p:sp>
      <p:sp>
        <p:nvSpPr>
          <p:cNvPr id="89" name="Text Placeholder 88">
            <a:extLst>
              <a:ext uri="{FF2B5EF4-FFF2-40B4-BE49-F238E27FC236}">
                <a16:creationId xmlns:a16="http://schemas.microsoft.com/office/drawing/2014/main" id="{E5A46631-16AA-4D6B-9733-48F9BFBDE600}"/>
              </a:ext>
            </a:extLst>
          </p:cNvPr>
          <p:cNvSpPr>
            <a:spLocks noGrp="1"/>
          </p:cNvSpPr>
          <p:nvPr>
            <p:ph type="body" sz="quarter" idx="18"/>
          </p:nvPr>
        </p:nvSpPr>
        <p:spPr>
          <a:xfrm>
            <a:off x="4626427" y="2883704"/>
            <a:ext cx="3084189" cy="519027"/>
          </a:xfrm>
        </p:spPr>
        <p:txBody>
          <a:bodyPr/>
          <a:lstStyle/>
          <a:p>
            <a:r>
              <a:rPr lang="en-ZA" dirty="0"/>
              <a:t>Course-Module-Program Basic-Mastery</a:t>
            </a:r>
            <a:endParaRPr lang="en-US" dirty="0"/>
          </a:p>
        </p:txBody>
      </p:sp>
      <p:sp>
        <p:nvSpPr>
          <p:cNvPr id="125" name="Text Placeholder 124">
            <a:extLst>
              <a:ext uri="{FF2B5EF4-FFF2-40B4-BE49-F238E27FC236}">
                <a16:creationId xmlns:a16="http://schemas.microsoft.com/office/drawing/2014/main" id="{100BF894-75A1-44C5-868C-04E7E1B4480C}"/>
              </a:ext>
            </a:extLst>
          </p:cNvPr>
          <p:cNvSpPr>
            <a:spLocks noGrp="1"/>
          </p:cNvSpPr>
          <p:nvPr>
            <p:ph type="body" sz="quarter" idx="20"/>
          </p:nvPr>
        </p:nvSpPr>
        <p:spPr>
          <a:xfrm>
            <a:off x="4626428" y="3253816"/>
            <a:ext cx="2939143" cy="469089"/>
          </a:xfrm>
        </p:spPr>
        <p:txBody>
          <a:bodyPr/>
          <a:lstStyle/>
          <a:p>
            <a:r>
              <a:rPr lang="en-US" dirty="0"/>
              <a:t>​</a:t>
            </a:r>
          </a:p>
        </p:txBody>
      </p:sp>
      <p:sp>
        <p:nvSpPr>
          <p:cNvPr id="93" name="Text Placeholder 92">
            <a:extLst>
              <a:ext uri="{FF2B5EF4-FFF2-40B4-BE49-F238E27FC236}">
                <a16:creationId xmlns:a16="http://schemas.microsoft.com/office/drawing/2014/main" id="{69309BE5-1D43-41CC-AF4E-0764CB38AFC7}"/>
              </a:ext>
            </a:extLst>
          </p:cNvPr>
          <p:cNvSpPr>
            <a:spLocks noGrp="1"/>
          </p:cNvSpPr>
          <p:nvPr>
            <p:ph type="body" sz="quarter" idx="22"/>
          </p:nvPr>
        </p:nvSpPr>
        <p:spPr>
          <a:xfrm>
            <a:off x="9258213" y="1853426"/>
            <a:ext cx="1998791" cy="863491"/>
          </a:xfrm>
        </p:spPr>
        <p:txBody>
          <a:bodyPr/>
          <a:lstStyle/>
          <a:p>
            <a:r>
              <a:rPr lang="en-US" dirty="0"/>
              <a:t>Quality</a:t>
            </a:r>
          </a:p>
        </p:txBody>
      </p:sp>
      <p:sp>
        <p:nvSpPr>
          <p:cNvPr id="111" name="Text Placeholder 110">
            <a:extLst>
              <a:ext uri="{FF2B5EF4-FFF2-40B4-BE49-F238E27FC236}">
                <a16:creationId xmlns:a16="http://schemas.microsoft.com/office/drawing/2014/main" id="{E1D1694F-C738-4BCD-9E96-EE9975000D4C}"/>
              </a:ext>
            </a:extLst>
          </p:cNvPr>
          <p:cNvSpPr>
            <a:spLocks noGrp="1"/>
          </p:cNvSpPr>
          <p:nvPr>
            <p:ph type="body" sz="quarter" idx="21"/>
          </p:nvPr>
        </p:nvSpPr>
        <p:spPr>
          <a:xfrm>
            <a:off x="9258213" y="2883704"/>
            <a:ext cx="2095587" cy="469089"/>
          </a:xfrm>
        </p:spPr>
        <p:txBody>
          <a:bodyPr/>
          <a:lstStyle/>
          <a:p>
            <a:r>
              <a:rPr lang="en-US" dirty="0"/>
              <a:t>Aligned, Realistic, Measurable</a:t>
            </a:r>
          </a:p>
        </p:txBody>
      </p:sp>
      <p:sp>
        <p:nvSpPr>
          <p:cNvPr id="126" name="Text Placeholder 125">
            <a:extLst>
              <a:ext uri="{FF2B5EF4-FFF2-40B4-BE49-F238E27FC236}">
                <a16:creationId xmlns:a16="http://schemas.microsoft.com/office/drawing/2014/main" id="{7E940100-DD26-429A-A83D-A44DA41E65D5}"/>
              </a:ext>
            </a:extLst>
          </p:cNvPr>
          <p:cNvSpPr>
            <a:spLocks noGrp="1"/>
          </p:cNvSpPr>
          <p:nvPr>
            <p:ph type="body" sz="quarter" idx="23"/>
          </p:nvPr>
        </p:nvSpPr>
        <p:spPr>
          <a:xfrm>
            <a:off x="9156357" y="3228554"/>
            <a:ext cx="2197443" cy="494351"/>
          </a:xfrm>
        </p:spPr>
        <p:txBody>
          <a:bodyPr/>
          <a:lstStyle/>
          <a:p>
            <a:r>
              <a:rPr lang="en-US" dirty="0"/>
              <a:t> </a:t>
            </a:r>
          </a:p>
        </p:txBody>
      </p:sp>
      <p:pic>
        <p:nvPicPr>
          <p:cNvPr id="23" name="Picture Placeholder 22" descr="A picture containing plant, grass">
            <a:extLst>
              <a:ext uri="{FF2B5EF4-FFF2-40B4-BE49-F238E27FC236}">
                <a16:creationId xmlns:a16="http://schemas.microsoft.com/office/drawing/2014/main" id="{2C4E5530-CABD-4A85-83DA-8368360A3E1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0" y="4234542"/>
            <a:ext cx="12191999" cy="2623457"/>
          </a:xfrm>
        </p:spPr>
      </p:pic>
      <p:sp>
        <p:nvSpPr>
          <p:cNvPr id="14" name="Date Placeholder 13">
            <a:extLst>
              <a:ext uri="{FF2B5EF4-FFF2-40B4-BE49-F238E27FC236}">
                <a16:creationId xmlns:a16="http://schemas.microsoft.com/office/drawing/2014/main" id="{4FDD6906-1C24-4943-96AE-3D921C54A365}"/>
              </a:ext>
            </a:extLst>
          </p:cNvPr>
          <p:cNvSpPr>
            <a:spLocks noGrp="1"/>
          </p:cNvSpPr>
          <p:nvPr>
            <p:ph type="dt" sz="half" idx="2"/>
          </p:nvPr>
        </p:nvSpPr>
        <p:spPr>
          <a:xfrm>
            <a:off x="838200" y="6356350"/>
            <a:ext cx="2743200" cy="365125"/>
          </a:xfrm>
        </p:spPr>
        <p:txBody>
          <a:bodyPr/>
          <a:lstStyle/>
          <a:p>
            <a:r>
              <a:rPr lang="en-US" dirty="0"/>
              <a:t> </a:t>
            </a:r>
          </a:p>
        </p:txBody>
      </p:sp>
      <p:sp>
        <p:nvSpPr>
          <p:cNvPr id="15" name="Footer Placeholder 14">
            <a:extLst>
              <a:ext uri="{FF2B5EF4-FFF2-40B4-BE49-F238E27FC236}">
                <a16:creationId xmlns:a16="http://schemas.microsoft.com/office/drawing/2014/main" id="{7E994A2C-DB38-4747-8F1D-41BA60924831}"/>
              </a:ext>
            </a:extLst>
          </p:cNvPr>
          <p:cNvSpPr>
            <a:spLocks noGrp="1"/>
          </p:cNvSpPr>
          <p:nvPr>
            <p:ph type="ftr" sz="quarter" idx="3"/>
          </p:nvPr>
        </p:nvSpPr>
        <p:spPr>
          <a:xfrm>
            <a:off x="4038600" y="6356350"/>
            <a:ext cx="4114800" cy="365125"/>
          </a:xfrm>
        </p:spPr>
        <p:txBody>
          <a:bodyPr/>
          <a:lstStyle/>
          <a:p>
            <a:r>
              <a:rPr lang="en-US" dirty="0"/>
              <a:t> </a:t>
            </a:r>
          </a:p>
        </p:txBody>
      </p:sp>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29</a:t>
            </a:fld>
            <a:endParaRPr lang="en-US" dirty="0"/>
          </a:p>
        </p:txBody>
      </p:sp>
    </p:spTree>
    <p:extLst>
      <p:ext uri="{BB962C8B-B14F-4D97-AF65-F5344CB8AC3E}">
        <p14:creationId xmlns:p14="http://schemas.microsoft.com/office/powerpoint/2010/main" val="79010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75F1FCDA-B020-4B89-81B7-9FDDDA7A3B00}"/>
              </a:ext>
            </a:extLst>
          </p:cNvPr>
          <p:cNvSpPr>
            <a:spLocks noGrp="1"/>
          </p:cNvSpPr>
          <p:nvPr>
            <p:ph type="title"/>
          </p:nvPr>
        </p:nvSpPr>
        <p:spPr>
          <a:xfrm>
            <a:off x="3191434" y="544286"/>
            <a:ext cx="5540192" cy="747929"/>
          </a:xfrm>
        </p:spPr>
        <p:txBody>
          <a:bodyPr/>
          <a:lstStyle/>
          <a:p>
            <a:r>
              <a:rPr lang="en-US" noProof="0" dirty="0"/>
              <a:t>Facilitators &amp; Introductions</a:t>
            </a:r>
            <a:endParaRPr lang="en-US" dirty="0"/>
          </a:p>
        </p:txBody>
      </p:sp>
      <p:sp>
        <p:nvSpPr>
          <p:cNvPr id="27" name="Text Placeholder 26">
            <a:extLst>
              <a:ext uri="{FF2B5EF4-FFF2-40B4-BE49-F238E27FC236}">
                <a16:creationId xmlns:a16="http://schemas.microsoft.com/office/drawing/2014/main" id="{601E960A-7E3D-4F8D-9D62-A555536F8EDC}"/>
              </a:ext>
            </a:extLst>
          </p:cNvPr>
          <p:cNvSpPr>
            <a:spLocks noGrp="1"/>
          </p:cNvSpPr>
          <p:nvPr>
            <p:ph type="body" sz="quarter" idx="18"/>
          </p:nvPr>
        </p:nvSpPr>
        <p:spPr>
          <a:xfrm>
            <a:off x="2117204" y="4345187"/>
            <a:ext cx="2487705" cy="531393"/>
          </a:xfrm>
        </p:spPr>
        <p:txBody>
          <a:bodyPr/>
          <a:lstStyle/>
          <a:p>
            <a:r>
              <a:rPr lang="en-US" dirty="0"/>
              <a:t>Florian </a:t>
            </a:r>
            <a:r>
              <a:rPr lang="en-US" dirty="0" err="1"/>
              <a:t>Kapmeier</a:t>
            </a:r>
            <a:endParaRPr lang="en-US" dirty="0"/>
          </a:p>
        </p:txBody>
      </p:sp>
      <p:sp>
        <p:nvSpPr>
          <p:cNvPr id="28" name="Text Placeholder 27">
            <a:extLst>
              <a:ext uri="{FF2B5EF4-FFF2-40B4-BE49-F238E27FC236}">
                <a16:creationId xmlns:a16="http://schemas.microsoft.com/office/drawing/2014/main" id="{2E49AD40-AE90-4EBE-841C-B62FD3552796}"/>
              </a:ext>
            </a:extLst>
          </p:cNvPr>
          <p:cNvSpPr>
            <a:spLocks noGrp="1"/>
          </p:cNvSpPr>
          <p:nvPr>
            <p:ph type="body" sz="quarter" idx="19"/>
          </p:nvPr>
        </p:nvSpPr>
        <p:spPr>
          <a:xfrm>
            <a:off x="2125153" y="5199750"/>
            <a:ext cx="2487705" cy="365125"/>
          </a:xfrm>
        </p:spPr>
        <p:txBody>
          <a:bodyPr/>
          <a:lstStyle/>
          <a:p>
            <a:r>
              <a:rPr lang="en-US" dirty="0"/>
              <a:t>ESB Business School, Reutlingen University</a:t>
            </a:r>
          </a:p>
          <a:p>
            <a:r>
              <a:rPr lang="en-US" dirty="0" err="1"/>
              <a:t>florian.kapmeier</a:t>
            </a:r>
            <a:r>
              <a:rPr lang="en-US" dirty="0"/>
              <a:t>@</a:t>
            </a:r>
            <a:br>
              <a:rPr lang="en-US" dirty="0"/>
            </a:br>
            <a:r>
              <a:rPr lang="en-US" dirty="0"/>
              <a:t>reutlingen-university.de </a:t>
            </a:r>
          </a:p>
        </p:txBody>
      </p:sp>
      <p:sp>
        <p:nvSpPr>
          <p:cNvPr id="87" name="Text Placeholder 86">
            <a:extLst>
              <a:ext uri="{FF2B5EF4-FFF2-40B4-BE49-F238E27FC236}">
                <a16:creationId xmlns:a16="http://schemas.microsoft.com/office/drawing/2014/main" id="{003C108A-A3A2-4E65-A46C-D9DB58BC1AF2}"/>
              </a:ext>
            </a:extLst>
          </p:cNvPr>
          <p:cNvSpPr>
            <a:spLocks noGrp="1"/>
          </p:cNvSpPr>
          <p:nvPr>
            <p:ph type="body" sz="quarter" idx="23"/>
          </p:nvPr>
        </p:nvSpPr>
        <p:spPr>
          <a:xfrm>
            <a:off x="4824592" y="4345187"/>
            <a:ext cx="2487705" cy="531393"/>
          </a:xfrm>
        </p:spPr>
        <p:txBody>
          <a:bodyPr/>
          <a:lstStyle/>
          <a:p>
            <a:r>
              <a:rPr lang="en-US" dirty="0"/>
              <a:t>Jennifer Leigh</a:t>
            </a:r>
          </a:p>
        </p:txBody>
      </p:sp>
      <p:sp>
        <p:nvSpPr>
          <p:cNvPr id="88" name="Text Placeholder 87">
            <a:extLst>
              <a:ext uri="{FF2B5EF4-FFF2-40B4-BE49-F238E27FC236}">
                <a16:creationId xmlns:a16="http://schemas.microsoft.com/office/drawing/2014/main" id="{22C4EEEB-8921-42F3-A225-77BFB9490847}"/>
              </a:ext>
            </a:extLst>
          </p:cNvPr>
          <p:cNvSpPr>
            <a:spLocks noGrp="1"/>
          </p:cNvSpPr>
          <p:nvPr>
            <p:ph type="body" sz="quarter" idx="24"/>
          </p:nvPr>
        </p:nvSpPr>
        <p:spPr>
          <a:xfrm>
            <a:off x="4586700" y="5199750"/>
            <a:ext cx="2963488" cy="531393"/>
          </a:xfrm>
        </p:spPr>
        <p:txBody>
          <a:bodyPr/>
          <a:lstStyle/>
          <a:p>
            <a:r>
              <a:rPr lang="en-US" dirty="0"/>
              <a:t>Nazareth College</a:t>
            </a:r>
            <a:br>
              <a:rPr lang="en-US" dirty="0"/>
            </a:br>
            <a:r>
              <a:rPr lang="en-US" dirty="0"/>
              <a:t>School of Business &amp; Leadership</a:t>
            </a:r>
            <a:br>
              <a:rPr lang="en-US" dirty="0"/>
            </a:br>
            <a:br>
              <a:rPr lang="en-US" dirty="0"/>
            </a:br>
            <a:r>
              <a:rPr lang="en-US" dirty="0"/>
              <a:t>jleigh4@naz.edu</a:t>
            </a:r>
          </a:p>
        </p:txBody>
      </p:sp>
      <p:sp>
        <p:nvSpPr>
          <p:cNvPr id="89" name="Text Placeholder 88">
            <a:extLst>
              <a:ext uri="{FF2B5EF4-FFF2-40B4-BE49-F238E27FC236}">
                <a16:creationId xmlns:a16="http://schemas.microsoft.com/office/drawing/2014/main" id="{6A6CACEE-8BA3-47C7-ADC6-38D445EC186E}"/>
              </a:ext>
            </a:extLst>
          </p:cNvPr>
          <p:cNvSpPr>
            <a:spLocks noGrp="1"/>
          </p:cNvSpPr>
          <p:nvPr>
            <p:ph type="body" sz="quarter" idx="25"/>
          </p:nvPr>
        </p:nvSpPr>
        <p:spPr>
          <a:xfrm>
            <a:off x="7579144" y="4345187"/>
            <a:ext cx="2743200" cy="531393"/>
          </a:xfrm>
        </p:spPr>
        <p:txBody>
          <a:bodyPr/>
          <a:lstStyle/>
          <a:p>
            <a:r>
              <a:rPr lang="en-US" dirty="0"/>
              <a:t>Petra </a:t>
            </a:r>
            <a:r>
              <a:rPr lang="en-US" dirty="0" err="1"/>
              <a:t>Molthan</a:t>
            </a:r>
            <a:r>
              <a:rPr lang="en-US" dirty="0"/>
              <a:t>-Hill</a:t>
            </a:r>
          </a:p>
        </p:txBody>
      </p:sp>
      <p:sp>
        <p:nvSpPr>
          <p:cNvPr id="90" name="Text Placeholder 89">
            <a:extLst>
              <a:ext uri="{FF2B5EF4-FFF2-40B4-BE49-F238E27FC236}">
                <a16:creationId xmlns:a16="http://schemas.microsoft.com/office/drawing/2014/main" id="{DF9A17E8-323B-4E69-8593-CF9343A33015}"/>
              </a:ext>
            </a:extLst>
          </p:cNvPr>
          <p:cNvSpPr>
            <a:spLocks noGrp="1"/>
          </p:cNvSpPr>
          <p:nvPr>
            <p:ph type="body" sz="quarter" idx="26"/>
          </p:nvPr>
        </p:nvSpPr>
        <p:spPr>
          <a:xfrm>
            <a:off x="7665345" y="5199750"/>
            <a:ext cx="2487705" cy="531393"/>
          </a:xfrm>
        </p:spPr>
        <p:txBody>
          <a:bodyPr/>
          <a:lstStyle/>
          <a:p>
            <a:r>
              <a:rPr lang="en-US" dirty="0"/>
              <a:t>Nottingham Business School</a:t>
            </a:r>
          </a:p>
          <a:p>
            <a:r>
              <a:rPr lang="en-US" dirty="0" err="1"/>
              <a:t>petra.molthan</a:t>
            </a:r>
            <a:r>
              <a:rPr lang="en-US" dirty="0"/>
              <a:t>-hill@</a:t>
            </a:r>
            <a:br>
              <a:rPr lang="en-US" dirty="0"/>
            </a:br>
            <a:r>
              <a:rPr lang="en-US" dirty="0"/>
              <a:t>ntu.ac.uk</a:t>
            </a:r>
          </a:p>
        </p:txBody>
      </p:sp>
      <p:sp>
        <p:nvSpPr>
          <p:cNvPr id="3" name="Footer Placeholder 2">
            <a:extLst>
              <a:ext uri="{FF2B5EF4-FFF2-40B4-BE49-F238E27FC236}">
                <a16:creationId xmlns:a16="http://schemas.microsoft.com/office/drawing/2014/main" id="{8ED04B58-DFBF-4018-89AD-4BEBB5E95392}"/>
              </a:ext>
            </a:extLst>
          </p:cNvPr>
          <p:cNvSpPr>
            <a:spLocks noGrp="1"/>
          </p:cNvSpPr>
          <p:nvPr>
            <p:ph type="ftr" sz="quarter" idx="11"/>
          </p:nvPr>
        </p:nvSpPr>
        <p:spPr>
          <a:xfrm>
            <a:off x="4038600" y="6356350"/>
            <a:ext cx="4114800" cy="365125"/>
          </a:xfrm>
        </p:spPr>
        <p:txBody>
          <a:bodyPr/>
          <a:lstStyle/>
          <a:p>
            <a:r>
              <a:rPr lang="en-US" dirty="0"/>
              <a:t>Assessing Climate Solutions</a:t>
            </a:r>
          </a:p>
        </p:txBody>
      </p:sp>
      <p:pic>
        <p:nvPicPr>
          <p:cNvPr id="19" name="Picture Placeholder 8" descr="A close-up of a person smiling&#10;&#10;Description automatically generated">
            <a:extLst>
              <a:ext uri="{FF2B5EF4-FFF2-40B4-BE49-F238E27FC236}">
                <a16:creationId xmlns:a16="http://schemas.microsoft.com/office/drawing/2014/main" id="{407C0254-8763-C14C-ACA8-BB39503CEF42}"/>
              </a:ext>
            </a:extLst>
          </p:cNvPr>
          <p:cNvPicPr>
            <a:picLocks noGrp="1" noChangeAspect="1"/>
          </p:cNvPicPr>
          <p:nvPr>
            <p:ph type="pic" sz="quarter" idx="20"/>
          </p:nvPr>
        </p:nvPicPr>
        <p:blipFill>
          <a:blip r:embed="rId3"/>
          <a:srcRect l="3182" r="3182"/>
          <a:stretch>
            <a:fillRect/>
          </a:stretch>
        </p:blipFill>
        <p:spPr>
          <a:xfrm>
            <a:off x="5088550" y="2041363"/>
            <a:ext cx="2100263" cy="2116137"/>
          </a:xfrm>
        </p:spPr>
      </p:pic>
      <p:pic>
        <p:nvPicPr>
          <p:cNvPr id="20" name="Picture Placeholder 5" descr="A picture containing person, indoor, suit&#10;&#10;Description automatically generated">
            <a:extLst>
              <a:ext uri="{FF2B5EF4-FFF2-40B4-BE49-F238E27FC236}">
                <a16:creationId xmlns:a16="http://schemas.microsoft.com/office/drawing/2014/main" id="{66CB65C0-49E4-2E97-2C93-FCF34A21DAD7}"/>
              </a:ext>
            </a:extLst>
          </p:cNvPr>
          <p:cNvPicPr>
            <a:picLocks noGrp="1" noChangeAspect="1"/>
          </p:cNvPicPr>
          <p:nvPr>
            <p:ph type="pic" sz="quarter" idx="21"/>
          </p:nvPr>
        </p:nvPicPr>
        <p:blipFill>
          <a:blip r:embed="rId4"/>
          <a:srcRect l="17021" r="17021"/>
          <a:stretch>
            <a:fillRect/>
          </a:stretch>
        </p:blipFill>
        <p:spPr>
          <a:xfrm>
            <a:off x="7858738" y="2041363"/>
            <a:ext cx="2100262" cy="2116137"/>
          </a:xfrm>
        </p:spPr>
      </p:pic>
      <p:sp>
        <p:nvSpPr>
          <p:cNvPr id="2" name="Date Placeholder 1">
            <a:extLst>
              <a:ext uri="{FF2B5EF4-FFF2-40B4-BE49-F238E27FC236}">
                <a16:creationId xmlns:a16="http://schemas.microsoft.com/office/drawing/2014/main" id="{38EEF5BD-0EB0-42A2-8523-F389FB13469F}"/>
              </a:ext>
            </a:extLst>
          </p:cNvPr>
          <p:cNvSpPr>
            <a:spLocks noGrp="1"/>
          </p:cNvSpPr>
          <p:nvPr>
            <p:ph type="dt" sz="half" idx="10"/>
          </p:nvPr>
        </p:nvSpPr>
        <p:spPr>
          <a:xfrm>
            <a:off x="838200" y="6356350"/>
            <a:ext cx="2743200" cy="365125"/>
          </a:xfrm>
        </p:spPr>
        <p:txBody>
          <a:bodyPr/>
          <a:lstStyle/>
          <a:p>
            <a:r>
              <a:rPr lang="en-US" dirty="0"/>
              <a:t>2022</a:t>
            </a:r>
          </a:p>
        </p:txBody>
      </p:sp>
      <p:sp>
        <p:nvSpPr>
          <p:cNvPr id="91" name="Text Placeholder 90">
            <a:extLst>
              <a:ext uri="{FF2B5EF4-FFF2-40B4-BE49-F238E27FC236}">
                <a16:creationId xmlns:a16="http://schemas.microsoft.com/office/drawing/2014/main" id="{2E75F4E0-B4BA-4612-9927-C5D1F40375AA}"/>
              </a:ext>
            </a:extLst>
          </p:cNvPr>
          <p:cNvSpPr>
            <a:spLocks noGrp="1"/>
          </p:cNvSpPr>
          <p:nvPr>
            <p:ph type="body" sz="quarter" idx="4294967295"/>
          </p:nvPr>
        </p:nvSpPr>
        <p:spPr>
          <a:xfrm>
            <a:off x="9704388" y="4730750"/>
            <a:ext cx="2487612" cy="531813"/>
          </a:xfrm>
          <a:prstGeom prst="rect">
            <a:avLst/>
          </a:prstGeom>
        </p:spPr>
        <p:txBody>
          <a:bodyPr/>
          <a:lstStyle/>
          <a:p>
            <a:pPr marL="0" indent="0">
              <a:buNone/>
            </a:pPr>
            <a:r>
              <a:rPr lang="en-US" dirty="0"/>
              <a:t>​​</a:t>
            </a:r>
          </a:p>
        </p:txBody>
      </p:sp>
      <p:sp>
        <p:nvSpPr>
          <p:cNvPr id="92" name="Text Placeholder 91">
            <a:extLst>
              <a:ext uri="{FF2B5EF4-FFF2-40B4-BE49-F238E27FC236}">
                <a16:creationId xmlns:a16="http://schemas.microsoft.com/office/drawing/2014/main" id="{810168AB-103E-4451-ACA1-C71EED8C7C4F}"/>
              </a:ext>
            </a:extLst>
          </p:cNvPr>
          <p:cNvSpPr>
            <a:spLocks noGrp="1"/>
          </p:cNvSpPr>
          <p:nvPr>
            <p:ph type="body" sz="quarter" idx="4294967295"/>
          </p:nvPr>
        </p:nvSpPr>
        <p:spPr>
          <a:xfrm>
            <a:off x="9704388" y="5199063"/>
            <a:ext cx="2487612" cy="531812"/>
          </a:xfrm>
          <a:prstGeom prst="rect">
            <a:avLst/>
          </a:prstGeom>
        </p:spPr>
        <p:txBody>
          <a:bodyPr/>
          <a:lstStyle/>
          <a:p>
            <a:pPr marL="0" indent="0">
              <a:buNone/>
            </a:pPr>
            <a:r>
              <a:rPr lang="en-US" dirty="0"/>
              <a:t> </a:t>
            </a:r>
          </a:p>
        </p:txBody>
      </p:sp>
      <p:pic>
        <p:nvPicPr>
          <p:cNvPr id="6" name="Grafik 5">
            <a:extLst>
              <a:ext uri="{FF2B5EF4-FFF2-40B4-BE49-F238E27FC236}">
                <a16:creationId xmlns:a16="http://schemas.microsoft.com/office/drawing/2014/main" id="{DCE8DDF4-63B0-439A-B341-80DC3627A5A4}"/>
              </a:ext>
            </a:extLst>
          </p:cNvPr>
          <p:cNvPicPr>
            <a:picLocks noChangeAspect="1"/>
          </p:cNvPicPr>
          <p:nvPr/>
        </p:nvPicPr>
        <p:blipFill rotWithShape="1">
          <a:blip r:embed="rId5"/>
          <a:srcRect t="2631" r="34011" b="-1496"/>
          <a:stretch/>
        </p:blipFill>
        <p:spPr>
          <a:xfrm>
            <a:off x="2320794" y="2041362"/>
            <a:ext cx="2096422" cy="2173967"/>
          </a:xfrm>
          <a:prstGeom prst="rect">
            <a:avLst/>
          </a:prstGeom>
        </p:spPr>
      </p:pic>
    </p:spTree>
    <p:extLst>
      <p:ext uri="{BB962C8B-B14F-4D97-AF65-F5344CB8AC3E}">
        <p14:creationId xmlns:p14="http://schemas.microsoft.com/office/powerpoint/2010/main" val="2732533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D03F-8D23-8070-3E38-095D11135057}"/>
              </a:ext>
            </a:extLst>
          </p:cNvPr>
          <p:cNvSpPr>
            <a:spLocks noGrp="1"/>
          </p:cNvSpPr>
          <p:nvPr>
            <p:ph type="title"/>
          </p:nvPr>
        </p:nvSpPr>
        <p:spPr>
          <a:xfrm>
            <a:off x="481914" y="321277"/>
            <a:ext cx="4471086" cy="568410"/>
          </a:xfrm>
        </p:spPr>
        <p:txBody>
          <a:bodyPr/>
          <a:lstStyle/>
          <a:p>
            <a:r>
              <a:rPr lang="en-US" dirty="0"/>
              <a:t>Start where you are</a:t>
            </a:r>
          </a:p>
        </p:txBody>
      </p:sp>
      <p:sp>
        <p:nvSpPr>
          <p:cNvPr id="4" name="Text Placeholder 3">
            <a:extLst>
              <a:ext uri="{FF2B5EF4-FFF2-40B4-BE49-F238E27FC236}">
                <a16:creationId xmlns:a16="http://schemas.microsoft.com/office/drawing/2014/main" id="{9CBBE1B3-AE19-A60B-A799-E9B8497763A9}"/>
              </a:ext>
            </a:extLst>
          </p:cNvPr>
          <p:cNvSpPr>
            <a:spLocks noGrp="1"/>
          </p:cNvSpPr>
          <p:nvPr>
            <p:ph type="body" sz="quarter" idx="16"/>
          </p:nvPr>
        </p:nvSpPr>
        <p:spPr>
          <a:xfrm>
            <a:off x="580190" y="889687"/>
            <a:ext cx="5192538" cy="365125"/>
          </a:xfrm>
        </p:spPr>
        <p:txBody>
          <a:bodyPr/>
          <a:lstStyle/>
          <a:p>
            <a:r>
              <a:rPr lang="en-US" dirty="0"/>
              <a:t> </a:t>
            </a:r>
          </a:p>
        </p:txBody>
      </p:sp>
      <p:sp>
        <p:nvSpPr>
          <p:cNvPr id="6" name="Text Placeholder 5">
            <a:extLst>
              <a:ext uri="{FF2B5EF4-FFF2-40B4-BE49-F238E27FC236}">
                <a16:creationId xmlns:a16="http://schemas.microsoft.com/office/drawing/2014/main" id="{41EF6615-2686-0E47-B5B0-605C9902F4E5}"/>
              </a:ext>
            </a:extLst>
          </p:cNvPr>
          <p:cNvSpPr>
            <a:spLocks noGrp="1"/>
          </p:cNvSpPr>
          <p:nvPr>
            <p:ph type="body" sz="quarter" idx="18"/>
          </p:nvPr>
        </p:nvSpPr>
        <p:spPr>
          <a:xfrm>
            <a:off x="6400800" y="889688"/>
            <a:ext cx="4953000" cy="365124"/>
          </a:xfrm>
        </p:spPr>
        <p:txBody>
          <a:bodyPr/>
          <a:lstStyle/>
          <a:p>
            <a:r>
              <a:rPr lang="en-US" dirty="0"/>
              <a:t> </a:t>
            </a:r>
          </a:p>
        </p:txBody>
      </p:sp>
      <p:pic>
        <p:nvPicPr>
          <p:cNvPr id="12" name="Picture 11">
            <a:extLst>
              <a:ext uri="{FF2B5EF4-FFF2-40B4-BE49-F238E27FC236}">
                <a16:creationId xmlns:a16="http://schemas.microsoft.com/office/drawing/2014/main" id="{77786B62-5B14-E695-D4BA-F7B65BD0B77D}"/>
              </a:ext>
            </a:extLst>
          </p:cNvPr>
          <p:cNvPicPr>
            <a:picLocks noChangeAspect="1"/>
          </p:cNvPicPr>
          <p:nvPr/>
        </p:nvPicPr>
        <p:blipFill>
          <a:blip r:embed="rId3"/>
          <a:stretch>
            <a:fillRect/>
          </a:stretch>
        </p:blipFill>
        <p:spPr>
          <a:xfrm>
            <a:off x="6681215" y="0"/>
            <a:ext cx="5510785" cy="6858000"/>
          </a:xfrm>
          <a:prstGeom prst="rect">
            <a:avLst/>
          </a:prstGeom>
        </p:spPr>
      </p:pic>
      <p:sp>
        <p:nvSpPr>
          <p:cNvPr id="7" name="Text Placeholder 6">
            <a:extLst>
              <a:ext uri="{FF2B5EF4-FFF2-40B4-BE49-F238E27FC236}">
                <a16:creationId xmlns:a16="http://schemas.microsoft.com/office/drawing/2014/main" id="{FC3385A9-1721-D223-F3CE-526084D79B74}"/>
              </a:ext>
            </a:extLst>
          </p:cNvPr>
          <p:cNvSpPr>
            <a:spLocks noGrp="1"/>
          </p:cNvSpPr>
          <p:nvPr>
            <p:ph type="body" sz="quarter" idx="17"/>
          </p:nvPr>
        </p:nvSpPr>
        <p:spPr>
          <a:xfrm>
            <a:off x="6400800" y="1254812"/>
            <a:ext cx="4953000" cy="4536389"/>
          </a:xfrm>
        </p:spPr>
        <p:txBody>
          <a:bodyPr/>
          <a:lstStyle/>
          <a:p>
            <a:r>
              <a:rPr lang="en-US" dirty="0"/>
              <a:t> </a:t>
            </a:r>
          </a:p>
        </p:txBody>
      </p:sp>
      <p:sp>
        <p:nvSpPr>
          <p:cNvPr id="8" name="Date Placeholder 7">
            <a:extLst>
              <a:ext uri="{FF2B5EF4-FFF2-40B4-BE49-F238E27FC236}">
                <a16:creationId xmlns:a16="http://schemas.microsoft.com/office/drawing/2014/main" id="{D428B8BB-674D-778A-2B6A-39F7973707AD}"/>
              </a:ext>
            </a:extLst>
          </p:cNvPr>
          <p:cNvSpPr>
            <a:spLocks noGrp="1"/>
          </p:cNvSpPr>
          <p:nvPr>
            <p:ph type="dt" sz="half" idx="2"/>
          </p:nvPr>
        </p:nvSpPr>
        <p:spPr/>
        <p:txBody>
          <a:bodyPr/>
          <a:lstStyle/>
          <a:p>
            <a:r>
              <a:rPr lang="en-US" dirty="0"/>
              <a:t> </a:t>
            </a:r>
          </a:p>
        </p:txBody>
      </p:sp>
      <p:sp>
        <p:nvSpPr>
          <p:cNvPr id="9" name="Footer Placeholder 8">
            <a:extLst>
              <a:ext uri="{FF2B5EF4-FFF2-40B4-BE49-F238E27FC236}">
                <a16:creationId xmlns:a16="http://schemas.microsoft.com/office/drawing/2014/main" id="{6D7B666A-DC65-CA94-F034-F29DEA0BAB65}"/>
              </a:ext>
            </a:extLst>
          </p:cNvPr>
          <p:cNvSpPr>
            <a:spLocks noGrp="1"/>
          </p:cNvSpPr>
          <p:nvPr>
            <p:ph type="ftr" sz="quarter" idx="3"/>
          </p:nvPr>
        </p:nvSpPr>
        <p:spPr/>
        <p:txBody>
          <a:bodyPr/>
          <a:lstStyle/>
          <a:p>
            <a:r>
              <a:rPr lang="en-US" dirty="0"/>
              <a:t> </a:t>
            </a:r>
          </a:p>
        </p:txBody>
      </p:sp>
      <p:sp>
        <p:nvSpPr>
          <p:cNvPr id="10" name="Slide Number Placeholder 9">
            <a:extLst>
              <a:ext uri="{FF2B5EF4-FFF2-40B4-BE49-F238E27FC236}">
                <a16:creationId xmlns:a16="http://schemas.microsoft.com/office/drawing/2014/main" id="{D5591CC2-2EE4-DC16-5A1B-AC59396C0BEA}"/>
              </a:ext>
            </a:extLst>
          </p:cNvPr>
          <p:cNvSpPr>
            <a:spLocks noGrp="1"/>
          </p:cNvSpPr>
          <p:nvPr>
            <p:ph type="sldNum" sz="quarter" idx="4"/>
          </p:nvPr>
        </p:nvSpPr>
        <p:spPr/>
        <p:txBody>
          <a:bodyPr/>
          <a:lstStyle/>
          <a:p>
            <a:fld id="{EA87306C-81BA-4795-A5CA-9392456A8C1E}" type="slidenum">
              <a:rPr lang="en-US" smtClean="0"/>
              <a:pPr/>
              <a:t>30</a:t>
            </a:fld>
            <a:endParaRPr lang="en-US" dirty="0"/>
          </a:p>
        </p:txBody>
      </p:sp>
      <p:sp>
        <p:nvSpPr>
          <p:cNvPr id="11" name="Picture Placeholder 2">
            <a:extLst>
              <a:ext uri="{FF2B5EF4-FFF2-40B4-BE49-F238E27FC236}">
                <a16:creationId xmlns:a16="http://schemas.microsoft.com/office/drawing/2014/main" id="{2D72CA4B-33B6-7887-CC09-F50F2ADFBF72}"/>
              </a:ext>
            </a:extLst>
          </p:cNvPr>
          <p:cNvSpPr>
            <a:spLocks noGrp="1"/>
          </p:cNvSpPr>
          <p:nvPr>
            <p:ph type="body" sz="quarter" idx="12"/>
          </p:nvPr>
        </p:nvSpPr>
        <p:spPr>
          <a:xfrm>
            <a:off x="580190" y="889687"/>
            <a:ext cx="5515810" cy="5647036"/>
          </a:xfrm>
        </p:spPr>
        <p:txBody>
          <a:bodyPr/>
          <a:lstStyle/>
          <a:p>
            <a:pPr marL="285750" indent="-285750">
              <a:buFont typeface="Arial" panose="020B0604020202020204" pitchFamily="34" charset="0"/>
              <a:buChar char="•"/>
            </a:pPr>
            <a:r>
              <a:rPr lang="en-US" dirty="0"/>
              <a:t>SITUATE by using existing program SLOs to begin</a:t>
            </a:r>
          </a:p>
          <a:p>
            <a:pPr marL="285750" indent="-285750">
              <a:buFont typeface="Arial" panose="020B0604020202020204" pitchFamily="34" charset="0"/>
              <a:buChar char="•"/>
            </a:pPr>
            <a:r>
              <a:rPr lang="en-US" dirty="0"/>
              <a:t>BEGIN with 1 SLO</a:t>
            </a:r>
          </a:p>
          <a:p>
            <a:pPr marL="285750" indent="-285750">
              <a:buFont typeface="Arial" panose="020B0604020202020204" pitchFamily="34" charset="0"/>
              <a:buChar char="•"/>
            </a:pPr>
            <a:r>
              <a:rPr lang="en-US" dirty="0"/>
              <a:t>REVIEW other institutions or the field’s professional organization(s) for examples</a:t>
            </a:r>
          </a:p>
          <a:p>
            <a:pPr marL="285750" indent="-285750">
              <a:buFont typeface="Arial" panose="020B0604020202020204" pitchFamily="34" charset="0"/>
              <a:buChar char="•"/>
            </a:pPr>
            <a:r>
              <a:rPr lang="en-US" dirty="0"/>
              <a:t>FOCUS on the central aspects of the discipline/field &amp; those that are most meaningful and important. </a:t>
            </a:r>
          </a:p>
          <a:p>
            <a:pPr marL="285750" indent="-285750">
              <a:buFont typeface="Arial" panose="020B0604020202020204" pitchFamily="34" charset="0"/>
              <a:buChar char="•"/>
            </a:pPr>
            <a:r>
              <a:rPr lang="en-US" dirty="0"/>
              <a:t>STRONG VERBS that describe what information, skills, and cognitive/developmental changes students should be able to demonstrate because of the learning opportunities in the program. </a:t>
            </a:r>
          </a:p>
          <a:p>
            <a:pPr marL="285750" indent="-285750">
              <a:buFont typeface="Arial" panose="020B0604020202020204" pitchFamily="34" charset="0"/>
              <a:buChar char="•"/>
            </a:pPr>
            <a:r>
              <a:rPr lang="en-US" dirty="0"/>
              <a:t>SELECT only learning outcomes the program can reasonably &amp; directly address</a:t>
            </a:r>
          </a:p>
          <a:p>
            <a:pPr marL="285750" indent="-285750">
              <a:buFont typeface="Arial" panose="020B0604020202020204" pitchFamily="34" charset="0"/>
              <a:buChar char="•"/>
            </a:pPr>
            <a:r>
              <a:rPr lang="en-US" dirty="0"/>
              <a:t>AVOID JARGON so students &amp; others can understand the outcomes. </a:t>
            </a:r>
          </a:p>
          <a:p>
            <a:pPr marL="285750" indent="-285750">
              <a:buFont typeface="Arial" panose="020B0604020202020204" pitchFamily="34" charset="0"/>
              <a:buChar char="•"/>
            </a:pPr>
            <a:r>
              <a:rPr lang="en-US" dirty="0"/>
              <a:t>REMEMBER THE END all outcomes must be assessed, so create outcomes that are measurable</a:t>
            </a:r>
          </a:p>
          <a:p>
            <a:pPr marL="285750" indent="-285750">
              <a:buFont typeface="Arial" panose="020B0604020202020204" pitchFamily="34" charset="0"/>
              <a:buChar char="•"/>
            </a:pPr>
            <a:r>
              <a:rPr lang="en-US" dirty="0"/>
              <a:t>COLLABORATE in development for collective acceptance of the SLO</a:t>
            </a:r>
          </a:p>
          <a:p>
            <a:pPr marL="285750" indent="-285750">
              <a:buFont typeface="Arial" panose="020B0604020202020204" pitchFamily="34" charset="0"/>
              <a:buChar char="•"/>
            </a:pPr>
            <a:r>
              <a:rPr lang="en-US" dirty="0"/>
              <a:t>SHARE widely with faculty once approved</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55489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BD2E-624A-A01A-036F-99B9D2AF6DDD}"/>
              </a:ext>
            </a:extLst>
          </p:cNvPr>
          <p:cNvSpPr>
            <a:spLocks noGrp="1"/>
          </p:cNvSpPr>
          <p:nvPr>
            <p:ph type="title"/>
          </p:nvPr>
        </p:nvSpPr>
        <p:spPr>
          <a:xfrm>
            <a:off x="809568" y="321277"/>
            <a:ext cx="4143432" cy="1044808"/>
          </a:xfrm>
        </p:spPr>
        <p:txBody>
          <a:bodyPr/>
          <a:lstStyle/>
          <a:p>
            <a:r>
              <a:rPr lang="en-US" dirty="0"/>
              <a:t>Quality SLOs</a:t>
            </a:r>
          </a:p>
        </p:txBody>
      </p:sp>
      <p:sp>
        <p:nvSpPr>
          <p:cNvPr id="4" name="Text Placeholder 3">
            <a:extLst>
              <a:ext uri="{FF2B5EF4-FFF2-40B4-BE49-F238E27FC236}">
                <a16:creationId xmlns:a16="http://schemas.microsoft.com/office/drawing/2014/main" id="{EAB72E04-DE36-9EAB-87FF-ECE3608D342C}"/>
              </a:ext>
            </a:extLst>
          </p:cNvPr>
          <p:cNvSpPr>
            <a:spLocks noGrp="1"/>
          </p:cNvSpPr>
          <p:nvPr>
            <p:ph type="body" sz="quarter" idx="16"/>
          </p:nvPr>
        </p:nvSpPr>
        <p:spPr>
          <a:xfrm>
            <a:off x="704335" y="1532238"/>
            <a:ext cx="7179276" cy="568411"/>
          </a:xfrm>
        </p:spPr>
        <p:txBody>
          <a:bodyPr/>
          <a:lstStyle/>
          <a:p>
            <a:r>
              <a:rPr lang="en-US" dirty="0"/>
              <a:t>What are the characteristics of a set of “good” SLOs? </a:t>
            </a:r>
          </a:p>
        </p:txBody>
      </p:sp>
      <p:sp>
        <p:nvSpPr>
          <p:cNvPr id="6" name="Text Placeholder 5">
            <a:extLst>
              <a:ext uri="{FF2B5EF4-FFF2-40B4-BE49-F238E27FC236}">
                <a16:creationId xmlns:a16="http://schemas.microsoft.com/office/drawing/2014/main" id="{D341327B-DD28-0D0C-95B1-62C1C3919C96}"/>
              </a:ext>
            </a:extLst>
          </p:cNvPr>
          <p:cNvSpPr>
            <a:spLocks noGrp="1"/>
          </p:cNvSpPr>
          <p:nvPr>
            <p:ph type="body" sz="quarter" idx="18"/>
          </p:nvPr>
        </p:nvSpPr>
        <p:spPr>
          <a:xfrm>
            <a:off x="9823622" y="1532238"/>
            <a:ext cx="1530178" cy="2259601"/>
          </a:xfrm>
        </p:spPr>
        <p:txBody>
          <a:bodyPr/>
          <a:lstStyle/>
          <a:p>
            <a:r>
              <a:rPr lang="en-US" dirty="0"/>
              <a:t>  </a:t>
            </a:r>
          </a:p>
        </p:txBody>
      </p:sp>
      <p:sp>
        <p:nvSpPr>
          <p:cNvPr id="7" name="Text Placeholder 6">
            <a:extLst>
              <a:ext uri="{FF2B5EF4-FFF2-40B4-BE49-F238E27FC236}">
                <a16:creationId xmlns:a16="http://schemas.microsoft.com/office/drawing/2014/main" id="{26826CCB-35DC-A826-08BA-7A22D44CC3EF}"/>
              </a:ext>
            </a:extLst>
          </p:cNvPr>
          <p:cNvSpPr>
            <a:spLocks noGrp="1"/>
          </p:cNvSpPr>
          <p:nvPr>
            <p:ph type="body" sz="quarter" idx="17"/>
          </p:nvPr>
        </p:nvSpPr>
        <p:spPr>
          <a:xfrm>
            <a:off x="9823622" y="3744950"/>
            <a:ext cx="1530178" cy="2046251"/>
          </a:xfrm>
        </p:spPr>
        <p:txBody>
          <a:bodyPr/>
          <a:lstStyle/>
          <a:p>
            <a:r>
              <a:rPr lang="en-US" dirty="0"/>
              <a:t>  </a:t>
            </a:r>
          </a:p>
        </p:txBody>
      </p:sp>
      <p:sp>
        <p:nvSpPr>
          <p:cNvPr id="8" name="Date Placeholder 7">
            <a:extLst>
              <a:ext uri="{FF2B5EF4-FFF2-40B4-BE49-F238E27FC236}">
                <a16:creationId xmlns:a16="http://schemas.microsoft.com/office/drawing/2014/main" id="{0515D287-5D4D-A43F-EA68-E248074C1E6A}"/>
              </a:ext>
            </a:extLst>
          </p:cNvPr>
          <p:cNvSpPr>
            <a:spLocks noGrp="1"/>
          </p:cNvSpPr>
          <p:nvPr>
            <p:ph type="dt" sz="half" idx="2"/>
          </p:nvPr>
        </p:nvSpPr>
        <p:spPr/>
        <p:txBody>
          <a:bodyPr/>
          <a:lstStyle/>
          <a:p>
            <a:r>
              <a:rPr lang="en-US" dirty="0"/>
              <a:t>2022</a:t>
            </a:r>
          </a:p>
        </p:txBody>
      </p:sp>
      <p:sp>
        <p:nvSpPr>
          <p:cNvPr id="9" name="Footer Placeholder 8">
            <a:extLst>
              <a:ext uri="{FF2B5EF4-FFF2-40B4-BE49-F238E27FC236}">
                <a16:creationId xmlns:a16="http://schemas.microsoft.com/office/drawing/2014/main" id="{8ABB2027-F519-DBBC-5AB9-C2ACE4C55C1D}"/>
              </a:ext>
            </a:extLst>
          </p:cNvPr>
          <p:cNvSpPr>
            <a:spLocks noGrp="1"/>
          </p:cNvSpPr>
          <p:nvPr>
            <p:ph type="ftr" sz="quarter" idx="3"/>
          </p:nvPr>
        </p:nvSpPr>
        <p:spPr/>
        <p:txBody>
          <a:bodyPr/>
          <a:lstStyle/>
          <a:p>
            <a:r>
              <a:rPr lang="en-US" dirty="0"/>
              <a:t>SLOs</a:t>
            </a:r>
          </a:p>
        </p:txBody>
      </p:sp>
      <p:sp>
        <p:nvSpPr>
          <p:cNvPr id="10" name="Slide Number Placeholder 9">
            <a:extLst>
              <a:ext uri="{FF2B5EF4-FFF2-40B4-BE49-F238E27FC236}">
                <a16:creationId xmlns:a16="http://schemas.microsoft.com/office/drawing/2014/main" id="{BED45DD7-9DA5-EF4A-C963-3679F1E5B08E}"/>
              </a:ext>
            </a:extLst>
          </p:cNvPr>
          <p:cNvSpPr>
            <a:spLocks noGrp="1"/>
          </p:cNvSpPr>
          <p:nvPr>
            <p:ph type="sldNum" sz="quarter" idx="4"/>
          </p:nvPr>
        </p:nvSpPr>
        <p:spPr/>
        <p:txBody>
          <a:bodyPr/>
          <a:lstStyle/>
          <a:p>
            <a:fld id="{EA87306C-81BA-4795-A5CA-9392456A8C1E}" type="slidenum">
              <a:rPr lang="en-US" smtClean="0"/>
              <a:pPr/>
              <a:t>31</a:t>
            </a:fld>
            <a:endParaRPr lang="en-US" dirty="0"/>
          </a:p>
        </p:txBody>
      </p:sp>
      <p:sp>
        <p:nvSpPr>
          <p:cNvPr id="11" name="Picture Placeholder 2">
            <a:extLst>
              <a:ext uri="{FF2B5EF4-FFF2-40B4-BE49-F238E27FC236}">
                <a16:creationId xmlns:a16="http://schemas.microsoft.com/office/drawing/2014/main" id="{110C2A86-3473-6871-165E-55D94B071E47}"/>
              </a:ext>
            </a:extLst>
          </p:cNvPr>
          <p:cNvSpPr>
            <a:spLocks noGrp="1"/>
          </p:cNvSpPr>
          <p:nvPr>
            <p:ph type="body" sz="quarter" idx="12"/>
          </p:nvPr>
        </p:nvSpPr>
        <p:spPr>
          <a:xfrm>
            <a:off x="617838" y="2266950"/>
            <a:ext cx="7535562" cy="3524250"/>
          </a:xfrm>
        </p:spPr>
        <p:txBody>
          <a:bodyPr/>
          <a:lstStyle/>
          <a:p>
            <a:pPr marL="285750" indent="-285750">
              <a:buFont typeface="Arial" panose="020B0604020202020204" pitchFamily="34" charset="0"/>
              <a:buChar char="•"/>
            </a:pPr>
            <a:r>
              <a:rPr lang="en-US" sz="2000" dirty="0"/>
              <a:t>Consistent with the </a:t>
            </a:r>
            <a:r>
              <a:rPr lang="en-US" sz="2000" b="1" dirty="0"/>
              <a:t>program mission </a:t>
            </a:r>
            <a:r>
              <a:rPr lang="en-US" sz="2000" dirty="0"/>
              <a:t>&amp; goals</a:t>
            </a:r>
          </a:p>
          <a:p>
            <a:pPr marL="285750" indent="-285750">
              <a:buFont typeface="Arial" panose="020B0604020202020204" pitchFamily="34" charset="0"/>
              <a:buChar char="•"/>
            </a:pPr>
            <a:r>
              <a:rPr lang="en-US" sz="2000" b="1" dirty="0"/>
              <a:t>Comprehensive</a:t>
            </a:r>
            <a:r>
              <a:rPr lang="en-US" sz="2000" dirty="0"/>
              <a:t> (collectively cover the main program goals)</a:t>
            </a:r>
          </a:p>
          <a:p>
            <a:pPr marL="285750" indent="-285750">
              <a:buFont typeface="Arial" panose="020B0604020202020204" pitchFamily="34" charset="0"/>
              <a:buChar char="•"/>
            </a:pPr>
            <a:r>
              <a:rPr lang="en-US" sz="2000" dirty="0"/>
              <a:t>Focused on </a:t>
            </a:r>
            <a:r>
              <a:rPr lang="en-US" sz="2000" b="1" dirty="0"/>
              <a:t>student learning </a:t>
            </a:r>
            <a:r>
              <a:rPr lang="en-US" sz="2000" dirty="0"/>
              <a:t>(not teaching or another program aspect)</a:t>
            </a:r>
          </a:p>
          <a:p>
            <a:pPr marL="285750" indent="-285750">
              <a:buFont typeface="Arial" panose="020B0604020202020204" pitchFamily="34" charset="0"/>
              <a:buChar char="•"/>
            </a:pPr>
            <a:r>
              <a:rPr lang="en-US" sz="2000" b="1" dirty="0"/>
              <a:t>Realistic</a:t>
            </a:r>
            <a:r>
              <a:rPr lang="en-US" sz="2000" dirty="0"/>
              <a:t> (can potentially be achieved by a significant portion of students &amp;  in line with what is being taught) </a:t>
            </a:r>
          </a:p>
          <a:p>
            <a:pPr marL="285750" indent="-285750">
              <a:buFont typeface="Arial" panose="020B0604020202020204" pitchFamily="34" charset="0"/>
              <a:buChar char="•"/>
            </a:pPr>
            <a:r>
              <a:rPr lang="en-US" sz="2000" b="1" dirty="0"/>
              <a:t>Actionable</a:t>
            </a:r>
            <a:r>
              <a:rPr lang="en-US" sz="2000" dirty="0"/>
              <a:t> (can be used for program improvement)</a:t>
            </a:r>
          </a:p>
          <a:p>
            <a:pPr marL="285750" indent="-285750">
              <a:buFont typeface="Arial" panose="020B0604020202020204" pitchFamily="34" charset="0"/>
              <a:buChar char="•"/>
            </a:pPr>
            <a:r>
              <a:rPr lang="en-US" sz="2000" dirty="0"/>
              <a:t>Clearly stated </a:t>
            </a:r>
            <a:r>
              <a:rPr lang="en-US" sz="2000" b="1" dirty="0"/>
              <a:t>simple statement </a:t>
            </a:r>
            <a:endParaRPr lang="en-US" sz="2000" dirty="0"/>
          </a:p>
          <a:p>
            <a:pPr marL="285750" indent="-285750">
              <a:buFont typeface="Arial" panose="020B0604020202020204" pitchFamily="34" charset="0"/>
              <a:buChar char="•"/>
            </a:pPr>
            <a:r>
              <a:rPr lang="en-US" sz="2000" b="1" dirty="0"/>
              <a:t>Measurable</a:t>
            </a:r>
            <a:r>
              <a:rPr lang="en-US" sz="2000" dirty="0"/>
              <a:t> by more than one assessment method </a:t>
            </a:r>
          </a:p>
          <a:p>
            <a:endParaRPr lang="en-US" dirty="0"/>
          </a:p>
        </p:txBody>
      </p:sp>
      <p:pic>
        <p:nvPicPr>
          <p:cNvPr id="1026" name="Picture 2" descr="Learning Objectives - Adjuster License Online">
            <a:extLst>
              <a:ext uri="{FF2B5EF4-FFF2-40B4-BE49-F238E27FC236}">
                <a16:creationId xmlns:a16="http://schemas.microsoft.com/office/drawing/2014/main" id="{900B07D0-8EB8-AAB2-CCC3-9DBDCE494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036" y="2721824"/>
            <a:ext cx="3646327" cy="204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183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tanding next to a sign&#10;&#10;Description automatically generated with medium confidence">
            <a:extLst>
              <a:ext uri="{FF2B5EF4-FFF2-40B4-BE49-F238E27FC236}">
                <a16:creationId xmlns:a16="http://schemas.microsoft.com/office/drawing/2014/main" id="{E3882FAF-B5FE-4420-B761-D46A36E67979}"/>
              </a:ext>
            </a:extLst>
          </p:cNvPr>
          <p:cNvPicPr>
            <a:picLocks noGrp="1" noChangeAspect="1"/>
          </p:cNvPicPr>
          <p:nvPr>
            <p:ph type="pic" sz="quarter" idx="10"/>
          </p:nvPr>
        </p:nvPicPr>
        <p:blipFill rotWithShape="1">
          <a:blip r:embed="rId3"/>
          <a:srcRect t="32745" b="32746"/>
          <a:stretch/>
        </p:blipFill>
        <p:spPr>
          <a:xfrm>
            <a:off x="20" y="10"/>
            <a:ext cx="12191980" cy="3428990"/>
          </a:xfrm>
          <a:noFill/>
        </p:spPr>
      </p:pic>
      <p:sp>
        <p:nvSpPr>
          <p:cNvPr id="11" name="Title 10">
            <a:extLst>
              <a:ext uri="{FF2B5EF4-FFF2-40B4-BE49-F238E27FC236}">
                <a16:creationId xmlns:a16="http://schemas.microsoft.com/office/drawing/2014/main" id="{D2A33F63-6F01-4FED-A8E2-C9F7450D5EDF}"/>
              </a:ext>
            </a:extLst>
          </p:cNvPr>
          <p:cNvSpPr>
            <a:spLocks noGrp="1"/>
          </p:cNvSpPr>
          <p:nvPr>
            <p:ph type="title"/>
          </p:nvPr>
        </p:nvSpPr>
        <p:spPr>
          <a:xfrm>
            <a:off x="81279" y="-136525"/>
            <a:ext cx="4979773" cy="6858000"/>
          </a:xfrm>
        </p:spPr>
        <p:txBody>
          <a:bodyPr anchor="ctr">
            <a:normAutofit/>
          </a:bodyPr>
          <a:lstStyle/>
          <a:p>
            <a:r>
              <a:rPr lang="en-GB" dirty="0"/>
              <a:t>Breakout Room Petra</a:t>
            </a:r>
          </a:p>
        </p:txBody>
      </p:sp>
      <p:sp>
        <p:nvSpPr>
          <p:cNvPr id="8" name="Date Placeholder 7">
            <a:extLst>
              <a:ext uri="{FF2B5EF4-FFF2-40B4-BE49-F238E27FC236}">
                <a16:creationId xmlns:a16="http://schemas.microsoft.com/office/drawing/2014/main" id="{48340128-5AA2-4E16-BF1E-B57170E1769A}"/>
              </a:ext>
            </a:extLst>
          </p:cNvPr>
          <p:cNvSpPr>
            <a:spLocks noGrp="1"/>
          </p:cNvSpPr>
          <p:nvPr>
            <p:ph type="dt" sz="half" idx="2"/>
          </p:nvPr>
        </p:nvSpPr>
        <p:spPr>
          <a:xfrm>
            <a:off x="838200" y="6356350"/>
            <a:ext cx="2743200" cy="365125"/>
          </a:xfrm>
        </p:spPr>
        <p:txBody>
          <a:bodyPr anchor="ctr">
            <a:normAutofit/>
          </a:bodyPr>
          <a:lstStyle/>
          <a:p>
            <a:pPr>
              <a:spcAft>
                <a:spcPts val="600"/>
              </a:spcAft>
            </a:pPr>
            <a:r>
              <a:rPr lang="en-US" dirty="0"/>
              <a:t>2022</a:t>
            </a:r>
          </a:p>
        </p:txBody>
      </p:sp>
      <p:sp>
        <p:nvSpPr>
          <p:cNvPr id="10" name="Slide Number Placeholder 9">
            <a:extLst>
              <a:ext uri="{FF2B5EF4-FFF2-40B4-BE49-F238E27FC236}">
                <a16:creationId xmlns:a16="http://schemas.microsoft.com/office/drawing/2014/main" id="{033FAD78-B297-4944-86E3-F881193B8584}"/>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32</a:t>
            </a:fld>
            <a:endParaRPr lang="en-US"/>
          </a:p>
        </p:txBody>
      </p:sp>
      <p:sp>
        <p:nvSpPr>
          <p:cNvPr id="19" name="Text Placeholder 6">
            <a:extLst>
              <a:ext uri="{FF2B5EF4-FFF2-40B4-BE49-F238E27FC236}">
                <a16:creationId xmlns:a16="http://schemas.microsoft.com/office/drawing/2014/main" id="{74BA1EBB-F7EB-D609-4A71-687CB173AA53}"/>
              </a:ext>
            </a:extLst>
          </p:cNvPr>
          <p:cNvSpPr>
            <a:spLocks noGrp="1"/>
          </p:cNvSpPr>
          <p:nvPr>
            <p:ph type="body" sz="quarter" idx="16"/>
          </p:nvPr>
        </p:nvSpPr>
        <p:spPr>
          <a:xfrm>
            <a:off x="5061052" y="3428999"/>
            <a:ext cx="6541943" cy="2927351"/>
          </a:xfrm>
        </p:spPr>
        <p:txBody>
          <a:bodyPr/>
          <a:lstStyle/>
          <a:p>
            <a:r>
              <a:rPr lang="en-US" dirty="0"/>
              <a:t>Please introduce yourself and either </a:t>
            </a:r>
          </a:p>
          <a:p>
            <a:pPr marL="285750" indent="-285750">
              <a:lnSpc>
                <a:spcPct val="100000"/>
              </a:lnSpc>
              <a:buFont typeface="Arial" panose="020B0604020202020204" pitchFamily="34" charset="0"/>
              <a:buChar char="•"/>
            </a:pPr>
            <a:r>
              <a:rPr lang="en-US" dirty="0"/>
              <a:t>share a question you might have after our presentation </a:t>
            </a:r>
          </a:p>
          <a:p>
            <a:pPr marL="285750" indent="-285750">
              <a:lnSpc>
                <a:spcPct val="100000"/>
              </a:lnSpc>
              <a:buFont typeface="Arial" panose="020B0604020202020204" pitchFamily="34" charset="0"/>
              <a:buChar char="•"/>
            </a:pPr>
            <a:r>
              <a:rPr lang="en-US" dirty="0"/>
              <a:t>an example of your own practice with regards to climate change education </a:t>
            </a:r>
          </a:p>
          <a:p>
            <a:pPr marL="285750" indent="-285750">
              <a:lnSpc>
                <a:spcPct val="100000"/>
              </a:lnSpc>
              <a:buFont typeface="Arial" panose="020B0604020202020204" pitchFamily="34" charset="0"/>
              <a:buChar char="•"/>
            </a:pPr>
            <a:r>
              <a:rPr lang="en-US" dirty="0"/>
              <a:t>or an idea of how you want to integrate this in the future!</a:t>
            </a:r>
          </a:p>
        </p:txBody>
      </p:sp>
    </p:spTree>
    <p:extLst>
      <p:ext uri="{BB962C8B-B14F-4D97-AF65-F5344CB8AC3E}">
        <p14:creationId xmlns:p14="http://schemas.microsoft.com/office/powerpoint/2010/main" val="1210402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22.png">
            <a:extLst>
              <a:ext uri="{FF2B5EF4-FFF2-40B4-BE49-F238E27FC236}">
                <a16:creationId xmlns:a16="http://schemas.microsoft.com/office/drawing/2014/main" id="{8569F384-DCB6-40C5-8429-EC3F0BF05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2560" y="274320"/>
            <a:ext cx="6720840" cy="63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483" name="Shape 208">
            <a:extLst>
              <a:ext uri="{FF2B5EF4-FFF2-40B4-BE49-F238E27FC236}">
                <a16:creationId xmlns:a16="http://schemas.microsoft.com/office/drawing/2014/main" id="{47D528ED-31C1-4129-BDD3-D1147A61E272}"/>
              </a:ext>
            </a:extLst>
          </p:cNvPr>
          <p:cNvSpPr>
            <a:spLocks noChangeArrowheads="1"/>
          </p:cNvSpPr>
          <p:nvPr/>
        </p:nvSpPr>
        <p:spPr bwMode="auto">
          <a:xfrm>
            <a:off x="487682" y="1916114"/>
            <a:ext cx="4221478" cy="247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100" b="1" i="0" u="none" strike="noStrike" kern="1200" cap="none" spc="0" normalizeH="0" baseline="0" noProof="0" dirty="0">
                <a:ln>
                  <a:noFill/>
                </a:ln>
                <a:solidFill>
                  <a:srgbClr val="004D75"/>
                </a:solidFill>
                <a:effectLst/>
                <a:uLnTx/>
                <a:uFillTx/>
                <a:latin typeface="Arial" panose="020B0604020202020204" pitchFamily="34" charset="0"/>
                <a:ea typeface="+mn-ea"/>
                <a:cs typeface="Calibri" panose="020F0502020204030204" pitchFamily="34" charset="0"/>
              </a:rPr>
              <a:t>What is already happening?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100" b="1" i="0" u="none" strike="noStrike" kern="1200" cap="none" spc="0" normalizeH="0" baseline="0" noProof="0" dirty="0">
              <a:ln>
                <a:noFill/>
              </a:ln>
              <a:solidFill>
                <a:srgbClr val="004D75"/>
              </a:solidFill>
              <a:effectLst/>
              <a:uLnTx/>
              <a:uFillTx/>
              <a:latin typeface="Arial" panose="020B0604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100" b="1" i="0" u="none" strike="noStrike" kern="1200" cap="none" spc="0" normalizeH="0" baseline="0" noProof="0" dirty="0">
                <a:ln>
                  <a:noFill/>
                </a:ln>
                <a:solidFill>
                  <a:srgbClr val="004D75"/>
                </a:solidFill>
                <a:effectLst/>
                <a:uLnTx/>
                <a:uFillTx/>
                <a:latin typeface="Arial" panose="020B0604020202020204" pitchFamily="34" charset="0"/>
                <a:ea typeface="+mn-ea"/>
                <a:cs typeface="Calibri" panose="020F0502020204030204" pitchFamily="34" charset="0"/>
              </a:rPr>
              <a:t>Capturing pockets of good practice</a:t>
            </a:r>
          </a:p>
        </p:txBody>
      </p:sp>
    </p:spTree>
    <p:extLst>
      <p:ext uri="{BB962C8B-B14F-4D97-AF65-F5344CB8AC3E}">
        <p14:creationId xmlns:p14="http://schemas.microsoft.com/office/powerpoint/2010/main" val="8038831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83EF00-9768-4344-B0CB-D619639F28DB}"/>
              </a:ext>
            </a:extLst>
          </p:cNvPr>
          <p:cNvSpPr>
            <a:spLocks noGrp="1"/>
          </p:cNvSpPr>
          <p:nvPr>
            <p:ph type="title"/>
          </p:nvPr>
        </p:nvSpPr>
        <p:spPr>
          <a:xfrm>
            <a:off x="3082834" y="136525"/>
            <a:ext cx="6350726" cy="834993"/>
          </a:xfrm>
        </p:spPr>
        <p:txBody>
          <a:bodyPr/>
          <a:lstStyle/>
          <a:p>
            <a:pPr algn="l"/>
            <a:r>
              <a:rPr lang="en-GB" sz="2800" dirty="0"/>
              <a:t>Program/Course: </a:t>
            </a:r>
            <a:r>
              <a:rPr lang="en-GB" sz="2800" i="1" dirty="0" err="1"/>
              <a:t>nAME</a:t>
            </a:r>
            <a:br>
              <a:rPr lang="en-GB" sz="2800" dirty="0"/>
            </a:br>
            <a:r>
              <a:rPr lang="en-GB" sz="2800" dirty="0"/>
              <a:t>CLO: </a:t>
            </a:r>
          </a:p>
        </p:txBody>
      </p:sp>
      <p:sp>
        <p:nvSpPr>
          <p:cNvPr id="11" name="Text Placeholder 10">
            <a:extLst>
              <a:ext uri="{FF2B5EF4-FFF2-40B4-BE49-F238E27FC236}">
                <a16:creationId xmlns:a16="http://schemas.microsoft.com/office/drawing/2014/main" id="{D744C5F7-E854-4114-A888-B348DFF6D8DA}"/>
              </a:ext>
            </a:extLst>
          </p:cNvPr>
          <p:cNvSpPr>
            <a:spLocks noGrp="1"/>
          </p:cNvSpPr>
          <p:nvPr>
            <p:ph type="body" sz="quarter" idx="16"/>
          </p:nvPr>
        </p:nvSpPr>
        <p:spPr>
          <a:xfrm>
            <a:off x="838200" y="1524000"/>
            <a:ext cx="2627812" cy="1192917"/>
          </a:xfrm>
        </p:spPr>
        <p:txBody>
          <a:bodyPr/>
          <a:lstStyle/>
          <a:p>
            <a:pPr algn="l"/>
            <a:r>
              <a:rPr lang="en-GB" sz="1600" dirty="0"/>
              <a:t>Course/</a:t>
            </a:r>
          </a:p>
          <a:p>
            <a:pPr algn="l"/>
            <a:r>
              <a:rPr lang="en-GB" sz="1600" dirty="0"/>
              <a:t>Module 1:  </a:t>
            </a:r>
          </a:p>
        </p:txBody>
      </p:sp>
      <p:sp>
        <p:nvSpPr>
          <p:cNvPr id="9" name="Text Placeholder 8">
            <a:extLst>
              <a:ext uri="{FF2B5EF4-FFF2-40B4-BE49-F238E27FC236}">
                <a16:creationId xmlns:a16="http://schemas.microsoft.com/office/drawing/2014/main" id="{821C7E12-3FA2-433A-9B4A-7490D3F02B30}"/>
              </a:ext>
            </a:extLst>
          </p:cNvPr>
          <p:cNvSpPr>
            <a:spLocks noGrp="1"/>
          </p:cNvSpPr>
          <p:nvPr>
            <p:ph type="body" sz="quarter" idx="12"/>
          </p:nvPr>
        </p:nvSpPr>
        <p:spPr/>
        <p:txBody>
          <a:bodyPr/>
          <a:lstStyle/>
          <a:p>
            <a:pPr algn="l"/>
            <a:r>
              <a:rPr lang="en-GB" dirty="0"/>
              <a:t>LO 1: </a:t>
            </a:r>
          </a:p>
        </p:txBody>
      </p:sp>
      <p:sp>
        <p:nvSpPr>
          <p:cNvPr id="12" name="Text Placeholder 11">
            <a:extLst>
              <a:ext uri="{FF2B5EF4-FFF2-40B4-BE49-F238E27FC236}">
                <a16:creationId xmlns:a16="http://schemas.microsoft.com/office/drawing/2014/main" id="{52C9D09C-2762-44A1-8CDF-8959382A2C93}"/>
              </a:ext>
            </a:extLst>
          </p:cNvPr>
          <p:cNvSpPr>
            <a:spLocks noGrp="1"/>
          </p:cNvSpPr>
          <p:nvPr>
            <p:ph type="body" sz="quarter" idx="17"/>
          </p:nvPr>
        </p:nvSpPr>
        <p:spPr>
          <a:xfrm>
            <a:off x="838200" y="3253816"/>
            <a:ext cx="2939143" cy="1649112"/>
          </a:xfrm>
        </p:spPr>
        <p:txBody>
          <a:bodyPr/>
          <a:lstStyle/>
          <a:p>
            <a:pPr algn="l"/>
            <a:r>
              <a:rPr lang="en-GB" sz="1800" dirty="0"/>
              <a:t>Learning Activity:</a:t>
            </a:r>
          </a:p>
          <a:p>
            <a:pPr algn="l"/>
            <a:endParaRPr lang="en-GB" sz="1800" dirty="0"/>
          </a:p>
          <a:p>
            <a:pPr algn="l"/>
            <a:r>
              <a:rPr lang="en-GB" sz="1800" dirty="0"/>
              <a:t>Assessment: </a:t>
            </a:r>
          </a:p>
        </p:txBody>
      </p:sp>
      <p:sp>
        <p:nvSpPr>
          <p:cNvPr id="14" name="Text Placeholder 13">
            <a:extLst>
              <a:ext uri="{FF2B5EF4-FFF2-40B4-BE49-F238E27FC236}">
                <a16:creationId xmlns:a16="http://schemas.microsoft.com/office/drawing/2014/main" id="{280DF972-FE55-4680-9CA0-64EFEBEDF2DF}"/>
              </a:ext>
            </a:extLst>
          </p:cNvPr>
          <p:cNvSpPr>
            <a:spLocks noGrp="1"/>
          </p:cNvSpPr>
          <p:nvPr>
            <p:ph type="body" sz="quarter" idx="19"/>
          </p:nvPr>
        </p:nvSpPr>
        <p:spPr>
          <a:xfrm>
            <a:off x="4626428" y="1537724"/>
            <a:ext cx="2627812" cy="1179193"/>
          </a:xfrm>
        </p:spPr>
        <p:txBody>
          <a:bodyPr/>
          <a:lstStyle/>
          <a:p>
            <a:endParaRPr lang="en-GB" dirty="0"/>
          </a:p>
          <a:p>
            <a:pPr algn="l"/>
            <a:r>
              <a:rPr lang="en-GB" sz="1600" dirty="0"/>
              <a:t>Course/</a:t>
            </a:r>
          </a:p>
          <a:p>
            <a:pPr algn="l"/>
            <a:r>
              <a:rPr lang="en-GB" sz="1600" dirty="0"/>
              <a:t>Module 2:</a:t>
            </a:r>
          </a:p>
          <a:p>
            <a:endParaRPr lang="en-GB" dirty="0"/>
          </a:p>
        </p:txBody>
      </p:sp>
      <p:sp>
        <p:nvSpPr>
          <p:cNvPr id="13" name="Text Placeholder 12">
            <a:extLst>
              <a:ext uri="{FF2B5EF4-FFF2-40B4-BE49-F238E27FC236}">
                <a16:creationId xmlns:a16="http://schemas.microsoft.com/office/drawing/2014/main" id="{AC99FCDA-077F-4500-81EF-B217AEEB0A82}"/>
              </a:ext>
            </a:extLst>
          </p:cNvPr>
          <p:cNvSpPr>
            <a:spLocks noGrp="1"/>
          </p:cNvSpPr>
          <p:nvPr>
            <p:ph type="body" sz="quarter" idx="18"/>
          </p:nvPr>
        </p:nvSpPr>
        <p:spPr/>
        <p:txBody>
          <a:bodyPr/>
          <a:lstStyle/>
          <a:p>
            <a:pPr algn="l"/>
            <a:r>
              <a:rPr lang="en-GB" dirty="0"/>
              <a:t>LO2:</a:t>
            </a:r>
          </a:p>
        </p:txBody>
      </p:sp>
      <p:sp>
        <p:nvSpPr>
          <p:cNvPr id="15" name="Text Placeholder 14">
            <a:extLst>
              <a:ext uri="{FF2B5EF4-FFF2-40B4-BE49-F238E27FC236}">
                <a16:creationId xmlns:a16="http://schemas.microsoft.com/office/drawing/2014/main" id="{12B71145-D525-4896-820A-B9BF4D11F59E}"/>
              </a:ext>
            </a:extLst>
          </p:cNvPr>
          <p:cNvSpPr>
            <a:spLocks noGrp="1"/>
          </p:cNvSpPr>
          <p:nvPr>
            <p:ph type="body" sz="quarter" idx="20"/>
          </p:nvPr>
        </p:nvSpPr>
        <p:spPr>
          <a:xfrm>
            <a:off x="4626428" y="3253816"/>
            <a:ext cx="2939143" cy="1383348"/>
          </a:xfrm>
        </p:spPr>
        <p:txBody>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GB" sz="1800" b="0" i="0" u="none" strike="noStrike" kern="1200" cap="none" spc="100" normalizeH="0" baseline="0" noProof="0" dirty="0">
                <a:ln>
                  <a:noFill/>
                </a:ln>
                <a:solidFill>
                  <a:prstClr val="black"/>
                </a:solidFill>
                <a:effectLst/>
                <a:uLnTx/>
                <a:uFillTx/>
                <a:latin typeface="Tenorite "/>
                <a:ea typeface="+mn-ea"/>
                <a:cs typeface="+mn-cs"/>
              </a:rPr>
              <a:t>Learning Activity:</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GB" sz="1800" b="0" i="0" u="none" strike="noStrike" kern="1200" cap="none" spc="100" normalizeH="0" baseline="0" noProof="0" dirty="0">
              <a:ln>
                <a:noFill/>
              </a:ln>
              <a:solidFill>
                <a:prstClr val="black"/>
              </a:solidFill>
              <a:effectLst/>
              <a:uLnTx/>
              <a:uFillTx/>
              <a:latin typeface="Tenorite "/>
              <a:ea typeface="+mn-ea"/>
              <a:cs typeface="+mn-cs"/>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GB" sz="1800" b="0" i="0" u="none" strike="noStrike" kern="1200" cap="none" spc="100" normalizeH="0" baseline="0" noProof="0" dirty="0">
                <a:ln>
                  <a:noFill/>
                </a:ln>
                <a:solidFill>
                  <a:prstClr val="black"/>
                </a:solidFill>
                <a:effectLst/>
                <a:uLnTx/>
                <a:uFillTx/>
                <a:latin typeface="Tenorite "/>
                <a:ea typeface="+mn-ea"/>
                <a:cs typeface="+mn-cs"/>
              </a:rPr>
              <a:t>Assessment:</a:t>
            </a:r>
            <a:endParaRPr lang="en-GB" dirty="0"/>
          </a:p>
        </p:txBody>
      </p:sp>
      <p:sp>
        <p:nvSpPr>
          <p:cNvPr id="17" name="Text Placeholder 16">
            <a:extLst>
              <a:ext uri="{FF2B5EF4-FFF2-40B4-BE49-F238E27FC236}">
                <a16:creationId xmlns:a16="http://schemas.microsoft.com/office/drawing/2014/main" id="{EE62F70B-763D-4F99-968F-F20A4BDCC3E7}"/>
              </a:ext>
            </a:extLst>
          </p:cNvPr>
          <p:cNvSpPr>
            <a:spLocks noGrp="1"/>
          </p:cNvSpPr>
          <p:nvPr>
            <p:ph type="body" sz="quarter" idx="22"/>
          </p:nvPr>
        </p:nvSpPr>
        <p:spPr>
          <a:xfrm>
            <a:off x="8414656" y="1584960"/>
            <a:ext cx="3182984" cy="1131959"/>
          </a:xfrm>
        </p:spPr>
        <p:txBody>
          <a:bodyPr/>
          <a:lstStyle/>
          <a:p>
            <a:pPr algn="l"/>
            <a:endParaRPr lang="en-GB" sz="1600" dirty="0"/>
          </a:p>
          <a:p>
            <a:pPr algn="l"/>
            <a:r>
              <a:rPr lang="en-GB" sz="1600" dirty="0"/>
              <a:t>Course/</a:t>
            </a:r>
          </a:p>
          <a:p>
            <a:pPr algn="l"/>
            <a:r>
              <a:rPr lang="en-GB" sz="1600" dirty="0"/>
              <a:t>Module 3: </a:t>
            </a:r>
          </a:p>
          <a:p>
            <a:endParaRPr lang="en-GB" dirty="0"/>
          </a:p>
        </p:txBody>
      </p:sp>
      <p:sp>
        <p:nvSpPr>
          <p:cNvPr id="16" name="Text Placeholder 15">
            <a:extLst>
              <a:ext uri="{FF2B5EF4-FFF2-40B4-BE49-F238E27FC236}">
                <a16:creationId xmlns:a16="http://schemas.microsoft.com/office/drawing/2014/main" id="{685C256C-8063-4077-9EA0-D193CC64C6A0}"/>
              </a:ext>
            </a:extLst>
          </p:cNvPr>
          <p:cNvSpPr>
            <a:spLocks noGrp="1"/>
          </p:cNvSpPr>
          <p:nvPr>
            <p:ph type="body" sz="quarter" idx="21"/>
          </p:nvPr>
        </p:nvSpPr>
        <p:spPr/>
        <p:txBody>
          <a:bodyPr/>
          <a:lstStyle/>
          <a:p>
            <a:pPr algn="l"/>
            <a:r>
              <a:rPr lang="en-GB" dirty="0"/>
              <a:t>LO3:</a:t>
            </a:r>
          </a:p>
        </p:txBody>
      </p:sp>
      <p:sp>
        <p:nvSpPr>
          <p:cNvPr id="18" name="Text Placeholder 17">
            <a:extLst>
              <a:ext uri="{FF2B5EF4-FFF2-40B4-BE49-F238E27FC236}">
                <a16:creationId xmlns:a16="http://schemas.microsoft.com/office/drawing/2014/main" id="{01AA9B53-FD42-4FE7-8D2F-CB14C8AB068A}"/>
              </a:ext>
            </a:extLst>
          </p:cNvPr>
          <p:cNvSpPr>
            <a:spLocks noGrp="1"/>
          </p:cNvSpPr>
          <p:nvPr>
            <p:ph type="body" sz="quarter" idx="23"/>
          </p:nvPr>
        </p:nvSpPr>
        <p:spPr>
          <a:xfrm>
            <a:off x="8414657" y="3253816"/>
            <a:ext cx="2939143" cy="1584960"/>
          </a:xfrm>
        </p:spPr>
        <p:txBody>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GB" sz="1800" b="0" i="0" u="none" strike="noStrike" kern="1200" cap="none" spc="100" normalizeH="0" baseline="0" noProof="0" dirty="0">
                <a:ln>
                  <a:noFill/>
                </a:ln>
                <a:solidFill>
                  <a:prstClr val="black"/>
                </a:solidFill>
                <a:effectLst/>
                <a:uLnTx/>
                <a:uFillTx/>
                <a:latin typeface="Tenorite "/>
                <a:ea typeface="+mn-ea"/>
                <a:cs typeface="+mn-cs"/>
              </a:rPr>
              <a:t>Learning Activity:</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GB" sz="1800" b="0" i="0" u="none" strike="noStrike" kern="1200" cap="none" spc="100" normalizeH="0" baseline="0" noProof="0" dirty="0">
              <a:ln>
                <a:noFill/>
              </a:ln>
              <a:solidFill>
                <a:prstClr val="black"/>
              </a:solidFill>
              <a:effectLst/>
              <a:uLnTx/>
              <a:uFillTx/>
              <a:latin typeface="Tenorite "/>
              <a:ea typeface="+mn-ea"/>
              <a:cs typeface="+mn-cs"/>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GB" sz="1800" b="0" i="0" u="none" strike="noStrike" kern="1200" cap="none" spc="100" normalizeH="0" baseline="0" noProof="0" dirty="0">
                <a:ln>
                  <a:noFill/>
                </a:ln>
                <a:solidFill>
                  <a:prstClr val="black"/>
                </a:solidFill>
                <a:effectLst/>
                <a:uLnTx/>
                <a:uFillTx/>
                <a:latin typeface="Tenorite "/>
                <a:ea typeface="+mn-ea"/>
                <a:cs typeface="+mn-cs"/>
              </a:rPr>
              <a:t>Assessment:</a:t>
            </a:r>
            <a:endParaRPr lang="en-GB" dirty="0"/>
          </a:p>
        </p:txBody>
      </p:sp>
      <p:pic>
        <p:nvPicPr>
          <p:cNvPr id="20" name="Picture Placeholder 19" descr="Text&#10;&#10;Description automatically generated">
            <a:extLst>
              <a:ext uri="{FF2B5EF4-FFF2-40B4-BE49-F238E27FC236}">
                <a16:creationId xmlns:a16="http://schemas.microsoft.com/office/drawing/2014/main" id="{CC6754EA-B6D6-4D8F-95C5-2DAFE5D88058}"/>
              </a:ext>
            </a:extLst>
          </p:cNvPr>
          <p:cNvPicPr>
            <a:picLocks noGrp="1" noChangeAspect="1"/>
          </p:cNvPicPr>
          <p:nvPr>
            <p:ph type="pic" sz="quarter" idx="14"/>
          </p:nvPr>
        </p:nvPicPr>
        <p:blipFill>
          <a:blip r:embed="rId2"/>
          <a:srcRect t="30868" b="30868"/>
          <a:stretch>
            <a:fillRect/>
          </a:stretch>
        </p:blipFill>
        <p:spPr>
          <a:xfrm>
            <a:off x="0" y="5273040"/>
            <a:ext cx="12191999" cy="1584960"/>
          </a:xfrm>
        </p:spPr>
      </p:pic>
      <p:sp>
        <p:nvSpPr>
          <p:cNvPr id="6" name="Slide Number Placeholder 5">
            <a:extLst>
              <a:ext uri="{FF2B5EF4-FFF2-40B4-BE49-F238E27FC236}">
                <a16:creationId xmlns:a16="http://schemas.microsoft.com/office/drawing/2014/main" id="{C41A5E6B-6AD4-45CA-997D-3265DD873B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extLst>
      <p:ext uri="{BB962C8B-B14F-4D97-AF65-F5344CB8AC3E}">
        <p14:creationId xmlns:p14="http://schemas.microsoft.com/office/powerpoint/2010/main" val="4269510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1186544" y="-1"/>
            <a:ext cx="3944790" cy="1845127"/>
          </a:xfrm>
        </p:spPr>
        <p:txBody>
          <a:bodyPr/>
          <a:lstStyle/>
          <a:p>
            <a:r>
              <a:rPr lang="en-US" noProof="0" dirty="0"/>
              <a:t>summary</a:t>
            </a:r>
            <a:endParaRPr lang="en-US" dirty="0"/>
          </a:p>
        </p:txBody>
      </p:sp>
      <p:pic>
        <p:nvPicPr>
          <p:cNvPr id="12" name="Picture Placeholder 11" descr="A high angle view of a plantation">
            <a:extLst>
              <a:ext uri="{FF2B5EF4-FFF2-40B4-BE49-F238E27FC236}">
                <a16:creationId xmlns:a16="http://schemas.microsoft.com/office/drawing/2014/main" id="{86DB35FE-DA40-47CA-AC01-10AFBE90D47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1845128"/>
            <a:ext cx="12192000" cy="5012871"/>
          </a:xfrm>
        </p:spPr>
      </p:pic>
      <p:sp>
        <p:nvSpPr>
          <p:cNvPr id="2" name="Date Placeholder 1">
            <a:extLst>
              <a:ext uri="{FF2B5EF4-FFF2-40B4-BE49-F238E27FC236}">
                <a16:creationId xmlns:a16="http://schemas.microsoft.com/office/drawing/2014/main" id="{72D2BFB9-EF4C-43BD-82AF-44BB97E87417}"/>
              </a:ext>
            </a:extLst>
          </p:cNvPr>
          <p:cNvSpPr>
            <a:spLocks noGrp="1"/>
          </p:cNvSpPr>
          <p:nvPr>
            <p:ph type="dt" sz="half" idx="10"/>
          </p:nvPr>
        </p:nvSpPr>
        <p:spPr>
          <a:xfrm>
            <a:off x="838200" y="6356350"/>
            <a:ext cx="2743200" cy="365125"/>
          </a:xfrm>
        </p:spPr>
        <p:txBody>
          <a:bodyPr/>
          <a:lstStyle/>
          <a:p>
            <a:r>
              <a:rPr lang="en-US" dirty="0"/>
              <a:t>2022</a:t>
            </a:r>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5627913" y="0"/>
            <a:ext cx="6564087" cy="3614737"/>
          </a:xfrm>
        </p:spPr>
        <p:txBody>
          <a:bodyPr/>
          <a:lstStyle/>
          <a:p>
            <a:r>
              <a:rPr lang="en-US" sz="2000" dirty="0"/>
              <a:t>Thanks for joining us!</a:t>
            </a:r>
          </a:p>
        </p:txBody>
      </p:sp>
      <p:sp>
        <p:nvSpPr>
          <p:cNvPr id="3" name="Footer Placeholder 2">
            <a:extLst>
              <a:ext uri="{FF2B5EF4-FFF2-40B4-BE49-F238E27FC236}">
                <a16:creationId xmlns:a16="http://schemas.microsoft.com/office/drawing/2014/main" id="{CEAB7E33-6C5A-49D2-AA9F-51E7DEA11D3B}"/>
              </a:ext>
            </a:extLst>
          </p:cNvPr>
          <p:cNvSpPr>
            <a:spLocks noGrp="1"/>
          </p:cNvSpPr>
          <p:nvPr>
            <p:ph type="ftr" sz="quarter" idx="11"/>
          </p:nvPr>
        </p:nvSpPr>
        <p:spPr>
          <a:xfrm>
            <a:off x="4038600" y="6356350"/>
            <a:ext cx="4114800" cy="365125"/>
          </a:xfrm>
        </p:spPr>
        <p:txBody>
          <a:bodyPr/>
          <a:lstStyle/>
          <a:p>
            <a:r>
              <a:rPr lang="en-US" dirty="0"/>
              <a:t>Assessing Climate Solutions</a:t>
            </a:r>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35</a:t>
            </a:fld>
            <a:endParaRPr lang="en-US" dirty="0"/>
          </a:p>
        </p:txBody>
      </p:sp>
    </p:spTree>
    <p:extLst>
      <p:ext uri="{BB962C8B-B14F-4D97-AF65-F5344CB8AC3E}">
        <p14:creationId xmlns:p14="http://schemas.microsoft.com/office/powerpoint/2010/main" val="20461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484553" y="1165257"/>
            <a:ext cx="2464598" cy="716493"/>
          </a:xfrm>
        </p:spPr>
        <p:txBody>
          <a:bodyPr/>
          <a:lstStyle/>
          <a:p>
            <a:r>
              <a:rPr lang="en-US" dirty="0"/>
              <a:t>Session Introduction</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3346882" y="136525"/>
            <a:ext cx="8602461" cy="2591435"/>
          </a:xfrm>
        </p:spPr>
        <p:txBody>
          <a:bodyPr/>
          <a:lstStyle/>
          <a:p>
            <a:r>
              <a:rPr lang="en-US" sz="2400" dirty="0">
                <a:effectLst/>
                <a:latin typeface="Tenorite" panose="00000500000000000000" pitchFamily="2" charset="0"/>
                <a:ea typeface="Calibri" panose="020F0502020204030204" pitchFamily="34" charset="0"/>
              </a:rPr>
              <a:t>The purpose of this session is to offer AOM members from any management or business discipline frameworks and tools that will assist them in integrating climate solutions into        </a:t>
            </a:r>
          </a:p>
          <a:p>
            <a:pPr marL="457200" indent="-457200">
              <a:buAutoNum type="arabicParenR"/>
            </a:pPr>
            <a:r>
              <a:rPr lang="en-US" sz="2400" dirty="0">
                <a:effectLst/>
                <a:latin typeface="Tenorite" panose="00000500000000000000" pitchFamily="2" charset="0"/>
                <a:ea typeface="Calibri" panose="020F0502020204030204" pitchFamily="34" charset="0"/>
              </a:rPr>
              <a:t>sessions of a semester course or module, </a:t>
            </a:r>
          </a:p>
          <a:p>
            <a:pPr marL="457200" indent="-457200">
              <a:buAutoNum type="arabicParenR"/>
            </a:pPr>
            <a:r>
              <a:rPr lang="en-US" sz="2400" dirty="0">
                <a:effectLst/>
                <a:latin typeface="Tenorite" panose="00000500000000000000" pitchFamily="2" charset="0"/>
                <a:ea typeface="Calibri" panose="020F0502020204030204" pitchFamily="34" charset="0"/>
              </a:rPr>
              <a:t>course or module, and  </a:t>
            </a:r>
          </a:p>
          <a:p>
            <a:pPr marL="457200" indent="-457200">
              <a:buAutoNum type="arabicParenR"/>
            </a:pPr>
            <a:r>
              <a:rPr lang="en-US" sz="2400" dirty="0">
                <a:latin typeface="Tenorite" panose="00000500000000000000" pitchFamily="2" charset="0"/>
                <a:ea typeface="Calibri" panose="020F0502020204030204" pitchFamily="34" charset="0"/>
              </a:rPr>
              <a:t>c</a:t>
            </a:r>
            <a:r>
              <a:rPr lang="en-US" sz="2400" dirty="0">
                <a:effectLst/>
                <a:latin typeface="Tenorite" panose="00000500000000000000" pitchFamily="2" charset="0"/>
                <a:ea typeface="Calibri" panose="020F0502020204030204" pitchFamily="34" charset="0"/>
              </a:rPr>
              <a:t>urriculum</a:t>
            </a:r>
            <a:r>
              <a:rPr lang="en-US" sz="2400" dirty="0">
                <a:latin typeface="Tenorite" panose="00000500000000000000" pitchFamily="2" charset="0"/>
                <a:ea typeface="Calibri" panose="020F0502020204030204" pitchFamily="34" charset="0"/>
              </a:rPr>
              <a:t> &amp;</a:t>
            </a:r>
            <a:r>
              <a:rPr lang="en-US" sz="2400" dirty="0">
                <a:effectLst/>
                <a:latin typeface="Tenorite" panose="00000500000000000000" pitchFamily="2" charset="0"/>
                <a:ea typeface="Calibri" panose="020F0502020204030204" pitchFamily="34" charset="0"/>
              </a:rPr>
              <a:t> program. </a:t>
            </a:r>
            <a:endParaRPr lang="en-US" sz="2000" dirty="0">
              <a:latin typeface="Tenorite" panose="00000500000000000000" pitchFamily="2" charset="0"/>
            </a:endParaRPr>
          </a:p>
        </p:txBody>
      </p:sp>
      <p:pic>
        <p:nvPicPr>
          <p:cNvPr id="15" name="Picture Placeholder 14" descr="Close up of a plants">
            <a:extLst>
              <a:ext uri="{FF2B5EF4-FFF2-40B4-BE49-F238E27FC236}">
                <a16:creationId xmlns:a16="http://schemas.microsoft.com/office/drawing/2014/main" id="{8A312F11-75CA-44C5-8937-46152AD5520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3657600"/>
            <a:ext cx="12192000" cy="3200400"/>
          </a:xfrm>
        </p:spPr>
      </p:pic>
      <p:sp>
        <p:nvSpPr>
          <p:cNvPr id="57" name="Date Placeholder 56">
            <a:extLst>
              <a:ext uri="{FF2B5EF4-FFF2-40B4-BE49-F238E27FC236}">
                <a16:creationId xmlns:a16="http://schemas.microsoft.com/office/drawing/2014/main" id="{653BB8CA-23AF-4226-9FB3-FA1964EBA661}"/>
              </a:ext>
            </a:extLst>
          </p:cNvPr>
          <p:cNvSpPr>
            <a:spLocks noGrp="1"/>
          </p:cNvSpPr>
          <p:nvPr>
            <p:ph type="dt" sz="half" idx="2"/>
          </p:nvPr>
        </p:nvSpPr>
        <p:spPr>
          <a:xfrm>
            <a:off x="838200" y="6356350"/>
            <a:ext cx="2743200" cy="365125"/>
          </a:xfrm>
        </p:spPr>
        <p:txBody>
          <a:bodyPr/>
          <a:lstStyle/>
          <a:p>
            <a:r>
              <a:rPr lang="en-US" dirty="0"/>
              <a:t>2022</a:t>
            </a:r>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3"/>
          </p:nvPr>
        </p:nvSpPr>
        <p:spPr>
          <a:xfrm>
            <a:off x="4038600" y="6356350"/>
            <a:ext cx="4114800" cy="365125"/>
          </a:xfrm>
        </p:spPr>
        <p:txBody>
          <a:bodyPr/>
          <a:lstStyle/>
          <a:p>
            <a:r>
              <a:rPr lang="en-US" dirty="0"/>
              <a:t>Assessing Climate Solutions</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spTree>
    <p:extLst>
      <p:ext uri="{BB962C8B-B14F-4D97-AF65-F5344CB8AC3E}">
        <p14:creationId xmlns:p14="http://schemas.microsoft.com/office/powerpoint/2010/main" val="281533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914400" y="1331913"/>
            <a:ext cx="1871663" cy="641350"/>
          </a:xfrm>
        </p:spPr>
        <p:txBody>
          <a:bodyPr/>
          <a:lstStyle/>
          <a:p>
            <a:r>
              <a:rPr lang="en-US" noProof="0" dirty="0">
                <a:solidFill>
                  <a:schemeClr val="tx2"/>
                </a:solidFill>
              </a:rPr>
              <a:t>agenda</a:t>
            </a:r>
            <a:endParaRPr lang="en-US" dirty="0">
              <a:solidFill>
                <a:schemeClr val="tx2"/>
              </a:solidFill>
            </a:endParaRPr>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Introductions (2)</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30"/>
            <a:ext cx="5204788" cy="566021"/>
          </a:xfrm>
        </p:spPr>
        <p:txBody>
          <a:bodyPr/>
          <a:lstStyle/>
          <a:p>
            <a:r>
              <a:rPr lang="en-US" dirty="0"/>
              <a:t>Name, Place, &amp; Your Why for Attending in the chat </a:t>
            </a:r>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a:lstStyle/>
          <a:p>
            <a:r>
              <a:rPr lang="en-US" dirty="0"/>
              <a:t> </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9" y="1032330"/>
            <a:ext cx="3433138" cy="1370672"/>
          </a:xfrm>
        </p:spPr>
        <p:txBody>
          <a:bodyPr/>
          <a:lstStyle/>
          <a:p>
            <a:r>
              <a:rPr lang="en-US" dirty="0"/>
              <a:t> </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1458724"/>
            <a:ext cx="4733344" cy="379050"/>
          </a:xfrm>
        </p:spPr>
        <p:txBody>
          <a:bodyPr/>
          <a:lstStyle/>
          <a:p>
            <a:r>
              <a:rPr lang="en-US" dirty="0"/>
              <a:t>Key Terms (6)  &amp; Case studies (17)</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231041" y="1885162"/>
            <a:ext cx="6907129" cy="1181362"/>
          </a:xfrm>
        </p:spPr>
        <p:txBody>
          <a:bodyPr/>
          <a:lstStyle/>
          <a:p>
            <a:pPr marL="285750" indent="-285750">
              <a:buFont typeface="Arial" panose="020B0604020202020204" pitchFamily="34" charset="0"/>
              <a:buChar char="•"/>
            </a:pPr>
            <a:r>
              <a:rPr lang="en-US" dirty="0">
                <a:latin typeface="Tenorite" panose="00000500000000000000" pitchFamily="2" charset="0"/>
                <a:ea typeface="Calibri" panose="020F0502020204030204" pitchFamily="34" charset="0"/>
              </a:rPr>
              <a:t>Key Terms</a:t>
            </a:r>
          </a:p>
          <a:p>
            <a:pPr marL="285750" indent="-285750">
              <a:buFont typeface="Arial" panose="020B0604020202020204" pitchFamily="34" charset="0"/>
              <a:buChar char="•"/>
            </a:pPr>
            <a:r>
              <a:rPr lang="en-US" dirty="0">
                <a:latin typeface="Tenorite" panose="00000500000000000000" pitchFamily="2" charset="0"/>
                <a:ea typeface="Calibri" panose="020F0502020204030204" pitchFamily="34" charset="0"/>
              </a:rPr>
              <a:t>Integrating Climate Solutions Assessment into a Semester Course or Module with </a:t>
            </a:r>
            <a:r>
              <a:rPr lang="en-US" dirty="0" err="1"/>
              <a:t>En</a:t>
            </a:r>
            <a:r>
              <a:rPr lang="en-US" dirty="0"/>
              <a:t>-ROADS </a:t>
            </a:r>
          </a:p>
          <a:p>
            <a:pPr marL="285750" indent="-285750">
              <a:buFont typeface="Arial" panose="020B0604020202020204" pitchFamily="34" charset="0"/>
              <a:buChar char="•"/>
            </a:pPr>
            <a:r>
              <a:rPr lang="en-US" dirty="0"/>
              <a:t>Systemic Curricular Changes</a:t>
            </a:r>
          </a:p>
          <a:p>
            <a:endParaRPr lang="en-US" dirty="0"/>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9" y="2620561"/>
            <a:ext cx="3433138" cy="428891"/>
          </a:xfrm>
        </p:spPr>
        <p:txBody>
          <a:bodyPr/>
          <a:lstStyle/>
          <a:p>
            <a:r>
              <a:rPr lang="en-US" dirty="0"/>
              <a:t> </a:t>
            </a: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9" y="3002562"/>
            <a:ext cx="3433138" cy="961350"/>
          </a:xfrm>
        </p:spPr>
        <p:txBody>
          <a:bodyPr/>
          <a:lstStyle/>
          <a:p>
            <a:r>
              <a:rPr lang="en-US" dirty="0"/>
              <a:t> </a:t>
            </a:r>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3146954"/>
            <a:ext cx="3433138" cy="549557"/>
          </a:xfrm>
        </p:spPr>
        <p:txBody>
          <a:bodyPr/>
          <a:lstStyle/>
          <a:p>
            <a:r>
              <a:rPr lang="en-US" dirty="0"/>
              <a:t>Breakout groups (15)</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4231042" y="3855395"/>
            <a:ext cx="6297875" cy="2233554"/>
          </a:xfrm>
        </p:spPr>
        <p:txBody>
          <a:bodyPr/>
          <a:lstStyle/>
          <a:p>
            <a:r>
              <a:rPr lang="en-US" b="1" dirty="0"/>
              <a:t>Room 1: </a:t>
            </a:r>
            <a:r>
              <a:rPr lang="en-US" dirty="0"/>
              <a:t>	</a:t>
            </a:r>
            <a:r>
              <a:rPr lang="en-US" dirty="0">
                <a:latin typeface="Tenorite" panose="00000500000000000000" pitchFamily="2" charset="0"/>
              </a:rPr>
              <a:t>S</a:t>
            </a:r>
            <a:r>
              <a:rPr lang="en-US" sz="1600" dirty="0">
                <a:effectLst/>
                <a:latin typeface="Tenorite" panose="00000500000000000000" pitchFamily="2" charset="0"/>
                <a:ea typeface="Calibri" panose="020F0502020204030204" pitchFamily="34" charset="0"/>
              </a:rPr>
              <a:t>essions of a Semester </a:t>
            </a:r>
            <a:r>
              <a:rPr lang="en-US" dirty="0">
                <a:latin typeface="Tenorite" panose="00000500000000000000" pitchFamily="2" charset="0"/>
                <a:ea typeface="Calibri" panose="020F0502020204030204" pitchFamily="34" charset="0"/>
              </a:rPr>
              <a:t>C</a:t>
            </a:r>
            <a:r>
              <a:rPr lang="en-US" sz="1600" dirty="0">
                <a:effectLst/>
                <a:latin typeface="Tenorite" panose="00000500000000000000" pitchFamily="2" charset="0"/>
                <a:ea typeface="Calibri" panose="020F0502020204030204" pitchFamily="34" charset="0"/>
              </a:rPr>
              <a:t>ourse or Module </a:t>
            </a:r>
            <a:r>
              <a:rPr lang="en-US" dirty="0"/>
              <a:t>Integrating 	of </a:t>
            </a:r>
            <a:r>
              <a:rPr lang="en-US" dirty="0" err="1"/>
              <a:t>En</a:t>
            </a:r>
            <a:r>
              <a:rPr lang="en-US" dirty="0"/>
              <a:t>-ROADS CCE assessment (Florian) </a:t>
            </a:r>
          </a:p>
          <a:p>
            <a:r>
              <a:rPr lang="en-US" b="1" dirty="0"/>
              <a:t>Room 2: </a:t>
            </a:r>
            <a:r>
              <a:rPr lang="en-US" dirty="0"/>
              <a:t>	Systemic Curricular CCE Assessment (Petra)</a:t>
            </a:r>
          </a:p>
          <a:p>
            <a:r>
              <a:rPr lang="en-US" b="1" dirty="0"/>
              <a:t>Room 3: </a:t>
            </a:r>
            <a:r>
              <a:rPr lang="en-US" dirty="0"/>
              <a:t>	Getting Started with CCE Assessment (Jen) </a:t>
            </a:r>
          </a:p>
          <a:p>
            <a:endParaRPr lang="en-US" sz="1800" dirty="0">
              <a:solidFill>
                <a:schemeClr val="accent5">
                  <a:lumMod val="50000"/>
                </a:schemeClr>
              </a:solidFill>
              <a:latin typeface="+mj-lt"/>
            </a:endParaRPr>
          </a:p>
          <a:p>
            <a:r>
              <a:rPr lang="en-US" sz="1800" dirty="0">
                <a:solidFill>
                  <a:schemeClr val="accent5">
                    <a:lumMod val="50000"/>
                  </a:schemeClr>
                </a:solidFill>
                <a:latin typeface="+mj-lt"/>
              </a:rPr>
              <a:t>WRAP-UP &amp; NEXT YEAR’S AOM (5)</a:t>
            </a:r>
          </a:p>
          <a:p>
            <a:endParaRPr lang="en-US" dirty="0"/>
          </a:p>
          <a:p>
            <a:endParaRPr lang="en-US" dirty="0"/>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6 August 2022</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t>Assessing Climate Solutions</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5</a:t>
            </a:fld>
            <a:endParaRPr lang="en-US" dirty="0"/>
          </a:p>
        </p:txBody>
      </p:sp>
    </p:spTree>
    <p:extLst>
      <p:ext uri="{BB962C8B-B14F-4D97-AF65-F5344CB8AC3E}">
        <p14:creationId xmlns:p14="http://schemas.microsoft.com/office/powerpoint/2010/main" val="217400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67066E0-0B99-4EBE-8177-A147077403E0}"/>
              </a:ext>
            </a:extLst>
          </p:cNvPr>
          <p:cNvSpPr/>
          <p:nvPr/>
        </p:nvSpPr>
        <p:spPr>
          <a:xfrm>
            <a:off x="819727" y="2754928"/>
            <a:ext cx="6585961" cy="365125"/>
          </a:xfrm>
          <a:prstGeom prst="rect">
            <a:avLst/>
          </a:prstGeom>
          <a:solidFill>
            <a:schemeClr val="accent6">
              <a:lumMod val="50000"/>
              <a:alpha val="1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F1AAEE5-9510-4E6E-8B98-B67A01E6E25D}"/>
              </a:ext>
            </a:extLst>
          </p:cNvPr>
          <p:cNvSpPr/>
          <p:nvPr/>
        </p:nvSpPr>
        <p:spPr>
          <a:xfrm>
            <a:off x="819723" y="2044025"/>
            <a:ext cx="6585961" cy="308222"/>
          </a:xfrm>
          <a:prstGeom prst="rect">
            <a:avLst/>
          </a:prstGeom>
          <a:solidFill>
            <a:srgbClr val="99CC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DC38140-0EB3-4EB0-85DC-9471B16BED13}"/>
              </a:ext>
            </a:extLst>
          </p:cNvPr>
          <p:cNvSpPr/>
          <p:nvPr/>
        </p:nvSpPr>
        <p:spPr>
          <a:xfrm>
            <a:off x="819724" y="2409578"/>
            <a:ext cx="6585961" cy="308222"/>
          </a:xfrm>
          <a:prstGeom prst="rect">
            <a:avLst/>
          </a:prstGeom>
          <a:solidFill>
            <a:schemeClr val="accent6">
              <a:lumMod val="75000"/>
              <a:alpha val="1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le 11">
            <a:extLst>
              <a:ext uri="{FF2B5EF4-FFF2-40B4-BE49-F238E27FC236}">
                <a16:creationId xmlns:a16="http://schemas.microsoft.com/office/drawing/2014/main" id="{A32F9891-B6E7-4529-9D22-D1F252613D9A}"/>
              </a:ext>
            </a:extLst>
          </p:cNvPr>
          <p:cNvSpPr>
            <a:spLocks noGrp="1"/>
          </p:cNvSpPr>
          <p:nvPr>
            <p:ph type="title"/>
          </p:nvPr>
        </p:nvSpPr>
        <p:spPr>
          <a:xfrm>
            <a:off x="819728" y="317739"/>
            <a:ext cx="4114800" cy="623923"/>
          </a:xfrm>
        </p:spPr>
        <p:txBody>
          <a:bodyPr/>
          <a:lstStyle/>
          <a:p>
            <a:r>
              <a:rPr lang="en-US" dirty="0"/>
              <a:t>Assessment Terms &amp; CCE</a:t>
            </a:r>
          </a:p>
        </p:txBody>
      </p:sp>
      <p:sp>
        <p:nvSpPr>
          <p:cNvPr id="2" name="Date Placeholder 1">
            <a:extLst>
              <a:ext uri="{FF2B5EF4-FFF2-40B4-BE49-F238E27FC236}">
                <a16:creationId xmlns:a16="http://schemas.microsoft.com/office/drawing/2014/main" id="{F57712EE-CE28-402F-903B-90AEE8D39250}"/>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FC4F485F-FC54-4C73-ADD3-B309E9E79F82}"/>
              </a:ext>
            </a:extLst>
          </p:cNvPr>
          <p:cNvSpPr>
            <a:spLocks noGrp="1"/>
          </p:cNvSpPr>
          <p:nvPr>
            <p:ph type="ftr" sz="quarter" idx="11"/>
          </p:nvPr>
        </p:nvSpPr>
        <p:spPr>
          <a:xfrm>
            <a:off x="4038600" y="6356350"/>
            <a:ext cx="4114800" cy="365125"/>
          </a:xfrm>
        </p:spPr>
        <p:txBody>
          <a:bodyPr/>
          <a:lstStyle/>
          <a:p>
            <a:r>
              <a:rPr lang="en-US" dirty="0"/>
              <a:t>Assessing Climate Solutions</a:t>
            </a:r>
          </a:p>
        </p:txBody>
      </p:sp>
      <p:pic>
        <p:nvPicPr>
          <p:cNvPr id="13" name="Picture Placeholder 12" descr="A picture containing grass sprouting">
            <a:extLst>
              <a:ext uri="{FF2B5EF4-FFF2-40B4-BE49-F238E27FC236}">
                <a16:creationId xmlns:a16="http://schemas.microsoft.com/office/drawing/2014/main" id="{326D0768-880D-4BBA-B290-B3245B6F393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598229" y="0"/>
            <a:ext cx="4593770" cy="6858000"/>
          </a:xfrm>
        </p:spPr>
      </p:pic>
      <p:sp>
        <p:nvSpPr>
          <p:cNvPr id="4" name="Slide Number Placeholder 3">
            <a:extLst>
              <a:ext uri="{FF2B5EF4-FFF2-40B4-BE49-F238E27FC236}">
                <a16:creationId xmlns:a16="http://schemas.microsoft.com/office/drawing/2014/main" id="{A198B42E-E615-4755-9FB3-CA80590F7A27}"/>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6</a:t>
            </a:fld>
            <a:endParaRPr lang="en-US" dirty="0"/>
          </a:p>
        </p:txBody>
      </p:sp>
      <p:sp>
        <p:nvSpPr>
          <p:cNvPr id="6" name="Content Placeholder 5">
            <a:extLst>
              <a:ext uri="{FF2B5EF4-FFF2-40B4-BE49-F238E27FC236}">
                <a16:creationId xmlns:a16="http://schemas.microsoft.com/office/drawing/2014/main" id="{46D66650-EC59-15AB-3895-67CC15472FE7}"/>
              </a:ext>
            </a:extLst>
          </p:cNvPr>
          <p:cNvSpPr>
            <a:spLocks noGrp="1"/>
          </p:cNvSpPr>
          <p:nvPr>
            <p:ph sz="quarter" idx="15"/>
          </p:nvPr>
        </p:nvSpPr>
        <p:spPr>
          <a:xfrm>
            <a:off x="914399" y="905856"/>
            <a:ext cx="6585960" cy="5047269"/>
          </a:xfrm>
        </p:spPr>
        <p:txBody>
          <a:bodyPr/>
          <a:lstStyle/>
          <a:p>
            <a:r>
              <a:rPr lang="en-US" dirty="0"/>
              <a:t>Level of assessment: Co-curricular/Curricular</a:t>
            </a:r>
          </a:p>
          <a:p>
            <a:endParaRPr lang="en-US" dirty="0"/>
          </a:p>
          <a:p>
            <a:r>
              <a:rPr lang="en-US" dirty="0"/>
              <a:t>Curricular Levels</a:t>
            </a:r>
          </a:p>
          <a:p>
            <a:pPr marL="342900" indent="-342900">
              <a:buFont typeface="+mj-lt"/>
              <a:buAutoNum type="arabicPeriod"/>
            </a:pPr>
            <a:r>
              <a:rPr lang="en-US" dirty="0"/>
              <a:t>Lesson (Pass / Fail)	-&gt; RM 1 (Florian &amp; </a:t>
            </a:r>
            <a:r>
              <a:rPr lang="en-US" dirty="0" err="1"/>
              <a:t>En</a:t>
            </a:r>
            <a:r>
              <a:rPr lang="en-US" dirty="0"/>
              <a:t>-ROADS)</a:t>
            </a:r>
          </a:p>
          <a:p>
            <a:pPr marL="342900" indent="-342900">
              <a:buFont typeface="+mj-lt"/>
              <a:buAutoNum type="arabicPeriod"/>
            </a:pPr>
            <a:r>
              <a:rPr lang="en-US" dirty="0"/>
              <a:t>Course/Module	-&gt; Rm 3 (Jen &amp; Getting STARTED)</a:t>
            </a:r>
          </a:p>
          <a:p>
            <a:pPr marL="342900" indent="-342900">
              <a:buFont typeface="+mj-lt"/>
              <a:buAutoNum type="arabicPeriod"/>
            </a:pPr>
            <a:r>
              <a:rPr lang="en-US" dirty="0"/>
              <a:t>Program/ Course	</a:t>
            </a:r>
            <a:r>
              <a:rPr lang="de-DE" dirty="0"/>
              <a:t>-&gt; </a:t>
            </a:r>
            <a:r>
              <a:rPr lang="de-DE" dirty="0" err="1"/>
              <a:t>Rm</a:t>
            </a:r>
            <a:r>
              <a:rPr lang="de-DE" dirty="0"/>
              <a:t> 2 (Petra &amp; </a:t>
            </a:r>
            <a:r>
              <a:rPr lang="de-DE" dirty="0" err="1"/>
              <a:t>Systemic</a:t>
            </a:r>
            <a:r>
              <a:rPr lang="de-DE" dirty="0"/>
              <a:t> CURR.) </a:t>
            </a:r>
            <a:endParaRPr lang="en-US" dirty="0"/>
          </a:p>
          <a:p>
            <a:pPr marL="342900" indent="-342900">
              <a:buFont typeface="+mj-lt"/>
              <a:buAutoNum type="arabicPeriod"/>
            </a:pPr>
            <a:r>
              <a:rPr lang="en-US" dirty="0"/>
              <a:t>Business school 	(please ask Petra after Session)</a:t>
            </a:r>
          </a:p>
          <a:p>
            <a:pPr marL="342900" indent="-342900">
              <a:buFont typeface="+mj-lt"/>
              <a:buAutoNum type="arabicPeriod"/>
            </a:pPr>
            <a:r>
              <a:rPr lang="en-US" dirty="0"/>
              <a:t>University 		(please ask Petra after Session)</a:t>
            </a:r>
          </a:p>
        </p:txBody>
      </p:sp>
      <p:sp>
        <p:nvSpPr>
          <p:cNvPr id="8" name="Textfeld 7">
            <a:extLst>
              <a:ext uri="{FF2B5EF4-FFF2-40B4-BE49-F238E27FC236}">
                <a16:creationId xmlns:a16="http://schemas.microsoft.com/office/drawing/2014/main" id="{F4D69786-F02B-4318-B3D8-3223CB98A351}"/>
              </a:ext>
            </a:extLst>
          </p:cNvPr>
          <p:cNvSpPr txBox="1"/>
          <p:nvPr/>
        </p:nvSpPr>
        <p:spPr>
          <a:xfrm>
            <a:off x="3667125" y="2969070"/>
            <a:ext cx="4114800" cy="485540"/>
          </a:xfrm>
          <a:prstGeom prst="rect">
            <a:avLst/>
          </a:prstGeom>
        </p:spPr>
        <p:txBody>
          <a:bodyPr/>
          <a:lstStyle>
            <a:lvl1pPr indent="0">
              <a:lnSpc>
                <a:spcPct val="90000"/>
              </a:lnSpc>
              <a:spcBef>
                <a:spcPts val="1000"/>
              </a:spcBef>
              <a:buFont typeface="Arial" panose="020B0604020202020204" pitchFamily="34" charset="0"/>
              <a:buNone/>
              <a:defRPr cap="all" baseline="0">
                <a:solidFill>
                  <a:schemeClr val="accent5">
                    <a:lumMod val="50000"/>
                  </a:schemeClr>
                </a:solidFill>
              </a:defRPr>
            </a:lvl1pPr>
            <a:lvl2pPr indent="0">
              <a:lnSpc>
                <a:spcPct val="90000"/>
              </a:lnSpc>
              <a:spcBef>
                <a:spcPts val="500"/>
              </a:spcBef>
              <a:buFont typeface="Arial" panose="020B0604020202020204" pitchFamily="34" charset="0"/>
              <a:buNone/>
              <a:defRPr sz="1600" cap="all" baseline="0">
                <a:solidFill>
                  <a:schemeClr val="accent5">
                    <a:lumMod val="50000"/>
                  </a:schemeClr>
                </a:solidFill>
              </a:defRPr>
            </a:lvl2pPr>
            <a:lvl3pPr indent="0">
              <a:lnSpc>
                <a:spcPct val="90000"/>
              </a:lnSpc>
              <a:spcBef>
                <a:spcPts val="500"/>
              </a:spcBef>
              <a:buFont typeface="Arial" panose="020B0604020202020204" pitchFamily="34" charset="0"/>
              <a:buNone/>
              <a:defRPr sz="1400" cap="all" baseline="0">
                <a:solidFill>
                  <a:schemeClr val="accent5">
                    <a:lumMod val="50000"/>
                  </a:schemeClr>
                </a:solidFill>
              </a:defRPr>
            </a:lvl3pPr>
            <a:lvl4pPr indent="0">
              <a:lnSpc>
                <a:spcPct val="90000"/>
              </a:lnSpc>
              <a:spcBef>
                <a:spcPts val="500"/>
              </a:spcBef>
              <a:buFont typeface="Arial" panose="020B0604020202020204" pitchFamily="34" charset="0"/>
              <a:buNone/>
              <a:defRPr sz="1200" cap="all" baseline="0">
                <a:solidFill>
                  <a:schemeClr val="accent5">
                    <a:lumMod val="50000"/>
                  </a:schemeClr>
                </a:solidFill>
              </a:defRPr>
            </a:lvl4pPr>
            <a:lvl5pPr indent="0">
              <a:lnSpc>
                <a:spcPct val="90000"/>
              </a:lnSpc>
              <a:spcBef>
                <a:spcPts val="500"/>
              </a:spcBef>
              <a:buFont typeface="Arial" panose="020B0604020202020204" pitchFamily="34" charset="0"/>
              <a:buNone/>
              <a:defRPr sz="1200" cap="all" baseline="0">
                <a:solidFill>
                  <a:schemeClr val="accent5">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	   </a:t>
            </a:r>
          </a:p>
        </p:txBody>
      </p:sp>
    </p:spTree>
    <p:extLst>
      <p:ext uri="{BB962C8B-B14F-4D97-AF65-F5344CB8AC3E}">
        <p14:creationId xmlns:p14="http://schemas.microsoft.com/office/powerpoint/2010/main" val="1404125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2918509462"/>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6"/>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1. Climate Change Science Education</a:t>
            </a:r>
            <a:endParaRPr kumimoji="0" lang="en-NL"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198656564"/>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623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6"/>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2. Climate Change Mitigation Education</a:t>
            </a:r>
            <a:endParaRPr kumimoji="0" lang="en-NL" sz="2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4294967295"/>
          </p:nvPr>
        </p:nvSpPr>
        <p:spPr>
          <a:xfrm>
            <a:off x="7097713" y="1336675"/>
            <a:ext cx="5094287" cy="5278438"/>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idx="4294967295"/>
          </p:nvPr>
        </p:nvSpPr>
        <p:spPr>
          <a:xfrm>
            <a:off x="0" y="461963"/>
            <a:ext cx="11822113" cy="1003300"/>
          </a:xfrm>
        </p:spPr>
        <p:txBody>
          <a:bodyPr>
            <a:noAutofit/>
          </a:bodyPr>
          <a:lstStyle/>
          <a:p>
            <a:r>
              <a:rPr lang="en-GB" sz="3600" dirty="0">
                <a:solidFill>
                  <a:schemeClr val="accent6"/>
                </a:solidFill>
                <a:latin typeface="Tenorite" panose="00000500000000000000" pitchFamily="2" charset="0"/>
              </a:rPr>
              <a:t>    Good?</a:t>
            </a:r>
            <a:endParaRPr lang="en-US" sz="3600" dirty="0">
              <a:solidFill>
                <a:schemeClr val="accent6"/>
              </a:solidFill>
              <a:latin typeface="Tenorite" panose="00000500000000000000" pitchFamily="2" charset="0"/>
            </a:endParaRPr>
          </a:p>
        </p:txBody>
      </p:sp>
      <p:pic>
        <p:nvPicPr>
          <p:cNvPr id="6" name="Picture 5" descr="A picture containing text, outdoor, sign, pole&#10;&#10;Description automatically generated">
            <a:extLst>
              <a:ext uri="{FF2B5EF4-FFF2-40B4-BE49-F238E27FC236}">
                <a16:creationId xmlns:a16="http://schemas.microsoft.com/office/drawing/2014/main" id="{9DD9598E-BE0A-45E4-A08A-A71D9433400A}"/>
              </a:ext>
            </a:extLst>
          </p:cNvPr>
          <p:cNvPicPr>
            <a:picLocks noChangeAspect="1"/>
          </p:cNvPicPr>
          <p:nvPr/>
        </p:nvPicPr>
        <p:blipFill>
          <a:blip r:embed="rId3"/>
          <a:stretch>
            <a:fillRect/>
          </a:stretch>
        </p:blipFill>
        <p:spPr>
          <a:xfrm>
            <a:off x="3396466" y="1336975"/>
            <a:ext cx="3738429" cy="527831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7A1C77F2-81C0-4254-83D2-232F403C009E}"/>
              </a:ext>
            </a:extLst>
          </p:cNvPr>
          <p:cNvPicPr>
            <a:picLocks noChangeAspect="1"/>
          </p:cNvPicPr>
          <p:nvPr/>
        </p:nvPicPr>
        <p:blipFill>
          <a:blip r:embed="rId4"/>
          <a:stretch>
            <a:fillRect/>
          </a:stretch>
        </p:blipFill>
        <p:spPr>
          <a:xfrm>
            <a:off x="7856113" y="1336974"/>
            <a:ext cx="3618963" cy="5179735"/>
          </a:xfrm>
          <a:prstGeom prst="rect">
            <a:avLst/>
          </a:prstGeom>
        </p:spPr>
      </p:pic>
    </p:spTree>
    <p:extLst>
      <p:ext uri="{BB962C8B-B14F-4D97-AF65-F5344CB8AC3E}">
        <p14:creationId xmlns:p14="http://schemas.microsoft.com/office/powerpoint/2010/main" val="209462255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9ACF21"/>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Custom 1">
      <a:dk1>
        <a:srgbClr val="000000"/>
      </a:dk1>
      <a:lt1>
        <a:srgbClr val="FFFFFF"/>
      </a:lt1>
      <a:dk2>
        <a:srgbClr val="000000"/>
      </a:dk2>
      <a:lt2>
        <a:srgbClr val="E5E5E5"/>
      </a:lt2>
      <a:accent1>
        <a:srgbClr val="92D050"/>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E439292-23DE-4FBC-B000-AFED89AC64F3}">
  <ds:schemaRefs>
    <ds:schemaRef ds:uri="http://schemas.microsoft.com/office/infopath/2007/PartnerControls"/>
    <ds:schemaRef ds:uri="http://schemas.microsoft.com/office/2006/documentManagement/types"/>
    <ds:schemaRef ds:uri="71af3243-3dd4-4a8d-8c0d-dd76da1f02a5"/>
    <ds:schemaRef ds:uri="http://purl.org/dc/elements/1.1/"/>
    <ds:schemaRef ds:uri="http://schemas.microsoft.com/office/2006/metadata/properties"/>
    <ds:schemaRef ds:uri="230e9df3-be65-4c73-a93b-d1236ebd677e"/>
    <ds:schemaRef ds:uri="http://schemas.microsoft.com/sharepoint/v3"/>
    <ds:schemaRef ds:uri="http://schemas.openxmlformats.org/package/2006/metadata/core-properties"/>
    <ds:schemaRef ds:uri="http://purl.org/dc/terms/"/>
    <ds:schemaRef ds:uri="16c05727-aa75-4e4a-9b5f-8a80a1165891"/>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{A72D36DA-3457-419F-82B7-6706475390C0}tf16411175_win32</Template>
  <TotalTime>0</TotalTime>
  <Words>4228</Words>
  <Application>Microsoft Office PowerPoint</Application>
  <PresentationFormat>Widescreen</PresentationFormat>
  <Paragraphs>502</Paragraphs>
  <Slides>35</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Tenorite </vt:lpstr>
      <vt:lpstr>Tenorite Bold</vt:lpstr>
      <vt:lpstr>Arial</vt:lpstr>
      <vt:lpstr>Calibri</vt:lpstr>
      <vt:lpstr>Roboto</vt:lpstr>
      <vt:lpstr>Symbol</vt:lpstr>
      <vt:lpstr>Tenorite</vt:lpstr>
      <vt:lpstr>Times New Roman</vt:lpstr>
      <vt:lpstr>Verdana</vt:lpstr>
      <vt:lpstr>Wingdings</vt:lpstr>
      <vt:lpstr>Office Theme</vt:lpstr>
      <vt:lpstr>Office Theme</vt:lpstr>
      <vt:lpstr>Assessing climate solutions to create a better world together</vt:lpstr>
      <vt:lpstr>Ready to integrate climate Change education (CCE) into your courses?</vt:lpstr>
      <vt:lpstr>Facilitators &amp; Introductions</vt:lpstr>
      <vt:lpstr>Session Introduction</vt:lpstr>
      <vt:lpstr>agenda</vt:lpstr>
      <vt:lpstr>Assessment Terms &amp; CCE</vt:lpstr>
      <vt:lpstr>PowerPoint Presentation</vt:lpstr>
      <vt:lpstr>PowerPoint Presentation</vt:lpstr>
      <vt:lpstr>    Good?</vt:lpstr>
      <vt:lpstr>PowerPoint Presentation</vt:lpstr>
      <vt:lpstr>Case Study 1: integrating climate solutions Assessment into a Semester Course or Module with Climate-Energy Simulator En-ROADS </vt:lpstr>
      <vt:lpstr>Case Study 1: integrating climate solutions Assessment into a Semester Course or Module with Climate-Energy Simulator En-ROADS </vt:lpstr>
      <vt:lpstr>Case Study 2: Students changing organisations as part of the core curriculum in their final year</vt:lpstr>
      <vt:lpstr>Case Study 2: Students changing organisations as part of the core curriculum in their final year (Undergraduates)</vt:lpstr>
      <vt:lpstr>Sustainability in Enterprise (SiE)</vt:lpstr>
      <vt:lpstr>Systemic Changes</vt:lpstr>
      <vt:lpstr>Embedding the SDGs into the curriculum at NTU</vt:lpstr>
      <vt:lpstr>PowerPoint Presentation</vt:lpstr>
      <vt:lpstr>Extra-curricula Visual Displays  Example of our First Interactive Visual Display</vt:lpstr>
      <vt:lpstr>PowerPoint Presentation</vt:lpstr>
      <vt:lpstr>Sign up for our next traininG</vt:lpstr>
      <vt:lpstr>Breakout rooms</vt:lpstr>
      <vt:lpstr>Wrap-Up &amp; Resource Sharing</vt:lpstr>
      <vt:lpstr>Thank you</vt:lpstr>
      <vt:lpstr>Breakout Slides</vt:lpstr>
      <vt:lpstr>Getting Started Breakout Room</vt:lpstr>
      <vt:lpstr>Getting Started Breakout Room</vt:lpstr>
      <vt:lpstr>Getting Started Breakout Room</vt:lpstr>
      <vt:lpstr>SLO Development</vt:lpstr>
      <vt:lpstr>Start where you are</vt:lpstr>
      <vt:lpstr>Quality SLOs</vt:lpstr>
      <vt:lpstr>Breakout Room Petra</vt:lpstr>
      <vt:lpstr>PowerPoint Presentation</vt:lpstr>
      <vt:lpstr>Program/Course: nAME CLO: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climate solutions to create a better world together</dc:title>
  <dc:creator>Jennifer Leigh</dc:creator>
  <cp:lastModifiedBy>Ward, Laura</cp:lastModifiedBy>
  <cp:revision>44</cp:revision>
  <dcterms:created xsi:type="dcterms:W3CDTF">2022-06-28T14:28:56Z</dcterms:created>
  <dcterms:modified xsi:type="dcterms:W3CDTF">2023-07-27T15:39:16Z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