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7" r:id="rId5"/>
    <p:sldMasterId id="2147483741" r:id="rId6"/>
    <p:sldMasterId id="2147483747" r:id="rId7"/>
    <p:sldMasterId id="2147483765" r:id="rId8"/>
  </p:sldMasterIdLst>
  <p:notesMasterIdLst>
    <p:notesMasterId r:id="rId27"/>
  </p:notesMasterIdLst>
  <p:sldIdLst>
    <p:sldId id="256" r:id="rId9"/>
    <p:sldId id="1546" r:id="rId10"/>
    <p:sldId id="2085" r:id="rId11"/>
    <p:sldId id="2093" r:id="rId12"/>
    <p:sldId id="1557" r:id="rId13"/>
    <p:sldId id="1552" r:id="rId14"/>
    <p:sldId id="283" r:id="rId15"/>
    <p:sldId id="1569" r:id="rId16"/>
    <p:sldId id="2095" r:id="rId17"/>
    <p:sldId id="1539" r:id="rId18"/>
    <p:sldId id="2094" r:id="rId19"/>
    <p:sldId id="2143" r:id="rId20"/>
    <p:sldId id="2155" r:id="rId21"/>
    <p:sldId id="1585" r:id="rId22"/>
    <p:sldId id="2156" r:id="rId23"/>
    <p:sldId id="2157" r:id="rId24"/>
    <p:sldId id="1568" r:id="rId25"/>
    <p:sldId id="1566" r:id="rId26"/>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BCDC"/>
    <a:srgbClr val="821E69"/>
    <a:srgbClr val="C7017F"/>
    <a:srgbClr val="6F6258"/>
    <a:srgbClr val="9E043D"/>
    <a:srgbClr val="E5E5E5"/>
    <a:srgbClr val="E6005B"/>
    <a:srgbClr val="BB3F07"/>
    <a:srgbClr val="C7D533"/>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8" autoAdjust="0"/>
    <p:restoredTop sz="82831" autoAdjust="0"/>
  </p:normalViewPr>
  <p:slideViewPr>
    <p:cSldViewPr snapToGrid="0" snapToObjects="1">
      <p:cViewPr varScale="1">
        <p:scale>
          <a:sx n="66" d="100"/>
          <a:sy n="66" d="100"/>
        </p:scale>
        <p:origin x="420" y="4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C9D00-7D4D-4724-8FD8-FD2C6C4E492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NL"/>
        </a:p>
      </dgm:t>
    </dgm:pt>
    <dgm:pt modelId="{288CA17F-010F-47C8-82E8-CDB1F0BD8907}">
      <dgm:prSet phldrT="[Text]"/>
      <dgm:spPr/>
      <dgm:t>
        <a:bodyPr/>
        <a:lstStyle/>
        <a:p>
          <a:pPr algn="ctr"/>
          <a:r>
            <a:rPr lang="en-GB" dirty="0">
              <a:solidFill>
                <a:schemeClr val="tx1"/>
              </a:solidFill>
            </a:rPr>
            <a:t>Climate change mitigation focused on solutions</a:t>
          </a:r>
          <a:endParaRPr lang="en-NL" dirty="0"/>
        </a:p>
      </dgm:t>
    </dgm:pt>
    <dgm:pt modelId="{6C1D7178-DE3F-4DC4-96C7-58A871042227}" type="parTrans" cxnId="{6C26FC64-702E-440D-BBFF-AD6F174E9BD0}">
      <dgm:prSet/>
      <dgm:spPr/>
      <dgm:t>
        <a:bodyPr/>
        <a:lstStyle/>
        <a:p>
          <a:pPr algn="ctr"/>
          <a:endParaRPr lang="en-NL"/>
        </a:p>
      </dgm:t>
    </dgm:pt>
    <dgm:pt modelId="{B8DAD99D-2EBA-454E-B39F-0F0B84B7C56F}" type="sibTrans" cxnId="{6C26FC64-702E-440D-BBFF-AD6F174E9BD0}">
      <dgm:prSet/>
      <dgm:spPr/>
      <dgm:t>
        <a:bodyPr/>
        <a:lstStyle/>
        <a:p>
          <a:pPr algn="ctr"/>
          <a:endParaRPr lang="en-NL"/>
        </a:p>
      </dgm:t>
    </dgm:pt>
    <dgm:pt modelId="{EAAB7796-74AE-4689-8B04-9053AFD29681}">
      <dgm:prSet phldrT="[Text]"/>
      <dgm:spPr/>
      <dgm:t>
        <a:bodyPr/>
        <a:lstStyle/>
        <a:p>
          <a:pPr algn="ctr"/>
          <a:r>
            <a:rPr lang="en-GB" dirty="0"/>
            <a:t>Interactive teaching material</a:t>
          </a:r>
          <a:endParaRPr lang="en-NL" dirty="0"/>
        </a:p>
      </dgm:t>
    </dgm:pt>
    <dgm:pt modelId="{460FDE6B-C990-4567-A97D-8CE92DF5C9F2}" type="parTrans" cxnId="{2625F2E7-DF7E-4A06-9702-070DED043143}">
      <dgm:prSet/>
      <dgm:spPr/>
      <dgm:t>
        <a:bodyPr/>
        <a:lstStyle/>
        <a:p>
          <a:pPr algn="ctr"/>
          <a:endParaRPr lang="en-NL"/>
        </a:p>
      </dgm:t>
    </dgm:pt>
    <dgm:pt modelId="{DBDA2ACF-7408-4288-A40D-2DE9427DF32E}" type="sibTrans" cxnId="{2625F2E7-DF7E-4A06-9702-070DED043143}">
      <dgm:prSet/>
      <dgm:spPr/>
      <dgm:t>
        <a:bodyPr/>
        <a:lstStyle/>
        <a:p>
          <a:pPr algn="ctr"/>
          <a:endParaRPr lang="en-NL"/>
        </a:p>
      </dgm:t>
    </dgm:pt>
    <dgm:pt modelId="{E9A84F13-52FC-45F9-9914-98752192E741}">
      <dgm:prSet phldrT="[Text]"/>
      <dgm:spPr/>
      <dgm:t>
        <a:bodyPr/>
        <a:lstStyle/>
        <a:p>
          <a:pPr algn="ctr"/>
          <a:r>
            <a:rPr lang="en-GB" dirty="0"/>
            <a:t>MIT Sloan &amp; Climate Interactive Simulation tool </a:t>
          </a:r>
          <a:endParaRPr lang="en-NL" dirty="0"/>
        </a:p>
      </dgm:t>
    </dgm:pt>
    <dgm:pt modelId="{AE41392D-7902-40C5-8641-A2A61F1AF4D6}" type="parTrans" cxnId="{01DA5A4C-589D-4FA9-8A25-12B4A766B5DF}">
      <dgm:prSet/>
      <dgm:spPr/>
      <dgm:t>
        <a:bodyPr/>
        <a:lstStyle/>
        <a:p>
          <a:pPr algn="ctr"/>
          <a:endParaRPr lang="en-NL"/>
        </a:p>
      </dgm:t>
    </dgm:pt>
    <dgm:pt modelId="{5451EB49-B932-4DDA-8764-16538FDD296B}" type="sibTrans" cxnId="{01DA5A4C-589D-4FA9-8A25-12B4A766B5DF}">
      <dgm:prSet/>
      <dgm:spPr/>
      <dgm:t>
        <a:bodyPr/>
        <a:lstStyle/>
        <a:p>
          <a:pPr algn="ctr"/>
          <a:endParaRPr lang="en-NL"/>
        </a:p>
      </dgm:t>
    </dgm:pt>
    <dgm:pt modelId="{693AB9D4-59AB-4AE9-A0ED-EEC538033421}">
      <dgm:prSet/>
      <dgm:spPr/>
      <dgm:t>
        <a:bodyPr/>
        <a:lstStyle/>
        <a:p>
          <a:pPr algn="ctr"/>
          <a:r>
            <a:rPr lang="en-GB" dirty="0"/>
            <a:t>Certificates for you and your students</a:t>
          </a:r>
          <a:endParaRPr lang="en-NL" dirty="0"/>
        </a:p>
      </dgm:t>
    </dgm:pt>
    <dgm:pt modelId="{CBA92C69-736A-4B07-BB73-1E2A9B937B26}" type="parTrans" cxnId="{7A796FD2-326F-4B5A-9A70-587DFC35559D}">
      <dgm:prSet/>
      <dgm:spPr/>
      <dgm:t>
        <a:bodyPr/>
        <a:lstStyle/>
        <a:p>
          <a:pPr algn="ctr"/>
          <a:endParaRPr lang="en-NL"/>
        </a:p>
      </dgm:t>
    </dgm:pt>
    <dgm:pt modelId="{1272EF4D-94B3-4F95-BC95-B1B64D49CE2C}" type="sibTrans" cxnId="{7A796FD2-326F-4B5A-9A70-587DFC35559D}">
      <dgm:prSet/>
      <dgm:spPr/>
      <dgm:t>
        <a:bodyPr/>
        <a:lstStyle/>
        <a:p>
          <a:pPr algn="ctr"/>
          <a:endParaRPr lang="en-NL"/>
        </a:p>
      </dgm:t>
    </dgm:pt>
    <dgm:pt modelId="{D1703DA8-CB43-4CE2-89F3-0AE2985318B0}" type="pres">
      <dgm:prSet presAssocID="{89EC9D00-7D4D-4724-8FD8-FD2C6C4E492A}" presName="Name0" presStyleCnt="0">
        <dgm:presLayoutVars>
          <dgm:dir/>
          <dgm:resizeHandles val="exact"/>
        </dgm:presLayoutVars>
      </dgm:prSet>
      <dgm:spPr/>
    </dgm:pt>
    <dgm:pt modelId="{DBBD1058-A32C-4A27-BDD0-E5B4ECE68118}" type="pres">
      <dgm:prSet presAssocID="{288CA17F-010F-47C8-82E8-CDB1F0BD8907}" presName="compNode" presStyleCnt="0"/>
      <dgm:spPr/>
    </dgm:pt>
    <dgm:pt modelId="{CD6A562E-7197-486F-BE97-DFBC2CFF3D7E}" type="pres">
      <dgm:prSet presAssocID="{288CA17F-010F-47C8-82E8-CDB1F0BD8907}" presName="pictRect" presStyleLbl="node1" presStyleIdx="0" presStyleCnt="4"/>
      <dgm:spPr>
        <a:blipFill rotWithShape="1">
          <a:blip xmlns:r="http://schemas.openxmlformats.org/officeDocument/2006/relationships" r:embed="rId1"/>
          <a:srcRect/>
          <a:stretch>
            <a:fillRect l="-2000" r="-2000"/>
          </a:stretch>
        </a:blipFill>
      </dgm:spPr>
    </dgm:pt>
    <dgm:pt modelId="{4D876F06-6DDD-4D83-890F-4D029BA745C5}" type="pres">
      <dgm:prSet presAssocID="{288CA17F-010F-47C8-82E8-CDB1F0BD8907}" presName="textRect" presStyleLbl="revTx" presStyleIdx="0" presStyleCnt="4">
        <dgm:presLayoutVars>
          <dgm:bulletEnabled val="1"/>
        </dgm:presLayoutVars>
      </dgm:prSet>
      <dgm:spPr/>
    </dgm:pt>
    <dgm:pt modelId="{2341538B-5564-45EE-8A9A-9A7D47930EEA}" type="pres">
      <dgm:prSet presAssocID="{B8DAD99D-2EBA-454E-B39F-0F0B84B7C56F}" presName="sibTrans" presStyleLbl="sibTrans2D1" presStyleIdx="0" presStyleCnt="0"/>
      <dgm:spPr/>
    </dgm:pt>
    <dgm:pt modelId="{055E91EC-143C-40DC-A478-6FEF82A389E8}" type="pres">
      <dgm:prSet presAssocID="{EAAB7796-74AE-4689-8B04-9053AFD29681}" presName="compNode" presStyleCnt="0"/>
      <dgm:spPr/>
    </dgm:pt>
    <dgm:pt modelId="{D09A07F7-6B08-419A-929B-35B77FEFD7CC}" type="pres">
      <dgm:prSet presAssocID="{EAAB7796-74AE-4689-8B04-9053AFD29681}" presName="pictRect" presStyleLbl="node1" presStyleIdx="1" presStyleCnt="4"/>
      <dgm:spPr>
        <a:blipFill rotWithShape="1">
          <a:blip xmlns:r="http://schemas.openxmlformats.org/officeDocument/2006/relationships" r:embed="rId2"/>
          <a:srcRect/>
          <a:stretch>
            <a:fillRect l="-2000" r="-2000"/>
          </a:stretch>
        </a:blipFill>
      </dgm:spPr>
    </dgm:pt>
    <dgm:pt modelId="{8C75DDDE-D4AF-4EFE-93CD-C3BF02253519}" type="pres">
      <dgm:prSet presAssocID="{EAAB7796-74AE-4689-8B04-9053AFD29681}" presName="textRect" presStyleLbl="revTx" presStyleIdx="1" presStyleCnt="4">
        <dgm:presLayoutVars>
          <dgm:bulletEnabled val="1"/>
        </dgm:presLayoutVars>
      </dgm:prSet>
      <dgm:spPr/>
    </dgm:pt>
    <dgm:pt modelId="{9BE3FF69-2864-47E9-A5DB-307E08D44A81}" type="pres">
      <dgm:prSet presAssocID="{DBDA2ACF-7408-4288-A40D-2DE9427DF32E}" presName="sibTrans" presStyleLbl="sibTrans2D1" presStyleIdx="0" presStyleCnt="0"/>
      <dgm:spPr/>
    </dgm:pt>
    <dgm:pt modelId="{64AB5C60-0E12-4DD7-8279-C03B5B5B1594}" type="pres">
      <dgm:prSet presAssocID="{E9A84F13-52FC-45F9-9914-98752192E741}" presName="compNode" presStyleCnt="0"/>
      <dgm:spPr/>
    </dgm:pt>
    <dgm:pt modelId="{ADD7C7E1-30A0-4713-8F27-30F74E1E2C57}" type="pres">
      <dgm:prSet presAssocID="{E9A84F13-52FC-45F9-9914-98752192E741}" presName="pictRect" presStyleLbl="node1" presStyleIdx="2" presStyleCnt="4"/>
      <dgm:spPr>
        <a:blipFill rotWithShape="1">
          <a:blip xmlns:r="http://schemas.openxmlformats.org/officeDocument/2006/relationships" r:embed="rId3"/>
          <a:srcRect/>
          <a:stretch>
            <a:fillRect l="-2000" r="-2000"/>
          </a:stretch>
        </a:blipFill>
      </dgm:spPr>
    </dgm:pt>
    <dgm:pt modelId="{1EE91406-2FB8-46B7-B726-80C89895A895}" type="pres">
      <dgm:prSet presAssocID="{E9A84F13-52FC-45F9-9914-98752192E741}" presName="textRect" presStyleLbl="revTx" presStyleIdx="2" presStyleCnt="4">
        <dgm:presLayoutVars>
          <dgm:bulletEnabled val="1"/>
        </dgm:presLayoutVars>
      </dgm:prSet>
      <dgm:spPr/>
    </dgm:pt>
    <dgm:pt modelId="{77A89643-6148-4D94-B862-61DA29EBBEA4}" type="pres">
      <dgm:prSet presAssocID="{5451EB49-B932-4DDA-8764-16538FDD296B}" presName="sibTrans" presStyleLbl="sibTrans2D1" presStyleIdx="0" presStyleCnt="0"/>
      <dgm:spPr/>
    </dgm:pt>
    <dgm:pt modelId="{51B9BC2B-9E44-4DAC-B6D8-83A4E93968FA}" type="pres">
      <dgm:prSet presAssocID="{693AB9D4-59AB-4AE9-A0ED-EEC538033421}" presName="compNode" presStyleCnt="0"/>
      <dgm:spPr/>
    </dgm:pt>
    <dgm:pt modelId="{DC7A39B0-3FAA-4438-BBA8-BFC9CE9EFD63}" type="pres">
      <dgm:prSet presAssocID="{693AB9D4-59AB-4AE9-A0ED-EEC538033421}" presName="pictRect" presStyleLbl="node1" presStyleIdx="3" presStyleCnt="4"/>
      <dgm:spPr>
        <a:blipFill rotWithShape="1">
          <a:blip xmlns:r="http://schemas.openxmlformats.org/officeDocument/2006/relationships" r:embed="rId4"/>
          <a:srcRect/>
          <a:stretch>
            <a:fillRect l="-2000" r="-2000"/>
          </a:stretch>
        </a:blipFill>
      </dgm:spPr>
    </dgm:pt>
    <dgm:pt modelId="{F86DC537-E8D6-4C90-8AF1-A480E8A5DDFD}" type="pres">
      <dgm:prSet presAssocID="{693AB9D4-59AB-4AE9-A0ED-EEC538033421}" presName="textRect" presStyleLbl="revTx" presStyleIdx="3" presStyleCnt="4">
        <dgm:presLayoutVars>
          <dgm:bulletEnabled val="1"/>
        </dgm:presLayoutVars>
      </dgm:prSet>
      <dgm:spPr/>
    </dgm:pt>
  </dgm:ptLst>
  <dgm:cxnLst>
    <dgm:cxn modelId="{5BC9EC00-265A-4EE5-B4A1-BE8DB93E13D0}" type="presOf" srcId="{E9A84F13-52FC-45F9-9914-98752192E741}" destId="{1EE91406-2FB8-46B7-B726-80C89895A895}" srcOrd="0" destOrd="0" presId="urn:microsoft.com/office/officeart/2005/8/layout/pList1"/>
    <dgm:cxn modelId="{6C26FC64-702E-440D-BBFF-AD6F174E9BD0}" srcId="{89EC9D00-7D4D-4724-8FD8-FD2C6C4E492A}" destId="{288CA17F-010F-47C8-82E8-CDB1F0BD8907}" srcOrd="0" destOrd="0" parTransId="{6C1D7178-DE3F-4DC4-96C7-58A871042227}" sibTransId="{B8DAD99D-2EBA-454E-B39F-0F0B84B7C56F}"/>
    <dgm:cxn modelId="{01DA5A4C-589D-4FA9-8A25-12B4A766B5DF}" srcId="{89EC9D00-7D4D-4724-8FD8-FD2C6C4E492A}" destId="{E9A84F13-52FC-45F9-9914-98752192E741}" srcOrd="2" destOrd="0" parTransId="{AE41392D-7902-40C5-8641-A2A61F1AF4D6}" sibTransId="{5451EB49-B932-4DDA-8764-16538FDD296B}"/>
    <dgm:cxn modelId="{A1F9DF4C-9394-4F5A-91A4-65F35562868F}" type="presOf" srcId="{89EC9D00-7D4D-4724-8FD8-FD2C6C4E492A}" destId="{D1703DA8-CB43-4CE2-89F3-0AE2985318B0}" srcOrd="0" destOrd="0" presId="urn:microsoft.com/office/officeart/2005/8/layout/pList1"/>
    <dgm:cxn modelId="{C34BB36E-BABC-430F-8E35-DCC78B01A95A}" type="presOf" srcId="{693AB9D4-59AB-4AE9-A0ED-EEC538033421}" destId="{F86DC537-E8D6-4C90-8AF1-A480E8A5DDFD}" srcOrd="0" destOrd="0" presId="urn:microsoft.com/office/officeart/2005/8/layout/pList1"/>
    <dgm:cxn modelId="{97278E5A-B5DB-4AC9-B442-AD29BF48F343}" type="presOf" srcId="{5451EB49-B932-4DDA-8764-16538FDD296B}" destId="{77A89643-6148-4D94-B862-61DA29EBBEA4}" srcOrd="0" destOrd="0" presId="urn:microsoft.com/office/officeart/2005/8/layout/pList1"/>
    <dgm:cxn modelId="{BA5D7096-9F1A-4428-93D6-AD35A46B89A2}" type="presOf" srcId="{288CA17F-010F-47C8-82E8-CDB1F0BD8907}" destId="{4D876F06-6DDD-4D83-890F-4D029BA745C5}" srcOrd="0" destOrd="0" presId="urn:microsoft.com/office/officeart/2005/8/layout/pList1"/>
    <dgm:cxn modelId="{1FBEF496-4043-4D1B-8B89-4F17E31B47B5}" type="presOf" srcId="{B8DAD99D-2EBA-454E-B39F-0F0B84B7C56F}" destId="{2341538B-5564-45EE-8A9A-9A7D47930EEA}" srcOrd="0" destOrd="0" presId="urn:microsoft.com/office/officeart/2005/8/layout/pList1"/>
    <dgm:cxn modelId="{2CF004B5-C468-4331-A155-FBAC324E236D}" type="presOf" srcId="{DBDA2ACF-7408-4288-A40D-2DE9427DF32E}" destId="{9BE3FF69-2864-47E9-A5DB-307E08D44A81}" srcOrd="0" destOrd="0" presId="urn:microsoft.com/office/officeart/2005/8/layout/pList1"/>
    <dgm:cxn modelId="{7A796FD2-326F-4B5A-9A70-587DFC35559D}" srcId="{89EC9D00-7D4D-4724-8FD8-FD2C6C4E492A}" destId="{693AB9D4-59AB-4AE9-A0ED-EEC538033421}" srcOrd="3" destOrd="0" parTransId="{CBA92C69-736A-4B07-BB73-1E2A9B937B26}" sibTransId="{1272EF4D-94B3-4F95-BC95-B1B64D49CE2C}"/>
    <dgm:cxn modelId="{7CF6C5DD-A01C-4907-8886-36CE551489EF}" type="presOf" srcId="{EAAB7796-74AE-4689-8B04-9053AFD29681}" destId="{8C75DDDE-D4AF-4EFE-93CD-C3BF02253519}" srcOrd="0" destOrd="0" presId="urn:microsoft.com/office/officeart/2005/8/layout/pList1"/>
    <dgm:cxn modelId="{2625F2E7-DF7E-4A06-9702-070DED043143}" srcId="{89EC9D00-7D4D-4724-8FD8-FD2C6C4E492A}" destId="{EAAB7796-74AE-4689-8B04-9053AFD29681}" srcOrd="1" destOrd="0" parTransId="{460FDE6B-C990-4567-A97D-8CE92DF5C9F2}" sibTransId="{DBDA2ACF-7408-4288-A40D-2DE9427DF32E}"/>
    <dgm:cxn modelId="{59BB8E91-0AE8-4B43-AA35-20F14AF14E7B}" type="presParOf" srcId="{D1703DA8-CB43-4CE2-89F3-0AE2985318B0}" destId="{DBBD1058-A32C-4A27-BDD0-E5B4ECE68118}" srcOrd="0" destOrd="0" presId="urn:microsoft.com/office/officeart/2005/8/layout/pList1"/>
    <dgm:cxn modelId="{352BB9B4-114B-490D-9B5C-0F432CFA979E}" type="presParOf" srcId="{DBBD1058-A32C-4A27-BDD0-E5B4ECE68118}" destId="{CD6A562E-7197-486F-BE97-DFBC2CFF3D7E}" srcOrd="0" destOrd="0" presId="urn:microsoft.com/office/officeart/2005/8/layout/pList1"/>
    <dgm:cxn modelId="{31886932-6B2A-48DF-BA1C-D8E709450A41}" type="presParOf" srcId="{DBBD1058-A32C-4A27-BDD0-E5B4ECE68118}" destId="{4D876F06-6DDD-4D83-890F-4D029BA745C5}" srcOrd="1" destOrd="0" presId="urn:microsoft.com/office/officeart/2005/8/layout/pList1"/>
    <dgm:cxn modelId="{A118CBF0-B876-42DC-8C3F-891B63A32DBB}" type="presParOf" srcId="{D1703DA8-CB43-4CE2-89F3-0AE2985318B0}" destId="{2341538B-5564-45EE-8A9A-9A7D47930EEA}" srcOrd="1" destOrd="0" presId="urn:microsoft.com/office/officeart/2005/8/layout/pList1"/>
    <dgm:cxn modelId="{1E483674-394D-4F4C-B8DB-6D82F23D2E0A}" type="presParOf" srcId="{D1703DA8-CB43-4CE2-89F3-0AE2985318B0}" destId="{055E91EC-143C-40DC-A478-6FEF82A389E8}" srcOrd="2" destOrd="0" presId="urn:microsoft.com/office/officeart/2005/8/layout/pList1"/>
    <dgm:cxn modelId="{0E3040B1-FAC5-4ADA-AD0F-46BF0B094617}" type="presParOf" srcId="{055E91EC-143C-40DC-A478-6FEF82A389E8}" destId="{D09A07F7-6B08-419A-929B-35B77FEFD7CC}" srcOrd="0" destOrd="0" presId="urn:microsoft.com/office/officeart/2005/8/layout/pList1"/>
    <dgm:cxn modelId="{ED5E1A46-E5E8-4967-A13B-DF5B2039FDDC}" type="presParOf" srcId="{055E91EC-143C-40DC-A478-6FEF82A389E8}" destId="{8C75DDDE-D4AF-4EFE-93CD-C3BF02253519}" srcOrd="1" destOrd="0" presId="urn:microsoft.com/office/officeart/2005/8/layout/pList1"/>
    <dgm:cxn modelId="{3B5FBB14-4CF8-4046-8770-A660726CAD2B}" type="presParOf" srcId="{D1703DA8-CB43-4CE2-89F3-0AE2985318B0}" destId="{9BE3FF69-2864-47E9-A5DB-307E08D44A81}" srcOrd="3" destOrd="0" presId="urn:microsoft.com/office/officeart/2005/8/layout/pList1"/>
    <dgm:cxn modelId="{E307ED5A-57E3-487B-AEC4-011EED55CAC2}" type="presParOf" srcId="{D1703DA8-CB43-4CE2-89F3-0AE2985318B0}" destId="{64AB5C60-0E12-4DD7-8279-C03B5B5B1594}" srcOrd="4" destOrd="0" presId="urn:microsoft.com/office/officeart/2005/8/layout/pList1"/>
    <dgm:cxn modelId="{75C785E1-F70F-4967-91F2-00F7F440255B}" type="presParOf" srcId="{64AB5C60-0E12-4DD7-8279-C03B5B5B1594}" destId="{ADD7C7E1-30A0-4713-8F27-30F74E1E2C57}" srcOrd="0" destOrd="0" presId="urn:microsoft.com/office/officeart/2005/8/layout/pList1"/>
    <dgm:cxn modelId="{9EC28D38-304C-4EF8-8092-4E00D1DF222E}" type="presParOf" srcId="{64AB5C60-0E12-4DD7-8279-C03B5B5B1594}" destId="{1EE91406-2FB8-46B7-B726-80C89895A895}" srcOrd="1" destOrd="0" presId="urn:microsoft.com/office/officeart/2005/8/layout/pList1"/>
    <dgm:cxn modelId="{60AB03A2-3CE5-4356-82E4-2238E63FB00F}" type="presParOf" srcId="{D1703DA8-CB43-4CE2-89F3-0AE2985318B0}" destId="{77A89643-6148-4D94-B862-61DA29EBBEA4}" srcOrd="5" destOrd="0" presId="urn:microsoft.com/office/officeart/2005/8/layout/pList1"/>
    <dgm:cxn modelId="{F8DC47A9-1BA5-41EB-A84C-AC78EF65C300}" type="presParOf" srcId="{D1703DA8-CB43-4CE2-89F3-0AE2985318B0}" destId="{51B9BC2B-9E44-4DAC-B6D8-83A4E93968FA}" srcOrd="6" destOrd="0" presId="urn:microsoft.com/office/officeart/2005/8/layout/pList1"/>
    <dgm:cxn modelId="{DBE0D16E-33C1-465D-AD4B-C2FA276ECF1E}" type="presParOf" srcId="{51B9BC2B-9E44-4DAC-B6D8-83A4E93968FA}" destId="{DC7A39B0-3FAA-4438-BBA8-BFC9CE9EFD63}" srcOrd="0" destOrd="0" presId="urn:microsoft.com/office/officeart/2005/8/layout/pList1"/>
    <dgm:cxn modelId="{9250AF9A-373D-457C-B222-B67668528087}" type="presParOf" srcId="{51B9BC2B-9E44-4DAC-B6D8-83A4E93968FA}" destId="{F86DC537-E8D6-4C90-8AF1-A480E8A5DDF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5563D-A390-4C49-A4DB-1D796F964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L"/>
        </a:p>
      </dgm:t>
    </dgm:pt>
    <dgm:pt modelId="{BF0BE499-53BA-4BD4-9601-751292FB15C5}">
      <dgm:prSet phldrT="[Text]"/>
      <dgm:spPr>
        <a:solidFill>
          <a:schemeClr val="accent1"/>
        </a:solidFill>
      </dgm:spPr>
      <dgm:t>
        <a:bodyPr/>
        <a:lstStyle/>
        <a:p>
          <a:r>
            <a:rPr lang="en-GB" dirty="0"/>
            <a:t>Developing values, knowledge and skills required to make choices and decisions that minimize the use of natural resources, emissions, waste and pollution; while contributing to the development of new solutions to the climate crisis (e.g., rethinking the way we live, buy and consume, how our daily lives are organized, how we socialize, exchange, share, educate and build identities).</a:t>
          </a:r>
          <a:endParaRPr lang="en-NL" dirty="0"/>
        </a:p>
      </dgm:t>
    </dgm:pt>
    <dgm:pt modelId="{7B74AADB-0B16-4187-9E3E-9B714F8348E0}" type="parTrans" cxnId="{2E172D6B-C645-4660-ADCD-3EB08F26D5B6}">
      <dgm:prSet/>
      <dgm:spPr/>
      <dgm:t>
        <a:bodyPr/>
        <a:lstStyle/>
        <a:p>
          <a:endParaRPr lang="en-NL"/>
        </a:p>
      </dgm:t>
    </dgm:pt>
    <dgm:pt modelId="{D71C903B-C6DD-4F16-A2CE-17B0ADD0CB05}" type="sibTrans" cxnId="{2E172D6B-C645-4660-ADCD-3EB08F26D5B6}">
      <dgm:prSet/>
      <dgm:spPr/>
      <dgm:t>
        <a:bodyPr/>
        <a:lstStyle/>
        <a:p>
          <a:endParaRPr lang="en-NL"/>
        </a:p>
      </dgm:t>
    </dgm:pt>
    <dgm:pt modelId="{E61A7ED8-A56B-4551-8802-43EB69E1FEAD}">
      <dgm:prSet/>
      <dgm:spPr>
        <a:solidFill>
          <a:schemeClr val="accent1"/>
        </a:solidFill>
      </dgm:spPr>
      <dgm:t>
        <a:bodyPr/>
        <a:lstStyle/>
        <a:p>
          <a:r>
            <a:rPr lang="en-GB" dirty="0"/>
            <a:t>Taking individual and/or collective action with the potential to have immediate, direct impact (e.g., reducing energy consumption, using non-polluting and renewable energy sources, environmental conservation, re-forestation and re-greening). </a:t>
          </a:r>
          <a:endParaRPr lang="en-NL" dirty="0"/>
        </a:p>
      </dgm:t>
    </dgm:pt>
    <dgm:pt modelId="{47F75F9E-59C9-48A5-9D41-F2F937D26112}" type="parTrans" cxnId="{9B98E53F-EA3D-4C19-97C7-FC45A22C8421}">
      <dgm:prSet/>
      <dgm:spPr/>
      <dgm:t>
        <a:bodyPr/>
        <a:lstStyle/>
        <a:p>
          <a:endParaRPr lang="en-NL"/>
        </a:p>
      </dgm:t>
    </dgm:pt>
    <dgm:pt modelId="{C5E1C23E-EADB-41C7-8A62-A253B964919D}" type="sibTrans" cxnId="{9B98E53F-EA3D-4C19-97C7-FC45A22C8421}">
      <dgm:prSet/>
      <dgm:spPr/>
      <dgm:t>
        <a:bodyPr/>
        <a:lstStyle/>
        <a:p>
          <a:endParaRPr lang="en-NL"/>
        </a:p>
      </dgm:t>
    </dgm:pt>
    <dgm:pt modelId="{CEB19BAB-4487-40C4-BF32-76075AF1F385}">
      <dgm:prSet/>
      <dgm:spPr>
        <a:solidFill>
          <a:schemeClr val="accent1"/>
        </a:solidFill>
      </dgm:spPr>
      <dgm:t>
        <a:bodyPr/>
        <a:lstStyle/>
        <a:p>
          <a:r>
            <a:rPr lang="en-GB" dirty="0"/>
            <a:t>Contributing to policy development with long-term positive impact on societal behaviour by examining economic systems, social structures, cultural patterns, lifestyle expectations, consumerism, wealth distribution, aspirations and value systems and their underlying responsibility for excessive greenhouse gas production.</a:t>
          </a:r>
          <a:endParaRPr lang="en-NL" dirty="0"/>
        </a:p>
      </dgm:t>
    </dgm:pt>
    <dgm:pt modelId="{58E0EA66-2472-4B6A-A27B-C121C5AA7611}" type="parTrans" cxnId="{D30DE669-1050-4936-ADDB-7CD7DD193F25}">
      <dgm:prSet/>
      <dgm:spPr/>
      <dgm:t>
        <a:bodyPr/>
        <a:lstStyle/>
        <a:p>
          <a:endParaRPr lang="en-NL"/>
        </a:p>
      </dgm:t>
    </dgm:pt>
    <dgm:pt modelId="{6FF1B02C-546F-423F-9A85-9C53A0C14D86}" type="sibTrans" cxnId="{D30DE669-1050-4936-ADDB-7CD7DD193F25}">
      <dgm:prSet/>
      <dgm:spPr/>
      <dgm:t>
        <a:bodyPr/>
        <a:lstStyle/>
        <a:p>
          <a:endParaRPr lang="en-NL"/>
        </a:p>
      </dgm:t>
    </dgm:pt>
    <dgm:pt modelId="{D7529F2F-78BA-4BA6-AFF6-59E39FBB8536}" type="pres">
      <dgm:prSet presAssocID="{CEE5563D-A390-4C49-A4DB-1D796F964B95}" presName="linear" presStyleCnt="0">
        <dgm:presLayoutVars>
          <dgm:animLvl val="lvl"/>
          <dgm:resizeHandles val="exact"/>
        </dgm:presLayoutVars>
      </dgm:prSet>
      <dgm:spPr/>
    </dgm:pt>
    <dgm:pt modelId="{70240DFD-9C90-4185-A583-6E33B86868F1}" type="pres">
      <dgm:prSet presAssocID="{BF0BE499-53BA-4BD4-9601-751292FB15C5}" presName="parentText" presStyleLbl="node1" presStyleIdx="0" presStyleCnt="3">
        <dgm:presLayoutVars>
          <dgm:chMax val="0"/>
          <dgm:bulletEnabled val="1"/>
        </dgm:presLayoutVars>
      </dgm:prSet>
      <dgm:spPr/>
    </dgm:pt>
    <dgm:pt modelId="{1F88F9F6-5C1E-4792-88B1-B9B083CDE615}" type="pres">
      <dgm:prSet presAssocID="{D71C903B-C6DD-4F16-A2CE-17B0ADD0CB05}" presName="spacer" presStyleCnt="0"/>
      <dgm:spPr/>
    </dgm:pt>
    <dgm:pt modelId="{443C1692-2A9C-4941-B34B-5F9CCEA5CC65}" type="pres">
      <dgm:prSet presAssocID="{E61A7ED8-A56B-4551-8802-43EB69E1FEAD}" presName="parentText" presStyleLbl="node1" presStyleIdx="1" presStyleCnt="3">
        <dgm:presLayoutVars>
          <dgm:chMax val="0"/>
          <dgm:bulletEnabled val="1"/>
        </dgm:presLayoutVars>
      </dgm:prSet>
      <dgm:spPr/>
    </dgm:pt>
    <dgm:pt modelId="{ABF7FC8D-C674-473E-8240-1EBA54CC6768}" type="pres">
      <dgm:prSet presAssocID="{C5E1C23E-EADB-41C7-8A62-A253B964919D}" presName="spacer" presStyleCnt="0"/>
      <dgm:spPr/>
    </dgm:pt>
    <dgm:pt modelId="{1CBCF9C5-F202-4995-9634-4C82753ADD33}" type="pres">
      <dgm:prSet presAssocID="{CEB19BAB-4487-40C4-BF32-76075AF1F385}" presName="parentText" presStyleLbl="node1" presStyleIdx="2" presStyleCnt="3">
        <dgm:presLayoutVars>
          <dgm:chMax val="0"/>
          <dgm:bulletEnabled val="1"/>
        </dgm:presLayoutVars>
      </dgm:prSet>
      <dgm:spPr/>
    </dgm:pt>
  </dgm:ptLst>
  <dgm:cxnLst>
    <dgm:cxn modelId="{66A7D600-2BDF-4754-A3C7-3450AAF83953}" type="presOf" srcId="{E61A7ED8-A56B-4551-8802-43EB69E1FEAD}" destId="{443C1692-2A9C-4941-B34B-5F9CCEA5CC65}" srcOrd="0" destOrd="0" presId="urn:microsoft.com/office/officeart/2005/8/layout/vList2"/>
    <dgm:cxn modelId="{9B98E53F-EA3D-4C19-97C7-FC45A22C8421}" srcId="{CEE5563D-A390-4C49-A4DB-1D796F964B95}" destId="{E61A7ED8-A56B-4551-8802-43EB69E1FEAD}" srcOrd="1" destOrd="0" parTransId="{47F75F9E-59C9-48A5-9D41-F2F937D26112}" sibTransId="{C5E1C23E-EADB-41C7-8A62-A253B964919D}"/>
    <dgm:cxn modelId="{D30DE669-1050-4936-ADDB-7CD7DD193F25}" srcId="{CEE5563D-A390-4C49-A4DB-1D796F964B95}" destId="{CEB19BAB-4487-40C4-BF32-76075AF1F385}" srcOrd="2" destOrd="0" parTransId="{58E0EA66-2472-4B6A-A27B-C121C5AA7611}" sibTransId="{6FF1B02C-546F-423F-9A85-9C53A0C14D86}"/>
    <dgm:cxn modelId="{2E172D6B-C645-4660-ADCD-3EB08F26D5B6}" srcId="{CEE5563D-A390-4C49-A4DB-1D796F964B95}" destId="{BF0BE499-53BA-4BD4-9601-751292FB15C5}" srcOrd="0" destOrd="0" parTransId="{7B74AADB-0B16-4187-9E3E-9B714F8348E0}" sibTransId="{D71C903B-C6DD-4F16-A2CE-17B0ADD0CB05}"/>
    <dgm:cxn modelId="{00622D8C-3B8C-4FD2-AD92-9038F97016EA}" type="presOf" srcId="{BF0BE499-53BA-4BD4-9601-751292FB15C5}" destId="{70240DFD-9C90-4185-A583-6E33B86868F1}" srcOrd="0" destOrd="0" presId="urn:microsoft.com/office/officeart/2005/8/layout/vList2"/>
    <dgm:cxn modelId="{59D573D8-28C1-4E9F-93ED-62A3B3F288E2}" type="presOf" srcId="{CEB19BAB-4487-40C4-BF32-76075AF1F385}" destId="{1CBCF9C5-F202-4995-9634-4C82753ADD33}" srcOrd="0" destOrd="0" presId="urn:microsoft.com/office/officeart/2005/8/layout/vList2"/>
    <dgm:cxn modelId="{EC675DFF-B493-4BAD-AA86-313058C757DB}" type="presOf" srcId="{CEE5563D-A390-4C49-A4DB-1D796F964B95}" destId="{D7529F2F-78BA-4BA6-AFF6-59E39FBB8536}" srcOrd="0" destOrd="0" presId="urn:microsoft.com/office/officeart/2005/8/layout/vList2"/>
    <dgm:cxn modelId="{C97FCEB0-16FF-4FDC-92D3-6A6F9F791345}" type="presParOf" srcId="{D7529F2F-78BA-4BA6-AFF6-59E39FBB8536}" destId="{70240DFD-9C90-4185-A583-6E33B86868F1}" srcOrd="0" destOrd="0" presId="urn:microsoft.com/office/officeart/2005/8/layout/vList2"/>
    <dgm:cxn modelId="{CECF4202-9CC8-4B6F-993A-A6C6C8DBA430}" type="presParOf" srcId="{D7529F2F-78BA-4BA6-AFF6-59E39FBB8536}" destId="{1F88F9F6-5C1E-4792-88B1-B9B083CDE615}" srcOrd="1" destOrd="0" presId="urn:microsoft.com/office/officeart/2005/8/layout/vList2"/>
    <dgm:cxn modelId="{3CA3F2C0-A672-4AF2-8A5D-670FAFBC3CF4}" type="presParOf" srcId="{D7529F2F-78BA-4BA6-AFF6-59E39FBB8536}" destId="{443C1692-2A9C-4941-B34B-5F9CCEA5CC65}" srcOrd="2" destOrd="0" presId="urn:microsoft.com/office/officeart/2005/8/layout/vList2"/>
    <dgm:cxn modelId="{872FFAE0-457A-4DAC-AD86-21F645F3C8B1}" type="presParOf" srcId="{D7529F2F-78BA-4BA6-AFF6-59E39FBB8536}" destId="{ABF7FC8D-C674-473E-8240-1EBA54CC6768}" srcOrd="3" destOrd="0" presId="urn:microsoft.com/office/officeart/2005/8/layout/vList2"/>
    <dgm:cxn modelId="{8B5C7490-AE11-41B3-9172-96E1429E3276}" type="presParOf" srcId="{D7529F2F-78BA-4BA6-AFF6-59E39FBB8536}" destId="{1CBCF9C5-F202-4995-9634-4C82753ADD3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A562E-7197-486F-BE97-DFBC2CFF3D7E}">
      <dsp:nvSpPr>
        <dsp:cNvPr id="0" name=""/>
        <dsp:cNvSpPr/>
      </dsp:nvSpPr>
      <dsp:spPr>
        <a:xfrm>
          <a:off x="5679" y="605477"/>
          <a:ext cx="2702552" cy="1862058"/>
        </a:xfrm>
        <a:prstGeom prst="roundRect">
          <a:avLst/>
        </a:prstGeom>
        <a:blipFill rotWithShape="1">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876F06-6DDD-4D83-890F-4D029BA745C5}">
      <dsp:nvSpPr>
        <dsp:cNvPr id="0" name=""/>
        <dsp:cNvSpPr/>
      </dsp:nvSpPr>
      <dsp:spPr>
        <a:xfrm>
          <a:off x="5679"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Climate change mitigation focused on solutions</a:t>
          </a:r>
          <a:endParaRPr lang="en-NL" sz="2100" kern="1200" dirty="0"/>
        </a:p>
      </dsp:txBody>
      <dsp:txXfrm>
        <a:off x="5679" y="2467536"/>
        <a:ext cx="2702552" cy="1002647"/>
      </dsp:txXfrm>
    </dsp:sp>
    <dsp:sp modelId="{D09A07F7-6B08-419A-929B-35B77FEFD7CC}">
      <dsp:nvSpPr>
        <dsp:cNvPr id="0" name=""/>
        <dsp:cNvSpPr/>
      </dsp:nvSpPr>
      <dsp:spPr>
        <a:xfrm>
          <a:off x="2978600" y="605477"/>
          <a:ext cx="2702552" cy="1862058"/>
        </a:xfrm>
        <a:prstGeom prst="roundRect">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5DDDE-D4AF-4EFE-93CD-C3BF02253519}">
      <dsp:nvSpPr>
        <dsp:cNvPr id="0" name=""/>
        <dsp:cNvSpPr/>
      </dsp:nvSpPr>
      <dsp:spPr>
        <a:xfrm>
          <a:off x="2978600"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GB" sz="2100" kern="1200" dirty="0"/>
            <a:t>Interactive teaching material</a:t>
          </a:r>
          <a:endParaRPr lang="en-NL" sz="2100" kern="1200" dirty="0"/>
        </a:p>
      </dsp:txBody>
      <dsp:txXfrm>
        <a:off x="2978600" y="2467536"/>
        <a:ext cx="2702552" cy="1002647"/>
      </dsp:txXfrm>
    </dsp:sp>
    <dsp:sp modelId="{ADD7C7E1-30A0-4713-8F27-30F74E1E2C57}">
      <dsp:nvSpPr>
        <dsp:cNvPr id="0" name=""/>
        <dsp:cNvSpPr/>
      </dsp:nvSpPr>
      <dsp:spPr>
        <a:xfrm>
          <a:off x="5951522" y="605477"/>
          <a:ext cx="2702552" cy="1862058"/>
        </a:xfrm>
        <a:prstGeom prst="roundRect">
          <a:avLst/>
        </a:prstGeom>
        <a:blipFill rotWithShape="1">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91406-2FB8-46B7-B726-80C89895A895}">
      <dsp:nvSpPr>
        <dsp:cNvPr id="0" name=""/>
        <dsp:cNvSpPr/>
      </dsp:nvSpPr>
      <dsp:spPr>
        <a:xfrm>
          <a:off x="5951522"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GB" sz="2100" kern="1200" dirty="0"/>
            <a:t>MIT Sloan &amp; Climate Interactive Simulation tool </a:t>
          </a:r>
          <a:endParaRPr lang="en-NL" sz="2100" kern="1200" dirty="0"/>
        </a:p>
      </dsp:txBody>
      <dsp:txXfrm>
        <a:off x="5951522" y="2467536"/>
        <a:ext cx="2702552" cy="1002647"/>
      </dsp:txXfrm>
    </dsp:sp>
    <dsp:sp modelId="{DC7A39B0-3FAA-4438-BBA8-BFC9CE9EFD63}">
      <dsp:nvSpPr>
        <dsp:cNvPr id="0" name=""/>
        <dsp:cNvSpPr/>
      </dsp:nvSpPr>
      <dsp:spPr>
        <a:xfrm>
          <a:off x="8924444" y="605477"/>
          <a:ext cx="2702552" cy="1862058"/>
        </a:xfrm>
        <a:prstGeom prst="roundRect">
          <a:avLst/>
        </a:prstGeom>
        <a:blipFill rotWithShape="1">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DC537-E8D6-4C90-8AF1-A480E8A5DDFD}">
      <dsp:nvSpPr>
        <dsp:cNvPr id="0" name=""/>
        <dsp:cNvSpPr/>
      </dsp:nvSpPr>
      <dsp:spPr>
        <a:xfrm>
          <a:off x="8924444"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GB" sz="2100" kern="1200" dirty="0"/>
            <a:t>Certificates for you and your students</a:t>
          </a:r>
          <a:endParaRPr lang="en-NL" sz="2100" kern="1200" dirty="0"/>
        </a:p>
      </dsp:txBody>
      <dsp:txXfrm>
        <a:off x="8924444" y="2467536"/>
        <a:ext cx="2702552" cy="1002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0DFD-9C90-4185-A583-6E33B86868F1}">
      <dsp:nvSpPr>
        <dsp:cNvPr id="0" name=""/>
        <dsp:cNvSpPr/>
      </dsp:nvSpPr>
      <dsp:spPr>
        <a:xfrm>
          <a:off x="0" y="5669"/>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Developing values, knowledge and skills required to make choices and decisions that minimize the use of natural resources, emissions, waste and pollution; while contributing to the development of new solutions to the climate crisis (e.g., rethinking the way we live, buy and consume, how our daily lives are organized, how we socialize, exchange, share, educate and build identities).</a:t>
          </a:r>
          <a:endParaRPr lang="en-NL" sz="2100" kern="1200" dirty="0"/>
        </a:p>
      </dsp:txBody>
      <dsp:txXfrm>
        <a:off x="83959" y="89628"/>
        <a:ext cx="11352082" cy="1551982"/>
      </dsp:txXfrm>
    </dsp:sp>
    <dsp:sp modelId="{443C1692-2A9C-4941-B34B-5F9CCEA5CC65}">
      <dsp:nvSpPr>
        <dsp:cNvPr id="0" name=""/>
        <dsp:cNvSpPr/>
      </dsp:nvSpPr>
      <dsp:spPr>
        <a:xfrm>
          <a:off x="0" y="1786050"/>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Taking individual and/or collective action with the potential to have immediate, direct impact (e.g., reducing energy consumption, using non-polluting and renewable energy sources, environmental conservation, re-forestation and re-greening). </a:t>
          </a:r>
          <a:endParaRPr lang="en-NL" sz="2100" kern="1200" dirty="0"/>
        </a:p>
      </dsp:txBody>
      <dsp:txXfrm>
        <a:off x="83959" y="1870009"/>
        <a:ext cx="11352082" cy="1551982"/>
      </dsp:txXfrm>
    </dsp:sp>
    <dsp:sp modelId="{1CBCF9C5-F202-4995-9634-4C82753ADD33}">
      <dsp:nvSpPr>
        <dsp:cNvPr id="0" name=""/>
        <dsp:cNvSpPr/>
      </dsp:nvSpPr>
      <dsp:spPr>
        <a:xfrm>
          <a:off x="0" y="3566430"/>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Contributing to policy development with long-term positive impact on societal behaviour by examining economic systems, social structures, cultural patterns, lifestyle expectations, consumerism, wealth distribution, aspirations and value systems and their underlying responsibility for excessive greenhouse gas production.</a:t>
          </a:r>
          <a:endParaRPr lang="en-NL" sz="2100" kern="1200" dirty="0"/>
        </a:p>
      </dsp:txBody>
      <dsp:txXfrm>
        <a:off x="83959" y="3650389"/>
        <a:ext cx="11352082" cy="155198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C4181D7C-81F1-BA48-B0CF-02C398C91972}" type="datetimeFigureOut">
              <a:rPr lang="en-US" smtClean="0"/>
              <a:t>7/31/2023</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pPr marL="0" indent="0">
              <a:buFontTx/>
              <a:buNone/>
            </a:pPr>
            <a:endParaRPr lang="en-US" dirty="0">
              <a:latin typeface="Century Gothic" panose="020B0502020202090204" pitchFamily="34" charset="0"/>
            </a:endParaRPr>
          </a:p>
          <a:p>
            <a:pPr marL="0" indent="0">
              <a:buFontTx/>
              <a:buNone/>
            </a:pPr>
            <a:r>
              <a:rPr lang="en-US" dirty="0">
                <a:latin typeface="Century Gothic" panose="020B0502020202090204" pitchFamily="34" charset="0"/>
              </a:rPr>
              <a:t>This is our current situation as demonstrated by </a:t>
            </a:r>
            <a:r>
              <a:rPr lang="en-US" dirty="0" err="1">
                <a:latin typeface="Century Gothic" panose="020B0502020202090204" pitchFamily="34" charset="0"/>
              </a:rPr>
              <a:t>En</a:t>
            </a:r>
            <a:r>
              <a:rPr lang="en-US" dirty="0">
                <a:latin typeface="Century Gothic" panose="020B0502020202090204" pitchFamily="34" charset="0"/>
              </a:rPr>
              <a:t>-ROADS which was developed by MIT Climate Interactive so that everyone can understand the high impact solutions and which impact they would 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ACC1A-9FD5-BC4C-8833-BF4A1ED2C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4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our Carbon Literacy Training for Business Schools we have a strong focus on these high impact solutions so that everyone in a business school, whether in teaching, research or operations would know the best actions to take.</a:t>
            </a:r>
          </a:p>
        </p:txBody>
      </p:sp>
      <p:sp>
        <p:nvSpPr>
          <p:cNvPr id="4" name="Slide Number Placeholder 3"/>
          <p:cNvSpPr>
            <a:spLocks noGrp="1"/>
          </p:cNvSpPr>
          <p:nvPr>
            <p:ph type="sldNum" sz="quarter" idx="5"/>
          </p:nvPr>
        </p:nvSpPr>
        <p:spPr/>
        <p:txBody>
          <a:bodyPr/>
          <a:lstStyle/>
          <a:p>
            <a:fld id="{D7F88987-9C11-FC43-B2CE-3A9A6A29209B}" type="slidenum">
              <a:rPr lang="en-US" smtClean="0"/>
              <a:t>6</a:t>
            </a:fld>
            <a:endParaRPr lang="en-US"/>
          </a:p>
        </p:txBody>
      </p:sp>
    </p:spTree>
    <p:extLst>
      <p:ext uri="{BB962C8B-B14F-4D97-AF65-F5344CB8AC3E}">
        <p14:creationId xmlns:p14="http://schemas.microsoft.com/office/powerpoint/2010/main" val="357089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you are interested in the wider perspective on how to get everyone in the </a:t>
            </a:r>
            <a:r>
              <a:rPr lang="en-GB" b="1" dirty="0"/>
              <a:t>university</a:t>
            </a:r>
            <a:r>
              <a:rPr lang="en-GB" dirty="0"/>
              <a:t> carbon literate, NTU has made one of the two open-source tool kits for all staff and students at universities.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80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one is Climate Change Mitigation Education: Every Graduate needs to know how to best mitigate climate change- what are the best strategies and tools in operations, supply chain management, economics, investment to reduce carbon emissions?</a:t>
            </a:r>
            <a:endParaRPr lang="en-NL" dirty="0"/>
          </a:p>
        </p:txBody>
      </p:sp>
      <p:sp>
        <p:nvSpPr>
          <p:cNvPr id="4" name="Slide Number Placeholder 3"/>
          <p:cNvSpPr>
            <a:spLocks noGrp="1"/>
          </p:cNvSpPr>
          <p:nvPr>
            <p:ph type="sldNum" sz="quarter" idx="5"/>
          </p:nvPr>
        </p:nvSpPr>
        <p:spPr/>
        <p:txBody>
          <a:bodyPr/>
          <a:lstStyle/>
          <a:p>
            <a:pPr defTabSz="929305">
              <a:defRPr/>
            </a:pPr>
            <a:fld id="{D7F88987-9C11-FC43-B2CE-3A9A6A29209B}" type="slidenum">
              <a:rPr lang="en-US">
                <a:solidFill>
                  <a:prstClr val="black"/>
                </a:solidFill>
                <a:latin typeface="Calibri" panose="020F0502020204030204"/>
              </a:rPr>
              <a:pPr defTabSz="929305">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794801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90204" pitchFamily="34" charset="0"/>
              </a:rPr>
              <a:t>This is our current situation as demonstrated by </a:t>
            </a:r>
            <a:r>
              <a:rPr lang="en-US" dirty="0" err="1">
                <a:latin typeface="Century Gothic" panose="020B0502020202090204" pitchFamily="34" charset="0"/>
              </a:rPr>
              <a:t>En</a:t>
            </a:r>
            <a:r>
              <a:rPr lang="en-US" dirty="0">
                <a:latin typeface="Century Gothic" panose="020B0502020202090204" pitchFamily="34" charset="0"/>
              </a:rPr>
              <a:t>-ROADS which was developed by MIT Climate Interactive so that everyone can understand the high impact solutions and which impact they would have. Run with this group as interactive activity…</a:t>
            </a:r>
          </a:p>
        </p:txBody>
      </p:sp>
      <p:sp>
        <p:nvSpPr>
          <p:cNvPr id="4" name="Slide Number Placeholder 3"/>
          <p:cNvSpPr>
            <a:spLocks noGrp="1"/>
          </p:cNvSpPr>
          <p:nvPr>
            <p:ph type="sldNum" sz="quarter" idx="5"/>
          </p:nvPr>
        </p:nvSpPr>
        <p:spPr/>
        <p:txBody>
          <a:bodyPr/>
          <a:lstStyle/>
          <a:p>
            <a:fld id="{D7F88987-9C11-FC43-B2CE-3A9A6A29209B}" type="slidenum">
              <a:rPr lang="en-US" smtClean="0"/>
              <a:t>12</a:t>
            </a:fld>
            <a:endParaRPr lang="en-US"/>
          </a:p>
        </p:txBody>
      </p:sp>
    </p:spTree>
    <p:extLst>
      <p:ext uri="{BB962C8B-B14F-4D97-AF65-F5344CB8AC3E}">
        <p14:creationId xmlns:p14="http://schemas.microsoft.com/office/powerpoint/2010/main" val="31937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to </a:t>
            </a:r>
            <a:r>
              <a:rPr lang="en-GB" dirty="0" err="1"/>
              <a:t>En</a:t>
            </a:r>
            <a:r>
              <a:rPr lang="en-GB" dirty="0"/>
              <a:t>-Roads and let people choose their answer…</a:t>
            </a:r>
          </a:p>
        </p:txBody>
      </p:sp>
      <p:sp>
        <p:nvSpPr>
          <p:cNvPr id="4" name="Slide Number Placeholder 3"/>
          <p:cNvSpPr>
            <a:spLocks noGrp="1"/>
          </p:cNvSpPr>
          <p:nvPr>
            <p:ph type="sldNum" sz="quarter" idx="5"/>
          </p:nvPr>
        </p:nvSpPr>
        <p:spPr/>
        <p:txBody>
          <a:bodyPr/>
          <a:lstStyle/>
          <a:p>
            <a:fld id="{D7F88987-9C11-FC43-B2CE-3A9A6A29209B}" type="slidenum">
              <a:rPr lang="en-US" smtClean="0"/>
              <a:t>13</a:t>
            </a:fld>
            <a:endParaRPr lang="en-US"/>
          </a:p>
        </p:txBody>
      </p:sp>
    </p:spTree>
    <p:extLst>
      <p:ext uri="{BB962C8B-B14F-4D97-AF65-F5344CB8AC3E}">
        <p14:creationId xmlns:p14="http://schemas.microsoft.com/office/powerpoint/2010/main" val="1732849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going through this slide, end with: We will now have some examples for the first three and how everyone on every level can do their bit..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685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234246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2724296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5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spTree>
    <p:extLst>
      <p:ext uri="{BB962C8B-B14F-4D97-AF65-F5344CB8AC3E}">
        <p14:creationId xmlns:p14="http://schemas.microsoft.com/office/powerpoint/2010/main" val="303082472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spTree>
    <p:extLst>
      <p:ext uri="{BB962C8B-B14F-4D97-AF65-F5344CB8AC3E}">
        <p14:creationId xmlns:p14="http://schemas.microsoft.com/office/powerpoint/2010/main" val="353615844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20299281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830450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472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25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2897958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857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04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61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747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628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664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793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2515579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419638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677136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009579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2278455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94952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83451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465755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7179024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502720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177633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3830957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383780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348516172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2595068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Dark Background w Text">
    <p:bg>
      <p:bgPr>
        <a:solidFill>
          <a:srgbClr val="114C8A"/>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219200" y="685800"/>
            <a:ext cx="9855200" cy="5105400"/>
          </a:xfrm>
        </p:spPr>
        <p:txBody>
          <a:bodyPr/>
          <a:lstStyle>
            <a:lvl1pPr>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208645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a:xfrm>
            <a:off x="2193925" y="6436800"/>
            <a:ext cx="3528000" cy="216000"/>
          </a:xfrm>
          <a:prstGeom prst="rect">
            <a:avLst/>
          </a:prstGeom>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180000" indent="-18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372689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7" name="Straight Connector 16">
            <a:extLst>
              <a:ext uri="{FF2B5EF4-FFF2-40B4-BE49-F238E27FC236}">
                <a16:creationId xmlns:a16="http://schemas.microsoft.com/office/drawing/2014/main" id="{E05FD160-A44D-564F-9B8D-3DFF640F27C2}"/>
              </a:ext>
            </a:extLst>
          </p:cNvPr>
          <p:cNvCxnSpPr>
            <a:cxnSpLocks/>
          </p:cNvCxnSpPr>
          <p:nvPr userDrawn="1"/>
        </p:nvCxnSpPr>
        <p:spPr>
          <a:xfrm>
            <a:off x="442912" y="2708543"/>
            <a:ext cx="11306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330303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3976016"/>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874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CD4B30D-B216-DB48-A016-619AFACC141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8824" t="28824"/>
          <a:stretch/>
        </p:blipFill>
        <p:spPr>
          <a:xfrm>
            <a:off x="0" y="0"/>
            <a:ext cx="12192000" cy="6858000"/>
          </a:xfrm>
          <a:prstGeom prst="rect">
            <a:avLst/>
          </a:prstGeom>
        </p:spPr>
      </p:pic>
      <p:sp>
        <p:nvSpPr>
          <p:cNvPr id="13" name="Title 1">
            <a:extLst>
              <a:ext uri="{FF2B5EF4-FFF2-40B4-BE49-F238E27FC236}">
                <a16:creationId xmlns:a16="http://schemas.microsoft.com/office/drawing/2014/main" id="{0083FBCF-329E-8F47-90E0-26592D51F560}"/>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A71AB9BF-D5D3-B34C-89E4-72465B5D0FE0}"/>
              </a:ext>
            </a:extLst>
          </p:cNvPr>
          <p:cNvSpPr>
            <a:spLocks noGrp="1"/>
          </p:cNvSpPr>
          <p:nvPr>
            <p:ph idx="1"/>
          </p:nvPr>
        </p:nvSpPr>
        <p:spPr>
          <a:xfrm>
            <a:off x="466722" y="1416846"/>
            <a:ext cx="11261452" cy="4606924"/>
          </a:xfrm>
          <a:noFill/>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23090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339696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a:t>Click to edit Master title style</a:t>
            </a:r>
            <a:endParaRPr lang="en-GB"/>
          </a:p>
        </p:txBody>
      </p:sp>
      <p:pic>
        <p:nvPicPr>
          <p:cNvPr id="6" name="Picture 5">
            <a:extLst>
              <a:ext uri="{FF2B5EF4-FFF2-40B4-BE49-F238E27FC236}">
                <a16:creationId xmlns:a16="http://schemas.microsoft.com/office/drawing/2014/main" id="{966FD595-5923-4CD2-8CB5-0A66B9351C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69" y="2515548"/>
            <a:ext cx="4659709" cy="1826904"/>
          </a:xfrm>
          <a:prstGeom prst="rect">
            <a:avLst/>
          </a:prstGeom>
        </p:spPr>
      </p:pic>
      <p:pic>
        <p:nvPicPr>
          <p:cNvPr id="8" name="Picture 7">
            <a:extLst>
              <a:ext uri="{FF2B5EF4-FFF2-40B4-BE49-F238E27FC236}">
                <a16:creationId xmlns:a16="http://schemas.microsoft.com/office/drawing/2014/main" id="{C57BD1C0-1B2D-4196-BB30-215FEB5626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7644" y="306284"/>
            <a:ext cx="1800000" cy="688312"/>
          </a:xfrm>
          <a:prstGeom prst="rect">
            <a:avLst/>
          </a:prstGeom>
        </p:spPr>
      </p:pic>
    </p:spTree>
    <p:extLst>
      <p:ext uri="{BB962C8B-B14F-4D97-AF65-F5344CB8AC3E}">
        <p14:creationId xmlns:p14="http://schemas.microsoft.com/office/powerpoint/2010/main" val="3158933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a:t>Click to edit Master title style</a:t>
            </a:r>
            <a:endParaRPr lang="en-GB"/>
          </a:p>
        </p:txBody>
      </p:sp>
      <p:pic>
        <p:nvPicPr>
          <p:cNvPr id="6" name="Picture 5">
            <a:extLst>
              <a:ext uri="{FF2B5EF4-FFF2-40B4-BE49-F238E27FC236}">
                <a16:creationId xmlns:a16="http://schemas.microsoft.com/office/drawing/2014/main" id="{DA9A7782-9BC8-4FD3-A0CD-BC4D0AAE2E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898" y="1420908"/>
            <a:ext cx="3856511" cy="1511999"/>
          </a:xfrm>
          <a:prstGeom prst="rect">
            <a:avLst/>
          </a:prstGeom>
        </p:spPr>
      </p:pic>
      <p:pic>
        <p:nvPicPr>
          <p:cNvPr id="8" name="Picture 7">
            <a:extLst>
              <a:ext uri="{FF2B5EF4-FFF2-40B4-BE49-F238E27FC236}">
                <a16:creationId xmlns:a16="http://schemas.microsoft.com/office/drawing/2014/main" id="{1EB95AC9-216C-4C9A-A5A7-5FB3837A1C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9592" y="1420908"/>
            <a:ext cx="3954018" cy="1511999"/>
          </a:xfrm>
          <a:prstGeom prst="rect">
            <a:avLst/>
          </a:prstGeom>
        </p:spPr>
      </p:pic>
    </p:spTree>
    <p:extLst>
      <p:ext uri="{BB962C8B-B14F-4D97-AF65-F5344CB8AC3E}">
        <p14:creationId xmlns:p14="http://schemas.microsoft.com/office/powerpoint/2010/main" val="1410002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a:t>Edit Master text styles</a:t>
            </a:r>
          </a:p>
          <a:p>
            <a:pPr lvl="1"/>
            <a:r>
              <a:rPr lang="en-US"/>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9" name="Picture 8">
            <a:extLst>
              <a:ext uri="{FF2B5EF4-FFF2-40B4-BE49-F238E27FC236}">
                <a16:creationId xmlns:a16="http://schemas.microsoft.com/office/drawing/2014/main" id="{247A0F1E-92EE-405F-B6F2-865432ADF7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540" y="198000"/>
            <a:ext cx="2073279" cy="812858"/>
          </a:xfrm>
          <a:prstGeom prst="rect">
            <a:avLst/>
          </a:prstGeom>
        </p:spPr>
      </p:pic>
    </p:spTree>
    <p:extLst>
      <p:ext uri="{BB962C8B-B14F-4D97-AF65-F5344CB8AC3E}">
        <p14:creationId xmlns:p14="http://schemas.microsoft.com/office/powerpoint/2010/main" val="2851198542"/>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8" name="Picture 7">
            <a:extLst>
              <a:ext uri="{FF2B5EF4-FFF2-40B4-BE49-F238E27FC236}">
                <a16:creationId xmlns:a16="http://schemas.microsoft.com/office/drawing/2014/main" id="{173704A9-62D5-44C5-8F5F-6BCB50D5A7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540" y="198000"/>
            <a:ext cx="2073279" cy="812858"/>
          </a:xfrm>
          <a:prstGeom prst="rect">
            <a:avLst/>
          </a:prstGeom>
        </p:spPr>
      </p:pic>
    </p:spTree>
    <p:extLst>
      <p:ext uri="{BB962C8B-B14F-4D97-AF65-F5344CB8AC3E}">
        <p14:creationId xmlns:p14="http://schemas.microsoft.com/office/powerpoint/2010/main" val="13387203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44000" y="144000"/>
            <a:ext cx="11905200" cy="65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8918" y="6429266"/>
            <a:ext cx="1118618" cy="256033"/>
          </a:xfrm>
          <a:prstGeom prst="rect">
            <a:avLst/>
          </a:prstGeom>
        </p:spPr>
      </p:pic>
    </p:spTree>
    <p:extLst>
      <p:ext uri="{BB962C8B-B14F-4D97-AF65-F5344CB8AC3E}">
        <p14:creationId xmlns:p14="http://schemas.microsoft.com/office/powerpoint/2010/main" val="3302662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140601048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29546749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3582816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111982225"/>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659319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066485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94750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24470608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6050034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63537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845867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9275323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94287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4452852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6641352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827910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9901398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2948725509"/>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27602528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1504878201"/>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31/07/2023</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1652457546"/>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2360164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7" name="Straight Connector 16">
            <a:extLst>
              <a:ext uri="{FF2B5EF4-FFF2-40B4-BE49-F238E27FC236}">
                <a16:creationId xmlns:a16="http://schemas.microsoft.com/office/drawing/2014/main" id="{E05FD160-A44D-564F-9B8D-3DFF640F27C2}"/>
              </a:ext>
            </a:extLst>
          </p:cNvPr>
          <p:cNvCxnSpPr>
            <a:cxnSpLocks/>
          </p:cNvCxnSpPr>
          <p:nvPr userDrawn="1"/>
        </p:nvCxnSpPr>
        <p:spPr>
          <a:xfrm>
            <a:off x="442912" y="2708543"/>
            <a:ext cx="11306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08119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473180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30493746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2802759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6250026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42016042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3750417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2887803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41072058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42404784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3292036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72769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4171700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7951878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356764856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6999725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3485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7004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Black Slides bot LOGO no TOT ">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9074" y="5940577"/>
            <a:ext cx="1558109" cy="472771"/>
          </a:xfrm>
          <a:prstGeom prst="rect">
            <a:avLst/>
          </a:prstGeom>
        </p:spPr>
      </p:pic>
      <p:sp>
        <p:nvSpPr>
          <p:cNvPr id="13"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0C4FA-0DA2-470F-BFEF-56E857E51CBE}" type="datetimeFigureOut">
              <a:rPr lang="en-GB" smtClean="0"/>
              <a:t>31/07/2023</a:t>
            </a:fld>
            <a:endParaRPr lang="en-GB"/>
          </a:p>
        </p:txBody>
      </p:sp>
      <p:sp>
        <p:nvSpPr>
          <p:cNvPr id="14" name="Title Placeholder 1"/>
          <p:cNvSpPr>
            <a:spLocks noGrp="1"/>
          </p:cNvSpPr>
          <p:nvPr>
            <p:ph type="title"/>
          </p:nvPr>
        </p:nvSpPr>
        <p:spPr>
          <a:xfrm>
            <a:off x="455427" y="369731"/>
            <a:ext cx="1126175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60291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3.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7" r:id="rId16"/>
    <p:sldLayoutId id="2147483658" r:id="rId17"/>
    <p:sldLayoutId id="2147483685" r:id="rId18"/>
    <p:sldLayoutId id="2147483723" r:id="rId19"/>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8574996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8" r:id="rId29"/>
    <p:sldLayoutId id="2147483719" r:id="rId30"/>
    <p:sldLayoutId id="2147483720" r:id="rId31"/>
    <p:sldLayoutId id="2147483721" r:id="rId32"/>
    <p:sldLayoutId id="2147483726" r:id="rId33"/>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
        <p:nvSpPr>
          <p:cNvPr id="7" name="Rectangle 6"/>
          <p:cNvSpPr/>
          <p:nvPr userDrawn="1"/>
        </p:nvSpPr>
        <p:spPr>
          <a:xfrm>
            <a:off x="0" y="0"/>
            <a:ext cx="12192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spTree>
    <p:extLst>
      <p:ext uri="{BB962C8B-B14F-4D97-AF65-F5344CB8AC3E}">
        <p14:creationId xmlns:p14="http://schemas.microsoft.com/office/powerpoint/2010/main" val="75741221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3C11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3C114"/>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3C11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16761560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7582080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mentimeter.com/app/presentation/alou6n8ocw6gegakfavdxo1d2763exor/o5afxttk1k1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ntimeter.com/app/presentation/alpaav432odzzryym9m9qw3ii7hk8rtb/p34ob724pirc" TargetMode="External"/><Relationship Id="rId2" Type="http://schemas.openxmlformats.org/officeDocument/2006/relationships/hyperlink" Target="http://www.menti.com/"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62.xml"/><Relationship Id="rId1" Type="http://schemas.openxmlformats.org/officeDocument/2006/relationships/video" Target="https://www.youtube.com/embed/VwgbFjb6Ado?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hyperlink" Target="https://sciencebasedtargets.org/resources/files/foundations-for-net-zero-full-paper.pdf"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unprmeclimate.org/events-1"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hyperlink" Target="mailto:petra.molthan-hill@ntu.ac.uk"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hyperlink" Target="https://link.springer.com/referenceworkentry/10.1007/978-1-4614-6431-0_154-1"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futurelearn.com/courses/climate-literacy-and-action-for-all"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p:txBody>
          <a:bodyPr>
            <a:normAutofit/>
          </a:bodyPr>
          <a:lstStyle/>
          <a:p>
            <a:r>
              <a:rPr lang="en-GB" sz="2800" dirty="0"/>
              <a:t>Net Zero and Decarbonisation: Understanding and Communicating the Basics</a:t>
            </a:r>
            <a:endParaRPr lang="en-US" sz="2800" dirty="0"/>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442914" y="4015578"/>
            <a:ext cx="11306174" cy="1538348"/>
          </a:xfrm>
        </p:spPr>
        <p:txBody>
          <a:bodyPr>
            <a:normAutofit fontScale="70000" lnSpcReduction="20000"/>
          </a:bodyPr>
          <a:lstStyle/>
          <a:p>
            <a:r>
              <a:rPr lang="en-US" dirty="0"/>
              <a:t>Prof Dr Petra Molthan-Hill </a:t>
            </a:r>
          </a:p>
          <a:p>
            <a:r>
              <a:rPr lang="en-GB" dirty="0"/>
              <a:t>Professor of Sustainable Management and Education for Sustainable Development</a:t>
            </a:r>
            <a:br>
              <a:rPr lang="en-GB" dirty="0"/>
            </a:br>
            <a:r>
              <a:rPr lang="en-GB" dirty="0"/>
              <a:t>and Co-Chair UN PRME Working Group on Climate Change &amp; the Environment, </a:t>
            </a:r>
          </a:p>
          <a:p>
            <a:r>
              <a:rPr lang="en-US" dirty="0"/>
              <a:t>Nottingham Business School, Nottingham Trent University, UK</a:t>
            </a:r>
          </a:p>
        </p:txBody>
      </p:sp>
      <p:sp>
        <p:nvSpPr>
          <p:cNvPr id="5" name="Date Placeholder 3">
            <a:extLst>
              <a:ext uri="{FF2B5EF4-FFF2-40B4-BE49-F238E27FC236}">
                <a16:creationId xmlns:a16="http://schemas.microsoft.com/office/drawing/2014/main" id="{EDD29188-3675-A942-AEBA-40F0F7643B91}"/>
              </a:ext>
            </a:extLst>
          </p:cNvPr>
          <p:cNvSpPr>
            <a:spLocks noGrp="1"/>
          </p:cNvSpPr>
          <p:nvPr>
            <p:ph type="dt" sz="half" idx="10"/>
          </p:nvPr>
        </p:nvSpPr>
        <p:spPr>
          <a:xfrm>
            <a:off x="6275386" y="5195151"/>
            <a:ext cx="5473701" cy="358775"/>
          </a:xfrm>
          <a:prstGeom prst="rect">
            <a:avLst/>
          </a:prstGeom>
        </p:spPr>
        <p:txBody>
          <a:bodyPr/>
          <a:lstStyle/>
          <a:p>
            <a:fld id="{197342E9-89D0-D246-B0E5-635614E13D75}" type="datetime1">
              <a:rPr lang="en-GB" smtClean="0"/>
              <a:pPr/>
              <a:t>31/07/2023</a:t>
            </a:fld>
            <a:endParaRPr lang="en-US" dirty="0"/>
          </a:p>
        </p:txBody>
      </p:sp>
    </p:spTree>
    <p:extLst>
      <p:ext uri="{BB962C8B-B14F-4D97-AF65-F5344CB8AC3E}">
        <p14:creationId xmlns:p14="http://schemas.microsoft.com/office/powerpoint/2010/main" val="238349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D0EBF4-0C3A-4607-9FEF-3545384548AC}"/>
              </a:ext>
            </a:extLst>
          </p:cNvPr>
          <p:cNvSpPr txBox="1"/>
          <p:nvPr/>
        </p:nvSpPr>
        <p:spPr>
          <a:xfrm>
            <a:off x="937260" y="5815236"/>
            <a:ext cx="10563225" cy="676275"/>
          </a:xfrm>
          <a:prstGeom prst="rect">
            <a:avLst/>
          </a:prstGeom>
          <a:noFill/>
        </p:spPr>
        <p:txBody>
          <a:bodyPr wrap="square" lIns="0" tIns="0" rIns="0" bIns="0" rtlCol="0" anchor="b" anchorCtr="0">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Table published in: Molthan-Hill, P et al (2021), </a:t>
            </a:r>
            <a:r>
              <a:rPr kumimoji="0" lang="en-GB" sz="19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Climate change education at universities: Relevance and strategies for every discipline.</a:t>
            </a:r>
            <a:r>
              <a:rPr kumimoji="0" lang="en-GB" sz="19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Handbook of Climate Change Adaptation and Mitigation (3rd edition), Springer: Cham, Switzerland. Adapted from definitions provided by Mochizuki Y, Bryan A (2015) Climate change education in the context of education for sustainable development: Rationale and principles. Research 9(1): 4-26. </a:t>
            </a:r>
            <a:endParaRPr kumimoji="0" lang="en-GB" sz="19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F639CD7-082D-4148-8457-C9B8D908F8DB}"/>
              </a:ext>
            </a:extLst>
          </p:cNvPr>
          <p:cNvGraphicFramePr>
            <a:graphicFrameLocks/>
          </p:cNvGraphicFramePr>
          <p:nvPr>
            <p:extLst>
              <p:ext uri="{D42A27DB-BD31-4B8C-83A1-F6EECF244321}">
                <p14:modId xmlns:p14="http://schemas.microsoft.com/office/powerpoint/2010/main" val="3142411126"/>
              </p:ext>
            </p:extLst>
          </p:nvPr>
        </p:nvGraphicFramePr>
        <p:xfrm>
          <a:off x="323385" y="520110"/>
          <a:ext cx="11520000" cy="52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74DBD2-64CF-471F-BEB9-BA6C00AF64EE}"/>
              </a:ext>
            </a:extLst>
          </p:cNvPr>
          <p:cNvSpPr txBox="1"/>
          <p:nvPr/>
        </p:nvSpPr>
        <p:spPr>
          <a:xfrm>
            <a:off x="-141668" y="-6236"/>
            <a:ext cx="1232105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Climate Change Mitigation Education </a:t>
            </a:r>
            <a:r>
              <a:rPr kumimoji="0" lang="en-GB" sz="20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into the core curriculum of every discipline</a:t>
            </a:r>
            <a:endParaRPr kumimoji="0" lang="en-NL" sz="20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2504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DFE577-C7F0-4D1C-A189-D51000F271F9}"/>
              </a:ext>
            </a:extLst>
          </p:cNvPr>
          <p:cNvSpPr>
            <a:spLocks noGrp="1"/>
          </p:cNvSpPr>
          <p:nvPr>
            <p:ph sz="half" idx="1"/>
          </p:nvPr>
        </p:nvSpPr>
        <p:spPr>
          <a:xfrm>
            <a:off x="442913" y="1802083"/>
            <a:ext cx="7078349" cy="4006289"/>
          </a:xfrm>
        </p:spPr>
        <p:txBody>
          <a:bodyPr>
            <a:normAutofit fontScale="92500" lnSpcReduction="10000"/>
          </a:bodyPr>
          <a:lstStyle/>
          <a:p>
            <a:pPr marL="0" indent="0">
              <a:buNone/>
            </a:pPr>
            <a:r>
              <a:rPr lang="en-GB"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Handbook of Carbon Management:</a:t>
            </a:r>
            <a:r>
              <a:rPr lang="en-GB" sz="2400" b="1" dirty="0">
                <a:effectLst/>
                <a:latin typeface="Calibri" panose="020F0502020204030204" pitchFamily="34" charset="0"/>
                <a:ea typeface="Yu Mincho" panose="02020400000000000000" pitchFamily="18" charset="-128"/>
                <a:cs typeface="Arial" panose="020B0604020202020204" pitchFamily="34" charset="0"/>
              </a:rPr>
              <a:t> A step-by-step guide to high-impact climate solutions for every manager in every function (Routledge)</a:t>
            </a:r>
          </a:p>
          <a:p>
            <a:r>
              <a:rPr lang="en-GB" sz="2400" dirty="0">
                <a:effectLst/>
                <a:latin typeface="Calibri" panose="020F0502020204030204" pitchFamily="34" charset="0"/>
                <a:ea typeface="Yu Mincho" panose="02020400000000000000" pitchFamily="18" charset="-128"/>
                <a:cs typeface="Arial" panose="020B0604020202020204" pitchFamily="34" charset="0"/>
              </a:rPr>
              <a:t>Procurement and Supply: pushing the boundaries to remove carbon emissions </a:t>
            </a:r>
          </a:p>
          <a:p>
            <a:r>
              <a:rPr lang="en-GB" sz="2400" dirty="0">
                <a:effectLst/>
                <a:latin typeface="Calibri" panose="020F0502020204030204" pitchFamily="34" charset="0"/>
                <a:ea typeface="Yu Mincho" panose="02020400000000000000" pitchFamily="18" charset="-128"/>
                <a:cs typeface="Arial" panose="020B0604020202020204" pitchFamily="34" charset="0"/>
              </a:rPr>
              <a:t>Marketing for a better climate </a:t>
            </a:r>
          </a:p>
          <a:p>
            <a:r>
              <a:rPr lang="en-GB" sz="2400" dirty="0">
                <a:effectLst/>
                <a:latin typeface="Calibri" panose="020F0502020204030204" pitchFamily="34" charset="0"/>
                <a:ea typeface="Yu Mincho" panose="02020400000000000000" pitchFamily="18" charset="-128"/>
                <a:cs typeface="Arial" panose="020B0604020202020204" pitchFamily="34" charset="0"/>
              </a:rPr>
              <a:t>Pension funds, accounts and other investments</a:t>
            </a:r>
          </a:p>
          <a:p>
            <a:r>
              <a:rPr lang="en-GB" sz="2400" dirty="0">
                <a:effectLst/>
                <a:latin typeface="Calibri" panose="020F0502020204030204" pitchFamily="34" charset="0"/>
                <a:ea typeface="Yu Mincho" panose="02020400000000000000" pitchFamily="18" charset="-128"/>
                <a:cs typeface="Arial" panose="020B0604020202020204" pitchFamily="34" charset="0"/>
              </a:rPr>
              <a:t>GHG emissions accounting </a:t>
            </a:r>
          </a:p>
          <a:p>
            <a:r>
              <a:rPr lang="en-GB" sz="2400" dirty="0">
                <a:effectLst/>
                <a:latin typeface="Calibri" panose="020F0502020204030204" pitchFamily="34" charset="0"/>
                <a:ea typeface="Yu Mincho" panose="02020400000000000000" pitchFamily="18" charset="-128"/>
                <a:cs typeface="Arial" panose="020B0604020202020204" pitchFamily="34" charset="0"/>
              </a:rPr>
              <a:t>Climate communication and reporting to internal and external stakeholders </a:t>
            </a:r>
            <a:endParaRPr lang="en-GB" sz="2400" dirty="0"/>
          </a:p>
        </p:txBody>
      </p:sp>
      <p:sp>
        <p:nvSpPr>
          <p:cNvPr id="3" name="Title 2">
            <a:extLst>
              <a:ext uri="{FF2B5EF4-FFF2-40B4-BE49-F238E27FC236}">
                <a16:creationId xmlns:a16="http://schemas.microsoft.com/office/drawing/2014/main" id="{B2A01368-D592-4D22-8397-4184AFAD9B39}"/>
              </a:ext>
            </a:extLst>
          </p:cNvPr>
          <p:cNvSpPr>
            <a:spLocks noGrp="1"/>
          </p:cNvSpPr>
          <p:nvPr>
            <p:ph type="title"/>
          </p:nvPr>
        </p:nvSpPr>
        <p:spPr/>
        <p:txBody>
          <a:bodyPr/>
          <a:lstStyle/>
          <a:p>
            <a:r>
              <a:rPr lang="en-GB" dirty="0"/>
              <a:t>Integrated into every discipline/function</a:t>
            </a:r>
          </a:p>
        </p:txBody>
      </p:sp>
      <p:pic>
        <p:nvPicPr>
          <p:cNvPr id="4" name="Picture 3">
            <a:extLst>
              <a:ext uri="{FF2B5EF4-FFF2-40B4-BE49-F238E27FC236}">
                <a16:creationId xmlns:a16="http://schemas.microsoft.com/office/drawing/2014/main" id="{9BCD7DF7-5588-4C4C-93F2-1608937C3A8F}"/>
              </a:ext>
            </a:extLst>
          </p:cNvPr>
          <p:cNvPicPr>
            <a:picLocks noChangeAspect="1"/>
          </p:cNvPicPr>
          <p:nvPr/>
        </p:nvPicPr>
        <p:blipFill>
          <a:blip r:embed="rId2"/>
          <a:stretch>
            <a:fillRect/>
          </a:stretch>
        </p:blipFill>
        <p:spPr>
          <a:xfrm>
            <a:off x="7606383" y="1802083"/>
            <a:ext cx="4142704" cy="4255817"/>
          </a:xfrm>
          <a:prstGeom prst="rect">
            <a:avLst/>
          </a:prstGeom>
        </p:spPr>
      </p:pic>
      <p:sp>
        <p:nvSpPr>
          <p:cNvPr id="5" name="Arrow: Right 4">
            <a:extLst>
              <a:ext uri="{FF2B5EF4-FFF2-40B4-BE49-F238E27FC236}">
                <a16:creationId xmlns:a16="http://schemas.microsoft.com/office/drawing/2014/main" id="{FD685667-12A9-43AF-B4D3-EA3FEF80FD28}"/>
              </a:ext>
            </a:extLst>
          </p:cNvPr>
          <p:cNvSpPr/>
          <p:nvPr/>
        </p:nvSpPr>
        <p:spPr>
          <a:xfrm>
            <a:off x="3065172" y="5055918"/>
            <a:ext cx="4541211" cy="154837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F1912023-CFC6-4F52-911A-5CAAF4694E97}"/>
              </a:ext>
            </a:extLst>
          </p:cNvPr>
          <p:cNvSpPr txBox="1"/>
          <p:nvPr/>
        </p:nvSpPr>
        <p:spPr>
          <a:xfrm>
            <a:off x="3065172" y="5473521"/>
            <a:ext cx="4245735" cy="682579"/>
          </a:xfrm>
          <a:prstGeom prst="rect">
            <a:avLst/>
          </a:prstGeom>
          <a:noFill/>
        </p:spPr>
        <p:txBody>
          <a:bodyPr wrap="square" lIns="0" tIns="0" rIns="0" bIns="0" rtlCol="0" anchor="b" anchorCtr="0">
            <a:normAutofit fontScale="70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https://www.routledge.com/The-Handbook-of-Carbon-Management-A-Step-by-Step-Guide-to-High-Impact-Climate/Molthan-Hill-Winfield-Howarth-Mazhar/p/book/9781032227603</a:t>
            </a:r>
          </a:p>
        </p:txBody>
      </p:sp>
    </p:spTree>
    <p:extLst>
      <p:ext uri="{BB962C8B-B14F-4D97-AF65-F5344CB8AC3E}">
        <p14:creationId xmlns:p14="http://schemas.microsoft.com/office/powerpoint/2010/main" val="829274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5154D5-EC22-4ED5-B230-4F865BCDBA80}"/>
              </a:ext>
            </a:extLst>
          </p:cNvPr>
          <p:cNvSpPr txBox="1"/>
          <p:nvPr/>
        </p:nvSpPr>
        <p:spPr>
          <a:xfrm>
            <a:off x="257577" y="5331854"/>
            <a:ext cx="11668260" cy="1300767"/>
          </a:xfrm>
          <a:prstGeom prst="rect">
            <a:avLst/>
          </a:prstGeom>
          <a:solidFill>
            <a:schemeClr val="tx1">
              <a:lumMod val="75000"/>
              <a:lumOff val="25000"/>
            </a:schemeClr>
          </a:solidFill>
        </p:spPr>
        <p:txBody>
          <a:bodyPr wrap="square" lIns="0" tIns="0" rIns="0" bIns="0" rtlCol="0" anchor="b" anchorCtr="0">
            <a:normAutofit/>
          </a:bodyPr>
          <a:lstStyle/>
          <a:p>
            <a:pPr algn="r"/>
            <a:endParaRPr lang="en-GB" dirty="0"/>
          </a:p>
        </p:txBody>
      </p:sp>
      <p:sp>
        <p:nvSpPr>
          <p:cNvPr id="10" name="TextBox 9">
            <a:extLst>
              <a:ext uri="{FF2B5EF4-FFF2-40B4-BE49-F238E27FC236}">
                <a16:creationId xmlns:a16="http://schemas.microsoft.com/office/drawing/2014/main" id="{78CDF80D-E804-4F54-AC62-F055B59B72FA}"/>
              </a:ext>
            </a:extLst>
          </p:cNvPr>
          <p:cNvSpPr txBox="1"/>
          <p:nvPr/>
        </p:nvSpPr>
        <p:spPr>
          <a:xfrm>
            <a:off x="631065" y="5389160"/>
            <a:ext cx="4172755" cy="1072684"/>
          </a:xfrm>
          <a:prstGeom prst="rect">
            <a:avLst/>
          </a:prstGeom>
          <a:noFill/>
        </p:spPr>
        <p:txBody>
          <a:bodyPr wrap="square" lIns="0" tIns="0" rIns="0" bIns="0" rtlCol="0" anchor="b" anchorCtr="0">
            <a:normAutofit/>
          </a:bodyPr>
          <a:lstStyle/>
          <a:p>
            <a:r>
              <a:rPr lang="en-GB" sz="3200" dirty="0">
                <a:solidFill>
                  <a:srgbClr val="00B050"/>
                </a:solidFill>
              </a:rPr>
              <a:t>Our key challenge: How to get to </a:t>
            </a:r>
            <a:r>
              <a:rPr lang="en-GB" sz="3200" dirty="0" err="1">
                <a:solidFill>
                  <a:srgbClr val="00B050"/>
                </a:solidFill>
              </a:rPr>
              <a:t>1.5</a:t>
            </a:r>
            <a:r>
              <a:rPr lang="en-GB" sz="3200" dirty="0" err="1">
                <a:solidFill>
                  <a:srgbClr val="00B050"/>
                </a:solidFill>
                <a:sym typeface="Symbol" panose="05050102010706020507" pitchFamily="18" charset="2"/>
              </a:rPr>
              <a:t></a:t>
            </a:r>
            <a:r>
              <a:rPr lang="en-GB" sz="3200" dirty="0" err="1">
                <a:solidFill>
                  <a:srgbClr val="00B050"/>
                </a:solidFill>
              </a:rPr>
              <a:t>C</a:t>
            </a:r>
            <a:r>
              <a:rPr lang="en-GB" sz="3200" dirty="0">
                <a:solidFill>
                  <a:srgbClr val="00B050"/>
                </a:solidFill>
              </a:rPr>
              <a:t>?</a:t>
            </a:r>
          </a:p>
        </p:txBody>
      </p:sp>
      <p:sp>
        <p:nvSpPr>
          <p:cNvPr id="11" name="Title 1">
            <a:extLst>
              <a:ext uri="{FF2B5EF4-FFF2-40B4-BE49-F238E27FC236}">
                <a16:creationId xmlns:a16="http://schemas.microsoft.com/office/drawing/2014/main" id="{32AC9C50-1104-4571-B0E1-6436E5CF8FE8}"/>
              </a:ext>
            </a:extLst>
          </p:cNvPr>
          <p:cNvSpPr txBox="1">
            <a:spLocks/>
          </p:cNvSpPr>
          <p:nvPr/>
        </p:nvSpPr>
        <p:spPr>
          <a:xfrm>
            <a:off x="5532428" y="5337401"/>
            <a:ext cx="6388100" cy="12620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a:lstStyle>
          <a:p>
            <a:pPr>
              <a:lnSpc>
                <a:spcPct val="90000"/>
              </a:lnSpc>
            </a:pPr>
            <a:r>
              <a:rPr lang="en-US" sz="2600" dirty="0" err="1">
                <a:solidFill>
                  <a:srgbClr val="FFFFFF"/>
                </a:solidFill>
                <a:latin typeface="+mj-lt"/>
                <a:cs typeface="+mj-cs"/>
              </a:rPr>
              <a:t>En</a:t>
            </a:r>
            <a:r>
              <a:rPr lang="en-US" sz="2600" dirty="0">
                <a:solidFill>
                  <a:srgbClr val="FFFFFF"/>
                </a:solidFill>
                <a:latin typeface="+mj-lt"/>
                <a:cs typeface="+mj-cs"/>
              </a:rPr>
              <a:t>-ROADS </a:t>
            </a:r>
            <a:r>
              <a:rPr lang="en-US" sz="2600" b="0" dirty="0">
                <a:solidFill>
                  <a:srgbClr val="FFFFFF"/>
                </a:solidFill>
                <a:latin typeface="+mj-lt"/>
                <a:cs typeface="+mj-cs"/>
              </a:rPr>
              <a:t>is a cutting-edge simulation model used to test climate solutions and generate climate scenarios for the future.</a:t>
            </a:r>
          </a:p>
        </p:txBody>
      </p:sp>
      <p:pic>
        <p:nvPicPr>
          <p:cNvPr id="12" name="Picture 11">
            <a:extLst>
              <a:ext uri="{FF2B5EF4-FFF2-40B4-BE49-F238E27FC236}">
                <a16:creationId xmlns:a16="http://schemas.microsoft.com/office/drawing/2014/main" id="{DA618F0A-EF03-4F12-8BA0-DD63614103A9}"/>
              </a:ext>
            </a:extLst>
          </p:cNvPr>
          <p:cNvPicPr>
            <a:picLocks noChangeAspect="1"/>
          </p:cNvPicPr>
          <p:nvPr/>
        </p:nvPicPr>
        <p:blipFill>
          <a:blip r:embed="rId3"/>
          <a:stretch>
            <a:fillRect/>
          </a:stretch>
        </p:blipFill>
        <p:spPr>
          <a:xfrm>
            <a:off x="1677464" y="509753"/>
            <a:ext cx="9120406" cy="4730906"/>
          </a:xfrm>
          <a:prstGeom prst="rect">
            <a:avLst/>
          </a:prstGeom>
        </p:spPr>
      </p:pic>
    </p:spTree>
    <p:extLst>
      <p:ext uri="{BB962C8B-B14F-4D97-AF65-F5344CB8AC3E}">
        <p14:creationId xmlns:p14="http://schemas.microsoft.com/office/powerpoint/2010/main" val="95759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7DB977-E95B-4C09-81C3-32EB52E269C0}"/>
              </a:ext>
            </a:extLst>
          </p:cNvPr>
          <p:cNvSpPr>
            <a:spLocks noGrp="1"/>
          </p:cNvSpPr>
          <p:nvPr>
            <p:ph sz="half" idx="1"/>
          </p:nvPr>
        </p:nvSpPr>
        <p:spPr/>
        <p:txBody>
          <a:bodyPr/>
          <a:lstStyle/>
          <a:p>
            <a:pPr marL="0" lvl="0" indent="0" algn="l" rtl="0">
              <a:lnSpc>
                <a:spcPct val="100000"/>
              </a:lnSpc>
              <a:spcBef>
                <a:spcPts val="0"/>
              </a:spcBef>
              <a:spcAft>
                <a:spcPts val="0"/>
              </a:spcAft>
              <a:buSzPts val="2800"/>
              <a:buNone/>
            </a:pPr>
            <a:r>
              <a:rPr lang="en-GB" sz="2400" dirty="0">
                <a:solidFill>
                  <a:schemeClr val="dk1"/>
                </a:solidFill>
              </a:rPr>
              <a:t>Go to </a:t>
            </a:r>
            <a:r>
              <a:rPr lang="en-GB" sz="2400" u="sng" dirty="0">
                <a:solidFill>
                  <a:schemeClr val="hlink"/>
                </a:solidFill>
                <a:hlinkClick r:id="rId3"/>
              </a:rPr>
              <a:t>www.menti.com</a:t>
            </a:r>
            <a:endParaRPr lang="en-GB" sz="2400" dirty="0"/>
          </a:p>
          <a:p>
            <a:pPr marL="0" lvl="0" indent="0" algn="l" rtl="0">
              <a:lnSpc>
                <a:spcPct val="100000"/>
              </a:lnSpc>
              <a:spcBef>
                <a:spcPts val="1000"/>
              </a:spcBef>
              <a:spcAft>
                <a:spcPts val="0"/>
              </a:spcAft>
              <a:buSzPts val="2800"/>
              <a:buNone/>
            </a:pPr>
            <a:r>
              <a:rPr lang="en-GB" sz="2400" dirty="0">
                <a:solidFill>
                  <a:schemeClr val="dk1"/>
                </a:solidFill>
              </a:rPr>
              <a:t>Use the code: </a:t>
            </a:r>
            <a:r>
              <a:rPr lang="en-GB" b="1" i="0" dirty="0">
                <a:solidFill>
                  <a:srgbClr val="252B36"/>
                </a:solidFill>
                <a:effectLst/>
                <a:latin typeface="MentiText"/>
              </a:rPr>
              <a:t>5220 8025</a:t>
            </a:r>
            <a:endParaRPr lang="en-GB" dirty="0"/>
          </a:p>
        </p:txBody>
      </p:sp>
      <p:sp>
        <p:nvSpPr>
          <p:cNvPr id="3" name="Title 2">
            <a:extLst>
              <a:ext uri="{FF2B5EF4-FFF2-40B4-BE49-F238E27FC236}">
                <a16:creationId xmlns:a16="http://schemas.microsoft.com/office/drawing/2014/main" id="{FCBF2F7A-4EE1-4828-BF34-B212ACA48C79}"/>
              </a:ext>
            </a:extLst>
          </p:cNvPr>
          <p:cNvSpPr>
            <a:spLocks noGrp="1"/>
          </p:cNvSpPr>
          <p:nvPr>
            <p:ph type="title"/>
          </p:nvPr>
        </p:nvSpPr>
        <p:spPr/>
        <p:txBody>
          <a:bodyPr>
            <a:normAutofit/>
          </a:bodyPr>
          <a:lstStyle/>
          <a:p>
            <a:r>
              <a:rPr lang="en-GB" dirty="0"/>
              <a:t>Which solution would you choose?</a:t>
            </a:r>
          </a:p>
        </p:txBody>
      </p:sp>
      <p:sp>
        <p:nvSpPr>
          <p:cNvPr id="5" name="Oval 4">
            <a:extLst>
              <a:ext uri="{FF2B5EF4-FFF2-40B4-BE49-F238E27FC236}">
                <a16:creationId xmlns:a16="http://schemas.microsoft.com/office/drawing/2014/main" id="{B7C33617-5E52-4BFB-B400-2F628F1BD426}"/>
              </a:ext>
            </a:extLst>
          </p:cNvPr>
          <p:cNvSpPr/>
          <p:nvPr/>
        </p:nvSpPr>
        <p:spPr>
          <a:xfrm>
            <a:off x="4224270" y="2189408"/>
            <a:ext cx="6980350" cy="350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hlinkClick r:id="rId4">
                  <a:extLst>
                    <a:ext uri="{A12FA001-AC4F-418D-AE19-62706E023703}">
                      <ahyp:hlinkClr xmlns:ahyp="http://schemas.microsoft.com/office/drawing/2018/hyperlinkcolor" val="tx"/>
                    </a:ext>
                  </a:extLst>
                </a:hlinkClick>
              </a:rPr>
              <a:t>https://www.mentimeter.com/app/presentation/alou6n8ocw6gegakfavdxo1d2763exor/o5afxttk1k1d</a:t>
            </a:r>
            <a:endParaRPr lang="en-GB" dirty="0">
              <a:solidFill>
                <a:schemeClr val="bg1"/>
              </a:solidFill>
            </a:endParaRPr>
          </a:p>
        </p:txBody>
      </p:sp>
    </p:spTree>
    <p:extLst>
      <p:ext uri="{BB962C8B-B14F-4D97-AF65-F5344CB8AC3E}">
        <p14:creationId xmlns:p14="http://schemas.microsoft.com/office/powerpoint/2010/main" val="254796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E629CC-7972-49B0-91A6-5FFDEB383A19}"/>
              </a:ext>
            </a:extLst>
          </p:cNvPr>
          <p:cNvSpPr>
            <a:spLocks noGrp="1"/>
          </p:cNvSpPr>
          <p:nvPr>
            <p:ph sz="half" idx="1"/>
          </p:nvPr>
        </p:nvSpPr>
        <p:spPr/>
        <p:txBody>
          <a:bodyPr/>
          <a:lstStyle/>
          <a:p>
            <a:endParaRPr lang="en-GB"/>
          </a:p>
        </p:txBody>
      </p:sp>
      <p:sp>
        <p:nvSpPr>
          <p:cNvPr id="3" name="Title 2">
            <a:extLst>
              <a:ext uri="{FF2B5EF4-FFF2-40B4-BE49-F238E27FC236}">
                <a16:creationId xmlns:a16="http://schemas.microsoft.com/office/drawing/2014/main" id="{9413F9EB-0AC4-4F86-8E8B-9E1828AA3550}"/>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23A5605C-52F4-414A-BB77-BDFD8021B832}"/>
              </a:ext>
            </a:extLst>
          </p:cNvPr>
          <p:cNvPicPr>
            <a:picLocks noChangeAspect="1"/>
          </p:cNvPicPr>
          <p:nvPr/>
        </p:nvPicPr>
        <p:blipFill>
          <a:blip r:embed="rId2"/>
          <a:stretch>
            <a:fillRect/>
          </a:stretch>
        </p:blipFill>
        <p:spPr>
          <a:xfrm>
            <a:off x="0" y="231820"/>
            <a:ext cx="12192000" cy="6626180"/>
          </a:xfrm>
          <a:prstGeom prst="rect">
            <a:avLst/>
          </a:prstGeom>
        </p:spPr>
      </p:pic>
    </p:spTree>
    <p:extLst>
      <p:ext uri="{BB962C8B-B14F-4D97-AF65-F5344CB8AC3E}">
        <p14:creationId xmlns:p14="http://schemas.microsoft.com/office/powerpoint/2010/main" val="378345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3AD06-F62A-4827-A4E6-3F5E41BEB741}"/>
              </a:ext>
            </a:extLst>
          </p:cNvPr>
          <p:cNvSpPr>
            <a:spLocks noGrp="1"/>
          </p:cNvSpPr>
          <p:nvPr>
            <p:ph idx="12"/>
          </p:nvPr>
        </p:nvSpPr>
        <p:spPr>
          <a:xfrm>
            <a:off x="5834130" y="1989138"/>
            <a:ext cx="5914958" cy="3708400"/>
          </a:xfrm>
        </p:spPr>
        <p:txBody>
          <a:bodyPr>
            <a:normAutofit fontScale="92500" lnSpcReduction="10000"/>
          </a:bodyPr>
          <a:lstStyle/>
          <a:p>
            <a:pPr marL="0" indent="0">
              <a:buNone/>
            </a:pPr>
            <a:r>
              <a:rPr lang="en-GB" sz="2400" dirty="0"/>
              <a:t>Big changes will be achieved by:</a:t>
            </a:r>
          </a:p>
          <a:p>
            <a:r>
              <a:rPr lang="en-GB" sz="2400" dirty="0"/>
              <a:t>Increasing energy efficiency and electrification in transport, buildings and industry.</a:t>
            </a:r>
          </a:p>
          <a:p>
            <a:r>
              <a:rPr lang="en-GB" sz="2400" dirty="0"/>
              <a:t>Reducing Methane e.g. by reducing food waste.</a:t>
            </a:r>
          </a:p>
          <a:p>
            <a:r>
              <a:rPr lang="en-GB" sz="2400" dirty="0"/>
              <a:t>Increasing natural carbon capture as much as possible, including stopping deforestation and increasing afforestation.</a:t>
            </a:r>
          </a:p>
          <a:p>
            <a:r>
              <a:rPr lang="en-GB" sz="2400" dirty="0"/>
              <a:t>Agreeing on a carbon price.</a:t>
            </a:r>
          </a:p>
          <a:p>
            <a:endParaRPr lang="en-GB" dirty="0"/>
          </a:p>
          <a:p>
            <a:pPr marL="0" indent="0">
              <a:buNone/>
            </a:pPr>
            <a:endParaRPr lang="en-GB" dirty="0"/>
          </a:p>
        </p:txBody>
      </p:sp>
      <p:sp>
        <p:nvSpPr>
          <p:cNvPr id="4" name="Title 3">
            <a:extLst>
              <a:ext uri="{FF2B5EF4-FFF2-40B4-BE49-F238E27FC236}">
                <a16:creationId xmlns:a16="http://schemas.microsoft.com/office/drawing/2014/main" id="{2F8835C8-A940-4FC3-A47A-3A027216F11E}"/>
              </a:ext>
            </a:extLst>
          </p:cNvPr>
          <p:cNvSpPr>
            <a:spLocks noGrp="1"/>
          </p:cNvSpPr>
          <p:nvPr>
            <p:ph type="title"/>
          </p:nvPr>
        </p:nvSpPr>
        <p:spPr>
          <a:xfrm>
            <a:off x="442912" y="619794"/>
            <a:ext cx="11306175" cy="1001983"/>
          </a:xfrm>
        </p:spPr>
        <p:txBody>
          <a:bodyPr>
            <a:normAutofit/>
          </a:bodyPr>
          <a:lstStyle/>
          <a:p>
            <a:r>
              <a:rPr lang="en-GB" sz="4000" dirty="0"/>
              <a:t>Coming back to </a:t>
            </a:r>
            <a:r>
              <a:rPr lang="en-GB" sz="4000" dirty="0" err="1"/>
              <a:t>En</a:t>
            </a:r>
            <a:r>
              <a:rPr lang="en-GB" sz="4000" dirty="0"/>
              <a:t>-ROADS</a:t>
            </a:r>
          </a:p>
        </p:txBody>
      </p:sp>
      <p:pic>
        <p:nvPicPr>
          <p:cNvPr id="5" name="Content Placeholder 4">
            <a:extLst>
              <a:ext uri="{FF2B5EF4-FFF2-40B4-BE49-F238E27FC236}">
                <a16:creationId xmlns:a16="http://schemas.microsoft.com/office/drawing/2014/main" id="{A8E6C479-36FB-4C3E-832C-C1A08EF4490B}"/>
              </a:ext>
            </a:extLst>
          </p:cNvPr>
          <p:cNvPicPr>
            <a:picLocks noGrp="1" noChangeAspect="1"/>
          </p:cNvPicPr>
          <p:nvPr>
            <p:ph idx="1"/>
          </p:nvPr>
        </p:nvPicPr>
        <p:blipFill>
          <a:blip r:embed="rId3"/>
          <a:stretch>
            <a:fillRect/>
          </a:stretch>
        </p:blipFill>
        <p:spPr>
          <a:xfrm>
            <a:off x="442913" y="1989138"/>
            <a:ext cx="4708636" cy="3587413"/>
          </a:xfrm>
          <a:prstGeom prst="rect">
            <a:avLst/>
          </a:prstGeom>
          <a:ln w="25400">
            <a:solidFill>
              <a:schemeClr val="accent2"/>
            </a:solidFill>
          </a:ln>
        </p:spPr>
      </p:pic>
    </p:spTree>
    <p:extLst>
      <p:ext uri="{BB962C8B-B14F-4D97-AF65-F5344CB8AC3E}">
        <p14:creationId xmlns:p14="http://schemas.microsoft.com/office/powerpoint/2010/main" val="293848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A9B9B-3067-4AC0-85A7-7533B2129BC4}"/>
              </a:ext>
            </a:extLst>
          </p:cNvPr>
          <p:cNvSpPr>
            <a:spLocks noGrp="1"/>
          </p:cNvSpPr>
          <p:nvPr>
            <p:ph idx="1"/>
          </p:nvPr>
        </p:nvSpPr>
        <p:spPr>
          <a:xfrm>
            <a:off x="442912" y="1989138"/>
            <a:ext cx="3330598" cy="3708400"/>
          </a:xfrm>
        </p:spPr>
        <p:txBody>
          <a:bodyPr/>
          <a:lstStyle/>
          <a:p>
            <a:pPr marL="0" lvl="0" indent="0" algn="l" rtl="0">
              <a:lnSpc>
                <a:spcPct val="100000"/>
              </a:lnSpc>
              <a:spcBef>
                <a:spcPts val="0"/>
              </a:spcBef>
              <a:spcAft>
                <a:spcPts val="0"/>
              </a:spcAft>
              <a:buSzPts val="2800"/>
              <a:buNone/>
            </a:pPr>
            <a:r>
              <a:rPr lang="en-GB" sz="2800" dirty="0">
                <a:solidFill>
                  <a:schemeClr val="dk1"/>
                </a:solidFill>
              </a:rPr>
              <a:t>Go to </a:t>
            </a:r>
            <a:r>
              <a:rPr lang="en-GB" sz="2800" u="sng" dirty="0">
                <a:solidFill>
                  <a:schemeClr val="hlink"/>
                </a:solidFill>
                <a:hlinkClick r:id="rId2"/>
              </a:rPr>
              <a:t>www.menti.com</a:t>
            </a:r>
            <a:endParaRPr lang="en-GB" sz="2800" dirty="0"/>
          </a:p>
          <a:p>
            <a:pPr marL="0" lvl="0" indent="0" algn="l" rtl="0">
              <a:lnSpc>
                <a:spcPct val="100000"/>
              </a:lnSpc>
              <a:spcBef>
                <a:spcPts val="1000"/>
              </a:spcBef>
              <a:spcAft>
                <a:spcPts val="0"/>
              </a:spcAft>
              <a:buSzPts val="2800"/>
              <a:buNone/>
            </a:pPr>
            <a:r>
              <a:rPr lang="en-GB" sz="2800" dirty="0">
                <a:solidFill>
                  <a:schemeClr val="dk1"/>
                </a:solidFill>
              </a:rPr>
              <a:t>Use the code: </a:t>
            </a:r>
            <a:r>
              <a:rPr lang="en-GB" b="1" i="0" dirty="0">
                <a:solidFill>
                  <a:srgbClr val="252B36"/>
                </a:solidFill>
                <a:effectLst/>
                <a:latin typeface="MentiText"/>
              </a:rPr>
              <a:t>8246 0496</a:t>
            </a:r>
            <a:endParaRPr lang="en-GB" dirty="0"/>
          </a:p>
        </p:txBody>
      </p:sp>
      <p:sp>
        <p:nvSpPr>
          <p:cNvPr id="4" name="Title 3">
            <a:extLst>
              <a:ext uri="{FF2B5EF4-FFF2-40B4-BE49-F238E27FC236}">
                <a16:creationId xmlns:a16="http://schemas.microsoft.com/office/drawing/2014/main" id="{FD17D145-28AA-40F5-8708-09C74407C658}"/>
              </a:ext>
            </a:extLst>
          </p:cNvPr>
          <p:cNvSpPr>
            <a:spLocks noGrp="1"/>
          </p:cNvSpPr>
          <p:nvPr>
            <p:ph type="title"/>
          </p:nvPr>
        </p:nvSpPr>
        <p:spPr/>
        <p:txBody>
          <a:bodyPr>
            <a:noAutofit/>
          </a:bodyPr>
          <a:lstStyle/>
          <a:p>
            <a:r>
              <a:rPr lang="en-GB" sz="3200" dirty="0"/>
              <a:t>What is your idea to achieve Net Zero (Research/Project/Action)?</a:t>
            </a:r>
          </a:p>
        </p:txBody>
      </p:sp>
      <p:sp>
        <p:nvSpPr>
          <p:cNvPr id="7" name="Oval 6">
            <a:extLst>
              <a:ext uri="{FF2B5EF4-FFF2-40B4-BE49-F238E27FC236}">
                <a16:creationId xmlns:a16="http://schemas.microsoft.com/office/drawing/2014/main" id="{24AF3227-6F46-41D1-AE72-471130A206B5}"/>
              </a:ext>
            </a:extLst>
          </p:cNvPr>
          <p:cNvSpPr/>
          <p:nvPr/>
        </p:nvSpPr>
        <p:spPr>
          <a:xfrm>
            <a:off x="4224270" y="2189408"/>
            <a:ext cx="6980350" cy="3508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hlinkClick r:id="rId3">
                  <a:extLst>
                    <a:ext uri="{A12FA001-AC4F-418D-AE19-62706E023703}">
                      <ahyp:hlinkClr xmlns:ahyp="http://schemas.microsoft.com/office/drawing/2018/hyperlinkcolor" val="tx"/>
                    </a:ext>
                  </a:extLst>
                </a:hlinkClick>
              </a:rPr>
              <a:t>https://www.mentimeter.com/app/presentation/alpaav432odzzryym9m9qw3ii7hk8rtb/p34ob724pirc</a:t>
            </a:r>
            <a:endParaRPr lang="en-GB" dirty="0">
              <a:solidFill>
                <a:schemeClr val="bg1"/>
              </a:solidFill>
            </a:endParaRPr>
          </a:p>
        </p:txBody>
      </p:sp>
    </p:spTree>
    <p:extLst>
      <p:ext uri="{BB962C8B-B14F-4D97-AF65-F5344CB8AC3E}">
        <p14:creationId xmlns:p14="http://schemas.microsoft.com/office/powerpoint/2010/main" val="350391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791BF27-DA84-4D6E-B92C-F1D632AFF759}"/>
              </a:ext>
            </a:extLst>
          </p:cNvPr>
          <p:cNvSpPr>
            <a:spLocks noGrp="1"/>
          </p:cNvSpPr>
          <p:nvPr>
            <p:ph type="title"/>
          </p:nvPr>
        </p:nvSpPr>
        <p:spPr>
          <a:xfrm>
            <a:off x="1113810" y="2825248"/>
            <a:ext cx="4036334" cy="2387600"/>
          </a:xfrm>
        </p:spPr>
        <p:txBody>
          <a:bodyPr vert="horz" lIns="91440" tIns="45720" rIns="91440" bIns="45720" rtlCol="0" anchor="t">
            <a:normAutofit/>
          </a:bodyPr>
          <a:lstStyle/>
          <a:p>
            <a:pPr>
              <a:lnSpc>
                <a:spcPct val="90000"/>
              </a:lnSpc>
            </a:pPr>
            <a:r>
              <a:rPr lang="en-US" sz="5400" kern="1200" dirty="0">
                <a:latin typeface="+mj-lt"/>
                <a:ea typeface="+mj-ea"/>
                <a:cs typeface="+mj-cs"/>
              </a:rPr>
              <a:t>Pass it on</a:t>
            </a:r>
          </a:p>
        </p:txBody>
      </p:sp>
      <p:pic>
        <p:nvPicPr>
          <p:cNvPr id="10" name="Online Media 7" descr="Hands holding the earth&#10;&#10;Description automatically generated with low confidence">
            <a:hlinkClick r:id="" action="ppaction://media"/>
            <a:extLst>
              <a:ext uri="{FF2B5EF4-FFF2-40B4-BE49-F238E27FC236}">
                <a16:creationId xmlns:a16="http://schemas.microsoft.com/office/drawing/2014/main" id="{EA31F633-700D-417A-A8C1-E4484DF46EA5}"/>
              </a:ext>
            </a:extLst>
          </p:cNvPr>
          <p:cNvPicPr>
            <a:picLocks noRot="1" noChangeAspect="1"/>
          </p:cNvPicPr>
          <p:nvPr>
            <a:videoFile r:link="rId1"/>
          </p:nvPr>
        </p:nvPicPr>
        <p:blipFill>
          <a:blip r:embed="rId3"/>
          <a:stretch/>
        </p:blipFill>
        <p:spPr>
          <a:xfrm>
            <a:off x="5922492" y="1744712"/>
            <a:ext cx="5536001" cy="3293920"/>
          </a:xfrm>
          <a:prstGeom prst="rect">
            <a:avLst/>
          </a:prstGeom>
        </p:spPr>
      </p:pic>
    </p:spTree>
    <p:extLst>
      <p:ext uri="{BB962C8B-B14F-4D97-AF65-F5344CB8AC3E}">
        <p14:creationId xmlns:p14="http://schemas.microsoft.com/office/powerpoint/2010/main" val="5356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DF974-9179-4EE0-AD8F-D02D45DB693F}"/>
              </a:ext>
            </a:extLst>
          </p:cNvPr>
          <p:cNvSpPr txBox="1"/>
          <p:nvPr/>
        </p:nvSpPr>
        <p:spPr>
          <a:xfrm>
            <a:off x="942975" y="4186237"/>
            <a:ext cx="10458450" cy="2071687"/>
          </a:xfrm>
          <a:prstGeom prst="rect">
            <a:avLst/>
          </a:prstGeom>
          <a:noFill/>
        </p:spPr>
        <p:txBody>
          <a:bodyPr wrap="square" lIns="0" tIns="0" rIns="0" bIns="0" rtlCol="0" anchor="b" anchorCtr="0">
            <a:normAutofit/>
          </a:bodyPr>
          <a:lstStyle/>
          <a:p>
            <a:pPr algn="ctr"/>
            <a:r>
              <a:rPr lang="en-GB" sz="4000" b="1" dirty="0"/>
              <a:t>Want to find out more?</a:t>
            </a:r>
            <a:br>
              <a:rPr lang="en-GB" sz="4000" b="1" dirty="0"/>
            </a:br>
            <a:r>
              <a:rPr lang="en-GB" sz="4000" b="1" dirty="0"/>
              <a:t>Please contact Prof Dr Petra Molthan-Hill  </a:t>
            </a:r>
          </a:p>
          <a:p>
            <a:pPr algn="ctr"/>
            <a:r>
              <a:rPr lang="en-GB" sz="4000" b="1" dirty="0"/>
              <a:t>petra.molthan-hill@ntu.ac.uk</a:t>
            </a:r>
          </a:p>
        </p:txBody>
      </p:sp>
    </p:spTree>
    <p:extLst>
      <p:ext uri="{BB962C8B-B14F-4D97-AF65-F5344CB8AC3E}">
        <p14:creationId xmlns:p14="http://schemas.microsoft.com/office/powerpoint/2010/main" val="319203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673911-1A14-47AE-B9FC-3B697AAE3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FB6138-1EBD-B74E-82D2-FD7608E85B83}"/>
              </a:ext>
            </a:extLst>
          </p:cNvPr>
          <p:cNvSpPr>
            <a:spLocks noGrp="1"/>
          </p:cNvSpPr>
          <p:nvPr>
            <p:ph type="ctrTitle" idx="4294967295"/>
          </p:nvPr>
        </p:nvSpPr>
        <p:spPr>
          <a:xfrm>
            <a:off x="5138670" y="5093208"/>
            <a:ext cx="6387922" cy="1261872"/>
          </a:xfrm>
        </p:spPr>
        <p:txBody>
          <a:bodyPr vert="horz" lIns="91440" tIns="45720" rIns="91440" bIns="45720" rtlCol="0" anchor="ctr">
            <a:normAutofit/>
          </a:bodyPr>
          <a:lstStyle/>
          <a:p>
            <a:pPr marL="0" indent="0">
              <a:lnSpc>
                <a:spcPct val="90000"/>
              </a:lnSpc>
            </a:pPr>
            <a:r>
              <a:rPr lang="en-US" sz="2600" kern="1200" dirty="0" err="1">
                <a:solidFill>
                  <a:srgbClr val="FFFFFF"/>
                </a:solidFill>
                <a:latin typeface="+mj-lt"/>
                <a:ea typeface="+mj-ea"/>
                <a:cs typeface="+mj-cs"/>
              </a:rPr>
              <a:t>En</a:t>
            </a:r>
            <a:r>
              <a:rPr lang="en-US" sz="2600" kern="1200" dirty="0">
                <a:solidFill>
                  <a:srgbClr val="FFFFFF"/>
                </a:solidFill>
                <a:latin typeface="+mj-lt"/>
                <a:ea typeface="+mj-ea"/>
                <a:cs typeface="+mj-cs"/>
              </a:rPr>
              <a:t>-ROADS </a:t>
            </a:r>
            <a:r>
              <a:rPr lang="en-US" sz="2600" b="0" kern="1200" dirty="0">
                <a:solidFill>
                  <a:srgbClr val="FFFFFF"/>
                </a:solidFill>
                <a:latin typeface="+mj-lt"/>
                <a:ea typeface="+mj-ea"/>
                <a:cs typeface="+mj-cs"/>
              </a:rPr>
              <a:t>is a cutting-edge simulation model used to test climate solutions and generate climate scenarios for the future.</a:t>
            </a:r>
          </a:p>
        </p:txBody>
      </p:sp>
      <p:pic>
        <p:nvPicPr>
          <p:cNvPr id="4" name="Picture 3">
            <a:extLst>
              <a:ext uri="{FF2B5EF4-FFF2-40B4-BE49-F238E27FC236}">
                <a16:creationId xmlns:a16="http://schemas.microsoft.com/office/drawing/2014/main" id="{95CBB78F-4B26-DE45-AF8F-0E7C7D091120}"/>
              </a:ext>
            </a:extLst>
          </p:cNvPr>
          <p:cNvPicPr>
            <a:picLocks noChangeAspect="1"/>
          </p:cNvPicPr>
          <p:nvPr/>
        </p:nvPicPr>
        <p:blipFill>
          <a:blip r:embed="rId3"/>
          <a:stretch>
            <a:fillRect/>
          </a:stretch>
        </p:blipFill>
        <p:spPr>
          <a:xfrm>
            <a:off x="1798929" y="69575"/>
            <a:ext cx="9056660" cy="4664180"/>
          </a:xfrm>
          <a:prstGeom prst="rect">
            <a:avLst/>
          </a:prstGeom>
          <a:ln w="25400">
            <a:solidFill>
              <a:schemeClr val="accent2"/>
            </a:solidFill>
          </a:ln>
        </p:spPr>
      </p:pic>
      <p:cxnSp>
        <p:nvCxnSpPr>
          <p:cNvPr id="13" name="Straight Connector 10">
            <a:extLst>
              <a:ext uri="{FF2B5EF4-FFF2-40B4-BE49-F238E27FC236}">
                <a16:creationId xmlns:a16="http://schemas.microsoft.com/office/drawing/2014/main" id="{9392F240-FCCC-4D1B-89FD-0485B2F8F4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CD93E0E-8EC7-4CCA-8ECA-50D9457EB8A8}"/>
              </a:ext>
            </a:extLst>
          </p:cNvPr>
          <p:cNvSpPr txBox="1"/>
          <p:nvPr/>
        </p:nvSpPr>
        <p:spPr>
          <a:xfrm>
            <a:off x="631065" y="5105822"/>
            <a:ext cx="4172755" cy="1072684"/>
          </a:xfrm>
          <a:prstGeom prst="rect">
            <a:avLst/>
          </a:prstGeom>
          <a:noFill/>
        </p:spPr>
        <p:txBody>
          <a:bodyPr wrap="square" lIns="0" tIns="0" rIns="0" bIns="0" rtlCol="0" anchor="b" anchorCtr="0">
            <a:normAutofit/>
          </a:bodyPr>
          <a:lstStyle/>
          <a:p>
            <a:r>
              <a:rPr lang="en-GB" sz="3200" dirty="0">
                <a:solidFill>
                  <a:srgbClr val="00B050"/>
                </a:solidFill>
              </a:rPr>
              <a:t>Our key challenge: How to get to </a:t>
            </a:r>
            <a:r>
              <a:rPr lang="en-GB" sz="3200" dirty="0" err="1">
                <a:solidFill>
                  <a:srgbClr val="00B050"/>
                </a:solidFill>
              </a:rPr>
              <a:t>1.5</a:t>
            </a:r>
            <a:r>
              <a:rPr lang="en-GB" sz="3200" dirty="0" err="1">
                <a:solidFill>
                  <a:srgbClr val="00B050"/>
                </a:solidFill>
                <a:sym typeface="Symbol" panose="05050102010706020507" pitchFamily="18" charset="2"/>
              </a:rPr>
              <a:t></a:t>
            </a:r>
            <a:r>
              <a:rPr lang="en-GB" sz="3200" dirty="0" err="1">
                <a:solidFill>
                  <a:srgbClr val="00B050"/>
                </a:solidFill>
              </a:rPr>
              <a:t>C</a:t>
            </a:r>
            <a:r>
              <a:rPr lang="en-GB" sz="3200" dirty="0">
                <a:solidFill>
                  <a:srgbClr val="00B050"/>
                </a:solidFill>
              </a:rPr>
              <a:t>?</a:t>
            </a:r>
          </a:p>
        </p:txBody>
      </p:sp>
    </p:spTree>
    <p:extLst>
      <p:ext uri="{BB962C8B-B14F-4D97-AF65-F5344CB8AC3E}">
        <p14:creationId xmlns:p14="http://schemas.microsoft.com/office/powerpoint/2010/main" val="180504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6DBD586-28A6-496D-91A9-D274C55FF8D9}"/>
              </a:ext>
            </a:extLst>
          </p:cNvPr>
          <p:cNvSpPr>
            <a:spLocks noGrp="1"/>
          </p:cNvSpPr>
          <p:nvPr>
            <p:ph sz="half" idx="1"/>
          </p:nvPr>
        </p:nvSpPr>
        <p:spPr/>
        <p:txBody>
          <a:bodyPr>
            <a:normAutofit lnSpcReduction="10000"/>
          </a:bodyPr>
          <a:lstStyle/>
          <a:p>
            <a:pPr marL="0" indent="0">
              <a:buNone/>
            </a:pPr>
            <a:r>
              <a:rPr lang="en-GB" sz="3200" dirty="0">
                <a:effectLst/>
                <a:latin typeface="Calibri" panose="020F0502020204030204" pitchFamily="34" charset="0"/>
                <a:ea typeface="Yu Mincho" panose="02020400000000000000" pitchFamily="18" charset="-128"/>
                <a:cs typeface="Arial" panose="020B0604020202020204" pitchFamily="34" charset="0"/>
              </a:rPr>
              <a:t>In order to limit global warming to </a:t>
            </a:r>
            <a:r>
              <a:rPr lang="en-GB" sz="3200" dirty="0" err="1">
                <a:effectLst/>
                <a:latin typeface="Calibri" panose="020F0502020204030204" pitchFamily="34" charset="0"/>
                <a:ea typeface="Yu Mincho" panose="02020400000000000000" pitchFamily="18" charset="-128"/>
                <a:cs typeface="Arial" panose="020B0604020202020204" pitchFamily="34" charset="0"/>
              </a:rPr>
              <a:t>1.5</a:t>
            </a:r>
            <a:r>
              <a:rPr lang="en-GB" sz="3200" dirty="0" err="1">
                <a:effectLst/>
                <a:latin typeface="Calibri" panose="020F0502020204030204" pitchFamily="34" charset="0"/>
                <a:ea typeface="Yu Mincho" panose="02020400000000000000" pitchFamily="18" charset="-128"/>
                <a:cs typeface="Arial" panose="020B0604020202020204" pitchFamily="34" charset="0"/>
                <a:sym typeface="Symbol" panose="05050102010706020507" pitchFamily="18" charset="2"/>
              </a:rPr>
              <a:t></a:t>
            </a:r>
            <a:r>
              <a:rPr lang="en-GB" sz="3200" dirty="0" err="1">
                <a:effectLst/>
                <a:latin typeface="Calibri" panose="020F0502020204030204" pitchFamily="34" charset="0"/>
                <a:ea typeface="Yu Mincho" panose="02020400000000000000" pitchFamily="18" charset="-128"/>
                <a:cs typeface="Arial" panose="020B0604020202020204" pitchFamily="34" charset="0"/>
              </a:rPr>
              <a:t>C</a:t>
            </a:r>
            <a:r>
              <a:rPr lang="en-GB" sz="3200" dirty="0">
                <a:effectLst/>
                <a:latin typeface="Calibri" panose="020F0502020204030204" pitchFamily="34" charset="0"/>
                <a:ea typeface="Yu Mincho" panose="02020400000000000000" pitchFamily="18" charset="-128"/>
                <a:cs typeface="Arial" panose="020B0604020202020204" pitchFamily="34" charset="0"/>
              </a:rPr>
              <a:t>, the IPCC stresses that the world needs </a:t>
            </a:r>
            <a:r>
              <a:rPr lang="en-GB" sz="3200" b="1" dirty="0">
                <a:effectLst/>
                <a:latin typeface="Calibri" panose="020F0502020204030204" pitchFamily="34" charset="0"/>
                <a:ea typeface="Yu Mincho" panose="02020400000000000000" pitchFamily="18" charset="-128"/>
                <a:cs typeface="Arial" panose="020B0604020202020204" pitchFamily="34" charset="0"/>
              </a:rPr>
              <a:t>to halve CO</a:t>
            </a:r>
            <a:r>
              <a:rPr lang="en-GB" sz="3200" b="1" baseline="-25000" dirty="0">
                <a:effectLst/>
                <a:latin typeface="Calibri" panose="020F0502020204030204" pitchFamily="34" charset="0"/>
                <a:ea typeface="Yu Mincho" panose="02020400000000000000" pitchFamily="18" charset="-128"/>
                <a:cs typeface="Arial" panose="020B0604020202020204" pitchFamily="34" charset="0"/>
              </a:rPr>
              <a:t>2 </a:t>
            </a:r>
            <a:r>
              <a:rPr lang="en-GB" sz="3200" b="1" dirty="0">
                <a:effectLst/>
                <a:latin typeface="Calibri" panose="020F0502020204030204" pitchFamily="34" charset="0"/>
                <a:ea typeface="Yu Mincho" panose="02020400000000000000" pitchFamily="18" charset="-128"/>
                <a:cs typeface="Arial" panose="020B0604020202020204" pitchFamily="34" charset="0"/>
              </a:rPr>
              <a:t>emissions by around 2030</a:t>
            </a:r>
            <a:r>
              <a:rPr lang="en-GB" sz="3200" dirty="0">
                <a:effectLst/>
                <a:latin typeface="Calibri" panose="020F0502020204030204" pitchFamily="34" charset="0"/>
                <a:ea typeface="Yu Mincho" panose="02020400000000000000" pitchFamily="18" charset="-128"/>
                <a:cs typeface="Arial" panose="020B0604020202020204" pitchFamily="34" charset="0"/>
              </a:rPr>
              <a:t> and reach Net </a:t>
            </a:r>
            <a:r>
              <a:rPr lang="en-GB" sz="3200" dirty="0">
                <a:latin typeface="Calibri" panose="020F0502020204030204" pitchFamily="34" charset="0"/>
                <a:ea typeface="Yu Mincho" panose="02020400000000000000" pitchFamily="18" charset="-128"/>
              </a:rPr>
              <a:t>Z</a:t>
            </a:r>
            <a:r>
              <a:rPr lang="en-GB" sz="3200" dirty="0">
                <a:effectLst/>
                <a:latin typeface="Calibri" panose="020F0502020204030204" pitchFamily="34" charset="0"/>
                <a:ea typeface="Yu Mincho" panose="02020400000000000000" pitchFamily="18" charset="-128"/>
                <a:cs typeface="Arial" panose="020B0604020202020204" pitchFamily="34" charset="0"/>
              </a:rPr>
              <a:t>ero CO</a:t>
            </a:r>
            <a:r>
              <a:rPr lang="en-GB" sz="3200" baseline="-25000" dirty="0">
                <a:effectLst/>
                <a:latin typeface="Calibri" panose="020F0502020204030204" pitchFamily="34" charset="0"/>
                <a:ea typeface="Yu Mincho" panose="02020400000000000000" pitchFamily="18" charset="-128"/>
                <a:cs typeface="Arial" panose="020B0604020202020204" pitchFamily="34" charset="0"/>
              </a:rPr>
              <a:t>2</a:t>
            </a:r>
            <a:r>
              <a:rPr lang="en-GB" sz="3200" dirty="0">
                <a:effectLst/>
                <a:latin typeface="Calibri" panose="020F0502020204030204" pitchFamily="34" charset="0"/>
                <a:ea typeface="Yu Mincho" panose="02020400000000000000" pitchFamily="18" charset="-128"/>
                <a:cs typeface="Arial" panose="020B0604020202020204" pitchFamily="34" charset="0"/>
              </a:rPr>
              <a:t> emissions by mid-century. </a:t>
            </a:r>
          </a:p>
          <a:p>
            <a:pPr marL="0" indent="0">
              <a:buNone/>
            </a:pPr>
            <a:r>
              <a:rPr lang="en-GB" sz="3200" dirty="0">
                <a:effectLst/>
                <a:latin typeface="Calibri" panose="020F0502020204030204" pitchFamily="34" charset="0"/>
                <a:ea typeface="Yu Mincho" panose="02020400000000000000" pitchFamily="18" charset="-128"/>
                <a:cs typeface="Arial" panose="020B0604020202020204" pitchFamily="34" charset="0"/>
              </a:rPr>
              <a:t>In addition, the IPCC emphasises </a:t>
            </a:r>
            <a:r>
              <a:rPr lang="en-GB" sz="3200" b="1" i="1" dirty="0">
                <a:effectLst/>
                <a:latin typeface="Calibri" panose="020F0502020204030204" pitchFamily="34" charset="0"/>
                <a:ea typeface="Yu Mincho" panose="02020400000000000000" pitchFamily="18" charset="-128"/>
                <a:cs typeface="Arial" panose="020B0604020202020204" pitchFamily="34" charset="0"/>
              </a:rPr>
              <a:t>the need for deep reductions in non-CO</a:t>
            </a:r>
            <a:r>
              <a:rPr lang="en-GB" sz="3200" b="1" i="1" baseline="-25000" dirty="0">
                <a:effectLst/>
                <a:latin typeface="Calibri" panose="020F0502020204030204" pitchFamily="34" charset="0"/>
                <a:ea typeface="Yu Mincho" panose="02020400000000000000" pitchFamily="18" charset="-128"/>
                <a:cs typeface="Arial" panose="020B0604020202020204" pitchFamily="34" charset="0"/>
              </a:rPr>
              <a:t>2</a:t>
            </a:r>
            <a:r>
              <a:rPr lang="en-GB" sz="3200" b="1" i="1" dirty="0">
                <a:effectLst/>
                <a:latin typeface="Calibri" panose="020F0502020204030204" pitchFamily="34" charset="0"/>
                <a:ea typeface="Yu Mincho" panose="02020400000000000000" pitchFamily="18" charset="-128"/>
                <a:cs typeface="Arial" panose="020B0604020202020204" pitchFamily="34" charset="0"/>
              </a:rPr>
              <a:t> emissions across the economy</a:t>
            </a:r>
            <a:r>
              <a:rPr lang="en-GB" sz="3200" dirty="0">
                <a:effectLst/>
                <a:latin typeface="Calibri" panose="020F0502020204030204" pitchFamily="34" charset="0"/>
                <a:ea typeface="Yu Mincho" panose="02020400000000000000" pitchFamily="18" charset="-128"/>
                <a:cs typeface="Arial" panose="020B0604020202020204" pitchFamily="34" charset="0"/>
              </a:rPr>
              <a:t> to achieve this limit. </a:t>
            </a:r>
          </a:p>
          <a:p>
            <a:pPr marL="0" indent="0">
              <a:buNone/>
            </a:pPr>
            <a:endParaRPr lang="en-GB" sz="20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r>
              <a:rPr lang="en-GB" sz="2000" dirty="0">
                <a:effectLst/>
                <a:latin typeface="Calibri" panose="020F0502020204030204" pitchFamily="34" charset="0"/>
                <a:ea typeface="Yu Mincho" panose="02020400000000000000" pitchFamily="18" charset="-128"/>
                <a:cs typeface="Arial" panose="020B0604020202020204" pitchFamily="34" charset="0"/>
              </a:rPr>
              <a:t>CDP (2020) </a:t>
            </a:r>
            <a:r>
              <a:rPr lang="en-GB" sz="2000" i="1" dirty="0">
                <a:effectLst/>
                <a:latin typeface="Calibri" panose="020F0502020204030204" pitchFamily="34" charset="0"/>
                <a:ea typeface="Yu Mincho" panose="02020400000000000000" pitchFamily="18" charset="-128"/>
                <a:cs typeface="Arial" panose="020B0604020202020204" pitchFamily="34" charset="0"/>
              </a:rPr>
              <a:t>Foundations for science-based net-zero target setting in the corporate sector: </a:t>
            </a:r>
            <a:r>
              <a:rPr lang="en-GB" sz="2000" u="sng" dirty="0">
                <a:solidFill>
                  <a:srgbClr val="0563C1"/>
                </a:solidFill>
                <a:effectLst/>
                <a:latin typeface="Calibri" panose="020F0502020204030204" pitchFamily="34" charset="0"/>
                <a:ea typeface="Yu Mincho" panose="02020400000000000000" pitchFamily="18" charset="-128"/>
                <a:cs typeface="Arial" panose="020B0604020202020204" pitchFamily="34" charset="0"/>
                <a:hlinkClick r:id="rId2"/>
              </a:rPr>
              <a:t>https://sciencebasedtargets.org/resources/files/foundations-for-net-zero-full-paper.pdf</a:t>
            </a:r>
            <a:r>
              <a:rPr lang="en-GB" sz="2000" dirty="0">
                <a:effectLst/>
                <a:latin typeface="Calibri" panose="020F0502020204030204" pitchFamily="34" charset="0"/>
                <a:ea typeface="Yu Mincho" panose="02020400000000000000" pitchFamily="18" charset="-128"/>
                <a:cs typeface="Arial" panose="020B0604020202020204" pitchFamily="34" charset="0"/>
              </a:rPr>
              <a:t> p5</a:t>
            </a:r>
          </a:p>
          <a:p>
            <a:endParaRPr lang="en-GB" dirty="0"/>
          </a:p>
        </p:txBody>
      </p:sp>
      <p:sp>
        <p:nvSpPr>
          <p:cNvPr id="6" name="Title 5">
            <a:extLst>
              <a:ext uri="{FF2B5EF4-FFF2-40B4-BE49-F238E27FC236}">
                <a16:creationId xmlns:a16="http://schemas.microsoft.com/office/drawing/2014/main" id="{FA9A762C-C462-41DA-9523-CD6B3ABE2550}"/>
              </a:ext>
            </a:extLst>
          </p:cNvPr>
          <p:cNvSpPr>
            <a:spLocks noGrp="1"/>
          </p:cNvSpPr>
          <p:nvPr>
            <p:ph type="title"/>
          </p:nvPr>
        </p:nvSpPr>
        <p:spPr/>
        <p:txBody>
          <a:bodyPr/>
          <a:lstStyle/>
          <a:p>
            <a:r>
              <a:rPr lang="en-GB" sz="4400" b="1" dirty="0">
                <a:effectLst/>
                <a:latin typeface="Calibri" panose="020F0502020204030204" pitchFamily="34" charset="0"/>
                <a:ea typeface="Yu Mincho" panose="02020400000000000000" pitchFamily="18" charset="-128"/>
                <a:cs typeface="Arial" panose="020B0604020202020204" pitchFamily="34" charset="0"/>
              </a:rPr>
              <a:t>Halve CO</a:t>
            </a:r>
            <a:r>
              <a:rPr lang="en-GB" sz="4400" b="1" baseline="-25000" dirty="0">
                <a:effectLst/>
                <a:latin typeface="Calibri" panose="020F0502020204030204" pitchFamily="34" charset="0"/>
                <a:ea typeface="Yu Mincho" panose="02020400000000000000" pitchFamily="18" charset="-128"/>
                <a:cs typeface="Arial" panose="020B0604020202020204" pitchFamily="34" charset="0"/>
              </a:rPr>
              <a:t>2 </a:t>
            </a:r>
            <a:r>
              <a:rPr lang="en-GB" sz="4400" b="1" dirty="0">
                <a:effectLst/>
                <a:latin typeface="Calibri" panose="020F0502020204030204" pitchFamily="34" charset="0"/>
                <a:ea typeface="Yu Mincho" panose="02020400000000000000" pitchFamily="18" charset="-128"/>
                <a:cs typeface="Arial" panose="020B0604020202020204" pitchFamily="34" charset="0"/>
              </a:rPr>
              <a:t>emissions by around 2030</a:t>
            </a:r>
            <a:endParaRPr lang="en-GB" dirty="0"/>
          </a:p>
        </p:txBody>
      </p:sp>
      <p:sp>
        <p:nvSpPr>
          <p:cNvPr id="8" name="Text Placeholder 7">
            <a:extLst>
              <a:ext uri="{FF2B5EF4-FFF2-40B4-BE49-F238E27FC236}">
                <a16:creationId xmlns:a16="http://schemas.microsoft.com/office/drawing/2014/main" id="{23C89C2D-D576-433C-82CC-327AA5A7EEFC}"/>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410574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66B30C-EA2E-4FE7-A750-1044824B7662}"/>
              </a:ext>
            </a:extLst>
          </p:cNvPr>
          <p:cNvSpPr>
            <a:spLocks noGrp="1"/>
          </p:cNvSpPr>
          <p:nvPr>
            <p:ph idx="12"/>
          </p:nvPr>
        </p:nvSpPr>
        <p:spPr>
          <a:xfrm>
            <a:off x="4332288" y="1989138"/>
            <a:ext cx="7416800" cy="4205600"/>
          </a:xfrm>
        </p:spPr>
        <p:txBody>
          <a:bodyPr>
            <a:normAutofit lnSpcReduction="10000"/>
          </a:bodyPr>
          <a:lstStyle/>
          <a:p>
            <a:pPr marL="0" indent="0">
              <a:buNone/>
            </a:pPr>
            <a:r>
              <a:rPr lang="en-GB" dirty="0"/>
              <a:t>Take our free Climate Literacy &amp; Action Training in February and March:</a:t>
            </a:r>
          </a:p>
          <a:p>
            <a:pPr marL="0" indent="0">
              <a:buNone/>
            </a:pPr>
            <a:r>
              <a:rPr lang="en-GB" sz="2000" i="1" dirty="0"/>
              <a:t>On behalf of the </a:t>
            </a:r>
            <a:r>
              <a:rPr lang="en-GB" sz="2000" b="1" i="1" dirty="0"/>
              <a:t>UN PRME Working Group on Climate Change &amp; Environment and QS World Merit charity</a:t>
            </a:r>
            <a:r>
              <a:rPr lang="en-GB" sz="2000" i="1" dirty="0"/>
              <a:t>, we would like to invite you to join our upcoming Climate Literacy &amp; Action Training CLT-ECOS. </a:t>
            </a:r>
          </a:p>
          <a:p>
            <a:pPr marL="0" indent="0">
              <a:buNone/>
            </a:pPr>
            <a:r>
              <a:rPr lang="en-GB" sz="2400" dirty="0"/>
              <a:t>The training will take place on the following Thursdays: 23 February, 2, 9, 16  and 23 March,11:00-13:00 GMT</a:t>
            </a:r>
          </a:p>
          <a:p>
            <a:pPr marL="0" indent="0">
              <a:buNone/>
            </a:pPr>
            <a:r>
              <a:rPr lang="en-GB" sz="2400" dirty="0">
                <a:highlight>
                  <a:srgbClr val="FFFF00"/>
                </a:highlight>
              </a:rPr>
              <a:t>Please register here: </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https://www.unprmeclimate.org/events-1</a:t>
            </a:r>
            <a:endParaRPr lang="en-GB" sz="2400" dirty="0">
              <a:highlight>
                <a:srgbClr val="FFFF00"/>
              </a:highlight>
            </a:endParaRPr>
          </a:p>
          <a:p>
            <a:pPr marL="0" indent="0">
              <a:buNone/>
            </a:pPr>
            <a:endParaRPr lang="en-GB" sz="2000" i="1" dirty="0"/>
          </a:p>
          <a:p>
            <a:pPr marL="0" indent="0">
              <a:buNone/>
            </a:pPr>
            <a:endParaRPr lang="en-GB" sz="2000" i="1" dirty="0"/>
          </a:p>
          <a:p>
            <a:pPr marL="0" indent="0">
              <a:buNone/>
            </a:pPr>
            <a:endParaRPr lang="en-GB" dirty="0"/>
          </a:p>
        </p:txBody>
      </p:sp>
      <p:sp>
        <p:nvSpPr>
          <p:cNvPr id="4" name="Title 3">
            <a:extLst>
              <a:ext uri="{FF2B5EF4-FFF2-40B4-BE49-F238E27FC236}">
                <a16:creationId xmlns:a16="http://schemas.microsoft.com/office/drawing/2014/main" id="{A5DA8EC1-EDBB-450E-A8BD-58CF469B0977}"/>
              </a:ext>
            </a:extLst>
          </p:cNvPr>
          <p:cNvSpPr>
            <a:spLocks noGrp="1"/>
          </p:cNvSpPr>
          <p:nvPr>
            <p:ph type="title"/>
          </p:nvPr>
        </p:nvSpPr>
        <p:spPr>
          <a:xfrm>
            <a:off x="442912" y="636810"/>
            <a:ext cx="11306175" cy="1001983"/>
          </a:xfrm>
        </p:spPr>
        <p:txBody>
          <a:bodyPr/>
          <a:lstStyle/>
          <a:p>
            <a:r>
              <a:rPr lang="en-GB" dirty="0"/>
              <a:t>To get you started….</a:t>
            </a:r>
          </a:p>
        </p:txBody>
      </p:sp>
      <p:pic>
        <p:nvPicPr>
          <p:cNvPr id="5" name="Picture 4">
            <a:extLst>
              <a:ext uri="{FF2B5EF4-FFF2-40B4-BE49-F238E27FC236}">
                <a16:creationId xmlns:a16="http://schemas.microsoft.com/office/drawing/2014/main" id="{A55E1332-9B39-44D0-8C13-54BE6E7B3002}"/>
              </a:ext>
            </a:extLst>
          </p:cNvPr>
          <p:cNvPicPr>
            <a:picLocks noChangeAspect="1"/>
          </p:cNvPicPr>
          <p:nvPr/>
        </p:nvPicPr>
        <p:blipFill>
          <a:blip r:embed="rId3"/>
          <a:stretch>
            <a:fillRect/>
          </a:stretch>
        </p:blipFill>
        <p:spPr>
          <a:xfrm>
            <a:off x="0" y="1638793"/>
            <a:ext cx="4332288" cy="3895682"/>
          </a:xfrm>
          <a:prstGeom prst="rect">
            <a:avLst/>
          </a:prstGeom>
        </p:spPr>
      </p:pic>
    </p:spTree>
    <p:extLst>
      <p:ext uri="{BB962C8B-B14F-4D97-AF65-F5344CB8AC3E}">
        <p14:creationId xmlns:p14="http://schemas.microsoft.com/office/powerpoint/2010/main" val="248624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90E8AC9-E196-4338-9E99-B18BDAB78B19}"/>
              </a:ext>
            </a:extLst>
          </p:cNvPr>
          <p:cNvPicPr>
            <a:picLocks noGrp="1" noChangeAspect="1"/>
          </p:cNvPicPr>
          <p:nvPr>
            <p:ph sz="half" idx="1"/>
          </p:nvPr>
        </p:nvPicPr>
        <p:blipFill rotWithShape="1">
          <a:blip r:embed="rId2"/>
          <a:srcRect l="30745" t="9091" r="27887" b="-1"/>
          <a:stretch/>
        </p:blipFill>
        <p:spPr>
          <a:xfrm>
            <a:off x="3962400" y="10"/>
            <a:ext cx="8229600"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9E3310A-69FE-4CEA-83CE-6AE0E22B535C}"/>
              </a:ext>
            </a:extLst>
          </p:cNvPr>
          <p:cNvSpPr>
            <a:spLocks noGrp="1"/>
          </p:cNvSpPr>
          <p:nvPr>
            <p:ph type="title"/>
          </p:nvPr>
        </p:nvSpPr>
        <p:spPr>
          <a:xfrm>
            <a:off x="371094" y="1161288"/>
            <a:ext cx="3438144" cy="1124712"/>
          </a:xfrm>
        </p:spPr>
        <p:txBody>
          <a:bodyPr vert="horz" lIns="91440" tIns="45720" rIns="91440" bIns="45720" rtlCol="0" anchor="b">
            <a:normAutofit/>
          </a:bodyPr>
          <a:lstStyle/>
          <a:p>
            <a:pPr>
              <a:lnSpc>
                <a:spcPct val="90000"/>
              </a:lnSpc>
            </a:pPr>
            <a:r>
              <a:rPr lang="en-US" sz="2600">
                <a:solidFill>
                  <a:schemeClr val="tx1"/>
                </a:solidFill>
                <a:latin typeface="+mj-lt"/>
                <a:cs typeface="+mj-cs"/>
              </a:rPr>
              <a:t>Inspired by Carbon Literacy Training in:</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FA0C6CC-2087-49B9-A36E-873EAE9EE210}"/>
              </a:ext>
            </a:extLst>
          </p:cNvPr>
          <p:cNvSpPr/>
          <p:nvPr/>
        </p:nvSpPr>
        <p:spPr>
          <a:xfrm>
            <a:off x="371094" y="2718054"/>
            <a:ext cx="3792692" cy="3207258"/>
          </a:xfrm>
          <a:prstGeom prst="rect">
            <a:avLst/>
          </a:prstGeom>
        </p:spPr>
        <p:txBody>
          <a:bodyPr vert="horz" wrap="square"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Chapple, W., Molthan-Hill, P., Welton, R., Hewitt, M.</a:t>
            </a:r>
          </a:p>
          <a:p>
            <a:pPr indent="-228600">
              <a:lnSpc>
                <a:spcPct val="90000"/>
              </a:lnSpc>
              <a:spcAft>
                <a:spcPts val="600"/>
              </a:spcAft>
              <a:buFont typeface="Arial" panose="020B0604020202020204" pitchFamily="34" charset="0"/>
              <a:buChar char="•"/>
            </a:pPr>
            <a:r>
              <a:rPr lang="en-US" sz="2000" b="1" dirty="0"/>
              <a:t>Lights Off, Spot On: Carbon Literacy Training Crossing Boundaries in the Television Industry.</a:t>
            </a:r>
            <a:r>
              <a:rPr lang="en-US" sz="2000" dirty="0"/>
              <a:t> </a:t>
            </a:r>
          </a:p>
          <a:p>
            <a:pPr indent="-228600">
              <a:lnSpc>
                <a:spcPct val="90000"/>
              </a:lnSpc>
              <a:spcAft>
                <a:spcPts val="600"/>
              </a:spcAft>
              <a:buFont typeface="Arial" panose="020B0604020202020204" pitchFamily="34" charset="0"/>
              <a:buChar char="•"/>
            </a:pPr>
            <a:r>
              <a:rPr lang="en-US" sz="2000" i="1" dirty="0"/>
              <a:t>J Bus Ethics</a:t>
            </a:r>
            <a:r>
              <a:rPr lang="en-US" sz="2000" dirty="0"/>
              <a:t> </a:t>
            </a:r>
            <a:r>
              <a:rPr lang="en-US" sz="2000" b="1" dirty="0"/>
              <a:t>162, </a:t>
            </a:r>
            <a:r>
              <a:rPr lang="en-US" sz="2000" dirty="0"/>
              <a:t>813–834 (2020). </a:t>
            </a:r>
          </a:p>
          <a:p>
            <a:pPr>
              <a:lnSpc>
                <a:spcPct val="90000"/>
              </a:lnSpc>
              <a:spcAft>
                <a:spcPts val="600"/>
              </a:spcAft>
            </a:pPr>
            <a:r>
              <a:rPr lang="en-US" sz="2000" dirty="0"/>
              <a:t>https://doi.org/10.1007/s10551-019-04363-w</a:t>
            </a:r>
          </a:p>
        </p:txBody>
      </p:sp>
    </p:spTree>
    <p:extLst>
      <p:ext uri="{BB962C8B-B14F-4D97-AF65-F5344CB8AC3E}">
        <p14:creationId xmlns:p14="http://schemas.microsoft.com/office/powerpoint/2010/main" val="349094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B2CE-B8A8-45A3-8D11-778CFBF3836F}"/>
              </a:ext>
            </a:extLst>
          </p:cNvPr>
          <p:cNvSpPr>
            <a:spLocks noGrp="1"/>
          </p:cNvSpPr>
          <p:nvPr>
            <p:ph type="title"/>
          </p:nvPr>
        </p:nvSpPr>
        <p:spPr>
          <a:xfrm>
            <a:off x="6940295" y="1396289"/>
            <a:ext cx="4668257" cy="1325563"/>
          </a:xfrm>
        </p:spPr>
        <p:txBody>
          <a:bodyPr vert="horz" lIns="91440" tIns="45720" rIns="91440" bIns="45720" rtlCol="0" anchor="ctr">
            <a:normAutofit/>
          </a:bodyPr>
          <a:lstStyle/>
          <a:p>
            <a:pPr>
              <a:lnSpc>
                <a:spcPct val="90000"/>
              </a:lnSpc>
            </a:pPr>
            <a:r>
              <a:rPr lang="en-US" altLang="en-US" sz="2800" b="1" kern="1200">
                <a:solidFill>
                  <a:schemeClr val="tx1"/>
                </a:solidFill>
                <a:latin typeface="+mj-lt"/>
                <a:ea typeface="+mj-ea"/>
                <a:cs typeface="+mj-cs"/>
              </a:rPr>
              <a:t>Carbon Literacy Training for Business Schools</a:t>
            </a:r>
            <a:endParaRPr lang="en-US" sz="2800" kern="1200">
              <a:solidFill>
                <a:schemeClr val="tx1"/>
              </a:solidFill>
              <a:latin typeface="+mj-lt"/>
              <a:ea typeface="+mj-ea"/>
              <a:cs typeface="+mj-cs"/>
            </a:endParaRPr>
          </a:p>
        </p:txBody>
      </p:sp>
      <p:sp>
        <p:nvSpPr>
          <p:cNvPr id="15" name="Freeform: Shape 1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F20B8071-B982-49E8-B53F-D92CCB1EF10E}"/>
              </a:ext>
            </a:extLst>
          </p:cNvPr>
          <p:cNvPicPr>
            <a:picLocks noGrp="1" noChangeAspect="1"/>
          </p:cNvPicPr>
          <p:nvPr>
            <p:ph idx="12"/>
          </p:nvPr>
        </p:nvPicPr>
        <p:blipFill rotWithShape="1">
          <a:blip r:embed="rId3"/>
          <a:srcRect l="18532" r="6465"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Picture 6" descr="prme-stacked-solid-rgb">
            <a:extLst>
              <a:ext uri="{FF2B5EF4-FFF2-40B4-BE49-F238E27FC236}">
                <a16:creationId xmlns:a16="http://schemas.microsoft.com/office/drawing/2014/main" id="{36676C66-08A0-43C8-9DB0-8A900322048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71" r="19549"/>
          <a:stretch/>
        </p:blipFill>
        <p:spPr bwMode="auto">
          <a:xfrm>
            <a:off x="4825" y="10"/>
            <a:ext cx="3963148"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7">
            <a:extLst>
              <a:ext uri="{FF2B5EF4-FFF2-40B4-BE49-F238E27FC236}">
                <a16:creationId xmlns:a16="http://schemas.microsoft.com/office/drawing/2014/main" id="{03909788-32AB-4464-BFF6-56F38C6EA751}"/>
              </a:ext>
            </a:extLst>
          </p:cNvPr>
          <p:cNvPicPr>
            <a:picLocks noChangeAspect="1"/>
          </p:cNvPicPr>
          <p:nvPr/>
        </p:nvPicPr>
        <p:blipFill rotWithShape="1">
          <a:blip r:embed="rId5">
            <a:extLst>
              <a:ext uri="{28A0092B-C50C-407E-A947-70E740481C1C}">
                <a14:useLocalDpi xmlns:a14="http://schemas.microsoft.com/office/drawing/2010/main" val="0"/>
              </a:ext>
            </a:extLst>
          </a:blip>
          <a:srcRect t="4242" r="-2" b="540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0B8A8A70-8EEC-4CD4-A95F-C4E96A4540CE}"/>
              </a:ext>
            </a:extLst>
          </p:cNvPr>
          <p:cNvSpPr>
            <a:spLocks noGrp="1"/>
          </p:cNvSpPr>
          <p:nvPr>
            <p:ph idx="1"/>
          </p:nvPr>
        </p:nvSpPr>
        <p:spPr>
          <a:xfrm>
            <a:off x="6940296" y="2642785"/>
            <a:ext cx="4668256" cy="3977934"/>
          </a:xfrm>
        </p:spPr>
        <p:txBody>
          <a:bodyPr vert="horz" lIns="91440" tIns="45720" rIns="91440" bIns="45720" rtlCol="0" anchor="t">
            <a:normAutofit/>
          </a:bodyPr>
          <a:lstStyle/>
          <a:p>
            <a:pPr marL="0" marR="0" lvl="0" indent="0" fontAlgn="auto">
              <a:lnSpc>
                <a:spcPct val="90000"/>
              </a:lnSpc>
              <a:spcBef>
                <a:spcPts val="0"/>
              </a:spcBef>
              <a:spcAft>
                <a:spcPts val="0"/>
              </a:spcAft>
              <a:buClrTx/>
              <a:buSzTx/>
              <a:buNone/>
              <a:tabLst/>
              <a:defRPr/>
            </a:pPr>
            <a:r>
              <a:rPr kumimoji="0" lang="en-US" sz="2000" b="0" i="0" u="none" strike="noStrike" cap="none" spc="0" normalizeH="0" baseline="0" noProof="0" dirty="0">
                <a:ln>
                  <a:noFill/>
                </a:ln>
                <a:effectLst/>
                <a:uLnTx/>
                <a:uFillTx/>
                <a:latin typeface="+mn-lt"/>
                <a:cs typeface="+mn-cs"/>
              </a:rPr>
              <a:t>This training was developed by </a:t>
            </a:r>
            <a:r>
              <a:rPr kumimoji="0" lang="en-US" sz="2000" b="1" i="0" u="none" strike="noStrike" cap="none" spc="0" normalizeH="0" baseline="0" noProof="0" dirty="0">
                <a:ln>
                  <a:noFill/>
                </a:ln>
                <a:effectLst/>
                <a:uLnTx/>
                <a:uFillTx/>
                <a:latin typeface="+mn-lt"/>
                <a:cs typeface="+mn-cs"/>
              </a:rPr>
              <a:t>Nottingham Business School (Nottingham Trent University)</a:t>
            </a:r>
            <a:r>
              <a:rPr kumimoji="0" lang="en-US" sz="2000" b="0" i="0" u="none" strike="noStrike" cap="none" spc="0" normalizeH="0" baseline="0" noProof="0" dirty="0">
                <a:ln>
                  <a:noFill/>
                </a:ln>
                <a:effectLst/>
                <a:uLnTx/>
                <a:uFillTx/>
                <a:latin typeface="+mn-lt"/>
                <a:cs typeface="+mn-cs"/>
              </a:rPr>
              <a:t> in collaboration with the </a:t>
            </a:r>
            <a:r>
              <a:rPr kumimoji="0" lang="en-US" sz="2000" b="1" i="0" u="none" strike="noStrike" cap="none" spc="0" normalizeH="0" baseline="0" noProof="0" dirty="0">
                <a:ln>
                  <a:noFill/>
                </a:ln>
                <a:effectLst/>
                <a:uLnTx/>
                <a:uFillTx/>
                <a:latin typeface="+mn-lt"/>
                <a:cs typeface="+mn-cs"/>
              </a:rPr>
              <a:t>UN PRME Champions, Oikos International and the Carbon Literacy Project.</a:t>
            </a:r>
            <a:r>
              <a:rPr kumimoji="0" lang="en-US" sz="2000" b="0" i="0" u="none" strike="noStrike" cap="none" spc="0" normalizeH="0" baseline="0" noProof="0" dirty="0">
                <a:ln>
                  <a:noFill/>
                </a:ln>
                <a:effectLst/>
                <a:uLnTx/>
                <a:uFillTx/>
                <a:latin typeface="+mn-lt"/>
                <a:cs typeface="+mn-cs"/>
              </a:rPr>
              <a:t> </a:t>
            </a:r>
          </a:p>
          <a:p>
            <a:pPr marL="0" marR="0" lvl="0" fontAlgn="auto">
              <a:lnSpc>
                <a:spcPct val="90000"/>
              </a:lnSpc>
              <a:spcBef>
                <a:spcPts val="0"/>
              </a:spcBef>
              <a:spcAft>
                <a:spcPts val="0"/>
              </a:spcAft>
              <a:buClrTx/>
              <a:buSzTx/>
              <a:buFont typeface="Arial" panose="020B0604020202020204" pitchFamily="34" charset="0"/>
              <a:buChar char="•"/>
              <a:tabLst/>
              <a:defRPr/>
            </a:pPr>
            <a:endParaRPr kumimoji="0" lang="en-US" sz="1600" b="0" i="0" u="none" strike="noStrike" cap="none" spc="0" normalizeH="0" baseline="0" noProof="0" dirty="0">
              <a:ln>
                <a:noFill/>
              </a:ln>
              <a:effectLst/>
              <a:uLnTx/>
              <a:uFillTx/>
              <a:latin typeface="+mn-lt"/>
              <a:cs typeface="+mn-cs"/>
            </a:endParaRPr>
          </a:p>
          <a:p>
            <a:pPr marL="0" marR="0" lvl="0" indent="0" fontAlgn="auto">
              <a:lnSpc>
                <a:spcPct val="90000"/>
              </a:lnSpc>
              <a:spcBef>
                <a:spcPts val="0"/>
              </a:spcBef>
              <a:spcAft>
                <a:spcPts val="0"/>
              </a:spcAft>
              <a:buClrTx/>
              <a:buSzTx/>
              <a:buNone/>
              <a:tabLst/>
              <a:defRPr/>
            </a:pPr>
            <a:r>
              <a:rPr kumimoji="0" lang="en-US" sz="1400" b="0" i="0" u="none" strike="noStrike" cap="none" spc="0" normalizeH="0" baseline="0" noProof="0" dirty="0">
                <a:ln>
                  <a:noFill/>
                </a:ln>
                <a:effectLst/>
                <a:uLnTx/>
                <a:uFillTx/>
                <a:latin typeface="+mn-lt"/>
                <a:cs typeface="+mn-cs"/>
              </a:rPr>
              <a:t>The aim of this project is to get academics, students and others Carbon Literate within a short time frame and to get as many people as possible actively involved in embedding climate solutions in their own life and work. In order to do so we have chosen a train-the-trainer approach, so we will offer regional events inviting all the universities and business schools in the vicinity to train academics and students there so that they can become trainers in their own institution and/or get involved in training others in other regions of the world.</a:t>
            </a:r>
          </a:p>
          <a:p>
            <a:pPr>
              <a:lnSpc>
                <a:spcPct val="90000"/>
              </a:lnSpc>
              <a:buFont typeface="Arial" panose="020B0604020202020204" pitchFamily="34" charset="0"/>
              <a:buChar char="•"/>
            </a:pPr>
            <a:endParaRPr lang="en-US" sz="1400" dirty="0">
              <a:latin typeface="+mn-lt"/>
              <a:cs typeface="+mn-cs"/>
            </a:endParaRPr>
          </a:p>
        </p:txBody>
      </p:sp>
      <p:sp>
        <p:nvSpPr>
          <p:cNvPr id="8" name="TextBox 7">
            <a:extLst>
              <a:ext uri="{FF2B5EF4-FFF2-40B4-BE49-F238E27FC236}">
                <a16:creationId xmlns:a16="http://schemas.microsoft.com/office/drawing/2014/main" id="{C73EDE7F-CBAD-4413-8FC8-FE9E02B47643}"/>
              </a:ext>
            </a:extLst>
          </p:cNvPr>
          <p:cNvSpPr txBox="1"/>
          <p:nvPr/>
        </p:nvSpPr>
        <p:spPr>
          <a:xfrm>
            <a:off x="4390718" y="445150"/>
            <a:ext cx="7212918" cy="1246495"/>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
                <a:srgbClr val="E6005B"/>
              </a:buClr>
              <a:buSzTx/>
              <a:buFontTx/>
              <a:buNone/>
              <a:tabLst/>
              <a:defRPr/>
            </a:pPr>
            <a:r>
              <a:rPr kumimoji="0" lang="en-GB" altLang="en-US" sz="2400" b="1" i="1" u="none" strike="noStrike" kern="1200" cap="none" spc="0" normalizeH="0" baseline="0" noProof="0" dirty="0">
                <a:ln>
                  <a:noFill/>
                </a:ln>
                <a:solidFill>
                  <a:srgbClr val="E6005B"/>
                </a:solidFill>
                <a:effectLst/>
                <a:uLnTx/>
                <a:uFillTx/>
                <a:latin typeface="Arial" panose="020B0604020202020204" pitchFamily="34" charset="0"/>
                <a:ea typeface="+mn-ea"/>
                <a:cs typeface="Arial" panose="020B0604020202020204" pitchFamily="34" charset="0"/>
              </a:rPr>
              <a:t>What if every recruit into corporations from the world’s business schools was qualified as Carbon Literate? </a:t>
            </a:r>
            <a:endParaRPr kumimoji="0" lang="en-US" altLang="en-US" sz="2400" b="0" i="0" u="none" strike="noStrike" kern="1200" cap="none" spc="0" normalizeH="0" baseline="0" noProof="0" dirty="0">
              <a:ln>
                <a:noFill/>
              </a:ln>
              <a:solidFill>
                <a:srgbClr val="E600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905595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B08B386-754D-0841-A459-1FADAC288B1A}"/>
              </a:ext>
            </a:extLst>
          </p:cNvPr>
          <p:cNvSpPr>
            <a:spLocks noGrp="1"/>
          </p:cNvSpPr>
          <p:nvPr>
            <p:ph type="body" sz="quarter" idx="12"/>
          </p:nvPr>
        </p:nvSpPr>
        <p:spPr/>
        <p:txBody>
          <a:bodyPr/>
          <a:lstStyle/>
          <a:p>
            <a:r>
              <a:rPr lang="en-US" dirty="0" err="1"/>
              <a:t>www.ntu.ac.uk</a:t>
            </a:r>
            <a:endParaRPr lang="en-US" dirty="0"/>
          </a:p>
        </p:txBody>
      </p:sp>
      <p:sp>
        <p:nvSpPr>
          <p:cNvPr id="7" name="Title 6">
            <a:extLst>
              <a:ext uri="{FF2B5EF4-FFF2-40B4-BE49-F238E27FC236}">
                <a16:creationId xmlns:a16="http://schemas.microsoft.com/office/drawing/2014/main" id="{B673C749-D8E6-B449-847C-BFE27128EC65}"/>
              </a:ext>
            </a:extLst>
          </p:cNvPr>
          <p:cNvSpPr>
            <a:spLocks noGrp="1"/>
          </p:cNvSpPr>
          <p:nvPr>
            <p:ph type="title"/>
          </p:nvPr>
        </p:nvSpPr>
        <p:spPr>
          <a:xfrm>
            <a:off x="442912" y="550157"/>
            <a:ext cx="11306175" cy="1001983"/>
          </a:xfrm>
        </p:spPr>
        <p:txBody>
          <a:bodyPr/>
          <a:lstStyle/>
          <a:p>
            <a:r>
              <a:rPr lang="en-GB" dirty="0"/>
              <a:t>Get expertise: Take CLT-ECOS</a:t>
            </a:r>
            <a:endParaRPr lang="en-US" dirty="0"/>
          </a:p>
        </p:txBody>
      </p:sp>
      <p:sp>
        <p:nvSpPr>
          <p:cNvPr id="14" name="Text Placeholder 2">
            <a:extLst>
              <a:ext uri="{FF2B5EF4-FFF2-40B4-BE49-F238E27FC236}">
                <a16:creationId xmlns:a16="http://schemas.microsoft.com/office/drawing/2014/main" id="{51E42674-3CDB-4738-83F2-3D79DA00AA76}"/>
              </a:ext>
            </a:extLst>
          </p:cNvPr>
          <p:cNvSpPr txBox="1">
            <a:spLocks/>
          </p:cNvSpPr>
          <p:nvPr/>
        </p:nvSpPr>
        <p:spPr>
          <a:xfrm>
            <a:off x="9298768" y="1950495"/>
            <a:ext cx="2450319" cy="1001982"/>
          </a:xfrm>
          <a:prstGeom prst="rect">
            <a:avLst/>
          </a:prstGeom>
        </p:spPr>
        <p:txBody>
          <a:bodyPr vert="horz" lIns="0" tIns="45720" rIns="91440" bIns="45720" rtlCol="0" anchor="t" anchorCtr="0">
            <a:noAutofit/>
          </a:bodyPr>
          <a:lstStyle>
            <a:lvl1pPr marL="0" indent="0" algn="l" defTabSz="914400" rtl="0" eaLnBrk="1" latinLnBrk="0" hangingPunct="1">
              <a:lnSpc>
                <a:spcPct val="100000"/>
              </a:lnSpc>
              <a:spcBef>
                <a:spcPts val="1000"/>
              </a:spcBef>
              <a:buClr>
                <a:srgbClr val="E6005B"/>
              </a:buClr>
              <a:buFont typeface="Wingdings" pitchFamily="2" charset="2"/>
              <a:buNone/>
              <a:defRPr sz="2400" b="1" kern="1200">
                <a:solidFill>
                  <a:srgbClr val="9E043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E6005B"/>
              </a:buClr>
              <a:buFont typeface="Wingdings"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rgbClr val="E6005B"/>
              </a:buClr>
              <a:buFont typeface="Wingdings"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6005B"/>
              </a:buClr>
              <a:buSzTx/>
              <a:buFont typeface="Wingdings" pitchFamily="2" charset="2"/>
              <a:buNone/>
              <a:tabLst/>
              <a:defRPr/>
            </a:pPr>
            <a:endParaRPr kumimoji="0" lang="en-GB" sz="2000" b="1"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endParaRPr>
          </a:p>
        </p:txBody>
      </p:sp>
      <p:sp>
        <p:nvSpPr>
          <p:cNvPr id="16" name="Text Placeholder 2">
            <a:extLst>
              <a:ext uri="{FF2B5EF4-FFF2-40B4-BE49-F238E27FC236}">
                <a16:creationId xmlns:a16="http://schemas.microsoft.com/office/drawing/2014/main" id="{D0F9B199-62DE-4CDC-8700-F9BB6062152B}"/>
              </a:ext>
            </a:extLst>
          </p:cNvPr>
          <p:cNvSpPr txBox="1">
            <a:spLocks/>
          </p:cNvSpPr>
          <p:nvPr/>
        </p:nvSpPr>
        <p:spPr>
          <a:xfrm>
            <a:off x="9298766" y="2440094"/>
            <a:ext cx="2450319" cy="897407"/>
          </a:xfrm>
          <a:prstGeom prst="rect">
            <a:avLst/>
          </a:prstGeom>
        </p:spPr>
        <p:txBody>
          <a:bodyPr vert="horz" lIns="0" tIns="45720" rIns="91440" bIns="45720" rtlCol="0" anchor="t" anchorCtr="0">
            <a:noAutofit/>
          </a:bodyPr>
          <a:lstStyle>
            <a:lvl1pPr marL="0" indent="0" algn="l" defTabSz="914400" rtl="0" eaLnBrk="1" latinLnBrk="0" hangingPunct="1">
              <a:lnSpc>
                <a:spcPct val="100000"/>
              </a:lnSpc>
              <a:spcBef>
                <a:spcPts val="1000"/>
              </a:spcBef>
              <a:buClr>
                <a:srgbClr val="E6005B"/>
              </a:buClr>
              <a:buFont typeface="Wingdings" pitchFamily="2" charset="2"/>
              <a:buNone/>
              <a:defRPr sz="2400" b="1" kern="1200">
                <a:solidFill>
                  <a:srgbClr val="9E043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E6005B"/>
              </a:buClr>
              <a:buFont typeface="Wingdings"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rgbClr val="E6005B"/>
              </a:buClr>
              <a:buFont typeface="Wingdings"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E6005B"/>
              </a:buClr>
              <a:buSzTx/>
              <a:buFont typeface="Wingdings" pitchFamily="2" charset="2"/>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2" name="Diagram 11">
            <a:extLst>
              <a:ext uri="{FF2B5EF4-FFF2-40B4-BE49-F238E27FC236}">
                <a16:creationId xmlns:a16="http://schemas.microsoft.com/office/drawing/2014/main" id="{9DC2BF1C-53A1-4F74-A357-E7EE6B929AC7}"/>
              </a:ext>
            </a:extLst>
          </p:cNvPr>
          <p:cNvGraphicFramePr/>
          <p:nvPr/>
        </p:nvGraphicFramePr>
        <p:xfrm>
          <a:off x="279662" y="1391169"/>
          <a:ext cx="11632676" cy="4075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0F1E90C-3D2C-4089-94DD-EAAD49E8DBE6}"/>
              </a:ext>
            </a:extLst>
          </p:cNvPr>
          <p:cNvSpPr txBox="1"/>
          <p:nvPr/>
        </p:nvSpPr>
        <p:spPr>
          <a:xfrm>
            <a:off x="1257300" y="5466830"/>
            <a:ext cx="10655037" cy="591070"/>
          </a:xfrm>
          <a:prstGeom prst="rect">
            <a:avLst/>
          </a:prstGeom>
          <a:noFill/>
        </p:spPr>
        <p:txBody>
          <a:bodyPr wrap="square" lIns="0" tIns="0" rIns="0" bIns="0" rtlCol="0" anchor="b"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Please contact </a:t>
            </a: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hlinkClick r:id="rId8"/>
              </a:rPr>
              <a:t>petra.molthan-hill@ntu.ac.uk</a:t>
            </a: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 for more info on this or the more specific training for business schools mentioned earlier.</a:t>
            </a:r>
          </a:p>
        </p:txBody>
      </p:sp>
    </p:spTree>
    <p:extLst>
      <p:ext uri="{BB962C8B-B14F-4D97-AF65-F5344CB8AC3E}">
        <p14:creationId xmlns:p14="http://schemas.microsoft.com/office/powerpoint/2010/main" val="418674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BC1CF5-415C-4DAE-B2C2-A8BF9A1D5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Freeform 5">
            <a:extLst>
              <a:ext uri="{FF2B5EF4-FFF2-40B4-BE49-F238E27FC236}">
                <a16:creationId xmlns:a16="http://schemas.microsoft.com/office/drawing/2014/main" id="{6C651D0D-A2E7-46B3-BEEA-71161FCA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6">
            <a:extLst>
              <a:ext uri="{FF2B5EF4-FFF2-40B4-BE49-F238E27FC236}">
                <a16:creationId xmlns:a16="http://schemas.microsoft.com/office/drawing/2014/main" id="{9CBEA7DB-1BAC-4A39-817B-82928B7F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Freeform 7">
            <a:extLst>
              <a:ext uri="{FF2B5EF4-FFF2-40B4-BE49-F238E27FC236}">
                <a16:creationId xmlns:a16="http://schemas.microsoft.com/office/drawing/2014/main" id="{EADF9EA0-3A2A-4F0A-9C86-FBAB53E9C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Rectangle 8">
            <a:extLst>
              <a:ext uri="{FF2B5EF4-FFF2-40B4-BE49-F238E27FC236}">
                <a16:creationId xmlns:a16="http://schemas.microsoft.com/office/drawing/2014/main" id="{A30A2C81-7CE8-4A85-9E15-548E7F466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58859" y="1118007"/>
            <a:ext cx="563429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AF0BA72-4915-4132-9B7E-9CC1F683E8B2}"/>
              </a:ext>
            </a:extLst>
          </p:cNvPr>
          <p:cNvSpPr>
            <a:spLocks noGrp="1"/>
          </p:cNvSpPr>
          <p:nvPr>
            <p:ph type="title"/>
          </p:nvPr>
        </p:nvSpPr>
        <p:spPr>
          <a:xfrm>
            <a:off x="1570455" y="1426969"/>
            <a:ext cx="5158973" cy="3005883"/>
          </a:xfrm>
        </p:spPr>
        <p:txBody>
          <a:bodyPr vert="horz" lIns="91440" tIns="45720" rIns="91440" bIns="45720" rtlCol="0" anchor="b">
            <a:normAutofit/>
          </a:bodyPr>
          <a:lstStyle/>
          <a:p>
            <a:pPr>
              <a:lnSpc>
                <a:spcPct val="90000"/>
              </a:lnSpc>
            </a:pPr>
            <a:r>
              <a:rPr lang="en-US" sz="5000" kern="1200" dirty="0">
                <a:solidFill>
                  <a:srgbClr val="FFFFFF"/>
                </a:solidFill>
                <a:latin typeface="+mj-lt"/>
                <a:ea typeface="+mj-ea"/>
                <a:cs typeface="+mj-cs"/>
              </a:rPr>
              <a:t>Read about the Carbon Literacy Training and other topics</a:t>
            </a:r>
          </a:p>
        </p:txBody>
      </p:sp>
      <p:sp>
        <p:nvSpPr>
          <p:cNvPr id="6" name="Content Placeholder 5">
            <a:extLst>
              <a:ext uri="{FF2B5EF4-FFF2-40B4-BE49-F238E27FC236}">
                <a16:creationId xmlns:a16="http://schemas.microsoft.com/office/drawing/2014/main" id="{8433EA4C-F6D1-4A5D-AF28-B98AC57FF280}"/>
              </a:ext>
            </a:extLst>
          </p:cNvPr>
          <p:cNvSpPr>
            <a:spLocks noGrp="1"/>
          </p:cNvSpPr>
          <p:nvPr>
            <p:ph idx="1"/>
          </p:nvPr>
        </p:nvSpPr>
        <p:spPr>
          <a:xfrm>
            <a:off x="1524000" y="4810308"/>
            <a:ext cx="4572000" cy="1076551"/>
          </a:xfrm>
        </p:spPr>
        <p:txBody>
          <a:bodyPr vert="horz" lIns="91440" tIns="45720" rIns="91440" bIns="45720" rtlCol="0">
            <a:normAutofit/>
          </a:bodyPr>
          <a:lstStyle/>
          <a:p>
            <a:pPr marL="0" indent="0" algn="r">
              <a:lnSpc>
                <a:spcPct val="90000"/>
              </a:lnSpc>
              <a:buNone/>
            </a:pPr>
            <a:r>
              <a:rPr lang="en-US" sz="2000" kern="1200">
                <a:solidFill>
                  <a:schemeClr val="tx1"/>
                </a:solidFill>
                <a:latin typeface="+mn-lt"/>
                <a:ea typeface="+mn-ea"/>
                <a:cs typeface="+mn-cs"/>
                <a:hlinkClick r:id="rId2"/>
              </a:rPr>
              <a:t>https://link.springer.com/referenceworkentry/10.1007/978-1-4614-6431-0_154-1</a:t>
            </a:r>
            <a:endParaRPr lang="en-US" sz="2000" kern="1200">
              <a:solidFill>
                <a:schemeClr val="tx1"/>
              </a:solidFill>
              <a:latin typeface="+mn-lt"/>
              <a:ea typeface="+mn-ea"/>
              <a:cs typeface="+mn-cs"/>
            </a:endParaRPr>
          </a:p>
        </p:txBody>
      </p:sp>
      <p:pic>
        <p:nvPicPr>
          <p:cNvPr id="9" name="Content Placeholder 8" descr="Text&#10;&#10;Description automatically generated">
            <a:extLst>
              <a:ext uri="{FF2B5EF4-FFF2-40B4-BE49-F238E27FC236}">
                <a16:creationId xmlns:a16="http://schemas.microsoft.com/office/drawing/2014/main" id="{B4DEEC68-ECF4-4766-8F8E-3956ED423700}"/>
              </a:ext>
            </a:extLst>
          </p:cNvPr>
          <p:cNvPicPr>
            <a:picLocks noGrp="1" noChangeAspect="1"/>
          </p:cNvPicPr>
          <p:nvPr>
            <p:ph idx="12"/>
          </p:nvPr>
        </p:nvPicPr>
        <p:blipFill>
          <a:blip r:embed="rId3"/>
          <a:stretch>
            <a:fillRect/>
          </a:stretch>
        </p:blipFill>
        <p:spPr>
          <a:xfrm>
            <a:off x="7877977" y="1118007"/>
            <a:ext cx="3063988" cy="4768853"/>
          </a:xfrm>
          <a:prstGeom prst="rect">
            <a:avLst/>
          </a:prstGeom>
        </p:spPr>
      </p:pic>
      <p:sp>
        <p:nvSpPr>
          <p:cNvPr id="4" name="Date Placeholder 3">
            <a:extLst>
              <a:ext uri="{FF2B5EF4-FFF2-40B4-BE49-F238E27FC236}">
                <a16:creationId xmlns:a16="http://schemas.microsoft.com/office/drawing/2014/main" id="{C1FFF980-DD00-45D7-B1F6-92091ADDB6AB}"/>
              </a:ext>
            </a:extLst>
          </p:cNvPr>
          <p:cNvSpPr>
            <a:spLocks noGrp="1"/>
          </p:cNvSpPr>
          <p:nvPr>
            <p:ph type="dt" sz="half" idx="4294967295"/>
          </p:nvPr>
        </p:nvSpPr>
        <p:spPr>
          <a:xfrm>
            <a:off x="7717536" y="6382512"/>
            <a:ext cx="2825496" cy="32004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97342E9-89D0-D246-B0E5-635614E13D75}" type="datetime1">
              <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7/31/2023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45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C4C27-3C2E-45B6-A94B-0B08BB80FE36}"/>
              </a:ext>
            </a:extLst>
          </p:cNvPr>
          <p:cNvSpPr>
            <a:spLocks noGrp="1"/>
          </p:cNvSpPr>
          <p:nvPr>
            <p:ph idx="1"/>
          </p:nvPr>
        </p:nvSpPr>
        <p:spPr>
          <a:xfrm>
            <a:off x="442912" y="1779814"/>
            <a:ext cx="3529013" cy="3917724"/>
          </a:xfrm>
        </p:spPr>
        <p:txBody>
          <a:bodyPr>
            <a:normAutofit/>
          </a:bodyPr>
          <a:lstStyle/>
          <a:p>
            <a:pPr marL="0" indent="0">
              <a:buNone/>
            </a:pPr>
            <a:r>
              <a:rPr lang="en-GB" dirty="0"/>
              <a:t>Online course: </a:t>
            </a:r>
          </a:p>
          <a:p>
            <a:pPr marL="0" indent="0">
              <a:buNone/>
            </a:pPr>
            <a:endParaRPr lang="en-GB" dirty="0"/>
          </a:p>
          <a:p>
            <a:pPr marL="0" indent="0">
              <a:buNone/>
            </a:pPr>
            <a:r>
              <a:rPr lang="en-GB" dirty="0">
                <a:hlinkClick r:id="rId2"/>
              </a:rPr>
              <a:t>https://www.futurelearn.com/courses/climate-literacy-and-action-for-all</a:t>
            </a:r>
            <a:endParaRPr lang="en-GB" dirty="0"/>
          </a:p>
        </p:txBody>
      </p:sp>
      <p:sp>
        <p:nvSpPr>
          <p:cNvPr id="4" name="Title 3">
            <a:extLst>
              <a:ext uri="{FF2B5EF4-FFF2-40B4-BE49-F238E27FC236}">
                <a16:creationId xmlns:a16="http://schemas.microsoft.com/office/drawing/2014/main" id="{A5DA8EC1-EDBB-450E-A8BD-58CF469B0977}"/>
              </a:ext>
            </a:extLst>
          </p:cNvPr>
          <p:cNvSpPr>
            <a:spLocks noGrp="1"/>
          </p:cNvSpPr>
          <p:nvPr>
            <p:ph type="title"/>
          </p:nvPr>
        </p:nvSpPr>
        <p:spPr>
          <a:xfrm>
            <a:off x="442912" y="636810"/>
            <a:ext cx="11306175" cy="1001983"/>
          </a:xfrm>
        </p:spPr>
        <p:txBody>
          <a:bodyPr/>
          <a:lstStyle/>
          <a:p>
            <a:r>
              <a:rPr lang="en-GB" dirty="0"/>
              <a:t>In your own time….</a:t>
            </a:r>
          </a:p>
        </p:txBody>
      </p:sp>
      <p:pic>
        <p:nvPicPr>
          <p:cNvPr id="7" name="Picture 6">
            <a:extLst>
              <a:ext uri="{FF2B5EF4-FFF2-40B4-BE49-F238E27FC236}">
                <a16:creationId xmlns:a16="http://schemas.microsoft.com/office/drawing/2014/main" id="{CA453EF0-B24D-430B-9389-33095F56F211}"/>
              </a:ext>
            </a:extLst>
          </p:cNvPr>
          <p:cNvPicPr>
            <a:picLocks noChangeAspect="1"/>
          </p:cNvPicPr>
          <p:nvPr/>
        </p:nvPicPr>
        <p:blipFill>
          <a:blip r:embed="rId3"/>
          <a:stretch>
            <a:fillRect/>
          </a:stretch>
        </p:blipFill>
        <p:spPr>
          <a:xfrm>
            <a:off x="4430332" y="1779814"/>
            <a:ext cx="6864440" cy="3917724"/>
          </a:xfrm>
          <a:prstGeom prst="rect">
            <a:avLst/>
          </a:prstGeom>
        </p:spPr>
      </p:pic>
    </p:spTree>
    <p:extLst>
      <p:ext uri="{BB962C8B-B14F-4D97-AF65-F5344CB8AC3E}">
        <p14:creationId xmlns:p14="http://schemas.microsoft.com/office/powerpoint/2010/main" val="1268465813"/>
      </p:ext>
    </p:extLst>
  </p:cSld>
  <p:clrMapOvr>
    <a:masterClrMapping/>
  </p:clrMapOvr>
</p:sld>
</file>

<file path=ppt/theme/theme1.xml><?xml version="1.0" encoding="utf-8"?>
<a:theme xmlns:a="http://schemas.openxmlformats.org/drawingml/2006/main" name="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EAUC">
      <a:dk1>
        <a:sysClr val="windowText" lastClr="000000"/>
      </a:dk1>
      <a:lt1>
        <a:sysClr val="window" lastClr="FFFFFF"/>
      </a:lt1>
      <a:dk2>
        <a:srgbClr val="44546A"/>
      </a:dk2>
      <a:lt2>
        <a:srgbClr val="E7E6E6"/>
      </a:lt2>
      <a:accent1>
        <a:srgbClr val="5CC4E4"/>
      </a:accent1>
      <a:accent2>
        <a:srgbClr val="A6C83D"/>
      </a:accent2>
      <a:accent3>
        <a:srgbClr val="FAB51D"/>
      </a:accent3>
      <a:accent4>
        <a:srgbClr val="1C5FAA"/>
      </a:accent4>
      <a:accent5>
        <a:srgbClr val="804F9B"/>
      </a:accent5>
      <a:accent6>
        <a:srgbClr val="C5E0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9" ma:contentTypeDescription="Create a new document." ma:contentTypeScope="" ma:versionID="75e0c5aee79607807b15ab6d12f79388">
  <xsd:schema xmlns:xsd="http://www.w3.org/2001/XMLSchema" xmlns:xs="http://www.w3.org/2001/XMLSchema" xmlns:p="http://schemas.microsoft.com/office/2006/metadata/properties" xmlns:ns2="8dbe2aa3-3237-4830-85c4-3d48417ef302" targetNamespace="http://schemas.microsoft.com/office/2006/metadata/properties" ma:root="true" ma:fieldsID="e664cca9d083112af5a16716c027d5cf" ns2:_="">
    <xsd:import namespace="8dbe2aa3-3237-4830-85c4-3d48417ef3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B7606-F0DE-4E35-ADFF-7F76928EE48B}">
  <ds:schemaRefs>
    <ds:schemaRef ds:uri="http://www.w3.org/XML/1998/namespace"/>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8dbe2aa3-3237-4830-85c4-3d48417ef302"/>
  </ds:schemaRefs>
</ds:datastoreItem>
</file>

<file path=customXml/itemProps2.xml><?xml version="1.0" encoding="utf-8"?>
<ds:datastoreItem xmlns:ds="http://schemas.openxmlformats.org/officeDocument/2006/customXml" ds:itemID="{BC62A570-BE0F-402C-93AD-2B52047D967B}">
  <ds:schemaRefs>
    <ds:schemaRef ds:uri="http://schemas.microsoft.com/sharepoint/v3/contenttype/forms"/>
  </ds:schemaRefs>
</ds:datastoreItem>
</file>

<file path=customXml/itemProps3.xml><?xml version="1.0" encoding="utf-8"?>
<ds:datastoreItem xmlns:ds="http://schemas.openxmlformats.org/officeDocument/2006/customXml" ds:itemID="{5CAF4DDC-74AA-4AC4-9EBF-8C3A311B1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1324</Words>
  <Application>Microsoft Office PowerPoint</Application>
  <PresentationFormat>Widescreen</PresentationFormat>
  <Paragraphs>89</Paragraphs>
  <Slides>18</Slides>
  <Notes>7</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18</vt:i4>
      </vt:variant>
    </vt:vector>
  </HeadingPairs>
  <TitlesOfParts>
    <vt:vector size="31" baseType="lpstr">
      <vt:lpstr>MentiText</vt:lpstr>
      <vt:lpstr>Arial</vt:lpstr>
      <vt:lpstr>Calibri</vt:lpstr>
      <vt:lpstr>Calibri Light</vt:lpstr>
      <vt:lpstr>Century Gothic</vt:lpstr>
      <vt:lpstr>Helvetica</vt:lpstr>
      <vt:lpstr>Times New Roman</vt:lpstr>
      <vt:lpstr>Wingdings</vt:lpstr>
      <vt:lpstr>Office Theme</vt:lpstr>
      <vt:lpstr>1_Office Theme</vt:lpstr>
      <vt:lpstr>6_Office Theme</vt:lpstr>
      <vt:lpstr>3_Office Theme</vt:lpstr>
      <vt:lpstr>2_Office Theme</vt:lpstr>
      <vt:lpstr>Net Zero and Decarbonisation: Understanding and Communicating the Basics</vt:lpstr>
      <vt:lpstr>En-ROADS is a cutting-edge simulation model used to test climate solutions and generate climate scenarios for the future.</vt:lpstr>
      <vt:lpstr>Halve CO2 emissions by around 2030</vt:lpstr>
      <vt:lpstr>To get you started….</vt:lpstr>
      <vt:lpstr>Inspired by Carbon Literacy Training in:</vt:lpstr>
      <vt:lpstr>Carbon Literacy Training for Business Schools</vt:lpstr>
      <vt:lpstr>Get expertise: Take CLT-ECOS</vt:lpstr>
      <vt:lpstr>Read about the Carbon Literacy Training and other topics</vt:lpstr>
      <vt:lpstr>In your own time….</vt:lpstr>
      <vt:lpstr>PowerPoint Presentation</vt:lpstr>
      <vt:lpstr>Integrated into every discipline/function</vt:lpstr>
      <vt:lpstr>PowerPoint Presentation</vt:lpstr>
      <vt:lpstr>Which solution would you choose?</vt:lpstr>
      <vt:lpstr>PowerPoint Presentation</vt:lpstr>
      <vt:lpstr>Coming back to En-ROADS</vt:lpstr>
      <vt:lpstr>What is your idea to achieve Net Zero (Research/Project/Action)?</vt:lpstr>
      <vt:lpstr>Pass it 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Gallacher, Jonathan</cp:lastModifiedBy>
  <cp:revision>162</cp:revision>
  <cp:lastPrinted>2021-07-26T13:03:06Z</cp:lastPrinted>
  <dcterms:created xsi:type="dcterms:W3CDTF">2020-08-07T10:40:47Z</dcterms:created>
  <dcterms:modified xsi:type="dcterms:W3CDTF">2023-07-31T09:35:52Z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