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1"/>
  </p:sldMasterIdLst>
  <p:sldIdLst>
    <p:sldId id="256" r:id="rId2"/>
    <p:sldId id="265" r:id="rId3"/>
    <p:sldId id="257" r:id="rId4"/>
    <p:sldId id="259" r:id="rId5"/>
    <p:sldId id="266" r:id="rId6"/>
    <p:sldId id="258" r:id="rId7"/>
    <p:sldId id="260"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7FFE5-1E3C-4371-AE1B-72B08940C280}" v="27" dt="2023-06-23T03:00:50.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291"/>
  </p:normalViewPr>
  <p:slideViewPr>
    <p:cSldViewPr snapToGrid="0" snapToObjects="1">
      <p:cViewPr varScale="1">
        <p:scale>
          <a:sx n="66" d="100"/>
          <a:sy n="66"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3A75-040A-4E9F-8B01-9C1DBBD800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5DFFB78-4BDB-493E-9615-103CD9D7BC25}">
      <dgm:prSet/>
      <dgm:spPr/>
      <dgm:t>
        <a:bodyPr/>
        <a:lstStyle/>
        <a:p>
          <a:r>
            <a:rPr lang="en-GB" dirty="0"/>
            <a:t>Students learn through conducting an authentic collaborative inquiry with potential for impact. </a:t>
          </a:r>
          <a:endParaRPr lang="en-US" dirty="0"/>
        </a:p>
      </dgm:t>
    </dgm:pt>
    <dgm:pt modelId="{3F213E25-8E93-47CE-8479-574CD5A5B759}" type="parTrans" cxnId="{6C7482DA-AA30-442C-9588-362971755D5E}">
      <dgm:prSet/>
      <dgm:spPr/>
      <dgm:t>
        <a:bodyPr/>
        <a:lstStyle/>
        <a:p>
          <a:endParaRPr lang="en-US"/>
        </a:p>
      </dgm:t>
    </dgm:pt>
    <dgm:pt modelId="{7D9F9D76-5ECD-4705-8309-CAA7C3FE499F}" type="sibTrans" cxnId="{6C7482DA-AA30-442C-9588-362971755D5E}">
      <dgm:prSet/>
      <dgm:spPr/>
      <dgm:t>
        <a:bodyPr/>
        <a:lstStyle/>
        <a:p>
          <a:endParaRPr lang="en-US"/>
        </a:p>
      </dgm:t>
    </dgm:pt>
    <dgm:pt modelId="{8688EAD7-4D51-4F04-BDDC-AF0FAC70476D}">
      <dgm:prSet/>
      <dgm:spPr/>
      <dgm:t>
        <a:bodyPr/>
        <a:lstStyle/>
        <a:p>
          <a:r>
            <a:rPr lang="en-GB" dirty="0"/>
            <a:t>‘…students have defined their task as grasping and applying current law, they resist considering, foreseeing, or working towards different legal rules and practices in the future.’ (O’Connell and DiFonzo 2006, 538).  Encourages students to think of how they can influence the law. </a:t>
          </a:r>
          <a:endParaRPr lang="en-US" dirty="0"/>
        </a:p>
      </dgm:t>
    </dgm:pt>
    <dgm:pt modelId="{2959DFB1-D186-42B3-932F-CCF1AB14913A}" type="parTrans" cxnId="{5307C824-BC33-441A-89E2-80C8197066A4}">
      <dgm:prSet/>
      <dgm:spPr/>
      <dgm:t>
        <a:bodyPr/>
        <a:lstStyle/>
        <a:p>
          <a:endParaRPr lang="en-US"/>
        </a:p>
      </dgm:t>
    </dgm:pt>
    <dgm:pt modelId="{64BFC181-2483-4601-9E68-3F8EB28CE6BA}" type="sibTrans" cxnId="{5307C824-BC33-441A-89E2-80C8197066A4}">
      <dgm:prSet/>
      <dgm:spPr/>
      <dgm:t>
        <a:bodyPr/>
        <a:lstStyle/>
        <a:p>
          <a:endParaRPr lang="en-US"/>
        </a:p>
      </dgm:t>
    </dgm:pt>
    <dgm:pt modelId="{9C418024-0105-41D1-83A0-AB388B311704}">
      <dgm:prSet/>
      <dgm:spPr/>
      <dgm:t>
        <a:bodyPr/>
        <a:lstStyle/>
        <a:p>
          <a:r>
            <a:rPr lang="en-GB" dirty="0"/>
            <a:t>Carolin argues that lawyers and legal clinics ‘have a role to play in movements for social change’ (2014, 109) and one way to do this is through policy work.</a:t>
          </a:r>
          <a:endParaRPr lang="en-US" dirty="0"/>
        </a:p>
      </dgm:t>
    </dgm:pt>
    <dgm:pt modelId="{15B7476B-FEF6-44AA-B8DC-9C718B2CE221}" type="parTrans" cxnId="{B0179F28-2036-472E-A7CF-ACFBFB3B949A}">
      <dgm:prSet/>
      <dgm:spPr/>
      <dgm:t>
        <a:bodyPr/>
        <a:lstStyle/>
        <a:p>
          <a:endParaRPr lang="en-US"/>
        </a:p>
      </dgm:t>
    </dgm:pt>
    <dgm:pt modelId="{B3CE3806-BAA7-46F9-AFBB-DC007A34B429}" type="sibTrans" cxnId="{B0179F28-2036-472E-A7CF-ACFBFB3B949A}">
      <dgm:prSet/>
      <dgm:spPr/>
      <dgm:t>
        <a:bodyPr/>
        <a:lstStyle/>
        <a:p>
          <a:endParaRPr lang="en-US"/>
        </a:p>
      </dgm:t>
    </dgm:pt>
    <dgm:pt modelId="{94D94A99-F693-44F4-84D4-7DA5FFCEF891}">
      <dgm:prSet/>
      <dgm:spPr/>
      <dgm:t>
        <a:bodyPr/>
        <a:lstStyle/>
        <a:p>
          <a:r>
            <a:rPr lang="en-GB" dirty="0"/>
            <a:t>Lady Hale has identified that work as a Law Commissioner taught her valuable skills for becoming a Supreme Court Judge. This included being able to take a synoptic view of the area being researched; to use empirical research to understand both what law is and how it works, in addition to understanding where reforms may be required (Lady Hale 2019). </a:t>
          </a:r>
          <a:endParaRPr lang="en-US" dirty="0"/>
        </a:p>
      </dgm:t>
    </dgm:pt>
    <dgm:pt modelId="{3EC24455-D24E-48A2-AF5B-28A12590CFB2}" type="parTrans" cxnId="{D81AAFA6-D4DA-479C-A3D1-B88E3CCC23E0}">
      <dgm:prSet/>
      <dgm:spPr/>
      <dgm:t>
        <a:bodyPr/>
        <a:lstStyle/>
        <a:p>
          <a:endParaRPr lang="en-US"/>
        </a:p>
      </dgm:t>
    </dgm:pt>
    <dgm:pt modelId="{A1CECC31-F4C6-4FAC-8B31-02E499BC2277}" type="sibTrans" cxnId="{D81AAFA6-D4DA-479C-A3D1-B88E3CCC23E0}">
      <dgm:prSet/>
      <dgm:spPr/>
      <dgm:t>
        <a:bodyPr/>
        <a:lstStyle/>
        <a:p>
          <a:endParaRPr lang="en-US"/>
        </a:p>
      </dgm:t>
    </dgm:pt>
    <dgm:pt modelId="{DFF1295B-7545-47F3-98CC-307E7227C9C5}">
      <dgm:prSet/>
      <dgm:spPr/>
      <dgm:t>
        <a:bodyPr/>
        <a:lstStyle/>
        <a:p>
          <a:r>
            <a:rPr lang="en-GB" dirty="0"/>
            <a:t>Exposure to a wide variety of clients and issues means that students, as noted by Curran, ‘have more choices about the areas of law they may wish to practice in and if they decide not </a:t>
          </a:r>
          <a:r>
            <a:rPr lang="en-GB"/>
            <a:t>to practice, </a:t>
          </a:r>
          <a:r>
            <a:rPr lang="en-GB" dirty="0"/>
            <a:t>they realise there is a whole realm of activities that a law degree will give them opportunities in’ (2004, 174).</a:t>
          </a:r>
          <a:endParaRPr lang="en-US" dirty="0"/>
        </a:p>
      </dgm:t>
    </dgm:pt>
    <dgm:pt modelId="{223EE347-1DA8-460A-8785-9CEE64F24519}" type="parTrans" cxnId="{80C81911-BA28-41F8-9E91-10B7C748635B}">
      <dgm:prSet/>
      <dgm:spPr/>
      <dgm:t>
        <a:bodyPr/>
        <a:lstStyle/>
        <a:p>
          <a:endParaRPr lang="en-US"/>
        </a:p>
      </dgm:t>
    </dgm:pt>
    <dgm:pt modelId="{781A8D39-5765-4737-A676-A3ADD71731C3}" type="sibTrans" cxnId="{80C81911-BA28-41F8-9E91-10B7C748635B}">
      <dgm:prSet/>
      <dgm:spPr/>
      <dgm:t>
        <a:bodyPr/>
        <a:lstStyle/>
        <a:p>
          <a:endParaRPr lang="en-US"/>
        </a:p>
      </dgm:t>
    </dgm:pt>
    <dgm:pt modelId="{DEE50563-06F2-46BF-9C97-21BD5494ABF8}">
      <dgm:prSet/>
      <dgm:spPr/>
      <dgm:t>
        <a:bodyPr/>
        <a:lstStyle/>
        <a:p>
          <a:r>
            <a:rPr lang="en-GB" dirty="0"/>
            <a:t>Offers some students greater flexibility, particularly in the online PC, where students can work asynchronously at a time and place to suit them.  </a:t>
          </a:r>
          <a:endParaRPr lang="en-US" dirty="0"/>
        </a:p>
      </dgm:t>
    </dgm:pt>
    <dgm:pt modelId="{5B067339-21C4-408E-A961-C03C0613F3AA}" type="parTrans" cxnId="{B7476B15-825F-41C3-BAEF-1D4032B73E28}">
      <dgm:prSet/>
      <dgm:spPr/>
      <dgm:t>
        <a:bodyPr/>
        <a:lstStyle/>
        <a:p>
          <a:endParaRPr lang="en-US"/>
        </a:p>
      </dgm:t>
    </dgm:pt>
    <dgm:pt modelId="{DC7109CB-55A4-4A77-8443-D3B64D135325}" type="sibTrans" cxnId="{B7476B15-825F-41C3-BAEF-1D4032B73E28}">
      <dgm:prSet/>
      <dgm:spPr/>
      <dgm:t>
        <a:bodyPr/>
        <a:lstStyle/>
        <a:p>
          <a:endParaRPr lang="en-US"/>
        </a:p>
      </dgm:t>
    </dgm:pt>
    <dgm:pt modelId="{062F8BFE-8B3A-4FBE-A673-29B747C4969F}" type="pres">
      <dgm:prSet presAssocID="{40943A75-040A-4E9F-8B01-9C1DBBD800E2}" presName="linear" presStyleCnt="0">
        <dgm:presLayoutVars>
          <dgm:animLvl val="lvl"/>
          <dgm:resizeHandles val="exact"/>
        </dgm:presLayoutVars>
      </dgm:prSet>
      <dgm:spPr/>
    </dgm:pt>
    <dgm:pt modelId="{B1EE3721-3F10-45D8-AAB0-E8A3FE68E224}" type="pres">
      <dgm:prSet presAssocID="{C5DFFB78-4BDB-493E-9615-103CD9D7BC25}" presName="parentText" presStyleLbl="node1" presStyleIdx="0" presStyleCnt="6">
        <dgm:presLayoutVars>
          <dgm:chMax val="0"/>
          <dgm:bulletEnabled val="1"/>
        </dgm:presLayoutVars>
      </dgm:prSet>
      <dgm:spPr/>
    </dgm:pt>
    <dgm:pt modelId="{91A1D292-9980-4CDD-B02B-CF61B7337D7E}" type="pres">
      <dgm:prSet presAssocID="{7D9F9D76-5ECD-4705-8309-CAA7C3FE499F}" presName="spacer" presStyleCnt="0"/>
      <dgm:spPr/>
    </dgm:pt>
    <dgm:pt modelId="{E9BB2FB0-CC52-4906-8E17-993BD48A87E2}" type="pres">
      <dgm:prSet presAssocID="{8688EAD7-4D51-4F04-BDDC-AF0FAC70476D}" presName="parentText" presStyleLbl="node1" presStyleIdx="1" presStyleCnt="6">
        <dgm:presLayoutVars>
          <dgm:chMax val="0"/>
          <dgm:bulletEnabled val="1"/>
        </dgm:presLayoutVars>
      </dgm:prSet>
      <dgm:spPr/>
    </dgm:pt>
    <dgm:pt modelId="{564A4FBB-D123-48EA-A1AA-6F36C4831223}" type="pres">
      <dgm:prSet presAssocID="{64BFC181-2483-4601-9E68-3F8EB28CE6BA}" presName="spacer" presStyleCnt="0"/>
      <dgm:spPr/>
    </dgm:pt>
    <dgm:pt modelId="{2A0286DE-3685-429E-AFE0-3B6821496895}" type="pres">
      <dgm:prSet presAssocID="{9C418024-0105-41D1-83A0-AB388B311704}" presName="parentText" presStyleLbl="node1" presStyleIdx="2" presStyleCnt="6" custLinFactNeighborX="3304" custLinFactNeighborY="50005">
        <dgm:presLayoutVars>
          <dgm:chMax val="0"/>
          <dgm:bulletEnabled val="1"/>
        </dgm:presLayoutVars>
      </dgm:prSet>
      <dgm:spPr/>
    </dgm:pt>
    <dgm:pt modelId="{8A9583C6-D86F-46DC-9941-EDBB0D4ED60C}" type="pres">
      <dgm:prSet presAssocID="{B3CE3806-BAA7-46F9-AFBB-DC007A34B429}" presName="spacer" presStyleCnt="0"/>
      <dgm:spPr/>
    </dgm:pt>
    <dgm:pt modelId="{FE338B77-FA9A-4EE5-B0E1-D403CF8A0A5F}" type="pres">
      <dgm:prSet presAssocID="{94D94A99-F693-44F4-84D4-7DA5FFCEF891}" presName="parentText" presStyleLbl="node1" presStyleIdx="3" presStyleCnt="6">
        <dgm:presLayoutVars>
          <dgm:chMax val="0"/>
          <dgm:bulletEnabled val="1"/>
        </dgm:presLayoutVars>
      </dgm:prSet>
      <dgm:spPr/>
    </dgm:pt>
    <dgm:pt modelId="{CF9F7153-1996-4E0D-B164-E82CCD9590B7}" type="pres">
      <dgm:prSet presAssocID="{A1CECC31-F4C6-4FAC-8B31-02E499BC2277}" presName="spacer" presStyleCnt="0"/>
      <dgm:spPr/>
    </dgm:pt>
    <dgm:pt modelId="{071FAD48-4B3F-425C-B67D-DC95CC089741}" type="pres">
      <dgm:prSet presAssocID="{DFF1295B-7545-47F3-98CC-307E7227C9C5}" presName="parentText" presStyleLbl="node1" presStyleIdx="4" presStyleCnt="6">
        <dgm:presLayoutVars>
          <dgm:chMax val="0"/>
          <dgm:bulletEnabled val="1"/>
        </dgm:presLayoutVars>
      </dgm:prSet>
      <dgm:spPr/>
    </dgm:pt>
    <dgm:pt modelId="{BFF2922B-F2F6-4887-B65D-7DFE468DEC96}" type="pres">
      <dgm:prSet presAssocID="{781A8D39-5765-4737-A676-A3ADD71731C3}" presName="spacer" presStyleCnt="0"/>
      <dgm:spPr/>
    </dgm:pt>
    <dgm:pt modelId="{9BC6BCD3-DE13-4F02-AB6F-CFABDC2BD778}" type="pres">
      <dgm:prSet presAssocID="{DEE50563-06F2-46BF-9C97-21BD5494ABF8}" presName="parentText" presStyleLbl="node1" presStyleIdx="5" presStyleCnt="6">
        <dgm:presLayoutVars>
          <dgm:chMax val="0"/>
          <dgm:bulletEnabled val="1"/>
        </dgm:presLayoutVars>
      </dgm:prSet>
      <dgm:spPr/>
    </dgm:pt>
  </dgm:ptLst>
  <dgm:cxnLst>
    <dgm:cxn modelId="{80C81911-BA28-41F8-9E91-10B7C748635B}" srcId="{40943A75-040A-4E9F-8B01-9C1DBBD800E2}" destId="{DFF1295B-7545-47F3-98CC-307E7227C9C5}" srcOrd="4" destOrd="0" parTransId="{223EE347-1DA8-460A-8785-9CEE64F24519}" sibTransId="{781A8D39-5765-4737-A676-A3ADD71731C3}"/>
    <dgm:cxn modelId="{B7476B15-825F-41C3-BAEF-1D4032B73E28}" srcId="{40943A75-040A-4E9F-8B01-9C1DBBD800E2}" destId="{DEE50563-06F2-46BF-9C97-21BD5494ABF8}" srcOrd="5" destOrd="0" parTransId="{5B067339-21C4-408E-A961-C03C0613F3AA}" sibTransId="{DC7109CB-55A4-4A77-8443-D3B64D135325}"/>
    <dgm:cxn modelId="{5307C824-BC33-441A-89E2-80C8197066A4}" srcId="{40943A75-040A-4E9F-8B01-9C1DBBD800E2}" destId="{8688EAD7-4D51-4F04-BDDC-AF0FAC70476D}" srcOrd="1" destOrd="0" parTransId="{2959DFB1-D186-42B3-932F-CCF1AB14913A}" sibTransId="{64BFC181-2483-4601-9E68-3F8EB28CE6BA}"/>
    <dgm:cxn modelId="{B0179F28-2036-472E-A7CF-ACFBFB3B949A}" srcId="{40943A75-040A-4E9F-8B01-9C1DBBD800E2}" destId="{9C418024-0105-41D1-83A0-AB388B311704}" srcOrd="2" destOrd="0" parTransId="{15B7476B-FEF6-44AA-B8DC-9C718B2CE221}" sibTransId="{B3CE3806-BAA7-46F9-AFBB-DC007A34B429}"/>
    <dgm:cxn modelId="{01986372-BA9B-444A-80D8-C529BD2A714C}" type="presOf" srcId="{40943A75-040A-4E9F-8B01-9C1DBBD800E2}" destId="{062F8BFE-8B3A-4FBE-A673-29B747C4969F}" srcOrd="0" destOrd="0" presId="urn:microsoft.com/office/officeart/2005/8/layout/vList2"/>
    <dgm:cxn modelId="{14132389-EF0B-4A31-8A29-56A33BAE7E9D}" type="presOf" srcId="{DEE50563-06F2-46BF-9C97-21BD5494ABF8}" destId="{9BC6BCD3-DE13-4F02-AB6F-CFABDC2BD778}" srcOrd="0" destOrd="0" presId="urn:microsoft.com/office/officeart/2005/8/layout/vList2"/>
    <dgm:cxn modelId="{DC94DA8A-83A6-4010-8DD3-C5F98946B2EE}" type="presOf" srcId="{9C418024-0105-41D1-83A0-AB388B311704}" destId="{2A0286DE-3685-429E-AFE0-3B6821496895}" srcOrd="0" destOrd="0" presId="urn:microsoft.com/office/officeart/2005/8/layout/vList2"/>
    <dgm:cxn modelId="{D02FF3A5-8275-443D-8B73-02072A7111B1}" type="presOf" srcId="{C5DFFB78-4BDB-493E-9615-103CD9D7BC25}" destId="{B1EE3721-3F10-45D8-AAB0-E8A3FE68E224}" srcOrd="0" destOrd="0" presId="urn:microsoft.com/office/officeart/2005/8/layout/vList2"/>
    <dgm:cxn modelId="{D81AAFA6-D4DA-479C-A3D1-B88E3CCC23E0}" srcId="{40943A75-040A-4E9F-8B01-9C1DBBD800E2}" destId="{94D94A99-F693-44F4-84D4-7DA5FFCEF891}" srcOrd="3" destOrd="0" parTransId="{3EC24455-D24E-48A2-AF5B-28A12590CFB2}" sibTransId="{A1CECC31-F4C6-4FAC-8B31-02E499BC2277}"/>
    <dgm:cxn modelId="{6DF89CBA-C265-4496-A1EC-3236D8DEA263}" type="presOf" srcId="{DFF1295B-7545-47F3-98CC-307E7227C9C5}" destId="{071FAD48-4B3F-425C-B67D-DC95CC089741}" srcOrd="0" destOrd="0" presId="urn:microsoft.com/office/officeart/2005/8/layout/vList2"/>
    <dgm:cxn modelId="{2ED73FC6-384B-4B82-8811-5536CD6A6127}" type="presOf" srcId="{94D94A99-F693-44F4-84D4-7DA5FFCEF891}" destId="{FE338B77-FA9A-4EE5-B0E1-D403CF8A0A5F}" srcOrd="0" destOrd="0" presId="urn:microsoft.com/office/officeart/2005/8/layout/vList2"/>
    <dgm:cxn modelId="{6C7482DA-AA30-442C-9588-362971755D5E}" srcId="{40943A75-040A-4E9F-8B01-9C1DBBD800E2}" destId="{C5DFFB78-4BDB-493E-9615-103CD9D7BC25}" srcOrd="0" destOrd="0" parTransId="{3F213E25-8E93-47CE-8479-574CD5A5B759}" sibTransId="{7D9F9D76-5ECD-4705-8309-CAA7C3FE499F}"/>
    <dgm:cxn modelId="{5EC720F4-9C3E-42EF-B427-0402AC4D1AAD}" type="presOf" srcId="{8688EAD7-4D51-4F04-BDDC-AF0FAC70476D}" destId="{E9BB2FB0-CC52-4906-8E17-993BD48A87E2}" srcOrd="0" destOrd="0" presId="urn:microsoft.com/office/officeart/2005/8/layout/vList2"/>
    <dgm:cxn modelId="{7EE1F6CF-BA49-4355-916A-B47C096407F0}" type="presParOf" srcId="{062F8BFE-8B3A-4FBE-A673-29B747C4969F}" destId="{B1EE3721-3F10-45D8-AAB0-E8A3FE68E224}" srcOrd="0" destOrd="0" presId="urn:microsoft.com/office/officeart/2005/8/layout/vList2"/>
    <dgm:cxn modelId="{EB4DCDF9-B028-4962-83AC-C046E4B9F158}" type="presParOf" srcId="{062F8BFE-8B3A-4FBE-A673-29B747C4969F}" destId="{91A1D292-9980-4CDD-B02B-CF61B7337D7E}" srcOrd="1" destOrd="0" presId="urn:microsoft.com/office/officeart/2005/8/layout/vList2"/>
    <dgm:cxn modelId="{B812F0A9-3110-45E4-9E67-440660B22108}" type="presParOf" srcId="{062F8BFE-8B3A-4FBE-A673-29B747C4969F}" destId="{E9BB2FB0-CC52-4906-8E17-993BD48A87E2}" srcOrd="2" destOrd="0" presId="urn:microsoft.com/office/officeart/2005/8/layout/vList2"/>
    <dgm:cxn modelId="{63430E47-1753-4A1C-82D4-53A349D3E59A}" type="presParOf" srcId="{062F8BFE-8B3A-4FBE-A673-29B747C4969F}" destId="{564A4FBB-D123-48EA-A1AA-6F36C4831223}" srcOrd="3" destOrd="0" presId="urn:microsoft.com/office/officeart/2005/8/layout/vList2"/>
    <dgm:cxn modelId="{CA7E0A40-0967-4206-A472-5A52374A9B81}" type="presParOf" srcId="{062F8BFE-8B3A-4FBE-A673-29B747C4969F}" destId="{2A0286DE-3685-429E-AFE0-3B6821496895}" srcOrd="4" destOrd="0" presId="urn:microsoft.com/office/officeart/2005/8/layout/vList2"/>
    <dgm:cxn modelId="{42FB475D-393F-4677-947B-71DA6CB01064}" type="presParOf" srcId="{062F8BFE-8B3A-4FBE-A673-29B747C4969F}" destId="{8A9583C6-D86F-46DC-9941-EDBB0D4ED60C}" srcOrd="5" destOrd="0" presId="urn:microsoft.com/office/officeart/2005/8/layout/vList2"/>
    <dgm:cxn modelId="{45925894-AFA8-472C-AEC6-0FB5426AAC3F}" type="presParOf" srcId="{062F8BFE-8B3A-4FBE-A673-29B747C4969F}" destId="{FE338B77-FA9A-4EE5-B0E1-D403CF8A0A5F}" srcOrd="6" destOrd="0" presId="urn:microsoft.com/office/officeart/2005/8/layout/vList2"/>
    <dgm:cxn modelId="{A91AC5B3-A94B-4E50-904C-B576B7A0DD90}" type="presParOf" srcId="{062F8BFE-8B3A-4FBE-A673-29B747C4969F}" destId="{CF9F7153-1996-4E0D-B164-E82CCD9590B7}" srcOrd="7" destOrd="0" presId="urn:microsoft.com/office/officeart/2005/8/layout/vList2"/>
    <dgm:cxn modelId="{E730BA36-3278-4482-A904-398BF307B306}" type="presParOf" srcId="{062F8BFE-8B3A-4FBE-A673-29B747C4969F}" destId="{071FAD48-4B3F-425C-B67D-DC95CC089741}" srcOrd="8" destOrd="0" presId="urn:microsoft.com/office/officeart/2005/8/layout/vList2"/>
    <dgm:cxn modelId="{3C3F5F59-0E7E-46BD-A33F-3BAC478BC070}" type="presParOf" srcId="{062F8BFE-8B3A-4FBE-A673-29B747C4969F}" destId="{BFF2922B-F2F6-4887-B65D-7DFE468DEC96}" srcOrd="9" destOrd="0" presId="urn:microsoft.com/office/officeart/2005/8/layout/vList2"/>
    <dgm:cxn modelId="{03167B73-57DC-468A-A7DE-7BAE7F0D0B64}" type="presParOf" srcId="{062F8BFE-8B3A-4FBE-A673-29B747C4969F}" destId="{9BC6BCD3-DE13-4F02-AB6F-CFABDC2BD77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C13ED-BE10-41CB-925D-FE558D79958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34A3B4E-686D-44E7-8323-1295D53D7FE7}">
      <dgm:prSet custT="1"/>
      <dgm:spPr/>
      <dgm:t>
        <a:bodyPr/>
        <a:lstStyle/>
        <a:p>
          <a:r>
            <a:rPr lang="en-GB" sz="1800"/>
            <a:t>Northumbria Student Law Office (SLO) has been running for over 20 years - we have on average 250 students in the SLO every year, supervised by 30 members of staff</a:t>
          </a:r>
          <a:endParaRPr lang="en-US" sz="1800"/>
        </a:p>
      </dgm:t>
    </dgm:pt>
    <dgm:pt modelId="{C5C34842-6958-4A8B-97B1-1FD84DA3C84D}" type="parTrans" cxnId="{FE888F05-2FAF-49A4-9191-AA3AE4A54F55}">
      <dgm:prSet/>
      <dgm:spPr/>
      <dgm:t>
        <a:bodyPr/>
        <a:lstStyle/>
        <a:p>
          <a:endParaRPr lang="en-US" sz="1800"/>
        </a:p>
      </dgm:t>
    </dgm:pt>
    <dgm:pt modelId="{FBC85390-AC13-4C44-BFCD-8090D051649C}" type="sibTrans" cxnId="{FE888F05-2FAF-49A4-9191-AA3AE4A54F55}">
      <dgm:prSet/>
      <dgm:spPr/>
      <dgm:t>
        <a:bodyPr/>
        <a:lstStyle/>
        <a:p>
          <a:endParaRPr lang="en-US" sz="1800"/>
        </a:p>
      </dgm:t>
    </dgm:pt>
    <dgm:pt modelId="{DB26C24D-6669-4703-9E89-C0BBBA38B4C7}">
      <dgm:prSet custT="1"/>
      <dgm:spPr/>
      <dgm:t>
        <a:bodyPr/>
        <a:lstStyle/>
        <a:p>
          <a:r>
            <a:rPr lang="en-GB" sz="1800"/>
            <a:t>The Policy Clinic (PC) was introduced in the academic year 2018-19</a:t>
          </a:r>
          <a:endParaRPr lang="en-US" sz="1800"/>
        </a:p>
      </dgm:t>
    </dgm:pt>
    <dgm:pt modelId="{BFD29BCE-A0DC-47B2-A624-946F985CA972}" type="parTrans" cxnId="{109C2713-B6D4-45DB-8E20-504EB9DD1454}">
      <dgm:prSet/>
      <dgm:spPr/>
      <dgm:t>
        <a:bodyPr/>
        <a:lstStyle/>
        <a:p>
          <a:endParaRPr lang="en-US" sz="1800"/>
        </a:p>
      </dgm:t>
    </dgm:pt>
    <dgm:pt modelId="{7EA6C22F-F596-45E8-998C-5828E1A33C61}" type="sibTrans" cxnId="{109C2713-B6D4-45DB-8E20-504EB9DD1454}">
      <dgm:prSet/>
      <dgm:spPr/>
      <dgm:t>
        <a:bodyPr/>
        <a:lstStyle/>
        <a:p>
          <a:endParaRPr lang="en-US" sz="1800"/>
        </a:p>
      </dgm:t>
    </dgm:pt>
    <dgm:pt modelId="{A4F5E23C-097B-4B21-A172-AA3111E31A84}">
      <dgm:prSet custT="1"/>
      <dgm:spPr/>
      <dgm:t>
        <a:bodyPr/>
        <a:lstStyle/>
        <a:p>
          <a:r>
            <a:rPr lang="en-GB" sz="1800" dirty="0"/>
            <a:t>60 credit, year-long module</a:t>
          </a:r>
          <a:endParaRPr lang="en-US" sz="1800" dirty="0"/>
        </a:p>
      </dgm:t>
    </dgm:pt>
    <dgm:pt modelId="{36B3927F-E2A5-4B50-A39F-8370CA5F5376}" type="parTrans" cxnId="{8B3344C7-3FA3-4C74-8D4C-1B56590957DC}">
      <dgm:prSet/>
      <dgm:spPr/>
      <dgm:t>
        <a:bodyPr/>
        <a:lstStyle/>
        <a:p>
          <a:endParaRPr lang="en-US" sz="1800"/>
        </a:p>
      </dgm:t>
    </dgm:pt>
    <dgm:pt modelId="{3EBCEAAE-113C-482B-A6A7-5469DACCE2B8}" type="sibTrans" cxnId="{8B3344C7-3FA3-4C74-8D4C-1B56590957DC}">
      <dgm:prSet/>
      <dgm:spPr/>
      <dgm:t>
        <a:bodyPr/>
        <a:lstStyle/>
        <a:p>
          <a:endParaRPr lang="en-US" sz="1800"/>
        </a:p>
      </dgm:t>
    </dgm:pt>
    <dgm:pt modelId="{08F7B375-A187-4F5A-946F-3399C61F9BC5}">
      <dgm:prSet custT="1"/>
      <dgm:spPr/>
      <dgm:t>
        <a:bodyPr/>
        <a:lstStyle/>
        <a:p>
          <a:r>
            <a:rPr lang="en-GB" sz="1800"/>
            <a:t>The goal of the PC is to undertake research for individuals and organisations, with the aim of influencing policy/law reform </a:t>
          </a:r>
          <a:endParaRPr lang="en-US" sz="1800"/>
        </a:p>
      </dgm:t>
    </dgm:pt>
    <dgm:pt modelId="{F2B1C13D-3DC0-4A62-BDE7-1AD5432662CE}" type="parTrans" cxnId="{E8FC8834-9BE7-4B43-B058-5539BFEBBDE7}">
      <dgm:prSet/>
      <dgm:spPr/>
      <dgm:t>
        <a:bodyPr/>
        <a:lstStyle/>
        <a:p>
          <a:endParaRPr lang="en-US" sz="1800"/>
        </a:p>
      </dgm:t>
    </dgm:pt>
    <dgm:pt modelId="{01310E16-6904-4BC8-9249-1153FF6AEA5D}" type="sibTrans" cxnId="{E8FC8834-9BE7-4B43-B058-5539BFEBBDE7}">
      <dgm:prSet/>
      <dgm:spPr/>
      <dgm:t>
        <a:bodyPr/>
        <a:lstStyle/>
        <a:p>
          <a:endParaRPr lang="en-US" sz="1800"/>
        </a:p>
      </dgm:t>
    </dgm:pt>
    <dgm:pt modelId="{5D22A5AE-42AB-4CCF-958C-B3C97A8FD29E}">
      <dgm:prSet custT="1"/>
      <dgm:spPr/>
      <dgm:t>
        <a:bodyPr/>
        <a:lstStyle/>
        <a:p>
          <a:r>
            <a:rPr lang="en-GB" sz="1800"/>
            <a:t>We have some ‘pure’ PC firms and other firms working as a ‘hybrid’ doing live client/simulated work. Students are in firms of up to 10 students</a:t>
          </a:r>
          <a:endParaRPr lang="en-US" sz="1800"/>
        </a:p>
      </dgm:t>
    </dgm:pt>
    <dgm:pt modelId="{0128C0C3-3281-47E1-882C-6ECE59AD05AC}" type="parTrans" cxnId="{A40EFE52-C77A-4CD2-A8F0-5AF2528035C1}">
      <dgm:prSet/>
      <dgm:spPr/>
      <dgm:t>
        <a:bodyPr/>
        <a:lstStyle/>
        <a:p>
          <a:endParaRPr lang="en-US" sz="1800"/>
        </a:p>
      </dgm:t>
    </dgm:pt>
    <dgm:pt modelId="{DDF491ED-86DC-4CD1-A9EC-9A56D2DACC18}" type="sibTrans" cxnId="{A40EFE52-C77A-4CD2-A8F0-5AF2528035C1}">
      <dgm:prSet/>
      <dgm:spPr/>
      <dgm:t>
        <a:bodyPr/>
        <a:lstStyle/>
        <a:p>
          <a:endParaRPr lang="en-US" sz="1800"/>
        </a:p>
      </dgm:t>
    </dgm:pt>
    <dgm:pt modelId="{E2E3CD8A-DF47-4BE5-AA32-9674ED8839EE}">
      <dgm:prSet custT="1"/>
      <dgm:spPr/>
      <dgm:t>
        <a:bodyPr/>
        <a:lstStyle/>
        <a:p>
          <a:r>
            <a:rPr lang="en-GB" sz="1800"/>
            <a:t>The work done depends on the firm/supervisor </a:t>
          </a:r>
          <a:endParaRPr lang="en-US" sz="1800"/>
        </a:p>
      </dgm:t>
    </dgm:pt>
    <dgm:pt modelId="{04BBED91-ACBE-42E0-B640-60FFEC4591DF}" type="parTrans" cxnId="{945F2CD2-D5BB-4C9B-9B88-49F0BC24F21E}">
      <dgm:prSet/>
      <dgm:spPr/>
      <dgm:t>
        <a:bodyPr/>
        <a:lstStyle/>
        <a:p>
          <a:endParaRPr lang="en-US" sz="1800"/>
        </a:p>
      </dgm:t>
    </dgm:pt>
    <dgm:pt modelId="{73CDD926-E3A0-4EF0-A728-15DF41FFD849}" type="sibTrans" cxnId="{945F2CD2-D5BB-4C9B-9B88-49F0BC24F21E}">
      <dgm:prSet/>
      <dgm:spPr/>
      <dgm:t>
        <a:bodyPr/>
        <a:lstStyle/>
        <a:p>
          <a:endParaRPr lang="en-US" sz="1800"/>
        </a:p>
      </dgm:t>
    </dgm:pt>
    <dgm:pt modelId="{6D860603-61DC-42DA-8CED-A7653CDC601B}">
      <dgm:prSet custT="1"/>
      <dgm:spPr/>
      <dgm:t>
        <a:bodyPr/>
        <a:lstStyle/>
        <a:p>
          <a:r>
            <a:rPr lang="en-GB" sz="1800"/>
            <a:t>Assessed by a portfolio of work, an essay on law reform and a reflective presentation </a:t>
          </a:r>
          <a:endParaRPr lang="en-US" sz="1800"/>
        </a:p>
      </dgm:t>
    </dgm:pt>
    <dgm:pt modelId="{2FD0D251-9ABB-41B9-B6DB-9FAF191E50B1}" type="parTrans" cxnId="{7AA1EC45-06B4-411C-BABF-842FE5B543E2}">
      <dgm:prSet/>
      <dgm:spPr/>
      <dgm:t>
        <a:bodyPr/>
        <a:lstStyle/>
        <a:p>
          <a:endParaRPr lang="en-US" sz="1800"/>
        </a:p>
      </dgm:t>
    </dgm:pt>
    <dgm:pt modelId="{4B290ADE-F84A-4348-B3D5-B28A0479580A}" type="sibTrans" cxnId="{7AA1EC45-06B4-411C-BABF-842FE5B543E2}">
      <dgm:prSet/>
      <dgm:spPr/>
      <dgm:t>
        <a:bodyPr/>
        <a:lstStyle/>
        <a:p>
          <a:endParaRPr lang="en-US" sz="1800"/>
        </a:p>
      </dgm:t>
    </dgm:pt>
    <dgm:pt modelId="{428A9963-6053-4DC8-AF26-9CD7D0EDE3F0}" type="pres">
      <dgm:prSet presAssocID="{5AEC13ED-BE10-41CB-925D-FE558D799582}" presName="linear" presStyleCnt="0">
        <dgm:presLayoutVars>
          <dgm:animLvl val="lvl"/>
          <dgm:resizeHandles val="exact"/>
        </dgm:presLayoutVars>
      </dgm:prSet>
      <dgm:spPr/>
    </dgm:pt>
    <dgm:pt modelId="{D5721115-1BF6-41B7-9843-3816EAF135EB}" type="pres">
      <dgm:prSet presAssocID="{534A3B4E-686D-44E7-8323-1295D53D7FE7}" presName="parentText" presStyleLbl="node1" presStyleIdx="0" presStyleCnt="7">
        <dgm:presLayoutVars>
          <dgm:chMax val="0"/>
          <dgm:bulletEnabled val="1"/>
        </dgm:presLayoutVars>
      </dgm:prSet>
      <dgm:spPr/>
    </dgm:pt>
    <dgm:pt modelId="{A5C40D6E-300F-4404-84D7-7E428795AA71}" type="pres">
      <dgm:prSet presAssocID="{FBC85390-AC13-4C44-BFCD-8090D051649C}" presName="spacer" presStyleCnt="0"/>
      <dgm:spPr/>
    </dgm:pt>
    <dgm:pt modelId="{2BCF8670-DD5D-4E52-9EE5-9DC28C60AF35}" type="pres">
      <dgm:prSet presAssocID="{DB26C24D-6669-4703-9E89-C0BBBA38B4C7}" presName="parentText" presStyleLbl="node1" presStyleIdx="1" presStyleCnt="7">
        <dgm:presLayoutVars>
          <dgm:chMax val="0"/>
          <dgm:bulletEnabled val="1"/>
        </dgm:presLayoutVars>
      </dgm:prSet>
      <dgm:spPr/>
    </dgm:pt>
    <dgm:pt modelId="{6B87A181-A556-48FC-93E8-B519DD277CCA}" type="pres">
      <dgm:prSet presAssocID="{7EA6C22F-F596-45E8-998C-5828E1A33C61}" presName="spacer" presStyleCnt="0"/>
      <dgm:spPr/>
    </dgm:pt>
    <dgm:pt modelId="{FB54A041-E976-447F-AFE2-26C4E172404A}" type="pres">
      <dgm:prSet presAssocID="{A4F5E23C-097B-4B21-A172-AA3111E31A84}" presName="parentText" presStyleLbl="node1" presStyleIdx="2" presStyleCnt="7">
        <dgm:presLayoutVars>
          <dgm:chMax val="0"/>
          <dgm:bulletEnabled val="1"/>
        </dgm:presLayoutVars>
      </dgm:prSet>
      <dgm:spPr/>
    </dgm:pt>
    <dgm:pt modelId="{2D1E7ADD-713C-470C-B125-531BCAF7F89A}" type="pres">
      <dgm:prSet presAssocID="{3EBCEAAE-113C-482B-A6A7-5469DACCE2B8}" presName="spacer" presStyleCnt="0"/>
      <dgm:spPr/>
    </dgm:pt>
    <dgm:pt modelId="{A59CB05F-803A-447B-AA5A-ECAD89919BDD}" type="pres">
      <dgm:prSet presAssocID="{08F7B375-A187-4F5A-946F-3399C61F9BC5}" presName="parentText" presStyleLbl="node1" presStyleIdx="3" presStyleCnt="7">
        <dgm:presLayoutVars>
          <dgm:chMax val="0"/>
          <dgm:bulletEnabled val="1"/>
        </dgm:presLayoutVars>
      </dgm:prSet>
      <dgm:spPr/>
    </dgm:pt>
    <dgm:pt modelId="{9F2BD233-8C2D-4047-8D35-E604DEAC5637}" type="pres">
      <dgm:prSet presAssocID="{01310E16-6904-4BC8-9249-1153FF6AEA5D}" presName="spacer" presStyleCnt="0"/>
      <dgm:spPr/>
    </dgm:pt>
    <dgm:pt modelId="{99D250EA-B2CC-4CED-A29B-E14F7EEB05C1}" type="pres">
      <dgm:prSet presAssocID="{5D22A5AE-42AB-4CCF-958C-B3C97A8FD29E}" presName="parentText" presStyleLbl="node1" presStyleIdx="4" presStyleCnt="7">
        <dgm:presLayoutVars>
          <dgm:chMax val="0"/>
          <dgm:bulletEnabled val="1"/>
        </dgm:presLayoutVars>
      </dgm:prSet>
      <dgm:spPr/>
    </dgm:pt>
    <dgm:pt modelId="{D805788F-8F4C-450E-A703-56FBAD2C7778}" type="pres">
      <dgm:prSet presAssocID="{DDF491ED-86DC-4CD1-A9EC-9A56D2DACC18}" presName="spacer" presStyleCnt="0"/>
      <dgm:spPr/>
    </dgm:pt>
    <dgm:pt modelId="{54DDDFD1-4B37-4C83-8008-512DE8E47914}" type="pres">
      <dgm:prSet presAssocID="{E2E3CD8A-DF47-4BE5-AA32-9674ED8839EE}" presName="parentText" presStyleLbl="node1" presStyleIdx="5" presStyleCnt="7">
        <dgm:presLayoutVars>
          <dgm:chMax val="0"/>
          <dgm:bulletEnabled val="1"/>
        </dgm:presLayoutVars>
      </dgm:prSet>
      <dgm:spPr/>
    </dgm:pt>
    <dgm:pt modelId="{FA161A9F-7E56-4C4B-A6C6-BF822F54BB92}" type="pres">
      <dgm:prSet presAssocID="{73CDD926-E3A0-4EF0-A728-15DF41FFD849}" presName="spacer" presStyleCnt="0"/>
      <dgm:spPr/>
    </dgm:pt>
    <dgm:pt modelId="{A5B08205-5FA8-4AB0-A888-92421D5B368F}" type="pres">
      <dgm:prSet presAssocID="{6D860603-61DC-42DA-8CED-A7653CDC601B}" presName="parentText" presStyleLbl="node1" presStyleIdx="6" presStyleCnt="7">
        <dgm:presLayoutVars>
          <dgm:chMax val="0"/>
          <dgm:bulletEnabled val="1"/>
        </dgm:presLayoutVars>
      </dgm:prSet>
      <dgm:spPr/>
    </dgm:pt>
  </dgm:ptLst>
  <dgm:cxnLst>
    <dgm:cxn modelId="{FE888F05-2FAF-49A4-9191-AA3AE4A54F55}" srcId="{5AEC13ED-BE10-41CB-925D-FE558D799582}" destId="{534A3B4E-686D-44E7-8323-1295D53D7FE7}" srcOrd="0" destOrd="0" parTransId="{C5C34842-6958-4A8B-97B1-1FD84DA3C84D}" sibTransId="{FBC85390-AC13-4C44-BFCD-8090D051649C}"/>
    <dgm:cxn modelId="{109C2713-B6D4-45DB-8E20-504EB9DD1454}" srcId="{5AEC13ED-BE10-41CB-925D-FE558D799582}" destId="{DB26C24D-6669-4703-9E89-C0BBBA38B4C7}" srcOrd="1" destOrd="0" parTransId="{BFD29BCE-A0DC-47B2-A624-946F985CA972}" sibTransId="{7EA6C22F-F596-45E8-998C-5828E1A33C61}"/>
    <dgm:cxn modelId="{9AD1281D-CD53-4850-99DD-51E5C087BCF0}" type="presOf" srcId="{A4F5E23C-097B-4B21-A172-AA3111E31A84}" destId="{FB54A041-E976-447F-AFE2-26C4E172404A}" srcOrd="0" destOrd="0" presId="urn:microsoft.com/office/officeart/2005/8/layout/vList2"/>
    <dgm:cxn modelId="{E8FC8834-9BE7-4B43-B058-5539BFEBBDE7}" srcId="{5AEC13ED-BE10-41CB-925D-FE558D799582}" destId="{08F7B375-A187-4F5A-946F-3399C61F9BC5}" srcOrd="3" destOrd="0" parTransId="{F2B1C13D-3DC0-4A62-BDE7-1AD5432662CE}" sibTransId="{01310E16-6904-4BC8-9249-1153FF6AEA5D}"/>
    <dgm:cxn modelId="{1BF54345-2E77-4F2B-9F57-5530E7BF8FBF}" type="presOf" srcId="{E2E3CD8A-DF47-4BE5-AA32-9674ED8839EE}" destId="{54DDDFD1-4B37-4C83-8008-512DE8E47914}" srcOrd="0" destOrd="0" presId="urn:microsoft.com/office/officeart/2005/8/layout/vList2"/>
    <dgm:cxn modelId="{7AA1EC45-06B4-411C-BABF-842FE5B543E2}" srcId="{5AEC13ED-BE10-41CB-925D-FE558D799582}" destId="{6D860603-61DC-42DA-8CED-A7653CDC601B}" srcOrd="6" destOrd="0" parTransId="{2FD0D251-9ABB-41B9-B6DB-9FAF191E50B1}" sibTransId="{4B290ADE-F84A-4348-B3D5-B28A0479580A}"/>
    <dgm:cxn modelId="{AA18DE4E-5C2E-49D6-A819-C1D080F385B1}" type="presOf" srcId="{5D22A5AE-42AB-4CCF-958C-B3C97A8FD29E}" destId="{99D250EA-B2CC-4CED-A29B-E14F7EEB05C1}" srcOrd="0" destOrd="0" presId="urn:microsoft.com/office/officeart/2005/8/layout/vList2"/>
    <dgm:cxn modelId="{1DFDEB52-2387-4B92-A952-A258CCF26ECE}" type="presOf" srcId="{534A3B4E-686D-44E7-8323-1295D53D7FE7}" destId="{D5721115-1BF6-41B7-9843-3816EAF135EB}" srcOrd="0" destOrd="0" presId="urn:microsoft.com/office/officeart/2005/8/layout/vList2"/>
    <dgm:cxn modelId="{A40EFE52-C77A-4CD2-A8F0-5AF2528035C1}" srcId="{5AEC13ED-BE10-41CB-925D-FE558D799582}" destId="{5D22A5AE-42AB-4CCF-958C-B3C97A8FD29E}" srcOrd="4" destOrd="0" parTransId="{0128C0C3-3281-47E1-882C-6ECE59AD05AC}" sibTransId="{DDF491ED-86DC-4CD1-A9EC-9A56D2DACC18}"/>
    <dgm:cxn modelId="{8B3344C7-3FA3-4C74-8D4C-1B56590957DC}" srcId="{5AEC13ED-BE10-41CB-925D-FE558D799582}" destId="{A4F5E23C-097B-4B21-A172-AA3111E31A84}" srcOrd="2" destOrd="0" parTransId="{36B3927F-E2A5-4B50-A39F-8370CA5F5376}" sibTransId="{3EBCEAAE-113C-482B-A6A7-5469DACCE2B8}"/>
    <dgm:cxn modelId="{2615C4C7-6238-469B-9215-AD460D9509C2}" type="presOf" srcId="{6D860603-61DC-42DA-8CED-A7653CDC601B}" destId="{A5B08205-5FA8-4AB0-A888-92421D5B368F}" srcOrd="0" destOrd="0" presId="urn:microsoft.com/office/officeart/2005/8/layout/vList2"/>
    <dgm:cxn modelId="{00E29CD1-5491-4311-B2FF-D370FA66961B}" type="presOf" srcId="{08F7B375-A187-4F5A-946F-3399C61F9BC5}" destId="{A59CB05F-803A-447B-AA5A-ECAD89919BDD}" srcOrd="0" destOrd="0" presId="urn:microsoft.com/office/officeart/2005/8/layout/vList2"/>
    <dgm:cxn modelId="{945F2CD2-D5BB-4C9B-9B88-49F0BC24F21E}" srcId="{5AEC13ED-BE10-41CB-925D-FE558D799582}" destId="{E2E3CD8A-DF47-4BE5-AA32-9674ED8839EE}" srcOrd="5" destOrd="0" parTransId="{04BBED91-ACBE-42E0-B640-60FFEC4591DF}" sibTransId="{73CDD926-E3A0-4EF0-A728-15DF41FFD849}"/>
    <dgm:cxn modelId="{C177A5D3-E49C-4EFD-A3BF-332FDE386244}" type="presOf" srcId="{5AEC13ED-BE10-41CB-925D-FE558D799582}" destId="{428A9963-6053-4DC8-AF26-9CD7D0EDE3F0}" srcOrd="0" destOrd="0" presId="urn:microsoft.com/office/officeart/2005/8/layout/vList2"/>
    <dgm:cxn modelId="{E852D5D4-16C2-468F-AE54-696374D4263A}" type="presOf" srcId="{DB26C24D-6669-4703-9E89-C0BBBA38B4C7}" destId="{2BCF8670-DD5D-4E52-9EE5-9DC28C60AF35}" srcOrd="0" destOrd="0" presId="urn:microsoft.com/office/officeart/2005/8/layout/vList2"/>
    <dgm:cxn modelId="{29C8064A-7E02-40C4-874A-C7AB82EDA4D0}" type="presParOf" srcId="{428A9963-6053-4DC8-AF26-9CD7D0EDE3F0}" destId="{D5721115-1BF6-41B7-9843-3816EAF135EB}" srcOrd="0" destOrd="0" presId="urn:microsoft.com/office/officeart/2005/8/layout/vList2"/>
    <dgm:cxn modelId="{BC21DFAF-9D0E-46F5-94C9-74109A89BD2A}" type="presParOf" srcId="{428A9963-6053-4DC8-AF26-9CD7D0EDE3F0}" destId="{A5C40D6E-300F-4404-84D7-7E428795AA71}" srcOrd="1" destOrd="0" presId="urn:microsoft.com/office/officeart/2005/8/layout/vList2"/>
    <dgm:cxn modelId="{37DB9100-EE0D-4371-9C7A-C55E7DC2E5C7}" type="presParOf" srcId="{428A9963-6053-4DC8-AF26-9CD7D0EDE3F0}" destId="{2BCF8670-DD5D-4E52-9EE5-9DC28C60AF35}" srcOrd="2" destOrd="0" presId="urn:microsoft.com/office/officeart/2005/8/layout/vList2"/>
    <dgm:cxn modelId="{BD0AF522-33CB-488B-BD90-40400A75FF49}" type="presParOf" srcId="{428A9963-6053-4DC8-AF26-9CD7D0EDE3F0}" destId="{6B87A181-A556-48FC-93E8-B519DD277CCA}" srcOrd="3" destOrd="0" presId="urn:microsoft.com/office/officeart/2005/8/layout/vList2"/>
    <dgm:cxn modelId="{FC485A37-5372-445B-B1B9-E31B06D80571}" type="presParOf" srcId="{428A9963-6053-4DC8-AF26-9CD7D0EDE3F0}" destId="{FB54A041-E976-447F-AFE2-26C4E172404A}" srcOrd="4" destOrd="0" presId="urn:microsoft.com/office/officeart/2005/8/layout/vList2"/>
    <dgm:cxn modelId="{46DEE104-B1EC-45B6-AE4F-CE24BA9A577E}" type="presParOf" srcId="{428A9963-6053-4DC8-AF26-9CD7D0EDE3F0}" destId="{2D1E7ADD-713C-470C-B125-531BCAF7F89A}" srcOrd="5" destOrd="0" presId="urn:microsoft.com/office/officeart/2005/8/layout/vList2"/>
    <dgm:cxn modelId="{39392CC2-02D2-40A8-9BDF-2809688C416D}" type="presParOf" srcId="{428A9963-6053-4DC8-AF26-9CD7D0EDE3F0}" destId="{A59CB05F-803A-447B-AA5A-ECAD89919BDD}" srcOrd="6" destOrd="0" presId="urn:microsoft.com/office/officeart/2005/8/layout/vList2"/>
    <dgm:cxn modelId="{B69C8816-681B-42F7-9C83-06EFDF31038E}" type="presParOf" srcId="{428A9963-6053-4DC8-AF26-9CD7D0EDE3F0}" destId="{9F2BD233-8C2D-4047-8D35-E604DEAC5637}" srcOrd="7" destOrd="0" presId="urn:microsoft.com/office/officeart/2005/8/layout/vList2"/>
    <dgm:cxn modelId="{648E9C32-0FEE-4F07-8E7A-E8A3067A5224}" type="presParOf" srcId="{428A9963-6053-4DC8-AF26-9CD7D0EDE3F0}" destId="{99D250EA-B2CC-4CED-A29B-E14F7EEB05C1}" srcOrd="8" destOrd="0" presId="urn:microsoft.com/office/officeart/2005/8/layout/vList2"/>
    <dgm:cxn modelId="{35A6F10E-01C5-4D52-9D95-AE0BBC69F967}" type="presParOf" srcId="{428A9963-6053-4DC8-AF26-9CD7D0EDE3F0}" destId="{D805788F-8F4C-450E-A703-56FBAD2C7778}" srcOrd="9" destOrd="0" presId="urn:microsoft.com/office/officeart/2005/8/layout/vList2"/>
    <dgm:cxn modelId="{CC5CAAC7-93EF-44AB-A91C-D3DD4DB1DAB4}" type="presParOf" srcId="{428A9963-6053-4DC8-AF26-9CD7D0EDE3F0}" destId="{54DDDFD1-4B37-4C83-8008-512DE8E47914}" srcOrd="10" destOrd="0" presId="urn:microsoft.com/office/officeart/2005/8/layout/vList2"/>
    <dgm:cxn modelId="{00C3E5E2-C13D-481E-811A-5CFEF24D91C6}" type="presParOf" srcId="{428A9963-6053-4DC8-AF26-9CD7D0EDE3F0}" destId="{FA161A9F-7E56-4C4B-A6C6-BF822F54BB92}" srcOrd="11" destOrd="0" presId="urn:microsoft.com/office/officeart/2005/8/layout/vList2"/>
    <dgm:cxn modelId="{4512EF4B-66AF-4C32-A9E4-0E196DCE6D51}" type="presParOf" srcId="{428A9963-6053-4DC8-AF26-9CD7D0EDE3F0}" destId="{A5B08205-5FA8-4AB0-A888-92421D5B368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1896C-ABFD-4394-80DC-DF3B4079DC6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DF2E792-591F-44FF-A15E-6BFAA59BA64B}">
      <dgm:prSet/>
      <dgm:spPr/>
      <dgm:t>
        <a:bodyPr/>
        <a:lstStyle/>
        <a:p>
          <a:r>
            <a:rPr lang="en-GB" b="1" dirty="0"/>
            <a:t>What do students do? </a:t>
          </a:r>
          <a:endParaRPr lang="en-US" dirty="0"/>
        </a:p>
      </dgm:t>
    </dgm:pt>
    <dgm:pt modelId="{1BE65C9F-40FE-4441-A168-2B2E244E1C05}" type="parTrans" cxnId="{22DFB1D5-33CE-405B-BFDC-DB93A88FE919}">
      <dgm:prSet/>
      <dgm:spPr/>
      <dgm:t>
        <a:bodyPr/>
        <a:lstStyle/>
        <a:p>
          <a:endParaRPr lang="en-US"/>
        </a:p>
      </dgm:t>
    </dgm:pt>
    <dgm:pt modelId="{2982031E-2602-485F-AF82-73EFCB41AA0B}" type="sibTrans" cxnId="{22DFB1D5-33CE-405B-BFDC-DB93A88FE919}">
      <dgm:prSet/>
      <dgm:spPr/>
      <dgm:t>
        <a:bodyPr/>
        <a:lstStyle/>
        <a:p>
          <a:endParaRPr lang="en-US"/>
        </a:p>
      </dgm:t>
    </dgm:pt>
    <dgm:pt modelId="{7AF7EF47-03DE-4263-B88F-DDE8380EF702}">
      <dgm:prSet/>
      <dgm:spPr/>
      <dgm:t>
        <a:bodyPr/>
        <a:lstStyle/>
        <a:p>
          <a:r>
            <a:rPr lang="en-GB"/>
            <a:t>Meet clients</a:t>
          </a:r>
          <a:endParaRPr lang="en-US"/>
        </a:p>
      </dgm:t>
    </dgm:pt>
    <dgm:pt modelId="{226C77EB-D761-4CE6-8287-4799C270BFEB}" type="parTrans" cxnId="{4BAA9746-F95F-4299-AFAE-A52BABD5E19C}">
      <dgm:prSet/>
      <dgm:spPr/>
      <dgm:t>
        <a:bodyPr/>
        <a:lstStyle/>
        <a:p>
          <a:endParaRPr lang="en-US"/>
        </a:p>
      </dgm:t>
    </dgm:pt>
    <dgm:pt modelId="{D92FC08D-A379-4D66-A7EA-6E8F3B506D17}" type="sibTrans" cxnId="{4BAA9746-F95F-4299-AFAE-A52BABD5E19C}">
      <dgm:prSet/>
      <dgm:spPr/>
      <dgm:t>
        <a:bodyPr/>
        <a:lstStyle/>
        <a:p>
          <a:endParaRPr lang="en-US"/>
        </a:p>
      </dgm:t>
    </dgm:pt>
    <dgm:pt modelId="{B89B4C2E-914F-4FD8-8555-61DCCBFF84A1}">
      <dgm:prSet/>
      <dgm:spPr/>
      <dgm:t>
        <a:bodyPr/>
        <a:lstStyle/>
        <a:p>
          <a:r>
            <a:rPr lang="en-GB"/>
            <a:t>Conduct literature review </a:t>
          </a:r>
          <a:endParaRPr lang="en-US"/>
        </a:p>
      </dgm:t>
    </dgm:pt>
    <dgm:pt modelId="{B0BD1186-BFE3-4E78-AF20-A157FF242046}" type="parTrans" cxnId="{E0656CC7-5E35-4801-A80F-1106E39A6E31}">
      <dgm:prSet/>
      <dgm:spPr/>
      <dgm:t>
        <a:bodyPr/>
        <a:lstStyle/>
        <a:p>
          <a:endParaRPr lang="en-US"/>
        </a:p>
      </dgm:t>
    </dgm:pt>
    <dgm:pt modelId="{03F8F2CB-031A-4ED9-A8F8-13E4A04ADAED}" type="sibTrans" cxnId="{E0656CC7-5E35-4801-A80F-1106E39A6E31}">
      <dgm:prSet/>
      <dgm:spPr/>
      <dgm:t>
        <a:bodyPr/>
        <a:lstStyle/>
        <a:p>
          <a:endParaRPr lang="en-US"/>
        </a:p>
      </dgm:t>
    </dgm:pt>
    <dgm:pt modelId="{0ACE231F-9B35-4E3A-84FB-6BDB82A4F16B}">
      <dgm:prSet/>
      <dgm:spPr/>
      <dgm:t>
        <a:bodyPr/>
        <a:lstStyle/>
        <a:p>
          <a:r>
            <a:rPr lang="en-GB"/>
            <a:t>Design methodology</a:t>
          </a:r>
          <a:endParaRPr lang="en-US"/>
        </a:p>
      </dgm:t>
    </dgm:pt>
    <dgm:pt modelId="{98199045-FF37-4875-A929-BDA1B48ECDC2}" type="parTrans" cxnId="{F68D9E95-F814-4E8E-A1DF-222C878A0867}">
      <dgm:prSet/>
      <dgm:spPr/>
      <dgm:t>
        <a:bodyPr/>
        <a:lstStyle/>
        <a:p>
          <a:endParaRPr lang="en-US"/>
        </a:p>
      </dgm:t>
    </dgm:pt>
    <dgm:pt modelId="{F47323E1-CFF8-4085-8CD1-FDE3E6508ECC}" type="sibTrans" cxnId="{F68D9E95-F814-4E8E-A1DF-222C878A0867}">
      <dgm:prSet/>
      <dgm:spPr/>
      <dgm:t>
        <a:bodyPr/>
        <a:lstStyle/>
        <a:p>
          <a:endParaRPr lang="en-US"/>
        </a:p>
      </dgm:t>
    </dgm:pt>
    <dgm:pt modelId="{A14B5B1D-5E13-4287-B0E7-4C0A910CECD9}">
      <dgm:prSet/>
      <dgm:spPr/>
      <dgm:t>
        <a:bodyPr/>
        <a:lstStyle/>
        <a:p>
          <a:r>
            <a:rPr lang="en-GB" dirty="0"/>
            <a:t>Apply for ethical approval</a:t>
          </a:r>
          <a:endParaRPr lang="en-US" dirty="0"/>
        </a:p>
      </dgm:t>
    </dgm:pt>
    <dgm:pt modelId="{62616974-1307-4DE7-9172-4DC7E236D45D}" type="parTrans" cxnId="{ED77773F-C8E1-425D-ADBE-9CCAE827EA64}">
      <dgm:prSet/>
      <dgm:spPr/>
      <dgm:t>
        <a:bodyPr/>
        <a:lstStyle/>
        <a:p>
          <a:endParaRPr lang="en-US"/>
        </a:p>
      </dgm:t>
    </dgm:pt>
    <dgm:pt modelId="{0B0785E8-6883-4A6F-9965-7F041B3F834E}" type="sibTrans" cxnId="{ED77773F-C8E1-425D-ADBE-9CCAE827EA64}">
      <dgm:prSet/>
      <dgm:spPr/>
      <dgm:t>
        <a:bodyPr/>
        <a:lstStyle/>
        <a:p>
          <a:endParaRPr lang="en-US"/>
        </a:p>
      </dgm:t>
    </dgm:pt>
    <dgm:pt modelId="{A8924C92-A1BB-464A-9D16-B64516EF0945}">
      <dgm:prSet/>
      <dgm:spPr/>
      <dgm:t>
        <a:bodyPr/>
        <a:lstStyle/>
        <a:p>
          <a:r>
            <a:rPr lang="en-GB" dirty="0"/>
            <a:t>Recruit appropriate participants </a:t>
          </a:r>
          <a:endParaRPr lang="en-US" dirty="0"/>
        </a:p>
      </dgm:t>
    </dgm:pt>
    <dgm:pt modelId="{7E0E9A22-72BC-4AFB-AE10-1ECBFAF91943}" type="parTrans" cxnId="{2BA1A02B-6EBB-41D1-951F-DB3ED3F905A2}">
      <dgm:prSet/>
      <dgm:spPr/>
      <dgm:t>
        <a:bodyPr/>
        <a:lstStyle/>
        <a:p>
          <a:endParaRPr lang="en-US"/>
        </a:p>
      </dgm:t>
    </dgm:pt>
    <dgm:pt modelId="{8D7F2A6E-7795-4DAC-8838-A3DA2AD6E876}" type="sibTrans" cxnId="{2BA1A02B-6EBB-41D1-951F-DB3ED3F905A2}">
      <dgm:prSet/>
      <dgm:spPr/>
      <dgm:t>
        <a:bodyPr/>
        <a:lstStyle/>
        <a:p>
          <a:endParaRPr lang="en-US"/>
        </a:p>
      </dgm:t>
    </dgm:pt>
    <dgm:pt modelId="{4DC9E8B0-72D3-4056-A252-925147D74134}">
      <dgm:prSet/>
      <dgm:spPr/>
      <dgm:t>
        <a:bodyPr/>
        <a:lstStyle/>
        <a:p>
          <a:r>
            <a:rPr lang="en-GB"/>
            <a:t>Carry out the research, e.g. interviews or desk-based research </a:t>
          </a:r>
          <a:endParaRPr lang="en-US"/>
        </a:p>
      </dgm:t>
    </dgm:pt>
    <dgm:pt modelId="{C784B904-AFE2-486B-80A7-11F6F3000E5D}" type="parTrans" cxnId="{6626D534-334A-4639-A102-5ABB5AF800BD}">
      <dgm:prSet/>
      <dgm:spPr/>
      <dgm:t>
        <a:bodyPr/>
        <a:lstStyle/>
        <a:p>
          <a:endParaRPr lang="en-US"/>
        </a:p>
      </dgm:t>
    </dgm:pt>
    <dgm:pt modelId="{38CAF397-BEE4-4DAC-8173-ABBC54449A57}" type="sibTrans" cxnId="{6626D534-334A-4639-A102-5ABB5AF800BD}">
      <dgm:prSet/>
      <dgm:spPr/>
      <dgm:t>
        <a:bodyPr/>
        <a:lstStyle/>
        <a:p>
          <a:endParaRPr lang="en-US"/>
        </a:p>
      </dgm:t>
    </dgm:pt>
    <dgm:pt modelId="{24483D3F-1A7B-4BB1-98B2-19D1DE67E60D}">
      <dgm:prSet/>
      <dgm:spPr/>
      <dgm:t>
        <a:bodyPr/>
        <a:lstStyle/>
        <a:p>
          <a:r>
            <a:rPr lang="en-GB"/>
            <a:t>Analyse the data </a:t>
          </a:r>
          <a:endParaRPr lang="en-US"/>
        </a:p>
      </dgm:t>
    </dgm:pt>
    <dgm:pt modelId="{113648F9-C74F-40D1-8004-A85CEF0BF4F7}" type="parTrans" cxnId="{7F7A0AD0-4196-4B4C-912D-8E72A2038FF8}">
      <dgm:prSet/>
      <dgm:spPr/>
      <dgm:t>
        <a:bodyPr/>
        <a:lstStyle/>
        <a:p>
          <a:endParaRPr lang="en-US"/>
        </a:p>
      </dgm:t>
    </dgm:pt>
    <dgm:pt modelId="{F13F78BF-2425-4C37-8EE0-25DB83BF70DE}" type="sibTrans" cxnId="{7F7A0AD0-4196-4B4C-912D-8E72A2038FF8}">
      <dgm:prSet/>
      <dgm:spPr/>
      <dgm:t>
        <a:bodyPr/>
        <a:lstStyle/>
        <a:p>
          <a:endParaRPr lang="en-US"/>
        </a:p>
      </dgm:t>
    </dgm:pt>
    <dgm:pt modelId="{B12173AC-280D-4FA1-9893-109D036BDD7E}">
      <dgm:prSet/>
      <dgm:spPr/>
      <dgm:t>
        <a:bodyPr/>
        <a:lstStyle/>
        <a:p>
          <a:r>
            <a:rPr lang="en-GB"/>
            <a:t>Write a report and potentially present the results orally</a:t>
          </a:r>
          <a:endParaRPr lang="en-US"/>
        </a:p>
      </dgm:t>
    </dgm:pt>
    <dgm:pt modelId="{E356708A-E535-4910-BD21-426AAB2CE0AA}" type="parTrans" cxnId="{A44FBB4C-B86F-446F-A85F-7FD512A43223}">
      <dgm:prSet/>
      <dgm:spPr/>
      <dgm:t>
        <a:bodyPr/>
        <a:lstStyle/>
        <a:p>
          <a:endParaRPr lang="en-US"/>
        </a:p>
      </dgm:t>
    </dgm:pt>
    <dgm:pt modelId="{B7767555-7F12-4E99-8D1D-085D47A22645}" type="sibTrans" cxnId="{A44FBB4C-B86F-446F-A85F-7FD512A43223}">
      <dgm:prSet/>
      <dgm:spPr/>
      <dgm:t>
        <a:bodyPr/>
        <a:lstStyle/>
        <a:p>
          <a:endParaRPr lang="en-US"/>
        </a:p>
      </dgm:t>
    </dgm:pt>
    <dgm:pt modelId="{3EACD2D5-47BC-4596-AB67-E549C3D0B7CD}" type="pres">
      <dgm:prSet presAssocID="{57A1896C-ABFD-4394-80DC-DF3B4079DC6C}" presName="diagram" presStyleCnt="0">
        <dgm:presLayoutVars>
          <dgm:dir/>
          <dgm:resizeHandles val="exact"/>
        </dgm:presLayoutVars>
      </dgm:prSet>
      <dgm:spPr/>
    </dgm:pt>
    <dgm:pt modelId="{B9ECA4CF-6BC4-43FB-BBCA-470D48980774}" type="pres">
      <dgm:prSet presAssocID="{8DF2E792-591F-44FF-A15E-6BFAA59BA64B}" presName="node" presStyleLbl="node1" presStyleIdx="0" presStyleCnt="9">
        <dgm:presLayoutVars>
          <dgm:bulletEnabled val="1"/>
        </dgm:presLayoutVars>
      </dgm:prSet>
      <dgm:spPr/>
    </dgm:pt>
    <dgm:pt modelId="{80BFB96B-E49A-4A70-8AF9-078319CDE7DD}" type="pres">
      <dgm:prSet presAssocID="{2982031E-2602-485F-AF82-73EFCB41AA0B}" presName="sibTrans" presStyleCnt="0"/>
      <dgm:spPr/>
    </dgm:pt>
    <dgm:pt modelId="{BA297FA7-E6A6-40B4-B63B-71F240D274C6}" type="pres">
      <dgm:prSet presAssocID="{7AF7EF47-03DE-4263-B88F-DDE8380EF702}" presName="node" presStyleLbl="node1" presStyleIdx="1" presStyleCnt="9">
        <dgm:presLayoutVars>
          <dgm:bulletEnabled val="1"/>
        </dgm:presLayoutVars>
      </dgm:prSet>
      <dgm:spPr/>
    </dgm:pt>
    <dgm:pt modelId="{F88B96C5-3740-4DE5-B014-6C56DC0E3B24}" type="pres">
      <dgm:prSet presAssocID="{D92FC08D-A379-4D66-A7EA-6E8F3B506D17}" presName="sibTrans" presStyleCnt="0"/>
      <dgm:spPr/>
    </dgm:pt>
    <dgm:pt modelId="{EB3A0303-4484-47A8-B39D-0609C251EBB9}" type="pres">
      <dgm:prSet presAssocID="{B89B4C2E-914F-4FD8-8555-61DCCBFF84A1}" presName="node" presStyleLbl="node1" presStyleIdx="2" presStyleCnt="9">
        <dgm:presLayoutVars>
          <dgm:bulletEnabled val="1"/>
        </dgm:presLayoutVars>
      </dgm:prSet>
      <dgm:spPr/>
    </dgm:pt>
    <dgm:pt modelId="{C97B43E4-EE5E-4DEB-A910-CE72B8E262CC}" type="pres">
      <dgm:prSet presAssocID="{03F8F2CB-031A-4ED9-A8F8-13E4A04ADAED}" presName="sibTrans" presStyleCnt="0"/>
      <dgm:spPr/>
    </dgm:pt>
    <dgm:pt modelId="{E8F4FDEB-01B5-4A83-9A70-CF30B705F8D7}" type="pres">
      <dgm:prSet presAssocID="{0ACE231F-9B35-4E3A-84FB-6BDB82A4F16B}" presName="node" presStyleLbl="node1" presStyleIdx="3" presStyleCnt="9">
        <dgm:presLayoutVars>
          <dgm:bulletEnabled val="1"/>
        </dgm:presLayoutVars>
      </dgm:prSet>
      <dgm:spPr/>
    </dgm:pt>
    <dgm:pt modelId="{ABBB96EC-85D6-40F8-9572-0D76DEB1EC02}" type="pres">
      <dgm:prSet presAssocID="{F47323E1-CFF8-4085-8CD1-FDE3E6508ECC}" presName="sibTrans" presStyleCnt="0"/>
      <dgm:spPr/>
    </dgm:pt>
    <dgm:pt modelId="{17F32C19-25DF-41BF-966E-92859A241252}" type="pres">
      <dgm:prSet presAssocID="{A14B5B1D-5E13-4287-B0E7-4C0A910CECD9}" presName="node" presStyleLbl="node1" presStyleIdx="4" presStyleCnt="9">
        <dgm:presLayoutVars>
          <dgm:bulletEnabled val="1"/>
        </dgm:presLayoutVars>
      </dgm:prSet>
      <dgm:spPr/>
    </dgm:pt>
    <dgm:pt modelId="{82FADB50-44B6-4B3D-8564-46AFB83019D1}" type="pres">
      <dgm:prSet presAssocID="{0B0785E8-6883-4A6F-9965-7F041B3F834E}" presName="sibTrans" presStyleCnt="0"/>
      <dgm:spPr/>
    </dgm:pt>
    <dgm:pt modelId="{C80D7075-63F4-4082-9150-64BBC92AB2EB}" type="pres">
      <dgm:prSet presAssocID="{A8924C92-A1BB-464A-9D16-B64516EF0945}" presName="node" presStyleLbl="node1" presStyleIdx="5" presStyleCnt="9">
        <dgm:presLayoutVars>
          <dgm:bulletEnabled val="1"/>
        </dgm:presLayoutVars>
      </dgm:prSet>
      <dgm:spPr/>
    </dgm:pt>
    <dgm:pt modelId="{B02C3B7F-588A-4C5D-A006-84E7FD94D544}" type="pres">
      <dgm:prSet presAssocID="{8D7F2A6E-7795-4DAC-8838-A3DA2AD6E876}" presName="sibTrans" presStyleCnt="0"/>
      <dgm:spPr/>
    </dgm:pt>
    <dgm:pt modelId="{7E87396F-B78E-48D9-AF3D-CFC1DF8274AD}" type="pres">
      <dgm:prSet presAssocID="{4DC9E8B0-72D3-4056-A252-925147D74134}" presName="node" presStyleLbl="node1" presStyleIdx="6" presStyleCnt="9">
        <dgm:presLayoutVars>
          <dgm:bulletEnabled val="1"/>
        </dgm:presLayoutVars>
      </dgm:prSet>
      <dgm:spPr/>
    </dgm:pt>
    <dgm:pt modelId="{019CE869-2537-4F4F-B85D-4182BC5B3A50}" type="pres">
      <dgm:prSet presAssocID="{38CAF397-BEE4-4DAC-8173-ABBC54449A57}" presName="sibTrans" presStyleCnt="0"/>
      <dgm:spPr/>
    </dgm:pt>
    <dgm:pt modelId="{60354857-2183-4025-9793-E6C9BC4B0052}" type="pres">
      <dgm:prSet presAssocID="{24483D3F-1A7B-4BB1-98B2-19D1DE67E60D}" presName="node" presStyleLbl="node1" presStyleIdx="7" presStyleCnt="9">
        <dgm:presLayoutVars>
          <dgm:bulletEnabled val="1"/>
        </dgm:presLayoutVars>
      </dgm:prSet>
      <dgm:spPr/>
    </dgm:pt>
    <dgm:pt modelId="{E3522E7C-695F-47A5-B39E-7FFD214AEC12}" type="pres">
      <dgm:prSet presAssocID="{F13F78BF-2425-4C37-8EE0-25DB83BF70DE}" presName="sibTrans" presStyleCnt="0"/>
      <dgm:spPr/>
    </dgm:pt>
    <dgm:pt modelId="{00CA4309-C5FC-4219-A59C-0307D4D7D5BE}" type="pres">
      <dgm:prSet presAssocID="{B12173AC-280D-4FA1-9893-109D036BDD7E}" presName="node" presStyleLbl="node1" presStyleIdx="8" presStyleCnt="9">
        <dgm:presLayoutVars>
          <dgm:bulletEnabled val="1"/>
        </dgm:presLayoutVars>
      </dgm:prSet>
      <dgm:spPr/>
    </dgm:pt>
  </dgm:ptLst>
  <dgm:cxnLst>
    <dgm:cxn modelId="{5B045C15-6C0D-4B77-AF92-E6059E32C488}" type="presOf" srcId="{8DF2E792-591F-44FF-A15E-6BFAA59BA64B}" destId="{B9ECA4CF-6BC4-43FB-BBCA-470D48980774}" srcOrd="0" destOrd="0" presId="urn:microsoft.com/office/officeart/2005/8/layout/default"/>
    <dgm:cxn modelId="{2BA1A02B-6EBB-41D1-951F-DB3ED3F905A2}" srcId="{57A1896C-ABFD-4394-80DC-DF3B4079DC6C}" destId="{A8924C92-A1BB-464A-9D16-B64516EF0945}" srcOrd="5" destOrd="0" parTransId="{7E0E9A22-72BC-4AFB-AE10-1ECBFAF91943}" sibTransId="{8D7F2A6E-7795-4DAC-8838-A3DA2AD6E876}"/>
    <dgm:cxn modelId="{6626D534-334A-4639-A102-5ABB5AF800BD}" srcId="{57A1896C-ABFD-4394-80DC-DF3B4079DC6C}" destId="{4DC9E8B0-72D3-4056-A252-925147D74134}" srcOrd="6" destOrd="0" parTransId="{C784B904-AFE2-486B-80A7-11F6F3000E5D}" sibTransId="{38CAF397-BEE4-4DAC-8173-ABBC54449A57}"/>
    <dgm:cxn modelId="{ED77773F-C8E1-425D-ADBE-9CCAE827EA64}" srcId="{57A1896C-ABFD-4394-80DC-DF3B4079DC6C}" destId="{A14B5B1D-5E13-4287-B0E7-4C0A910CECD9}" srcOrd="4" destOrd="0" parTransId="{62616974-1307-4DE7-9172-4DC7E236D45D}" sibTransId="{0B0785E8-6883-4A6F-9965-7F041B3F834E}"/>
    <dgm:cxn modelId="{4BAA9746-F95F-4299-AFAE-A52BABD5E19C}" srcId="{57A1896C-ABFD-4394-80DC-DF3B4079DC6C}" destId="{7AF7EF47-03DE-4263-B88F-DDE8380EF702}" srcOrd="1" destOrd="0" parTransId="{226C77EB-D761-4CE6-8287-4799C270BFEB}" sibTransId="{D92FC08D-A379-4D66-A7EA-6E8F3B506D17}"/>
    <dgm:cxn modelId="{AE8AD269-8949-4516-BF21-B34D9154FC3D}" type="presOf" srcId="{57A1896C-ABFD-4394-80DC-DF3B4079DC6C}" destId="{3EACD2D5-47BC-4596-AB67-E549C3D0B7CD}" srcOrd="0" destOrd="0" presId="urn:microsoft.com/office/officeart/2005/8/layout/default"/>
    <dgm:cxn modelId="{A44FBB4C-B86F-446F-A85F-7FD512A43223}" srcId="{57A1896C-ABFD-4394-80DC-DF3B4079DC6C}" destId="{B12173AC-280D-4FA1-9893-109D036BDD7E}" srcOrd="8" destOrd="0" parTransId="{E356708A-E535-4910-BD21-426AAB2CE0AA}" sibTransId="{B7767555-7F12-4E99-8D1D-085D47A22645}"/>
    <dgm:cxn modelId="{FF218E52-F20A-4E08-A96B-BB348F567F71}" type="presOf" srcId="{4DC9E8B0-72D3-4056-A252-925147D74134}" destId="{7E87396F-B78E-48D9-AF3D-CFC1DF8274AD}" srcOrd="0" destOrd="0" presId="urn:microsoft.com/office/officeart/2005/8/layout/default"/>
    <dgm:cxn modelId="{E3743E75-4F99-49B2-995C-8686E432A3B8}" type="presOf" srcId="{7AF7EF47-03DE-4263-B88F-DDE8380EF702}" destId="{BA297FA7-E6A6-40B4-B63B-71F240D274C6}" srcOrd="0" destOrd="0" presId="urn:microsoft.com/office/officeart/2005/8/layout/default"/>
    <dgm:cxn modelId="{E375C956-D1A2-4941-8C46-6585E33B8EF6}" type="presOf" srcId="{B89B4C2E-914F-4FD8-8555-61DCCBFF84A1}" destId="{EB3A0303-4484-47A8-B39D-0609C251EBB9}" srcOrd="0" destOrd="0" presId="urn:microsoft.com/office/officeart/2005/8/layout/default"/>
    <dgm:cxn modelId="{F68D9E95-F814-4E8E-A1DF-222C878A0867}" srcId="{57A1896C-ABFD-4394-80DC-DF3B4079DC6C}" destId="{0ACE231F-9B35-4E3A-84FB-6BDB82A4F16B}" srcOrd="3" destOrd="0" parTransId="{98199045-FF37-4875-A929-BDA1B48ECDC2}" sibTransId="{F47323E1-CFF8-4085-8CD1-FDE3E6508ECC}"/>
    <dgm:cxn modelId="{36C7A7AB-7C9F-4795-B7C8-001E8A8239FF}" type="presOf" srcId="{A8924C92-A1BB-464A-9D16-B64516EF0945}" destId="{C80D7075-63F4-4082-9150-64BBC92AB2EB}" srcOrd="0" destOrd="0" presId="urn:microsoft.com/office/officeart/2005/8/layout/default"/>
    <dgm:cxn modelId="{E0656CC7-5E35-4801-A80F-1106E39A6E31}" srcId="{57A1896C-ABFD-4394-80DC-DF3B4079DC6C}" destId="{B89B4C2E-914F-4FD8-8555-61DCCBFF84A1}" srcOrd="2" destOrd="0" parTransId="{B0BD1186-BFE3-4E78-AF20-A157FF242046}" sibTransId="{03F8F2CB-031A-4ED9-A8F8-13E4A04ADAED}"/>
    <dgm:cxn modelId="{7F7A0AD0-4196-4B4C-912D-8E72A2038FF8}" srcId="{57A1896C-ABFD-4394-80DC-DF3B4079DC6C}" destId="{24483D3F-1A7B-4BB1-98B2-19D1DE67E60D}" srcOrd="7" destOrd="0" parTransId="{113648F9-C74F-40D1-8004-A85CEF0BF4F7}" sibTransId="{F13F78BF-2425-4C37-8EE0-25DB83BF70DE}"/>
    <dgm:cxn modelId="{77B084D1-7E59-410E-A1CC-2F69841BC478}" type="presOf" srcId="{B12173AC-280D-4FA1-9893-109D036BDD7E}" destId="{00CA4309-C5FC-4219-A59C-0307D4D7D5BE}" srcOrd="0" destOrd="0" presId="urn:microsoft.com/office/officeart/2005/8/layout/default"/>
    <dgm:cxn modelId="{22DFB1D5-33CE-405B-BFDC-DB93A88FE919}" srcId="{57A1896C-ABFD-4394-80DC-DF3B4079DC6C}" destId="{8DF2E792-591F-44FF-A15E-6BFAA59BA64B}" srcOrd="0" destOrd="0" parTransId="{1BE65C9F-40FE-4441-A168-2B2E244E1C05}" sibTransId="{2982031E-2602-485F-AF82-73EFCB41AA0B}"/>
    <dgm:cxn modelId="{9C9F8DDE-5A90-4139-9464-553350F52290}" type="presOf" srcId="{A14B5B1D-5E13-4287-B0E7-4C0A910CECD9}" destId="{17F32C19-25DF-41BF-966E-92859A241252}" srcOrd="0" destOrd="0" presId="urn:microsoft.com/office/officeart/2005/8/layout/default"/>
    <dgm:cxn modelId="{5085C8E4-467E-4321-BFDF-D3FC5297CC25}" type="presOf" srcId="{24483D3F-1A7B-4BB1-98B2-19D1DE67E60D}" destId="{60354857-2183-4025-9793-E6C9BC4B0052}" srcOrd="0" destOrd="0" presId="urn:microsoft.com/office/officeart/2005/8/layout/default"/>
    <dgm:cxn modelId="{30F717EF-1473-4E9A-A53D-C3B83AF5E135}" type="presOf" srcId="{0ACE231F-9B35-4E3A-84FB-6BDB82A4F16B}" destId="{E8F4FDEB-01B5-4A83-9A70-CF30B705F8D7}" srcOrd="0" destOrd="0" presId="urn:microsoft.com/office/officeart/2005/8/layout/default"/>
    <dgm:cxn modelId="{4EA5F554-59CE-41F0-B527-25392E0EC881}" type="presParOf" srcId="{3EACD2D5-47BC-4596-AB67-E549C3D0B7CD}" destId="{B9ECA4CF-6BC4-43FB-BBCA-470D48980774}" srcOrd="0" destOrd="0" presId="urn:microsoft.com/office/officeart/2005/8/layout/default"/>
    <dgm:cxn modelId="{C4A23C36-893F-4540-8095-17620755B2E9}" type="presParOf" srcId="{3EACD2D5-47BC-4596-AB67-E549C3D0B7CD}" destId="{80BFB96B-E49A-4A70-8AF9-078319CDE7DD}" srcOrd="1" destOrd="0" presId="urn:microsoft.com/office/officeart/2005/8/layout/default"/>
    <dgm:cxn modelId="{87A3CE91-5A84-4E61-BC90-C61CF6FA1E94}" type="presParOf" srcId="{3EACD2D5-47BC-4596-AB67-E549C3D0B7CD}" destId="{BA297FA7-E6A6-40B4-B63B-71F240D274C6}" srcOrd="2" destOrd="0" presId="urn:microsoft.com/office/officeart/2005/8/layout/default"/>
    <dgm:cxn modelId="{8759FBCA-8712-409B-8AAF-F2ADBBC5B4DA}" type="presParOf" srcId="{3EACD2D5-47BC-4596-AB67-E549C3D0B7CD}" destId="{F88B96C5-3740-4DE5-B014-6C56DC0E3B24}" srcOrd="3" destOrd="0" presId="urn:microsoft.com/office/officeart/2005/8/layout/default"/>
    <dgm:cxn modelId="{F5937303-A326-494F-A966-3A23D3F6CE51}" type="presParOf" srcId="{3EACD2D5-47BC-4596-AB67-E549C3D0B7CD}" destId="{EB3A0303-4484-47A8-B39D-0609C251EBB9}" srcOrd="4" destOrd="0" presId="urn:microsoft.com/office/officeart/2005/8/layout/default"/>
    <dgm:cxn modelId="{72CE22E9-8195-4FDE-8C86-212A294B34D8}" type="presParOf" srcId="{3EACD2D5-47BC-4596-AB67-E549C3D0B7CD}" destId="{C97B43E4-EE5E-4DEB-A910-CE72B8E262CC}" srcOrd="5" destOrd="0" presId="urn:microsoft.com/office/officeart/2005/8/layout/default"/>
    <dgm:cxn modelId="{76BD48B5-6377-4BD7-BB2E-2913622EE252}" type="presParOf" srcId="{3EACD2D5-47BC-4596-AB67-E549C3D0B7CD}" destId="{E8F4FDEB-01B5-4A83-9A70-CF30B705F8D7}" srcOrd="6" destOrd="0" presId="urn:microsoft.com/office/officeart/2005/8/layout/default"/>
    <dgm:cxn modelId="{5B89728F-3927-4013-AF64-8AA8DEDC00FA}" type="presParOf" srcId="{3EACD2D5-47BC-4596-AB67-E549C3D0B7CD}" destId="{ABBB96EC-85D6-40F8-9572-0D76DEB1EC02}" srcOrd="7" destOrd="0" presId="urn:microsoft.com/office/officeart/2005/8/layout/default"/>
    <dgm:cxn modelId="{CA30A08B-3B41-4CFF-AA62-97BFD3574B1E}" type="presParOf" srcId="{3EACD2D5-47BC-4596-AB67-E549C3D0B7CD}" destId="{17F32C19-25DF-41BF-966E-92859A241252}" srcOrd="8" destOrd="0" presId="urn:microsoft.com/office/officeart/2005/8/layout/default"/>
    <dgm:cxn modelId="{C56159C4-DA74-4FD4-9AD2-9F8A4F27CC1D}" type="presParOf" srcId="{3EACD2D5-47BC-4596-AB67-E549C3D0B7CD}" destId="{82FADB50-44B6-4B3D-8564-46AFB83019D1}" srcOrd="9" destOrd="0" presId="urn:microsoft.com/office/officeart/2005/8/layout/default"/>
    <dgm:cxn modelId="{8050F977-2BE5-4F70-AF9E-99C17E67E94E}" type="presParOf" srcId="{3EACD2D5-47BC-4596-AB67-E549C3D0B7CD}" destId="{C80D7075-63F4-4082-9150-64BBC92AB2EB}" srcOrd="10" destOrd="0" presId="urn:microsoft.com/office/officeart/2005/8/layout/default"/>
    <dgm:cxn modelId="{C7397197-04B4-435D-9ABE-C05469FBC2E6}" type="presParOf" srcId="{3EACD2D5-47BC-4596-AB67-E549C3D0B7CD}" destId="{B02C3B7F-588A-4C5D-A006-84E7FD94D544}" srcOrd="11" destOrd="0" presId="urn:microsoft.com/office/officeart/2005/8/layout/default"/>
    <dgm:cxn modelId="{5E3B1CBA-FB5F-4A20-BB3A-D4A506BE8EDA}" type="presParOf" srcId="{3EACD2D5-47BC-4596-AB67-E549C3D0B7CD}" destId="{7E87396F-B78E-48D9-AF3D-CFC1DF8274AD}" srcOrd="12" destOrd="0" presId="urn:microsoft.com/office/officeart/2005/8/layout/default"/>
    <dgm:cxn modelId="{857D47AA-B285-4C18-B977-F1ECFEDBF3BB}" type="presParOf" srcId="{3EACD2D5-47BC-4596-AB67-E549C3D0B7CD}" destId="{019CE869-2537-4F4F-B85D-4182BC5B3A50}" srcOrd="13" destOrd="0" presId="urn:microsoft.com/office/officeart/2005/8/layout/default"/>
    <dgm:cxn modelId="{41BF3AA4-625D-4B34-BABD-B69363757697}" type="presParOf" srcId="{3EACD2D5-47BC-4596-AB67-E549C3D0B7CD}" destId="{60354857-2183-4025-9793-E6C9BC4B0052}" srcOrd="14" destOrd="0" presId="urn:microsoft.com/office/officeart/2005/8/layout/default"/>
    <dgm:cxn modelId="{DF290C97-FDF3-4719-814F-0CF89FC9F046}" type="presParOf" srcId="{3EACD2D5-47BC-4596-AB67-E549C3D0B7CD}" destId="{E3522E7C-695F-47A5-B39E-7FFD214AEC12}" srcOrd="15" destOrd="0" presId="urn:microsoft.com/office/officeart/2005/8/layout/default"/>
    <dgm:cxn modelId="{140AFAF3-84C7-4903-939A-2843A1D1236A}" type="presParOf" srcId="{3EACD2D5-47BC-4596-AB67-E549C3D0B7CD}" destId="{00CA4309-C5FC-4219-A59C-0307D4D7D5B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B258DB-F7E9-468D-B0CB-EECD63CBE82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138532E-73E1-44C0-8C10-35C420158CFD}">
      <dgm:prSet/>
      <dgm:spPr/>
      <dgm:t>
        <a:bodyPr/>
        <a:lstStyle/>
        <a:p>
          <a:r>
            <a:rPr lang="en-GB" dirty="0"/>
            <a:t>In the light of your institutional/ clinical aims and cultural needs, what would your ideal clinic project look like?</a:t>
          </a:r>
          <a:endParaRPr lang="en-US" dirty="0"/>
        </a:p>
      </dgm:t>
    </dgm:pt>
    <dgm:pt modelId="{2D47F790-A403-4D2C-845B-10EB948AECF5}" type="parTrans" cxnId="{70B7DD01-B6D7-47DB-8DA4-5DEDD4D21641}">
      <dgm:prSet/>
      <dgm:spPr/>
      <dgm:t>
        <a:bodyPr/>
        <a:lstStyle/>
        <a:p>
          <a:endParaRPr lang="en-US"/>
        </a:p>
      </dgm:t>
    </dgm:pt>
    <dgm:pt modelId="{24F8C60C-CD0C-409C-BE33-92B7C73683B3}" type="sibTrans" cxnId="{70B7DD01-B6D7-47DB-8DA4-5DEDD4D21641}">
      <dgm:prSet/>
      <dgm:spPr/>
      <dgm:t>
        <a:bodyPr/>
        <a:lstStyle/>
        <a:p>
          <a:endParaRPr lang="en-US"/>
        </a:p>
      </dgm:t>
    </dgm:pt>
    <dgm:pt modelId="{48FF5DE9-EBE2-4BF7-B6C2-8EBECDBD6B13}">
      <dgm:prSet/>
      <dgm:spPr/>
      <dgm:t>
        <a:bodyPr/>
        <a:lstStyle/>
        <a:p>
          <a:r>
            <a:rPr lang="en-US"/>
            <a:t>Spend 30 minutes designing a project for your students in a Policy Clinic. The subject matter of the project doesn’t matter so much, we are thinking about pedagogical aims! </a:t>
          </a:r>
        </a:p>
      </dgm:t>
    </dgm:pt>
    <dgm:pt modelId="{59E57D1B-FD9D-4D28-B85E-5FF5597C8E8C}" type="parTrans" cxnId="{D0949690-9F78-4F7A-9A6B-363F1A118591}">
      <dgm:prSet/>
      <dgm:spPr/>
      <dgm:t>
        <a:bodyPr/>
        <a:lstStyle/>
        <a:p>
          <a:endParaRPr lang="en-US"/>
        </a:p>
      </dgm:t>
    </dgm:pt>
    <dgm:pt modelId="{379A65DB-AA84-4491-BDE0-36CC9478BC1E}" type="sibTrans" cxnId="{D0949690-9F78-4F7A-9A6B-363F1A118591}">
      <dgm:prSet/>
      <dgm:spPr/>
      <dgm:t>
        <a:bodyPr/>
        <a:lstStyle/>
        <a:p>
          <a:endParaRPr lang="en-US"/>
        </a:p>
      </dgm:t>
    </dgm:pt>
    <dgm:pt modelId="{7F2B05A1-6F5A-49BA-8E99-EA849CD005BB}" type="pres">
      <dgm:prSet presAssocID="{34B258DB-F7E9-468D-B0CB-EECD63CBE821}" presName="vert0" presStyleCnt="0">
        <dgm:presLayoutVars>
          <dgm:dir/>
          <dgm:animOne val="branch"/>
          <dgm:animLvl val="lvl"/>
        </dgm:presLayoutVars>
      </dgm:prSet>
      <dgm:spPr/>
    </dgm:pt>
    <dgm:pt modelId="{156042A6-A915-464B-890F-E40900EB2849}" type="pres">
      <dgm:prSet presAssocID="{D138532E-73E1-44C0-8C10-35C420158CFD}" presName="thickLine" presStyleLbl="alignNode1" presStyleIdx="0" presStyleCnt="2"/>
      <dgm:spPr/>
    </dgm:pt>
    <dgm:pt modelId="{FEDB2172-4406-47E4-89FA-1866D047E21C}" type="pres">
      <dgm:prSet presAssocID="{D138532E-73E1-44C0-8C10-35C420158CFD}" presName="horz1" presStyleCnt="0"/>
      <dgm:spPr/>
    </dgm:pt>
    <dgm:pt modelId="{68B956FB-E547-43D0-A473-A0494EDDB690}" type="pres">
      <dgm:prSet presAssocID="{D138532E-73E1-44C0-8C10-35C420158CFD}" presName="tx1" presStyleLbl="revTx" presStyleIdx="0" presStyleCnt="2"/>
      <dgm:spPr/>
    </dgm:pt>
    <dgm:pt modelId="{A9B2B111-2483-44BC-A2B8-824565EC08AA}" type="pres">
      <dgm:prSet presAssocID="{D138532E-73E1-44C0-8C10-35C420158CFD}" presName="vert1" presStyleCnt="0"/>
      <dgm:spPr/>
    </dgm:pt>
    <dgm:pt modelId="{C5A31BB3-870F-4E98-9B0C-07E9598282BC}" type="pres">
      <dgm:prSet presAssocID="{48FF5DE9-EBE2-4BF7-B6C2-8EBECDBD6B13}" presName="thickLine" presStyleLbl="alignNode1" presStyleIdx="1" presStyleCnt="2"/>
      <dgm:spPr/>
    </dgm:pt>
    <dgm:pt modelId="{607C2602-A221-4090-BD57-FE0BB3951135}" type="pres">
      <dgm:prSet presAssocID="{48FF5DE9-EBE2-4BF7-B6C2-8EBECDBD6B13}" presName="horz1" presStyleCnt="0"/>
      <dgm:spPr/>
    </dgm:pt>
    <dgm:pt modelId="{AF4EDE5C-C8DF-455F-A308-93675484F868}" type="pres">
      <dgm:prSet presAssocID="{48FF5DE9-EBE2-4BF7-B6C2-8EBECDBD6B13}" presName="tx1" presStyleLbl="revTx" presStyleIdx="1" presStyleCnt="2"/>
      <dgm:spPr/>
    </dgm:pt>
    <dgm:pt modelId="{A8340245-BB61-4E9A-B80F-9109B4D73EDF}" type="pres">
      <dgm:prSet presAssocID="{48FF5DE9-EBE2-4BF7-B6C2-8EBECDBD6B13}" presName="vert1" presStyleCnt="0"/>
      <dgm:spPr/>
    </dgm:pt>
  </dgm:ptLst>
  <dgm:cxnLst>
    <dgm:cxn modelId="{70B7DD01-B6D7-47DB-8DA4-5DEDD4D21641}" srcId="{34B258DB-F7E9-468D-B0CB-EECD63CBE821}" destId="{D138532E-73E1-44C0-8C10-35C420158CFD}" srcOrd="0" destOrd="0" parTransId="{2D47F790-A403-4D2C-845B-10EB948AECF5}" sibTransId="{24F8C60C-CD0C-409C-BE33-92B7C73683B3}"/>
    <dgm:cxn modelId="{291A5B47-E7BE-42AC-BCB4-266C3DC23C1E}" type="presOf" srcId="{D138532E-73E1-44C0-8C10-35C420158CFD}" destId="{68B956FB-E547-43D0-A473-A0494EDDB690}" srcOrd="0" destOrd="0" presId="urn:microsoft.com/office/officeart/2008/layout/LinedList"/>
    <dgm:cxn modelId="{D0949690-9F78-4F7A-9A6B-363F1A118591}" srcId="{34B258DB-F7E9-468D-B0CB-EECD63CBE821}" destId="{48FF5DE9-EBE2-4BF7-B6C2-8EBECDBD6B13}" srcOrd="1" destOrd="0" parTransId="{59E57D1B-FD9D-4D28-B85E-5FF5597C8E8C}" sibTransId="{379A65DB-AA84-4491-BDE0-36CC9478BC1E}"/>
    <dgm:cxn modelId="{461460EC-D90A-452C-BDB6-CB9FD47358F1}" type="presOf" srcId="{48FF5DE9-EBE2-4BF7-B6C2-8EBECDBD6B13}" destId="{AF4EDE5C-C8DF-455F-A308-93675484F868}" srcOrd="0" destOrd="0" presId="urn:microsoft.com/office/officeart/2008/layout/LinedList"/>
    <dgm:cxn modelId="{D24741FE-C51E-4494-AA70-3594912DCF1E}" type="presOf" srcId="{34B258DB-F7E9-468D-B0CB-EECD63CBE821}" destId="{7F2B05A1-6F5A-49BA-8E99-EA849CD005BB}" srcOrd="0" destOrd="0" presId="urn:microsoft.com/office/officeart/2008/layout/LinedList"/>
    <dgm:cxn modelId="{C29CCC6E-A452-4721-B8BC-2C1CFC5D85FB}" type="presParOf" srcId="{7F2B05A1-6F5A-49BA-8E99-EA849CD005BB}" destId="{156042A6-A915-464B-890F-E40900EB2849}" srcOrd="0" destOrd="0" presId="urn:microsoft.com/office/officeart/2008/layout/LinedList"/>
    <dgm:cxn modelId="{CB2AD4C3-216E-4184-A880-19E25425A63C}" type="presParOf" srcId="{7F2B05A1-6F5A-49BA-8E99-EA849CD005BB}" destId="{FEDB2172-4406-47E4-89FA-1866D047E21C}" srcOrd="1" destOrd="0" presId="urn:microsoft.com/office/officeart/2008/layout/LinedList"/>
    <dgm:cxn modelId="{0627EEAE-9C36-4B1D-9DD6-F21EE5784841}" type="presParOf" srcId="{FEDB2172-4406-47E4-89FA-1866D047E21C}" destId="{68B956FB-E547-43D0-A473-A0494EDDB690}" srcOrd="0" destOrd="0" presId="urn:microsoft.com/office/officeart/2008/layout/LinedList"/>
    <dgm:cxn modelId="{5AA33E3E-E4BC-4665-ADF0-DE20C6EB72E2}" type="presParOf" srcId="{FEDB2172-4406-47E4-89FA-1866D047E21C}" destId="{A9B2B111-2483-44BC-A2B8-824565EC08AA}" srcOrd="1" destOrd="0" presId="urn:microsoft.com/office/officeart/2008/layout/LinedList"/>
    <dgm:cxn modelId="{7F173E72-8370-46C0-BE04-0A0216B463E2}" type="presParOf" srcId="{7F2B05A1-6F5A-49BA-8E99-EA849CD005BB}" destId="{C5A31BB3-870F-4E98-9B0C-07E9598282BC}" srcOrd="2" destOrd="0" presId="urn:microsoft.com/office/officeart/2008/layout/LinedList"/>
    <dgm:cxn modelId="{1C84A509-D831-42DA-85E3-54F54E0CA80D}" type="presParOf" srcId="{7F2B05A1-6F5A-49BA-8E99-EA849CD005BB}" destId="{607C2602-A221-4090-BD57-FE0BB3951135}" srcOrd="3" destOrd="0" presId="urn:microsoft.com/office/officeart/2008/layout/LinedList"/>
    <dgm:cxn modelId="{691C7D2D-F980-44F8-89AA-7546D7B2903D}" type="presParOf" srcId="{607C2602-A221-4090-BD57-FE0BB3951135}" destId="{AF4EDE5C-C8DF-455F-A308-93675484F868}" srcOrd="0" destOrd="0" presId="urn:microsoft.com/office/officeart/2008/layout/LinedList"/>
    <dgm:cxn modelId="{F54663E3-8E01-4CDA-A5FC-DE22EAC90F7D}" type="presParOf" srcId="{607C2602-A221-4090-BD57-FE0BB3951135}" destId="{A8340245-BB61-4E9A-B80F-9109B4D73E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FD835-0A80-40B4-9AE5-74B29EA2B34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C75C48-A5CA-48E0-B0C6-ED7A62DD901F}">
      <dgm:prSet/>
      <dgm:spPr/>
      <dgm:t>
        <a:bodyPr/>
        <a:lstStyle/>
        <a:p>
          <a:r>
            <a:rPr lang="en-GB"/>
            <a:t>Who would the ideal client be?</a:t>
          </a:r>
          <a:endParaRPr lang="en-US"/>
        </a:p>
      </dgm:t>
    </dgm:pt>
    <dgm:pt modelId="{8D6B2750-66C9-4D17-8F11-BF04F2E3D011}" type="parTrans" cxnId="{CD173CFA-323C-4C7D-851F-00F569D3C748}">
      <dgm:prSet/>
      <dgm:spPr/>
      <dgm:t>
        <a:bodyPr/>
        <a:lstStyle/>
        <a:p>
          <a:endParaRPr lang="en-US"/>
        </a:p>
      </dgm:t>
    </dgm:pt>
    <dgm:pt modelId="{C2C16CD4-3889-4EB3-9999-CF3E9C5135ED}" type="sibTrans" cxnId="{CD173CFA-323C-4C7D-851F-00F569D3C748}">
      <dgm:prSet/>
      <dgm:spPr/>
      <dgm:t>
        <a:bodyPr/>
        <a:lstStyle/>
        <a:p>
          <a:endParaRPr lang="en-US"/>
        </a:p>
      </dgm:t>
    </dgm:pt>
    <dgm:pt modelId="{3FDD22B9-8BBE-47CE-853E-4F7BC996E2CD}">
      <dgm:prSet/>
      <dgm:spPr/>
      <dgm:t>
        <a:bodyPr/>
        <a:lstStyle/>
        <a:p>
          <a:r>
            <a:rPr lang="en-GB"/>
            <a:t>What would the relationship with the client look like?</a:t>
          </a:r>
          <a:endParaRPr lang="en-US"/>
        </a:p>
      </dgm:t>
    </dgm:pt>
    <dgm:pt modelId="{7482EE39-A122-4652-8B96-C0DC2ED89B45}" type="parTrans" cxnId="{E666BD09-D67A-41BE-BF9C-CD04A7771663}">
      <dgm:prSet/>
      <dgm:spPr/>
      <dgm:t>
        <a:bodyPr/>
        <a:lstStyle/>
        <a:p>
          <a:endParaRPr lang="en-US"/>
        </a:p>
      </dgm:t>
    </dgm:pt>
    <dgm:pt modelId="{4BF1A8EA-8DB2-41B6-93EF-1AA07B561BF6}" type="sibTrans" cxnId="{E666BD09-D67A-41BE-BF9C-CD04A7771663}">
      <dgm:prSet/>
      <dgm:spPr/>
      <dgm:t>
        <a:bodyPr/>
        <a:lstStyle/>
        <a:p>
          <a:endParaRPr lang="en-US"/>
        </a:p>
      </dgm:t>
    </dgm:pt>
    <dgm:pt modelId="{8E0719FF-515F-4CD0-BD90-EACF5BF2CF51}">
      <dgm:prSet/>
      <dgm:spPr/>
      <dgm:t>
        <a:bodyPr/>
        <a:lstStyle/>
        <a:p>
          <a:r>
            <a:rPr lang="en-GB" dirty="0"/>
            <a:t>What would the students do?</a:t>
          </a:r>
        </a:p>
        <a:p>
          <a:r>
            <a:rPr lang="en-GB" dirty="0"/>
            <a:t>What skills would the students develop? </a:t>
          </a:r>
          <a:endParaRPr lang="en-US" dirty="0"/>
        </a:p>
      </dgm:t>
    </dgm:pt>
    <dgm:pt modelId="{914DDB4C-9B8F-445B-9DB0-9EAC1937D67C}" type="parTrans" cxnId="{35AAA8C6-C9D9-465A-8BCB-9828CDC365BB}">
      <dgm:prSet/>
      <dgm:spPr/>
      <dgm:t>
        <a:bodyPr/>
        <a:lstStyle/>
        <a:p>
          <a:endParaRPr lang="en-US"/>
        </a:p>
      </dgm:t>
    </dgm:pt>
    <dgm:pt modelId="{87A27B39-C7BF-4F37-AC80-E15C14CAB5C9}" type="sibTrans" cxnId="{35AAA8C6-C9D9-465A-8BCB-9828CDC365BB}">
      <dgm:prSet/>
      <dgm:spPr/>
      <dgm:t>
        <a:bodyPr/>
        <a:lstStyle/>
        <a:p>
          <a:endParaRPr lang="en-US"/>
        </a:p>
      </dgm:t>
    </dgm:pt>
    <dgm:pt modelId="{7C84F310-2824-4D12-9CE3-C6FBD5AC1B98}">
      <dgm:prSet/>
      <dgm:spPr/>
      <dgm:t>
        <a:bodyPr/>
        <a:lstStyle/>
        <a:p>
          <a:r>
            <a:rPr lang="en-GB"/>
            <a:t>What would the students produce?</a:t>
          </a:r>
          <a:endParaRPr lang="en-US"/>
        </a:p>
      </dgm:t>
    </dgm:pt>
    <dgm:pt modelId="{D865F659-1826-4DC0-9FF9-AA16C91E5F99}" type="parTrans" cxnId="{AEAE8214-0173-4A55-BD93-EDEB7863A712}">
      <dgm:prSet/>
      <dgm:spPr/>
      <dgm:t>
        <a:bodyPr/>
        <a:lstStyle/>
        <a:p>
          <a:endParaRPr lang="en-US"/>
        </a:p>
      </dgm:t>
    </dgm:pt>
    <dgm:pt modelId="{D1177165-9FAF-448A-B5C3-9A356802E5D7}" type="sibTrans" cxnId="{AEAE8214-0173-4A55-BD93-EDEB7863A712}">
      <dgm:prSet/>
      <dgm:spPr/>
      <dgm:t>
        <a:bodyPr/>
        <a:lstStyle/>
        <a:p>
          <a:endParaRPr lang="en-US"/>
        </a:p>
      </dgm:t>
    </dgm:pt>
    <dgm:pt modelId="{02F8926F-F1BD-46A1-B5C1-AF5D069C7501}">
      <dgm:prSet/>
      <dgm:spPr/>
      <dgm:t>
        <a:bodyPr/>
        <a:lstStyle/>
        <a:p>
          <a:r>
            <a:rPr lang="en-GB"/>
            <a:t>How would you measure the success of the project?</a:t>
          </a:r>
          <a:endParaRPr lang="en-US"/>
        </a:p>
      </dgm:t>
    </dgm:pt>
    <dgm:pt modelId="{3F465009-C356-4FD7-BB9E-BC1116535A97}" type="parTrans" cxnId="{D4B3C865-C87C-4E8E-8730-E6B8C690231E}">
      <dgm:prSet/>
      <dgm:spPr/>
      <dgm:t>
        <a:bodyPr/>
        <a:lstStyle/>
        <a:p>
          <a:endParaRPr lang="en-US"/>
        </a:p>
      </dgm:t>
    </dgm:pt>
    <dgm:pt modelId="{9E64F616-2D60-4603-BFFF-53DA1D8EB74C}" type="sibTrans" cxnId="{D4B3C865-C87C-4E8E-8730-E6B8C690231E}">
      <dgm:prSet/>
      <dgm:spPr/>
      <dgm:t>
        <a:bodyPr/>
        <a:lstStyle/>
        <a:p>
          <a:endParaRPr lang="en-US"/>
        </a:p>
      </dgm:t>
    </dgm:pt>
    <dgm:pt modelId="{DFEBA6FB-8CE3-4523-A9DF-F5F3A6875DFF}">
      <dgm:prSet/>
      <dgm:spPr/>
      <dgm:t>
        <a:bodyPr/>
        <a:lstStyle/>
        <a:p>
          <a:r>
            <a:rPr lang="en-GB"/>
            <a:t>How would you assess the students?</a:t>
          </a:r>
          <a:endParaRPr lang="en-US"/>
        </a:p>
      </dgm:t>
    </dgm:pt>
    <dgm:pt modelId="{C20A45FF-8A21-4C98-BE9F-1F4052A4E736}" type="parTrans" cxnId="{C4550D89-D977-4285-9D4F-0FF700F7933E}">
      <dgm:prSet/>
      <dgm:spPr/>
      <dgm:t>
        <a:bodyPr/>
        <a:lstStyle/>
        <a:p>
          <a:endParaRPr lang="en-US"/>
        </a:p>
      </dgm:t>
    </dgm:pt>
    <dgm:pt modelId="{3F8A4627-D559-4D7B-8931-67E2C5F56E6C}" type="sibTrans" cxnId="{C4550D89-D977-4285-9D4F-0FF700F7933E}">
      <dgm:prSet/>
      <dgm:spPr/>
      <dgm:t>
        <a:bodyPr/>
        <a:lstStyle/>
        <a:p>
          <a:endParaRPr lang="en-US"/>
        </a:p>
      </dgm:t>
    </dgm:pt>
    <dgm:pt modelId="{ACE9E18B-5E28-4F2C-A09E-F2931A376EBE}" type="pres">
      <dgm:prSet presAssocID="{79CFD835-0A80-40B4-9AE5-74B29EA2B34A}" presName="linear" presStyleCnt="0">
        <dgm:presLayoutVars>
          <dgm:animLvl val="lvl"/>
          <dgm:resizeHandles val="exact"/>
        </dgm:presLayoutVars>
      </dgm:prSet>
      <dgm:spPr/>
    </dgm:pt>
    <dgm:pt modelId="{34140584-DCBC-460B-B214-07E1120E1764}" type="pres">
      <dgm:prSet presAssocID="{8DC75C48-A5CA-48E0-B0C6-ED7A62DD901F}" presName="parentText" presStyleLbl="node1" presStyleIdx="0" presStyleCnt="6">
        <dgm:presLayoutVars>
          <dgm:chMax val="0"/>
          <dgm:bulletEnabled val="1"/>
        </dgm:presLayoutVars>
      </dgm:prSet>
      <dgm:spPr/>
    </dgm:pt>
    <dgm:pt modelId="{17429C89-1ECF-4FE3-BA5A-1B719368B702}" type="pres">
      <dgm:prSet presAssocID="{C2C16CD4-3889-4EB3-9999-CF3E9C5135ED}" presName="spacer" presStyleCnt="0"/>
      <dgm:spPr/>
    </dgm:pt>
    <dgm:pt modelId="{EDC6D6D1-A7C9-47E9-93DA-C67CE2915030}" type="pres">
      <dgm:prSet presAssocID="{3FDD22B9-8BBE-47CE-853E-4F7BC996E2CD}" presName="parentText" presStyleLbl="node1" presStyleIdx="1" presStyleCnt="6">
        <dgm:presLayoutVars>
          <dgm:chMax val="0"/>
          <dgm:bulletEnabled val="1"/>
        </dgm:presLayoutVars>
      </dgm:prSet>
      <dgm:spPr/>
    </dgm:pt>
    <dgm:pt modelId="{88593BA1-4754-4295-8D88-4968EEF46BCA}" type="pres">
      <dgm:prSet presAssocID="{4BF1A8EA-8DB2-41B6-93EF-1AA07B561BF6}" presName="spacer" presStyleCnt="0"/>
      <dgm:spPr/>
    </dgm:pt>
    <dgm:pt modelId="{2E6EBEA6-D85E-4389-8278-D67F420CBDF7}" type="pres">
      <dgm:prSet presAssocID="{8E0719FF-515F-4CD0-BD90-EACF5BF2CF51}" presName="parentText" presStyleLbl="node1" presStyleIdx="2" presStyleCnt="6">
        <dgm:presLayoutVars>
          <dgm:chMax val="0"/>
          <dgm:bulletEnabled val="1"/>
        </dgm:presLayoutVars>
      </dgm:prSet>
      <dgm:spPr/>
    </dgm:pt>
    <dgm:pt modelId="{E56B47F9-1383-496E-A79A-820A19B537AE}" type="pres">
      <dgm:prSet presAssocID="{87A27B39-C7BF-4F37-AC80-E15C14CAB5C9}" presName="spacer" presStyleCnt="0"/>
      <dgm:spPr/>
    </dgm:pt>
    <dgm:pt modelId="{EEDCB386-6098-49C7-B37D-5DC0D9BFE891}" type="pres">
      <dgm:prSet presAssocID="{7C84F310-2824-4D12-9CE3-C6FBD5AC1B98}" presName="parentText" presStyleLbl="node1" presStyleIdx="3" presStyleCnt="6">
        <dgm:presLayoutVars>
          <dgm:chMax val="0"/>
          <dgm:bulletEnabled val="1"/>
        </dgm:presLayoutVars>
      </dgm:prSet>
      <dgm:spPr/>
    </dgm:pt>
    <dgm:pt modelId="{130066DC-7D26-4DAA-9D73-05AC64305471}" type="pres">
      <dgm:prSet presAssocID="{D1177165-9FAF-448A-B5C3-9A356802E5D7}" presName="spacer" presStyleCnt="0"/>
      <dgm:spPr/>
    </dgm:pt>
    <dgm:pt modelId="{12B89560-B032-4EF9-9799-FC41BD0903FE}" type="pres">
      <dgm:prSet presAssocID="{02F8926F-F1BD-46A1-B5C1-AF5D069C7501}" presName="parentText" presStyleLbl="node1" presStyleIdx="4" presStyleCnt="6">
        <dgm:presLayoutVars>
          <dgm:chMax val="0"/>
          <dgm:bulletEnabled val="1"/>
        </dgm:presLayoutVars>
      </dgm:prSet>
      <dgm:spPr/>
    </dgm:pt>
    <dgm:pt modelId="{C41FE875-6437-4805-825C-C77E14303D8A}" type="pres">
      <dgm:prSet presAssocID="{9E64F616-2D60-4603-BFFF-53DA1D8EB74C}" presName="spacer" presStyleCnt="0"/>
      <dgm:spPr/>
    </dgm:pt>
    <dgm:pt modelId="{C368B697-F55F-43AB-BDFC-13A411FF717E}" type="pres">
      <dgm:prSet presAssocID="{DFEBA6FB-8CE3-4523-A9DF-F5F3A6875DFF}" presName="parentText" presStyleLbl="node1" presStyleIdx="5" presStyleCnt="6">
        <dgm:presLayoutVars>
          <dgm:chMax val="0"/>
          <dgm:bulletEnabled val="1"/>
        </dgm:presLayoutVars>
      </dgm:prSet>
      <dgm:spPr/>
    </dgm:pt>
  </dgm:ptLst>
  <dgm:cxnLst>
    <dgm:cxn modelId="{E666BD09-D67A-41BE-BF9C-CD04A7771663}" srcId="{79CFD835-0A80-40B4-9AE5-74B29EA2B34A}" destId="{3FDD22B9-8BBE-47CE-853E-4F7BC996E2CD}" srcOrd="1" destOrd="0" parTransId="{7482EE39-A122-4652-8B96-C0DC2ED89B45}" sibTransId="{4BF1A8EA-8DB2-41B6-93EF-1AA07B561BF6}"/>
    <dgm:cxn modelId="{AEAE8214-0173-4A55-BD93-EDEB7863A712}" srcId="{79CFD835-0A80-40B4-9AE5-74B29EA2B34A}" destId="{7C84F310-2824-4D12-9CE3-C6FBD5AC1B98}" srcOrd="3" destOrd="0" parTransId="{D865F659-1826-4DC0-9FF9-AA16C91E5F99}" sibTransId="{D1177165-9FAF-448A-B5C3-9A356802E5D7}"/>
    <dgm:cxn modelId="{BF96225C-E433-4E60-8ED5-133C8386F9D8}" type="presOf" srcId="{DFEBA6FB-8CE3-4523-A9DF-F5F3A6875DFF}" destId="{C368B697-F55F-43AB-BDFC-13A411FF717E}" srcOrd="0" destOrd="0" presId="urn:microsoft.com/office/officeart/2005/8/layout/vList2"/>
    <dgm:cxn modelId="{D4A1D041-0E50-4AE0-B843-48DDA7ED6D48}" type="presOf" srcId="{3FDD22B9-8BBE-47CE-853E-4F7BC996E2CD}" destId="{EDC6D6D1-A7C9-47E9-93DA-C67CE2915030}" srcOrd="0" destOrd="0" presId="urn:microsoft.com/office/officeart/2005/8/layout/vList2"/>
    <dgm:cxn modelId="{D4B3C865-C87C-4E8E-8730-E6B8C690231E}" srcId="{79CFD835-0A80-40B4-9AE5-74B29EA2B34A}" destId="{02F8926F-F1BD-46A1-B5C1-AF5D069C7501}" srcOrd="4" destOrd="0" parTransId="{3F465009-C356-4FD7-BB9E-BC1116535A97}" sibTransId="{9E64F616-2D60-4603-BFFF-53DA1D8EB74C}"/>
    <dgm:cxn modelId="{1EB06A46-1568-46D4-BDA1-C8CAEC89E600}" type="presOf" srcId="{7C84F310-2824-4D12-9CE3-C6FBD5AC1B98}" destId="{EEDCB386-6098-49C7-B37D-5DC0D9BFE891}" srcOrd="0" destOrd="0" presId="urn:microsoft.com/office/officeart/2005/8/layout/vList2"/>
    <dgm:cxn modelId="{62AEB849-A767-4223-BB61-2C0B225CF1A8}" type="presOf" srcId="{79CFD835-0A80-40B4-9AE5-74B29EA2B34A}" destId="{ACE9E18B-5E28-4F2C-A09E-F2931A376EBE}" srcOrd="0" destOrd="0" presId="urn:microsoft.com/office/officeart/2005/8/layout/vList2"/>
    <dgm:cxn modelId="{B1F01C70-E427-4D4C-85B0-078E04A09B29}" type="presOf" srcId="{02F8926F-F1BD-46A1-B5C1-AF5D069C7501}" destId="{12B89560-B032-4EF9-9799-FC41BD0903FE}" srcOrd="0" destOrd="0" presId="urn:microsoft.com/office/officeart/2005/8/layout/vList2"/>
    <dgm:cxn modelId="{1BA87579-125F-43D6-AC2D-88EDAF4595F3}" type="presOf" srcId="{8E0719FF-515F-4CD0-BD90-EACF5BF2CF51}" destId="{2E6EBEA6-D85E-4389-8278-D67F420CBDF7}" srcOrd="0" destOrd="0" presId="urn:microsoft.com/office/officeart/2005/8/layout/vList2"/>
    <dgm:cxn modelId="{C4550D89-D977-4285-9D4F-0FF700F7933E}" srcId="{79CFD835-0A80-40B4-9AE5-74B29EA2B34A}" destId="{DFEBA6FB-8CE3-4523-A9DF-F5F3A6875DFF}" srcOrd="5" destOrd="0" parTransId="{C20A45FF-8A21-4C98-BE9F-1F4052A4E736}" sibTransId="{3F8A4627-D559-4D7B-8931-67E2C5F56E6C}"/>
    <dgm:cxn modelId="{35AAA8C6-C9D9-465A-8BCB-9828CDC365BB}" srcId="{79CFD835-0A80-40B4-9AE5-74B29EA2B34A}" destId="{8E0719FF-515F-4CD0-BD90-EACF5BF2CF51}" srcOrd="2" destOrd="0" parTransId="{914DDB4C-9B8F-445B-9DB0-9EAC1937D67C}" sibTransId="{87A27B39-C7BF-4F37-AC80-E15C14CAB5C9}"/>
    <dgm:cxn modelId="{CF8984F5-91B5-45C8-8632-FCA134A68BB7}" type="presOf" srcId="{8DC75C48-A5CA-48E0-B0C6-ED7A62DD901F}" destId="{34140584-DCBC-460B-B214-07E1120E1764}" srcOrd="0" destOrd="0" presId="urn:microsoft.com/office/officeart/2005/8/layout/vList2"/>
    <dgm:cxn modelId="{CD173CFA-323C-4C7D-851F-00F569D3C748}" srcId="{79CFD835-0A80-40B4-9AE5-74B29EA2B34A}" destId="{8DC75C48-A5CA-48E0-B0C6-ED7A62DD901F}" srcOrd="0" destOrd="0" parTransId="{8D6B2750-66C9-4D17-8F11-BF04F2E3D011}" sibTransId="{C2C16CD4-3889-4EB3-9999-CF3E9C5135ED}"/>
    <dgm:cxn modelId="{6142F70A-EDA5-4078-9C0C-0F35453B0B18}" type="presParOf" srcId="{ACE9E18B-5E28-4F2C-A09E-F2931A376EBE}" destId="{34140584-DCBC-460B-B214-07E1120E1764}" srcOrd="0" destOrd="0" presId="urn:microsoft.com/office/officeart/2005/8/layout/vList2"/>
    <dgm:cxn modelId="{3F0617B0-E58B-407E-9263-CBA3B4E11888}" type="presParOf" srcId="{ACE9E18B-5E28-4F2C-A09E-F2931A376EBE}" destId="{17429C89-1ECF-4FE3-BA5A-1B719368B702}" srcOrd="1" destOrd="0" presId="urn:microsoft.com/office/officeart/2005/8/layout/vList2"/>
    <dgm:cxn modelId="{689AF2C1-95BE-4961-BEF4-0FD928888E2F}" type="presParOf" srcId="{ACE9E18B-5E28-4F2C-A09E-F2931A376EBE}" destId="{EDC6D6D1-A7C9-47E9-93DA-C67CE2915030}" srcOrd="2" destOrd="0" presId="urn:microsoft.com/office/officeart/2005/8/layout/vList2"/>
    <dgm:cxn modelId="{27A664A9-1CF7-43F8-9F7B-5347A4C5FDB1}" type="presParOf" srcId="{ACE9E18B-5E28-4F2C-A09E-F2931A376EBE}" destId="{88593BA1-4754-4295-8D88-4968EEF46BCA}" srcOrd="3" destOrd="0" presId="urn:microsoft.com/office/officeart/2005/8/layout/vList2"/>
    <dgm:cxn modelId="{9DAFEB89-5E16-46D4-9652-BE6B7E68A2AB}" type="presParOf" srcId="{ACE9E18B-5E28-4F2C-A09E-F2931A376EBE}" destId="{2E6EBEA6-D85E-4389-8278-D67F420CBDF7}" srcOrd="4" destOrd="0" presId="urn:microsoft.com/office/officeart/2005/8/layout/vList2"/>
    <dgm:cxn modelId="{ECE3273F-D926-4A37-A5D5-E81D77452B94}" type="presParOf" srcId="{ACE9E18B-5E28-4F2C-A09E-F2931A376EBE}" destId="{E56B47F9-1383-496E-A79A-820A19B537AE}" srcOrd="5" destOrd="0" presId="urn:microsoft.com/office/officeart/2005/8/layout/vList2"/>
    <dgm:cxn modelId="{AA429A6A-DFDB-45B0-B7B0-43DE97661E9A}" type="presParOf" srcId="{ACE9E18B-5E28-4F2C-A09E-F2931A376EBE}" destId="{EEDCB386-6098-49C7-B37D-5DC0D9BFE891}" srcOrd="6" destOrd="0" presId="urn:microsoft.com/office/officeart/2005/8/layout/vList2"/>
    <dgm:cxn modelId="{BBE57517-40BA-470C-9B9C-3CE8E28E3F23}" type="presParOf" srcId="{ACE9E18B-5E28-4F2C-A09E-F2931A376EBE}" destId="{130066DC-7D26-4DAA-9D73-05AC64305471}" srcOrd="7" destOrd="0" presId="urn:microsoft.com/office/officeart/2005/8/layout/vList2"/>
    <dgm:cxn modelId="{1BA6FE8A-77E4-47F7-A662-BB8A7F570C60}" type="presParOf" srcId="{ACE9E18B-5E28-4F2C-A09E-F2931A376EBE}" destId="{12B89560-B032-4EF9-9799-FC41BD0903FE}" srcOrd="8" destOrd="0" presId="urn:microsoft.com/office/officeart/2005/8/layout/vList2"/>
    <dgm:cxn modelId="{A6C0423A-EAE6-4BB9-B8A2-67875506FB14}" type="presParOf" srcId="{ACE9E18B-5E28-4F2C-A09E-F2931A376EBE}" destId="{C41FE875-6437-4805-825C-C77E14303D8A}" srcOrd="9" destOrd="0" presId="urn:microsoft.com/office/officeart/2005/8/layout/vList2"/>
    <dgm:cxn modelId="{BE3058B1-EA35-4020-AC63-5F26D8D3B336}" type="presParOf" srcId="{ACE9E18B-5E28-4F2C-A09E-F2931A376EBE}" destId="{C368B697-F55F-43AB-BDFC-13A411FF717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3721-3F10-45D8-AAB0-E8A3FE68E224}">
      <dsp:nvSpPr>
        <dsp:cNvPr id="0" name=""/>
        <dsp:cNvSpPr/>
      </dsp:nvSpPr>
      <dsp:spPr>
        <a:xfrm>
          <a:off x="0" y="202344"/>
          <a:ext cx="7496751" cy="9211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Students learn through conducting an authentic collaborative inquiry with potential for impact. </a:t>
          </a:r>
          <a:endParaRPr lang="en-US" sz="1300" kern="1200" dirty="0"/>
        </a:p>
      </dsp:txBody>
      <dsp:txXfrm>
        <a:off x="44967" y="247311"/>
        <a:ext cx="7406817" cy="831221"/>
      </dsp:txXfrm>
    </dsp:sp>
    <dsp:sp modelId="{E9BB2FB0-CC52-4906-8E17-993BD48A87E2}">
      <dsp:nvSpPr>
        <dsp:cNvPr id="0" name=""/>
        <dsp:cNvSpPr/>
      </dsp:nvSpPr>
      <dsp:spPr>
        <a:xfrm>
          <a:off x="0" y="1160940"/>
          <a:ext cx="7496751" cy="921155"/>
        </a:xfrm>
        <a:prstGeom prst="roundRect">
          <a:avLst/>
        </a:prstGeom>
        <a:solidFill>
          <a:schemeClr val="accent2">
            <a:hueOff val="-264675"/>
            <a:satOff val="298"/>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‘…students have defined their task as grasping and applying current law, they resist considering, foreseeing, or working towards different legal rules and practices in the future.’ (O’Connell and DiFonzo 2006, 538).  Encourages students to think of how they can influence the law. </a:t>
          </a:r>
          <a:endParaRPr lang="en-US" sz="1300" kern="1200" dirty="0"/>
        </a:p>
      </dsp:txBody>
      <dsp:txXfrm>
        <a:off x="44967" y="1205907"/>
        <a:ext cx="7406817" cy="831221"/>
      </dsp:txXfrm>
    </dsp:sp>
    <dsp:sp modelId="{2A0286DE-3685-429E-AFE0-3B6821496895}">
      <dsp:nvSpPr>
        <dsp:cNvPr id="0" name=""/>
        <dsp:cNvSpPr/>
      </dsp:nvSpPr>
      <dsp:spPr>
        <a:xfrm>
          <a:off x="0" y="2138257"/>
          <a:ext cx="7496751" cy="921155"/>
        </a:xfrm>
        <a:prstGeom prst="roundRect">
          <a:avLst/>
        </a:prstGeom>
        <a:solidFill>
          <a:schemeClr val="accent2">
            <a:hueOff val="-529349"/>
            <a:satOff val="597"/>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Carolin argues that lawyers and legal clinics ‘have a role to play in movements for social change’ (2014, 109) and one way to do this is through policy work.</a:t>
          </a:r>
          <a:endParaRPr lang="en-US" sz="1300" kern="1200" dirty="0"/>
        </a:p>
      </dsp:txBody>
      <dsp:txXfrm>
        <a:off x="44967" y="2183224"/>
        <a:ext cx="7406817" cy="831221"/>
      </dsp:txXfrm>
    </dsp:sp>
    <dsp:sp modelId="{FE338B77-FA9A-4EE5-B0E1-D403CF8A0A5F}">
      <dsp:nvSpPr>
        <dsp:cNvPr id="0" name=""/>
        <dsp:cNvSpPr/>
      </dsp:nvSpPr>
      <dsp:spPr>
        <a:xfrm>
          <a:off x="0" y="3078131"/>
          <a:ext cx="7496751" cy="921155"/>
        </a:xfrm>
        <a:prstGeom prst="roundRect">
          <a:avLst/>
        </a:prstGeom>
        <a:solidFill>
          <a:schemeClr val="accent2">
            <a:hueOff val="-794024"/>
            <a:satOff val="895"/>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Lady Hale has identified that work as a Law Commissioner taught her valuable skills for becoming a Supreme Court Judge. This included being able to take a synoptic view of the area being researched; to use empirical research to understand both what law is and how it works, in addition to understanding where reforms may be required (Lady Hale 2019). </a:t>
          </a:r>
          <a:endParaRPr lang="en-US" sz="1300" kern="1200" dirty="0"/>
        </a:p>
      </dsp:txBody>
      <dsp:txXfrm>
        <a:off x="44967" y="3123098"/>
        <a:ext cx="7406817" cy="831221"/>
      </dsp:txXfrm>
    </dsp:sp>
    <dsp:sp modelId="{071FAD48-4B3F-425C-B67D-DC95CC089741}">
      <dsp:nvSpPr>
        <dsp:cNvPr id="0" name=""/>
        <dsp:cNvSpPr/>
      </dsp:nvSpPr>
      <dsp:spPr>
        <a:xfrm>
          <a:off x="0" y="4036727"/>
          <a:ext cx="7496751" cy="921155"/>
        </a:xfrm>
        <a:prstGeom prst="roundRect">
          <a:avLst/>
        </a:prstGeom>
        <a:solidFill>
          <a:schemeClr val="accent2">
            <a:hueOff val="-1058698"/>
            <a:satOff val="1194"/>
            <a:lumOff val="2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Exposure to a wide variety of clients and issues means that students, as noted by Curran, ‘have more choices about the areas of law they may wish to practice in and if they decide not </a:t>
          </a:r>
          <a:r>
            <a:rPr lang="en-GB" sz="1300" kern="1200"/>
            <a:t>to practice, </a:t>
          </a:r>
          <a:r>
            <a:rPr lang="en-GB" sz="1300" kern="1200" dirty="0"/>
            <a:t>they realise there is a whole realm of activities that a law degree will give them opportunities in’ (2004, 174).</a:t>
          </a:r>
          <a:endParaRPr lang="en-US" sz="1300" kern="1200" dirty="0"/>
        </a:p>
      </dsp:txBody>
      <dsp:txXfrm>
        <a:off x="44967" y="4081694"/>
        <a:ext cx="7406817" cy="831221"/>
      </dsp:txXfrm>
    </dsp:sp>
    <dsp:sp modelId="{9BC6BCD3-DE13-4F02-AB6F-CFABDC2BD778}">
      <dsp:nvSpPr>
        <dsp:cNvPr id="0" name=""/>
        <dsp:cNvSpPr/>
      </dsp:nvSpPr>
      <dsp:spPr>
        <a:xfrm>
          <a:off x="0" y="4995322"/>
          <a:ext cx="7496751" cy="921155"/>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Offers some students greater flexibility, particularly in the online PC, where students can work asynchronously at a time and place to suit them.  </a:t>
          </a:r>
          <a:endParaRPr lang="en-US" sz="1300" kern="1200" dirty="0"/>
        </a:p>
      </dsp:txBody>
      <dsp:txXfrm>
        <a:off x="44967" y="5040289"/>
        <a:ext cx="7406817" cy="831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21115-1BF6-41B7-9843-3816EAF135EB}">
      <dsp:nvSpPr>
        <dsp:cNvPr id="0" name=""/>
        <dsp:cNvSpPr/>
      </dsp:nvSpPr>
      <dsp:spPr>
        <a:xfrm>
          <a:off x="0" y="3215"/>
          <a:ext cx="6840774" cy="809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Northumbria Student Law Office (SLO) has been running for over 20 years - we have on average 250 students in the SLO every year, supervised by 30 members of staff</a:t>
          </a:r>
          <a:endParaRPr lang="en-US" sz="1800" kern="1200"/>
        </a:p>
      </dsp:txBody>
      <dsp:txXfrm>
        <a:off x="39525" y="42740"/>
        <a:ext cx="6761724" cy="730626"/>
      </dsp:txXfrm>
    </dsp:sp>
    <dsp:sp modelId="{2BCF8670-DD5D-4E52-9EE5-9DC28C60AF35}">
      <dsp:nvSpPr>
        <dsp:cNvPr id="0" name=""/>
        <dsp:cNvSpPr/>
      </dsp:nvSpPr>
      <dsp:spPr>
        <a:xfrm>
          <a:off x="0" y="824479"/>
          <a:ext cx="6840774" cy="809676"/>
        </a:xfrm>
        <a:prstGeom prst="roundRect">
          <a:avLst/>
        </a:prstGeom>
        <a:solidFill>
          <a:schemeClr val="accent2">
            <a:hueOff val="-220562"/>
            <a:satOff val="249"/>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Policy Clinic (PC) was introduced in the academic year 2018-19</a:t>
          </a:r>
          <a:endParaRPr lang="en-US" sz="1800" kern="1200"/>
        </a:p>
      </dsp:txBody>
      <dsp:txXfrm>
        <a:off x="39525" y="864004"/>
        <a:ext cx="6761724" cy="730626"/>
      </dsp:txXfrm>
    </dsp:sp>
    <dsp:sp modelId="{FB54A041-E976-447F-AFE2-26C4E172404A}">
      <dsp:nvSpPr>
        <dsp:cNvPr id="0" name=""/>
        <dsp:cNvSpPr/>
      </dsp:nvSpPr>
      <dsp:spPr>
        <a:xfrm>
          <a:off x="0" y="1645743"/>
          <a:ext cx="6840774" cy="809676"/>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60 credit, year-long module</a:t>
          </a:r>
          <a:endParaRPr lang="en-US" sz="1800" kern="1200" dirty="0"/>
        </a:p>
      </dsp:txBody>
      <dsp:txXfrm>
        <a:off x="39525" y="1685268"/>
        <a:ext cx="6761724" cy="730626"/>
      </dsp:txXfrm>
    </dsp:sp>
    <dsp:sp modelId="{A59CB05F-803A-447B-AA5A-ECAD89919BDD}">
      <dsp:nvSpPr>
        <dsp:cNvPr id="0" name=""/>
        <dsp:cNvSpPr/>
      </dsp:nvSpPr>
      <dsp:spPr>
        <a:xfrm>
          <a:off x="0" y="2467007"/>
          <a:ext cx="6840774" cy="809676"/>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goal of the PC is to undertake research for individuals and organisations, with the aim of influencing policy/law reform </a:t>
          </a:r>
          <a:endParaRPr lang="en-US" sz="1800" kern="1200"/>
        </a:p>
      </dsp:txBody>
      <dsp:txXfrm>
        <a:off x="39525" y="2506532"/>
        <a:ext cx="6761724" cy="730626"/>
      </dsp:txXfrm>
    </dsp:sp>
    <dsp:sp modelId="{99D250EA-B2CC-4CED-A29B-E14F7EEB05C1}">
      <dsp:nvSpPr>
        <dsp:cNvPr id="0" name=""/>
        <dsp:cNvSpPr/>
      </dsp:nvSpPr>
      <dsp:spPr>
        <a:xfrm>
          <a:off x="0" y="3288271"/>
          <a:ext cx="6840774" cy="809676"/>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We have some ‘pure’ PC firms and other firms working as a ‘hybrid’ doing live client/simulated work. Students are in firms of up to 10 students</a:t>
          </a:r>
          <a:endParaRPr lang="en-US" sz="1800" kern="1200"/>
        </a:p>
      </dsp:txBody>
      <dsp:txXfrm>
        <a:off x="39525" y="3327796"/>
        <a:ext cx="6761724" cy="730626"/>
      </dsp:txXfrm>
    </dsp:sp>
    <dsp:sp modelId="{54DDDFD1-4B37-4C83-8008-512DE8E47914}">
      <dsp:nvSpPr>
        <dsp:cNvPr id="0" name=""/>
        <dsp:cNvSpPr/>
      </dsp:nvSpPr>
      <dsp:spPr>
        <a:xfrm>
          <a:off x="0" y="4109535"/>
          <a:ext cx="6840774" cy="809676"/>
        </a:xfrm>
        <a:prstGeom prst="roundRect">
          <a:avLst/>
        </a:prstGeom>
        <a:solidFill>
          <a:schemeClr val="accent2">
            <a:hueOff val="-1102811"/>
            <a:satOff val="1243"/>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work done depends on the firm/supervisor </a:t>
          </a:r>
          <a:endParaRPr lang="en-US" sz="1800" kern="1200"/>
        </a:p>
      </dsp:txBody>
      <dsp:txXfrm>
        <a:off x="39525" y="4149060"/>
        <a:ext cx="6761724" cy="730626"/>
      </dsp:txXfrm>
    </dsp:sp>
    <dsp:sp modelId="{A5B08205-5FA8-4AB0-A888-92421D5B368F}">
      <dsp:nvSpPr>
        <dsp:cNvPr id="0" name=""/>
        <dsp:cNvSpPr/>
      </dsp:nvSpPr>
      <dsp:spPr>
        <a:xfrm>
          <a:off x="0" y="4930799"/>
          <a:ext cx="6840774" cy="809676"/>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Assessed by a portfolio of work, an essay on law reform and a reflective presentation </a:t>
          </a:r>
          <a:endParaRPr lang="en-US" sz="1800" kern="1200"/>
        </a:p>
      </dsp:txBody>
      <dsp:txXfrm>
        <a:off x="39525" y="4970324"/>
        <a:ext cx="6761724" cy="730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CA4CF-6BC4-43FB-BBCA-470D48980774}">
      <dsp:nvSpPr>
        <dsp:cNvPr id="0" name=""/>
        <dsp:cNvSpPr/>
      </dsp:nvSpPr>
      <dsp:spPr>
        <a:xfrm>
          <a:off x="0" y="632799"/>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What do students do? </a:t>
          </a:r>
          <a:endParaRPr lang="en-US" sz="1900" kern="1200" dirty="0"/>
        </a:p>
      </dsp:txBody>
      <dsp:txXfrm>
        <a:off x="0" y="632799"/>
        <a:ext cx="2330724" cy="1398434"/>
      </dsp:txXfrm>
    </dsp:sp>
    <dsp:sp modelId="{BA297FA7-E6A6-40B4-B63B-71F240D274C6}">
      <dsp:nvSpPr>
        <dsp:cNvPr id="0" name=""/>
        <dsp:cNvSpPr/>
      </dsp:nvSpPr>
      <dsp:spPr>
        <a:xfrm>
          <a:off x="2563796" y="632799"/>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Meet clients</a:t>
          </a:r>
          <a:endParaRPr lang="en-US" sz="1900" kern="1200"/>
        </a:p>
      </dsp:txBody>
      <dsp:txXfrm>
        <a:off x="2563796" y="632799"/>
        <a:ext cx="2330724" cy="1398434"/>
      </dsp:txXfrm>
    </dsp:sp>
    <dsp:sp modelId="{EB3A0303-4484-47A8-B39D-0609C251EBB9}">
      <dsp:nvSpPr>
        <dsp:cNvPr id="0" name=""/>
        <dsp:cNvSpPr/>
      </dsp:nvSpPr>
      <dsp:spPr>
        <a:xfrm>
          <a:off x="5127592" y="632799"/>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Conduct literature review </a:t>
          </a:r>
          <a:endParaRPr lang="en-US" sz="1900" kern="1200"/>
        </a:p>
      </dsp:txBody>
      <dsp:txXfrm>
        <a:off x="5127592" y="632799"/>
        <a:ext cx="2330724" cy="1398434"/>
      </dsp:txXfrm>
    </dsp:sp>
    <dsp:sp modelId="{E8F4FDEB-01B5-4A83-9A70-CF30B705F8D7}">
      <dsp:nvSpPr>
        <dsp:cNvPr id="0" name=""/>
        <dsp:cNvSpPr/>
      </dsp:nvSpPr>
      <dsp:spPr>
        <a:xfrm>
          <a:off x="0" y="2264306"/>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Design methodology</a:t>
          </a:r>
          <a:endParaRPr lang="en-US" sz="1900" kern="1200"/>
        </a:p>
      </dsp:txBody>
      <dsp:txXfrm>
        <a:off x="0" y="2264306"/>
        <a:ext cx="2330724" cy="1398434"/>
      </dsp:txXfrm>
    </dsp:sp>
    <dsp:sp modelId="{17F32C19-25DF-41BF-966E-92859A241252}">
      <dsp:nvSpPr>
        <dsp:cNvPr id="0" name=""/>
        <dsp:cNvSpPr/>
      </dsp:nvSpPr>
      <dsp:spPr>
        <a:xfrm>
          <a:off x="2563796" y="2264306"/>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Apply for ethical approval</a:t>
          </a:r>
          <a:endParaRPr lang="en-US" sz="1900" kern="1200" dirty="0"/>
        </a:p>
      </dsp:txBody>
      <dsp:txXfrm>
        <a:off x="2563796" y="2264306"/>
        <a:ext cx="2330724" cy="1398434"/>
      </dsp:txXfrm>
    </dsp:sp>
    <dsp:sp modelId="{C80D7075-63F4-4082-9150-64BBC92AB2EB}">
      <dsp:nvSpPr>
        <dsp:cNvPr id="0" name=""/>
        <dsp:cNvSpPr/>
      </dsp:nvSpPr>
      <dsp:spPr>
        <a:xfrm>
          <a:off x="5127592" y="2264306"/>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Recruit appropriate participants </a:t>
          </a:r>
          <a:endParaRPr lang="en-US" sz="1900" kern="1200" dirty="0"/>
        </a:p>
      </dsp:txBody>
      <dsp:txXfrm>
        <a:off x="5127592" y="2264306"/>
        <a:ext cx="2330724" cy="1398434"/>
      </dsp:txXfrm>
    </dsp:sp>
    <dsp:sp modelId="{7E87396F-B78E-48D9-AF3D-CFC1DF8274AD}">
      <dsp:nvSpPr>
        <dsp:cNvPr id="0" name=""/>
        <dsp:cNvSpPr/>
      </dsp:nvSpPr>
      <dsp:spPr>
        <a:xfrm>
          <a:off x="0" y="3895813"/>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Carry out the research, e.g. interviews or desk-based research </a:t>
          </a:r>
          <a:endParaRPr lang="en-US" sz="1900" kern="1200"/>
        </a:p>
      </dsp:txBody>
      <dsp:txXfrm>
        <a:off x="0" y="3895813"/>
        <a:ext cx="2330724" cy="1398434"/>
      </dsp:txXfrm>
    </dsp:sp>
    <dsp:sp modelId="{60354857-2183-4025-9793-E6C9BC4B0052}">
      <dsp:nvSpPr>
        <dsp:cNvPr id="0" name=""/>
        <dsp:cNvSpPr/>
      </dsp:nvSpPr>
      <dsp:spPr>
        <a:xfrm>
          <a:off x="2563796" y="3895813"/>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Analyse the data </a:t>
          </a:r>
          <a:endParaRPr lang="en-US" sz="1900" kern="1200"/>
        </a:p>
      </dsp:txBody>
      <dsp:txXfrm>
        <a:off x="2563796" y="3895813"/>
        <a:ext cx="2330724" cy="1398434"/>
      </dsp:txXfrm>
    </dsp:sp>
    <dsp:sp modelId="{00CA4309-C5FC-4219-A59C-0307D4D7D5BE}">
      <dsp:nvSpPr>
        <dsp:cNvPr id="0" name=""/>
        <dsp:cNvSpPr/>
      </dsp:nvSpPr>
      <dsp:spPr>
        <a:xfrm>
          <a:off x="5127592" y="3895813"/>
          <a:ext cx="2330724" cy="1398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Write a report and potentially present the results orally</a:t>
          </a:r>
          <a:endParaRPr lang="en-US" sz="1900" kern="1200"/>
        </a:p>
      </dsp:txBody>
      <dsp:txXfrm>
        <a:off x="5127592" y="3895813"/>
        <a:ext cx="2330724" cy="1398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042A6-A915-464B-890F-E40900EB2849}">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956FB-E547-43D0-A473-A0494EDDB690}">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In the light of your institutional/ clinical aims and cultural needs, what would your ideal clinic project look like?</a:t>
          </a:r>
          <a:endParaRPr lang="en-US" sz="2800" kern="1200" dirty="0"/>
        </a:p>
      </dsp:txBody>
      <dsp:txXfrm>
        <a:off x="0" y="0"/>
        <a:ext cx="5906181" cy="2615359"/>
      </dsp:txXfrm>
    </dsp:sp>
    <dsp:sp modelId="{C5A31BB3-870F-4E98-9B0C-07E9598282BC}">
      <dsp:nvSpPr>
        <dsp:cNvPr id="0" name=""/>
        <dsp:cNvSpPr/>
      </dsp:nvSpPr>
      <dsp:spPr>
        <a:xfrm>
          <a:off x="0" y="2615359"/>
          <a:ext cx="5906181"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EDE5C-C8DF-455F-A308-93675484F868}">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Spend 30 minutes designing a project for your students in a Policy Clinic. The subject matter of the project doesn’t matter so much, we are thinking about pedagogical aims! </a:t>
          </a:r>
        </a:p>
      </dsp:txBody>
      <dsp:txXfrm>
        <a:off x="0" y="2615359"/>
        <a:ext cx="5906181" cy="2615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40584-DCBC-460B-B214-07E1120E1764}">
      <dsp:nvSpPr>
        <dsp:cNvPr id="0" name=""/>
        <dsp:cNvSpPr/>
      </dsp:nvSpPr>
      <dsp:spPr>
        <a:xfrm>
          <a:off x="0" y="133779"/>
          <a:ext cx="6304301" cy="9186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Who would the ideal client be?</a:t>
          </a:r>
          <a:endParaRPr lang="en-US" sz="2000" kern="1200"/>
        </a:p>
      </dsp:txBody>
      <dsp:txXfrm>
        <a:off x="44845" y="178624"/>
        <a:ext cx="6214611" cy="828954"/>
      </dsp:txXfrm>
    </dsp:sp>
    <dsp:sp modelId="{EDC6D6D1-A7C9-47E9-93DA-C67CE2915030}">
      <dsp:nvSpPr>
        <dsp:cNvPr id="0" name=""/>
        <dsp:cNvSpPr/>
      </dsp:nvSpPr>
      <dsp:spPr>
        <a:xfrm>
          <a:off x="0" y="1110023"/>
          <a:ext cx="6304301" cy="918644"/>
        </a:xfrm>
        <a:prstGeom prst="roundRect">
          <a:avLst/>
        </a:prstGeom>
        <a:solidFill>
          <a:schemeClr val="accent2">
            <a:hueOff val="-264675"/>
            <a:satOff val="298"/>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What would the relationship with the client look like?</a:t>
          </a:r>
          <a:endParaRPr lang="en-US" sz="2000" kern="1200"/>
        </a:p>
      </dsp:txBody>
      <dsp:txXfrm>
        <a:off x="44845" y="1154868"/>
        <a:ext cx="6214611" cy="828954"/>
      </dsp:txXfrm>
    </dsp:sp>
    <dsp:sp modelId="{2E6EBEA6-D85E-4389-8278-D67F420CBDF7}">
      <dsp:nvSpPr>
        <dsp:cNvPr id="0" name=""/>
        <dsp:cNvSpPr/>
      </dsp:nvSpPr>
      <dsp:spPr>
        <a:xfrm>
          <a:off x="0" y="2086267"/>
          <a:ext cx="6304301" cy="918644"/>
        </a:xfrm>
        <a:prstGeom prst="roundRect">
          <a:avLst/>
        </a:prstGeom>
        <a:solidFill>
          <a:schemeClr val="accent2">
            <a:hueOff val="-529349"/>
            <a:satOff val="597"/>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What would the students do?</a:t>
          </a:r>
        </a:p>
        <a:p>
          <a:pPr marL="0" lvl="0" indent="0" algn="l" defTabSz="889000">
            <a:lnSpc>
              <a:spcPct val="90000"/>
            </a:lnSpc>
            <a:spcBef>
              <a:spcPct val="0"/>
            </a:spcBef>
            <a:spcAft>
              <a:spcPct val="35000"/>
            </a:spcAft>
            <a:buNone/>
          </a:pPr>
          <a:r>
            <a:rPr lang="en-GB" sz="2000" kern="1200" dirty="0"/>
            <a:t>What skills would the students develop? </a:t>
          </a:r>
          <a:endParaRPr lang="en-US" sz="2000" kern="1200" dirty="0"/>
        </a:p>
      </dsp:txBody>
      <dsp:txXfrm>
        <a:off x="44845" y="2131112"/>
        <a:ext cx="6214611" cy="828954"/>
      </dsp:txXfrm>
    </dsp:sp>
    <dsp:sp modelId="{EEDCB386-6098-49C7-B37D-5DC0D9BFE891}">
      <dsp:nvSpPr>
        <dsp:cNvPr id="0" name=""/>
        <dsp:cNvSpPr/>
      </dsp:nvSpPr>
      <dsp:spPr>
        <a:xfrm>
          <a:off x="0" y="3062512"/>
          <a:ext cx="6304301" cy="918644"/>
        </a:xfrm>
        <a:prstGeom prst="roundRect">
          <a:avLst/>
        </a:prstGeom>
        <a:solidFill>
          <a:schemeClr val="accent2">
            <a:hueOff val="-794024"/>
            <a:satOff val="895"/>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What would the students produce?</a:t>
          </a:r>
          <a:endParaRPr lang="en-US" sz="2000" kern="1200"/>
        </a:p>
      </dsp:txBody>
      <dsp:txXfrm>
        <a:off x="44845" y="3107357"/>
        <a:ext cx="6214611" cy="828954"/>
      </dsp:txXfrm>
    </dsp:sp>
    <dsp:sp modelId="{12B89560-B032-4EF9-9799-FC41BD0903FE}">
      <dsp:nvSpPr>
        <dsp:cNvPr id="0" name=""/>
        <dsp:cNvSpPr/>
      </dsp:nvSpPr>
      <dsp:spPr>
        <a:xfrm>
          <a:off x="0" y="4038756"/>
          <a:ext cx="6304301" cy="918644"/>
        </a:xfrm>
        <a:prstGeom prst="roundRect">
          <a:avLst/>
        </a:prstGeom>
        <a:solidFill>
          <a:schemeClr val="accent2">
            <a:hueOff val="-1058698"/>
            <a:satOff val="1194"/>
            <a:lumOff val="2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How would you measure the success of the project?</a:t>
          </a:r>
          <a:endParaRPr lang="en-US" sz="2000" kern="1200"/>
        </a:p>
      </dsp:txBody>
      <dsp:txXfrm>
        <a:off x="44845" y="4083601"/>
        <a:ext cx="6214611" cy="828954"/>
      </dsp:txXfrm>
    </dsp:sp>
    <dsp:sp modelId="{C368B697-F55F-43AB-BDFC-13A411FF717E}">
      <dsp:nvSpPr>
        <dsp:cNvPr id="0" name=""/>
        <dsp:cNvSpPr/>
      </dsp:nvSpPr>
      <dsp:spPr>
        <a:xfrm>
          <a:off x="0" y="5015000"/>
          <a:ext cx="6304301" cy="918644"/>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How would you assess the students?</a:t>
          </a:r>
          <a:endParaRPr lang="en-US" sz="2000" kern="1200"/>
        </a:p>
      </dsp:txBody>
      <dsp:txXfrm>
        <a:off x="44845" y="5059845"/>
        <a:ext cx="6214611" cy="8289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B05E6F5-008B-F341-9C08-3BEF236C46F9}" type="datetimeFigureOut">
              <a:rPr lang="en-US" smtClean="0"/>
              <a:t>9/22/2023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4C43FF5-6819-A246-A2E4-1A4E8166AE1D}" type="slidenum">
              <a:rPr lang="en-US" smtClean="0"/>
              <a:t>‹#›</a:t>
            </a:fld>
            <a:endParaRPr lang="en-US"/>
          </a:p>
        </p:txBody>
      </p:sp>
    </p:spTree>
    <p:extLst>
      <p:ext uri="{BB962C8B-B14F-4D97-AF65-F5344CB8AC3E}">
        <p14:creationId xmlns:p14="http://schemas.microsoft.com/office/powerpoint/2010/main" val="20079274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5E6F5-008B-F341-9C08-3BEF236C46F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5401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5E6F5-008B-F341-9C08-3BEF236C46F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172455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05E6F5-008B-F341-9C08-3BEF236C46F9}"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333685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B05E6F5-008B-F341-9C08-3BEF236C46F9}" type="datetimeFigureOut">
              <a:rPr lang="en-US" smtClean="0"/>
              <a:t>9/22/2023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25258621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05E6F5-008B-F341-9C08-3BEF236C46F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373076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05E6F5-008B-F341-9C08-3BEF236C46F9}"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413424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05E6F5-008B-F341-9C08-3BEF236C46F9}"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181594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E6F5-008B-F341-9C08-3BEF236C46F9}"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43FF5-6819-A246-A2E4-1A4E8166AE1D}" type="slidenum">
              <a:rPr lang="en-US" smtClean="0"/>
              <a:t>‹#›</a:t>
            </a:fld>
            <a:endParaRPr lang="en-US"/>
          </a:p>
        </p:txBody>
      </p:sp>
    </p:spTree>
    <p:extLst>
      <p:ext uri="{BB962C8B-B14F-4D97-AF65-F5344CB8AC3E}">
        <p14:creationId xmlns:p14="http://schemas.microsoft.com/office/powerpoint/2010/main" val="125552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B05E6F5-008B-F341-9C08-3BEF236C46F9}" type="datetimeFigureOut">
              <a:rPr lang="en-US" smtClean="0"/>
              <a:t>9/22/2023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4C43FF5-6819-A246-A2E4-1A4E8166AE1D}"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810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05E6F5-008B-F341-9C08-3BEF236C46F9}" type="datetimeFigureOut">
              <a:rPr lang="en-US" smtClean="0"/>
              <a:t>9/22/2023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4C43FF5-6819-A246-A2E4-1A4E8166AE1D}"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78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B05E6F5-008B-F341-9C08-3BEF236C46F9}" type="datetimeFigureOut">
              <a:rPr lang="en-US" smtClean="0"/>
              <a:t>9/22/2023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4C43FF5-6819-A246-A2E4-1A4E8166AE1D}" type="slidenum">
              <a:rPr lang="en-US" smtClean="0"/>
              <a:t>‹#›</a:t>
            </a:fld>
            <a:endParaRPr lang="en-US"/>
          </a:p>
        </p:txBody>
      </p:sp>
    </p:spTree>
    <p:extLst>
      <p:ext uri="{BB962C8B-B14F-4D97-AF65-F5344CB8AC3E}">
        <p14:creationId xmlns:p14="http://schemas.microsoft.com/office/powerpoint/2010/main" val="186109976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rcid.org/0000-0002-6371-297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72113B-41FA-450E-B533-F5173304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CB5E9E0-7C44-46B5-B3E8-E62887B31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7A2C6EC-3F67-F249-9C1F-2022DCD336B4}"/>
              </a:ext>
            </a:extLst>
          </p:cNvPr>
          <p:cNvSpPr>
            <a:spLocks noGrp="1"/>
          </p:cNvSpPr>
          <p:nvPr>
            <p:ph type="ctrTitle"/>
          </p:nvPr>
        </p:nvSpPr>
        <p:spPr>
          <a:xfrm>
            <a:off x="1136849" y="1348844"/>
            <a:ext cx="5716338" cy="3042706"/>
          </a:xfrm>
        </p:spPr>
        <p:txBody>
          <a:bodyPr>
            <a:normAutofit/>
          </a:bodyPr>
          <a:lstStyle/>
          <a:p>
            <a:r>
              <a:rPr lang="en-GB" sz="6000" dirty="0"/>
              <a:t>Policy clinics – Why and how?</a:t>
            </a:r>
            <a:endParaRPr lang="en-US" sz="6000" dirty="0"/>
          </a:p>
        </p:txBody>
      </p:sp>
      <p:sp>
        <p:nvSpPr>
          <p:cNvPr id="3" name="Subtitle 2">
            <a:extLst>
              <a:ext uri="{FF2B5EF4-FFF2-40B4-BE49-F238E27FC236}">
                <a16:creationId xmlns:a16="http://schemas.microsoft.com/office/drawing/2014/main" id="{24634EED-38B7-6344-BCA9-D68B45DC37BC}"/>
              </a:ext>
            </a:extLst>
          </p:cNvPr>
          <p:cNvSpPr>
            <a:spLocks noGrp="1"/>
          </p:cNvSpPr>
          <p:nvPr>
            <p:ph type="subTitle" idx="1"/>
          </p:nvPr>
        </p:nvSpPr>
        <p:spPr>
          <a:xfrm>
            <a:off x="616738" y="4682063"/>
            <a:ext cx="6055912" cy="1251378"/>
          </a:xfrm>
        </p:spPr>
        <p:txBody>
          <a:bodyPr>
            <a:normAutofit fontScale="92500" lnSpcReduction="10000"/>
          </a:bodyPr>
          <a:lstStyle/>
          <a:p>
            <a:pPr>
              <a:lnSpc>
                <a:spcPct val="90000"/>
              </a:lnSpc>
              <a:spcAft>
                <a:spcPts val="600"/>
              </a:spcAft>
            </a:pPr>
            <a:r>
              <a:rPr lang="en-US" sz="2000" b="1" dirty="0"/>
              <a:t>Liz Curran (Nottingham </a:t>
            </a:r>
            <a:r>
              <a:rPr lang="en-US" sz="2000" b="1"/>
              <a:t>Law School)</a:t>
            </a:r>
            <a:endParaRPr lang="en-US" sz="2000" b="1" dirty="0"/>
          </a:p>
          <a:p>
            <a:pPr>
              <a:lnSpc>
                <a:spcPct val="90000"/>
              </a:lnSpc>
              <a:spcAft>
                <a:spcPts val="600"/>
              </a:spcAft>
            </a:pPr>
            <a:r>
              <a:rPr lang="en-US" sz="2000" b="1" dirty="0"/>
              <a:t>Lyndsey Bengtsson and Siobhan McConnell (Northumbria Law School)</a:t>
            </a:r>
          </a:p>
          <a:p>
            <a:pPr>
              <a:lnSpc>
                <a:spcPct val="90000"/>
              </a:lnSpc>
              <a:spcAft>
                <a:spcPts val="600"/>
              </a:spcAft>
            </a:pPr>
            <a:r>
              <a:rPr lang="en-US" sz="2000" b="1" dirty="0"/>
              <a:t>Rachel Dunn (Leeds Law School, LBU)</a:t>
            </a:r>
          </a:p>
          <a:p>
            <a:pPr>
              <a:lnSpc>
                <a:spcPct val="90000"/>
              </a:lnSpc>
              <a:spcAft>
                <a:spcPts val="600"/>
              </a:spcAft>
            </a:pPr>
            <a:endParaRPr lang="en-US" sz="1100" dirty="0"/>
          </a:p>
        </p:txBody>
      </p:sp>
      <p:sp>
        <p:nvSpPr>
          <p:cNvPr id="14" name="Rectangle 13">
            <a:extLst>
              <a:ext uri="{FF2B5EF4-FFF2-40B4-BE49-F238E27FC236}">
                <a16:creationId xmlns:a16="http://schemas.microsoft.com/office/drawing/2014/main" id="{1EF88855-34D7-45DF-9DB8-682E4A35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BC6981A1-6AD0-44A6-84F4-420410F3B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9FF0FB-30CE-40B4-B3F2-A565E71C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216A06-7EF2-4C72-8D1E-8959D3EB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2A3DE9-7C15-2BB3-479B-0EA164C39B0D}"/>
              </a:ext>
            </a:extLst>
          </p:cNvPr>
          <p:cNvSpPr txBox="1"/>
          <p:nvPr/>
        </p:nvSpPr>
        <p:spPr>
          <a:xfrm>
            <a:off x="6853187" y="1086903"/>
            <a:ext cx="4353293" cy="1453097"/>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6746BA2F-C0C6-CE95-BD74-5E329186E971}"/>
              </a:ext>
            </a:extLst>
          </p:cNvPr>
          <p:cNvSpPr txBox="1"/>
          <p:nvPr/>
        </p:nvSpPr>
        <p:spPr>
          <a:xfrm>
            <a:off x="8696224" y="3043210"/>
            <a:ext cx="4424413" cy="1453097"/>
          </a:xfrm>
          <a:prstGeom prst="rect">
            <a:avLst/>
          </a:prstGeom>
          <a:noFill/>
        </p:spPr>
        <p:txBody>
          <a:bodyPr wrap="square" rtlCol="0">
            <a:spAutoFit/>
          </a:bodyPr>
          <a:lstStyle/>
          <a:p>
            <a:endParaRPr lang="en-GB" dirty="0"/>
          </a:p>
        </p:txBody>
      </p:sp>
      <p:pic>
        <p:nvPicPr>
          <p:cNvPr id="1026" name="Picture 2">
            <a:extLst>
              <a:ext uri="{FF2B5EF4-FFF2-40B4-BE49-F238E27FC236}">
                <a16:creationId xmlns:a16="http://schemas.microsoft.com/office/drawing/2014/main" id="{BC6BD093-D676-351B-2D2A-8A1B7ADC6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087" y="3005109"/>
            <a:ext cx="3767188" cy="12144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nner of Leeds Law School Advocacy Prize Sponsored by Trinity Chambers  Announced - Trinity Chambers">
            <a:extLst>
              <a:ext uri="{FF2B5EF4-FFF2-40B4-BE49-F238E27FC236}">
                <a16:creationId xmlns:a16="http://schemas.microsoft.com/office/drawing/2014/main" id="{133E7911-794C-9745-9993-2475900D7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787" y="4368134"/>
            <a:ext cx="1994943" cy="1743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47D3-8F8F-0246-AF05-688EE326CB27}"/>
              </a:ext>
            </a:extLst>
          </p:cNvPr>
          <p:cNvPicPr>
            <a:picLocks noChangeAspect="1"/>
          </p:cNvPicPr>
          <p:nvPr/>
        </p:nvPicPr>
        <p:blipFill rotWithShape="1">
          <a:blip r:embed="rId4"/>
          <a:srcRect r="2" b="15752"/>
          <a:stretch/>
        </p:blipFill>
        <p:spPr>
          <a:xfrm>
            <a:off x="7091680" y="1138715"/>
            <a:ext cx="3579796" cy="1401285"/>
          </a:xfrm>
          <a:prstGeom prst="rect">
            <a:avLst/>
          </a:prstGeom>
        </p:spPr>
      </p:pic>
    </p:spTree>
    <p:extLst>
      <p:ext uri="{BB962C8B-B14F-4D97-AF65-F5344CB8AC3E}">
        <p14:creationId xmlns:p14="http://schemas.microsoft.com/office/powerpoint/2010/main" val="7789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745DC-6FB6-9E4B-A5F8-650B50575A73}"/>
              </a:ext>
            </a:extLst>
          </p:cNvPr>
          <p:cNvSpPr>
            <a:spLocks noGrp="1"/>
          </p:cNvSpPr>
          <p:nvPr>
            <p:ph idx="1"/>
          </p:nvPr>
        </p:nvSpPr>
        <p:spPr>
          <a:xfrm>
            <a:off x="6271590" y="2103120"/>
            <a:ext cx="4853609" cy="3931920"/>
          </a:xfrm>
        </p:spPr>
        <p:txBody>
          <a:bodyPr>
            <a:normAutofit fontScale="92500" lnSpcReduction="20000"/>
          </a:bodyPr>
          <a:lstStyle/>
          <a:p>
            <a:r>
              <a:rPr lang="en-AU" sz="1800" dirty="0">
                <a:effectLst/>
                <a:latin typeface="Calibri" panose="020F0502020204030204" pitchFamily="34" charset="0"/>
                <a:ea typeface="Calibri" panose="020F0502020204030204" pitchFamily="34" charset="0"/>
                <a:cs typeface="Arial" panose="020B0604020202020204" pitchFamily="34" charset="0"/>
              </a:rPr>
              <a:t>Collaboration skills, awareness of legal problems in the context of other problems, and interpersonal skills are increasingly important. Clinical programs are one way in which such skills can be developed. Students in clinics can have a role in helping other professions realise the relevance of justice responses to resolving client problems. (Curran, 2021). </a:t>
            </a:r>
          </a:p>
          <a:p>
            <a:r>
              <a:rPr lang="en-AU" sz="1800" dirty="0">
                <a:effectLst/>
                <a:latin typeface="Calibri" panose="020F0502020204030204" pitchFamily="34" charset="0"/>
                <a:ea typeface="Calibri" panose="020F0502020204030204" pitchFamily="34" charset="0"/>
                <a:cs typeface="Arial" panose="020B0604020202020204" pitchFamily="34" charset="0"/>
              </a:rPr>
              <a:t>The reality is that, on leaving law school, students require more than just technical knowledge of laws and case law. They must work with uncertainty, different client groups and behaviours and, to gain good client outcomes, they will need to go beyond options of litigation and case law (Payton, 1985). They will need to work with other professionals to problem solve and find resolutions to issues not always disclosed in a legal textbook (Curran, 2021).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id="{0B3778E3-C35F-7E42-83AA-7D5A8022992A}"/>
              </a:ext>
            </a:extLst>
          </p:cNvPr>
          <p:cNvSpPr>
            <a:spLocks noGrp="1"/>
          </p:cNvSpPr>
          <p:nvPr>
            <p:ph type="title"/>
          </p:nvPr>
        </p:nvSpPr>
        <p:spPr>
          <a:xfrm>
            <a:off x="573408" y="559477"/>
            <a:ext cx="3948895" cy="5709931"/>
          </a:xfrm>
        </p:spPr>
        <p:txBody>
          <a:bodyPr vert="horz" lIns="91440" tIns="45720" rIns="91440" bIns="45720" rtlCol="0" anchor="ctr">
            <a:normAutofit/>
          </a:bodyPr>
          <a:lstStyle/>
          <a:p>
            <a:pPr algn="ctr"/>
            <a:r>
              <a:rPr lang="en-US" b="1" dirty="0"/>
              <a:t>Overview of our Policy Clinics: </a:t>
            </a:r>
            <a:br>
              <a:rPr lang="en-US" dirty="0"/>
            </a:br>
            <a:endParaRPr lang="en-US" dirty="0"/>
          </a:p>
        </p:txBody>
      </p:sp>
    </p:spTree>
    <p:extLst>
      <p:ext uri="{BB962C8B-B14F-4D97-AF65-F5344CB8AC3E}">
        <p14:creationId xmlns:p14="http://schemas.microsoft.com/office/powerpoint/2010/main" val="84230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300E-491A-E84B-99E4-87F6B5080329}"/>
              </a:ext>
            </a:extLst>
          </p:cNvPr>
          <p:cNvSpPr>
            <a:spLocks noGrp="1"/>
          </p:cNvSpPr>
          <p:nvPr>
            <p:ph type="title"/>
          </p:nvPr>
        </p:nvSpPr>
        <p:spPr>
          <a:xfrm>
            <a:off x="573409" y="559477"/>
            <a:ext cx="2541266" cy="5709931"/>
          </a:xfrm>
        </p:spPr>
        <p:txBody>
          <a:bodyPr>
            <a:normAutofit/>
          </a:bodyPr>
          <a:lstStyle/>
          <a:p>
            <a:pPr algn="ctr"/>
            <a:r>
              <a:rPr lang="en-US" b="1" dirty="0"/>
              <a:t>Policy Clinics: Why? </a:t>
            </a:r>
          </a:p>
        </p:txBody>
      </p:sp>
      <p:graphicFrame>
        <p:nvGraphicFramePr>
          <p:cNvPr id="25" name="Content Placeholder 2">
            <a:extLst>
              <a:ext uri="{FF2B5EF4-FFF2-40B4-BE49-F238E27FC236}">
                <a16:creationId xmlns:a16="http://schemas.microsoft.com/office/drawing/2014/main" id="{BBE0B736-FCA4-E9A1-2DB6-D137E5DD12AA}"/>
              </a:ext>
            </a:extLst>
          </p:cNvPr>
          <p:cNvGraphicFramePr>
            <a:graphicFrameLocks noGrp="1"/>
          </p:cNvGraphicFramePr>
          <p:nvPr>
            <p:ph idx="1"/>
            <p:extLst>
              <p:ext uri="{D42A27DB-BD31-4B8C-83A1-F6EECF244321}">
                <p14:modId xmlns:p14="http://schemas.microsoft.com/office/powerpoint/2010/main" val="1357373879"/>
              </p:ext>
            </p:extLst>
          </p:nvPr>
        </p:nvGraphicFramePr>
        <p:xfrm>
          <a:off x="3205531" y="369588"/>
          <a:ext cx="7496751" cy="611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66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D4E4-4B90-BA49-80F2-CDACF7918EB4}"/>
              </a:ext>
            </a:extLst>
          </p:cNvPr>
          <p:cNvSpPr>
            <a:spLocks noGrp="1"/>
          </p:cNvSpPr>
          <p:nvPr>
            <p:ph type="title"/>
          </p:nvPr>
        </p:nvSpPr>
        <p:spPr>
          <a:xfrm>
            <a:off x="573408" y="559477"/>
            <a:ext cx="3948895" cy="5709931"/>
          </a:xfrm>
        </p:spPr>
        <p:txBody>
          <a:bodyPr vert="horz" lIns="91440" tIns="45720" rIns="91440" bIns="45720" rtlCol="0" anchor="ctr">
            <a:normAutofit/>
          </a:bodyPr>
          <a:lstStyle/>
          <a:p>
            <a:pPr algn="ctr"/>
            <a:r>
              <a:rPr lang="en-US" b="1" dirty="0"/>
              <a:t>Overview of our Policy Clinic: Northumbria</a:t>
            </a:r>
          </a:p>
        </p:txBody>
      </p:sp>
      <p:graphicFrame>
        <p:nvGraphicFramePr>
          <p:cNvPr id="8" name="Content Placeholder 2">
            <a:extLst>
              <a:ext uri="{FF2B5EF4-FFF2-40B4-BE49-F238E27FC236}">
                <a16:creationId xmlns:a16="http://schemas.microsoft.com/office/drawing/2014/main" id="{35DB239E-4DAC-D8D7-6488-6C481CBCF0E6}"/>
              </a:ext>
            </a:extLst>
          </p:cNvPr>
          <p:cNvGraphicFramePr/>
          <p:nvPr>
            <p:extLst>
              <p:ext uri="{D42A27DB-BD31-4B8C-83A1-F6EECF244321}">
                <p14:modId xmlns:p14="http://schemas.microsoft.com/office/powerpoint/2010/main" val="4039549826"/>
              </p:ext>
            </p:extLst>
          </p:nvPr>
        </p:nvGraphicFramePr>
        <p:xfrm>
          <a:off x="4687905" y="559477"/>
          <a:ext cx="6840774" cy="574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63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560B3AF-CE0C-9B4E-BB35-DD44E6D07732}"/>
              </a:ext>
            </a:extLst>
          </p:cNvPr>
          <p:cNvSpPr txBox="1">
            <a:spLocks/>
          </p:cNvSpPr>
          <p:nvPr/>
        </p:nvSpPr>
        <p:spPr>
          <a:xfrm>
            <a:off x="573409" y="559477"/>
            <a:ext cx="3331841" cy="5709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GB" b="1" dirty="0"/>
              <a:t>Policy Clinics: How?</a:t>
            </a:r>
          </a:p>
        </p:txBody>
      </p:sp>
      <p:graphicFrame>
        <p:nvGraphicFramePr>
          <p:cNvPr id="8" name="Content Placeholder 2">
            <a:extLst>
              <a:ext uri="{FF2B5EF4-FFF2-40B4-BE49-F238E27FC236}">
                <a16:creationId xmlns:a16="http://schemas.microsoft.com/office/drawing/2014/main" id="{E7C6D8A2-89ED-8C4B-BDC6-AB4E26B3240E}"/>
              </a:ext>
            </a:extLst>
          </p:cNvPr>
          <p:cNvGraphicFramePr>
            <a:graphicFrameLocks noGrp="1"/>
          </p:cNvGraphicFramePr>
          <p:nvPr>
            <p:ph idx="1"/>
            <p:extLst>
              <p:ext uri="{D42A27DB-BD31-4B8C-83A1-F6EECF244321}">
                <p14:modId xmlns:p14="http://schemas.microsoft.com/office/powerpoint/2010/main" val="2528417134"/>
              </p:ext>
            </p:extLst>
          </p:nvPr>
        </p:nvGraphicFramePr>
        <p:xfrm>
          <a:off x="3933582" y="559477"/>
          <a:ext cx="7458317" cy="5927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80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9973-A14D-8C44-BC49-79901CA54AF4}"/>
              </a:ext>
            </a:extLst>
          </p:cNvPr>
          <p:cNvSpPr>
            <a:spLocks noGrp="1"/>
          </p:cNvSpPr>
          <p:nvPr>
            <p:ph type="title"/>
          </p:nvPr>
        </p:nvSpPr>
        <p:spPr>
          <a:xfrm>
            <a:off x="737486" y="727626"/>
            <a:ext cx="4602152" cy="1718225"/>
          </a:xfrm>
        </p:spPr>
        <p:txBody>
          <a:bodyPr>
            <a:normAutofit/>
          </a:bodyPr>
          <a:lstStyle/>
          <a:p>
            <a:r>
              <a:rPr lang="en-US" b="1" dirty="0"/>
              <a:t>Project Examples </a:t>
            </a:r>
          </a:p>
        </p:txBody>
      </p:sp>
      <p:sp>
        <p:nvSpPr>
          <p:cNvPr id="3" name="Content Placeholder 2">
            <a:extLst>
              <a:ext uri="{FF2B5EF4-FFF2-40B4-BE49-F238E27FC236}">
                <a16:creationId xmlns:a16="http://schemas.microsoft.com/office/drawing/2014/main" id="{86394845-9455-4D41-9BF6-E7C5D3608DBE}"/>
              </a:ext>
            </a:extLst>
          </p:cNvPr>
          <p:cNvSpPr>
            <a:spLocks noGrp="1"/>
          </p:cNvSpPr>
          <p:nvPr>
            <p:ph idx="1"/>
          </p:nvPr>
        </p:nvSpPr>
        <p:spPr>
          <a:xfrm>
            <a:off x="737486" y="2538919"/>
            <a:ext cx="4602152" cy="3596880"/>
          </a:xfrm>
        </p:spPr>
        <p:txBody>
          <a:bodyPr>
            <a:normAutofit/>
          </a:bodyPr>
          <a:lstStyle/>
          <a:p>
            <a:pPr>
              <a:lnSpc>
                <a:spcPct val="90000"/>
              </a:lnSpc>
            </a:pPr>
            <a:r>
              <a:rPr lang="en-US" sz="1700"/>
              <a:t>The effectiveness of gaining protection through the Family Court from domestic abuse – project for Northumbria Police </a:t>
            </a:r>
          </a:p>
          <a:p>
            <a:pPr>
              <a:lnSpc>
                <a:spcPct val="90000"/>
              </a:lnSpc>
            </a:pPr>
            <a:endParaRPr lang="en-US" sz="1700"/>
          </a:p>
          <a:p>
            <a:pPr>
              <a:lnSpc>
                <a:spcPct val="90000"/>
              </a:lnSpc>
            </a:pPr>
            <a:r>
              <a:rPr lang="en-US" sz="1700"/>
              <a:t>Child-friendly Justice and mental health law – project for academics in Northumbria Law School </a:t>
            </a:r>
          </a:p>
          <a:p>
            <a:pPr>
              <a:lnSpc>
                <a:spcPct val="90000"/>
              </a:lnSpc>
            </a:pPr>
            <a:endParaRPr lang="en-US" sz="1700"/>
          </a:p>
          <a:p>
            <a:pPr>
              <a:lnSpc>
                <a:spcPct val="90000"/>
              </a:lnSpc>
            </a:pPr>
            <a:r>
              <a:rPr lang="en-US" sz="1700"/>
              <a:t>Access to Justice during the Covid-19 pandemic in the UK and online court hearings – presented to the All Party Parliamentary Group for Legal and Constitutional Affairs</a:t>
            </a:r>
          </a:p>
          <a:p>
            <a:pPr>
              <a:lnSpc>
                <a:spcPct val="90000"/>
              </a:lnSpc>
            </a:pPr>
            <a:endParaRPr lang="en-US" sz="1700"/>
          </a:p>
          <a:p>
            <a:pPr>
              <a:lnSpc>
                <a:spcPct val="90000"/>
              </a:lnSpc>
            </a:pPr>
            <a:endParaRPr lang="en-US" sz="1700"/>
          </a:p>
        </p:txBody>
      </p:sp>
      <p:pic>
        <p:nvPicPr>
          <p:cNvPr id="4" name="Picture 3" descr="Text, letter&#10;&#10;Description automatically generated">
            <a:extLst>
              <a:ext uri="{FF2B5EF4-FFF2-40B4-BE49-F238E27FC236}">
                <a16:creationId xmlns:a16="http://schemas.microsoft.com/office/drawing/2014/main" id="{15C3D574-C748-A44D-ACF0-4373F4F8E145}"/>
              </a:ext>
            </a:extLst>
          </p:cNvPr>
          <p:cNvPicPr>
            <a:picLocks noChangeAspect="1"/>
          </p:cNvPicPr>
          <p:nvPr/>
        </p:nvPicPr>
        <p:blipFill rotWithShape="1">
          <a:blip r:embed="rId2"/>
          <a:srcRect r="-1" b="29636"/>
          <a:stretch/>
        </p:blipFill>
        <p:spPr>
          <a:xfrm>
            <a:off x="8245160" y="3209731"/>
            <a:ext cx="3716680" cy="3396343"/>
          </a:xfrm>
          <a:prstGeom prst="rect">
            <a:avLst/>
          </a:prstGeom>
        </p:spPr>
      </p:pic>
      <p:pic>
        <p:nvPicPr>
          <p:cNvPr id="6" name="Picture 5" descr="Text&#10;&#10;Description automatically generated">
            <a:extLst>
              <a:ext uri="{FF2B5EF4-FFF2-40B4-BE49-F238E27FC236}">
                <a16:creationId xmlns:a16="http://schemas.microsoft.com/office/drawing/2014/main" id="{774297A3-2CDA-D24B-9E37-C713DF55C038}"/>
              </a:ext>
            </a:extLst>
          </p:cNvPr>
          <p:cNvPicPr>
            <a:picLocks noChangeAspect="1"/>
          </p:cNvPicPr>
          <p:nvPr/>
        </p:nvPicPr>
        <p:blipFill rotWithShape="1">
          <a:blip r:embed="rId3"/>
          <a:srcRect t="5334" r="2" b="20623"/>
          <a:stretch/>
        </p:blipFill>
        <p:spPr>
          <a:xfrm>
            <a:off x="6013954"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5" name="Picture 4">
            <a:extLst>
              <a:ext uri="{FF2B5EF4-FFF2-40B4-BE49-F238E27FC236}">
                <a16:creationId xmlns:a16="http://schemas.microsoft.com/office/drawing/2014/main" id="{8C4BB889-77D2-2744-842C-EF1E914803ED}"/>
              </a:ext>
            </a:extLst>
          </p:cNvPr>
          <p:cNvPicPr>
            <a:picLocks noChangeAspect="1"/>
          </p:cNvPicPr>
          <p:nvPr/>
        </p:nvPicPr>
        <p:blipFill rotWithShape="1">
          <a:blip r:embed="rId4"/>
          <a:srcRect l="2569" r="2975" b="-3"/>
          <a:stretch/>
        </p:blipFill>
        <p:spPr>
          <a:xfrm>
            <a:off x="10103510" y="282258"/>
            <a:ext cx="1858339" cy="2780881"/>
          </a:xfrm>
          <a:prstGeom prst="rect">
            <a:avLst/>
          </a:prstGeom>
        </p:spPr>
      </p:pic>
      <p:pic>
        <p:nvPicPr>
          <p:cNvPr id="7" name="Picture 6">
            <a:extLst>
              <a:ext uri="{FF2B5EF4-FFF2-40B4-BE49-F238E27FC236}">
                <a16:creationId xmlns:a16="http://schemas.microsoft.com/office/drawing/2014/main" id="{AD061B9C-4BA3-CB4A-861A-A95F3F0FBFE1}"/>
              </a:ext>
            </a:extLst>
          </p:cNvPr>
          <p:cNvPicPr>
            <a:picLocks noChangeAspect="1"/>
          </p:cNvPicPr>
          <p:nvPr/>
        </p:nvPicPr>
        <p:blipFill rotWithShape="1">
          <a:blip r:embed="rId5"/>
          <a:srcRect l="25154" r="15775" b="-2"/>
          <a:stretch/>
        </p:blipFill>
        <p:spPr>
          <a:xfrm>
            <a:off x="6012659" y="4194828"/>
            <a:ext cx="2071743" cy="2411246"/>
          </a:xfrm>
          <a:prstGeom prst="rect">
            <a:avLst/>
          </a:prstGeom>
        </p:spPr>
      </p:pic>
    </p:spTree>
    <p:extLst>
      <p:ext uri="{BB962C8B-B14F-4D97-AF65-F5344CB8AC3E}">
        <p14:creationId xmlns:p14="http://schemas.microsoft.com/office/powerpoint/2010/main" val="61500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09A94D4F-7288-ED48-8D57-EEE17B83000B}"/>
              </a:ext>
            </a:extLst>
          </p:cNvPr>
          <p:cNvSpPr>
            <a:spLocks noGrp="1"/>
          </p:cNvSpPr>
          <p:nvPr>
            <p:ph type="title"/>
          </p:nvPr>
        </p:nvSpPr>
        <p:spPr>
          <a:xfrm>
            <a:off x="573409" y="559477"/>
            <a:ext cx="3765200" cy="5709931"/>
          </a:xfrm>
        </p:spPr>
        <p:txBody>
          <a:bodyPr>
            <a:normAutofit/>
          </a:bodyPr>
          <a:lstStyle/>
          <a:p>
            <a:pPr algn="ctr"/>
            <a:r>
              <a:rPr lang="en-US" b="1" dirty="0"/>
              <a:t>Policy Clinics: How?</a:t>
            </a:r>
          </a:p>
        </p:txBody>
      </p:sp>
      <p:graphicFrame>
        <p:nvGraphicFramePr>
          <p:cNvPr id="5" name="Content Placeholder 2">
            <a:extLst>
              <a:ext uri="{FF2B5EF4-FFF2-40B4-BE49-F238E27FC236}">
                <a16:creationId xmlns:a16="http://schemas.microsoft.com/office/drawing/2014/main" id="{E3B280CD-FDB8-5A4B-9443-C4440888CF53}"/>
              </a:ext>
            </a:extLst>
          </p:cNvPr>
          <p:cNvGraphicFramePr>
            <a:graphicFrameLocks noGrp="1"/>
          </p:cNvGraphicFramePr>
          <p:nvPr>
            <p:ph idx="1"/>
            <p:extLst>
              <p:ext uri="{D42A27DB-BD31-4B8C-83A1-F6EECF244321}">
                <p14:modId xmlns:p14="http://schemas.microsoft.com/office/powerpoint/2010/main" val="182632227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59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286EC2E1-90B7-8D4F-81B3-F11389A234BC}"/>
              </a:ext>
            </a:extLst>
          </p:cNvPr>
          <p:cNvSpPr>
            <a:spLocks noGrp="1"/>
          </p:cNvSpPr>
          <p:nvPr>
            <p:ph type="title"/>
          </p:nvPr>
        </p:nvSpPr>
        <p:spPr>
          <a:xfrm>
            <a:off x="573409" y="559477"/>
            <a:ext cx="3765200" cy="5709931"/>
          </a:xfrm>
        </p:spPr>
        <p:txBody>
          <a:bodyPr>
            <a:normAutofit/>
          </a:bodyPr>
          <a:lstStyle/>
          <a:p>
            <a:pPr algn="ctr"/>
            <a:r>
              <a:rPr lang="en-US" b="1" dirty="0"/>
              <a:t>Designing a Project: What to Consider</a:t>
            </a:r>
          </a:p>
        </p:txBody>
      </p:sp>
      <p:graphicFrame>
        <p:nvGraphicFramePr>
          <p:cNvPr id="12" name="Content Placeholder 2">
            <a:extLst>
              <a:ext uri="{FF2B5EF4-FFF2-40B4-BE49-F238E27FC236}">
                <a16:creationId xmlns:a16="http://schemas.microsoft.com/office/drawing/2014/main" id="{E5803714-1D4E-3628-AFFB-8B92BDD513CF}"/>
              </a:ext>
            </a:extLst>
          </p:cNvPr>
          <p:cNvGraphicFramePr>
            <a:graphicFrameLocks noGrp="1"/>
          </p:cNvGraphicFramePr>
          <p:nvPr>
            <p:ph idx="1"/>
            <p:extLst>
              <p:ext uri="{D42A27DB-BD31-4B8C-83A1-F6EECF244321}">
                <p14:modId xmlns:p14="http://schemas.microsoft.com/office/powerpoint/2010/main" val="1997227391"/>
              </p:ext>
            </p:extLst>
          </p:nvPr>
        </p:nvGraphicFramePr>
        <p:xfrm>
          <a:off x="5478124" y="409576"/>
          <a:ext cx="6304301" cy="606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55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1855-CC9C-3744-87D7-C8B9DD8C6075}"/>
              </a:ext>
            </a:extLst>
          </p:cNvPr>
          <p:cNvSpPr>
            <a:spLocks noGrp="1"/>
          </p:cNvSpPr>
          <p:nvPr>
            <p:ph type="title"/>
          </p:nvPr>
        </p:nvSpPr>
        <p:spPr>
          <a:xfrm>
            <a:off x="1066800" y="123049"/>
            <a:ext cx="10058400" cy="1371600"/>
          </a:xfrm>
        </p:spPr>
        <p:txBody>
          <a:bodyPr/>
          <a:lstStyle/>
          <a:p>
            <a:pPr algn="ctr"/>
            <a:r>
              <a:rPr lang="en-GB" b="1" dirty="0"/>
              <a:t>Thank you! </a:t>
            </a:r>
          </a:p>
        </p:txBody>
      </p:sp>
      <p:sp>
        <p:nvSpPr>
          <p:cNvPr id="3" name="Content Placeholder 2">
            <a:extLst>
              <a:ext uri="{FF2B5EF4-FFF2-40B4-BE49-F238E27FC236}">
                <a16:creationId xmlns:a16="http://schemas.microsoft.com/office/drawing/2014/main" id="{E66D051A-C50B-DB4C-B426-6F83AED25FFB}"/>
              </a:ext>
            </a:extLst>
          </p:cNvPr>
          <p:cNvSpPr>
            <a:spLocks noGrp="1"/>
          </p:cNvSpPr>
          <p:nvPr>
            <p:ph idx="1"/>
          </p:nvPr>
        </p:nvSpPr>
        <p:spPr>
          <a:xfrm>
            <a:off x="654341" y="838899"/>
            <a:ext cx="10470859" cy="5668779"/>
          </a:xfrm>
        </p:spPr>
        <p:txBody>
          <a:bodyPr>
            <a:normAutofit fontScale="92500" lnSpcReduction="20000"/>
          </a:bodyPr>
          <a:lstStyle/>
          <a:p>
            <a:pPr marL="0" indent="0">
              <a:buNone/>
            </a:pPr>
            <a:r>
              <a:rPr lang="en-GB" b="1" dirty="0"/>
              <a:t>References </a:t>
            </a:r>
          </a:p>
          <a:p>
            <a:r>
              <a:rPr lang="en-GB" dirty="0"/>
              <a:t>Carolin, J. (2014) When Law Reform is Not Enough: A Case Study on social Change and the Role that Lawyers and Legal Clinics Ought to Play.   </a:t>
            </a:r>
            <a:r>
              <a:rPr lang="en-GB" i="1" dirty="0"/>
              <a:t>Journal of Law and Social Policy, </a:t>
            </a:r>
            <a:r>
              <a:rPr lang="en-GB" dirty="0"/>
              <a:t>23,</a:t>
            </a:r>
            <a:r>
              <a:rPr lang="en-GB" i="1" dirty="0"/>
              <a:t> </a:t>
            </a:r>
            <a:r>
              <a:rPr lang="en-GB" dirty="0"/>
              <a:t>107 </a:t>
            </a:r>
          </a:p>
          <a:p>
            <a:r>
              <a:rPr lang="en-GB" dirty="0"/>
              <a:t>Anna E Carpenter, 'The Project Model of Clinical Education: Eight Principles to Maximize Student Learning and Social Justice Impact' (2013) 20 Clinical L Rev 3</a:t>
            </a:r>
          </a:p>
          <a:p>
            <a:r>
              <a:rPr lang="en-GB" dirty="0"/>
              <a:t>Curran, L. (2007). University Law Clinics and their value in undertaking client-centred law reform to provide a voice for client’s experiences. </a:t>
            </a:r>
            <a:r>
              <a:rPr lang="en-GB" i="1" dirty="0"/>
              <a:t>International Journal of Clinical Legal Education, </a:t>
            </a:r>
            <a:r>
              <a:rPr lang="en-GB" dirty="0"/>
              <a:t>12,</a:t>
            </a:r>
            <a:r>
              <a:rPr lang="en-GB" i="1" dirty="0"/>
              <a:t> </a:t>
            </a:r>
            <a:r>
              <a:rPr lang="en-GB" dirty="0"/>
              <a:t>105 </a:t>
            </a:r>
          </a:p>
          <a:p>
            <a:pPr lvl="0"/>
            <a:r>
              <a:rPr lang="en-GB" dirty="0"/>
              <a:t>Curran, L. (2004). Innovations in an Australian Clinical Legal Education Program: Students Making a Difference in Generating Positive Change. </a:t>
            </a:r>
            <a:r>
              <a:rPr lang="en-GB" i="1" dirty="0"/>
              <a:t>International Journal of Clinical Legal Education, </a:t>
            </a:r>
            <a:r>
              <a:rPr lang="en-GB" dirty="0"/>
              <a:t>6, 162 </a:t>
            </a:r>
          </a:p>
          <a:p>
            <a:pPr lvl="0"/>
            <a:r>
              <a:rPr lang="en-GB" dirty="0"/>
              <a:t>Curran, L. (2022). </a:t>
            </a:r>
            <a:r>
              <a:rPr lang="en-US" b="0" i="1" dirty="0">
                <a:solidFill>
                  <a:srgbClr val="4E4E4E"/>
                </a:solidFill>
                <a:effectLst/>
              </a:rPr>
              <a:t>Better law for a better world: new approaches to law practice and </a:t>
            </a:r>
            <a:r>
              <a:rPr lang="en-US" b="0" i="1">
                <a:solidFill>
                  <a:srgbClr val="4E4E4E"/>
                </a:solidFill>
                <a:effectLst/>
              </a:rPr>
              <a:t>education Chapter 12, 2011-219</a:t>
            </a:r>
            <a:r>
              <a:rPr lang="en-US" b="0" i="0">
                <a:solidFill>
                  <a:srgbClr val="4E4E4E"/>
                </a:solidFill>
                <a:effectLst/>
              </a:rPr>
              <a:t>. </a:t>
            </a:r>
            <a:r>
              <a:rPr lang="en-US" b="0" i="0" dirty="0">
                <a:solidFill>
                  <a:srgbClr val="4E4E4E"/>
                </a:solidFill>
                <a:effectLst/>
              </a:rPr>
              <a:t>Abingdon: Routledge. ISBN 9780367180423, </a:t>
            </a:r>
            <a:r>
              <a:rPr lang="en-GB" i="0" dirty="0">
                <a:effectLst/>
              </a:rPr>
              <a:t>doi.org/10.4324/9780429059254</a:t>
            </a:r>
            <a:endParaRPr lang="en-GB" dirty="0"/>
          </a:p>
          <a:p>
            <a:pPr lvl="0"/>
            <a:r>
              <a:rPr lang="en-GB" dirty="0"/>
              <a:t>Lady Hale, President of the Supreme Court of the United Kingdom, (11</a:t>
            </a:r>
            <a:r>
              <a:rPr lang="en-GB" baseline="30000" dirty="0"/>
              <a:t>th</a:t>
            </a:r>
            <a:r>
              <a:rPr lang="en-GB" dirty="0"/>
              <a:t> June 2019) Impact in the Courts. </a:t>
            </a:r>
            <a:r>
              <a:rPr lang="en-GB" i="1" dirty="0"/>
              <a:t>Impact and Law Reform Conference 2019</a:t>
            </a:r>
            <a:r>
              <a:rPr lang="en-GB" dirty="0"/>
              <a:t> (Institute of Advanced Legal Studies, London)  </a:t>
            </a:r>
          </a:p>
          <a:p>
            <a:pPr lvl="0"/>
            <a:r>
              <a:rPr lang="en-GB" dirty="0">
                <a:ea typeface="Calibri" panose="020F0502020204030204" pitchFamily="34" charset="0"/>
                <a:cs typeface="Times New Roman" panose="02020603050405020304" pitchFamily="18" charset="0"/>
              </a:rPr>
              <a:t>Dunn, R</a:t>
            </a:r>
            <a:r>
              <a:rPr lang="en-GB" sz="1800" dirty="0">
                <a:effectLst/>
                <a:ea typeface="Calibri" panose="020F0502020204030204" pitchFamily="34" charset="0"/>
                <a:cs typeface="Times New Roman" panose="02020603050405020304" pitchFamily="18" charset="0"/>
              </a:rPr>
              <a:t>, Bengtsson, L. and McConnell, S. (2020). The Policy Clinic at Northumbria University: Influencing Policy/Law Reform as an effective Educational Tool for Students. </a:t>
            </a:r>
            <a:r>
              <a:rPr lang="en-GB" sz="1800" i="1" dirty="0">
                <a:effectLst/>
                <a:ea typeface="Calibri" panose="020F0502020204030204" pitchFamily="34" charset="0"/>
                <a:cs typeface="Times New Roman" panose="02020603050405020304" pitchFamily="18" charset="0"/>
              </a:rPr>
              <a:t>International Journal of Clinical Legal Education</a:t>
            </a:r>
            <a:r>
              <a:rPr lang="en-GB" sz="1800" dirty="0">
                <a:effectLst/>
                <a:ea typeface="Calibri" panose="020F0502020204030204" pitchFamily="34" charset="0"/>
                <a:cs typeface="Times New Roman" panose="02020603050405020304" pitchFamily="18" charset="0"/>
              </a:rPr>
              <a:t> 27(2)</a:t>
            </a:r>
          </a:p>
          <a:p>
            <a:pPr lvl="0"/>
            <a:r>
              <a:rPr lang="en-GB" b="0" i="0" dirty="0">
                <a:solidFill>
                  <a:srgbClr val="1C1D1E"/>
                </a:solidFill>
                <a:effectLst/>
              </a:rPr>
              <a:t>O’Connell, M.E. and DiFonzo, J.H. (2006), THE FAMILY LAW EDUCATION REFORM PROJECT FINAL REPORT. Family Court Review, 44: 524-570</a:t>
            </a:r>
            <a:endParaRPr lang="en-GB" sz="1800" dirty="0">
              <a:effectLst/>
              <a:ea typeface="Calibri" panose="020F0502020204030204" pitchFamily="34" charset="0"/>
              <a:cs typeface="Times New Roman" panose="02020603050405020304" pitchFamily="18" charset="0"/>
            </a:endParaRPr>
          </a:p>
          <a:p>
            <a:pPr lvl="0"/>
            <a:endParaRPr lang="en-GB" dirty="0"/>
          </a:p>
          <a:p>
            <a:endParaRPr lang="en-GB" dirty="0"/>
          </a:p>
          <a:p>
            <a:endParaRPr lang="en-GB" dirty="0"/>
          </a:p>
          <a:p>
            <a:endParaRPr lang="en-GB" dirty="0"/>
          </a:p>
        </p:txBody>
      </p:sp>
      <p:sp>
        <p:nvSpPr>
          <p:cNvPr id="4" name="Rectangle 1">
            <a:extLst>
              <a:ext uri="{FF2B5EF4-FFF2-40B4-BE49-F238E27FC236}">
                <a16:creationId xmlns:a16="http://schemas.microsoft.com/office/drawing/2014/main" id="{2F08C4ED-E856-58C5-9E71-DA481272DD85}"/>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E4E4E"/>
                </a:solidFill>
                <a:effectLst/>
                <a:latin typeface="Verdana" panose="020B0604030504040204" pitchFamily="34" charset="0"/>
              </a:rPr>
              <a:t>CURRAN, L. </a:t>
            </a:r>
            <a:r>
              <a:rPr kumimoji="0" lang="en-US" altLang="en-US" sz="900" b="1" i="0" u="none" strike="noStrike" cap="none" normalizeH="0" baseline="0">
                <a:ln>
                  <a:noFill/>
                </a:ln>
                <a:solidFill>
                  <a:srgbClr val="3461B0"/>
                </a:solidFill>
                <a:effectLst/>
                <a:latin typeface="Verdana" panose="020B0604030504040204" pitchFamily="34" charset="0"/>
              </a:rPr>
              <a:t>      </a:t>
            </a:r>
            <a:r>
              <a:rPr kumimoji="0" lang="en-US" altLang="en-US" sz="900" b="0" i="0" u="none" strike="noStrike" cap="none" normalizeH="0" baseline="0">
                <a:ln>
                  <a:noFill/>
                </a:ln>
                <a:solidFill>
                  <a:srgbClr val="4E4E4E"/>
                </a:solidFill>
                <a:effectLst/>
                <a:latin typeface="Verdana" panose="020B0604030504040204" pitchFamily="34" charset="0"/>
              </a:rPr>
              <a:t>, 2021. Better law for a better world: new approaches to law practice and education. Abingdon: Routledge. ISBN 9780367180423</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144E857F-3659-3912-E929-6711FA99B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68263"/>
            <a:ext cx="152400" cy="1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12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0</TotalTime>
  <Words>1142</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Garamond</vt:lpstr>
      <vt:lpstr>Verdana</vt:lpstr>
      <vt:lpstr>Savon</vt:lpstr>
      <vt:lpstr>Policy clinics – Why and how?</vt:lpstr>
      <vt:lpstr>Overview of our Policy Clinics:  </vt:lpstr>
      <vt:lpstr>Policy Clinics: Why? </vt:lpstr>
      <vt:lpstr>Overview of our Policy Clinic: Northumbria</vt:lpstr>
      <vt:lpstr>PowerPoint Presentation</vt:lpstr>
      <vt:lpstr>Project Examples </vt:lpstr>
      <vt:lpstr>Policy Clinics: How?</vt:lpstr>
      <vt:lpstr>Designing a Project: What to Consider</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Clinic and Project Work in Clinical Legal Education: Essential Elements, How to Assess and the Ideal Project</dc:title>
  <dc:creator>Dunn, Rachel</dc:creator>
  <cp:lastModifiedBy>Silvester, Jeremy</cp:lastModifiedBy>
  <cp:revision>21</cp:revision>
  <dcterms:created xsi:type="dcterms:W3CDTF">2022-11-07T13:01:05Z</dcterms:created>
  <dcterms:modified xsi:type="dcterms:W3CDTF">2023-09-22T10:11:21Z</dcterms:modified>
</cp:coreProperties>
</file>