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1258" r:id="rId3"/>
    <p:sldId id="4640" r:id="rId4"/>
    <p:sldId id="4641" r:id="rId5"/>
    <p:sldId id="4652" r:id="rId6"/>
    <p:sldId id="4645" r:id="rId7"/>
    <p:sldId id="4642" r:id="rId8"/>
    <p:sldId id="4643" r:id="rId9"/>
    <p:sldId id="4646" r:id="rId10"/>
    <p:sldId id="4647" r:id="rId11"/>
    <p:sldId id="4648" r:id="rId12"/>
    <p:sldId id="4649" r:id="rId13"/>
    <p:sldId id="4650" r:id="rId14"/>
    <p:sldId id="465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62" autoAdjust="0"/>
  </p:normalViewPr>
  <p:slideViewPr>
    <p:cSldViewPr snapToGrid="0" showGuides="1">
      <p:cViewPr varScale="1">
        <p:scale>
          <a:sx n="93" d="100"/>
          <a:sy n="93" d="100"/>
        </p:scale>
        <p:origin x="2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221CF-813E-48F6-BA51-A197C2AD3993}" type="datetimeFigureOut">
              <a:rPr lang="en-GB" smtClean="0"/>
              <a:t>04/01/2024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BFFB7-4BD3-4B79-9F79-4E0F0DC73AE7}" type="slidenum">
              <a:rPr lang="en-GB" smtClean="0"/>
              <a:t>‹#›</a:t>
            </a:fld>
            <a:endParaRPr lang="en-GB"/>
          </a:p>
        </p:txBody>
      </p:sp>
    </p:spTree>
    <p:extLst>
      <p:ext uri="{BB962C8B-B14F-4D97-AF65-F5344CB8AC3E}">
        <p14:creationId xmlns:p14="http://schemas.microsoft.com/office/powerpoint/2010/main" val="244887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F88987-9C11-FC43-B2CE-3A9A6A2920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43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Service pressures are unwanted and unforeseen complications that hinder a local authority’s ability to provide quality public services in the community/municipality. The implementation of austerity has continuously made it very complicated for LAs to provide and deliver services to their citizens.</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Closure/Cutback in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Fitzgerald and Lupton (2015) found for instance complete closures of youth centres and cutbacks in parks, allotments, libraries and leisure centres by the Birmingham City Council. </a:t>
            </a:r>
          </a:p>
          <a:p>
            <a:pPr marL="0" indent="0">
              <a:buFont typeface="Arial" panose="020B0604020202020204" pitchFamily="34" charset="0"/>
              <a:buNone/>
            </a:pPr>
            <a:endParaRPr lang="en-GB" b="1" i="1" dirty="0"/>
          </a:p>
          <a:p>
            <a:pPr marL="0" indent="0">
              <a:buFont typeface="Arial" panose="020B0604020202020204" pitchFamily="34" charset="0"/>
              <a:buNone/>
            </a:pPr>
            <a:r>
              <a:rPr lang="en-GB" b="1" i="1" dirty="0"/>
              <a:t>Changes in Unemployment levels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There were fewer operational staff to cover statutory or obligatory services, and there was a reduced capacity of senior employees with appropriate skills and experience. </a:t>
            </a:r>
          </a:p>
          <a:p>
            <a:pPr marL="0" indent="0">
              <a:buFont typeface="Arial" panose="020B0604020202020204" pitchFamily="34" charset="0"/>
              <a:buNone/>
            </a:pPr>
            <a:endParaRPr lang="en-GB" dirty="0"/>
          </a:p>
          <a:p>
            <a:pPr marL="0" indent="0">
              <a:buFont typeface="Arial" panose="020B0604020202020204" pitchFamily="34" charset="0"/>
              <a:buNone/>
            </a:pPr>
            <a:r>
              <a:rPr lang="en-GB" sz="1200" b="1" i="1" dirty="0">
                <a:latin typeface="Arial" panose="020B0604020202020204" pitchFamily="34" charset="0"/>
                <a:cs typeface="Arial" panose="020B0604020202020204" pitchFamily="34" charset="0"/>
              </a:rPr>
              <a:t>Adverse impact on financial autonomy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 the central government restricted public funds to LAs, they in turn struggled to provide services as expected or demanded by their citizens.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446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original conceptual model for this paper was adapted from the financial resilience framework developed by Barbera et al. (2014) and Steccolini et al. (2015),</a:t>
            </a:r>
          </a:p>
          <a:p>
            <a:pPr marL="285750" indent="-2857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Throughout the study period, LAs were consistently susceptible to unexpected events and crises. </a:t>
            </a:r>
          </a:p>
          <a:p>
            <a:pPr marL="285750" indent="-2857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Perceived vulnerability, in this context, is where organisations (LAs) consider themselves to be susceptible to the adversities of unforeseeable events and uncertain incidents with limited or no resources to recover (bounce back) or rebuild (bounce forward) </a:t>
            </a:r>
          </a:p>
          <a:p>
            <a:endParaRPr lang="en-GB" dirty="0"/>
          </a:p>
          <a:p>
            <a:r>
              <a:rPr lang="en-GB" dirty="0"/>
              <a:t>We adopted the model’s dimensions of financial shocks and perceived vulnerability and applied these to English LAs in a longitudinal study to help understand how pressures from shocks such as economic and social austerity affected the perceived vulnerability of LAs in England.</a:t>
            </a:r>
          </a:p>
          <a:p>
            <a:endParaRPr lang="en-GB" dirty="0"/>
          </a:p>
          <a:p>
            <a:pPr marL="285750" indent="-285750">
              <a:lnSpc>
                <a:spcPct val="107000"/>
              </a:lnSpc>
              <a:spcAft>
                <a:spcPts val="800"/>
              </a:spcAft>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cs typeface="Arial" panose="020B0604020202020204" pitchFamily="34" charset="0"/>
              </a:rPr>
              <a:t>We found a clear general relationship between the impacts of austerity and the perceived vulnerability of English LAs, however, some impacts of austerity were concurrent, and others had consecutive impacts on the levels of perceived vulnerability. </a:t>
            </a:r>
          </a:p>
          <a:p>
            <a:pPr marL="285750" indent="-285750">
              <a:lnSpc>
                <a:spcPct val="107000"/>
              </a:lnSpc>
              <a:spcAft>
                <a:spcPts val="800"/>
              </a:spcAft>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cs typeface="Arial" panose="020B0604020202020204" pitchFamily="34" charset="0"/>
              </a:rPr>
              <a:t>This is a list of factors that LAs should consider when assessing their perceived vulnerability. </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endParaRPr lang="en-GB" sz="1800" dirty="0">
              <a:effectLst/>
              <a:latin typeface="Times New Roman" panose="02020603050405020304" pitchFamily="18" charset="0"/>
              <a:ea typeface="DengXian" panose="02010600030101010101" pitchFamily="2" charset="-122"/>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cs typeface="Arial" panose="020B0604020202020204" pitchFamily="34" charset="0"/>
              </a:rPr>
              <a:t>The figure provides an expanded set of factors that apply to the sector, however, at the individual level, how LAs assess their perceived vulnerability varies according to their unique characteristics. In practice, it appears the impacts within the three broad themes (financial, structural, and service pressures) affected vulnerability levels quite differently.</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3948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i="1" dirty="0"/>
              <a:t>Financial Pressures and Perceived Vulnerability on LAs</a:t>
            </a:r>
          </a:p>
          <a:p>
            <a:pPr marL="171450" indent="-1714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While austerity was a significant and common contributor to all these cases, it should be recognised that contextual and path-dependent factors may also have contributed to each individual council’s predicament. </a:t>
            </a:r>
          </a:p>
          <a:p>
            <a:pPr marL="171450" indent="-1714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English LAs became more susceptible to shocks, limiting their ability to bounce back to their original state, let alone bounce forward. </a:t>
            </a:r>
          </a:p>
          <a:p>
            <a:pPr marL="171450" indent="-171450">
              <a:buFont typeface="Arial" panose="020B0604020202020204" pitchFamily="34" charset="0"/>
              <a:buChar char="•"/>
            </a:pPr>
            <a:endParaRPr lang="en-GB" sz="1800" dirty="0">
              <a:effectLst/>
              <a:latin typeface="Times New Roman" panose="02020603050405020304" pitchFamily="18"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Structural Pressures and Perceived Vulnerability on LAs</a:t>
            </a:r>
          </a:p>
          <a:p>
            <a:pPr marL="285750" indent="-2857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Changes in tax regimes </a:t>
            </a:r>
            <a:r>
              <a:rPr lang="en-GB" sz="1800" dirty="0">
                <a:effectLst/>
                <a:latin typeface="Times New Roman" panose="02020603050405020304" pitchFamily="18" charset="0"/>
                <a:ea typeface="DengXian" panose="02010600030101010101" pitchFamily="2" charset="-122"/>
                <a:sym typeface="Wingdings" panose="05000000000000000000" pitchFamily="2" charset="2"/>
              </a:rPr>
              <a:t> the introduction of CT Freeze Grant, and changes in caps on CT rate, as well as the introduction of the Business Rates Retention Scheme (BRRS) </a:t>
            </a:r>
          </a:p>
          <a:p>
            <a:pPr marL="0" indent="0">
              <a:buFont typeface="Arial" panose="020B0604020202020204" pitchFamily="34" charset="0"/>
              <a:buNone/>
            </a:pPr>
            <a:endParaRPr lang="en-GB" sz="1800" dirty="0">
              <a:effectLst/>
              <a:latin typeface="Times New Roman" panose="02020603050405020304" pitchFamily="18" charset="0"/>
              <a:ea typeface="DengXia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1" dirty="0"/>
              <a:t>Service Pressures and Perceived Vulnerability on 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Times New Roman" panose="02020603050405020304" pitchFamily="18" charset="0"/>
                <a:ea typeface="DengXian" panose="02010600030101010101" pitchFamily="2" charset="-122"/>
                <a:sym typeface="Wingdings" panose="05000000000000000000" pitchFamily="2" charset="2"/>
              </a:rPr>
              <a:t>Social care is still dominant  a continuous rise in demand for social care means that LAs have limited resources available for other core and discretionary services.</a:t>
            </a:r>
            <a:endParaRPr lang="en-GB" sz="1200" dirty="0">
              <a:effectLst/>
              <a:latin typeface="Times New Roman" panose="02020603050405020304" pitchFamily="18" charset="0"/>
              <a:ea typeface="DengXian" panose="02010600030101010101" pitchFamily="2" charset="-122"/>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11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800" dirty="0">
                <a:effectLst/>
                <a:latin typeface="Times New Roman" panose="02020603050405020304" pitchFamily="18" charset="0"/>
                <a:ea typeface="DengXian" panose="02010600030101010101" pitchFamily="2" charset="-122"/>
              </a:rPr>
              <a:t>Although pressures from internal and external factors (including austerity) were continuous and ever-present, English LAs in the early austerity era initially responded to the challenge by adopting strategies to ‘</a:t>
            </a:r>
            <a:r>
              <a:rPr lang="en-GB" sz="1800" i="1" dirty="0">
                <a:effectLst/>
                <a:latin typeface="Times New Roman" panose="02020603050405020304" pitchFamily="18" charset="0"/>
                <a:ea typeface="DengXian" panose="02010600030101010101" pitchFamily="2" charset="-122"/>
              </a:rPr>
              <a:t>bounce back</a:t>
            </a:r>
            <a:r>
              <a:rPr lang="en-GB" sz="1800" dirty="0">
                <a:effectLst/>
                <a:latin typeface="Times New Roman" panose="02020603050405020304" pitchFamily="18" charset="0"/>
                <a:ea typeface="DengXian" panose="02010600030101010101" pitchFamily="2" charset="-122"/>
              </a:rPr>
              <a:t>’ before later identifying and developing better ways of anticipating long-term disruptive events and realising the potential to </a:t>
            </a:r>
            <a:r>
              <a:rPr lang="en-GB" sz="1800" i="1" dirty="0">
                <a:effectLst/>
                <a:latin typeface="Times New Roman" panose="02020603050405020304" pitchFamily="18" charset="0"/>
                <a:ea typeface="DengXian" panose="02010600030101010101" pitchFamily="2" charset="-122"/>
              </a:rPr>
              <a:t>‘bounce forward’</a:t>
            </a:r>
            <a:r>
              <a:rPr lang="en-GB" sz="1800" dirty="0">
                <a:effectLst/>
                <a:latin typeface="Times New Roman" panose="02020603050405020304" pitchFamily="18" charset="0"/>
                <a:ea typeface="DengXian" panose="02010600030101010101" pitchFamily="2" charset="-122"/>
              </a:rPr>
              <a:t>. </a:t>
            </a:r>
          </a:p>
          <a:p>
            <a:pPr marL="171450" indent="-171450">
              <a:buFont typeface="Arial" panose="020B0604020202020204" pitchFamily="34" charset="0"/>
              <a:buChar char="•"/>
            </a:pPr>
            <a:endParaRPr lang="en-GB" sz="1800" dirty="0">
              <a:effectLst/>
              <a:latin typeface="Times New Roman" panose="02020603050405020304" pitchFamily="18" charset="0"/>
              <a:ea typeface="DengXia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 although a growing number of authorities found themselves in a position of significant financial stress, which led them to issue Section 114 notices. </a:t>
            </a:r>
            <a:r>
              <a:rPr lang="en-GB" sz="1800" dirty="0">
                <a:effectLst/>
                <a:latin typeface="Times New Roman" panose="02020603050405020304" pitchFamily="18" charset="0"/>
                <a:ea typeface="DengXian" panose="02010600030101010101" pitchFamily="2" charset="-122"/>
                <a:cs typeface="Arial" panose="020B0604020202020204" pitchFamily="34" charset="0"/>
              </a:rPr>
              <a:t>although a growing number of authorities found themselves in a position of significant financial stress, which led them to issue Section 114 notices. </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07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53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Austerity is an interesting shock because it is ideally expected to be a response to remedy the shocks that emerge from other disruptive incidents/events, but has become a shock in itself. This is what makes it a wicked problem and/or a tempting solution.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External factors including austerity have left LAs increasingly exposed to “twin pressures” – thus the continuous reduction in central funding to LAs, and an increase in expectation and demand for services (especially social care). The average LAs spends more than 60% of their revenue income on social care. This percentage rises continuously and is predicted to reach a record high of 90% by 2025.</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12 LAs ( Northamptonshire CC 2, Croydon BC 3, Slough UA, Thurrock, </a:t>
            </a:r>
            <a:r>
              <a:rPr lang="en-GB" dirty="0" err="1"/>
              <a:t>Northumbland</a:t>
            </a:r>
            <a:r>
              <a:rPr lang="en-GB" dirty="0"/>
              <a:t>, Woking, Birmingham CC, Nottingham CC 2). So, although not desirable, it is almost expected that a few LAs would have issued a Section 114 notice, meaning that they are unable to meet their obligatory expenditure requirements for the upcoming budgetary period.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This smells like trouble, especially when at least half the population of English LAs are speculated to be in a similar vulnerable state, and just a matter of time.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Then, we there wouldn’t be a better time to explore the impacts of this wicked problem or tempting solution (in austerity) and how this relates to the perceived vulnerability levels of LAs, using England as a case study.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5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315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3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framework explains how internal and external incidents (such as GFC) could lead LAs to be more or less vulnerable (perceived vulnerability), thereby exposing them to continuous increase in financial and service demand pressures. In response, LAs either apply coping, anticipatory or a combination of both capacities to withstand these pressure to provide cultural and related service.</a:t>
            </a:r>
          </a:p>
          <a:p>
            <a:endParaRPr lang="en-GB" dirty="0"/>
          </a:p>
          <a:p>
            <a:r>
              <a:rPr lang="en-GB" b="1" dirty="0"/>
              <a:t>The shock – Austerity policies as a wicked problem</a:t>
            </a:r>
          </a:p>
          <a:p>
            <a:pPr marL="171450" indent="-171450">
              <a:buFont typeface="Arial" panose="020B0604020202020204" pitchFamily="34" charset="0"/>
              <a:buChar char="•"/>
            </a:pPr>
            <a:r>
              <a:rPr lang="en-GB" dirty="0"/>
              <a:t>Aside austerity, LAs have been, and continue to be exposed to other ‘disruptive events’ (legacy ones = GFC, Brexit, covid, and </a:t>
            </a:r>
            <a:r>
              <a:rPr lang="en-GB" dirty="0">
                <a:solidFill>
                  <a:srgbClr val="7030A0"/>
                </a:solidFill>
              </a:rPr>
              <a:t>more recent</a:t>
            </a:r>
            <a:r>
              <a:rPr lang="en-GB" dirty="0"/>
              <a:t> ones = </a:t>
            </a:r>
            <a:r>
              <a:rPr lang="en-GB" dirty="0" err="1"/>
              <a:t>CoL</a:t>
            </a:r>
            <a:r>
              <a:rPr lang="en-GB" dirty="0"/>
              <a:t> crisis, frequent change in policies due to unstable gov’t, and challenges from wars).</a:t>
            </a:r>
          </a:p>
          <a:p>
            <a:pPr marL="171450" indent="-171450">
              <a:buFont typeface="Arial" panose="020B0604020202020204" pitchFamily="34" charset="0"/>
              <a:buChar char="•"/>
            </a:pPr>
            <a:r>
              <a:rPr lang="en-GB" dirty="0"/>
              <a:t>While austerity policies were activated/implemented to remedy the impacts from these disruptive events (i.e. a tempting solution), they are creating an additional problem as they increase the perceived vulnerability levels of LAs, making it a wicked problem</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Perceived Vulnerability </a:t>
            </a:r>
            <a:r>
              <a:rPr lang="en-GB" dirty="0">
                <a:sym typeface="Wingdings" panose="05000000000000000000" pitchFamily="2" charset="2"/>
              </a:rPr>
              <a:t> this is how organisations (LAs) themselves perceive their vulnerability to shocks.</a:t>
            </a:r>
          </a:p>
          <a:p>
            <a:pPr marL="171450" indent="-171450">
              <a:buFont typeface="Arial" panose="020B0604020202020204" pitchFamily="34" charset="0"/>
              <a:buChar char="•"/>
            </a:pPr>
            <a:r>
              <a:rPr lang="en-GB" dirty="0">
                <a:sym typeface="Wingdings" panose="05000000000000000000" pitchFamily="2" charset="2"/>
              </a:rPr>
              <a:t>Move to next…</a:t>
            </a:r>
          </a:p>
          <a:p>
            <a:pPr marL="171450" indent="-171450">
              <a:buFont typeface="Arial" panose="020B0604020202020204" pitchFamily="34" charset="0"/>
              <a:buChar char="•"/>
            </a:pPr>
            <a:r>
              <a:rPr lang="en-GB" dirty="0"/>
              <a:t>organisations associated with high levels of perceived vulnerability tend to rely on short-term coping capacities to ‘bounce back’ whilst others with perceptions of lower vulnerability tend to utilise anticipatory capacities to withstand shocks and ‘bounce forward’.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Resilience </a:t>
            </a:r>
            <a:r>
              <a:rPr lang="en-GB" dirty="0">
                <a:sym typeface="Wingdings" panose="05000000000000000000" pitchFamily="2" charset="2"/>
              </a:rPr>
              <a:t> this is a measure of resistance and recovery.</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0147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figure demonstrates the severity of austerity on the level of central funding (RSG) received by LAs</a:t>
            </a:r>
          </a:p>
          <a:p>
            <a:pPr marL="171450" indent="-171450">
              <a:buFont typeface="Arial" panose="020B0604020202020204" pitchFamily="34" charset="0"/>
              <a:buChar char="•"/>
            </a:pPr>
            <a:r>
              <a:rPr lang="en-GB" dirty="0"/>
              <a:t>The austerity period has been characterised with two major changes</a:t>
            </a:r>
          </a:p>
          <a:p>
            <a:pPr marL="0" indent="0">
              <a:buFont typeface="Arial" panose="020B0604020202020204" pitchFamily="34" charset="0"/>
              <a:buNone/>
            </a:pPr>
            <a:r>
              <a:rPr lang="en-GB" dirty="0"/>
              <a:t>(</a:t>
            </a:r>
            <a:r>
              <a:rPr lang="en-GB" dirty="0" err="1"/>
              <a:t>i</a:t>
            </a:r>
            <a:r>
              <a:rPr lang="en-GB" dirty="0"/>
              <a:t>) the removal of RSG almost entirely by 2019/20, which is seen to have been posted to School Grants (in Other Grants) and </a:t>
            </a:r>
          </a:p>
          <a:p>
            <a:pPr marL="0" indent="0">
              <a:buFont typeface="Arial" panose="020B0604020202020204" pitchFamily="34" charset="0"/>
              <a:buNone/>
            </a:pPr>
            <a:r>
              <a:rPr lang="en-GB" dirty="0"/>
              <a:t>(ii) The introduction of the business rates retention scheme (BRRS) to replace the Redistributed Non-Domestic rates</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LAs lost increasing proportions of RSG since 2005/06, even though the government introduced some short-term interventions to enable LAs alleviate the financial pressures that they faced.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84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Financial Pressures </a:t>
            </a: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are significant impacts that reduced funding from implementing austerity policies has on operational performance of an organisation or government. So they extend beyond changes that promote or hinder the financial performance of an organisation.</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Reduction in central funding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LAs have been increasingly vulnerable to reductions in central funding (RSG), which compels them to allocate limited resources to increasing expenditure on a year-to-year basis.</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Widened Funding gap </a:t>
            </a:r>
            <a:r>
              <a:rPr lang="en-GB" dirty="0">
                <a:sym typeface="Wingdings" panose="05000000000000000000" pitchFamily="2" charset="2"/>
              </a:rPr>
              <a:t></a:t>
            </a:r>
            <a:r>
              <a:rPr lang="en-GB" dirty="0"/>
              <a:t> </a:t>
            </a: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Funding gap is the difference between estimated local authorities’ income and the estimated total cost of expected spending at a particular date in the (then) future.</a:t>
            </a:r>
          </a:p>
          <a:p>
            <a:pPr marL="171450" indent="-171450">
              <a:buFont typeface="Arial" panose="020B0604020202020204" pitchFamily="34" charset="0"/>
              <a:buChar char="•"/>
            </a:pPr>
            <a:r>
              <a:rPr lang="en-GB" dirty="0"/>
              <a:t>This has made LAs even more vulnerable to issue Section 114 notices.</a:t>
            </a:r>
          </a:p>
          <a:p>
            <a:pPr marL="0" indent="0">
              <a:buFont typeface="Arial" panose="020B0604020202020204" pitchFamily="34" charset="0"/>
              <a:buNone/>
            </a:pPr>
            <a:endParaRPr lang="en-GB" dirty="0"/>
          </a:p>
          <a:p>
            <a:pPr marL="0" indent="0">
              <a:buFont typeface="Arial" panose="020B0604020202020204" pitchFamily="34" charset="0"/>
              <a:buNone/>
            </a:pPr>
            <a:r>
              <a:rPr lang="en-GB" sz="1200" b="1" i="1" dirty="0">
                <a:latin typeface="Arial" panose="020B0604020202020204" pitchFamily="34" charset="0"/>
                <a:cs typeface="Arial" panose="020B0604020202020204" pitchFamily="34" charset="0"/>
              </a:rPr>
              <a:t>Adverse impact on financial autonomy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affected their spending power to reduce, considerably.</a:t>
            </a:r>
            <a:r>
              <a:rPr lang="en-GB" sz="1800" dirty="0">
                <a:latin typeface="Arial" panose="020B0604020202020204" pitchFamily="34" charset="0"/>
                <a:cs typeface="Arial" panose="020B0604020202020204" pitchFamily="34" charset="0"/>
              </a:rPr>
              <a:t> </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17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Structural pressures arise from the consequences of austerity that shrinks the capacities and capabilities (Structural) of LAs as they attempt to address the continuous reduction in financial resources and growth expectation and demand for services.</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(Re)prioritisation of resources for service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Increasing financial pressures compelled LAs to engage in (re)prioritisation of resources to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Upper-tier LAs therefore, transferred resources to social services, which meant less expenditure on other services, including cultural &amp; related services (leisure, libraries, and sports centres) and environmental and regulatory services (highways, waste management &amp; refuse collection). </a:t>
            </a:r>
          </a:p>
          <a:p>
            <a:pPr marL="0" indent="0">
              <a:buFont typeface="Arial" panose="020B0604020202020204" pitchFamily="34" charset="0"/>
              <a:buNone/>
            </a:pPr>
            <a:endParaRPr lang="en-GB" dirty="0"/>
          </a:p>
          <a:p>
            <a:pPr marL="0" indent="0">
              <a:buFont typeface="Arial" panose="020B0604020202020204" pitchFamily="34" charset="0"/>
              <a:buNone/>
            </a:pPr>
            <a:r>
              <a:rPr lang="en-GB" b="1" i="1" dirty="0"/>
              <a:t>Widened Funding gap </a:t>
            </a:r>
            <a:r>
              <a:rPr lang="en-GB" dirty="0">
                <a:sym typeface="Wingdings" panose="05000000000000000000" pitchFamily="2" charset="2"/>
              </a:rPr>
              <a:t></a:t>
            </a:r>
            <a:r>
              <a:rPr lang="en-GB" dirty="0"/>
              <a:t> </a:t>
            </a: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Funding gap is the difference between estimated local authorities’ income and the estimated total cost of expected spending at a particular date in the (then) future.</a:t>
            </a:r>
          </a:p>
          <a:p>
            <a:pPr marL="171450" indent="-171450">
              <a:buFont typeface="Arial" panose="020B0604020202020204" pitchFamily="34" charset="0"/>
              <a:buChar char="•"/>
            </a:pPr>
            <a:r>
              <a:rPr lang="en-GB" dirty="0"/>
              <a:t>This has made LAs even more vulnerable to issue Section 114 notices.</a:t>
            </a:r>
          </a:p>
          <a:p>
            <a:pPr marL="0" indent="0">
              <a:buFont typeface="Arial" panose="020B0604020202020204" pitchFamily="34" charset="0"/>
              <a:buNone/>
            </a:pPr>
            <a:endParaRPr lang="en-GB" dirty="0"/>
          </a:p>
          <a:p>
            <a:pPr marL="0" indent="0">
              <a:buFont typeface="Arial" panose="020B0604020202020204" pitchFamily="34" charset="0"/>
              <a:buNone/>
            </a:pPr>
            <a:r>
              <a:rPr lang="en-GB" sz="1200" b="1" i="1" dirty="0">
                <a:latin typeface="Arial" panose="020B0604020202020204" pitchFamily="34" charset="0"/>
                <a:cs typeface="Arial" panose="020B0604020202020204" pitchFamily="34" charset="0"/>
              </a:rPr>
              <a:t>Adverse impact on financial autonomy</a:t>
            </a:r>
          </a:p>
          <a:p>
            <a:pPr marL="0" indent="0">
              <a:buFont typeface="Arial" panose="020B0604020202020204" pitchFamily="34" charset="0"/>
              <a:buNone/>
            </a:pPr>
            <a:r>
              <a:rPr lang="en-GB" sz="1200" dirty="0">
                <a:latin typeface="Arial" panose="020B0604020202020204" pitchFamily="34" charset="0"/>
                <a:cs typeface="Arial" panose="020B0604020202020204" pitchFamily="34" charset="0"/>
              </a:rPr>
              <a:t>This affected their spending power to reduce, considerably.</a:t>
            </a:r>
            <a:r>
              <a:rPr lang="en-GB" sz="18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8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The introduction of austerity policies for LAs required some intervention from the central government to help minimise LAs’ exposure to financial shocks. Aside the introduction and changes in policies to empower LAs, central governments in developed countries made slight changes to their tax regimes to allow some financial autonomy for LAs.</a:t>
            </a:r>
          </a:p>
          <a:p>
            <a:pPr marL="171450" indent="-171450">
              <a:buFont typeface="Arial" panose="020B0604020202020204" pitchFamily="34" charset="0"/>
              <a:buChar char="•"/>
            </a:pPr>
            <a:r>
              <a:rPr lang="en-GB" sz="1800" dirty="0">
                <a:solidFill>
                  <a:srgbClr val="000000"/>
                </a:solidFill>
                <a:effectLst/>
                <a:latin typeface="Times New Roman" panose="02020603050405020304" pitchFamily="18" charset="0"/>
                <a:cs typeface="Calibri" panose="020F0502020204030204" pitchFamily="34" charset="0"/>
              </a:rPr>
              <a:t>There were opposing views of cases where LAs regret taking the CT Freeze Grant, whilst others regretted not taking it.</a:t>
            </a: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9E2022-4531-417E-B3FB-7856B49A514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89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0483-495D-6F4E-BD6A-3562E9FA37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489D81-A8B4-4CA5-B6BC-3FC1ED3524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0D2EB3-2DAC-3079-F59A-C0C8A6CACDF5}"/>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5" name="Footer Placeholder 4">
            <a:extLst>
              <a:ext uri="{FF2B5EF4-FFF2-40B4-BE49-F238E27FC236}">
                <a16:creationId xmlns:a16="http://schemas.microsoft.com/office/drawing/2014/main" id="{36876088-A6CA-BA7A-AA74-00A2A5580B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795A4-B6C7-C8D0-7496-E047D25B6139}"/>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272774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BA3F9-E9D4-0D23-770E-23820BFE88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5657E7-494D-8717-FFD4-630125AB74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081BC4-5FBC-E016-A6B1-C83E5D75DB8E}"/>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5" name="Footer Placeholder 4">
            <a:extLst>
              <a:ext uri="{FF2B5EF4-FFF2-40B4-BE49-F238E27FC236}">
                <a16:creationId xmlns:a16="http://schemas.microsoft.com/office/drawing/2014/main" id="{EFD9CB49-142E-1142-7878-5099BE1E1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AC20CB-BD2F-64B9-3C36-04705B202B8B}"/>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65866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A9D04F-2ECA-02D3-E710-53932AF9FC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4D6793-2988-5553-BF13-06A632C7C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A2152-AB1E-8793-9A72-9CA763FD234D}"/>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5" name="Footer Placeholder 4">
            <a:extLst>
              <a:ext uri="{FF2B5EF4-FFF2-40B4-BE49-F238E27FC236}">
                <a16:creationId xmlns:a16="http://schemas.microsoft.com/office/drawing/2014/main" id="{84497EA0-2F98-F228-483B-2E51EBA5BA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270A7-D3AA-FC7A-ECD9-52B2E0D63B21}"/>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1914589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42913" y="821854"/>
            <a:ext cx="2826760" cy="797080"/>
          </a:xfrm>
          <a:prstGeom prst="rect">
            <a:avLst/>
          </a:prstGeom>
        </p:spPr>
      </p:pic>
      <p:pic>
        <p:nvPicPr>
          <p:cNvPr id="9" name="Picture 4" descr="Logo, company name&#10;&#10;Description automatically generated">
            <a:extLst>
              <a:ext uri="{FF2B5EF4-FFF2-40B4-BE49-F238E27FC236}">
                <a16:creationId xmlns:a16="http://schemas.microsoft.com/office/drawing/2014/main" id="{051611E3-7C91-8549-AD8D-7BA10747D27D}"/>
              </a:ext>
            </a:extLst>
          </p:cNvPr>
          <p:cNvPicPr>
            <a:picLocks noChangeAspect="1"/>
          </p:cNvPicPr>
          <p:nvPr userDrawn="1"/>
        </p:nvPicPr>
        <p:blipFill>
          <a:blip r:embed="rId3"/>
          <a:stretch>
            <a:fillRect/>
          </a:stretch>
        </p:blipFill>
        <p:spPr>
          <a:xfrm>
            <a:off x="4863720" y="5947596"/>
            <a:ext cx="1715487" cy="804870"/>
          </a:xfrm>
          <a:prstGeom prst="rect">
            <a:avLst/>
          </a:prstGeom>
        </p:spPr>
      </p:pic>
      <p:pic>
        <p:nvPicPr>
          <p:cNvPr id="11" name="Picture 5">
            <a:extLst>
              <a:ext uri="{FF2B5EF4-FFF2-40B4-BE49-F238E27FC236}">
                <a16:creationId xmlns:a16="http://schemas.microsoft.com/office/drawing/2014/main" id="{7F485976-4005-2C4B-A065-C5BA5FAAF8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5879" y="6185382"/>
            <a:ext cx="2446849" cy="440792"/>
          </a:xfrm>
          <a:prstGeom prst="rect">
            <a:avLst/>
          </a:prstGeom>
        </p:spPr>
      </p:pic>
      <p:pic>
        <p:nvPicPr>
          <p:cNvPr id="12" name="Picture 6" descr="A picture containing text, sign, vector graphics, clipart&#10;&#10;Description automatically generated">
            <a:extLst>
              <a:ext uri="{FF2B5EF4-FFF2-40B4-BE49-F238E27FC236}">
                <a16:creationId xmlns:a16="http://schemas.microsoft.com/office/drawing/2014/main" id="{F6352482-FFFB-FF4B-84F6-DBA37D8E214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411929" y="6047197"/>
            <a:ext cx="1715487" cy="578977"/>
          </a:xfrm>
          <a:prstGeom prst="rect">
            <a:avLst/>
          </a:prstGeom>
        </p:spPr>
      </p:pic>
      <p:pic>
        <p:nvPicPr>
          <p:cNvPr id="13" name="Picture 7" descr="Logo, company name&#10;&#10;Description automatically generated">
            <a:extLst>
              <a:ext uri="{FF2B5EF4-FFF2-40B4-BE49-F238E27FC236}">
                <a16:creationId xmlns:a16="http://schemas.microsoft.com/office/drawing/2014/main" id="{844BD1CC-64F1-4C4D-AAD7-B4C8DDA012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53691" y="5734982"/>
            <a:ext cx="2077704" cy="1042243"/>
          </a:xfrm>
          <a:prstGeom prst="rect">
            <a:avLst/>
          </a:prstGeom>
        </p:spPr>
      </p:pic>
      <p:pic>
        <p:nvPicPr>
          <p:cNvPr id="14" name="Picture 8" descr="Logo&#10;&#10;Description automatically generated">
            <a:extLst>
              <a:ext uri="{FF2B5EF4-FFF2-40B4-BE49-F238E27FC236}">
                <a16:creationId xmlns:a16="http://schemas.microsoft.com/office/drawing/2014/main" id="{EC88F5A9-22C9-6F49-884F-DD46278EBBB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5240" y="5734982"/>
            <a:ext cx="1528308" cy="1103196"/>
          </a:xfrm>
          <a:prstGeom prst="rect">
            <a:avLst/>
          </a:prstGeom>
        </p:spPr>
      </p:pic>
    </p:spTree>
    <p:extLst>
      <p:ext uri="{BB962C8B-B14F-4D97-AF65-F5344CB8AC3E}">
        <p14:creationId xmlns:p14="http://schemas.microsoft.com/office/powerpoint/2010/main" val="27032056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85E6-B480-A073-4990-7095F0FE35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764E1D-14B2-5C61-7018-DFF637CC2F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8EEBAA-37B9-38A5-5E0E-6E2AE20EE575}"/>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5" name="Footer Placeholder 4">
            <a:extLst>
              <a:ext uri="{FF2B5EF4-FFF2-40B4-BE49-F238E27FC236}">
                <a16:creationId xmlns:a16="http://schemas.microsoft.com/office/drawing/2014/main" id="{F2CDCC3C-445D-2641-E3AF-054AC0DCCC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619FFA-61E7-A89B-021C-F96D33C1E0F7}"/>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74287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3B27-F47E-1F5E-B5B3-5C5E1987AB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F0EE2-8E41-E85C-252B-E9A10EACF0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68356C-B533-9933-61B5-AD76F2F2325E}"/>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5" name="Footer Placeholder 4">
            <a:extLst>
              <a:ext uri="{FF2B5EF4-FFF2-40B4-BE49-F238E27FC236}">
                <a16:creationId xmlns:a16="http://schemas.microsoft.com/office/drawing/2014/main" id="{E171D6A5-72D7-BB4B-7996-B528FC0EE4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8A865E-2D6E-EC96-5D86-7B3234022A48}"/>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865007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A548-A51B-2A49-8011-636EF60E8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A31595-01DD-4E4D-219B-94BE582B96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C8FC0-76DB-66AE-4BD1-08D385792D87}"/>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5" name="Footer Placeholder 4">
            <a:extLst>
              <a:ext uri="{FF2B5EF4-FFF2-40B4-BE49-F238E27FC236}">
                <a16:creationId xmlns:a16="http://schemas.microsoft.com/office/drawing/2014/main" id="{0AB79E01-CDF1-F500-D5A9-9724222974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BA8D3A-C505-ECDD-FAB4-F1CCAAECF9D4}"/>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959825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89EF-930A-FD79-387A-707624A0D0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C0D946-7640-F339-8F2B-7FF7EAD04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9D7BDF-68B6-A78C-FC93-000C3E35A9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1623F2-DD01-28B1-F4AC-109A0960292F}"/>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6" name="Footer Placeholder 5">
            <a:extLst>
              <a:ext uri="{FF2B5EF4-FFF2-40B4-BE49-F238E27FC236}">
                <a16:creationId xmlns:a16="http://schemas.microsoft.com/office/drawing/2014/main" id="{54A425F0-027E-D2C6-9E27-D865672AC8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85489F-5884-D864-4F41-AA4363802B6D}"/>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2029948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BA02-BE1B-8E33-594E-3A605132E0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624A8E-9064-A1B1-2F46-EC60B6DE23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1FC10-4ED1-CF43-4CE5-C7B5C7351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C65494-D694-CA16-3F18-C20C4278A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48FE6-8C62-8021-9568-48C4132B49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9738B5-BBE0-6ABF-542E-25FAC85CE63F}"/>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8" name="Footer Placeholder 7">
            <a:extLst>
              <a:ext uri="{FF2B5EF4-FFF2-40B4-BE49-F238E27FC236}">
                <a16:creationId xmlns:a16="http://schemas.microsoft.com/office/drawing/2014/main" id="{8BB5831C-5952-6401-97C3-5D568A8025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32C79C-B1D2-B60C-E83A-90FD17FFFDE0}"/>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2469537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3D58-E4CA-E582-2C13-DFA6422ACD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CABE20-C7C4-D0D4-577A-5BE21D524723}"/>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4" name="Footer Placeholder 3">
            <a:extLst>
              <a:ext uri="{FF2B5EF4-FFF2-40B4-BE49-F238E27FC236}">
                <a16:creationId xmlns:a16="http://schemas.microsoft.com/office/drawing/2014/main" id="{18572DE1-DE57-711D-EE7A-EDFF1FA0C0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35EF3F-D383-FDEA-4A28-1D45BDA25D70}"/>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089323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008FCA-3DE0-30BE-0543-564B5C5C7AB2}"/>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3" name="Footer Placeholder 2">
            <a:extLst>
              <a:ext uri="{FF2B5EF4-FFF2-40B4-BE49-F238E27FC236}">
                <a16:creationId xmlns:a16="http://schemas.microsoft.com/office/drawing/2014/main" id="{1AD3C9FD-00BC-2D92-9536-002A01A526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1D2F85-0FF3-CE73-EA9B-AE3F33B87D18}"/>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11242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C5D0-58D3-D259-0CD2-B1C55DCDAD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9FA420-9FA0-6363-9866-256EB21A06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32A28F-EF9A-B476-6BEB-87396252C6ED}"/>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5" name="Footer Placeholder 4">
            <a:extLst>
              <a:ext uri="{FF2B5EF4-FFF2-40B4-BE49-F238E27FC236}">
                <a16:creationId xmlns:a16="http://schemas.microsoft.com/office/drawing/2014/main" id="{8BD95F9E-C409-0838-2712-C524B82A6F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2094D7-5A07-BC18-A6BF-60D181C46D3A}"/>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3939753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1174C-5D67-733B-019C-FDA92C7F08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B0087A-FC51-F278-9215-BD417F6EC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11876E-078B-7FB2-2FC8-B99CB229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F98FB-7DCC-1C54-0F3A-474FA56873F9}"/>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6" name="Footer Placeholder 5">
            <a:extLst>
              <a:ext uri="{FF2B5EF4-FFF2-40B4-BE49-F238E27FC236}">
                <a16:creationId xmlns:a16="http://schemas.microsoft.com/office/drawing/2014/main" id="{CF44DC76-779B-D450-AB9D-2B503D382C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D24514-9D0E-17C3-0221-E867B0BD3406}"/>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496015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101A-27DC-F1B5-5948-0AFC1C9D0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745977-A882-0336-539D-76C65C7EC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715406-20FA-999C-39F3-DF5F91645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D6BFB-0BD9-B77D-29D3-FAE46EDE9D43}"/>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6" name="Footer Placeholder 5">
            <a:extLst>
              <a:ext uri="{FF2B5EF4-FFF2-40B4-BE49-F238E27FC236}">
                <a16:creationId xmlns:a16="http://schemas.microsoft.com/office/drawing/2014/main" id="{6E06DB29-A90D-D5F0-D7EB-5A7C0C1226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E3F0D7-28F2-4274-0E6B-4FBC9B258ADD}"/>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3090358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2A5D-1466-9D30-2EC3-1A67083311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B9CB70-881A-7BC9-DD9C-67ACA4BF10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EC1A0-0A61-A435-EBEB-8D646EDDF246}"/>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5" name="Footer Placeholder 4">
            <a:extLst>
              <a:ext uri="{FF2B5EF4-FFF2-40B4-BE49-F238E27FC236}">
                <a16:creationId xmlns:a16="http://schemas.microsoft.com/office/drawing/2014/main" id="{5E3C625F-B188-5523-47AE-F0B1A6C9A9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8A2454-E706-91E1-8BEE-6553B797FE7C}"/>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986323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17A75-61C1-A2D4-331D-56EDB1A71C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4E8885-574D-CE2A-73E1-BC08EE608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948E3-FFD2-4FD0-7515-B47361449DA1}"/>
              </a:ext>
            </a:extLst>
          </p:cNvPr>
          <p:cNvSpPr>
            <a:spLocks noGrp="1"/>
          </p:cNvSpPr>
          <p:nvPr>
            <p:ph type="dt" sz="half" idx="10"/>
          </p:nvPr>
        </p:nvSpPr>
        <p:spPr/>
        <p:txBody>
          <a:bodyPr/>
          <a:lstStyle/>
          <a:p>
            <a:fld id="{8EE63B3B-061D-4977-8C83-7DA4EFEC11E0}" type="datetimeFigureOut">
              <a:rPr lang="en-GB" smtClean="0"/>
              <a:t>04/01/2024</a:t>
            </a:fld>
            <a:endParaRPr lang="en-GB"/>
          </a:p>
        </p:txBody>
      </p:sp>
      <p:sp>
        <p:nvSpPr>
          <p:cNvPr id="5" name="Footer Placeholder 4">
            <a:extLst>
              <a:ext uri="{FF2B5EF4-FFF2-40B4-BE49-F238E27FC236}">
                <a16:creationId xmlns:a16="http://schemas.microsoft.com/office/drawing/2014/main" id="{63097330-1C4E-E4AE-E837-645BB1282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8E24D-6A8A-57E5-20F3-7FC0B08EB1D2}"/>
              </a:ext>
            </a:extLst>
          </p:cNvPr>
          <p:cNvSpPr>
            <a:spLocks noGrp="1"/>
          </p:cNvSpPr>
          <p:nvPr>
            <p:ph type="sldNum" sz="quarter" idx="12"/>
          </p:nvPr>
        </p:nvSpPr>
        <p:spPr/>
        <p:txBody>
          <a:bodyPr/>
          <a:lstStyle/>
          <a:p>
            <a:fld id="{64082379-98CA-4849-B7A5-0E08917A39C5}" type="slidenum">
              <a:rPr lang="en-GB" smtClean="0"/>
              <a:t>‹#›</a:t>
            </a:fld>
            <a:endParaRPr lang="en-GB"/>
          </a:p>
        </p:txBody>
      </p:sp>
    </p:spTree>
    <p:extLst>
      <p:ext uri="{BB962C8B-B14F-4D97-AF65-F5344CB8AC3E}">
        <p14:creationId xmlns:p14="http://schemas.microsoft.com/office/powerpoint/2010/main" val="1357849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5256212"/>
          </a:xfrm>
          <a:prstGeom prst="rect">
            <a:avLst/>
          </a:prstGeom>
          <a:gradFill>
            <a:gsLst>
              <a:gs pos="75000">
                <a:srgbClr val="821E69"/>
              </a:gs>
              <a:gs pos="0">
                <a:srgbClr val="C7017F"/>
              </a:gs>
            </a:gsLst>
            <a:lin ang="10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42913" y="821854"/>
            <a:ext cx="2826760" cy="797080"/>
          </a:xfrm>
          <a:prstGeom prst="rect">
            <a:avLst/>
          </a:prstGeom>
        </p:spPr>
      </p:pic>
      <p:pic>
        <p:nvPicPr>
          <p:cNvPr id="9" name="Picture 4" descr="Logo, company name&#10;&#10;Description automatically generated">
            <a:extLst>
              <a:ext uri="{FF2B5EF4-FFF2-40B4-BE49-F238E27FC236}">
                <a16:creationId xmlns:a16="http://schemas.microsoft.com/office/drawing/2014/main" id="{051611E3-7C91-8549-AD8D-7BA10747D27D}"/>
              </a:ext>
            </a:extLst>
          </p:cNvPr>
          <p:cNvPicPr>
            <a:picLocks noChangeAspect="1"/>
          </p:cNvPicPr>
          <p:nvPr userDrawn="1"/>
        </p:nvPicPr>
        <p:blipFill>
          <a:blip r:embed="rId3"/>
          <a:stretch>
            <a:fillRect/>
          </a:stretch>
        </p:blipFill>
        <p:spPr>
          <a:xfrm>
            <a:off x="4863720" y="5947596"/>
            <a:ext cx="1715487" cy="804870"/>
          </a:xfrm>
          <a:prstGeom prst="rect">
            <a:avLst/>
          </a:prstGeom>
        </p:spPr>
      </p:pic>
      <p:pic>
        <p:nvPicPr>
          <p:cNvPr id="11" name="Picture 5">
            <a:extLst>
              <a:ext uri="{FF2B5EF4-FFF2-40B4-BE49-F238E27FC236}">
                <a16:creationId xmlns:a16="http://schemas.microsoft.com/office/drawing/2014/main" id="{7F485976-4005-2C4B-A065-C5BA5FAAF8A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05879" y="6185382"/>
            <a:ext cx="2446849" cy="440792"/>
          </a:xfrm>
          <a:prstGeom prst="rect">
            <a:avLst/>
          </a:prstGeom>
        </p:spPr>
      </p:pic>
      <p:pic>
        <p:nvPicPr>
          <p:cNvPr id="12" name="Picture 6" descr="A picture containing text, sign, vector graphics, clipart&#10;&#10;Description automatically generated">
            <a:extLst>
              <a:ext uri="{FF2B5EF4-FFF2-40B4-BE49-F238E27FC236}">
                <a16:creationId xmlns:a16="http://schemas.microsoft.com/office/drawing/2014/main" id="{F6352482-FFFB-FF4B-84F6-DBA37D8E214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411929" y="6047197"/>
            <a:ext cx="1715487" cy="578977"/>
          </a:xfrm>
          <a:prstGeom prst="rect">
            <a:avLst/>
          </a:prstGeom>
        </p:spPr>
      </p:pic>
      <p:pic>
        <p:nvPicPr>
          <p:cNvPr id="13" name="Picture 7" descr="Logo, company name&#10;&#10;Description automatically generated">
            <a:extLst>
              <a:ext uri="{FF2B5EF4-FFF2-40B4-BE49-F238E27FC236}">
                <a16:creationId xmlns:a16="http://schemas.microsoft.com/office/drawing/2014/main" id="{844BD1CC-64F1-4C4D-AAD7-B4C8DDA0128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53691" y="5734982"/>
            <a:ext cx="2077704" cy="1042243"/>
          </a:xfrm>
          <a:prstGeom prst="rect">
            <a:avLst/>
          </a:prstGeom>
        </p:spPr>
      </p:pic>
      <p:pic>
        <p:nvPicPr>
          <p:cNvPr id="14" name="Picture 8" descr="Logo&#10;&#10;Description automatically generated">
            <a:extLst>
              <a:ext uri="{FF2B5EF4-FFF2-40B4-BE49-F238E27FC236}">
                <a16:creationId xmlns:a16="http://schemas.microsoft.com/office/drawing/2014/main" id="{EC88F5A9-22C9-6F49-884F-DD46278EBBB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15240" y="5734982"/>
            <a:ext cx="1528308" cy="1103196"/>
          </a:xfrm>
          <a:prstGeom prst="rect">
            <a:avLst/>
          </a:prstGeom>
        </p:spPr>
      </p:pic>
    </p:spTree>
    <p:extLst>
      <p:ext uri="{BB962C8B-B14F-4D97-AF65-F5344CB8AC3E}">
        <p14:creationId xmlns:p14="http://schemas.microsoft.com/office/powerpoint/2010/main" val="157415622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gradFill>
            <a:gsLst>
              <a:gs pos="75000">
                <a:srgbClr val="821E69"/>
              </a:gs>
              <a:gs pos="0">
                <a:srgbClr val="C7017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a:t>Click to edit Master title style</a:t>
            </a:r>
            <a:endParaRPr lang="en-US"/>
          </a:p>
        </p:txBody>
      </p:sp>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F6258"/>
              </a:solidFill>
            </a:endParaRPr>
          </a:p>
        </p:txBody>
      </p:sp>
      <p:pic>
        <p:nvPicPr>
          <p:cNvPr id="2" name="Picture 1">
            <a:extLst>
              <a:ext uri="{FF2B5EF4-FFF2-40B4-BE49-F238E27FC236}">
                <a16:creationId xmlns:a16="http://schemas.microsoft.com/office/drawing/2014/main" id="{AFD60AE7-EBE3-DE48-8A6D-2EBC83EABD13}"/>
              </a:ext>
            </a:extLst>
          </p:cNvPr>
          <p:cNvPicPr>
            <a:picLocks noChangeAspect="1"/>
          </p:cNvPicPr>
          <p:nvPr userDrawn="1"/>
        </p:nvPicPr>
        <p:blipFill>
          <a:blip r:embed="rId2"/>
          <a:stretch>
            <a:fillRect/>
          </a:stretch>
        </p:blipFill>
        <p:spPr>
          <a:xfrm>
            <a:off x="442912" y="5832766"/>
            <a:ext cx="568359" cy="676275"/>
          </a:xfrm>
          <a:prstGeom prst="rect">
            <a:avLst/>
          </a:prstGeom>
        </p:spPr>
      </p:pic>
    </p:spTree>
    <p:extLst>
      <p:ext uri="{BB962C8B-B14F-4D97-AF65-F5344CB8AC3E}">
        <p14:creationId xmlns:p14="http://schemas.microsoft.com/office/powerpoint/2010/main" val="796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98F5-FCA0-8469-200C-0D39D63FFA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A2A33C-31FD-660F-7E8C-8BF3D9620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1069DF-8FCF-D067-22C8-CE18BFB8E1D1}"/>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5" name="Footer Placeholder 4">
            <a:extLst>
              <a:ext uri="{FF2B5EF4-FFF2-40B4-BE49-F238E27FC236}">
                <a16:creationId xmlns:a16="http://schemas.microsoft.com/office/drawing/2014/main" id="{E0CCE2F9-EE31-055D-BCAD-6268FD7C46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4D314B-2132-968C-4167-CF9C35DF745D}"/>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355616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E0DF-9DD0-11DB-7D93-A0589235DC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E5401B-854D-8909-768A-78DD0FC51D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1D5734-9F99-2EE5-5D56-BF13A0189F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315B29-3E07-95C9-8494-67EDDEEBBD45}"/>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6" name="Footer Placeholder 5">
            <a:extLst>
              <a:ext uri="{FF2B5EF4-FFF2-40B4-BE49-F238E27FC236}">
                <a16:creationId xmlns:a16="http://schemas.microsoft.com/office/drawing/2014/main" id="{447F444C-4FB4-CC99-72F5-F139226A14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C62DD-4090-B126-4289-6AC2410A38D4}"/>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74379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6EE1-361F-F225-0D23-0950E52B2A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0FB1B2-EBBF-1C07-18EC-962FC515F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31DEB-92B3-DDB5-2F85-F9C613B44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2E86EFE-DEB4-3DF8-2795-FF11F7FD9F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F1F413-1A6C-A8E2-3010-A52C758FA6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9CD190-7F6D-2C5B-6094-7BA5C61F1760}"/>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8" name="Footer Placeholder 7">
            <a:extLst>
              <a:ext uri="{FF2B5EF4-FFF2-40B4-BE49-F238E27FC236}">
                <a16:creationId xmlns:a16="http://schemas.microsoft.com/office/drawing/2014/main" id="{53939BBC-2A31-EB25-29DF-928FA3F191F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99CC5A-2BA8-F390-B5E2-8813985A2314}"/>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381763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18E9-761E-EC62-5813-97329BD293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7660CC-1A44-7A00-F916-C43350F8D4D1}"/>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4" name="Footer Placeholder 3">
            <a:extLst>
              <a:ext uri="{FF2B5EF4-FFF2-40B4-BE49-F238E27FC236}">
                <a16:creationId xmlns:a16="http://schemas.microsoft.com/office/drawing/2014/main" id="{20A5BFC5-30DB-5172-374E-053E2C1EF97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E2F23E-DAA7-2638-1312-6CC314798816}"/>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1734252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7E3238-0035-B44B-5BD1-3D3EF40A620B}"/>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3" name="Footer Placeholder 2">
            <a:extLst>
              <a:ext uri="{FF2B5EF4-FFF2-40B4-BE49-F238E27FC236}">
                <a16:creationId xmlns:a16="http://schemas.microsoft.com/office/drawing/2014/main" id="{79D0A06F-1222-177E-6C35-6062415E2B0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2FCE90-8973-F71F-9CDD-EEAAAC75FB43}"/>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253899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606C-5131-EA4D-B3C8-ED249CABF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BC1E55-21A1-19F2-D223-07C3C9E21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B13B81-46B2-C365-8C19-06C0B294F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0F218-52DA-68B9-1035-919DC600C801}"/>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6" name="Footer Placeholder 5">
            <a:extLst>
              <a:ext uri="{FF2B5EF4-FFF2-40B4-BE49-F238E27FC236}">
                <a16:creationId xmlns:a16="http://schemas.microsoft.com/office/drawing/2014/main" id="{E4B377EA-99A1-2242-9C22-262DB42BFB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6E820E-A871-8F37-8863-27D1F56FC683}"/>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372905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4AF8-86D3-A57F-0230-52B04C279F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368EE7-FE1D-309B-4ABA-7ADF73B41F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F37AFE-7800-8BBB-1B61-741E5A1B2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E4BD2-DDB4-2144-CFB4-F6BD7F8FDD56}"/>
              </a:ext>
            </a:extLst>
          </p:cNvPr>
          <p:cNvSpPr>
            <a:spLocks noGrp="1"/>
          </p:cNvSpPr>
          <p:nvPr>
            <p:ph type="dt" sz="half" idx="10"/>
          </p:nvPr>
        </p:nvSpPr>
        <p:spPr/>
        <p:txBody>
          <a:bodyPr/>
          <a:lstStyle/>
          <a:p>
            <a:fld id="{84645261-2070-4D03-A54D-C653AFF643D7}" type="datetimeFigureOut">
              <a:rPr lang="en-GB" smtClean="0"/>
              <a:t>04/01/2024</a:t>
            </a:fld>
            <a:endParaRPr lang="en-GB"/>
          </a:p>
        </p:txBody>
      </p:sp>
      <p:sp>
        <p:nvSpPr>
          <p:cNvPr id="6" name="Footer Placeholder 5">
            <a:extLst>
              <a:ext uri="{FF2B5EF4-FFF2-40B4-BE49-F238E27FC236}">
                <a16:creationId xmlns:a16="http://schemas.microsoft.com/office/drawing/2014/main" id="{8B2F2D2A-8294-54E2-9A32-08A79162E2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8066D2-6948-276F-A2F3-C4028C013D17}"/>
              </a:ext>
            </a:extLst>
          </p:cNvPr>
          <p:cNvSpPr>
            <a:spLocks noGrp="1"/>
          </p:cNvSpPr>
          <p:nvPr>
            <p:ph type="sldNum" sz="quarter" idx="12"/>
          </p:nvPr>
        </p:nvSpPr>
        <p:spPr/>
        <p:txBody>
          <a:bodyPr/>
          <a:lstStyle/>
          <a:p>
            <a:fld id="{2190FBCF-D9B2-4724-9A1C-C045A3F7BB3A}" type="slidenum">
              <a:rPr lang="en-GB" smtClean="0"/>
              <a:t>‹#›</a:t>
            </a:fld>
            <a:endParaRPr lang="en-GB"/>
          </a:p>
        </p:txBody>
      </p:sp>
    </p:spTree>
    <p:extLst>
      <p:ext uri="{BB962C8B-B14F-4D97-AF65-F5344CB8AC3E}">
        <p14:creationId xmlns:p14="http://schemas.microsoft.com/office/powerpoint/2010/main" val="1037988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32EDD-46D1-A294-45E9-A5856310AF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A9AD38-C7E5-673C-2111-867C77335C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DDF65E-5AB4-93B2-C67A-B393382B70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45261-2070-4D03-A54D-C653AFF643D7}" type="datetimeFigureOut">
              <a:rPr lang="en-GB" smtClean="0"/>
              <a:t>04/01/2024</a:t>
            </a:fld>
            <a:endParaRPr lang="en-GB"/>
          </a:p>
        </p:txBody>
      </p:sp>
      <p:sp>
        <p:nvSpPr>
          <p:cNvPr id="5" name="Footer Placeholder 4">
            <a:extLst>
              <a:ext uri="{FF2B5EF4-FFF2-40B4-BE49-F238E27FC236}">
                <a16:creationId xmlns:a16="http://schemas.microsoft.com/office/drawing/2014/main" id="{31154A4A-B2BA-D87E-4C37-E50F0D4D9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8C38A73-9621-0EFF-E41F-7E5F408F2D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0FBCF-D9B2-4724-9A1C-C045A3F7BB3A}" type="slidenum">
              <a:rPr lang="en-GB" smtClean="0"/>
              <a:t>‹#›</a:t>
            </a:fld>
            <a:endParaRPr lang="en-GB"/>
          </a:p>
        </p:txBody>
      </p:sp>
    </p:spTree>
    <p:extLst>
      <p:ext uri="{BB962C8B-B14F-4D97-AF65-F5344CB8AC3E}">
        <p14:creationId xmlns:p14="http://schemas.microsoft.com/office/powerpoint/2010/main" val="2581374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9C686F-982B-5C87-E83C-087184FA57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778C19-515E-C215-3025-7AC2DD6066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E9C6F-3968-1036-9FED-A666480CF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63B3B-061D-4977-8C83-7DA4EFEC11E0}" type="datetimeFigureOut">
              <a:rPr lang="en-GB" smtClean="0"/>
              <a:t>04/01/2024</a:t>
            </a:fld>
            <a:endParaRPr lang="en-GB"/>
          </a:p>
        </p:txBody>
      </p:sp>
      <p:sp>
        <p:nvSpPr>
          <p:cNvPr id="5" name="Footer Placeholder 4">
            <a:extLst>
              <a:ext uri="{FF2B5EF4-FFF2-40B4-BE49-F238E27FC236}">
                <a16:creationId xmlns:a16="http://schemas.microsoft.com/office/drawing/2014/main" id="{1AD72F1E-71F6-47FA-ACF1-FC60508B9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48B997F-52EF-8276-E0EB-3C5B32350B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82379-98CA-4849-B7A5-0E08917A39C5}" type="slidenum">
              <a:rPr lang="en-GB" smtClean="0"/>
              <a:t>‹#›</a:t>
            </a:fld>
            <a:endParaRPr lang="en-GB"/>
          </a:p>
        </p:txBody>
      </p:sp>
    </p:spTree>
    <p:extLst>
      <p:ext uri="{BB962C8B-B14F-4D97-AF65-F5344CB8AC3E}">
        <p14:creationId xmlns:p14="http://schemas.microsoft.com/office/powerpoint/2010/main" val="1383901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www.room151.co.uk/funding/concern-and-uncertainty-scale-of-budgetary-challenge-at-local-authorities-highlighted-in-ey-survey-of-s151-officers/"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AE4FC-D44E-E839-3F2D-7BC000E1E217}"/>
              </a:ext>
            </a:extLst>
          </p:cNvPr>
          <p:cNvSpPr txBox="1"/>
          <p:nvPr/>
        </p:nvSpPr>
        <p:spPr>
          <a:xfrm>
            <a:off x="813916" y="1376624"/>
            <a:ext cx="10831664" cy="3992011"/>
          </a:xfrm>
          <a:prstGeom prst="rect">
            <a:avLst/>
          </a:prstGeom>
          <a:noFill/>
        </p:spPr>
        <p:txBody>
          <a:bodyPr wrap="square">
            <a:spAutoFit/>
          </a:bodyPr>
          <a:lstStyle/>
          <a:p>
            <a:pPr algn="ctr"/>
            <a:endParaRPr lang="en-GB" sz="2000" b="1" dirty="0">
              <a:solidFill>
                <a:schemeClr val="bg1"/>
              </a:solidFill>
              <a:latin typeface="Arial" panose="020B0604020202020204" pitchFamily="34" charset="0"/>
              <a:cs typeface="Arial" panose="020B0604020202020204" pitchFamily="34" charset="0"/>
            </a:endParaRPr>
          </a:p>
          <a:p>
            <a:pPr algn="ctr"/>
            <a:r>
              <a:rPr lang="en-GB" sz="2000" b="1" dirty="0">
                <a:solidFill>
                  <a:schemeClr val="bg1"/>
                </a:solidFill>
                <a:latin typeface="Arial" panose="020B0604020202020204" pitchFamily="34" charset="0"/>
                <a:cs typeface="Arial" panose="020B0604020202020204" pitchFamily="34" charset="0"/>
              </a:rPr>
              <a:t>International Centre of Public Accountability (ICOPA)</a:t>
            </a:r>
          </a:p>
          <a:p>
            <a:pPr algn="ctr"/>
            <a:r>
              <a:rPr lang="en-US" sz="2000" b="1" dirty="0">
                <a:solidFill>
                  <a:schemeClr val="bg1"/>
                </a:solidFill>
                <a:latin typeface="Arial" panose="020B0604020202020204" pitchFamily="34" charset="0"/>
                <a:cs typeface="Arial" panose="020B0604020202020204" pitchFamily="34" charset="0"/>
              </a:rPr>
              <a:t>Durham University.</a:t>
            </a:r>
          </a:p>
          <a:p>
            <a:pPr algn="ctr"/>
            <a:r>
              <a:rPr lang="en-US" sz="2000" b="1" dirty="0">
                <a:solidFill>
                  <a:schemeClr val="bg1"/>
                </a:solidFill>
                <a:latin typeface="Arial" panose="020B0604020202020204" pitchFamily="34" charset="0"/>
                <a:cs typeface="Arial" panose="020B0604020202020204" pitchFamily="34" charset="0"/>
              </a:rPr>
              <a:t>11 – 12 December 2023</a:t>
            </a:r>
          </a:p>
          <a:p>
            <a:pPr algn="ctr"/>
            <a:endParaRPr lang="en-US" sz="2400" b="1" dirty="0">
              <a:solidFill>
                <a:schemeClr val="bg1"/>
              </a:solidFill>
              <a:latin typeface="Arial" panose="020B0604020202020204" pitchFamily="34" charset="0"/>
              <a:cs typeface="Arial" panose="020B0604020202020204" pitchFamily="34" charset="0"/>
            </a:endParaRPr>
          </a:p>
          <a:p>
            <a:pPr algn="ctr"/>
            <a:r>
              <a:rPr lang="en-GB" sz="3200" b="1" dirty="0">
                <a:solidFill>
                  <a:schemeClr val="bg1"/>
                </a:solidFill>
                <a:latin typeface="Arial" panose="020B0604020202020204" pitchFamily="34" charset="0"/>
                <a:cs typeface="Arial" panose="020B0604020202020204" pitchFamily="34" charset="0"/>
              </a:rPr>
              <a:t>Wicked problems and tempting solutions: Navigating Local Government finance amid austerity and perceived vulnerability</a:t>
            </a:r>
          </a:p>
          <a:p>
            <a:pPr algn="ctr"/>
            <a:endParaRPr lang="en-GB" sz="2400" b="1" dirty="0">
              <a:solidFill>
                <a:schemeClr val="bg1"/>
              </a:solidFill>
              <a:latin typeface="Arial" panose="020B0604020202020204" pitchFamily="34" charset="0"/>
              <a:cs typeface="Arial" panose="020B0604020202020204" pitchFamily="34" charset="0"/>
            </a:endParaRPr>
          </a:p>
          <a:p>
            <a:pPr algn="ctr"/>
            <a:r>
              <a:rPr lang="en-US" sz="2400" b="1" dirty="0">
                <a:solidFill>
                  <a:schemeClr val="bg1"/>
                </a:solidFill>
                <a:latin typeface="Arial" panose="020B0604020202020204" pitchFamily="34" charset="0"/>
                <a:cs typeface="Arial" panose="020B0604020202020204" pitchFamily="34" charset="0"/>
              </a:rPr>
              <a:t>Bernard Dom, Peter Murphy, Martin Jones, Alan Collins</a:t>
            </a:r>
          </a:p>
        </p:txBody>
      </p:sp>
    </p:spTree>
    <p:extLst>
      <p:ext uri="{BB962C8B-B14F-4D97-AF65-F5344CB8AC3E}">
        <p14:creationId xmlns:p14="http://schemas.microsoft.com/office/powerpoint/2010/main" val="2633480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r>
              <a:rPr lang="en-US" sz="3600" b="1" dirty="0">
                <a:latin typeface="Arial" panose="020B0604020202020204" pitchFamily="34" charset="0"/>
                <a:cs typeface="Arial" panose="020B0604020202020204" pitchFamily="34" charset="0"/>
              </a:rPr>
              <a:t>Service Pressures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9"/>
            <a:ext cx="6762645" cy="5395964"/>
          </a:xfrm>
        </p:spPr>
        <p:txBody>
          <a:bodyPr>
            <a:normAutofit lnSpcReduction="10000"/>
          </a:bodyPr>
          <a:lstStyle/>
          <a:p>
            <a:pPr algn="just"/>
            <a:r>
              <a:rPr lang="en-GB" sz="2600" dirty="0">
                <a:latin typeface="Arial" panose="020B0604020202020204" pitchFamily="34" charset="0"/>
                <a:cs typeface="Arial" panose="020B0604020202020204" pitchFamily="34" charset="0"/>
              </a:rPr>
              <a:t>Closure/Cutback in Services</a:t>
            </a:r>
          </a:p>
          <a:p>
            <a:pPr marL="457200" lvl="1" indent="0" algn="just">
              <a:buNone/>
            </a:pPr>
            <a:r>
              <a:rPr lang="en-GB" sz="1800" dirty="0">
                <a:latin typeface="Arial" panose="020B0604020202020204" pitchFamily="34" charset="0"/>
                <a:cs typeface="Arial" panose="020B0604020202020204" pitchFamily="34" charset="0"/>
              </a:rPr>
              <a:t>(Re)prioritisation of limited resources to fund increasing demands on statutory services meant cutbacks in discretionary services. </a:t>
            </a:r>
          </a:p>
          <a:p>
            <a:pPr marL="914400" lvl="2" indent="0" algn="just">
              <a:buNone/>
            </a:pPr>
            <a:r>
              <a:rPr lang="en-GB" sz="1400" i="1" dirty="0">
                <a:latin typeface="Arial" panose="020B0604020202020204" pitchFamily="34" charset="0"/>
                <a:cs typeface="Arial" panose="020B0604020202020204" pitchFamily="34" charset="0"/>
              </a:rPr>
              <a:t>Social Care referred to as “the killer of all services” </a:t>
            </a:r>
            <a:r>
              <a:rPr lang="en-GB" sz="1400" b="1" i="1" dirty="0">
                <a:latin typeface="Arial" panose="020B0604020202020204" pitchFamily="34" charset="0"/>
                <a:cs typeface="Arial" panose="020B0604020202020204" pitchFamily="34" charset="0"/>
              </a:rPr>
              <a:t>Delta</a:t>
            </a:r>
            <a:r>
              <a:rPr lang="en-GB" sz="1400" i="1" dirty="0">
                <a:latin typeface="Arial" panose="020B0604020202020204" pitchFamily="34" charset="0"/>
                <a:cs typeface="Arial" panose="020B0604020202020204" pitchFamily="34" charset="0"/>
              </a:rPr>
              <a:t>, “the bad boy who always got bailed” </a:t>
            </a:r>
            <a:r>
              <a:rPr lang="en-GB" sz="1400" b="1" i="1" dirty="0">
                <a:latin typeface="Arial" panose="020B0604020202020204" pitchFamily="34" charset="0"/>
                <a:cs typeface="Arial" panose="020B0604020202020204" pitchFamily="34" charset="0"/>
              </a:rPr>
              <a:t>Eta</a:t>
            </a:r>
            <a:r>
              <a:rPr lang="en-GB" sz="1400" i="1" dirty="0">
                <a:latin typeface="Arial" panose="020B0604020202020204" pitchFamily="34" charset="0"/>
                <a:cs typeface="Arial" panose="020B0604020202020204" pitchFamily="34" charset="0"/>
              </a:rPr>
              <a:t>, and “the service that is being tied together with bits of string and sticky tape” </a:t>
            </a:r>
            <a:r>
              <a:rPr lang="en-GB" sz="1400" b="1" i="1" dirty="0">
                <a:latin typeface="Arial" panose="020B0604020202020204" pitchFamily="34" charset="0"/>
                <a:cs typeface="Arial" panose="020B0604020202020204" pitchFamily="34" charset="0"/>
              </a:rPr>
              <a:t>Chi</a:t>
            </a:r>
            <a:r>
              <a:rPr lang="en-GB" sz="1400" i="1" dirty="0">
                <a:latin typeface="Arial" panose="020B0604020202020204" pitchFamily="34" charset="0"/>
                <a:cs typeface="Arial" panose="020B0604020202020204" pitchFamily="34" charset="0"/>
              </a:rPr>
              <a:t>. </a:t>
            </a:r>
          </a:p>
          <a:p>
            <a:pPr marL="457200" lvl="1" indent="0" algn="just">
              <a:buNone/>
            </a:pPr>
            <a:endParaRPr lang="en-GB" sz="18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600" dirty="0">
                <a:latin typeface="Arial" panose="020B0604020202020204" pitchFamily="34" charset="0"/>
                <a:cs typeface="Arial" panose="020B0604020202020204" pitchFamily="34" charset="0"/>
              </a:rPr>
              <a:t>Changes in unemployment levels</a:t>
            </a:r>
          </a:p>
          <a:p>
            <a:pPr marL="457200" lvl="1" indent="0" algn="just">
              <a:buNone/>
            </a:pPr>
            <a:r>
              <a:rPr lang="en-GB" sz="1800" dirty="0">
                <a:latin typeface="Arial" panose="020B0604020202020204" pitchFamily="34" charset="0"/>
                <a:cs typeface="Arial" panose="020B0604020202020204" pitchFamily="34" charset="0"/>
              </a:rPr>
              <a:t>LAs cut back staff numbers to save costs and increase their operating efficiency through various schemes. </a:t>
            </a: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Changes in levels of inequality</a:t>
            </a:r>
          </a:p>
          <a:p>
            <a:pPr marL="457200" lvl="1" indent="0" algn="just">
              <a:buNone/>
            </a:pPr>
            <a:r>
              <a:rPr lang="en-GB" sz="1600" dirty="0">
                <a:latin typeface="Arial" panose="020B0604020202020204" pitchFamily="34" charset="0"/>
                <a:cs typeface="Arial" panose="020B0604020202020204" pitchFamily="34" charset="0"/>
              </a:rPr>
              <a:t>Levels of inequality influenced the levels of demand for and expectations of services (both statutory and discretionary) from citizens in the community. </a:t>
            </a: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FAA441-F993-165A-185A-8727FFCF016C}"/>
              </a:ext>
            </a:extLst>
          </p:cNvPr>
          <p:cNvSpPr txBox="1"/>
          <p:nvPr/>
        </p:nvSpPr>
        <p:spPr>
          <a:xfrm>
            <a:off x="7420757" y="1314949"/>
            <a:ext cx="4571609" cy="112371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“2014/15 to 2016/17 was where we really went through some relatively cuts to services. There was some back-office staff as well, but most of that had been taken in the early years as part of low-hanging fruit. From that period onwards, we started to go into really deep service reductions.” </a:t>
            </a:r>
            <a:r>
              <a:rPr lang="en-GB" sz="1200" b="1" i="1" dirty="0">
                <a:latin typeface="Arial" panose="020B0604020202020204" pitchFamily="34" charset="0"/>
                <a:cs typeface="Arial" panose="020B0604020202020204" pitchFamily="34" charset="0"/>
              </a:rPr>
              <a:t>Epsilon</a:t>
            </a:r>
          </a:p>
        </p:txBody>
      </p:sp>
      <p:sp>
        <p:nvSpPr>
          <p:cNvPr id="10" name="TextBox 9">
            <a:extLst>
              <a:ext uri="{FF2B5EF4-FFF2-40B4-BE49-F238E27FC236}">
                <a16:creationId xmlns:a16="http://schemas.microsoft.com/office/drawing/2014/main" id="{B4EC9E2C-F9D5-EAD9-6575-1718114BA57C}"/>
              </a:ext>
            </a:extLst>
          </p:cNvPr>
          <p:cNvSpPr txBox="1"/>
          <p:nvPr/>
        </p:nvSpPr>
        <p:spPr>
          <a:xfrm>
            <a:off x="7456373" y="3120865"/>
            <a:ext cx="4535993" cy="112371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“We’ve also seen big cuts in senior management in local authorities, which impacts on the ability to be proactive about additional things that local authorities might be able to do because they’ve become very, very focused on just the day-to-day provision of statutory services.” </a:t>
            </a:r>
            <a:r>
              <a:rPr lang="en-GB" sz="1200" b="1" i="1" dirty="0">
                <a:latin typeface="Arial" panose="020B0604020202020204" pitchFamily="34" charset="0"/>
                <a:cs typeface="Arial" panose="020B0604020202020204" pitchFamily="34" charset="0"/>
              </a:rPr>
              <a:t>Omicron</a:t>
            </a:r>
          </a:p>
        </p:txBody>
      </p:sp>
      <p:sp>
        <p:nvSpPr>
          <p:cNvPr id="11" name="TextBox 10">
            <a:extLst>
              <a:ext uri="{FF2B5EF4-FFF2-40B4-BE49-F238E27FC236}">
                <a16:creationId xmlns:a16="http://schemas.microsoft.com/office/drawing/2014/main" id="{7B239DCA-6F90-224A-C9DB-D2B1B50ED0BD}"/>
              </a:ext>
            </a:extLst>
          </p:cNvPr>
          <p:cNvSpPr txBox="1"/>
          <p:nvPr/>
        </p:nvSpPr>
        <p:spPr>
          <a:xfrm>
            <a:off x="7486911" y="4926781"/>
            <a:ext cx="4438389" cy="1123712"/>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 you had all those demand pressures which were causing us a big problem! And to combat that, we did do quite a lot of work around how we can modernise those services, how we can manage demand in those services, but as I say nothing’s particularly been a golden bullet to sort that out.” </a:t>
            </a:r>
            <a:r>
              <a:rPr lang="en-GB" sz="1200" b="1" i="1" dirty="0">
                <a:latin typeface="Arial" panose="020B0604020202020204" pitchFamily="34" charset="0"/>
                <a:cs typeface="Arial" panose="020B0604020202020204" pitchFamily="34" charset="0"/>
              </a:rPr>
              <a:t>Chi</a:t>
            </a:r>
          </a:p>
        </p:txBody>
      </p:sp>
    </p:spTree>
    <p:extLst>
      <p:ext uri="{BB962C8B-B14F-4D97-AF65-F5344CB8AC3E}">
        <p14:creationId xmlns:p14="http://schemas.microsoft.com/office/powerpoint/2010/main" val="1591748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127000" y="218271"/>
            <a:ext cx="12319000" cy="948271"/>
          </a:xfrm>
        </p:spPr>
        <p:txBody>
          <a:bodyPr>
            <a:noAutofit/>
          </a:bodyPr>
          <a:lstStyle/>
          <a:p>
            <a:pPr algn="ctr"/>
            <a:r>
              <a:rPr lang="en-US" sz="3200" b="1" dirty="0">
                <a:latin typeface="Arial" panose="020B0604020202020204" pitchFamily="34" charset="0"/>
                <a:cs typeface="Arial" panose="020B0604020202020204" pitchFamily="34" charset="0"/>
              </a:rPr>
              <a:t>Relationship between Austerity and Perceived Vulnerability</a:t>
            </a:r>
          </a:p>
        </p:txBody>
      </p:sp>
      <p:pic>
        <p:nvPicPr>
          <p:cNvPr id="5" name="Content Placeholder 4">
            <a:extLst>
              <a:ext uri="{FF2B5EF4-FFF2-40B4-BE49-F238E27FC236}">
                <a16:creationId xmlns:a16="http://schemas.microsoft.com/office/drawing/2014/main" id="{3CB2DB02-0BE4-3E50-1EA9-C8CA205C588F}"/>
              </a:ext>
            </a:extLst>
          </p:cNvPr>
          <p:cNvPicPr>
            <a:picLocks noGrp="1" noChangeAspect="1"/>
          </p:cNvPicPr>
          <p:nvPr>
            <p:ph sz="half" idx="1"/>
          </p:nvPr>
        </p:nvPicPr>
        <p:blipFill>
          <a:blip r:embed="rId3"/>
          <a:stretch>
            <a:fillRect/>
          </a:stretch>
        </p:blipFill>
        <p:spPr>
          <a:xfrm>
            <a:off x="4216591" y="1436915"/>
            <a:ext cx="7645947" cy="5074914"/>
          </a:xfrm>
          <a:prstGeom prst="rect">
            <a:avLst/>
          </a:prstGeom>
        </p:spPr>
      </p:pic>
      <p:pic>
        <p:nvPicPr>
          <p:cNvPr id="6" name="Picture 5">
            <a:extLst>
              <a:ext uri="{FF2B5EF4-FFF2-40B4-BE49-F238E27FC236}">
                <a16:creationId xmlns:a16="http://schemas.microsoft.com/office/drawing/2014/main" id="{A093B2D5-432C-72D9-3DD1-0D0C064805AA}"/>
              </a:ext>
            </a:extLst>
          </p:cNvPr>
          <p:cNvPicPr>
            <a:picLocks noChangeAspect="1"/>
          </p:cNvPicPr>
          <p:nvPr/>
        </p:nvPicPr>
        <p:blipFill>
          <a:blip r:embed="rId4"/>
          <a:stretch>
            <a:fillRect/>
          </a:stretch>
        </p:blipFill>
        <p:spPr>
          <a:xfrm>
            <a:off x="439522" y="918540"/>
            <a:ext cx="3676207" cy="2609314"/>
          </a:xfrm>
          <a:prstGeom prst="rect">
            <a:avLst/>
          </a:prstGeom>
        </p:spPr>
      </p:pic>
    </p:spTree>
    <p:extLst>
      <p:ext uri="{BB962C8B-B14F-4D97-AF65-F5344CB8AC3E}">
        <p14:creationId xmlns:p14="http://schemas.microsoft.com/office/powerpoint/2010/main" val="374454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352478" y="762000"/>
            <a:ext cx="7294319" cy="5518219"/>
          </a:xfrm>
        </p:spPr>
        <p:txBody>
          <a:bodyPr>
            <a:normAutofit lnSpcReduction="10000"/>
          </a:bodyPr>
          <a:lstStyle/>
          <a:p>
            <a:pPr marL="0" indent="0" algn="just">
              <a:buNone/>
            </a:pPr>
            <a:r>
              <a:rPr lang="en-GB" sz="2200" b="1" dirty="0">
                <a:solidFill>
                  <a:srgbClr val="7030A0"/>
                </a:solidFill>
                <a:latin typeface="Arial" panose="020B0604020202020204" pitchFamily="34" charset="0"/>
                <a:cs typeface="Arial" panose="020B0604020202020204" pitchFamily="34" charset="0"/>
              </a:rPr>
              <a:t>Financial Pressures and Perceived Vulnerability on LAs</a:t>
            </a:r>
            <a:endParaRPr lang="en-GB" sz="2200" b="1" dirty="0">
              <a:solidFill>
                <a:srgbClr val="7030A0"/>
              </a:solidFill>
              <a:latin typeface="Arial" panose="020B0604020202020204" pitchFamily="34" charset="0"/>
              <a:cs typeface="Arial" panose="020B0604020202020204" pitchFamily="34" charset="0"/>
              <a:sym typeface="Wingdings" panose="05000000000000000000" pitchFamily="2" charset="2"/>
            </a:endParaRPr>
          </a:p>
          <a:p>
            <a:pPr algn="just">
              <a:spcBef>
                <a:spcPts val="600"/>
              </a:spcBef>
            </a:pPr>
            <a:r>
              <a:rPr lang="en-GB" sz="2000" dirty="0">
                <a:latin typeface="Arial" panose="020B0604020202020204" pitchFamily="34" charset="0"/>
                <a:cs typeface="Arial" panose="020B0604020202020204" pitchFamily="34" charset="0"/>
              </a:rPr>
              <a:t>In addition to austerity, contextual and path-dependent factors have contributed to each individual council’s predicament.</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r>
              <a:rPr lang="en-GB" sz="2200" b="1" dirty="0">
                <a:solidFill>
                  <a:srgbClr val="7030A0"/>
                </a:solidFill>
                <a:latin typeface="Arial" panose="020B0604020202020204" pitchFamily="34" charset="0"/>
                <a:cs typeface="Arial" panose="020B0604020202020204" pitchFamily="34" charset="0"/>
              </a:rPr>
              <a:t>Structural Pressures and Perceived Vulnerability on LAs</a:t>
            </a:r>
            <a:endParaRPr lang="en-GB" sz="2200" b="1" dirty="0">
              <a:solidFill>
                <a:srgbClr val="7030A0"/>
              </a:solidFill>
              <a:latin typeface="Arial" panose="020B0604020202020204" pitchFamily="34" charset="0"/>
              <a:cs typeface="Arial" panose="020B0604020202020204" pitchFamily="34" charset="0"/>
              <a:sym typeface="Wingdings" panose="05000000000000000000" pitchFamily="2" charset="2"/>
            </a:endParaRPr>
          </a:p>
          <a:p>
            <a:pPr algn="just">
              <a:spcBef>
                <a:spcPts val="600"/>
              </a:spcBef>
            </a:pPr>
            <a:r>
              <a:rPr lang="en-GB" sz="1900" dirty="0">
                <a:latin typeface="Arial" panose="020B0604020202020204" pitchFamily="34" charset="0"/>
                <a:cs typeface="Arial" panose="020B0604020202020204" pitchFamily="34" charset="0"/>
              </a:rPr>
              <a:t>Pressures including changes in tax regimes, and changes in service prioritisations affected the PV levels of LAs during the early and late austerity era.</a:t>
            </a:r>
          </a:p>
          <a:p>
            <a:pPr marL="0" indent="0" algn="just">
              <a:buNone/>
            </a:pPr>
            <a:endParaRPr lang="en-GB" sz="1100" dirty="0">
              <a:latin typeface="Arial" panose="020B0604020202020204" pitchFamily="34" charset="0"/>
              <a:cs typeface="Arial" panose="020B0604020202020204" pitchFamily="34" charset="0"/>
            </a:endParaRPr>
          </a:p>
          <a:p>
            <a:pPr marL="0" indent="0" algn="just">
              <a:buNone/>
            </a:pPr>
            <a:r>
              <a:rPr lang="en-GB" sz="2200" b="1" dirty="0">
                <a:solidFill>
                  <a:srgbClr val="7030A0"/>
                </a:solidFill>
                <a:latin typeface="Arial" panose="020B0604020202020204" pitchFamily="34" charset="0"/>
                <a:cs typeface="Arial" panose="020B0604020202020204" pitchFamily="34" charset="0"/>
              </a:rPr>
              <a:t>Service Pressures and Perceived Vulnerability on LAs</a:t>
            </a:r>
            <a:endParaRPr lang="en-GB" sz="2200" b="1" dirty="0">
              <a:solidFill>
                <a:srgbClr val="7030A0"/>
              </a:solidFill>
              <a:latin typeface="Arial" panose="020B0604020202020204" pitchFamily="34" charset="0"/>
              <a:cs typeface="Arial" panose="020B0604020202020204" pitchFamily="34" charset="0"/>
              <a:sym typeface="Wingdings" panose="05000000000000000000" pitchFamily="2" charset="2"/>
            </a:endParaRPr>
          </a:p>
          <a:p>
            <a:pPr algn="just">
              <a:spcBef>
                <a:spcPts val="600"/>
              </a:spcBef>
            </a:pPr>
            <a:r>
              <a:rPr lang="en-GB" sz="1900" dirty="0">
                <a:latin typeface="Arial" panose="020B0604020202020204" pitchFamily="34" charset="0"/>
                <a:cs typeface="Arial" panose="020B0604020202020204" pitchFamily="34" charset="0"/>
              </a:rPr>
              <a:t>Increased effects of the twin pressures meant that LAs got increasingly vulnerable, and had to run their reserves down to a minimum. </a:t>
            </a:r>
            <a:endParaRPr lang="en-GB" sz="11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B2AECA1-6AC0-60B5-3E9D-486AF5E9F1A5}"/>
              </a:ext>
            </a:extLst>
          </p:cNvPr>
          <p:cNvSpPr txBox="1"/>
          <p:nvPr/>
        </p:nvSpPr>
        <p:spPr>
          <a:xfrm>
            <a:off x="7858699" y="463933"/>
            <a:ext cx="3980823" cy="1123712"/>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“this year our [Revenue Support Grant] RSG is zero, we don’t get any core grant from Government. So, if somebody said to you, where’s that Council Tax grant of £1.4 million if it’s all rolled in? Well, it’s nowhere, it doesn’t exist anymore.” </a:t>
            </a:r>
            <a:r>
              <a:rPr lang="en-GB" sz="1200" b="1" i="1" dirty="0">
                <a:latin typeface="Arial" panose="020B0604020202020204" pitchFamily="34" charset="0"/>
                <a:cs typeface="Arial" panose="020B0604020202020204" pitchFamily="34" charset="0"/>
              </a:rPr>
              <a:t>Delta</a:t>
            </a:r>
          </a:p>
        </p:txBody>
      </p:sp>
      <p:sp>
        <p:nvSpPr>
          <p:cNvPr id="9" name="TextBox 8">
            <a:extLst>
              <a:ext uri="{FF2B5EF4-FFF2-40B4-BE49-F238E27FC236}">
                <a16:creationId xmlns:a16="http://schemas.microsoft.com/office/drawing/2014/main" id="{C0640C64-FED8-2FED-4355-F35E02082D84}"/>
              </a:ext>
            </a:extLst>
          </p:cNvPr>
          <p:cNvSpPr txBox="1"/>
          <p:nvPr/>
        </p:nvSpPr>
        <p:spPr>
          <a:xfrm>
            <a:off x="7858698" y="1721813"/>
            <a:ext cx="3980823" cy="1123712"/>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 the bit that worries me moving forward is if the Government takes off the limit, then that will put local authorities in a really interesting position because we’ll all be saying we’ve all got a financial gap, we’re all struggling to make ends meet.” </a:t>
            </a:r>
            <a:r>
              <a:rPr lang="en-GB" sz="1200" b="1" i="1" dirty="0">
                <a:latin typeface="Arial" panose="020B0604020202020204" pitchFamily="34" charset="0"/>
                <a:cs typeface="Arial" panose="020B0604020202020204" pitchFamily="34" charset="0"/>
              </a:rPr>
              <a:t>Delta</a:t>
            </a:r>
          </a:p>
        </p:txBody>
      </p:sp>
      <p:sp>
        <p:nvSpPr>
          <p:cNvPr id="10" name="TextBox 9">
            <a:extLst>
              <a:ext uri="{FF2B5EF4-FFF2-40B4-BE49-F238E27FC236}">
                <a16:creationId xmlns:a16="http://schemas.microsoft.com/office/drawing/2014/main" id="{346D97C6-231B-EE42-35B6-1CEFD9379400}"/>
              </a:ext>
            </a:extLst>
          </p:cNvPr>
          <p:cNvSpPr txBox="1"/>
          <p:nvPr/>
        </p:nvSpPr>
        <p:spPr>
          <a:xfrm>
            <a:off x="7858698" y="3485294"/>
            <a:ext cx="3980823" cy="919401"/>
          </a:xfrm>
          <a:prstGeom prst="round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“you don’t lose lives where there are potholes on the highway, but you certainly lose lives when social care systems are not in place for the elderly and vulnerable people”. </a:t>
            </a:r>
            <a:r>
              <a:rPr lang="en-GB" sz="1200" b="1" i="1" dirty="0">
                <a:latin typeface="Arial" panose="020B0604020202020204" pitchFamily="34" charset="0"/>
                <a:cs typeface="Arial" panose="020B0604020202020204" pitchFamily="34" charset="0"/>
              </a:rPr>
              <a:t>Taurus</a:t>
            </a:r>
          </a:p>
        </p:txBody>
      </p:sp>
      <p:sp>
        <p:nvSpPr>
          <p:cNvPr id="11" name="TextBox 10">
            <a:extLst>
              <a:ext uri="{FF2B5EF4-FFF2-40B4-BE49-F238E27FC236}">
                <a16:creationId xmlns:a16="http://schemas.microsoft.com/office/drawing/2014/main" id="{9F152442-5AC7-CBCA-8DC3-137D805DE107}"/>
              </a:ext>
            </a:extLst>
          </p:cNvPr>
          <p:cNvSpPr txBox="1"/>
          <p:nvPr/>
        </p:nvSpPr>
        <p:spPr>
          <a:xfrm>
            <a:off x="7858698" y="5044464"/>
            <a:ext cx="3980823" cy="919401"/>
          </a:xfrm>
          <a:prstGeom prst="round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“at that time, we have seen significant changes in service demand, particularly on social care, adults and children’s, in particular, become increasingly prevalent as massive service pressures”. </a:t>
            </a:r>
            <a:r>
              <a:rPr lang="en-GB" sz="1200" b="1" i="1" dirty="0">
                <a:latin typeface="Arial" panose="020B0604020202020204" pitchFamily="34" charset="0"/>
                <a:cs typeface="Arial" panose="020B0604020202020204" pitchFamily="34" charset="0"/>
              </a:rPr>
              <a:t>Kappa</a:t>
            </a:r>
          </a:p>
        </p:txBody>
      </p:sp>
    </p:spTree>
    <p:extLst>
      <p:ext uri="{BB962C8B-B14F-4D97-AF65-F5344CB8AC3E}">
        <p14:creationId xmlns:p14="http://schemas.microsoft.com/office/powerpoint/2010/main" val="2501670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r>
              <a:rPr lang="en-US" sz="3600" b="1" dirty="0">
                <a:latin typeface="Arial" panose="020B0604020202020204" pitchFamily="34" charset="0"/>
                <a:cs typeface="Arial" panose="020B0604020202020204" pitchFamily="34" charset="0"/>
              </a:rPr>
              <a:t>Conclusions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9"/>
            <a:ext cx="11434239" cy="5177936"/>
          </a:xfrm>
        </p:spPr>
        <p:txBody>
          <a:bodyPr>
            <a:normAutofit lnSpcReduction="10000"/>
          </a:bodyPr>
          <a:lstStyle/>
          <a:p>
            <a:pPr algn="just"/>
            <a:r>
              <a:rPr lang="en-GB" sz="2000" dirty="0">
                <a:latin typeface="Arial" panose="020B0604020202020204" pitchFamily="34" charset="0"/>
                <a:cs typeface="Arial" panose="020B0604020202020204" pitchFamily="34" charset="0"/>
              </a:rPr>
              <a:t>English LAs almost universally struggled to address increasing pressures that emerged throughout the early and late austerity eras.</a:t>
            </a:r>
          </a:p>
          <a:p>
            <a:pPr marL="0" indent="0" algn="just">
              <a:buNone/>
            </a:pPr>
            <a:endParaRPr lang="en-GB" sz="9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Some LAs were then proactive in devising innovative strategies to help them better understand and deal with shocks and bounce forward.</a:t>
            </a:r>
          </a:p>
          <a:p>
            <a:pPr algn="just"/>
            <a:endParaRPr lang="en-GB" sz="8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Correctly perceiving vulnerability was fundamental to organisations’ response, and misperceiving vulnerability levels led ultimately to sub-optimal decision-making for the organisation.</a:t>
            </a:r>
          </a:p>
          <a:p>
            <a:pPr algn="just"/>
            <a:endParaRPr lang="en-GB" sz="9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Nevertheless, the continuing increase in the twin pressures has now led to the issuing of 12 Section 114 notices.</a:t>
            </a:r>
          </a:p>
          <a:p>
            <a:pPr algn="just"/>
            <a:endParaRPr lang="en-GB" sz="9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The most recent 114 notices in Birmingham CC and Nottingham CC have referred primarily to long-term structural challenges, rather than short-term specific shocks. </a:t>
            </a:r>
          </a:p>
          <a:p>
            <a:pPr algn="just"/>
            <a:endParaRPr lang="en-GB" sz="9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This suggests that there will be more Section 114 notices issued unless the government addresses these long-term structural challenges, which the recent Autumn Statement ignored.</a:t>
            </a:r>
          </a:p>
          <a:p>
            <a:pPr marL="0" indent="0" algn="just">
              <a:buNone/>
            </a:pPr>
            <a:endParaRPr lang="en-GB"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76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Paper in Summary</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1181100"/>
            <a:ext cx="11306175" cy="5003799"/>
          </a:xfrm>
        </p:spPr>
        <p:txBody>
          <a:bodyPr>
            <a:normAutofit fontScale="85000" lnSpcReduction="20000"/>
          </a:bodyPr>
          <a:lstStyle/>
          <a:p>
            <a:pPr algn="just"/>
            <a:r>
              <a:rPr lang="en-GB" dirty="0">
                <a:latin typeface="Arial" panose="020B0604020202020204" pitchFamily="34" charset="0"/>
                <a:cs typeface="Arial" panose="020B0604020202020204" pitchFamily="34" charset="0"/>
              </a:rPr>
              <a:t>The Global Financial Crisis (GFC) had a significant impact on central and local government, particularly English Local Authorities (LAs). e.g. continuous significant reductions throughout the long-term study period.</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LAs are exposed to ever </a:t>
            </a:r>
            <a:r>
              <a:rPr lang="en-GB" b="1" dirty="0">
                <a:solidFill>
                  <a:srgbClr val="7030A0"/>
                </a:solidFill>
                <a:latin typeface="Arial" panose="020B0604020202020204" pitchFamily="34" charset="0"/>
                <a:cs typeface="Arial" panose="020B0604020202020204" pitchFamily="34" charset="0"/>
              </a:rPr>
              <a:t>higher perceived vulnerability levels emerging from</a:t>
            </a:r>
            <a:r>
              <a:rPr lang="en-GB" dirty="0">
                <a:latin typeface="Arial" panose="020B0604020202020204" pitchFamily="34" charset="0"/>
                <a:cs typeface="Arial" panose="020B0604020202020204" pitchFamily="34" charset="0"/>
              </a:rPr>
              <a:t> a combination of continuous reduction in central funding and increased demand for social care</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Austerity is a phenomenon, which continues to challenge more English LAs which is leading to the issuing of Section 114 notices.</a:t>
            </a:r>
          </a:p>
          <a:p>
            <a:pPr algn="just"/>
            <a:endParaRPr lang="en-GB" sz="900" dirty="0">
              <a:solidFill>
                <a:srgbClr val="FF0000"/>
              </a:solidFill>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We have identified a range of pressures </a:t>
            </a:r>
            <a:r>
              <a:rPr lang="en-GB" b="1" dirty="0">
                <a:solidFill>
                  <a:srgbClr val="7030A0"/>
                </a:solidFill>
                <a:latin typeface="Arial" panose="020B0604020202020204" pitchFamily="34" charset="0"/>
                <a:cs typeface="Arial" panose="020B0604020202020204" pitchFamily="34" charset="0"/>
              </a:rPr>
              <a:t>(financial, structural and service)</a:t>
            </a:r>
            <a:r>
              <a:rPr lang="en-GB" dirty="0">
                <a:latin typeface="Arial" panose="020B0604020202020204" pitchFamily="34" charset="0"/>
                <a:cs typeface="Arial" panose="020B0604020202020204" pitchFamily="34" charset="0"/>
              </a:rPr>
              <a:t> that English LAs faced and through which LAs perceived their financial and organisational vulnerability.</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In the light of the Chancellor’s Autumn statement, this policy of austerity and reduction of government support to LAs is likely to continue.</a:t>
            </a:r>
          </a:p>
        </p:txBody>
      </p:sp>
    </p:spTree>
    <p:extLst>
      <p:ext uri="{BB962C8B-B14F-4D97-AF65-F5344CB8AC3E}">
        <p14:creationId xmlns:p14="http://schemas.microsoft.com/office/powerpoint/2010/main" val="106884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190527"/>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Background and Context </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62442"/>
            <a:ext cx="11306175" cy="5003799"/>
          </a:xfrm>
        </p:spPr>
        <p:txBody>
          <a:bodyPr>
            <a:normAutofit fontScale="92500" lnSpcReduction="20000"/>
          </a:bodyPr>
          <a:lstStyle/>
          <a:p>
            <a:pPr algn="just"/>
            <a:r>
              <a:rPr lang="en-GB" dirty="0">
                <a:latin typeface="Arial" panose="020B0604020202020204" pitchFamily="34" charset="0"/>
                <a:cs typeface="Arial" panose="020B0604020202020204" pitchFamily="34" charset="0"/>
              </a:rPr>
              <a:t>Austerity policies implemented since 2010 have contributed to higher perceived vulnerability levels for LAs.</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LAs have been exposed to twin pressures – reduced funding and increased demand for service (especially, children and adult social care).</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They have been increasingly vulnerable to shocks and twelve Section 114 notices have been issued since 2018.</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It looks like more are imminent, as “79% of section 151 Officers feel that their organisations are now unprepared to address the financial implications of external events” (</a:t>
            </a:r>
            <a:r>
              <a:rPr lang="en-GB" dirty="0">
                <a:latin typeface="Arial" panose="020B0604020202020204" pitchFamily="34" charset="0"/>
                <a:cs typeface="Arial" panose="020B0604020202020204" pitchFamily="34" charset="0"/>
                <a:hlinkClick r:id="rId3"/>
              </a:rPr>
              <a:t>EY Section 151 Confidence Barometer, 2023</a:t>
            </a:r>
            <a:r>
              <a:rPr lang="en-GB" dirty="0">
                <a:latin typeface="Arial" panose="020B0604020202020204" pitchFamily="34" charset="0"/>
                <a:cs typeface="Arial" panose="020B0604020202020204" pitchFamily="34" charset="0"/>
              </a:rPr>
              <a:t>)</a:t>
            </a:r>
          </a:p>
          <a:p>
            <a:pPr algn="just"/>
            <a:endParaRPr lang="en-GB" sz="900"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This paper investigates the impacts of austerity policies and their relationships to </a:t>
            </a:r>
            <a:r>
              <a:rPr lang="en-GB" dirty="0">
                <a:solidFill>
                  <a:srgbClr val="7030A0"/>
                </a:solidFill>
                <a:latin typeface="Arial" panose="020B0604020202020204" pitchFamily="34" charset="0"/>
                <a:cs typeface="Arial" panose="020B0604020202020204" pitchFamily="34" charset="0"/>
              </a:rPr>
              <a:t>perceived vulnerability</a:t>
            </a:r>
            <a:r>
              <a:rPr lang="en-GB" dirty="0">
                <a:latin typeface="Arial" panose="020B0604020202020204" pitchFamily="34" charset="0"/>
                <a:cs typeface="Arial" panose="020B0604020202020204" pitchFamily="34" charset="0"/>
              </a:rPr>
              <a:t>, using English LAs as a case study.</a:t>
            </a:r>
          </a:p>
        </p:txBody>
      </p:sp>
    </p:spTree>
    <p:extLst>
      <p:ext uri="{BB962C8B-B14F-4D97-AF65-F5344CB8AC3E}">
        <p14:creationId xmlns:p14="http://schemas.microsoft.com/office/powerpoint/2010/main" val="80475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953357B-2984-9F00-4959-E20D2AD9F2A5}"/>
              </a:ext>
            </a:extLst>
          </p:cNvPr>
          <p:cNvPicPr>
            <a:picLocks noGrp="1" noChangeAspect="1"/>
          </p:cNvPicPr>
          <p:nvPr>
            <p:ph sz="half" idx="1"/>
          </p:nvPr>
        </p:nvPicPr>
        <p:blipFill>
          <a:blip r:embed="rId3"/>
          <a:stretch>
            <a:fillRect/>
          </a:stretch>
        </p:blipFill>
        <p:spPr>
          <a:xfrm>
            <a:off x="1158240" y="497747"/>
            <a:ext cx="10485120" cy="5676220"/>
          </a:xfrm>
        </p:spPr>
      </p:pic>
    </p:spTree>
    <p:extLst>
      <p:ext uri="{BB962C8B-B14F-4D97-AF65-F5344CB8AC3E}">
        <p14:creationId xmlns:p14="http://schemas.microsoft.com/office/powerpoint/2010/main" val="371169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pPr algn="ctr"/>
            <a:r>
              <a:rPr lang="en-US" sz="3600" b="1" dirty="0">
                <a:latin typeface="Arial" panose="020B0604020202020204" pitchFamily="34" charset="0"/>
                <a:cs typeface="Arial" panose="020B0604020202020204" pitchFamily="34" charset="0"/>
              </a:rPr>
              <a:t>Methods: Explanatory approach using case study</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8"/>
            <a:ext cx="11434239" cy="5505513"/>
          </a:xfrm>
        </p:spPr>
        <p:txBody>
          <a:bodyPr>
            <a:normAutofit fontScale="70000" lnSpcReduction="20000"/>
          </a:bodyPr>
          <a:lstStyle/>
          <a:p>
            <a:pPr algn="just"/>
            <a:endParaRPr lang="en-GB" sz="2900" dirty="0">
              <a:latin typeface="Arial" panose="020B0604020202020204" pitchFamily="34" charset="0"/>
              <a:cs typeface="Arial" panose="020B0604020202020204" pitchFamily="34" charset="0"/>
            </a:endParaRPr>
          </a:p>
          <a:p>
            <a:pPr algn="just"/>
            <a:r>
              <a:rPr lang="en-GB" sz="2900" dirty="0">
                <a:latin typeface="Arial" panose="020B0604020202020204" pitchFamily="34" charset="0"/>
                <a:cs typeface="Arial" panose="020B0604020202020204" pitchFamily="34" charset="0"/>
              </a:rPr>
              <a:t>Case Study of LAs in England (314 LAs)</a:t>
            </a:r>
          </a:p>
          <a:p>
            <a:pPr marL="712788" algn="just">
              <a:spcBef>
                <a:spcPts val="0"/>
              </a:spcBef>
            </a:pPr>
            <a:r>
              <a:rPr lang="en-GB" sz="2600" dirty="0">
                <a:latin typeface="Arial" panose="020B0604020202020204" pitchFamily="34" charset="0"/>
                <a:cs typeface="Arial" panose="020B0604020202020204" pitchFamily="34" charset="0"/>
                <a:sym typeface="Wingdings" panose="05000000000000000000" pitchFamily="2" charset="2"/>
              </a:rPr>
              <a:t>By type  six types; and geography  nine regions</a:t>
            </a:r>
            <a:endParaRPr lang="en-GB" sz="26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r>
              <a:rPr lang="en-GB" sz="2900" dirty="0">
                <a:latin typeface="Arial" panose="020B0604020202020204" pitchFamily="34" charset="0"/>
                <a:ea typeface="+mj-ea"/>
                <a:cs typeface="Arial" panose="020B0604020202020204" pitchFamily="34" charset="0"/>
              </a:rPr>
              <a:t>Classified the longitudinal time series (15 years) into three distinct eras: </a:t>
            </a:r>
          </a:p>
          <a:p>
            <a:pPr lvl="1"/>
            <a:r>
              <a:rPr lang="en-GB" sz="2900" dirty="0">
                <a:latin typeface="Arial" panose="020B0604020202020204" pitchFamily="34" charset="0"/>
                <a:ea typeface="+mj-ea"/>
                <a:cs typeface="Arial" panose="020B0604020202020204" pitchFamily="34" charset="0"/>
              </a:rPr>
              <a:t>pre austerity (2005/6 to 2009/10)</a:t>
            </a:r>
          </a:p>
          <a:p>
            <a:pPr lvl="1"/>
            <a:r>
              <a:rPr lang="en-GB" sz="2900" dirty="0">
                <a:latin typeface="Arial" panose="020B0604020202020204" pitchFamily="34" charset="0"/>
                <a:ea typeface="+mj-ea"/>
                <a:cs typeface="Arial" panose="020B0604020202020204" pitchFamily="34" charset="0"/>
              </a:rPr>
              <a:t>early austerity (2010/11 to 2014/15)</a:t>
            </a:r>
          </a:p>
          <a:p>
            <a:pPr lvl="1"/>
            <a:r>
              <a:rPr lang="en-GB" sz="2900" dirty="0">
                <a:latin typeface="Arial" panose="020B0604020202020204" pitchFamily="34" charset="0"/>
                <a:ea typeface="+mj-ea"/>
                <a:cs typeface="Arial" panose="020B0604020202020204" pitchFamily="34" charset="0"/>
              </a:rPr>
              <a:t>post austerity (2015/16 to 2019/20)</a:t>
            </a:r>
          </a:p>
          <a:p>
            <a:pPr marL="0" indent="0" algn="just">
              <a:buNone/>
            </a:pPr>
            <a:endParaRPr lang="en-GB" sz="900" dirty="0">
              <a:latin typeface="Arial" panose="020B0604020202020204" pitchFamily="34" charset="0"/>
              <a:cs typeface="Arial" panose="020B0604020202020204" pitchFamily="34" charset="0"/>
            </a:endParaRPr>
          </a:p>
          <a:p>
            <a:pPr marL="0" indent="0">
              <a:buNone/>
            </a:pPr>
            <a:r>
              <a:rPr lang="en-GB" sz="2900" b="1" i="1" dirty="0">
                <a:latin typeface="Arial" panose="020B0604020202020204" pitchFamily="34" charset="0"/>
                <a:ea typeface="+mj-ea"/>
                <a:cs typeface="Arial" panose="020B0604020202020204" pitchFamily="34" charset="0"/>
              </a:rPr>
              <a:t>Two analysis frames: </a:t>
            </a:r>
          </a:p>
          <a:p>
            <a:pPr marL="0" indent="0" algn="just">
              <a:buNone/>
            </a:pPr>
            <a:r>
              <a:rPr lang="en-GB" sz="2900" b="1" dirty="0">
                <a:solidFill>
                  <a:srgbClr val="7030A0"/>
                </a:solidFill>
                <a:latin typeface="Arial" panose="020B0604020202020204" pitchFamily="34" charset="0"/>
                <a:cs typeface="Arial" panose="020B0604020202020204" pitchFamily="34" charset="0"/>
              </a:rPr>
              <a:t>Data visualisation </a:t>
            </a:r>
            <a:r>
              <a:rPr lang="en-GB" sz="2900" b="1" dirty="0">
                <a:solidFill>
                  <a:srgbClr val="7030A0"/>
                </a:solidFill>
                <a:latin typeface="Arial" panose="020B0604020202020204" pitchFamily="34" charset="0"/>
                <a:cs typeface="Arial" panose="020B0604020202020204" pitchFamily="34" charset="0"/>
                <a:sym typeface="Wingdings" panose="05000000000000000000" pitchFamily="2" charset="2"/>
              </a:rPr>
              <a:t> Impacts of austerity on LG Finance</a:t>
            </a:r>
          </a:p>
          <a:p>
            <a:pPr lvl="1" algn="just">
              <a:spcBef>
                <a:spcPts val="600"/>
              </a:spcBef>
            </a:pPr>
            <a:r>
              <a:rPr lang="en-GB" sz="2600" dirty="0">
                <a:latin typeface="Arial" panose="020B0604020202020204" pitchFamily="34" charset="0"/>
                <a:cs typeface="Arial" panose="020B0604020202020204" pitchFamily="34" charset="0"/>
              </a:rPr>
              <a:t>A trend analysis to understand the impact of austerity on English LAs by type and region in the three distinct eras.</a:t>
            </a:r>
          </a:p>
          <a:p>
            <a:pPr algn="just"/>
            <a:endParaRPr lang="en-GB" sz="900" dirty="0">
              <a:latin typeface="Arial" panose="020B0604020202020204" pitchFamily="34" charset="0"/>
              <a:cs typeface="Arial" panose="020B0604020202020204" pitchFamily="34" charset="0"/>
            </a:endParaRPr>
          </a:p>
          <a:p>
            <a:pPr marL="0" indent="0" algn="just">
              <a:buNone/>
            </a:pPr>
            <a:r>
              <a:rPr lang="en-GB" sz="2900" b="1" dirty="0">
                <a:solidFill>
                  <a:srgbClr val="7030A0"/>
                </a:solidFill>
                <a:latin typeface="Arial" panose="020B0604020202020204" pitchFamily="34" charset="0"/>
                <a:cs typeface="Arial" panose="020B0604020202020204" pitchFamily="34" charset="0"/>
              </a:rPr>
              <a:t>Thematic analysis </a:t>
            </a:r>
            <a:r>
              <a:rPr lang="en-GB" sz="2900" b="1" dirty="0">
                <a:solidFill>
                  <a:srgbClr val="7030A0"/>
                </a:solidFill>
                <a:latin typeface="Arial" panose="020B0604020202020204" pitchFamily="34" charset="0"/>
                <a:cs typeface="Arial" panose="020B0604020202020204" pitchFamily="34" charset="0"/>
                <a:sym typeface="Wingdings" panose="05000000000000000000" pitchFamily="2" charset="2"/>
              </a:rPr>
              <a:t> Relationship between Impacts of austerity on PV Levels of LAs</a:t>
            </a:r>
          </a:p>
          <a:p>
            <a:pPr algn="just">
              <a:spcBef>
                <a:spcPts val="600"/>
              </a:spcBef>
            </a:pPr>
            <a:r>
              <a:rPr lang="en-GB" sz="2600" dirty="0">
                <a:latin typeface="Arial" panose="020B0604020202020204" pitchFamily="34" charset="0"/>
                <a:cs typeface="Arial" panose="020B0604020202020204" pitchFamily="34" charset="0"/>
              </a:rPr>
              <a:t>A thematic analysis that used evidence from primary data </a:t>
            </a:r>
          </a:p>
          <a:p>
            <a:pPr lvl="1" algn="just">
              <a:spcBef>
                <a:spcPts val="600"/>
              </a:spcBef>
            </a:pPr>
            <a:r>
              <a:rPr lang="en-GB" sz="2600" dirty="0">
                <a:latin typeface="Arial" panose="020B0604020202020204" pitchFamily="34" charset="0"/>
                <a:cs typeface="Arial" panose="020B0604020202020204" pitchFamily="34" charset="0"/>
              </a:rPr>
              <a:t>to categorise impacts of austerity into three distinct categories (i.e. Financial, Structural, and Service Pressures)</a:t>
            </a:r>
          </a:p>
          <a:p>
            <a:pPr lvl="1" algn="just">
              <a:spcBef>
                <a:spcPts val="600"/>
              </a:spcBef>
            </a:pPr>
            <a:r>
              <a:rPr lang="en-GB" sz="2600" dirty="0">
                <a:latin typeface="Arial" panose="020B0604020202020204" pitchFamily="34" charset="0"/>
                <a:cs typeface="Arial" panose="020B0604020202020204" pitchFamily="34" charset="0"/>
              </a:rPr>
              <a:t>to understand the relationship between austerity impacts and perceived vulnerability levels of LAs</a:t>
            </a:r>
          </a:p>
        </p:txBody>
      </p:sp>
      <p:grpSp>
        <p:nvGrpSpPr>
          <p:cNvPr id="6" name="Group 5">
            <a:extLst>
              <a:ext uri="{FF2B5EF4-FFF2-40B4-BE49-F238E27FC236}">
                <a16:creationId xmlns:a16="http://schemas.microsoft.com/office/drawing/2014/main" id="{4FA7C9E9-81D8-9BBB-F4B0-3F6A932E2D87}"/>
              </a:ext>
            </a:extLst>
          </p:cNvPr>
          <p:cNvGrpSpPr/>
          <p:nvPr/>
        </p:nvGrpSpPr>
        <p:grpSpPr>
          <a:xfrm>
            <a:off x="5287617" y="2360598"/>
            <a:ext cx="3684468" cy="744843"/>
            <a:chOff x="4731026" y="2291024"/>
            <a:chExt cx="3684468" cy="744843"/>
          </a:xfrm>
        </p:grpSpPr>
        <p:sp>
          <p:nvSpPr>
            <p:cNvPr id="3" name="Right Brace 2">
              <a:extLst>
                <a:ext uri="{FF2B5EF4-FFF2-40B4-BE49-F238E27FC236}">
                  <a16:creationId xmlns:a16="http://schemas.microsoft.com/office/drawing/2014/main" id="{012E8422-AFB2-2F47-CC13-B2F4FCDC313B}"/>
                </a:ext>
              </a:extLst>
            </p:cNvPr>
            <p:cNvSpPr/>
            <p:nvPr/>
          </p:nvSpPr>
          <p:spPr>
            <a:xfrm>
              <a:off x="4731026" y="2291024"/>
              <a:ext cx="222811" cy="730472"/>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848136CF-E03B-D5BC-B371-07D86EF86022}"/>
                </a:ext>
              </a:extLst>
            </p:cNvPr>
            <p:cNvSpPr txBox="1"/>
            <p:nvPr/>
          </p:nvSpPr>
          <p:spPr>
            <a:xfrm>
              <a:off x="4999054" y="2327981"/>
              <a:ext cx="3416440" cy="70788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Using the GDP deflator  with 2010/11 as the base year</a:t>
              </a:r>
            </a:p>
          </p:txBody>
        </p:sp>
      </p:grpSp>
    </p:spTree>
    <p:extLst>
      <p:ext uri="{BB962C8B-B14F-4D97-AF65-F5344CB8AC3E}">
        <p14:creationId xmlns:p14="http://schemas.microsoft.com/office/powerpoint/2010/main" val="109389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2" y="399246"/>
            <a:ext cx="11306175" cy="948271"/>
          </a:xfrm>
        </p:spPr>
        <p:txBody>
          <a:bodyPr>
            <a:normAutofit/>
          </a:bodyPr>
          <a:lstStyle/>
          <a:p>
            <a:pPr algn="ctr"/>
            <a:r>
              <a:rPr lang="en-US" sz="3600" b="1" dirty="0">
                <a:latin typeface="Arial" panose="020B0604020202020204" pitchFamily="34" charset="0"/>
                <a:cs typeface="Arial" panose="020B0604020202020204" pitchFamily="34" charset="0"/>
              </a:rPr>
              <a:t>The Financial Resilience Framework</a:t>
            </a:r>
          </a:p>
        </p:txBody>
      </p:sp>
      <p:pic>
        <p:nvPicPr>
          <p:cNvPr id="7" name="Content Placeholder 6">
            <a:extLst>
              <a:ext uri="{FF2B5EF4-FFF2-40B4-BE49-F238E27FC236}">
                <a16:creationId xmlns:a16="http://schemas.microsoft.com/office/drawing/2014/main" id="{580ABCD7-F21E-08D7-200F-DDE45608AF72}"/>
              </a:ext>
            </a:extLst>
          </p:cNvPr>
          <p:cNvPicPr>
            <a:picLocks noGrp="1" noChangeAspect="1"/>
          </p:cNvPicPr>
          <p:nvPr>
            <p:ph sz="half" idx="1"/>
          </p:nvPr>
        </p:nvPicPr>
        <p:blipFill>
          <a:blip r:embed="rId3"/>
          <a:stretch>
            <a:fillRect/>
          </a:stretch>
        </p:blipFill>
        <p:spPr>
          <a:xfrm>
            <a:off x="680340" y="1347517"/>
            <a:ext cx="6078680" cy="3208421"/>
          </a:xfrm>
        </p:spPr>
      </p:pic>
      <p:sp>
        <p:nvSpPr>
          <p:cNvPr id="8" name="TextBox 7">
            <a:extLst>
              <a:ext uri="{FF2B5EF4-FFF2-40B4-BE49-F238E27FC236}">
                <a16:creationId xmlns:a16="http://schemas.microsoft.com/office/drawing/2014/main" id="{309D5F94-BE9E-24F1-1BD0-77D12C23C5D2}"/>
              </a:ext>
            </a:extLst>
          </p:cNvPr>
          <p:cNvSpPr txBox="1"/>
          <p:nvPr/>
        </p:nvSpPr>
        <p:spPr>
          <a:xfrm>
            <a:off x="6759020" y="1347517"/>
            <a:ext cx="5156460" cy="563231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Perceived Vulnerability (PV)</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PV levels make LAs either robust or vulnerable to shocks.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PV levels of organisations determine their response strategies when faced with shocks.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Resilience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Individual </a:t>
            </a:r>
            <a:r>
              <a:rPr lang="en-GB" dirty="0">
                <a:latin typeface="Arial" panose="020B0604020202020204" pitchFamily="34" charset="0"/>
                <a:cs typeface="Arial" panose="020B0604020202020204" pitchFamily="34" charset="0"/>
                <a:sym typeface="Wingdings" panose="05000000000000000000" pitchFamily="2" charset="2"/>
              </a:rPr>
              <a:t> resilience of individuals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sym typeface="Wingdings" panose="05000000000000000000" pitchFamily="2" charset="2"/>
              </a:rPr>
              <a:t>Community  ability of organisations to cope with stressful and unexpected conditions.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sym typeface="Wingdings" panose="05000000000000000000" pitchFamily="2" charset="2"/>
              </a:rPr>
              <a:t>Organisational  the development of the abilities of an organisation to keep up with changing dynamics.</a:t>
            </a:r>
          </a:p>
          <a:p>
            <a:pPr marL="285750" indent="-285750">
              <a:buFont typeface="Arial" panose="020B0604020202020204" pitchFamily="34" charset="0"/>
              <a:buChar char="•"/>
            </a:pPr>
            <a:endParaRPr lang="en-GB" sz="800" dirty="0">
              <a:latin typeface="Arial" panose="020B0604020202020204" pitchFamily="34" charset="0"/>
              <a:cs typeface="Arial" panose="020B0604020202020204" pitchFamily="34" charset="0"/>
              <a:sym typeface="Wingdings" panose="05000000000000000000" pitchFamily="2" charset="2"/>
            </a:endParaRPr>
          </a:p>
          <a:p>
            <a:pPr marL="285750" indent="-285750">
              <a:buFont typeface="Arial" panose="020B0604020202020204" pitchFamily="34" charset="0"/>
              <a:buChar char="•"/>
            </a:pPr>
            <a:r>
              <a:rPr lang="en-GB" dirty="0">
                <a:solidFill>
                  <a:srgbClr val="7030A0"/>
                </a:solidFill>
                <a:latin typeface="Arial" panose="020B0604020202020204" pitchFamily="34" charset="0"/>
                <a:cs typeface="Arial" panose="020B0604020202020204" pitchFamily="34" charset="0"/>
              </a:rPr>
              <a:t>Financial resilience </a:t>
            </a:r>
            <a:r>
              <a:rPr lang="en-GB" dirty="0">
                <a:latin typeface="Arial" panose="020B0604020202020204" pitchFamily="34" charset="0"/>
                <a:cs typeface="Arial" panose="020B0604020202020204" pitchFamily="34" charset="0"/>
                <a:sym typeface="Wingdings" panose="05000000000000000000" pitchFamily="2" charset="2"/>
              </a:rPr>
              <a:t> organisations’ capacity to anticipate, absorb, and react to shocks affecting their finances over time a dynamic combination of four interrelated dimensions namely FS, PV, AC, and CC</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ECC7D6-74EF-4A94-2ED3-579DB570D632}"/>
              </a:ext>
            </a:extLst>
          </p:cNvPr>
          <p:cNvSpPr txBox="1"/>
          <p:nvPr/>
        </p:nvSpPr>
        <p:spPr>
          <a:xfrm>
            <a:off x="680340" y="4555938"/>
            <a:ext cx="5949060" cy="2308324"/>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The shock - Austerity Policies as a ‘wicked problem’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Other disruptive events (e.g. GFC, Brexit, Covid, </a:t>
            </a:r>
            <a:r>
              <a:rPr lang="en-GB" dirty="0" err="1">
                <a:latin typeface="Arial" panose="020B0604020202020204" pitchFamily="34" charset="0"/>
                <a:cs typeface="Arial" panose="020B0604020202020204" pitchFamily="34" charset="0"/>
              </a:rPr>
              <a:t>CoL</a:t>
            </a:r>
            <a:r>
              <a:rPr lang="en-GB" dirty="0">
                <a:latin typeface="Arial" panose="020B0604020202020204" pitchFamily="34" charset="0"/>
                <a:cs typeface="Arial" panose="020B0604020202020204" pitchFamily="34" charset="0"/>
              </a:rPr>
              <a:t> crises, challenges from wars in Ukraine/Gaza)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Tempting solution </a:t>
            </a:r>
            <a:r>
              <a:rPr lang="en-GB" dirty="0">
                <a:latin typeface="Arial" panose="020B0604020202020204" pitchFamily="34" charset="0"/>
                <a:cs typeface="Arial" panose="020B0604020202020204" pitchFamily="34" charset="0"/>
                <a:sym typeface="Wingdings" panose="05000000000000000000" pitchFamily="2" charset="2"/>
              </a:rPr>
              <a:t> once activated/implemented, it is largely irreversible</a:t>
            </a: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Wicked problem </a:t>
            </a:r>
            <a:r>
              <a:rPr lang="en-GB" dirty="0">
                <a:latin typeface="Arial" panose="020B0604020202020204" pitchFamily="34" charset="0"/>
                <a:cs typeface="Arial" panose="020B0604020202020204" pitchFamily="34" charset="0"/>
                <a:sym typeface="Wingdings" panose="05000000000000000000" pitchFamily="2" charset="2"/>
              </a:rPr>
              <a:t></a:t>
            </a:r>
            <a:r>
              <a:rPr lang="en-GB" dirty="0">
                <a:latin typeface="Arial" panose="020B0604020202020204" pitchFamily="34" charset="0"/>
                <a:cs typeface="Arial" panose="020B0604020202020204" pitchFamily="34" charset="0"/>
              </a:rPr>
              <a:t> symptoms of other problems that are mostly inevitable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1845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E16C25A-8A57-628E-DB5D-8CE9C51BB832}"/>
              </a:ext>
            </a:extLst>
          </p:cNvPr>
          <p:cNvPicPr>
            <a:picLocks noGrp="1" noChangeAspect="1"/>
          </p:cNvPicPr>
          <p:nvPr>
            <p:ph sz="half" idx="1"/>
          </p:nvPr>
        </p:nvPicPr>
        <p:blipFill>
          <a:blip r:embed="rId3"/>
          <a:stretch>
            <a:fillRect/>
          </a:stretch>
        </p:blipFill>
        <p:spPr>
          <a:xfrm>
            <a:off x="1040501" y="1166542"/>
            <a:ext cx="7028410" cy="5384150"/>
          </a:xfrm>
        </p:spPr>
      </p:pic>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127000" y="218271"/>
            <a:ext cx="12090400" cy="948271"/>
          </a:xfrm>
        </p:spPr>
        <p:txBody>
          <a:bodyPr>
            <a:noAutofit/>
          </a:bodyPr>
          <a:lstStyle/>
          <a:p>
            <a:pPr algn="ctr"/>
            <a:r>
              <a:rPr lang="en-US" sz="3200" b="1" dirty="0">
                <a:latin typeface="Arial" panose="020B0604020202020204" pitchFamily="34" charset="0"/>
                <a:cs typeface="Arial" panose="020B0604020202020204" pitchFamily="34" charset="0"/>
              </a:rPr>
              <a:t>Local Gov’t Finance (2005/06 – and 2019/20)</a:t>
            </a:r>
          </a:p>
        </p:txBody>
      </p:sp>
      <p:pic>
        <p:nvPicPr>
          <p:cNvPr id="11" name="Picture 10">
            <a:extLst>
              <a:ext uri="{FF2B5EF4-FFF2-40B4-BE49-F238E27FC236}">
                <a16:creationId xmlns:a16="http://schemas.microsoft.com/office/drawing/2014/main" id="{4A76E76C-485E-9D53-3481-3C0D159FD6ED}"/>
              </a:ext>
            </a:extLst>
          </p:cNvPr>
          <p:cNvPicPr>
            <a:picLocks noChangeAspect="1"/>
          </p:cNvPicPr>
          <p:nvPr/>
        </p:nvPicPr>
        <p:blipFill>
          <a:blip r:embed="rId4"/>
          <a:stretch>
            <a:fillRect/>
          </a:stretch>
        </p:blipFill>
        <p:spPr>
          <a:xfrm>
            <a:off x="4029484" y="2114813"/>
            <a:ext cx="6255038" cy="3846909"/>
          </a:xfrm>
          <a:prstGeom prst="rect">
            <a:avLst/>
          </a:prstGeom>
        </p:spPr>
      </p:pic>
      <p:pic>
        <p:nvPicPr>
          <p:cNvPr id="12" name="Picture 11" descr="A group of words with black text&#10;&#10;Description automatically generated with medium confidence">
            <a:extLst>
              <a:ext uri="{FF2B5EF4-FFF2-40B4-BE49-F238E27FC236}">
                <a16:creationId xmlns:a16="http://schemas.microsoft.com/office/drawing/2014/main" id="{8A812894-AA91-DD70-00CC-6C743777043E}"/>
              </a:ext>
            </a:extLst>
          </p:cNvPr>
          <p:cNvPicPr>
            <a:picLocks noChangeAspect="1"/>
          </p:cNvPicPr>
          <p:nvPr/>
        </p:nvPicPr>
        <p:blipFill>
          <a:blip r:embed="rId5"/>
          <a:stretch>
            <a:fillRect/>
          </a:stretch>
        </p:blipFill>
        <p:spPr>
          <a:xfrm>
            <a:off x="6668483" y="5649260"/>
            <a:ext cx="5503479" cy="901432"/>
          </a:xfrm>
          <a:prstGeom prst="rect">
            <a:avLst/>
          </a:prstGeom>
        </p:spPr>
      </p:pic>
    </p:spTree>
    <p:extLst>
      <p:ext uri="{BB962C8B-B14F-4D97-AF65-F5344CB8AC3E}">
        <p14:creationId xmlns:p14="http://schemas.microsoft.com/office/powerpoint/2010/main" val="270961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r>
              <a:rPr lang="en-US" sz="3600" b="1" dirty="0">
                <a:latin typeface="Arial" panose="020B0604020202020204" pitchFamily="34" charset="0"/>
                <a:cs typeface="Arial" panose="020B0604020202020204" pitchFamily="34" charset="0"/>
              </a:rPr>
              <a:t>Financial Pressures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9"/>
            <a:ext cx="7468636" cy="5395964"/>
          </a:xfrm>
        </p:spPr>
        <p:txBody>
          <a:bodyPr>
            <a:normAutofit/>
          </a:bodyPr>
          <a:lstStyle/>
          <a:p>
            <a:pPr algn="just"/>
            <a:r>
              <a:rPr lang="en-GB" sz="2600" dirty="0">
                <a:latin typeface="Arial" panose="020B0604020202020204" pitchFamily="34" charset="0"/>
                <a:cs typeface="Arial" panose="020B0604020202020204" pitchFamily="34" charset="0"/>
              </a:rPr>
              <a:t>Reduction in central funding</a:t>
            </a:r>
          </a:p>
          <a:p>
            <a:pPr marL="457200" lvl="1" indent="0" algn="just">
              <a:buNone/>
            </a:pPr>
            <a:r>
              <a:rPr lang="en-GB" sz="2000" dirty="0">
                <a:latin typeface="Arial" panose="020B0604020202020204" pitchFamily="34" charset="0"/>
                <a:cs typeface="Arial" panose="020B0604020202020204" pitchFamily="34" charset="0"/>
              </a:rPr>
              <a:t>LAs had mobilised funds from other sources to cover expenditure equivalent to £16.5 billion in 2019/20, this had stood at £1.4 billion in 2012/13 (Sandford, 2021).</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600" dirty="0">
                <a:latin typeface="Arial" panose="020B0604020202020204" pitchFamily="34" charset="0"/>
                <a:cs typeface="Arial" panose="020B0604020202020204" pitchFamily="34" charset="0"/>
              </a:rPr>
              <a:t>Widened funding gap</a:t>
            </a:r>
          </a:p>
          <a:p>
            <a:pPr marL="457200" lvl="1" indent="0" algn="just">
              <a:buNone/>
            </a:pPr>
            <a:r>
              <a:rPr lang="en-GB" sz="2000" dirty="0">
                <a:latin typeface="Arial" panose="020B0604020202020204" pitchFamily="34" charset="0"/>
                <a:cs typeface="Arial" panose="020B0604020202020204" pitchFamily="34" charset="0"/>
              </a:rPr>
              <a:t>The funding gap has increasingly widened since the introduction of austerity, causing LAs to have to mobilise funds from other sources to balance their budgets. </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Adverse impact on financial autonomy</a:t>
            </a:r>
          </a:p>
          <a:p>
            <a:pPr marL="457200" lvl="1" indent="0" algn="just">
              <a:buNone/>
            </a:pPr>
            <a:r>
              <a:rPr lang="en-GB" sz="2000" dirty="0">
                <a:latin typeface="Arial" panose="020B0604020202020204" pitchFamily="34" charset="0"/>
                <a:cs typeface="Arial" panose="020B0604020202020204" pitchFamily="34" charset="0"/>
              </a:rPr>
              <a:t>Some central governments, including the UK adopted austerity measures by delegating more tasks to the local authorities (Ladner, 2017). </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37DC985-D310-C5AD-839F-D3E6386C4991}"/>
              </a:ext>
            </a:extLst>
          </p:cNvPr>
          <p:cNvSpPr txBox="1"/>
          <p:nvPr/>
        </p:nvSpPr>
        <p:spPr>
          <a:xfrm>
            <a:off x="7998483" y="639976"/>
            <a:ext cx="3980823" cy="715089"/>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 councils have always received less money from central government but were expected to cover the demands placed them”. </a:t>
            </a:r>
            <a:r>
              <a:rPr lang="en-GB" sz="1200" b="1" i="1" dirty="0">
                <a:latin typeface="Arial" panose="020B0604020202020204" pitchFamily="34" charset="0"/>
                <a:cs typeface="Arial" panose="020B0604020202020204" pitchFamily="34" charset="0"/>
              </a:rPr>
              <a:t>Phi</a:t>
            </a:r>
          </a:p>
        </p:txBody>
      </p:sp>
      <p:sp>
        <p:nvSpPr>
          <p:cNvPr id="8" name="TextBox 7">
            <a:extLst>
              <a:ext uri="{FF2B5EF4-FFF2-40B4-BE49-F238E27FC236}">
                <a16:creationId xmlns:a16="http://schemas.microsoft.com/office/drawing/2014/main" id="{6B3FBDD7-3A1B-35CA-4B2A-25D3683852BC}"/>
              </a:ext>
            </a:extLst>
          </p:cNvPr>
          <p:cNvSpPr txBox="1"/>
          <p:nvPr/>
        </p:nvSpPr>
        <p:spPr>
          <a:xfrm>
            <a:off x="7998483" y="5236483"/>
            <a:ext cx="3980825" cy="1123712"/>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 social care is the killer but that’s the thing that people spend all the money on; we’re in an affluent area where [there are] a lot of people who pay for their own care [self-funders], which makes a big difference [in our levels of spending power].” </a:t>
            </a:r>
            <a:r>
              <a:rPr lang="en-GB" sz="1200" b="1" i="1" dirty="0">
                <a:latin typeface="Arial" panose="020B0604020202020204" pitchFamily="34" charset="0"/>
                <a:cs typeface="Arial" panose="020B0604020202020204" pitchFamily="34" charset="0"/>
              </a:rPr>
              <a:t>Delta</a:t>
            </a:r>
          </a:p>
        </p:txBody>
      </p:sp>
      <p:sp>
        <p:nvSpPr>
          <p:cNvPr id="9" name="TextBox 8">
            <a:extLst>
              <a:ext uri="{FF2B5EF4-FFF2-40B4-BE49-F238E27FC236}">
                <a16:creationId xmlns:a16="http://schemas.microsoft.com/office/drawing/2014/main" id="{5AFAA441-F993-165A-185A-8727FFCF016C}"/>
              </a:ext>
            </a:extLst>
          </p:cNvPr>
          <p:cNvSpPr txBox="1"/>
          <p:nvPr/>
        </p:nvSpPr>
        <p:spPr>
          <a:xfrm>
            <a:off x="7998485" y="1433923"/>
            <a:ext cx="3980823" cy="919401"/>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“We believed we would face a cut of about £150 million to our core funding over a four or five period. Everybody thought that was mad and too high, but it was an under-estimate quite frankly.” </a:t>
            </a:r>
            <a:r>
              <a:rPr lang="en-GB" sz="1200" b="1" i="1" dirty="0">
                <a:latin typeface="Arial" panose="020B0604020202020204" pitchFamily="34" charset="0"/>
                <a:cs typeface="Arial" panose="020B0604020202020204" pitchFamily="34" charset="0"/>
              </a:rPr>
              <a:t>Upsilon</a:t>
            </a:r>
          </a:p>
        </p:txBody>
      </p:sp>
      <p:sp>
        <p:nvSpPr>
          <p:cNvPr id="10" name="TextBox 9">
            <a:extLst>
              <a:ext uri="{FF2B5EF4-FFF2-40B4-BE49-F238E27FC236}">
                <a16:creationId xmlns:a16="http://schemas.microsoft.com/office/drawing/2014/main" id="{B4EC9E2C-F9D5-EAD9-6575-1718114BA57C}"/>
              </a:ext>
            </a:extLst>
          </p:cNvPr>
          <p:cNvSpPr txBox="1"/>
          <p:nvPr/>
        </p:nvSpPr>
        <p:spPr>
          <a:xfrm>
            <a:off x="7998485" y="2846459"/>
            <a:ext cx="3980823" cy="919401"/>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“LGs are in an interesting position because we’ve all got a financial gap, we’re all struggling to make ends meet, are under massive pressure because for us to balance the books.” </a:t>
            </a:r>
            <a:r>
              <a:rPr lang="en-GB" sz="1200" b="1" i="1" dirty="0">
                <a:latin typeface="Arial" panose="020B0604020202020204" pitchFamily="34" charset="0"/>
                <a:cs typeface="Arial" panose="020B0604020202020204" pitchFamily="34" charset="0"/>
              </a:rPr>
              <a:t>Delta</a:t>
            </a:r>
          </a:p>
        </p:txBody>
      </p:sp>
      <p:sp>
        <p:nvSpPr>
          <p:cNvPr id="11" name="TextBox 10">
            <a:extLst>
              <a:ext uri="{FF2B5EF4-FFF2-40B4-BE49-F238E27FC236}">
                <a16:creationId xmlns:a16="http://schemas.microsoft.com/office/drawing/2014/main" id="{7B239DCA-6F90-224A-C9DB-D2B1B50ED0BD}"/>
              </a:ext>
            </a:extLst>
          </p:cNvPr>
          <p:cNvSpPr txBox="1"/>
          <p:nvPr/>
        </p:nvSpPr>
        <p:spPr>
          <a:xfrm>
            <a:off x="7998487" y="3823947"/>
            <a:ext cx="3980823" cy="919401"/>
          </a:xfrm>
          <a:prstGeom prst="roundRect">
            <a:avLst/>
          </a:prstGeom>
          <a:solidFill>
            <a:srgbClr val="FFCCCC"/>
          </a:solidFill>
          <a:ln>
            <a:solidFill>
              <a:srgbClr val="FFCCCC"/>
            </a:solidFill>
          </a:ln>
        </p:spPr>
        <p:txBody>
          <a:bodyPr wrap="square" rtlCol="0">
            <a:spAutoFit/>
          </a:bodyPr>
          <a:lstStyle/>
          <a:p>
            <a:r>
              <a:rPr lang="en-GB" sz="1200" dirty="0">
                <a:latin typeface="Arial" panose="020B0604020202020204" pitchFamily="34" charset="0"/>
                <a:cs typeface="Arial" panose="020B0604020202020204" pitchFamily="34" charset="0"/>
              </a:rPr>
              <a:t>“… there was concern every year about local authorities being able to manage and set a balanced budget, which they have to do for the following year.” </a:t>
            </a:r>
            <a:r>
              <a:rPr lang="en-GB" sz="1200" b="1" i="1" dirty="0">
                <a:latin typeface="Arial" panose="020B0604020202020204" pitchFamily="34" charset="0"/>
                <a:cs typeface="Arial" panose="020B0604020202020204" pitchFamily="34" charset="0"/>
              </a:rPr>
              <a:t>Upsilon</a:t>
            </a:r>
          </a:p>
        </p:txBody>
      </p:sp>
    </p:spTree>
    <p:extLst>
      <p:ext uri="{BB962C8B-B14F-4D97-AF65-F5344CB8AC3E}">
        <p14:creationId xmlns:p14="http://schemas.microsoft.com/office/powerpoint/2010/main" val="125297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64AC-B598-88A6-992A-83593958236A}"/>
              </a:ext>
            </a:extLst>
          </p:cNvPr>
          <p:cNvSpPr>
            <a:spLocks noGrp="1"/>
          </p:cNvSpPr>
          <p:nvPr>
            <p:ph type="title"/>
          </p:nvPr>
        </p:nvSpPr>
        <p:spPr>
          <a:xfrm>
            <a:off x="442913" y="288715"/>
            <a:ext cx="11306175" cy="871748"/>
          </a:xfrm>
        </p:spPr>
        <p:txBody>
          <a:bodyPr>
            <a:normAutofit/>
          </a:bodyPr>
          <a:lstStyle/>
          <a:p>
            <a:r>
              <a:rPr lang="en-US" sz="3600" b="1" dirty="0">
                <a:latin typeface="Arial" panose="020B0604020202020204" pitchFamily="34" charset="0"/>
                <a:cs typeface="Arial" panose="020B0604020202020204" pitchFamily="34" charset="0"/>
              </a:rPr>
              <a:t>Structural Pressures</a:t>
            </a:r>
          </a:p>
        </p:txBody>
      </p:sp>
      <p:sp>
        <p:nvSpPr>
          <p:cNvPr id="4" name="Content Placeholder 3">
            <a:extLst>
              <a:ext uri="{FF2B5EF4-FFF2-40B4-BE49-F238E27FC236}">
                <a16:creationId xmlns:a16="http://schemas.microsoft.com/office/drawing/2014/main" id="{B849FE13-AE3F-82A3-2CC3-4F21A27D4EAA}"/>
              </a:ext>
            </a:extLst>
          </p:cNvPr>
          <p:cNvSpPr>
            <a:spLocks noGrp="1"/>
          </p:cNvSpPr>
          <p:nvPr>
            <p:ph sz="half" idx="1"/>
          </p:nvPr>
        </p:nvSpPr>
        <p:spPr>
          <a:xfrm>
            <a:off x="442912" y="984739"/>
            <a:ext cx="6762645" cy="5395964"/>
          </a:xfrm>
        </p:spPr>
        <p:txBody>
          <a:bodyPr>
            <a:normAutofit/>
          </a:bodyPr>
          <a:lstStyle/>
          <a:p>
            <a:pPr algn="just"/>
            <a:r>
              <a:rPr lang="en-GB" sz="2600" dirty="0">
                <a:latin typeface="Arial" panose="020B0604020202020204" pitchFamily="34" charset="0"/>
                <a:cs typeface="Arial" panose="020B0604020202020204" pitchFamily="34" charset="0"/>
              </a:rPr>
              <a:t>(Re)prioritisation of resources</a:t>
            </a:r>
          </a:p>
          <a:p>
            <a:pPr marL="457200" lvl="1" indent="0" algn="just">
              <a:buNone/>
            </a:pPr>
            <a:r>
              <a:rPr lang="en-GB" sz="1800" dirty="0">
                <a:latin typeface="Arial" panose="020B0604020202020204" pitchFamily="34" charset="0"/>
                <a:cs typeface="Arial" panose="020B0604020202020204" pitchFamily="34" charset="0"/>
              </a:rPr>
              <a:t>LAs prioritise statutory (e.g. social care) over discretionary services. </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600" dirty="0">
                <a:latin typeface="Arial" panose="020B0604020202020204" pitchFamily="34" charset="0"/>
                <a:cs typeface="Arial" panose="020B0604020202020204" pitchFamily="34" charset="0"/>
              </a:rPr>
              <a:t>Local Autonomy</a:t>
            </a:r>
          </a:p>
          <a:p>
            <a:pPr marL="457200" lvl="1" indent="0" algn="just">
              <a:buNone/>
            </a:pPr>
            <a:r>
              <a:rPr lang="en-GB" sz="1800" dirty="0">
                <a:latin typeface="Arial" panose="020B0604020202020204" pitchFamily="34" charset="0"/>
                <a:cs typeface="Arial" panose="020B0604020202020204" pitchFamily="34" charset="0"/>
              </a:rPr>
              <a:t>LAs also identified that pressures emerged from the uncertainty that accompanied initiatives such as the Spending Reviews.  </a:t>
            </a:r>
          </a:p>
          <a:p>
            <a:pPr marL="0" indent="0" algn="just">
              <a:buNone/>
            </a:pP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r>
              <a:rPr lang="en-GB" sz="2400" dirty="0">
                <a:latin typeface="Arial" panose="020B0604020202020204" pitchFamily="34" charset="0"/>
                <a:cs typeface="Arial" panose="020B0604020202020204" pitchFamily="34" charset="0"/>
              </a:rPr>
              <a:t>Changes in Tax Regimes</a:t>
            </a:r>
          </a:p>
          <a:p>
            <a:pPr marL="457200" lvl="1" indent="0" algn="just">
              <a:buNone/>
            </a:pPr>
            <a:r>
              <a:rPr lang="en-GB" sz="1600" dirty="0">
                <a:latin typeface="Arial" panose="020B0604020202020204" pitchFamily="34" charset="0"/>
                <a:cs typeface="Arial" panose="020B0604020202020204" pitchFamily="34" charset="0"/>
              </a:rPr>
              <a:t>Increased reliance on council tax and structural pressures arising from the frequent changes in tax regimes and the uncertainty accompanying them, presented persistent challenges for LAs.</a:t>
            </a:r>
            <a:endParaRPr lang="en-GB" sz="900" dirty="0">
              <a:latin typeface="Arial" panose="020B0604020202020204" pitchFamily="34" charset="0"/>
              <a:cs typeface="Arial" panose="020B0604020202020204" pitchFamily="34" charset="0"/>
            </a:endParaRPr>
          </a:p>
          <a:p>
            <a:pPr marL="0" indent="0" algn="just">
              <a:buNone/>
            </a:pPr>
            <a:endParaRPr lang="en-GB" sz="900" dirty="0">
              <a:latin typeface="Arial" panose="020B0604020202020204" pitchFamily="34" charset="0"/>
              <a:cs typeface="Arial" panose="020B0604020202020204" pitchFamily="34" charset="0"/>
            </a:endParaRPr>
          </a:p>
          <a:p>
            <a:pPr algn="just"/>
            <a:endParaRPr lang="en-GB" sz="9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AFAA441-F993-165A-185A-8727FFCF016C}"/>
              </a:ext>
            </a:extLst>
          </p:cNvPr>
          <p:cNvSpPr txBox="1"/>
          <p:nvPr/>
        </p:nvSpPr>
        <p:spPr>
          <a:xfrm>
            <a:off x="7205558" y="1016250"/>
            <a:ext cx="4543530" cy="1123712"/>
          </a:xfrm>
          <a:prstGeom prst="round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 there was also an attempt to try and test out the limits of what providing the statutory service meant, so we saw that with libraries, because the law I think says they’re required to run a library service, but it doesn’t give any idea about the nature or level of what that means.” </a:t>
            </a:r>
            <a:r>
              <a:rPr lang="en-GB" sz="1200" b="1" i="1" dirty="0">
                <a:latin typeface="Arial" panose="020B0604020202020204" pitchFamily="34" charset="0"/>
                <a:cs typeface="Arial" panose="020B0604020202020204" pitchFamily="34" charset="0"/>
              </a:rPr>
              <a:t>Theta</a:t>
            </a:r>
          </a:p>
        </p:txBody>
      </p:sp>
      <p:sp>
        <p:nvSpPr>
          <p:cNvPr id="10" name="TextBox 9">
            <a:extLst>
              <a:ext uri="{FF2B5EF4-FFF2-40B4-BE49-F238E27FC236}">
                <a16:creationId xmlns:a16="http://schemas.microsoft.com/office/drawing/2014/main" id="{B4EC9E2C-F9D5-EAD9-6575-1718114BA57C}"/>
              </a:ext>
            </a:extLst>
          </p:cNvPr>
          <p:cNvSpPr txBox="1"/>
          <p:nvPr/>
        </p:nvSpPr>
        <p:spPr>
          <a:xfrm>
            <a:off x="7205557" y="2612926"/>
            <a:ext cx="4571609" cy="1532334"/>
          </a:xfrm>
          <a:prstGeom prst="round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 we didn’t know - each time there was a spending review - what was going to hit us because it was so unpredictable, really unpredictable. They [the central government] started [announcing the spending review for] three years and then they changed partway down to two years and then … I reckon it was around 2014/15 that we’ve just had one year one since … since then.” </a:t>
            </a:r>
            <a:r>
              <a:rPr lang="en-GB" sz="1200" b="1" i="1" dirty="0">
                <a:latin typeface="Arial" panose="020B0604020202020204" pitchFamily="34" charset="0"/>
                <a:cs typeface="Arial" panose="020B0604020202020204" pitchFamily="34" charset="0"/>
              </a:rPr>
              <a:t>Gamma</a:t>
            </a:r>
          </a:p>
        </p:txBody>
      </p:sp>
      <p:sp>
        <p:nvSpPr>
          <p:cNvPr id="3" name="TextBox 2">
            <a:extLst>
              <a:ext uri="{FF2B5EF4-FFF2-40B4-BE49-F238E27FC236}">
                <a16:creationId xmlns:a16="http://schemas.microsoft.com/office/drawing/2014/main" id="{CCBB020A-B64F-B635-FA7E-0FCFD697CF2C}"/>
              </a:ext>
            </a:extLst>
          </p:cNvPr>
          <p:cNvSpPr txBox="1"/>
          <p:nvPr/>
        </p:nvSpPr>
        <p:spPr>
          <a:xfrm>
            <a:off x="7191518" y="4678322"/>
            <a:ext cx="4571609" cy="919401"/>
          </a:xfrm>
          <a:prstGeom prst="roundRect">
            <a:avLst/>
          </a:prstGeom>
          <a:solidFill>
            <a:schemeClr val="accent4">
              <a:lumMod val="40000"/>
              <a:lumOff val="60000"/>
            </a:schemeClr>
          </a:solidFill>
          <a:ln>
            <a:solidFill>
              <a:schemeClr val="accent4">
                <a:lumMod val="40000"/>
                <a:lumOff val="60000"/>
              </a:schemeClr>
            </a:solidFill>
          </a:ln>
        </p:spPr>
        <p:txBody>
          <a:bodyPr wrap="square" rtlCol="0">
            <a:spAutoFit/>
          </a:bodyPr>
          <a:lstStyle/>
          <a:p>
            <a:r>
              <a:rPr lang="en-GB" sz="1200" dirty="0">
                <a:latin typeface="Arial" panose="020B0604020202020204" pitchFamily="34" charset="0"/>
                <a:cs typeface="Arial" panose="020B0604020202020204" pitchFamily="34" charset="0"/>
              </a:rPr>
              <a:t>“… we would have been recommending not to take that Council Tax freeze grant because financially it isn’t the best in the long-term, you know, you will have less money over a four, five, ten-year period if you take it, compared to if you don’t.” </a:t>
            </a:r>
            <a:r>
              <a:rPr lang="en-GB" sz="1200" b="1" i="1" dirty="0">
                <a:latin typeface="Arial" panose="020B0604020202020204" pitchFamily="34" charset="0"/>
                <a:cs typeface="Arial" panose="020B0604020202020204" pitchFamily="34" charset="0"/>
              </a:rPr>
              <a:t>Omega</a:t>
            </a:r>
          </a:p>
        </p:txBody>
      </p:sp>
    </p:spTree>
    <p:extLst>
      <p:ext uri="{BB962C8B-B14F-4D97-AF65-F5344CB8AC3E}">
        <p14:creationId xmlns:p14="http://schemas.microsoft.com/office/powerpoint/2010/main" val="986473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3525</Words>
  <Application>Microsoft Office PowerPoint</Application>
  <PresentationFormat>Widescreen</PresentationFormat>
  <Paragraphs>232</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Times New Roman</vt:lpstr>
      <vt:lpstr>Office Theme</vt:lpstr>
      <vt:lpstr>1_Office Theme</vt:lpstr>
      <vt:lpstr>PowerPoint Presentation</vt:lpstr>
      <vt:lpstr>Paper in Summary</vt:lpstr>
      <vt:lpstr>Background and Context </vt:lpstr>
      <vt:lpstr>PowerPoint Presentation</vt:lpstr>
      <vt:lpstr>Methods: Explanatory approach using case study</vt:lpstr>
      <vt:lpstr>The Financial Resilience Framework</vt:lpstr>
      <vt:lpstr>Local Gov’t Finance (2005/06 – and 2019/20)</vt:lpstr>
      <vt:lpstr>Financial Pressures</vt:lpstr>
      <vt:lpstr>Structural Pressures</vt:lpstr>
      <vt:lpstr>Service Pressures</vt:lpstr>
      <vt:lpstr>Relationship between Austerity and Perceived Vulnerability</vt:lpstr>
      <vt:lpstr>PowerPoint Presentation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 Bernard</dc:creator>
  <cp:lastModifiedBy>Gallacher, Jonathan</cp:lastModifiedBy>
  <cp:revision>32</cp:revision>
  <dcterms:created xsi:type="dcterms:W3CDTF">2023-12-05T10:31:16Z</dcterms:created>
  <dcterms:modified xsi:type="dcterms:W3CDTF">2024-01-04T15:45:38Z</dcterms:modified>
</cp:coreProperties>
</file>