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1258" r:id="rId2"/>
    <p:sldId id="4640" r:id="rId3"/>
    <p:sldId id="4642" r:id="rId4"/>
    <p:sldId id="4649" r:id="rId5"/>
    <p:sldId id="4650" r:id="rId6"/>
    <p:sldId id="4643" r:id="rId7"/>
    <p:sldId id="4641" r:id="rId8"/>
    <p:sldId id="4645" r:id="rId9"/>
    <p:sldId id="4648" r:id="rId10"/>
    <p:sldId id="4646" r:id="rId11"/>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97" autoAdjust="0"/>
  </p:normalViewPr>
  <p:slideViewPr>
    <p:cSldViewPr snapToGrid="0">
      <p:cViewPr varScale="1">
        <p:scale>
          <a:sx n="52" d="100"/>
          <a:sy n="52" d="100"/>
        </p:scale>
        <p:origin x="12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9CDDFD89-9CDC-4A24-BCE9-5A0337269DA1}" type="datetimeFigureOut">
              <a:rPr lang="en-GB" smtClean="0"/>
              <a:t>29/04/2024</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E29E2022-4531-417E-B3FB-7856B49A514C}" type="slidenum">
              <a:rPr lang="en-GB" smtClean="0"/>
              <a:t>‹#›</a:t>
            </a:fld>
            <a:endParaRPr lang="en-GB"/>
          </a:p>
        </p:txBody>
      </p:sp>
    </p:spTree>
    <p:extLst>
      <p:ext uri="{BB962C8B-B14F-4D97-AF65-F5344CB8AC3E}">
        <p14:creationId xmlns:p14="http://schemas.microsoft.com/office/powerpoint/2010/main" val="13355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3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Statutory services - LAs have the obligatory responsibility of providing these services</a:t>
            </a:r>
          </a:p>
          <a:p>
            <a:endParaRPr lang="en-GB" dirty="0"/>
          </a:p>
          <a:p>
            <a:r>
              <a:rPr lang="en-GB" dirty="0"/>
              <a:t>Why CRS? Because …</a:t>
            </a:r>
          </a:p>
          <a:p>
            <a:r>
              <a:rPr lang="en-GB" dirty="0"/>
              <a:t>(a) CRS is one of the very few service areas that all LA type have an obligation to provide throughout all jurisdictions (geography)</a:t>
            </a:r>
          </a:p>
          <a:p>
            <a:r>
              <a:rPr lang="en-GB" dirty="0"/>
              <a:t>(b) Data on CRS has been consistent throughout the study time series (2008/09 to 2019/20)</a:t>
            </a:r>
          </a:p>
          <a:p>
            <a:endParaRPr lang="en-GB" dirty="0"/>
          </a:p>
          <a:p>
            <a:r>
              <a:rPr lang="en-GB" b="1" dirty="0"/>
              <a:t>Methods</a:t>
            </a:r>
          </a:p>
          <a:p>
            <a:r>
              <a:rPr lang="en-GB" dirty="0"/>
              <a:t>Quantitative using data </a:t>
            </a:r>
            <a:r>
              <a:rPr lang="en-GB" dirty="0" err="1"/>
              <a:t>visualisaton</a:t>
            </a:r>
            <a:r>
              <a:rPr lang="en-GB" dirty="0"/>
              <a:t>: </a:t>
            </a:r>
          </a:p>
          <a:p>
            <a:r>
              <a:rPr lang="en-GB" dirty="0"/>
              <a:t>The time series is divided into three eras, namely </a:t>
            </a:r>
            <a:r>
              <a:rPr lang="en-GB" b="1" dirty="0"/>
              <a:t>pre-austerity</a:t>
            </a:r>
            <a:r>
              <a:rPr lang="en-GB" dirty="0"/>
              <a:t> (2008/09 to 2009/2010), </a:t>
            </a:r>
            <a:r>
              <a:rPr lang="en-GB" b="1" dirty="0"/>
              <a:t>early austerity </a:t>
            </a:r>
            <a:r>
              <a:rPr lang="en-GB" dirty="0"/>
              <a:t>(2010/11 to 2014/15), and </a:t>
            </a:r>
            <a:r>
              <a:rPr lang="en-GB" b="1" dirty="0"/>
              <a:t>late austerity </a:t>
            </a:r>
            <a:r>
              <a:rPr lang="en-GB" dirty="0"/>
              <a:t>(2015/16 to 2019/20).</a:t>
            </a:r>
          </a:p>
          <a:p>
            <a:endParaRPr lang="en-GB" dirty="0"/>
          </a:p>
          <a:p>
            <a:r>
              <a:rPr lang="en-GB" dirty="0"/>
              <a:t>Qualitative</a:t>
            </a:r>
          </a:p>
          <a:p>
            <a:r>
              <a:rPr lang="en-GB" dirty="0"/>
              <a:t>Semi Structured Interviews were used to gain a deeper understanding of findings from the data visualisation.</a:t>
            </a:r>
          </a:p>
          <a:p>
            <a:endParaRPr lang="en-GB" dirty="0"/>
          </a:p>
          <a:p>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2</a:t>
            </a:fld>
            <a:endParaRPr lang="en-GB"/>
          </a:p>
        </p:txBody>
      </p:sp>
    </p:spTree>
    <p:extLst>
      <p:ext uri="{BB962C8B-B14F-4D97-AF65-F5344CB8AC3E}">
        <p14:creationId xmlns:p14="http://schemas.microsoft.com/office/powerpoint/2010/main" val="254355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Revenue Support Grant (RSG) represents the largest share of grants that LAs receive from the central government.</a:t>
            </a:r>
          </a:p>
          <a:p>
            <a:r>
              <a:rPr lang="en-GB" dirty="0"/>
              <a:t>The loss of RSG was partly compensated by structural changes in the way business rates were retained locally.</a:t>
            </a:r>
          </a:p>
          <a:p>
            <a:endParaRPr lang="en-GB" dirty="0"/>
          </a:p>
          <a:p>
            <a:r>
              <a:rPr lang="en-GB" dirty="0"/>
              <a:t>Explain the context, </a:t>
            </a:r>
          </a:p>
        </p:txBody>
      </p:sp>
      <p:sp>
        <p:nvSpPr>
          <p:cNvPr id="4" name="Slide Number Placeholder 3"/>
          <p:cNvSpPr>
            <a:spLocks noGrp="1"/>
          </p:cNvSpPr>
          <p:nvPr>
            <p:ph type="sldNum" sz="quarter" idx="5"/>
          </p:nvPr>
        </p:nvSpPr>
        <p:spPr/>
        <p:txBody>
          <a:bodyPr/>
          <a:lstStyle/>
          <a:p>
            <a:fld id="{E29E2022-4531-417E-B3FB-7856B49A514C}" type="slidenum">
              <a:rPr lang="en-GB" smtClean="0"/>
              <a:t>3</a:t>
            </a:fld>
            <a:endParaRPr lang="en-GB"/>
          </a:p>
        </p:txBody>
      </p:sp>
    </p:spTree>
    <p:extLst>
      <p:ext uri="{BB962C8B-B14F-4D97-AF65-F5344CB8AC3E}">
        <p14:creationId xmlns:p14="http://schemas.microsoft.com/office/powerpoint/2010/main" val="311849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3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90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much green is on there?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Real term values</a:t>
            </a:r>
          </a:p>
          <a:p>
            <a:r>
              <a:rPr lang="en-GB" dirty="0"/>
              <a:t>Change is in the actual values</a:t>
            </a:r>
          </a:p>
          <a:p>
            <a:pPr marL="0" lvl="0" indent="0">
              <a:buFont typeface="+mj-lt"/>
              <a:buNone/>
              <a:tabLst>
                <a:tab pos="457200" algn="l"/>
              </a:tabLst>
            </a:pPr>
            <a:endParaRPr lang="en-GB" sz="1200" dirty="0">
              <a:effectLst/>
              <a:latin typeface="+mn-lt"/>
              <a:ea typeface="+mn-ea"/>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Total spending reduced by 25.73% and a further 5.86% across the three eras</a:t>
            </a:r>
            <a:endParaRPr lang="en-GB" sz="1800" dirty="0">
              <a:effectLst/>
              <a:latin typeface="Calibri" panose="020F0502020204030204" pitchFamily="34" charset="0"/>
              <a:ea typeface="DengXian" panose="02010600030101010101" pitchFamily="2" charset="-122"/>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Social care actually increased by nearly 8% (excluding public health) by 2019/20, following a small reduction (compared to other services ) of 3% by 2014/15</a:t>
            </a:r>
            <a:endParaRPr lang="en-GB" sz="1800" dirty="0">
              <a:effectLst/>
              <a:latin typeface="Calibri" panose="020F0502020204030204" pitchFamily="34" charset="0"/>
              <a:ea typeface="DengXian" panose="02010600030101010101" pitchFamily="2" charset="-122"/>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All other services saw a reductions</a:t>
            </a:r>
            <a:endParaRPr lang="en-GB" sz="1800" dirty="0">
              <a:effectLst/>
              <a:latin typeface="Calibri" panose="020F0502020204030204" pitchFamily="34" charset="0"/>
              <a:ea typeface="DengXian" panose="02010600030101010101" pitchFamily="2" charset="-122"/>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Of these CRS took one of the largest overall reductions in spending and also reduced in terms of the proportion of spend across all services (although some of this may have been due to the introduction of public health</a:t>
            </a:r>
            <a:endParaRPr lang="en-GB" sz="1800" dirty="0">
              <a:effectLst/>
              <a:latin typeface="Calibri" panose="020F0502020204030204" pitchFamily="34" charset="0"/>
              <a:ea typeface="DengXia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6</a:t>
            </a:fld>
            <a:endParaRPr lang="en-GB"/>
          </a:p>
        </p:txBody>
      </p:sp>
    </p:spTree>
    <p:extLst>
      <p:ext uri="{BB962C8B-B14F-4D97-AF65-F5344CB8AC3E}">
        <p14:creationId xmlns:p14="http://schemas.microsoft.com/office/powerpoint/2010/main" val="374584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framework explains how internal and external incidents (such as GFC) could lead LAs to be more or less vulnerable (perceived vulnerability) , thereby exposing them to continuous increase in financial and service demand pressures. In response, LAs either apply coping, anticipatory or a combination of both capacities to withstand these pressure to provide cultural and related service.</a:t>
            </a:r>
          </a:p>
          <a:p>
            <a:endParaRPr lang="en-GB" dirty="0"/>
          </a:p>
          <a:p>
            <a:r>
              <a:rPr lang="en-GB" b="1" dirty="0"/>
              <a:t>Anticipatory capacities</a:t>
            </a:r>
          </a:p>
          <a:p>
            <a:pPr marL="171450" indent="-171450">
              <a:buFont typeface="Arial" panose="020B0604020202020204" pitchFamily="34" charset="0"/>
              <a:buChar char="•"/>
            </a:pPr>
            <a:r>
              <a:rPr lang="en-GB" dirty="0"/>
              <a:t>Monitoring internal and external activities</a:t>
            </a:r>
          </a:p>
          <a:p>
            <a:pPr marL="171450" indent="-171450">
              <a:buFont typeface="Arial" panose="020B0604020202020204" pitchFamily="34" charset="0"/>
              <a:buChar char="•"/>
            </a:pPr>
            <a:r>
              <a:rPr lang="en-GB" dirty="0"/>
              <a:t>Information sharing</a:t>
            </a:r>
          </a:p>
          <a:p>
            <a:pPr marL="171450" indent="-171450">
              <a:buFont typeface="Arial" panose="020B0604020202020204" pitchFamily="34" charset="0"/>
              <a:buChar char="•"/>
            </a:pPr>
            <a:r>
              <a:rPr lang="en-GB" dirty="0"/>
              <a:t>Information exchange</a:t>
            </a:r>
          </a:p>
          <a:p>
            <a:pPr marL="171450" indent="-171450">
              <a:buFont typeface="Arial" panose="020B0604020202020204" pitchFamily="34" charset="0"/>
              <a:buChar char="•"/>
            </a:pPr>
            <a:r>
              <a:rPr lang="en-GB" dirty="0"/>
              <a:t>Critical thinking</a:t>
            </a:r>
          </a:p>
          <a:p>
            <a:pPr marL="171450" indent="-171450">
              <a:buFont typeface="Arial" panose="020B0604020202020204" pitchFamily="34" charset="0"/>
              <a:buChar char="•"/>
            </a:pPr>
            <a:r>
              <a:rPr lang="en-GB" dirty="0"/>
              <a:t>Sensemaking</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Coping Capacities</a:t>
            </a:r>
          </a:p>
          <a:p>
            <a:pPr marL="171450" indent="-171450">
              <a:buFont typeface="Arial" panose="020B0604020202020204" pitchFamily="34" charset="0"/>
              <a:buChar char="•"/>
            </a:pPr>
            <a:r>
              <a:rPr lang="en-GB" dirty="0"/>
              <a:t>Buffering</a:t>
            </a:r>
          </a:p>
          <a:p>
            <a:pPr marL="171450" indent="-171450">
              <a:buFont typeface="Arial" panose="020B0604020202020204" pitchFamily="34" charset="0"/>
              <a:buChar char="•"/>
            </a:pPr>
            <a:r>
              <a:rPr lang="en-GB" dirty="0"/>
              <a:t>Adapting</a:t>
            </a:r>
          </a:p>
          <a:p>
            <a:pPr marL="171450" indent="-171450">
              <a:buFont typeface="Arial" panose="020B0604020202020204" pitchFamily="34" charset="0"/>
              <a:buChar char="•"/>
            </a:pPr>
            <a:r>
              <a:rPr lang="en-GB" dirty="0"/>
              <a:t>Transforming</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7</a:t>
            </a:fld>
            <a:endParaRPr lang="en-GB"/>
          </a:p>
        </p:txBody>
      </p:sp>
    </p:spTree>
    <p:extLst>
      <p:ext uri="{BB962C8B-B14F-4D97-AF65-F5344CB8AC3E}">
        <p14:creationId xmlns:p14="http://schemas.microsoft.com/office/powerpoint/2010/main" val="360014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 largest proportion of resources allocated to library services was an average of 67%, recorded by Shire Counties. SCs spent an increasing proportion on library services from at least 65% (during pre-austerity) to a high 70% in the late austerity era.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DengXian" panose="02010600030101010101" pitchFamily="2" charset="-122"/>
              </a:rPr>
              <a:t>CRS received both less money from a reducing pot of money, but also a smaller share of that reducing pot, </a:t>
            </a:r>
            <a:r>
              <a:rPr lang="en-GB" sz="1800" dirty="0" err="1">
                <a:effectLst/>
                <a:latin typeface="Calibri" panose="020F0502020204030204" pitchFamily="34" charset="0"/>
                <a:ea typeface="DengXian" panose="02010600030101010101" pitchFamily="2" charset="-122"/>
              </a:rPr>
              <a:t>ie</a:t>
            </a:r>
            <a:r>
              <a:rPr lang="en-GB" sz="1800" dirty="0">
                <a:effectLst/>
                <a:latin typeface="Calibri" panose="020F0502020204030204" pitchFamily="34" charset="0"/>
                <a:ea typeface="DengXian" panose="02010600030101010101" pitchFamily="2" charset="-122"/>
              </a:rPr>
              <a:t> the cuts were more severe for CRS than some other service.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8</a:t>
            </a:fld>
            <a:endParaRPr lang="en-GB"/>
          </a:p>
        </p:txBody>
      </p:sp>
    </p:spTree>
    <p:extLst>
      <p:ext uri="{BB962C8B-B14F-4D97-AF65-F5344CB8AC3E}">
        <p14:creationId xmlns:p14="http://schemas.microsoft.com/office/powerpoint/2010/main" val="159023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b="1" dirty="0">
                <a:effectLst/>
                <a:highlight>
                  <a:srgbClr val="FFFF00"/>
                </a:highlight>
                <a:latin typeface="Calibri" panose="020F0502020204030204" pitchFamily="34" charset="0"/>
                <a:cs typeface="Arial" panose="020B0604020202020204" pitchFamily="34" charset="0"/>
              </a:rPr>
              <a:t>Financial Shocks</a:t>
            </a:r>
          </a:p>
          <a:p>
            <a:pPr marL="0" indent="0">
              <a:buFont typeface="Arial" panose="020B0604020202020204" pitchFamily="34" charset="0"/>
              <a:buNone/>
            </a:pPr>
            <a:r>
              <a:rPr lang="en-GB" sz="1800" dirty="0">
                <a:effectLst/>
                <a:highlight>
                  <a:srgbClr val="FFFF00"/>
                </a:highlight>
                <a:latin typeface="Calibri" panose="020F0502020204030204" pitchFamily="34" charset="0"/>
                <a:cs typeface="Arial" panose="020B0604020202020204" pitchFamily="34" charset="0"/>
              </a:rPr>
              <a:t>The Study found that w</a:t>
            </a:r>
            <a:r>
              <a:rPr lang="en-GB" sz="1800" dirty="0">
                <a:effectLst/>
                <a:latin typeface="Calibri" panose="020F0502020204030204" pitchFamily="34" charset="0"/>
                <a:ea typeface="Calibri" panose="020F0502020204030204" pitchFamily="34" charset="0"/>
                <a:cs typeface="Arial" panose="020B0604020202020204" pitchFamily="34" charset="0"/>
              </a:rPr>
              <a:t>hile LAs have struggled to maintain CRS components, the continuous occurrence of disruptive events (such as Brexit and the covid pandemic) intensified the impacts of austerity on LAs’ financial resilience.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Perceived Vulnerability</a:t>
            </a:r>
          </a:p>
          <a:p>
            <a:pPr marL="0" indent="0">
              <a:buFont typeface="Arial" panose="020B0604020202020204" pitchFamily="34" charset="0"/>
              <a:buNone/>
            </a:pPr>
            <a:r>
              <a:rPr lang="en-GB" dirty="0"/>
              <a:t>For example, growing perceived vulnerability levels compelled some LAs to reduce some demanded CRS components, such as library service, whilst allocating the resources saved to (re)prioritised services (e.g. social care). LAs may continue to struggle to maintain CRS components, especially in the current economic recession and growing uncertainty that exists in the post-covid era.</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Coping Capacities</a:t>
            </a: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cs typeface="Arial" panose="020B0604020202020204" pitchFamily="34" charset="0"/>
              </a:rPr>
              <a:t>In their pursuit to ‘bounce back’ to an original (normal) state, LAs engage more in adaptive. In contrast, a few others implemented transformative strategies on CRS, intending to shed the growing pressure to maintain service delivery. While coping capacities were short-term oriented, LAs benefitted by drawing lessons from adopting such capacities to shape strategies for their medium-term financial plans.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Anticipatory Capacities</a:t>
            </a:r>
          </a:p>
          <a:p>
            <a:pPr marL="0" indent="0">
              <a:buFont typeface="Arial" panose="020B0604020202020204" pitchFamily="34" charset="0"/>
              <a:buNone/>
            </a:pPr>
            <a:r>
              <a:rPr lang="en-GB" dirty="0"/>
              <a:t>Anticipatory capacities were adopted to enable LAs to ‘bounce forward’ to a position enabling LAs to identify ways of building capacities and capabilities to withstand adverse conditions during crises and shocks. The study identified critical thinking, sense-making, and collaboration &amp; partnership as the three main strategies that could boost LAs’ capacities to minimise perceived vulnerability levels to enhance their financial/non-financial performance</a:t>
            </a:r>
          </a:p>
        </p:txBody>
      </p:sp>
      <p:sp>
        <p:nvSpPr>
          <p:cNvPr id="4" name="Slide Number Placeholder 3"/>
          <p:cNvSpPr>
            <a:spLocks noGrp="1"/>
          </p:cNvSpPr>
          <p:nvPr>
            <p:ph type="sldNum" sz="quarter" idx="5"/>
          </p:nvPr>
        </p:nvSpPr>
        <p:spPr/>
        <p:txBody>
          <a:bodyPr/>
          <a:lstStyle/>
          <a:p>
            <a:fld id="{E29E2022-4531-417E-B3FB-7856B49A514C}" type="slidenum">
              <a:rPr lang="en-GB" smtClean="0"/>
              <a:t>9</a:t>
            </a:fld>
            <a:endParaRPr lang="en-GB"/>
          </a:p>
        </p:txBody>
      </p:sp>
    </p:spTree>
    <p:extLst>
      <p:ext uri="{BB962C8B-B14F-4D97-AF65-F5344CB8AC3E}">
        <p14:creationId xmlns:p14="http://schemas.microsoft.com/office/powerpoint/2010/main" val="377993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5E6-B480-A073-4990-7095F0FE35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764E1D-14B2-5C61-7018-DFF637CC2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8EEBAA-37B9-38A5-5E0E-6E2AE20EE575}"/>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F2CDCC3C-445D-2641-E3AF-054AC0DCC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19FFA-61E7-A89B-021C-F96D33C1E0F7}"/>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419108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2A5D-1466-9D30-2EC3-1A6708331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B9CB70-881A-7BC9-DD9C-67ACA4BF1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EC1A0-0A61-A435-EBEB-8D646EDDF246}"/>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5E3C625F-B188-5523-47AE-F0B1A6C9A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A2454-E706-91E1-8BEE-6553B797FE7C}"/>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90354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17A75-61C1-A2D4-331D-56EDB1A71C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E8885-574D-CE2A-73E1-BC08EE608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948E3-FFD2-4FD0-7515-B47361449DA1}"/>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63097330-1C4E-E4AE-E837-645BB1282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8E24D-6A8A-57E5-20F3-7FC0B08EB1D2}"/>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719830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42913" y="821854"/>
            <a:ext cx="2826760" cy="797080"/>
          </a:xfrm>
          <a:prstGeom prst="rect">
            <a:avLst/>
          </a:prstGeom>
        </p:spPr>
      </p:pic>
      <p:pic>
        <p:nvPicPr>
          <p:cNvPr id="9" name="Picture 4" descr="Logo, company name&#10;&#10;Description automatically generated">
            <a:extLst>
              <a:ext uri="{FF2B5EF4-FFF2-40B4-BE49-F238E27FC236}">
                <a16:creationId xmlns:a16="http://schemas.microsoft.com/office/drawing/2014/main" id="{051611E3-7C91-8549-AD8D-7BA10747D27D}"/>
              </a:ext>
            </a:extLst>
          </p:cNvPr>
          <p:cNvPicPr>
            <a:picLocks noChangeAspect="1"/>
          </p:cNvPicPr>
          <p:nvPr userDrawn="1"/>
        </p:nvPicPr>
        <p:blipFill>
          <a:blip r:embed="rId3"/>
          <a:stretch>
            <a:fillRect/>
          </a:stretch>
        </p:blipFill>
        <p:spPr>
          <a:xfrm>
            <a:off x="4863720" y="5947596"/>
            <a:ext cx="1715487" cy="804870"/>
          </a:xfrm>
          <a:prstGeom prst="rect">
            <a:avLst/>
          </a:prstGeom>
        </p:spPr>
      </p:pic>
      <p:pic>
        <p:nvPicPr>
          <p:cNvPr id="11" name="Picture 5">
            <a:extLst>
              <a:ext uri="{FF2B5EF4-FFF2-40B4-BE49-F238E27FC236}">
                <a16:creationId xmlns:a16="http://schemas.microsoft.com/office/drawing/2014/main" id="{7F485976-4005-2C4B-A065-C5BA5FAAF8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5879" y="6185382"/>
            <a:ext cx="2446849" cy="440792"/>
          </a:xfrm>
          <a:prstGeom prst="rect">
            <a:avLst/>
          </a:prstGeom>
        </p:spPr>
      </p:pic>
      <p:pic>
        <p:nvPicPr>
          <p:cNvPr id="12" name="Picture 6" descr="A picture containing text, sign, vector graphics, clipart&#10;&#10;Description automatically generated">
            <a:extLst>
              <a:ext uri="{FF2B5EF4-FFF2-40B4-BE49-F238E27FC236}">
                <a16:creationId xmlns:a16="http://schemas.microsoft.com/office/drawing/2014/main" id="{F6352482-FFFB-FF4B-84F6-DBA37D8E214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411929" y="6047197"/>
            <a:ext cx="1715487" cy="578977"/>
          </a:xfrm>
          <a:prstGeom prst="rect">
            <a:avLst/>
          </a:prstGeom>
        </p:spPr>
      </p:pic>
      <p:pic>
        <p:nvPicPr>
          <p:cNvPr id="13" name="Picture 7" descr="Logo, company name&#10;&#10;Description automatically generated">
            <a:extLst>
              <a:ext uri="{FF2B5EF4-FFF2-40B4-BE49-F238E27FC236}">
                <a16:creationId xmlns:a16="http://schemas.microsoft.com/office/drawing/2014/main" id="{844BD1CC-64F1-4C4D-AAD7-B4C8DDA012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3691" y="5734982"/>
            <a:ext cx="2077704" cy="1042243"/>
          </a:xfrm>
          <a:prstGeom prst="rect">
            <a:avLst/>
          </a:prstGeom>
        </p:spPr>
      </p:pic>
      <p:pic>
        <p:nvPicPr>
          <p:cNvPr id="14" name="Picture 8" descr="Logo&#10;&#10;Description automatically generated">
            <a:extLst>
              <a:ext uri="{FF2B5EF4-FFF2-40B4-BE49-F238E27FC236}">
                <a16:creationId xmlns:a16="http://schemas.microsoft.com/office/drawing/2014/main" id="{EC88F5A9-22C9-6F49-884F-DD46278EBBB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240" y="5734982"/>
            <a:ext cx="1528308" cy="1103196"/>
          </a:xfrm>
          <a:prstGeom prst="rect">
            <a:avLst/>
          </a:prstGeom>
        </p:spPr>
      </p:pic>
    </p:spTree>
    <p:extLst>
      <p:ext uri="{BB962C8B-B14F-4D97-AF65-F5344CB8AC3E}">
        <p14:creationId xmlns:p14="http://schemas.microsoft.com/office/powerpoint/2010/main" val="20395835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AFD60AE7-EBE3-DE48-8A6D-2EBC83EABD13}"/>
              </a:ext>
            </a:extLst>
          </p:cNvPr>
          <p:cNvPicPr>
            <a:picLocks noChangeAspect="1"/>
          </p:cNvPicPr>
          <p:nvPr userDrawn="1"/>
        </p:nvPicPr>
        <p:blipFill>
          <a:blip r:embed="rId2"/>
          <a:stretch>
            <a:fillRect/>
          </a:stretch>
        </p:blipFill>
        <p:spPr>
          <a:xfrm>
            <a:off x="442912" y="5832766"/>
            <a:ext cx="568359" cy="676275"/>
          </a:xfrm>
          <a:prstGeom prst="rect">
            <a:avLst/>
          </a:prstGeom>
        </p:spPr>
      </p:pic>
    </p:spTree>
    <p:extLst>
      <p:ext uri="{BB962C8B-B14F-4D97-AF65-F5344CB8AC3E}">
        <p14:creationId xmlns:p14="http://schemas.microsoft.com/office/powerpoint/2010/main" val="423338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3B27-F47E-1F5E-B5B3-5C5E1987AB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F0EE2-8E41-E85C-252B-E9A10EACF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8356C-B533-9933-61B5-AD76F2F2325E}"/>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E171D6A5-72D7-BB4B-7996-B528FC0EE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A865E-2D6E-EC96-5D86-7B3234022A4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52758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A548-A51B-2A49-8011-636EF60E8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A31595-01DD-4E4D-219B-94BE582B96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C8FC0-76DB-66AE-4BD1-08D385792D87}"/>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0AB79E01-CDF1-F500-D5A9-972422297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A8D3A-C505-ECDD-FAB4-F1CCAAECF9D4}"/>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8930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89EF-930A-FD79-387A-707624A0D0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C0D946-7640-F339-8F2B-7FF7EAD04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9D7BDF-68B6-A78C-FC93-000C3E35A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1623F2-DD01-28B1-F4AC-109A0960292F}"/>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6" name="Footer Placeholder 5">
            <a:extLst>
              <a:ext uri="{FF2B5EF4-FFF2-40B4-BE49-F238E27FC236}">
                <a16:creationId xmlns:a16="http://schemas.microsoft.com/office/drawing/2014/main" id="{54A425F0-027E-D2C6-9E27-D865672AC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5489F-5884-D864-4F41-AA4363802B6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50515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BA02-BE1B-8E33-594E-3A605132E0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624A8E-9064-A1B1-2F46-EC60B6DE2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1FC10-4ED1-CF43-4CE5-C7B5C7351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C65494-D694-CA16-3F18-C20C4278A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48FE6-8C62-8021-9568-48C4132B49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9738B5-BBE0-6ABF-542E-25FAC85CE63F}"/>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8" name="Footer Placeholder 7">
            <a:extLst>
              <a:ext uri="{FF2B5EF4-FFF2-40B4-BE49-F238E27FC236}">
                <a16:creationId xmlns:a16="http://schemas.microsoft.com/office/drawing/2014/main" id="{8BB5831C-5952-6401-97C3-5D568A802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32C79C-B1D2-B60C-E83A-90FD17FFFDE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424406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3D58-E4CA-E582-2C13-DFA6422ACD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CABE20-C7C4-D0D4-577A-5BE21D524723}"/>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4" name="Footer Placeholder 3">
            <a:extLst>
              <a:ext uri="{FF2B5EF4-FFF2-40B4-BE49-F238E27FC236}">
                <a16:creationId xmlns:a16="http://schemas.microsoft.com/office/drawing/2014/main" id="{18572DE1-DE57-711D-EE7A-EDFF1FA0C0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35EF3F-D383-FDEA-4A28-1D45BDA25D7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56837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08FCA-3DE0-30BE-0543-564B5C5C7AB2}"/>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3" name="Footer Placeholder 2">
            <a:extLst>
              <a:ext uri="{FF2B5EF4-FFF2-40B4-BE49-F238E27FC236}">
                <a16:creationId xmlns:a16="http://schemas.microsoft.com/office/drawing/2014/main" id="{1AD3C9FD-00BC-2D92-9536-002A01A526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1D2F85-0FF3-CE73-EA9B-AE3F33B87D1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94836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174C-5D67-733B-019C-FDA92C7F08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B0087A-FC51-F278-9215-BD417F6EC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11876E-078B-7FB2-2FC8-B99CB229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F98FB-7DCC-1C54-0F3A-474FA56873F9}"/>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6" name="Footer Placeholder 5">
            <a:extLst>
              <a:ext uri="{FF2B5EF4-FFF2-40B4-BE49-F238E27FC236}">
                <a16:creationId xmlns:a16="http://schemas.microsoft.com/office/drawing/2014/main" id="{CF44DC76-779B-D450-AB9D-2B503D382C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D24514-9D0E-17C3-0221-E867B0BD3406}"/>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93005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101A-27DC-F1B5-5948-0AFC1C9D0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745977-A882-0336-539D-76C65C7EC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715406-20FA-999C-39F3-DF5F91645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D6BFB-0BD9-B77D-29D3-FAE46EDE9D43}"/>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6" name="Footer Placeholder 5">
            <a:extLst>
              <a:ext uri="{FF2B5EF4-FFF2-40B4-BE49-F238E27FC236}">
                <a16:creationId xmlns:a16="http://schemas.microsoft.com/office/drawing/2014/main" id="{6E06DB29-A90D-D5F0-D7EB-5A7C0C1226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3F0D7-28F2-4274-0E6B-4FBC9B258AD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65846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C686F-982B-5C87-E83C-087184FA5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778C19-515E-C215-3025-7AC2DD606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E9C6F-3968-1036-9FED-A666480CF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1AD72F1E-71F6-47FA-ACF1-FC60508B9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8B997F-52EF-8276-E0EB-3C5B32350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82379-98CA-4849-B7A5-0E08917A39C5}" type="slidenum">
              <a:rPr lang="en-GB" smtClean="0"/>
              <a:t>‹#›</a:t>
            </a:fld>
            <a:endParaRPr lang="en-GB"/>
          </a:p>
        </p:txBody>
      </p:sp>
    </p:spTree>
    <p:extLst>
      <p:ext uri="{BB962C8B-B14F-4D97-AF65-F5344CB8AC3E}">
        <p14:creationId xmlns:p14="http://schemas.microsoft.com/office/powerpoint/2010/main" val="124674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AE4FC-D44E-E839-3F2D-7BC000E1E217}"/>
              </a:ext>
            </a:extLst>
          </p:cNvPr>
          <p:cNvSpPr txBox="1"/>
          <p:nvPr/>
        </p:nvSpPr>
        <p:spPr>
          <a:xfrm>
            <a:off x="858028" y="1459873"/>
            <a:ext cx="10787552" cy="3724096"/>
          </a:xfrm>
          <a:prstGeom prst="rect">
            <a:avLst/>
          </a:prstGeom>
          <a:noFill/>
        </p:spPr>
        <p:txBody>
          <a:bodyPr wrap="square">
            <a:spAutoFit/>
          </a:bodyPr>
          <a:lstStyle/>
          <a:p>
            <a:pPr algn="ctr"/>
            <a:endParaRPr lang="en-GB" sz="20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IRSPM Annual Conference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Panel 42: New Researchers’ Panel</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GB" sz="3200" b="1" dirty="0">
                <a:solidFill>
                  <a:schemeClr val="bg1"/>
                </a:solidFill>
                <a:latin typeface="Arial" panose="020B0604020202020204" pitchFamily="34" charset="0"/>
                <a:cs typeface="Arial" panose="020B0604020202020204" pitchFamily="34" charset="0"/>
              </a:rPr>
              <a:t>Delivering Local Authority Cultural Services in the Era of Austerity</a:t>
            </a:r>
          </a:p>
          <a:p>
            <a:pPr algn="ctr"/>
            <a:endParaRPr lang="en-GB"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Bernard Dom, Alan Collins, Martin Jones, Peter Murphy</a:t>
            </a:r>
          </a:p>
          <a:p>
            <a:pPr algn="ct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48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What it means going forward </a:t>
            </a:r>
            <a:r>
              <a:rPr lang="en-US" sz="3600" b="1">
                <a:latin typeface="Arial" panose="020B0604020202020204" pitchFamily="34" charset="0"/>
                <a:cs typeface="Arial" panose="020B0604020202020204" pitchFamily="34" charset="0"/>
              </a:rPr>
              <a:t>(beyond </a:t>
            </a:r>
            <a:r>
              <a:rPr lang="en-US" sz="3600" b="1" dirty="0">
                <a:latin typeface="Arial" panose="020B0604020202020204" pitchFamily="34" charset="0"/>
                <a:cs typeface="Arial" panose="020B0604020202020204" pitchFamily="34" charset="0"/>
              </a:rPr>
              <a:t>2020…)?</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1347517"/>
            <a:ext cx="11647487" cy="4557983"/>
          </a:xfrm>
        </p:spPr>
        <p:txBody>
          <a:bodyPr>
            <a:normAutofit fontScale="77500" lnSpcReduction="20000"/>
          </a:bodyPr>
          <a:lstStyle/>
          <a:p>
            <a:pPr marL="0" indent="0">
              <a:buNone/>
            </a:pPr>
            <a:r>
              <a:rPr lang="en-GB" dirty="0">
                <a:latin typeface="Arial" panose="020B0604020202020204" pitchFamily="34" charset="0"/>
                <a:cs typeface="Arial" panose="020B0604020202020204" pitchFamily="34" charset="0"/>
              </a:rPr>
              <a:t>For CRS:</a:t>
            </a:r>
          </a:p>
          <a:p>
            <a:r>
              <a:rPr lang="en-GB" dirty="0">
                <a:latin typeface="Arial" panose="020B0604020202020204" pitchFamily="34" charset="0"/>
                <a:cs typeface="Arial" panose="020B0604020202020204" pitchFamily="34" charset="0"/>
              </a:rPr>
              <a:t>This was before Covid, and it is much worse now!</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For English LAs:</a:t>
            </a:r>
          </a:p>
          <a:p>
            <a:r>
              <a:rPr lang="en-GB" dirty="0">
                <a:latin typeface="Arial" panose="020B0604020202020204" pitchFamily="34" charset="0"/>
                <a:cs typeface="Arial" panose="020B0604020202020204" pitchFamily="34" charset="0"/>
              </a:rPr>
              <a:t>Is there a minimum level of CRS for English LAs – Is it zero? Should there be a statutory minimum like some other expenditure areas?</a:t>
            </a:r>
          </a:p>
          <a:p>
            <a:r>
              <a:rPr lang="en-GB" dirty="0">
                <a:latin typeface="Arial" panose="020B0604020202020204" pitchFamily="34" charset="0"/>
                <a:cs typeface="Arial" panose="020B0604020202020204" pitchFamily="34" charset="0"/>
              </a:rPr>
              <a:t>If zero, what will be the effect on the wider economy, and also in terms of LA political-economic cycle.</a:t>
            </a:r>
          </a:p>
          <a:p>
            <a:r>
              <a:rPr lang="en-GB" dirty="0">
                <a:latin typeface="Arial" panose="020B0604020202020204" pitchFamily="34" charset="0"/>
                <a:cs typeface="Arial" panose="020B0604020202020204" pitchFamily="34" charset="0"/>
              </a:rPr>
              <a:t>Given we expect CRS to decline further post-Covid (relative to other expenditure areas), we can expect a much more fragmented distribution of cultural amenities – perhaps biased to London, SE and some other major cities? (</a:t>
            </a:r>
            <a:r>
              <a:rPr lang="en-GB" i="1" dirty="0">
                <a:latin typeface="Arial" panose="020B0604020202020204" pitchFamily="34" charset="0"/>
                <a:cs typeface="Arial" panose="020B0604020202020204" pitchFamily="34" charset="0"/>
              </a:rPr>
              <a:t>retrenchment?</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Has central and Local government actively considered wipe-out of CRS in most of England?</a:t>
            </a:r>
          </a:p>
          <a:p>
            <a:r>
              <a:rPr lang="en-GB" dirty="0">
                <a:latin typeface="Arial" panose="020B0604020202020204" pitchFamily="34" charset="0"/>
                <a:cs typeface="Arial" panose="020B0604020202020204" pitchFamily="34" charset="0"/>
              </a:rPr>
              <a:t>Is this privatisation/full marketisation by stealth from the current UK central government?</a:t>
            </a:r>
          </a:p>
          <a:p>
            <a:endParaRPr lang="en-GB" dirty="0"/>
          </a:p>
        </p:txBody>
      </p:sp>
    </p:spTree>
    <p:extLst>
      <p:ext uri="{BB962C8B-B14F-4D97-AF65-F5344CB8AC3E}">
        <p14:creationId xmlns:p14="http://schemas.microsoft.com/office/powerpoint/2010/main" val="220900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Paper in Summary</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1181100"/>
            <a:ext cx="11306175" cy="5003799"/>
          </a:xfrm>
        </p:spPr>
        <p:txBody>
          <a:bodyPr>
            <a:normAutofit fontScale="85000" lnSpcReduction="20000"/>
          </a:bodyPr>
          <a:lstStyle/>
          <a:p>
            <a:pPr algn="just"/>
            <a:r>
              <a:rPr lang="en-GB" dirty="0">
                <a:latin typeface="Arial" panose="020B0604020202020204" pitchFamily="34" charset="0"/>
                <a:cs typeface="Arial" panose="020B0604020202020204" pitchFamily="34" charset="0"/>
              </a:rPr>
              <a:t>The Global Financial Crisis (GFC) had a significant impact on central and local gov’t, particularly English Local Authorities (LAs). e.g. continuous significant reductions throughout the long-term study period.</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Cultural and Related Services (CRS) arguably may be considered ‘a relatively easy’ target for reduction by LAs.</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Even without the GFC, LAs are under pressure because of other </a:t>
            </a:r>
            <a:r>
              <a:rPr lang="en-GB" b="1" dirty="0">
                <a:latin typeface="Arial" panose="020B0604020202020204" pitchFamily="34" charset="0"/>
                <a:cs typeface="Arial" panose="020B0604020202020204" pitchFamily="34" charset="0"/>
              </a:rPr>
              <a:t>statutory</a:t>
            </a:r>
            <a:r>
              <a:rPr lang="en-GB" dirty="0">
                <a:latin typeface="Arial" panose="020B0604020202020204" pitchFamily="34" charset="0"/>
                <a:cs typeface="Arial" panose="020B0604020202020204" pitchFamily="34" charset="0"/>
              </a:rPr>
              <a:t> services in high demand (e.g. social care).</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study investigates how English LAs have treated CRS in relation to other expenditure areas.</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From an assembled data set of English LA funding, we used data visualisation and a ‘financial resilience framework’ to assess the treatment of CRS before and in the early and late eras of austerity.</a:t>
            </a:r>
          </a:p>
        </p:txBody>
      </p:sp>
    </p:spTree>
    <p:extLst>
      <p:ext uri="{BB962C8B-B14F-4D97-AF65-F5344CB8AC3E}">
        <p14:creationId xmlns:p14="http://schemas.microsoft.com/office/powerpoint/2010/main" val="106884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7BA4EB6D-B042-3FE5-265B-148024306781}"/>
              </a:ext>
            </a:extLst>
          </p:cNvPr>
          <p:cNvPicPr>
            <a:picLocks noGrp="1" noChangeAspect="1"/>
          </p:cNvPicPr>
          <p:nvPr>
            <p:ph sz="half" idx="1"/>
          </p:nvPr>
        </p:nvPicPr>
        <p:blipFill>
          <a:blip r:embed="rId3"/>
          <a:stretch>
            <a:fillRect/>
          </a:stretch>
        </p:blipFill>
        <p:spPr>
          <a:xfrm>
            <a:off x="800100" y="1176338"/>
            <a:ext cx="7619097" cy="4843462"/>
          </a:xfrm>
        </p:spPr>
      </p:pic>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628650" y="542076"/>
            <a:ext cx="11306175" cy="948271"/>
          </a:xfrm>
        </p:spPr>
        <p:txBody>
          <a:bodyPr>
            <a:noAutofit/>
          </a:bodyPr>
          <a:lstStyle/>
          <a:p>
            <a:pPr algn="ctr"/>
            <a:r>
              <a:rPr lang="en-US" sz="3200" b="1" dirty="0">
                <a:latin typeface="Arial" panose="020B0604020202020204" pitchFamily="34" charset="0"/>
                <a:cs typeface="Arial" panose="020B0604020202020204" pitchFamily="34" charset="0"/>
              </a:rPr>
              <a:t>The state of English LA Funding during Austerity</a:t>
            </a:r>
          </a:p>
        </p:txBody>
      </p:sp>
      <p:sp>
        <p:nvSpPr>
          <p:cNvPr id="5" name="TextBox 4">
            <a:extLst>
              <a:ext uri="{FF2B5EF4-FFF2-40B4-BE49-F238E27FC236}">
                <a16:creationId xmlns:a16="http://schemas.microsoft.com/office/drawing/2014/main" id="{5144DE67-3209-99AF-EA22-F576C275C0B7}"/>
              </a:ext>
            </a:extLst>
          </p:cNvPr>
          <p:cNvSpPr txBox="1"/>
          <p:nvPr/>
        </p:nvSpPr>
        <p:spPr>
          <a:xfrm>
            <a:off x="8086725" y="1490347"/>
            <a:ext cx="3554721" cy="5078313"/>
          </a:xfrm>
          <a:prstGeom prst="rect">
            <a:avLst/>
          </a:prstGeom>
          <a:noFill/>
        </p:spPr>
        <p:txBody>
          <a:bodyPr wrap="square" rtlCol="0">
            <a:spAutoFit/>
          </a:bodyPr>
          <a:lstStyle/>
          <a:p>
            <a:pPr marL="358775" indent="-358775"/>
            <a:r>
              <a:rPr lang="en-GB" dirty="0">
                <a:solidFill>
                  <a:srgbClr val="FF0000"/>
                </a:solidFill>
                <a:latin typeface="Arial" panose="020B0604020202020204" pitchFamily="34" charset="0"/>
                <a:cs typeface="Arial" panose="020B0604020202020204" pitchFamily="34" charset="0"/>
              </a:rPr>
              <a:t>(a) Even in the early austerity era, a few LAs were unable to meet their financial obligation to maintain a balanced budget (e.g. NCC – 2017).</a:t>
            </a:r>
          </a:p>
          <a:p>
            <a:pPr marL="358775" indent="-358775"/>
            <a:endParaRPr lang="en-GB" dirty="0">
              <a:latin typeface="Arial" panose="020B0604020202020204" pitchFamily="34" charset="0"/>
              <a:cs typeface="Arial" panose="020B0604020202020204" pitchFamily="34" charset="0"/>
            </a:endParaRPr>
          </a:p>
          <a:p>
            <a:pPr marL="358775" indent="-358775"/>
            <a:r>
              <a:rPr lang="en-GB" dirty="0">
                <a:solidFill>
                  <a:srgbClr val="7030A0"/>
                </a:solidFill>
                <a:latin typeface="Arial" panose="020B0604020202020204" pitchFamily="34" charset="0"/>
                <a:cs typeface="Arial" panose="020B0604020202020204" pitchFamily="34" charset="0"/>
              </a:rPr>
              <a:t>(b) Despite being increasingly vulnerable, most English LAs continued to meet their statutory responsibilities with indications they would </a:t>
            </a:r>
            <a:r>
              <a:rPr lang="en-GB" b="1" dirty="0">
                <a:solidFill>
                  <a:srgbClr val="7030A0"/>
                </a:solidFill>
                <a:latin typeface="Arial" panose="020B0604020202020204" pitchFamily="34" charset="0"/>
                <a:cs typeface="Arial" panose="020B0604020202020204" pitchFamily="34" charset="0"/>
              </a:rPr>
              <a:t>‘bounce back’</a:t>
            </a:r>
            <a:r>
              <a:rPr lang="en-GB" dirty="0">
                <a:solidFill>
                  <a:srgbClr val="7030A0"/>
                </a:solidFill>
                <a:latin typeface="Arial" panose="020B0604020202020204" pitchFamily="34" charset="0"/>
                <a:cs typeface="Arial" panose="020B0604020202020204" pitchFamily="34" charset="0"/>
              </a:rPr>
              <a:t>.</a:t>
            </a:r>
          </a:p>
          <a:p>
            <a:pPr marL="358775" indent="-358775"/>
            <a:endParaRPr lang="en-GB" dirty="0">
              <a:latin typeface="Arial" panose="020B0604020202020204" pitchFamily="34" charset="0"/>
              <a:cs typeface="Arial" panose="020B0604020202020204" pitchFamily="34" charset="0"/>
            </a:endParaRPr>
          </a:p>
          <a:p>
            <a:pPr marL="358775" indent="-358775"/>
            <a:r>
              <a:rPr lang="en-GB" dirty="0">
                <a:solidFill>
                  <a:schemeClr val="accent2"/>
                </a:solidFill>
                <a:latin typeface="Arial" panose="020B0604020202020204" pitchFamily="34" charset="0"/>
                <a:cs typeface="Arial" panose="020B0604020202020204" pitchFamily="34" charset="0"/>
              </a:rPr>
              <a:t>(c) In the late austerity era, there were some clear signs of some authorities </a:t>
            </a:r>
            <a:r>
              <a:rPr lang="en-GB" b="1" dirty="0">
                <a:solidFill>
                  <a:schemeClr val="accent2"/>
                </a:solidFill>
                <a:latin typeface="Arial" panose="020B0604020202020204" pitchFamily="34" charset="0"/>
                <a:cs typeface="Arial" panose="020B0604020202020204" pitchFamily="34" charset="0"/>
              </a:rPr>
              <a:t>‘bouncing forward’</a:t>
            </a:r>
            <a:r>
              <a:rPr lang="en-GB"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970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pPr algn="ctr"/>
            <a:r>
              <a:rPr lang="en-US" sz="3600" b="1" dirty="0">
                <a:latin typeface="Arial" panose="020B0604020202020204" pitchFamily="34" charset="0"/>
                <a:cs typeface="Arial" panose="020B0604020202020204" pitchFamily="34" charset="0"/>
              </a:rPr>
              <a:t>Literature Review</a:t>
            </a:r>
          </a:p>
        </p:txBody>
      </p:sp>
      <p:sp>
        <p:nvSpPr>
          <p:cNvPr id="8" name="Content Placeholder 7">
            <a:extLst>
              <a:ext uri="{FF2B5EF4-FFF2-40B4-BE49-F238E27FC236}">
                <a16:creationId xmlns:a16="http://schemas.microsoft.com/office/drawing/2014/main" id="{84274C45-8E9D-CA00-7C81-B1EFDCCC58EF}"/>
              </a:ext>
            </a:extLst>
          </p:cNvPr>
          <p:cNvSpPr>
            <a:spLocks noGrp="1"/>
          </p:cNvSpPr>
          <p:nvPr>
            <p:ph sz="half" idx="1"/>
          </p:nvPr>
        </p:nvSpPr>
        <p:spPr>
          <a:xfrm>
            <a:off x="677088" y="1081668"/>
            <a:ext cx="11306174" cy="5396456"/>
          </a:xfrm>
        </p:spPr>
        <p:txBody>
          <a:bodyPr/>
          <a:lstStyle/>
          <a:p>
            <a:endParaRPr lang="en-GB" dirty="0"/>
          </a:p>
        </p:txBody>
      </p:sp>
    </p:spTree>
    <p:extLst>
      <p:ext uri="{BB962C8B-B14F-4D97-AF65-F5344CB8AC3E}">
        <p14:creationId xmlns:p14="http://schemas.microsoft.com/office/powerpoint/2010/main" val="97483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pPr algn="ctr"/>
            <a:r>
              <a:rPr lang="en-US" sz="3600" b="1" dirty="0">
                <a:latin typeface="Arial" panose="020B0604020202020204" pitchFamily="34" charset="0"/>
                <a:cs typeface="Arial" panose="020B0604020202020204" pitchFamily="34" charset="0"/>
              </a:rPr>
              <a:t>Methods: Explanatory approach using case study</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8"/>
            <a:ext cx="11434239" cy="5505513"/>
          </a:xfrm>
        </p:spPr>
        <p:txBody>
          <a:bodyPr>
            <a:normAutofit fontScale="70000" lnSpcReduction="20000"/>
          </a:bodyPr>
          <a:lstStyle/>
          <a:p>
            <a:pPr algn="just"/>
            <a:endParaRPr lang="en-GB" sz="2900" dirty="0">
              <a:latin typeface="Arial" panose="020B0604020202020204" pitchFamily="34" charset="0"/>
              <a:cs typeface="Arial" panose="020B0604020202020204" pitchFamily="34" charset="0"/>
            </a:endParaRPr>
          </a:p>
          <a:p>
            <a:pPr algn="just"/>
            <a:r>
              <a:rPr lang="en-GB" sz="2900" dirty="0">
                <a:latin typeface="Arial" panose="020B0604020202020204" pitchFamily="34" charset="0"/>
                <a:cs typeface="Arial" panose="020B0604020202020204" pitchFamily="34" charset="0"/>
              </a:rPr>
              <a:t>Case Study of LAs in England (314 LAs)</a:t>
            </a:r>
          </a:p>
          <a:p>
            <a:pPr marL="712788" algn="just">
              <a:spcBef>
                <a:spcPts val="0"/>
              </a:spcBef>
            </a:pPr>
            <a:r>
              <a:rPr lang="en-GB" sz="2600" dirty="0">
                <a:latin typeface="Arial" panose="020B0604020202020204" pitchFamily="34" charset="0"/>
                <a:cs typeface="Arial" panose="020B0604020202020204" pitchFamily="34" charset="0"/>
                <a:sym typeface="Wingdings" panose="05000000000000000000" pitchFamily="2" charset="2"/>
              </a:rPr>
              <a:t>By type  six types; and geography  nine regions</a:t>
            </a:r>
            <a:endParaRPr lang="en-GB" sz="26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r>
              <a:rPr lang="en-GB" sz="2900" dirty="0">
                <a:latin typeface="Arial" panose="020B0604020202020204" pitchFamily="34" charset="0"/>
                <a:ea typeface="+mj-ea"/>
                <a:cs typeface="Arial" panose="020B0604020202020204" pitchFamily="34" charset="0"/>
              </a:rPr>
              <a:t>Classified the longitudinal time series (15 years) into three distinct eras: </a:t>
            </a:r>
          </a:p>
          <a:p>
            <a:pPr lvl="1"/>
            <a:r>
              <a:rPr lang="en-GB" sz="2900" dirty="0">
                <a:latin typeface="Arial" panose="020B0604020202020204" pitchFamily="34" charset="0"/>
                <a:ea typeface="+mj-ea"/>
                <a:cs typeface="Arial" panose="020B0604020202020204" pitchFamily="34" charset="0"/>
              </a:rPr>
              <a:t>pre austerity (2005/6 to 2009/10)</a:t>
            </a:r>
          </a:p>
          <a:p>
            <a:pPr lvl="1"/>
            <a:r>
              <a:rPr lang="en-GB" sz="2900" dirty="0">
                <a:latin typeface="Arial" panose="020B0604020202020204" pitchFamily="34" charset="0"/>
                <a:ea typeface="+mj-ea"/>
                <a:cs typeface="Arial" panose="020B0604020202020204" pitchFamily="34" charset="0"/>
              </a:rPr>
              <a:t>early austerity (2010/11 to 2014/15)</a:t>
            </a:r>
          </a:p>
          <a:p>
            <a:pPr lvl="1"/>
            <a:r>
              <a:rPr lang="en-GB" sz="2900" dirty="0">
                <a:latin typeface="Arial" panose="020B0604020202020204" pitchFamily="34" charset="0"/>
                <a:ea typeface="+mj-ea"/>
                <a:cs typeface="Arial" panose="020B0604020202020204" pitchFamily="34" charset="0"/>
              </a:rPr>
              <a:t>post austerity (2015/16 to 2019/20)</a:t>
            </a:r>
          </a:p>
          <a:p>
            <a:pPr marL="0" indent="0" algn="just">
              <a:buNone/>
            </a:pPr>
            <a:endParaRPr lang="en-GB" sz="900" dirty="0">
              <a:latin typeface="Arial" panose="020B0604020202020204" pitchFamily="34" charset="0"/>
              <a:cs typeface="Arial" panose="020B0604020202020204" pitchFamily="34" charset="0"/>
            </a:endParaRPr>
          </a:p>
          <a:p>
            <a:pPr marL="0" indent="0">
              <a:buNone/>
            </a:pPr>
            <a:r>
              <a:rPr lang="en-GB" sz="2900" b="1" i="1" dirty="0">
                <a:latin typeface="Arial" panose="020B0604020202020204" pitchFamily="34" charset="0"/>
                <a:ea typeface="+mj-ea"/>
                <a:cs typeface="Arial" panose="020B0604020202020204" pitchFamily="34" charset="0"/>
              </a:rPr>
              <a:t>Two analysis frames: </a:t>
            </a:r>
          </a:p>
          <a:p>
            <a:pPr marL="0" indent="0" algn="just">
              <a:buNone/>
            </a:pPr>
            <a:r>
              <a:rPr lang="en-GB" sz="2900" b="1" dirty="0">
                <a:solidFill>
                  <a:srgbClr val="7030A0"/>
                </a:solidFill>
                <a:latin typeface="Arial" panose="020B0604020202020204" pitchFamily="34" charset="0"/>
                <a:cs typeface="Arial" panose="020B0604020202020204" pitchFamily="34" charset="0"/>
              </a:rPr>
              <a:t>Data visualisation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Impacts of CRS during austerity era</a:t>
            </a:r>
          </a:p>
          <a:p>
            <a:pPr lvl="1" algn="just">
              <a:spcBef>
                <a:spcPts val="600"/>
              </a:spcBef>
            </a:pPr>
            <a:r>
              <a:rPr lang="en-GB" sz="2600" dirty="0">
                <a:latin typeface="Arial" panose="020B0604020202020204" pitchFamily="34" charset="0"/>
                <a:cs typeface="Arial" panose="020B0604020202020204" pitchFamily="34" charset="0"/>
              </a:rPr>
              <a:t>A trend analysis to understand the impact of austerity on cultural services to English LAs by type and region in the three distinct eras.</a:t>
            </a:r>
          </a:p>
          <a:p>
            <a:pPr lvl="1" algn="just">
              <a:spcBef>
                <a:spcPts val="600"/>
              </a:spcBef>
            </a:pPr>
            <a:endParaRPr lang="en-GB" sz="2600" dirty="0">
              <a:latin typeface="Arial" panose="020B0604020202020204" pitchFamily="34" charset="0"/>
              <a:cs typeface="Arial" panose="020B0604020202020204" pitchFamily="34" charset="0"/>
            </a:endParaRPr>
          </a:p>
          <a:p>
            <a:pPr marL="0" indent="0" algn="just">
              <a:buNone/>
            </a:pPr>
            <a:r>
              <a:rPr lang="en-GB" sz="2900" b="1" dirty="0">
                <a:solidFill>
                  <a:srgbClr val="7030A0"/>
                </a:solidFill>
                <a:latin typeface="Arial" panose="020B0604020202020204" pitchFamily="34" charset="0"/>
                <a:cs typeface="Arial" panose="020B0604020202020204" pitchFamily="34" charset="0"/>
              </a:rPr>
              <a:t>Thematic analysis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Relationship between Impacts of austerity on PV Levels of LAs</a:t>
            </a:r>
          </a:p>
          <a:p>
            <a:pPr algn="just">
              <a:spcBef>
                <a:spcPts val="600"/>
              </a:spcBef>
            </a:pPr>
            <a:r>
              <a:rPr lang="en-GB" sz="2600" dirty="0">
                <a:solidFill>
                  <a:srgbClr val="FF0000"/>
                </a:solidFill>
                <a:latin typeface="Arial" panose="020B0604020202020204" pitchFamily="34" charset="0"/>
                <a:cs typeface="Arial" panose="020B0604020202020204" pitchFamily="34" charset="0"/>
              </a:rPr>
              <a:t>A thematic analysis that used evidence from primary data </a:t>
            </a:r>
          </a:p>
          <a:p>
            <a:pPr lvl="1" algn="just">
              <a:spcBef>
                <a:spcPts val="600"/>
              </a:spcBef>
            </a:pPr>
            <a:r>
              <a:rPr lang="en-GB" sz="2600" dirty="0">
                <a:solidFill>
                  <a:srgbClr val="FF0000"/>
                </a:solidFill>
                <a:latin typeface="Arial" panose="020B0604020202020204" pitchFamily="34" charset="0"/>
                <a:cs typeface="Arial" panose="020B0604020202020204" pitchFamily="34" charset="0"/>
              </a:rPr>
              <a:t>to categorise impacts of austerity into three distinct categories (i.e. Financial, Structural, and Service Pressures)</a:t>
            </a:r>
          </a:p>
          <a:p>
            <a:pPr lvl="1" algn="just">
              <a:spcBef>
                <a:spcPts val="600"/>
              </a:spcBef>
            </a:pPr>
            <a:r>
              <a:rPr lang="en-GB" sz="2600" dirty="0">
                <a:solidFill>
                  <a:srgbClr val="FF0000"/>
                </a:solidFill>
                <a:latin typeface="Arial" panose="020B0604020202020204" pitchFamily="34" charset="0"/>
                <a:cs typeface="Arial" panose="020B0604020202020204" pitchFamily="34" charset="0"/>
              </a:rPr>
              <a:t>to understand the relationship between austerity impacts and perceived vulnerability levels of LAs</a:t>
            </a:r>
          </a:p>
          <a:p>
            <a:pPr algn="just"/>
            <a:endParaRPr lang="en-GB" sz="9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FA7C9E9-81D8-9BBB-F4B0-3F6A932E2D87}"/>
              </a:ext>
            </a:extLst>
          </p:cNvPr>
          <p:cNvGrpSpPr/>
          <p:nvPr/>
        </p:nvGrpSpPr>
        <p:grpSpPr>
          <a:xfrm>
            <a:off x="5586762" y="2302891"/>
            <a:ext cx="4065280" cy="871747"/>
            <a:chOff x="4778466" y="2291024"/>
            <a:chExt cx="3583546" cy="523115"/>
          </a:xfrm>
        </p:grpSpPr>
        <p:sp>
          <p:nvSpPr>
            <p:cNvPr id="3" name="Right Brace 2">
              <a:extLst>
                <a:ext uri="{FF2B5EF4-FFF2-40B4-BE49-F238E27FC236}">
                  <a16:creationId xmlns:a16="http://schemas.microsoft.com/office/drawing/2014/main" id="{012E8422-AFB2-2F47-CC13-B2F4FCDC313B}"/>
                </a:ext>
              </a:extLst>
            </p:cNvPr>
            <p:cNvSpPr/>
            <p:nvPr/>
          </p:nvSpPr>
          <p:spPr>
            <a:xfrm>
              <a:off x="4778466" y="2291024"/>
              <a:ext cx="167106" cy="52311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48136CF-E03B-D5BC-B371-07D86EF86022}"/>
                </a:ext>
              </a:extLst>
            </p:cNvPr>
            <p:cNvSpPr txBox="1"/>
            <p:nvPr/>
          </p:nvSpPr>
          <p:spPr>
            <a:xfrm>
              <a:off x="4945572" y="2371323"/>
              <a:ext cx="3416440" cy="387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the GDP deflator  with 2010/11 as the base year</a:t>
              </a:r>
            </a:p>
          </p:txBody>
        </p:sp>
      </p:grpSp>
    </p:spTree>
    <p:extLst>
      <p:ext uri="{BB962C8B-B14F-4D97-AF65-F5344CB8AC3E}">
        <p14:creationId xmlns:p14="http://schemas.microsoft.com/office/powerpoint/2010/main" val="39751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127000" y="399246"/>
            <a:ext cx="12090400" cy="948271"/>
          </a:xfrm>
        </p:spPr>
        <p:txBody>
          <a:bodyPr>
            <a:noAutofit/>
          </a:bodyPr>
          <a:lstStyle/>
          <a:p>
            <a:pPr algn="ctr"/>
            <a:r>
              <a:rPr lang="en-US" sz="3200" b="1" dirty="0">
                <a:latin typeface="Arial" panose="020B0604020202020204" pitchFamily="34" charset="0"/>
                <a:cs typeface="Arial" panose="020B0604020202020204" pitchFamily="34" charset="0"/>
              </a:rPr>
              <a:t>Impact on CRS during the austerity era (2009/10 -19/20)</a:t>
            </a:r>
          </a:p>
        </p:txBody>
      </p:sp>
      <p:pic>
        <p:nvPicPr>
          <p:cNvPr id="9" name="Content Placeholder 8">
            <a:extLst>
              <a:ext uri="{FF2B5EF4-FFF2-40B4-BE49-F238E27FC236}">
                <a16:creationId xmlns:a16="http://schemas.microsoft.com/office/drawing/2014/main" id="{26E2DDC1-22AC-53D4-3466-8EBE9B04640D}"/>
              </a:ext>
            </a:extLst>
          </p:cNvPr>
          <p:cNvPicPr>
            <a:picLocks noGrp="1" noChangeAspect="1"/>
          </p:cNvPicPr>
          <p:nvPr>
            <p:ph sz="half" idx="1"/>
          </p:nvPr>
        </p:nvPicPr>
        <p:blipFill>
          <a:blip r:embed="rId3"/>
          <a:stretch>
            <a:fillRect/>
          </a:stretch>
        </p:blipFill>
        <p:spPr>
          <a:xfrm>
            <a:off x="999903" y="1220516"/>
            <a:ext cx="10645996" cy="4894017"/>
          </a:xfrm>
          <a:prstGeom prst="rect">
            <a:avLst/>
          </a:prstGeom>
        </p:spPr>
      </p:pic>
    </p:spTree>
    <p:extLst>
      <p:ext uri="{BB962C8B-B14F-4D97-AF65-F5344CB8AC3E}">
        <p14:creationId xmlns:p14="http://schemas.microsoft.com/office/powerpoint/2010/main" val="270961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The Financial Resilience (FinRes) Framework</a:t>
            </a:r>
          </a:p>
        </p:txBody>
      </p:sp>
      <p:pic>
        <p:nvPicPr>
          <p:cNvPr id="6" name="Content Placeholder 5">
            <a:extLst>
              <a:ext uri="{FF2B5EF4-FFF2-40B4-BE49-F238E27FC236}">
                <a16:creationId xmlns:a16="http://schemas.microsoft.com/office/drawing/2014/main" id="{6FA458A6-2B85-B3B5-30AE-2C9B02E937BC}"/>
              </a:ext>
            </a:extLst>
          </p:cNvPr>
          <p:cNvPicPr>
            <a:picLocks noGrp="1" noChangeAspect="1"/>
          </p:cNvPicPr>
          <p:nvPr>
            <p:ph sz="half" idx="1"/>
          </p:nvPr>
        </p:nvPicPr>
        <p:blipFill>
          <a:blip r:embed="rId3"/>
          <a:stretch>
            <a:fillRect/>
          </a:stretch>
        </p:blipFill>
        <p:spPr>
          <a:xfrm>
            <a:off x="1272522" y="1100138"/>
            <a:ext cx="10132078" cy="5607564"/>
          </a:xfrm>
        </p:spPr>
      </p:pic>
    </p:spTree>
    <p:extLst>
      <p:ext uri="{BB962C8B-B14F-4D97-AF65-F5344CB8AC3E}">
        <p14:creationId xmlns:p14="http://schemas.microsoft.com/office/powerpoint/2010/main" val="411845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fontScale="90000"/>
          </a:bodyPr>
          <a:lstStyle/>
          <a:p>
            <a:pPr algn="ctr"/>
            <a:r>
              <a:rPr lang="en-US" sz="3600" b="1" dirty="0">
                <a:latin typeface="Arial" panose="020B0604020202020204" pitchFamily="34" charset="0"/>
                <a:cs typeface="Arial" panose="020B0604020202020204" pitchFamily="34" charset="0"/>
              </a:rPr>
              <a:t>Quantitative Findings: Impact on CRS for English LAs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3" y="1347517"/>
            <a:ext cx="11306174" cy="4350021"/>
          </a:xfrm>
        </p:spPr>
        <p:txBody>
          <a:bodyPr>
            <a:normAutofit fontScale="92500" lnSpcReduction="20000"/>
          </a:bodyPr>
          <a:lstStyle/>
          <a:p>
            <a:pPr algn="just"/>
            <a:r>
              <a:rPr lang="en-GB" sz="2400" dirty="0">
                <a:latin typeface="Arial" panose="020B0604020202020204" pitchFamily="34" charset="0"/>
                <a:cs typeface="Arial" panose="020B0604020202020204" pitchFamily="34" charset="0"/>
              </a:rPr>
              <a:t>CRS was subject to significant reductions in funding within LAs as a response to the reductions in central government funding.</a:t>
            </a:r>
          </a:p>
          <a:p>
            <a:pPr algn="just"/>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Within this continuous decline, and within CRS, most English LAs shifted priority from spending on library services (during pre/early austerity) to spend more on parks and open spaces in the late austerity era.</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By Type: </a:t>
            </a:r>
            <a:r>
              <a:rPr lang="en-GB" sz="2400" dirty="0">
                <a:latin typeface="Arial" panose="020B0604020202020204" pitchFamily="34" charset="0"/>
                <a:cs typeface="Arial" panose="020B0604020202020204" pitchFamily="34" charset="0"/>
              </a:rPr>
              <a:t>Shire Districts (SDs) and London Boroughs (LBs) prioritised expenditure on theatres &amp; public entertainment over heritage, and arts developments &amp; support throughout the time series.</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By Region: </a:t>
            </a:r>
            <a:r>
              <a:rPr lang="en-GB" sz="2400" dirty="0">
                <a:latin typeface="Arial" panose="020B0604020202020204" pitchFamily="34" charset="0"/>
                <a:cs typeface="Arial" panose="020B0604020202020204" pitchFamily="34" charset="0"/>
              </a:rPr>
              <a:t>LAs in (and around) London prioritised more funds for services in the ‘culture &amp; heritage’, and ‘recreation &amp; sports’ categories than those unspecified (e.g. library services, tourism, parks &amp; open spaces). The reverse was a common pattern for the other LA types throughout the time series. </a:t>
            </a:r>
            <a:r>
              <a:rPr lang="en-GB" sz="2400" i="1" dirty="0">
                <a:latin typeface="Arial" panose="020B0604020202020204" pitchFamily="34" charset="0"/>
                <a:cs typeface="Arial" panose="020B0604020202020204" pitchFamily="34" charset="0"/>
              </a:rPr>
              <a:t>(Capital city bias?) </a:t>
            </a:r>
          </a:p>
        </p:txBody>
      </p:sp>
    </p:spTree>
    <p:extLst>
      <p:ext uri="{BB962C8B-B14F-4D97-AF65-F5344CB8AC3E}">
        <p14:creationId xmlns:p14="http://schemas.microsoft.com/office/powerpoint/2010/main" val="109389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317500" y="399246"/>
            <a:ext cx="11749087" cy="948271"/>
          </a:xfrm>
        </p:spPr>
        <p:txBody>
          <a:bodyPr>
            <a:normAutofit fontScale="90000"/>
          </a:bodyPr>
          <a:lstStyle/>
          <a:p>
            <a:pPr algn="ctr"/>
            <a:r>
              <a:rPr lang="en-US" sz="3600" b="1" dirty="0">
                <a:latin typeface="Arial" panose="020B0604020202020204" pitchFamily="34" charset="0"/>
                <a:cs typeface="Arial" panose="020B0604020202020204" pitchFamily="34" charset="0"/>
              </a:rPr>
              <a:t>Qualitative Findings: Responses using ‘FinRes’ Framework</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3" y="1347517"/>
            <a:ext cx="11306174" cy="4350021"/>
          </a:xfrm>
        </p:spPr>
        <p:txBody>
          <a:bodyPr>
            <a:normAutofit fontScale="92500" lnSpcReduction="20000"/>
          </a:bodyPr>
          <a:lstStyle/>
          <a:p>
            <a:pPr algn="just"/>
            <a:r>
              <a:rPr lang="en-GB" sz="2400" b="1" dirty="0">
                <a:solidFill>
                  <a:srgbClr val="7030A0"/>
                </a:solidFill>
                <a:latin typeface="Arial" panose="020B0604020202020204" pitchFamily="34" charset="0"/>
                <a:cs typeface="Arial" panose="020B0604020202020204" pitchFamily="34" charset="0"/>
              </a:rPr>
              <a:t>Financial Shocks: </a:t>
            </a:r>
            <a:r>
              <a:rPr lang="en-GB" sz="2400" dirty="0">
                <a:latin typeface="Arial" panose="020B0604020202020204" pitchFamily="34" charset="0"/>
                <a:cs typeface="Arial" panose="020B0604020202020204" pitchFamily="34" charset="0"/>
              </a:rPr>
              <a:t>Despite the occurrence of disruptive events (Brexit, Covid-19), austerity appears to continually </a:t>
            </a:r>
            <a:r>
              <a:rPr lang="en-GB" sz="2400" i="1" dirty="0">
                <a:latin typeface="Arial" panose="020B0604020202020204" pitchFamily="34" charset="0"/>
                <a:cs typeface="Arial" panose="020B0604020202020204" pitchFamily="34" charset="0"/>
              </a:rPr>
              <a:t>‘exist in the background’</a:t>
            </a:r>
            <a:r>
              <a:rPr lang="en-GB" sz="2400" dirty="0">
                <a:latin typeface="Arial" panose="020B0604020202020204" pitchFamily="34" charset="0"/>
                <a:cs typeface="Arial" panose="020B0604020202020204" pitchFamily="34" charset="0"/>
              </a:rPr>
              <a:t>, and LAs expect this to continue in the foreseeable future. </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Perceived Vulnerability: </a:t>
            </a:r>
            <a:r>
              <a:rPr lang="en-GB" sz="2400" dirty="0">
                <a:latin typeface="Arial" panose="020B0604020202020204" pitchFamily="34" charset="0"/>
                <a:cs typeface="Arial" panose="020B0604020202020204" pitchFamily="34" charset="0"/>
              </a:rPr>
              <a:t>Austerity policies had ripple effects on service delivery – it compounded pressures on LAs to adopt retrenchment measures e.g. by applying cutback strategies to discretionary services (such as CRS). </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Coping Capacities: </a:t>
            </a:r>
            <a:r>
              <a:rPr lang="en-GB" sz="2400" dirty="0">
                <a:latin typeface="Arial" panose="020B0604020202020204" pitchFamily="34" charset="0"/>
                <a:cs typeface="Arial" panose="020B0604020202020204" pitchFamily="34" charset="0"/>
              </a:rPr>
              <a:t>LAs adopted one or more of the three ‘coping capacities’ (strategies) and expected to withstand pressures from austerity in the early austerity era, which were initially anticipated to be short-lived but actually extended into the late austerity era.</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Anticipatory Capacities: </a:t>
            </a:r>
            <a:r>
              <a:rPr lang="en-GB" sz="2400" dirty="0">
                <a:latin typeface="Arial" panose="020B0604020202020204" pitchFamily="34" charset="0"/>
                <a:cs typeface="Arial" panose="020B0604020202020204" pitchFamily="34" charset="0"/>
              </a:rPr>
              <a:t>LAs increasingly adopted a more ‘forward-looking’ approach (bounce-forward) when grants continued to decline in the late austerity era. </a:t>
            </a:r>
          </a:p>
        </p:txBody>
      </p:sp>
    </p:spTree>
    <p:extLst>
      <p:ext uri="{BB962C8B-B14F-4D97-AF65-F5344CB8AC3E}">
        <p14:creationId xmlns:p14="http://schemas.microsoft.com/office/powerpoint/2010/main" val="2813686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1623</Words>
  <Application>Microsoft Office PowerPoint</Application>
  <PresentationFormat>Widescreen</PresentationFormat>
  <Paragraphs>131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Paper in Summary</vt:lpstr>
      <vt:lpstr>The state of English LA Funding during Austerity</vt:lpstr>
      <vt:lpstr>Literature Review</vt:lpstr>
      <vt:lpstr>Methods: Explanatory approach using case study</vt:lpstr>
      <vt:lpstr>Impact on CRS during the austerity era (2009/10 -19/20)</vt:lpstr>
      <vt:lpstr>The Financial Resilience (FinRes) Framework</vt:lpstr>
      <vt:lpstr>Quantitative Findings: Impact on CRS for English LAs</vt:lpstr>
      <vt:lpstr>Qualitative Findings: Responses using ‘FinRes’ Framework</vt:lpstr>
      <vt:lpstr>What it means going forward (beyond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Resilience in English Local Authorities: Delivering Cultural Services during the Era of Austerity</dc:title>
  <dc:creator>Bernard Kofi Dom</dc:creator>
  <cp:lastModifiedBy>Ward, Laura</cp:lastModifiedBy>
  <cp:revision>27</cp:revision>
  <cp:lastPrinted>2024-04-12T09:58:07Z</cp:lastPrinted>
  <dcterms:created xsi:type="dcterms:W3CDTF">2023-06-16T10:02:01Z</dcterms:created>
  <dcterms:modified xsi:type="dcterms:W3CDTF">2024-04-29T08:37:59Z</dcterms:modified>
</cp:coreProperties>
</file>