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57" r:id="rId4"/>
    <p:sldId id="273" r:id="rId5"/>
    <p:sldId id="280" r:id="rId6"/>
    <p:sldId id="275" r:id="rId7"/>
    <p:sldId id="276" r:id="rId8"/>
    <p:sldId id="278" r:id="rId9"/>
    <p:sldId id="279" r:id="rId10"/>
    <p:sldId id="261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DB7D-9197-A52F-CD3F-850B079FE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954338"/>
            <a:ext cx="8915399" cy="2262781"/>
          </a:xfrm>
        </p:spPr>
        <p:txBody>
          <a:bodyPr/>
          <a:lstStyle/>
          <a:p>
            <a:r>
              <a:rPr lang="en-GB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Preventing fires and meeting targets: tensions between transactional and relational approaches to measurement in UK fire prevention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8FF4FB-BDD4-BA38-3B6D-431D14BA6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3640882"/>
            <a:ext cx="8915399" cy="112628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8000" b="1" dirty="0">
                <a:solidFill>
                  <a:schemeClr val="accent1">
                    <a:lumMod val="75000"/>
                  </a:schemeClr>
                </a:solidFill>
              </a:rPr>
              <a:t>Charlotte Pell, PhD candidate</a:t>
            </a:r>
            <a:br>
              <a:rPr lang="en-GB" sz="8000" b="1" dirty="0">
                <a:solidFill>
                  <a:schemeClr val="tx1"/>
                </a:solidFill>
              </a:rPr>
            </a:br>
            <a:endParaRPr lang="en-GB" sz="8000" b="1" dirty="0">
              <a:solidFill>
                <a:schemeClr val="tx1"/>
              </a:solidFill>
            </a:endParaRPr>
          </a:p>
          <a:p>
            <a:pPr algn="l"/>
            <a:r>
              <a:rPr lang="en-GB" sz="8000" dirty="0"/>
              <a:t>Postgraduate Researcher, Centre for Economics, Policy and Public Management at Nottingham Business School at Nottingham Trent University</a:t>
            </a:r>
            <a:br>
              <a:rPr lang="en-GB" sz="7200" b="1" dirty="0">
                <a:solidFill>
                  <a:schemeClr val="tx1"/>
                </a:solidFill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GB" sz="7200" b="1" dirty="0">
              <a:solidFill>
                <a:schemeClr val="tx1"/>
              </a:solidFill>
            </a:endParaRPr>
          </a:p>
          <a:p>
            <a:pPr algn="l"/>
            <a:endParaRPr lang="en-GB" sz="72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28EEA9FC-D54B-9988-D106-6642B7896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5" t="13541" r="6219" b="10622"/>
          <a:stretch>
            <a:fillRect/>
          </a:stretch>
        </p:blipFill>
        <p:spPr bwMode="auto">
          <a:xfrm>
            <a:off x="10156687" y="195513"/>
            <a:ext cx="1803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618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7C5C-6D83-4F98-D0AB-8342F734B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Conceptual Framework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E81F3EFE-392F-BF8B-3AA3-A91A9DAA8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5" t="13541" r="6219" b="10622"/>
          <a:stretch>
            <a:fillRect/>
          </a:stretch>
        </p:blipFill>
        <p:spPr bwMode="auto">
          <a:xfrm>
            <a:off x="10156687" y="195513"/>
            <a:ext cx="1803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ontent Placeholder 28">
            <a:extLst>
              <a:ext uri="{FF2B5EF4-FFF2-40B4-BE49-F238E27FC236}">
                <a16:creationId xmlns:a16="http://schemas.microsoft.com/office/drawing/2014/main" id="{2E9C23D2-769E-C6AF-9F90-C4B123D140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59999" cy="6840000"/>
          </a:xfrm>
        </p:spPr>
      </p:pic>
    </p:spTree>
    <p:extLst>
      <p:ext uri="{BB962C8B-B14F-4D97-AF65-F5344CB8AC3E}">
        <p14:creationId xmlns:p14="http://schemas.microsoft.com/office/powerpoint/2010/main" val="163041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982A0-0F27-0074-279F-EDA7DF05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raised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E9E91-57B2-B3E9-2AA2-8F50A9B36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a typeface="Calibri" panose="020F0502020204030204" pitchFamily="34" charset="0"/>
                <a:cs typeface="Calibri" panose="020F0502020204030204" pitchFamily="34" charset="0"/>
              </a:rPr>
              <a:t>Is there a relationship between central government, public servant motivation and data use?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a typeface="Calibri" panose="020F0502020204030204" pitchFamily="34" charset="0"/>
                <a:cs typeface="Calibri" panose="020F0502020204030204" pitchFamily="34" charset="0"/>
              </a:rPr>
              <a:t>Can there be purposeful use of data in UK fire prevention at the </a:t>
            </a:r>
            <a:r>
              <a:rPr lang="en-GB" sz="2400">
                <a:ea typeface="Calibri" panose="020F0502020204030204" pitchFamily="34" charset="0"/>
                <a:cs typeface="Calibri" panose="020F0502020204030204" pitchFamily="34" charset="0"/>
              </a:rPr>
              <a:t>same time as </a:t>
            </a:r>
            <a:r>
              <a:rPr lang="en-GB" sz="2400" dirty="0">
                <a:ea typeface="Calibri" panose="020F0502020204030204" pitchFamily="34" charset="0"/>
                <a:cs typeface="Calibri" panose="020F0502020204030204" pitchFamily="34" charset="0"/>
              </a:rPr>
              <a:t>sustained pressure from HMICFRS to meet targets?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a typeface="Calibri" panose="020F0502020204030204" pitchFamily="34" charset="0"/>
                <a:cs typeface="Calibri" panose="020F0502020204030204" pitchFamily="34" charset="0"/>
              </a:rPr>
              <a:t>How else could fire and rescue services measure whether their prevention activities are achieving the purpose?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C147816F-9161-7BDC-7C24-9442CE3A9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5" t="13541" r="6219" b="10622"/>
          <a:stretch>
            <a:fillRect/>
          </a:stretch>
        </p:blipFill>
        <p:spPr bwMode="auto">
          <a:xfrm>
            <a:off x="10156687" y="195513"/>
            <a:ext cx="1803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2938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F75B-3649-6B90-17F2-DDA3ECC1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C12A5-EB2B-F81A-ED4A-3991B192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7501"/>
            <a:ext cx="8915400" cy="3777622"/>
          </a:xfrm>
        </p:spPr>
        <p:txBody>
          <a:bodyPr>
            <a:normAutofit/>
          </a:bodyPr>
          <a:lstStyle/>
          <a:p>
            <a:pPr lvl="0"/>
            <a:r>
              <a:rPr lang="en-GB" sz="2800" dirty="0"/>
              <a:t>To share the results from a case study at Nottinghamshire Fire and Rescue Service (NFRS)</a:t>
            </a:r>
          </a:p>
          <a:p>
            <a:pPr lvl="0"/>
            <a:r>
              <a:rPr lang="en-GB" sz="2800" dirty="0"/>
              <a:t>To explore possible interpretations of these results</a:t>
            </a:r>
          </a:p>
          <a:p>
            <a:pPr lvl="0"/>
            <a:r>
              <a:rPr lang="en-GB" sz="2800" dirty="0"/>
              <a:t>To discuss the relationship between central government control, public service motivation and data use </a:t>
            </a:r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1C321AD8-9BD9-2779-951E-0E1FA79FC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5" t="13541" r="6219" b="10622"/>
          <a:stretch>
            <a:fillRect/>
          </a:stretch>
        </p:blipFill>
        <p:spPr bwMode="auto">
          <a:xfrm>
            <a:off x="10156687" y="195513"/>
            <a:ext cx="1803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757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D5A8-C7DB-08A7-14ED-9DF818A6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Safe and Well visits at Nottinghamshire Fire and Rescue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ECB9D-CAA5-23F0-8FD9-A96D0DA99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en-GB" sz="8000" dirty="0"/>
          </a:p>
          <a:p>
            <a:endParaRPr lang="en-GB" sz="2000" dirty="0"/>
          </a:p>
          <a:p>
            <a:endParaRPr lang="en-GB" dirty="0"/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3A0CDD9E-D3BD-EDC3-A1D7-D0D4220F4C5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591" b="17591"/>
          <a:stretch>
            <a:fillRect/>
          </a:stretch>
        </p:blipFill>
        <p:spPr/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55827CBA-7EF4-FB88-EAA6-B5BC662C3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5" t="13541" r="6219" b="10622"/>
          <a:stretch>
            <a:fillRect/>
          </a:stretch>
        </p:blipFill>
        <p:spPr bwMode="auto">
          <a:xfrm>
            <a:off x="10222948" y="162706"/>
            <a:ext cx="1803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00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D02BED08-8941-2046-8E3C-CF97421DA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5" t="13541" r="6219" b="10622"/>
          <a:stretch>
            <a:fillRect/>
          </a:stretch>
        </p:blipFill>
        <p:spPr bwMode="auto">
          <a:xfrm>
            <a:off x="10156687" y="195513"/>
            <a:ext cx="1803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4F143C-1136-1D0C-4899-2231D7A5F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248" y="954338"/>
            <a:ext cx="8911687" cy="1280890"/>
          </a:xfrm>
        </p:spPr>
        <p:txBody>
          <a:bodyPr/>
          <a:lstStyle/>
          <a:p>
            <a:r>
              <a:rPr lang="en-GB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9E72C-85B7-A6A8-DF5F-AC76DDDB4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2095" marR="252095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…helping people, you know it’s now the sort of like ultimate job to be able to do that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 47)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2095" marR="252095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It’s just something that appealed to me, working with the community, you know, saving people’s lives basically.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 13)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2095" marR="252095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motivates me?  Doing a good job.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 06)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2095" marR="252095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65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4B0C-D35D-CDAC-D99B-0A4532C0C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EE72D-2F45-7B0A-5EEC-CE74446FD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221" y="1854102"/>
            <a:ext cx="9306844" cy="4146590"/>
          </a:xfrm>
        </p:spPr>
        <p:txBody>
          <a:bodyPr>
            <a:noAutofit/>
          </a:bodyPr>
          <a:lstStyle/>
          <a:p>
            <a:pPr marL="252095" marR="252095">
              <a:lnSpc>
                <a:spcPct val="107000"/>
              </a:lnSpc>
              <a:spcAft>
                <a:spcPts val="800"/>
              </a:spcAft>
            </a:pPr>
            <a:r>
              <a:rPr lang="en-GB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the focus needs to go back on what </a:t>
            </a:r>
            <a:r>
              <a:rPr lang="en-GB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en-GB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have you had to your communities…And how can you … how have you measured that and improved that?</a:t>
            </a:r>
            <a:br>
              <a:rPr lang="en-GB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Interviewee 18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2095" marR="252095">
              <a:spcAft>
                <a:spcPts val="0"/>
              </a:spcAft>
            </a:pPr>
            <a:r>
              <a:rPr lang="en-GB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…it would be nice to know that you’ve … </a:t>
            </a:r>
            <a:r>
              <a:rPr lang="en-GB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made a difference</a:t>
            </a:r>
            <a:r>
              <a:rPr lang="en-GB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referring them, definitely, but it would also be nice to sometimes know what the </a:t>
            </a:r>
            <a:r>
              <a:rPr lang="en-GB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 outcome</a:t>
            </a:r>
            <a:r>
              <a:rPr lang="en-GB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was.</a:t>
            </a:r>
            <a:br>
              <a:rPr lang="en-GB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Interviewee 29</a:t>
            </a:r>
            <a:br>
              <a:rPr lang="en-GB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2095" marR="252095">
              <a:spcAft>
                <a:spcPts val="0"/>
              </a:spcAft>
            </a:pPr>
            <a:r>
              <a:rPr lang="en-GB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it’s … you know rather than thinking, oh I’ve got to cram another three in this week to hit my target, I’d rather be in a position to think the ones that I have seen already, you know is absolutely everything I can do for that person done? …</a:t>
            </a:r>
            <a:r>
              <a:rPr lang="en-GB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Interviewee 10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2148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7CA2-04FB-FEE5-9402-6420A799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used in Safe and Well visits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8517-66D6-E435-9AF7-73C3BC0AB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370875" cy="4100290"/>
          </a:xfrm>
        </p:spPr>
        <p:txBody>
          <a:bodyPr>
            <a:normAutofit fontScale="62500" lnSpcReduction="20000"/>
          </a:bodyPr>
          <a:lstStyle/>
          <a:p>
            <a:pPr marL="252095" marR="252095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GB" sz="3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…targets can create a problem, certainly when it’s number based…what I don’t like to think is that someone’s rushed to do a case and … put it in a box, and move on to the next one.  I would rather them see it through properly and close the loop and all the loose ends … to make sure we’ve done everything we can do. </a:t>
            </a:r>
            <a:r>
              <a:rPr lang="en-GB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 15)</a:t>
            </a:r>
            <a:endParaRPr lang="en-GB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2095" marR="252095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GB" sz="3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…you don’t want performance management just being a stick to beat people with because that’s where the chasing of targets comes and the quality decreases. </a:t>
            </a:r>
            <a:r>
              <a:rPr lang="en-GB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 47) </a:t>
            </a:r>
            <a:endParaRPr lang="en-GB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2095" marR="252095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GB" sz="3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it’s very numbers orientated.  So we’re very kind of obsessed with how many safe and well visits we’ve done </a:t>
            </a:r>
            <a:r>
              <a:rPr lang="en-GB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 42)</a:t>
            </a:r>
            <a:endParaRPr lang="en-GB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BD28E515-A649-552A-91C5-A11ED23F7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5" t="13541" r="6219" b="10622"/>
          <a:stretch>
            <a:fillRect/>
          </a:stretch>
        </p:blipFill>
        <p:spPr bwMode="auto">
          <a:xfrm>
            <a:off x="10156687" y="195513"/>
            <a:ext cx="1803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76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BF5DF-A42F-77CC-0F54-DD827EB3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used in Safe and Well visits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9D0DF-1B47-38E1-8C25-085E2141D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252095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 if I wanted a job chasing figures and targets, I’d have gone and got a job in a shop as a sales assistant, you know.  I don’t want to do that, I want to do the job properly and make sure it’s done to the best of my ability.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 13)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285750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Because it’s somebody’s life, the other side of that and … referrals that we can make, they can change that person’s wellbeing and day to day life quite quickly, which is great, but we need to keep in mind as a priority that you know these are people and these aren’t targets. 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 19)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73BE57C6-DD2D-E724-C247-3F546F1BB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5" t="13541" r="6219" b="10622"/>
          <a:stretch>
            <a:fillRect/>
          </a:stretch>
        </p:blipFill>
        <p:spPr bwMode="auto">
          <a:xfrm>
            <a:off x="10156687" y="195513"/>
            <a:ext cx="1803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40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DC854-0AD0-D236-8283-5559D1388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7D36-F93A-B8BE-2FB8-45C426B7C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A clear commitment to purpose</a:t>
            </a:r>
          </a:p>
          <a:p>
            <a:r>
              <a:rPr lang="en-GB" sz="2400" dirty="0"/>
              <a:t>Strong public service ethos</a:t>
            </a:r>
          </a:p>
          <a:p>
            <a:r>
              <a:rPr lang="en-GB" sz="2400" dirty="0"/>
              <a:t>Staff want to make a difference</a:t>
            </a:r>
          </a:p>
          <a:p>
            <a:r>
              <a:rPr lang="en-GB" sz="2400" dirty="0"/>
              <a:t>NFRS has ‘too much data’</a:t>
            </a:r>
          </a:p>
          <a:p>
            <a:r>
              <a:rPr lang="en-GB" sz="2400" dirty="0"/>
              <a:t>There is pressure to ‘chase the numbers’ </a:t>
            </a:r>
          </a:p>
          <a:p>
            <a:r>
              <a:rPr lang="en-GB" sz="2400" dirty="0"/>
              <a:t>Some say this pressure is causing low morale</a:t>
            </a:r>
          </a:p>
          <a:p>
            <a:r>
              <a:rPr lang="en-GB" sz="2400" dirty="0"/>
              <a:t>Staff describe the pressure as coming from HMICFRS</a:t>
            </a:r>
          </a:p>
          <a:p>
            <a:r>
              <a:rPr lang="en-GB" sz="2400" dirty="0"/>
              <a:t>Some unverified reports of gaming to meet targets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6EE9C97B-4128-8919-4F2F-F8395C035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5" t="13541" r="6219" b="10622"/>
          <a:stretch>
            <a:fillRect/>
          </a:stretch>
        </p:blipFill>
        <p:spPr bwMode="auto">
          <a:xfrm>
            <a:off x="10156687" y="195513"/>
            <a:ext cx="1803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152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2DB69A-39AE-2FA7-7456-D21188940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How, why and for what purposes does NFRS use data?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7302BD7-CC55-BE08-A2CB-A75BC45881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778012"/>
              </p:ext>
            </p:extLst>
          </p:nvPr>
        </p:nvGraphicFramePr>
        <p:xfrm>
          <a:off x="1556084" y="2133599"/>
          <a:ext cx="9944817" cy="4150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684">
                  <a:extLst>
                    <a:ext uri="{9D8B030D-6E8A-4147-A177-3AD203B41FA5}">
                      <a16:colId xmlns:a16="http://schemas.microsoft.com/office/drawing/2014/main" val="715285062"/>
                    </a:ext>
                  </a:extLst>
                </a:gridCol>
                <a:gridCol w="2354425">
                  <a:extLst>
                    <a:ext uri="{9D8B030D-6E8A-4147-A177-3AD203B41FA5}">
                      <a16:colId xmlns:a16="http://schemas.microsoft.com/office/drawing/2014/main" val="1221823498"/>
                    </a:ext>
                  </a:extLst>
                </a:gridCol>
                <a:gridCol w="2712354">
                  <a:extLst>
                    <a:ext uri="{9D8B030D-6E8A-4147-A177-3AD203B41FA5}">
                      <a16:colId xmlns:a16="http://schemas.microsoft.com/office/drawing/2014/main" val="636929637"/>
                    </a:ext>
                  </a:extLst>
                </a:gridCol>
                <a:gridCol w="2712354">
                  <a:extLst>
                    <a:ext uri="{9D8B030D-6E8A-4147-A177-3AD203B41FA5}">
                      <a16:colId xmlns:a16="http://schemas.microsoft.com/office/drawing/2014/main" val="2874133519"/>
                    </a:ext>
                  </a:extLst>
                </a:gridCol>
              </a:tblGrid>
              <a:tr h="420369">
                <a:tc>
                  <a:txBody>
                    <a:bodyPr/>
                    <a:lstStyle/>
                    <a:p>
                      <a:r>
                        <a:rPr lang="en-GB" sz="2000" dirty="0"/>
                        <a:t>Moynihan’s 4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Use of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Staff motivation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Drivers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966891"/>
                  </a:ext>
                </a:extLst>
              </a:tr>
              <a:tr h="679057">
                <a:tc>
                  <a:txBody>
                    <a:bodyPr/>
                    <a:lstStyle/>
                    <a:p>
                      <a:r>
                        <a:rPr lang="en-GB" dirty="0"/>
                        <a:t>Purposeful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learn and improve. Relational.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Public service ethos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49664"/>
                  </a:ext>
                </a:extLst>
              </a:tr>
              <a:tr h="1261106">
                <a:tc>
                  <a:txBody>
                    <a:bodyPr/>
                    <a:lstStyle/>
                    <a:p>
                      <a:r>
                        <a:rPr lang="en-GB" dirty="0"/>
                        <a:t>Political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achieve HMICFRS outstanding</a:t>
                      </a:r>
                    </a:p>
                    <a:p>
                      <a:r>
                        <a:rPr lang="en-GB" dirty="0"/>
                        <a:t>To hit the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High/medium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Control, extrinsic motivation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068417"/>
                  </a:ext>
                </a:extLst>
              </a:tr>
              <a:tr h="679057">
                <a:tc>
                  <a:txBody>
                    <a:bodyPr/>
                    <a:lstStyle/>
                    <a:p>
                      <a:r>
                        <a:rPr lang="en-GB" dirty="0"/>
                        <a:t>Passive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collect data for the sake of it and not use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Bureaucratic disillusionment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835007"/>
                  </a:ext>
                </a:extLst>
              </a:tr>
              <a:tr h="393422">
                <a:tc>
                  <a:txBody>
                    <a:bodyPr/>
                    <a:lstStyle/>
                    <a:p>
                      <a:r>
                        <a:rPr lang="en-GB" dirty="0"/>
                        <a:t>Perverse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hit the numbers by gaming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Low. Demotivated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Blame avoidance</a:t>
                      </a:r>
                    </a:p>
                    <a:p>
                      <a:r>
                        <a:rPr lang="en-GB" dirty="0"/>
                        <a:t>Self-preservation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61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9594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750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Wingdings 3</vt:lpstr>
      <vt:lpstr>Wisp</vt:lpstr>
      <vt:lpstr>Preventing fires and meeting targets: tensions between transactional and relational approaches to measurement in UK fire prevention </vt:lpstr>
      <vt:lpstr>Purpose of presentation</vt:lpstr>
      <vt:lpstr>Safe and Well visits at Nottinghamshire Fire and Rescue Service</vt:lpstr>
      <vt:lpstr>Motivation</vt:lpstr>
      <vt:lpstr>Impact</vt:lpstr>
      <vt:lpstr>Data used in Safe and Well visits</vt:lpstr>
      <vt:lpstr>Data used in Safe and Well visits</vt:lpstr>
      <vt:lpstr>Findings</vt:lpstr>
      <vt:lpstr>How, why and for what purposes does NFRS use data?</vt:lpstr>
      <vt:lpstr>Conceptual Framework</vt:lpstr>
      <vt:lpstr>Questions raised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Monitoring 2022</dc:title>
  <dc:creator>T</dc:creator>
  <cp:lastModifiedBy>Ward, Laura</cp:lastModifiedBy>
  <cp:revision>72</cp:revision>
  <dcterms:created xsi:type="dcterms:W3CDTF">2022-12-12T12:52:12Z</dcterms:created>
  <dcterms:modified xsi:type="dcterms:W3CDTF">2024-07-02T10:26:44Z</dcterms:modified>
</cp:coreProperties>
</file>