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5"/>
  </p:notesMasterIdLst>
  <p:sldIdLst>
    <p:sldId id="434" r:id="rId2"/>
    <p:sldId id="435" r:id="rId3"/>
    <p:sldId id="431" r:id="rId4"/>
    <p:sldId id="422" r:id="rId5"/>
    <p:sldId id="436" r:id="rId6"/>
    <p:sldId id="438" r:id="rId7"/>
    <p:sldId id="439" r:id="rId8"/>
    <p:sldId id="292" r:id="rId9"/>
    <p:sldId id="294" r:id="rId10"/>
    <p:sldId id="437" r:id="rId11"/>
    <p:sldId id="293" r:id="rId12"/>
    <p:sldId id="440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BC94BC-F3EF-DA84-3D64-987E28BC20B9}" name="Murphy, Peter" initials="MP" userId="S::peter.murphy@ntu.ac.uk::9c21c5f4-afff-4b3f-86ee-d635b91ccc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CBD69-C100-4E66-A06E-F96EB95E33E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B4CB3F-6620-46E8-924F-65F15805F74D}">
      <dgm:prSet/>
      <dgm:spPr/>
      <dgm:t>
        <a:bodyPr/>
        <a:lstStyle/>
        <a:p>
          <a:r>
            <a:rPr lang="en-GB" dirty="0"/>
            <a:t>Public Audit is the </a:t>
          </a:r>
          <a:r>
            <a:rPr lang="en-GB" b="1" dirty="0"/>
            <a:t>foundation for accountability, public assurance, and the financial systems</a:t>
          </a:r>
          <a:r>
            <a:rPr lang="en-GB" dirty="0"/>
            <a:t> and arrangements by which public bodies spend the publics’ money (i.e. it certifies financial propriety).</a:t>
          </a:r>
          <a:endParaRPr lang="en-US" dirty="0"/>
        </a:p>
      </dgm:t>
    </dgm:pt>
    <dgm:pt modelId="{1B3935B1-1961-4CFE-9036-F1E658A1DD0D}" type="parTrans" cxnId="{B6B9CAA4-07D2-473B-8D6B-6710F77BA9EF}">
      <dgm:prSet/>
      <dgm:spPr/>
      <dgm:t>
        <a:bodyPr/>
        <a:lstStyle/>
        <a:p>
          <a:endParaRPr lang="en-US"/>
        </a:p>
      </dgm:t>
    </dgm:pt>
    <dgm:pt modelId="{3CFD7ABF-BB4D-48D5-9613-2761B017E833}" type="sibTrans" cxnId="{B6B9CAA4-07D2-473B-8D6B-6710F77BA9EF}">
      <dgm:prSet/>
      <dgm:spPr/>
      <dgm:t>
        <a:bodyPr/>
        <a:lstStyle/>
        <a:p>
          <a:endParaRPr lang="en-US"/>
        </a:p>
      </dgm:t>
    </dgm:pt>
    <dgm:pt modelId="{E19BD09E-D9A1-4E27-9391-1E81DD3779B6}">
      <dgm:prSet/>
      <dgm:spPr/>
      <dgm:t>
        <a:bodyPr/>
        <a:lstStyle/>
        <a:p>
          <a:r>
            <a:rPr lang="en-GB" dirty="0"/>
            <a:t>Local Public Audit was deteriorating up to 2013 but </a:t>
          </a:r>
          <a:r>
            <a:rPr lang="en-GB" i="1" dirty="0"/>
            <a:t>inter alia </a:t>
          </a:r>
          <a:r>
            <a:rPr lang="en-GB" dirty="0"/>
            <a:t>NBS have demonstrated that the </a:t>
          </a:r>
          <a:r>
            <a:rPr lang="en-GB" b="1" dirty="0"/>
            <a:t>Local Accountability and Audit Act 2014 </a:t>
          </a:r>
          <a:r>
            <a:rPr lang="en-GB" dirty="0"/>
            <a:t>made the system significantly worse.</a:t>
          </a:r>
          <a:endParaRPr lang="en-US" dirty="0"/>
        </a:p>
      </dgm:t>
    </dgm:pt>
    <dgm:pt modelId="{A57BD119-9118-47E9-A270-EFB4B11173CD}" type="parTrans" cxnId="{8069CCB5-F32B-48A7-BD61-DBE6D1AE111B}">
      <dgm:prSet/>
      <dgm:spPr/>
      <dgm:t>
        <a:bodyPr/>
        <a:lstStyle/>
        <a:p>
          <a:endParaRPr lang="en-US"/>
        </a:p>
      </dgm:t>
    </dgm:pt>
    <dgm:pt modelId="{1EB2C45B-69F9-4AED-B432-991F44857644}" type="sibTrans" cxnId="{8069CCB5-F32B-48A7-BD61-DBE6D1AE111B}">
      <dgm:prSet/>
      <dgm:spPr/>
      <dgm:t>
        <a:bodyPr/>
        <a:lstStyle/>
        <a:p>
          <a:endParaRPr lang="en-US"/>
        </a:p>
      </dgm:t>
    </dgm:pt>
    <dgm:pt modelId="{F3451001-E2ED-4D19-A8B3-C73A182B117D}">
      <dgm:prSet/>
      <dgm:spPr/>
      <dgm:t>
        <a:bodyPr/>
        <a:lstStyle/>
        <a:p>
          <a:r>
            <a:rPr lang="en-GB" dirty="0"/>
            <a:t>By 2028 the government commissioned the Independent </a:t>
          </a:r>
          <a:r>
            <a:rPr lang="en-GB" b="1" dirty="0"/>
            <a:t>Redmond Review </a:t>
          </a:r>
          <a:r>
            <a:rPr lang="en-GB" dirty="0"/>
            <a:t>(2019, 2020) which found the system no longer ‘fit for purpose’ with 34 recommendations for its radical overhaul.</a:t>
          </a:r>
          <a:endParaRPr lang="en-US" dirty="0"/>
        </a:p>
      </dgm:t>
    </dgm:pt>
    <dgm:pt modelId="{07DB2784-BD7E-46DE-8BC9-6073FE2C3CE1}" type="parTrans" cxnId="{06FAFC85-E421-4DA8-993B-0AA1CD30AF8B}">
      <dgm:prSet/>
      <dgm:spPr/>
      <dgm:t>
        <a:bodyPr/>
        <a:lstStyle/>
        <a:p>
          <a:endParaRPr lang="en-US"/>
        </a:p>
      </dgm:t>
    </dgm:pt>
    <dgm:pt modelId="{49164533-B1FE-4438-A3FB-C413884ACF07}" type="sibTrans" cxnId="{06FAFC85-E421-4DA8-993B-0AA1CD30AF8B}">
      <dgm:prSet/>
      <dgm:spPr/>
      <dgm:t>
        <a:bodyPr/>
        <a:lstStyle/>
        <a:p>
          <a:endParaRPr lang="en-US"/>
        </a:p>
      </dgm:t>
    </dgm:pt>
    <dgm:pt modelId="{EAABA1A5-1000-4848-BCCB-B7C11FAD5145}">
      <dgm:prSet/>
      <dgm:spPr/>
      <dgm:t>
        <a:bodyPr/>
        <a:lstStyle/>
        <a:p>
          <a:r>
            <a:rPr lang="en-GB" dirty="0"/>
            <a:t>The government (and opposition) have both accepted these recommendations but </a:t>
          </a:r>
          <a:r>
            <a:rPr lang="en-GB" b="1" dirty="0"/>
            <a:t>implementation to date has been limited</a:t>
          </a:r>
          <a:r>
            <a:rPr lang="en-GB" dirty="0"/>
            <a:t>.  </a:t>
          </a:r>
          <a:endParaRPr lang="en-US" dirty="0"/>
        </a:p>
      </dgm:t>
    </dgm:pt>
    <dgm:pt modelId="{34ACAE73-229F-40F8-AE45-F8196A49D452}" type="parTrans" cxnId="{0BDA9D31-1B3B-4BA6-81D7-3782E9F11F0D}">
      <dgm:prSet/>
      <dgm:spPr/>
      <dgm:t>
        <a:bodyPr/>
        <a:lstStyle/>
        <a:p>
          <a:endParaRPr lang="en-US"/>
        </a:p>
      </dgm:t>
    </dgm:pt>
    <dgm:pt modelId="{79E91827-EE6C-4DB1-A8C2-404DD17A8581}" type="sibTrans" cxnId="{0BDA9D31-1B3B-4BA6-81D7-3782E9F11F0D}">
      <dgm:prSet/>
      <dgm:spPr/>
      <dgm:t>
        <a:bodyPr/>
        <a:lstStyle/>
        <a:p>
          <a:endParaRPr lang="en-US"/>
        </a:p>
      </dgm:t>
    </dgm:pt>
    <dgm:pt modelId="{8C72987A-3C7D-4CA1-9B09-0E8FEC9E8F6B}" type="pres">
      <dgm:prSet presAssocID="{D74CBD69-C100-4E66-A06E-F96EB95E33EB}" presName="vert0" presStyleCnt="0">
        <dgm:presLayoutVars>
          <dgm:dir/>
          <dgm:animOne val="branch"/>
          <dgm:animLvl val="lvl"/>
        </dgm:presLayoutVars>
      </dgm:prSet>
      <dgm:spPr/>
    </dgm:pt>
    <dgm:pt modelId="{FBA125A8-1DB8-415A-AF08-3C86D8E31DF9}" type="pres">
      <dgm:prSet presAssocID="{26B4CB3F-6620-46E8-924F-65F15805F74D}" presName="thickLine" presStyleLbl="alignNode1" presStyleIdx="0" presStyleCnt="4"/>
      <dgm:spPr/>
    </dgm:pt>
    <dgm:pt modelId="{5B50AB6C-706E-4C92-9A27-3A3854C45E6E}" type="pres">
      <dgm:prSet presAssocID="{26B4CB3F-6620-46E8-924F-65F15805F74D}" presName="horz1" presStyleCnt="0"/>
      <dgm:spPr/>
    </dgm:pt>
    <dgm:pt modelId="{6DDBFFA3-58CB-4A93-98CB-4003F681EEE1}" type="pres">
      <dgm:prSet presAssocID="{26B4CB3F-6620-46E8-924F-65F15805F74D}" presName="tx1" presStyleLbl="revTx" presStyleIdx="0" presStyleCnt="4"/>
      <dgm:spPr/>
    </dgm:pt>
    <dgm:pt modelId="{C807F26B-0F2C-419B-A7CB-7C1DDF696AAE}" type="pres">
      <dgm:prSet presAssocID="{26B4CB3F-6620-46E8-924F-65F15805F74D}" presName="vert1" presStyleCnt="0"/>
      <dgm:spPr/>
    </dgm:pt>
    <dgm:pt modelId="{003D366C-1D18-454B-AB3C-354FACB0BE37}" type="pres">
      <dgm:prSet presAssocID="{E19BD09E-D9A1-4E27-9391-1E81DD3779B6}" presName="thickLine" presStyleLbl="alignNode1" presStyleIdx="1" presStyleCnt="4"/>
      <dgm:spPr/>
    </dgm:pt>
    <dgm:pt modelId="{615A4532-B85C-4AC7-B539-41A617DE8B04}" type="pres">
      <dgm:prSet presAssocID="{E19BD09E-D9A1-4E27-9391-1E81DD3779B6}" presName="horz1" presStyleCnt="0"/>
      <dgm:spPr/>
    </dgm:pt>
    <dgm:pt modelId="{A1755D00-8443-4FB2-8903-D59039FB059F}" type="pres">
      <dgm:prSet presAssocID="{E19BD09E-D9A1-4E27-9391-1E81DD3779B6}" presName="tx1" presStyleLbl="revTx" presStyleIdx="1" presStyleCnt="4"/>
      <dgm:spPr/>
    </dgm:pt>
    <dgm:pt modelId="{EDDA30B1-6F68-4230-B9DF-2E582FECB88D}" type="pres">
      <dgm:prSet presAssocID="{E19BD09E-D9A1-4E27-9391-1E81DD3779B6}" presName="vert1" presStyleCnt="0"/>
      <dgm:spPr/>
    </dgm:pt>
    <dgm:pt modelId="{D9FBA298-F9DC-4947-A79B-0D7849B4F7B4}" type="pres">
      <dgm:prSet presAssocID="{F3451001-E2ED-4D19-A8B3-C73A182B117D}" presName="thickLine" presStyleLbl="alignNode1" presStyleIdx="2" presStyleCnt="4"/>
      <dgm:spPr/>
    </dgm:pt>
    <dgm:pt modelId="{E2F853C0-6769-4EFA-BF09-FE6F00F0B6A0}" type="pres">
      <dgm:prSet presAssocID="{F3451001-E2ED-4D19-A8B3-C73A182B117D}" presName="horz1" presStyleCnt="0"/>
      <dgm:spPr/>
    </dgm:pt>
    <dgm:pt modelId="{F6290DA1-AE68-4072-AE14-FDECBE6E730C}" type="pres">
      <dgm:prSet presAssocID="{F3451001-E2ED-4D19-A8B3-C73A182B117D}" presName="tx1" presStyleLbl="revTx" presStyleIdx="2" presStyleCnt="4"/>
      <dgm:spPr/>
    </dgm:pt>
    <dgm:pt modelId="{5F454350-8372-45FE-8764-855CF6325F80}" type="pres">
      <dgm:prSet presAssocID="{F3451001-E2ED-4D19-A8B3-C73A182B117D}" presName="vert1" presStyleCnt="0"/>
      <dgm:spPr/>
    </dgm:pt>
    <dgm:pt modelId="{09CF2CE4-DEF0-4E55-B79B-FC034E10E830}" type="pres">
      <dgm:prSet presAssocID="{EAABA1A5-1000-4848-BCCB-B7C11FAD5145}" presName="thickLine" presStyleLbl="alignNode1" presStyleIdx="3" presStyleCnt="4"/>
      <dgm:spPr/>
    </dgm:pt>
    <dgm:pt modelId="{AEF03C4E-A455-4210-9432-B9D93653A833}" type="pres">
      <dgm:prSet presAssocID="{EAABA1A5-1000-4848-BCCB-B7C11FAD5145}" presName="horz1" presStyleCnt="0"/>
      <dgm:spPr/>
    </dgm:pt>
    <dgm:pt modelId="{93FBF3BC-E051-4DD7-95F1-CC5B287FF559}" type="pres">
      <dgm:prSet presAssocID="{EAABA1A5-1000-4848-BCCB-B7C11FAD5145}" presName="tx1" presStyleLbl="revTx" presStyleIdx="3" presStyleCnt="4"/>
      <dgm:spPr/>
    </dgm:pt>
    <dgm:pt modelId="{7B1E7FF6-46F7-46C2-9E5E-88C5E2DB83D8}" type="pres">
      <dgm:prSet presAssocID="{EAABA1A5-1000-4848-BCCB-B7C11FAD5145}" presName="vert1" presStyleCnt="0"/>
      <dgm:spPr/>
    </dgm:pt>
  </dgm:ptLst>
  <dgm:cxnLst>
    <dgm:cxn modelId="{2302B210-B514-40E1-A357-36DF1A81E95B}" type="presOf" srcId="{26B4CB3F-6620-46E8-924F-65F15805F74D}" destId="{6DDBFFA3-58CB-4A93-98CB-4003F681EEE1}" srcOrd="0" destOrd="0" presId="urn:microsoft.com/office/officeart/2008/layout/LinedList"/>
    <dgm:cxn modelId="{0BDA9D31-1B3B-4BA6-81D7-3782E9F11F0D}" srcId="{D74CBD69-C100-4E66-A06E-F96EB95E33EB}" destId="{EAABA1A5-1000-4848-BCCB-B7C11FAD5145}" srcOrd="3" destOrd="0" parTransId="{34ACAE73-229F-40F8-AE45-F8196A49D452}" sibTransId="{79E91827-EE6C-4DB1-A8C2-404DD17A8581}"/>
    <dgm:cxn modelId="{8C950554-CCEB-43CD-8E21-CE9515E7FFB7}" type="presOf" srcId="{D74CBD69-C100-4E66-A06E-F96EB95E33EB}" destId="{8C72987A-3C7D-4CA1-9B09-0E8FEC9E8F6B}" srcOrd="0" destOrd="0" presId="urn:microsoft.com/office/officeart/2008/layout/LinedList"/>
    <dgm:cxn modelId="{59122F56-3056-46AE-839C-48F476A1169A}" type="presOf" srcId="{E19BD09E-D9A1-4E27-9391-1E81DD3779B6}" destId="{A1755D00-8443-4FB2-8903-D59039FB059F}" srcOrd="0" destOrd="0" presId="urn:microsoft.com/office/officeart/2008/layout/LinedList"/>
    <dgm:cxn modelId="{7F2E107C-4312-4696-9EED-4B58492547D0}" type="presOf" srcId="{EAABA1A5-1000-4848-BCCB-B7C11FAD5145}" destId="{93FBF3BC-E051-4DD7-95F1-CC5B287FF559}" srcOrd="0" destOrd="0" presId="urn:microsoft.com/office/officeart/2008/layout/LinedList"/>
    <dgm:cxn modelId="{06FAFC85-E421-4DA8-993B-0AA1CD30AF8B}" srcId="{D74CBD69-C100-4E66-A06E-F96EB95E33EB}" destId="{F3451001-E2ED-4D19-A8B3-C73A182B117D}" srcOrd="2" destOrd="0" parTransId="{07DB2784-BD7E-46DE-8BC9-6073FE2C3CE1}" sibTransId="{49164533-B1FE-4438-A3FB-C413884ACF07}"/>
    <dgm:cxn modelId="{B6B9CAA4-07D2-473B-8D6B-6710F77BA9EF}" srcId="{D74CBD69-C100-4E66-A06E-F96EB95E33EB}" destId="{26B4CB3F-6620-46E8-924F-65F15805F74D}" srcOrd="0" destOrd="0" parTransId="{1B3935B1-1961-4CFE-9036-F1E658A1DD0D}" sibTransId="{3CFD7ABF-BB4D-48D5-9613-2761B017E833}"/>
    <dgm:cxn modelId="{7A4CB1AF-74B6-4DFB-AA7D-5E96A845B802}" type="presOf" srcId="{F3451001-E2ED-4D19-A8B3-C73A182B117D}" destId="{F6290DA1-AE68-4072-AE14-FDECBE6E730C}" srcOrd="0" destOrd="0" presId="urn:microsoft.com/office/officeart/2008/layout/LinedList"/>
    <dgm:cxn modelId="{8069CCB5-F32B-48A7-BD61-DBE6D1AE111B}" srcId="{D74CBD69-C100-4E66-A06E-F96EB95E33EB}" destId="{E19BD09E-D9A1-4E27-9391-1E81DD3779B6}" srcOrd="1" destOrd="0" parTransId="{A57BD119-9118-47E9-A270-EFB4B11173CD}" sibTransId="{1EB2C45B-69F9-4AED-B432-991F44857644}"/>
    <dgm:cxn modelId="{96E7D6C6-B88F-45FD-87F3-CF80391980C1}" type="presParOf" srcId="{8C72987A-3C7D-4CA1-9B09-0E8FEC9E8F6B}" destId="{FBA125A8-1DB8-415A-AF08-3C86D8E31DF9}" srcOrd="0" destOrd="0" presId="urn:microsoft.com/office/officeart/2008/layout/LinedList"/>
    <dgm:cxn modelId="{19B15070-3581-45EC-856E-0444F65C5603}" type="presParOf" srcId="{8C72987A-3C7D-4CA1-9B09-0E8FEC9E8F6B}" destId="{5B50AB6C-706E-4C92-9A27-3A3854C45E6E}" srcOrd="1" destOrd="0" presId="urn:microsoft.com/office/officeart/2008/layout/LinedList"/>
    <dgm:cxn modelId="{DF31882C-8103-4647-92CB-E6D9B9109D0C}" type="presParOf" srcId="{5B50AB6C-706E-4C92-9A27-3A3854C45E6E}" destId="{6DDBFFA3-58CB-4A93-98CB-4003F681EEE1}" srcOrd="0" destOrd="0" presId="urn:microsoft.com/office/officeart/2008/layout/LinedList"/>
    <dgm:cxn modelId="{17D4DE13-B0E5-4F17-BB6E-8B637CEC8591}" type="presParOf" srcId="{5B50AB6C-706E-4C92-9A27-3A3854C45E6E}" destId="{C807F26B-0F2C-419B-A7CB-7C1DDF696AAE}" srcOrd="1" destOrd="0" presId="urn:microsoft.com/office/officeart/2008/layout/LinedList"/>
    <dgm:cxn modelId="{C4E7D97C-C376-4D45-9A1E-D63FDB4FBF08}" type="presParOf" srcId="{8C72987A-3C7D-4CA1-9B09-0E8FEC9E8F6B}" destId="{003D366C-1D18-454B-AB3C-354FACB0BE37}" srcOrd="2" destOrd="0" presId="urn:microsoft.com/office/officeart/2008/layout/LinedList"/>
    <dgm:cxn modelId="{0B3AC209-C85D-46F4-8D9D-D786CFEF4662}" type="presParOf" srcId="{8C72987A-3C7D-4CA1-9B09-0E8FEC9E8F6B}" destId="{615A4532-B85C-4AC7-B539-41A617DE8B04}" srcOrd="3" destOrd="0" presId="urn:microsoft.com/office/officeart/2008/layout/LinedList"/>
    <dgm:cxn modelId="{10ED00B9-E91E-4F5F-8EF7-9C406FD4268C}" type="presParOf" srcId="{615A4532-B85C-4AC7-B539-41A617DE8B04}" destId="{A1755D00-8443-4FB2-8903-D59039FB059F}" srcOrd="0" destOrd="0" presId="urn:microsoft.com/office/officeart/2008/layout/LinedList"/>
    <dgm:cxn modelId="{B8238ED1-6BDC-4ECD-802D-EC6635103D9D}" type="presParOf" srcId="{615A4532-B85C-4AC7-B539-41A617DE8B04}" destId="{EDDA30B1-6F68-4230-B9DF-2E582FECB88D}" srcOrd="1" destOrd="0" presId="urn:microsoft.com/office/officeart/2008/layout/LinedList"/>
    <dgm:cxn modelId="{64176043-A442-4CC6-98BE-53F9D595D1FE}" type="presParOf" srcId="{8C72987A-3C7D-4CA1-9B09-0E8FEC9E8F6B}" destId="{D9FBA298-F9DC-4947-A79B-0D7849B4F7B4}" srcOrd="4" destOrd="0" presId="urn:microsoft.com/office/officeart/2008/layout/LinedList"/>
    <dgm:cxn modelId="{DE413455-79AB-47E7-BCC8-5EAF167654EE}" type="presParOf" srcId="{8C72987A-3C7D-4CA1-9B09-0E8FEC9E8F6B}" destId="{E2F853C0-6769-4EFA-BF09-FE6F00F0B6A0}" srcOrd="5" destOrd="0" presId="urn:microsoft.com/office/officeart/2008/layout/LinedList"/>
    <dgm:cxn modelId="{FBDD75EC-47D4-4670-AE30-5BFA9C707A52}" type="presParOf" srcId="{E2F853C0-6769-4EFA-BF09-FE6F00F0B6A0}" destId="{F6290DA1-AE68-4072-AE14-FDECBE6E730C}" srcOrd="0" destOrd="0" presId="urn:microsoft.com/office/officeart/2008/layout/LinedList"/>
    <dgm:cxn modelId="{2C8C1FDD-E145-466C-B335-188FDF932785}" type="presParOf" srcId="{E2F853C0-6769-4EFA-BF09-FE6F00F0B6A0}" destId="{5F454350-8372-45FE-8764-855CF6325F80}" srcOrd="1" destOrd="0" presId="urn:microsoft.com/office/officeart/2008/layout/LinedList"/>
    <dgm:cxn modelId="{91476FB4-0C67-4232-A98A-60ED220AA2D3}" type="presParOf" srcId="{8C72987A-3C7D-4CA1-9B09-0E8FEC9E8F6B}" destId="{09CF2CE4-DEF0-4E55-B79B-FC034E10E830}" srcOrd="6" destOrd="0" presId="urn:microsoft.com/office/officeart/2008/layout/LinedList"/>
    <dgm:cxn modelId="{DD9D2986-CBC9-4AA4-A76B-5F36656D33CD}" type="presParOf" srcId="{8C72987A-3C7D-4CA1-9B09-0E8FEC9E8F6B}" destId="{AEF03C4E-A455-4210-9432-B9D93653A833}" srcOrd="7" destOrd="0" presId="urn:microsoft.com/office/officeart/2008/layout/LinedList"/>
    <dgm:cxn modelId="{6F3C9E26-5343-472A-92B7-B91B6017233F}" type="presParOf" srcId="{AEF03C4E-A455-4210-9432-B9D93653A833}" destId="{93FBF3BC-E051-4DD7-95F1-CC5B287FF559}" srcOrd="0" destOrd="0" presId="urn:microsoft.com/office/officeart/2008/layout/LinedList"/>
    <dgm:cxn modelId="{C2E5A585-E76D-4ED1-A749-8FDBB5E57989}" type="presParOf" srcId="{AEF03C4E-A455-4210-9432-B9D93653A833}" destId="{7B1E7FF6-46F7-46C2-9E5E-88C5E2DB83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125A8-1DB8-415A-AF08-3C86D8E31DF9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BFFA3-58CB-4A93-98CB-4003F681EEE1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Public Audit is the </a:t>
          </a:r>
          <a:r>
            <a:rPr lang="en-GB" sz="2100" b="1" kern="1200" dirty="0"/>
            <a:t>foundation for accountability, public assurance, and the financial systems</a:t>
          </a:r>
          <a:r>
            <a:rPr lang="en-GB" sz="2100" kern="1200" dirty="0"/>
            <a:t> and arrangements by which public bodies spend the publics’ money (i.e. it certifies financial propriety).</a:t>
          </a:r>
          <a:endParaRPr lang="en-US" sz="2100" kern="1200" dirty="0"/>
        </a:p>
      </dsp:txBody>
      <dsp:txXfrm>
        <a:off x="0" y="0"/>
        <a:ext cx="6900512" cy="1384035"/>
      </dsp:txXfrm>
    </dsp:sp>
    <dsp:sp modelId="{003D366C-1D18-454B-AB3C-354FACB0BE37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294232"/>
            <a:satOff val="1406"/>
            <a:lumOff val="1961"/>
            <a:alphaOff val="0"/>
          </a:schemeClr>
        </a:solidFill>
        <a:ln w="12700" cap="flat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55D00-8443-4FB2-8903-D59039FB059F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Local Public Audit was deteriorating up to 2013 but </a:t>
          </a:r>
          <a:r>
            <a:rPr lang="en-GB" sz="2100" i="1" kern="1200" dirty="0"/>
            <a:t>inter alia </a:t>
          </a:r>
          <a:r>
            <a:rPr lang="en-GB" sz="2100" kern="1200" dirty="0"/>
            <a:t>NBS have demonstrated that the </a:t>
          </a:r>
          <a:r>
            <a:rPr lang="en-GB" sz="2100" b="1" kern="1200" dirty="0"/>
            <a:t>Local Accountability and Audit Act 2014 </a:t>
          </a:r>
          <a:r>
            <a:rPr lang="en-GB" sz="2100" kern="1200" dirty="0"/>
            <a:t>made the system significantly worse.</a:t>
          </a:r>
          <a:endParaRPr lang="en-US" sz="2100" kern="1200" dirty="0"/>
        </a:p>
      </dsp:txBody>
      <dsp:txXfrm>
        <a:off x="0" y="1384035"/>
        <a:ext cx="6900512" cy="1384035"/>
      </dsp:txXfrm>
    </dsp:sp>
    <dsp:sp modelId="{D9FBA298-F9DC-4947-A79B-0D7849B4F7B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588464"/>
            <a:satOff val="2812"/>
            <a:lumOff val="3922"/>
            <a:alphaOff val="0"/>
          </a:schemeClr>
        </a:solidFill>
        <a:ln w="12700" cap="flat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90DA1-AE68-4072-AE14-FDECBE6E730C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By 2028 the government commissioned the Independent </a:t>
          </a:r>
          <a:r>
            <a:rPr lang="en-GB" sz="2100" b="1" kern="1200" dirty="0"/>
            <a:t>Redmond Review </a:t>
          </a:r>
          <a:r>
            <a:rPr lang="en-GB" sz="2100" kern="1200" dirty="0"/>
            <a:t>(2019, 2020) which found the system no longer ‘fit for purpose’ with 34 recommendations for its radical overhaul.</a:t>
          </a:r>
          <a:endParaRPr lang="en-US" sz="2100" kern="1200" dirty="0"/>
        </a:p>
      </dsp:txBody>
      <dsp:txXfrm>
        <a:off x="0" y="2768070"/>
        <a:ext cx="6900512" cy="1384035"/>
      </dsp:txXfrm>
    </dsp:sp>
    <dsp:sp modelId="{09CF2CE4-DEF0-4E55-B79B-FC034E10E830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BF3BC-E051-4DD7-95F1-CC5B287FF559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The government (and opposition) have both accepted these recommendations but </a:t>
          </a:r>
          <a:r>
            <a:rPr lang="en-GB" sz="2100" b="1" kern="1200" dirty="0"/>
            <a:t>implementation to date has been limited</a:t>
          </a:r>
          <a:r>
            <a:rPr lang="en-GB" sz="2100" kern="1200" dirty="0"/>
            <a:t>.  </a:t>
          </a:r>
          <a:endParaRPr lang="en-US" sz="2100" kern="1200" dirty="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01A1C-67AF-4DD9-B282-A288A4D5EEB7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37F99-0261-4546-A365-3CAABF2B6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7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938E-86E1-524D-B56D-5D04E8553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D98BF-CEBB-D14E-8547-92BAC7405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B5631-6825-EE47-9DE3-35505A846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31DA3-6F58-A842-81B1-42843F0A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4CEF-6E52-2E4C-A8E2-0391545D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2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DEAF-350A-BA4A-94E9-FD08B6A4C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669BE-714B-6E48-A7A2-830064AE3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F2EA3-9CB5-4F47-BF38-F4632D23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E0189-7219-024E-8CB4-3B333481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692F4-872C-8F41-9EBB-B9771A54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7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2CBA03-BCEA-5C48-A8AC-5183E410D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D8E40-0408-4847-9017-9673C54DD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3DA9F-C73D-CF40-999D-5D8A48FD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AD290-C14E-5B4D-87C8-FEC77EE2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E95C2-0487-C241-ACDC-61213D14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63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623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23/07/2024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91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23/07/2024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15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23/07/2024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33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7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05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89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BC0A-F809-B54D-A6F1-FD27D2FB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CA408-C697-FB48-8393-43C31AF65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B72D7-A230-2B49-9E91-F85DC519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052A8-DEA1-F745-BE64-109CDE6A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ABA83-733A-F74F-81CA-B5F27B03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4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0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72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2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5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81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05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623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485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074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35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6D5C-A3F5-334F-B474-E06C8D19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BD793-7ACE-4440-AF9F-9476DEF4E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197FD-FDE6-DE44-8377-640DC89B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9FD1F-4D74-B34B-88C7-3801150A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826A2-07BC-5A42-8A78-67893411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65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6593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401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659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648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108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100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692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49141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99966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302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CA0E-A6D4-4D42-972F-5FB267D2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73E22-1B9F-AF48-8E20-125DC2489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76B27-A305-A544-8C45-B9946B4AC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DEC27-68D0-AF4F-903A-66ECB75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3C41F-1166-2D4D-A51E-24F06023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2938F-FDD6-A947-A94F-1CFEE0DB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0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8685-9642-ED4B-8AA4-4EB8334A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38F2-4C08-7045-B296-33A1C3124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BDD8F-53B8-7547-B8DE-8610C801E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60E6C-9E97-7041-AB45-E366C7C55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3E25F-B635-5D40-83F2-25FA3AC40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004A64-C742-FE49-B82C-7F7B49FD7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DB0C3-079A-554F-AABC-0492ADA85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EEBB73-3F18-7F4A-9056-1AF4924D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7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55B6-334C-4047-9D3E-336E63C7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D1E2A-58EC-584E-9084-66AE939D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CD04E-D413-7A45-B54A-DA6C3689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55B4F-8C25-C34A-827E-4843B327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8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39B08B-8185-6F4D-860A-708F6673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3DFD9-2BFA-4E47-97C5-7A59CA94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E8EFC-0F03-494A-8665-ECE0BA9C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841E-98E0-5442-859A-ADE2F2B3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FC0AC-FF52-D44E-8A1B-592586239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7FA59-56C2-FA49-B9D7-0985C5B50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2672F-5E1A-B14A-A2B5-D1832A87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02F73-67ED-CE46-AAAD-12E1F194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79735-2C17-0341-B7F9-2DBAE6CF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2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B544-6232-1E41-93DD-742C6D88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8A9EC0-DDFB-5340-B0E7-0FBC99DAD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DA20E-F7A4-D247-8665-7513C84F3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0ABC3-4D2E-5E4D-B7E9-D459938B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FD98A-9A2E-2B44-8AA5-FDCAA811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20C0F-D5F5-0E44-AA7C-FDAAA47C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1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5AD8B-641A-F24A-8144-08B397D7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9FADC-F857-6F46-81F4-631E45E90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B298F-C9D8-0D4B-B5B5-A26DB20F7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61F1B-EFA6-4BC1-A445-238218952066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507D6-ED97-7C45-9DB4-3291040C7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1129A-C1FD-C841-91BF-86903F96A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FF0B3-DBB4-43E7-81A7-2922A9C0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9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38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murphy@ntu.ac.uk" TargetMode="External"/><Relationship Id="rId7" Type="http://schemas.openxmlformats.org/officeDocument/2006/relationships/hyperlink" Target="mailto:bernard.dom@ntu.ac.uk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katarzyna.lakoma@ntu.ac.uk" TargetMode="External"/><Relationship Id="rId5" Type="http://schemas.openxmlformats.org/officeDocument/2006/relationships/hyperlink" Target="mailto:peter.eckersley@ntu.ac.uk" TargetMode="External"/><Relationship Id="rId4" Type="http://schemas.openxmlformats.org/officeDocument/2006/relationships/hyperlink" Target="mailto:Martin.Jones@ntu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5EE8-3161-CB38-48BE-3C9922D0E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762" y="1976781"/>
            <a:ext cx="11306174" cy="39050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b="1" dirty="0">
                <a:latin typeface="+mn-lt"/>
              </a:rPr>
              <a:t>Public assurance and the efficient and effective delivery of public services by Central and Local Government.</a:t>
            </a:r>
          </a:p>
          <a:p>
            <a:pPr marL="0" indent="0" algn="ctr">
              <a:buNone/>
            </a:pPr>
            <a:endParaRPr lang="en-GB" sz="3600" b="1" dirty="0"/>
          </a:p>
          <a:p>
            <a:pPr marL="0" indent="0" algn="ctr">
              <a:buNone/>
            </a:pPr>
            <a:endParaRPr lang="en-GB" sz="3600" b="1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200" dirty="0"/>
              <a:t>Pete Murphy</a:t>
            </a:r>
          </a:p>
          <a:p>
            <a:pPr marL="0" indent="0">
              <a:buNone/>
            </a:pPr>
            <a:r>
              <a:rPr lang="en-GB" sz="2200" dirty="0"/>
              <a:t>Public Policy and Management</a:t>
            </a:r>
          </a:p>
          <a:p>
            <a:pPr marL="0" indent="0">
              <a:buNone/>
            </a:pPr>
            <a:r>
              <a:rPr lang="en-GB" sz="2200" dirty="0"/>
              <a:t>A sub-group of CEPPM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FAF28-C07D-1F29-5C5C-AD098728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b="1" dirty="0">
                <a:latin typeface="+mn-lt"/>
              </a:rPr>
              <a:t> </a:t>
            </a:r>
            <a:br>
              <a:rPr lang="en-GB" sz="3600" b="1" dirty="0">
                <a:latin typeface="+mn-lt"/>
              </a:rPr>
            </a:br>
            <a:r>
              <a:rPr lang="en-GB" sz="2800" b="1" dirty="0">
                <a:latin typeface="+mn-lt"/>
              </a:rPr>
              <a:t>NBS </a:t>
            </a:r>
            <a:br>
              <a:rPr lang="en-GB" sz="2800" b="1" dirty="0">
                <a:latin typeface="+mn-lt"/>
              </a:rPr>
            </a:br>
            <a:r>
              <a:rPr lang="en-GB" sz="2800" b="1" dirty="0">
                <a:latin typeface="+mn-lt"/>
              </a:rPr>
              <a:t>Annual Research Conference </a:t>
            </a:r>
            <a:br>
              <a:rPr lang="en-GB" sz="2800" b="1" dirty="0">
                <a:latin typeface="+mn-lt"/>
              </a:rPr>
            </a:br>
            <a:r>
              <a:rPr lang="en-GB" sz="2800" b="1" dirty="0">
                <a:latin typeface="+mn-lt"/>
              </a:rPr>
              <a:t>11th June 2024</a:t>
            </a:r>
            <a:br>
              <a:rPr lang="en-GB" sz="3600" b="1" dirty="0">
                <a:latin typeface="+mn-lt"/>
              </a:rPr>
            </a:br>
            <a:endParaRPr lang="en-GB" sz="3600" b="1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50CCF3-DDCD-32BD-18DF-800331AC3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3768" y="4636168"/>
            <a:ext cx="3455318" cy="988018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An Impact Case Study </a:t>
            </a:r>
          </a:p>
          <a:p>
            <a:r>
              <a:rPr lang="en-GB" sz="2000" dirty="0">
                <a:solidFill>
                  <a:schemeClr val="tx1"/>
                </a:solidFill>
              </a:rPr>
              <a:t>attempting to change </a:t>
            </a:r>
          </a:p>
          <a:p>
            <a:r>
              <a:rPr lang="en-GB" sz="2000" dirty="0">
                <a:solidFill>
                  <a:schemeClr val="tx1"/>
                </a:solidFill>
              </a:rPr>
              <a:t>Government Policy</a:t>
            </a:r>
          </a:p>
        </p:txBody>
      </p:sp>
      <p:pic>
        <p:nvPicPr>
          <p:cNvPr id="5" name="Picture 4" descr="A clock tower in front of a building&#10;&#10;Description automatically generated">
            <a:extLst>
              <a:ext uri="{FF2B5EF4-FFF2-40B4-BE49-F238E27FC236}">
                <a16:creationId xmlns:a16="http://schemas.microsoft.com/office/drawing/2014/main" id="{2BD5BCE5-B103-38EB-20E1-A24AD002C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45" y="3820438"/>
            <a:ext cx="4037121" cy="22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4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5FD0D-0757-9366-7ABD-40DCC4D6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0" y="1153572"/>
            <a:ext cx="3761974" cy="44611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+mn-lt"/>
              </a:rPr>
              <a:t>Nottingham City Council</a:t>
            </a:r>
            <a:br>
              <a:rPr lang="en-GB" sz="3700" b="1" dirty="0">
                <a:solidFill>
                  <a:srgbClr val="FFFFFF"/>
                </a:solidFill>
                <a:latin typeface="+mn-lt"/>
              </a:rPr>
            </a:br>
            <a:br>
              <a:rPr lang="en-GB" sz="3700" b="1" dirty="0">
                <a:solidFill>
                  <a:srgbClr val="FFFFFF"/>
                </a:solidFill>
                <a:latin typeface="+mn-lt"/>
              </a:rPr>
            </a:br>
            <a:r>
              <a:rPr lang="en-GB" sz="3200" b="1" dirty="0">
                <a:solidFill>
                  <a:srgbClr val="FFFFFF"/>
                </a:solidFill>
                <a:latin typeface="+mn-lt"/>
              </a:rPr>
              <a:t>Initially monitoring but upgraded to intervention.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F975-431C-FCE0-F08E-16522D25F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GB" sz="2000" dirty="0"/>
              <a:t>In August 2020 Eternal Auditor issued a Public Interest Notice  relating to </a:t>
            </a:r>
            <a:r>
              <a:rPr lang="en-GB" sz="2000" b="1" dirty="0"/>
              <a:t>Robin Hood Energy </a:t>
            </a:r>
            <a:r>
              <a:rPr lang="en-GB" sz="2000" dirty="0"/>
              <a:t>– led to initial government </a:t>
            </a:r>
            <a:r>
              <a:rPr lang="en-GB" sz="2000" b="1" dirty="0"/>
              <a:t>monitoring</a:t>
            </a:r>
            <a:r>
              <a:rPr lang="en-GB" sz="2000" dirty="0"/>
              <a:t> by an external Improvement and Assurance Board, with a Recovery and Improvement Plan established in 2021. </a:t>
            </a:r>
          </a:p>
          <a:p>
            <a:endParaRPr lang="en-GB" sz="800" dirty="0"/>
          </a:p>
          <a:p>
            <a:r>
              <a:rPr lang="en-GB" sz="2000" dirty="0"/>
              <a:t>In December 2021, the council acknowledged </a:t>
            </a:r>
            <a:r>
              <a:rPr lang="en-GB" sz="2000" b="1" dirty="0"/>
              <a:t>unlawful accounting practices</a:t>
            </a:r>
            <a:r>
              <a:rPr lang="en-GB" sz="2000" dirty="0"/>
              <a:t> associated with its ring-fenced Housing Revenue Account going back six years and totalling £15.86m. (DLUHC gave more power to the commissioners)</a:t>
            </a:r>
          </a:p>
          <a:p>
            <a:endParaRPr lang="en-GB" sz="800" dirty="0"/>
          </a:p>
          <a:p>
            <a:r>
              <a:rPr lang="en-GB" sz="2000" dirty="0"/>
              <a:t> 29 November 2023, the Section 151 officer issued another 114 notice but this time it blamed </a:t>
            </a:r>
            <a:r>
              <a:rPr lang="en-GB" sz="2000" b="1" dirty="0"/>
              <a:t>long-term structural factors </a:t>
            </a:r>
            <a:r>
              <a:rPr lang="en-GB" sz="2000" dirty="0"/>
              <a:t>– “A rising tide of costs including Children and Adults Social Care costs, rising homelessness presentations, and inflation”.</a:t>
            </a:r>
          </a:p>
          <a:p>
            <a:endParaRPr lang="en-GB" sz="800" dirty="0"/>
          </a:p>
          <a:p>
            <a:r>
              <a:rPr lang="en-GB" sz="2000" dirty="0"/>
              <a:t>Government formal Intervention:  Appointed New Commissioners because “there has been a </a:t>
            </a:r>
            <a:r>
              <a:rPr lang="en-GB" sz="2000" b="1" dirty="0"/>
              <a:t>distinct lack of urgency in tackling the necessary change</a:t>
            </a:r>
            <a:r>
              <a:rPr lang="en-GB" sz="2000" dirty="0"/>
              <a:t>”. Need to increase the pace of change in governance, finance, transformation, corporate planning, companies and workforce culture and performance outcomes. </a:t>
            </a:r>
          </a:p>
        </p:txBody>
      </p:sp>
    </p:spTree>
    <p:extLst>
      <p:ext uri="{BB962C8B-B14F-4D97-AF65-F5344CB8AC3E}">
        <p14:creationId xmlns:p14="http://schemas.microsoft.com/office/powerpoint/2010/main" val="302480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2ECF4-2DDA-E1CB-ED82-EC6E29D8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0" y="1153572"/>
            <a:ext cx="3761974" cy="4461163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+mn-lt"/>
              </a:rPr>
              <a:t>Birmingham City Council goes ‘bankrupt’ </a:t>
            </a:r>
            <a:br>
              <a:rPr lang="en-GB" sz="2800" b="1" dirty="0">
                <a:solidFill>
                  <a:srgbClr val="FFFFFF"/>
                </a:solidFill>
                <a:latin typeface="+mn-lt"/>
              </a:rPr>
            </a:br>
            <a:br>
              <a:rPr lang="en-GB" sz="2800" b="1" dirty="0">
                <a:solidFill>
                  <a:srgbClr val="FFFFFF"/>
                </a:solidFill>
                <a:latin typeface="+mn-lt"/>
              </a:rPr>
            </a:br>
            <a:r>
              <a:rPr lang="en-GB" sz="2700" b="1" dirty="0">
                <a:solidFill>
                  <a:srgbClr val="FFFFFF"/>
                </a:solidFill>
                <a:latin typeface="+mn-lt"/>
              </a:rPr>
              <a:t>As the largest LA in Europe this was international news</a:t>
            </a:r>
            <a:br>
              <a:rPr lang="en-GB" sz="2800" b="1" dirty="0">
                <a:solidFill>
                  <a:srgbClr val="FFFFFF"/>
                </a:solidFill>
                <a:latin typeface="+mn-lt"/>
              </a:rPr>
            </a:br>
            <a:br>
              <a:rPr lang="en-GB" sz="2800" b="1" dirty="0">
                <a:solidFill>
                  <a:srgbClr val="FFFFFF"/>
                </a:solidFill>
                <a:latin typeface="+mn-lt"/>
              </a:rPr>
            </a:br>
            <a:r>
              <a:rPr lang="en-GB" sz="2800" b="1" dirty="0">
                <a:solidFill>
                  <a:srgbClr val="FFFFFF"/>
                </a:solidFill>
                <a:latin typeface="+mn-lt"/>
              </a:rPr>
              <a:t>What was its background and  ‘trigger’ for action?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0CC9D-6C2B-0F17-BD6D-40E3D2B0A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777372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Long-term background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Long-term real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in LAs Spending power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(31%) due to reductions in central government grants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services increasing as a result of demographic changes, inequality and austerity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particularly Adult and Childrens’ Social </a:t>
            </a:r>
            <a:r>
              <a:rPr lang="en-GB" sz="2000" dirty="0">
                <a:latin typeface="Calibri" panose="020F0502020204030204"/>
              </a:rPr>
              <a:t>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recently - rises in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inflation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Trigger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September 2023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BCC issued a ‘section 114 notice’… as the council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anticipated a gap of £87 million between income and expenditure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(current) 2023/24 financial year. 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addition to this gap, the council estimated that it would have to pay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£650 million to £760 million in backdated equal pay claims,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following a court judgment in 2012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157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4DA10-8E1C-EB92-D503-1925BBAA8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1153572"/>
            <a:ext cx="3694729" cy="4461163"/>
          </a:xfrm>
        </p:spPr>
        <p:txBody>
          <a:bodyPr>
            <a:normAutofit/>
          </a:bodyPr>
          <a:lstStyle/>
          <a:p>
            <a:r>
              <a:rPr lang="en-GB" sz="3700" b="1" dirty="0">
                <a:solidFill>
                  <a:srgbClr val="FFFFFF"/>
                </a:solidFill>
                <a:latin typeface="+mn-lt"/>
              </a:rPr>
              <a:t>Why is this unsustainable?</a:t>
            </a:r>
            <a:br>
              <a:rPr lang="en-GB" sz="3700" b="1" dirty="0">
                <a:solidFill>
                  <a:srgbClr val="FFFFFF"/>
                </a:solidFill>
                <a:latin typeface="+mn-lt"/>
              </a:rPr>
            </a:br>
            <a:br>
              <a:rPr lang="en-GB" sz="3700" b="1" dirty="0">
                <a:solidFill>
                  <a:srgbClr val="FFFFFF"/>
                </a:solidFill>
                <a:latin typeface="+mn-lt"/>
              </a:rPr>
            </a:br>
            <a:r>
              <a:rPr lang="en-GB" sz="2800" b="1" dirty="0">
                <a:solidFill>
                  <a:srgbClr val="FFFFFF"/>
                </a:solidFill>
                <a:latin typeface="+mn-lt"/>
              </a:rPr>
              <a:t>.. and why we need to change Government policy!</a:t>
            </a:r>
            <a:br>
              <a:rPr lang="en-GB" sz="3700" dirty="0">
                <a:solidFill>
                  <a:srgbClr val="FFFFFF"/>
                </a:solidFill>
              </a:rPr>
            </a:br>
            <a:endParaRPr lang="en-GB" sz="37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5B899-83FB-51D4-4298-A428C709D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719928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Government </a:t>
            </a:r>
            <a:r>
              <a:rPr lang="en-GB" b="1" dirty="0"/>
              <a:t>5-year spending plans 2014-2029 </a:t>
            </a:r>
            <a:r>
              <a:rPr lang="en-GB" dirty="0"/>
              <a:t>are based upon continuous reductions in LA support</a:t>
            </a:r>
          </a:p>
          <a:p>
            <a:endParaRPr lang="en-GB" sz="800" dirty="0"/>
          </a:p>
          <a:p>
            <a:r>
              <a:rPr lang="en-GB" b="1" dirty="0"/>
              <a:t>Increases in the demand for services are already baked into the future </a:t>
            </a:r>
            <a:r>
              <a:rPr lang="en-GB" dirty="0"/>
              <a:t>because of rising inequalities and aging demographics</a:t>
            </a:r>
          </a:p>
          <a:p>
            <a:endParaRPr lang="en-GB" sz="800" dirty="0"/>
          </a:p>
          <a:p>
            <a:r>
              <a:rPr lang="en-GB" b="1" dirty="0"/>
              <a:t>The rising levels of LA debts is unsustainable  </a:t>
            </a:r>
            <a:r>
              <a:rPr lang="en-GB" dirty="0"/>
              <a:t>(Spelthorne and Woking have debts 88 and 62 times their annual turnover).</a:t>
            </a:r>
          </a:p>
          <a:p>
            <a:endParaRPr lang="en-GB" sz="800" dirty="0"/>
          </a:p>
          <a:p>
            <a:r>
              <a:rPr lang="en-GB" dirty="0"/>
              <a:t> Recent “exceptional financial support” via capitalisations for local authorities are masking the seriousness of problem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92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B2C3BC-F233-4716-9533-1DA60B7348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950" r="12938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3051E0-0EFA-42DD-92AA-45944B9E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latin typeface="+mn-lt"/>
                <a:cs typeface="+mj-cs"/>
              </a:rPr>
              <a:t>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1051B-4DE7-487C-95D3-5F04C7D5A5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8557" y="3429000"/>
            <a:ext cx="5444382" cy="2713383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algn="l">
              <a:lnSpc>
                <a:spcPct val="90000"/>
              </a:lnSpc>
            </a:pPr>
            <a:r>
              <a:rPr lang="en-US" sz="5100" b="1" dirty="0">
                <a:solidFill>
                  <a:schemeClr val="tx1"/>
                </a:solidFill>
                <a:latin typeface="+mn-lt"/>
                <a:cs typeface="+mn-cs"/>
              </a:rPr>
              <a:t>Contacts </a:t>
            </a:r>
          </a:p>
          <a:p>
            <a:pPr algn="l">
              <a:lnSpc>
                <a:spcPct val="90000"/>
              </a:lnSpc>
            </a:pPr>
            <a:endParaRPr lang="en-US" sz="2400" b="1" dirty="0">
              <a:solidFill>
                <a:srgbClr val="6B9F25"/>
              </a:solidFill>
              <a:latin typeface="+mn-lt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ct val="90000"/>
              </a:lnSpc>
            </a:pPr>
            <a:endParaRPr lang="en-US" sz="2200" dirty="0">
              <a:solidFill>
                <a:srgbClr val="FF0000"/>
              </a:solidFill>
              <a:latin typeface="+mn-lt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rgbClr val="FF0000"/>
                </a:solidFill>
                <a:latin typeface="+mn-lt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peter.murphy@ntu.ac.uk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artin.Jones@ntu.ac.uk</a:t>
            </a:r>
            <a:endParaRPr lang="en-US" sz="3600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peter.eckersley@ntu.ac.uk</a:t>
            </a:r>
            <a:endParaRPr lang="en-US" sz="3600" dirty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katarzyna.lakoma@ntu.ac.uk</a:t>
            </a:r>
            <a:endParaRPr lang="en-US" sz="3600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bernard.dom@ntu.ac.uk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34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CEAD92-06C8-48D5-AE2E-F6A385635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79112"/>
            <a:ext cx="11306174" cy="3718426"/>
          </a:xfrm>
        </p:spPr>
        <p:txBody>
          <a:bodyPr/>
          <a:lstStyle/>
          <a:p>
            <a:r>
              <a:rPr lang="en-GB" dirty="0"/>
              <a:t> We are interested in </a:t>
            </a:r>
            <a:r>
              <a:rPr lang="en-GB" b="1" dirty="0"/>
              <a:t>3 general research areas</a:t>
            </a:r>
          </a:p>
          <a:p>
            <a:endParaRPr lang="en-GB" sz="800" dirty="0"/>
          </a:p>
          <a:p>
            <a:pPr lvl="1"/>
            <a:r>
              <a:rPr lang="en-GB" dirty="0"/>
              <a:t>Local and Central Government (including this Impact Case Study) </a:t>
            </a:r>
          </a:p>
          <a:p>
            <a:pPr lvl="1"/>
            <a:r>
              <a:rPr lang="en-GB" dirty="0"/>
              <a:t>Health and Social Care</a:t>
            </a:r>
          </a:p>
          <a:p>
            <a:pPr lvl="1"/>
            <a:r>
              <a:rPr lang="en-GB" dirty="0"/>
              <a:t>Emergency Services (Fire Police and Ambulance Services). 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D4ACDD-7221-3363-11B4-8B07D879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latin typeface="+mn-lt"/>
              </a:rPr>
              <a:t>Public Policy and Management Research Interests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03801E-0B12-2936-EF3E-05BBA6426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5EBFD-1027-244A-342B-1F6895E46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507" y="4149835"/>
            <a:ext cx="3569917" cy="1620263"/>
          </a:xfrm>
          <a:prstGeom prst="rect">
            <a:avLst/>
          </a:prstGeom>
        </p:spPr>
      </p:pic>
      <p:pic>
        <p:nvPicPr>
          <p:cNvPr id="8" name="Picture 7" descr="A clock tower in front of a building&#10;&#10;Description automatically generated">
            <a:extLst>
              <a:ext uri="{FF2B5EF4-FFF2-40B4-BE49-F238E27FC236}">
                <a16:creationId xmlns:a16="http://schemas.microsoft.com/office/drawing/2014/main" id="{A6D93EAC-08CC-3264-C88D-E149C09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4149836"/>
            <a:ext cx="2763751" cy="1547702"/>
          </a:xfrm>
          <a:prstGeom prst="rect">
            <a:avLst/>
          </a:prstGeom>
        </p:spPr>
      </p:pic>
      <p:pic>
        <p:nvPicPr>
          <p:cNvPr id="10" name="Picture 9" descr="A multicolored building with cars parked in front of it&#10;&#10;Description automatically generated">
            <a:extLst>
              <a:ext uri="{FF2B5EF4-FFF2-40B4-BE49-F238E27FC236}">
                <a16:creationId xmlns:a16="http://schemas.microsoft.com/office/drawing/2014/main" id="{D8E60A34-6EEF-A3E7-D8DE-A9F2617E5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17" y="4149835"/>
            <a:ext cx="2763751" cy="162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3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7E27-7FCA-C7F1-EC11-08C70CAD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2"/>
            <a:ext cx="5479719" cy="548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PPMs’ </a:t>
            </a:r>
            <a:r>
              <a:rPr lang="en-US" sz="3200" b="1" i="1" dirty="0">
                <a:solidFill>
                  <a:srgbClr val="FF0000"/>
                </a:solidFill>
              </a:rPr>
              <a:t>Modus Operandi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186E-C2C2-E7D6-8B8F-02C57F18D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734" y="1491916"/>
            <a:ext cx="6876789" cy="44893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We relate everything to the </a:t>
            </a:r>
            <a:r>
              <a:rPr lang="en-US" sz="1800" b="1" dirty="0"/>
              <a:t>3 research areas</a:t>
            </a:r>
            <a:r>
              <a:rPr lang="en-US" sz="1800" dirty="0"/>
              <a:t>, (We have a basket of on-going projects at different stages of development), while being open to new collaborators </a:t>
            </a:r>
          </a:p>
          <a:p>
            <a:r>
              <a:rPr lang="en-US" sz="1800" dirty="0"/>
              <a:t>We constantly scan the landscape but focus on </a:t>
            </a:r>
            <a:r>
              <a:rPr lang="en-US" sz="1800" b="1" dirty="0"/>
              <a:t>significant, contemporary and practical problems </a:t>
            </a:r>
            <a:r>
              <a:rPr lang="en-US" sz="1800" dirty="0"/>
              <a:t>or issues,  and on strategic pathways to impact </a:t>
            </a:r>
          </a:p>
          <a:p>
            <a:r>
              <a:rPr lang="en-US" sz="1800" dirty="0"/>
              <a:t>We actively identify, network and cooperate with </a:t>
            </a:r>
            <a:r>
              <a:rPr lang="en-US" sz="1800" b="1" dirty="0"/>
              <a:t>key stakeholders </a:t>
            </a:r>
            <a:r>
              <a:rPr lang="en-US" sz="1800" dirty="0"/>
              <a:t>in our policy, delivery and assurance areas and escalate our outputs to the national/international stage wherever possible.</a:t>
            </a:r>
          </a:p>
          <a:p>
            <a:r>
              <a:rPr lang="en-US" sz="1800" dirty="0"/>
              <a:t>We attend </a:t>
            </a:r>
            <a:r>
              <a:rPr lang="en-US" sz="1800" b="1" dirty="0"/>
              <a:t>practice as well as academic </a:t>
            </a:r>
            <a:r>
              <a:rPr lang="en-US" sz="1800" dirty="0"/>
              <a:t>conferences, write in professional and media outlets as well as journals.</a:t>
            </a:r>
          </a:p>
          <a:p>
            <a:r>
              <a:rPr lang="en-US" sz="1800" dirty="0"/>
              <a:t>Small grants, KTPs (fantastic for impact), short and long research consultancies, </a:t>
            </a:r>
            <a:r>
              <a:rPr lang="en-US" sz="1800" b="1" dirty="0"/>
              <a:t>regular collaborators </a:t>
            </a:r>
            <a:r>
              <a:rPr lang="en-US" sz="1800" dirty="0"/>
              <a:t>from practice</a:t>
            </a:r>
          </a:p>
          <a:p>
            <a:r>
              <a:rPr lang="en-US" sz="1800" dirty="0"/>
              <a:t>Choose what goes into the Impact Case Studies late in the REF cycle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DF6FA-0907-B465-B740-074F6BEFB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95" r="12951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24" name="Group 15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7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257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8862D-0AC5-CFA1-5B47-E483575AD5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GB" sz="3600" b="1" dirty="0">
                <a:latin typeface="+mn-lt"/>
              </a:rPr>
              <a:t>Local and Central Government</a:t>
            </a:r>
            <a:br>
              <a:rPr lang="en-GB" sz="3600" b="1" dirty="0">
                <a:latin typeface="+mn-lt"/>
              </a:rPr>
            </a:br>
            <a:r>
              <a:rPr lang="en-GB" sz="3600" b="1" dirty="0">
                <a:latin typeface="+mn-lt"/>
              </a:rPr>
              <a:t> </a:t>
            </a:r>
            <a:br>
              <a:rPr lang="en-GB" sz="3600" b="1" dirty="0">
                <a:latin typeface="+mn-lt"/>
              </a:rPr>
            </a:br>
            <a:r>
              <a:rPr lang="en-GB" sz="2400" b="1" dirty="0">
                <a:latin typeface="+mn-lt"/>
              </a:rPr>
              <a:t>Public assurance and effective delivery of public services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D6AAB-225C-7C57-B4F1-14CEB3CE2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9" y="1306071"/>
            <a:ext cx="5690204" cy="4653857"/>
          </a:xfrm>
        </p:spPr>
        <p:txBody>
          <a:bodyPr anchor="ctr">
            <a:normAutofit fontScale="92500" lnSpcReduction="20000"/>
          </a:bodyPr>
          <a:lstStyle/>
          <a:p>
            <a:endParaRPr lang="en-GB" sz="1300" dirty="0"/>
          </a:p>
          <a:p>
            <a:r>
              <a:rPr lang="en-GB" sz="2900" b="1" dirty="0"/>
              <a:t>The Local Public Audit System                                   </a:t>
            </a:r>
            <a:r>
              <a:rPr lang="en-GB" sz="2900" dirty="0"/>
              <a:t>(a system “no longer fit for purpose”)</a:t>
            </a:r>
          </a:p>
          <a:p>
            <a:endParaRPr lang="en-GB" sz="1700" dirty="0"/>
          </a:p>
          <a:p>
            <a:r>
              <a:rPr lang="en-GB" sz="2900" dirty="0"/>
              <a:t>The </a:t>
            </a:r>
            <a:r>
              <a:rPr lang="en-GB" sz="2900" b="1" dirty="0"/>
              <a:t>Local Government Finance System </a:t>
            </a:r>
            <a:r>
              <a:rPr lang="en-GB" sz="2900" dirty="0"/>
              <a:t>for supporting LAs and LPEs.</a:t>
            </a:r>
          </a:p>
          <a:p>
            <a:endParaRPr lang="en-GB" sz="1700" dirty="0"/>
          </a:p>
          <a:p>
            <a:r>
              <a:rPr lang="en-GB" sz="2900" dirty="0"/>
              <a:t>Financial </a:t>
            </a:r>
            <a:r>
              <a:rPr lang="en-GB" sz="2900" b="1" dirty="0"/>
              <a:t>resilience and financial vulnerability </a:t>
            </a:r>
            <a:r>
              <a:rPr lang="en-GB" sz="2900" dirty="0"/>
              <a:t>of LAs in England and a toolkit for authorities to self-assess</a:t>
            </a:r>
          </a:p>
          <a:p>
            <a:endParaRPr lang="en-GB" sz="1700" dirty="0"/>
          </a:p>
          <a:p>
            <a:r>
              <a:rPr lang="en-GB" sz="2900" b="1" dirty="0"/>
              <a:t>Government Intervention </a:t>
            </a:r>
            <a:r>
              <a:rPr lang="en-GB" sz="2900" dirty="0"/>
              <a:t>in failing/bankrupt LAs</a:t>
            </a:r>
          </a:p>
          <a:p>
            <a:pPr marL="457200" lvl="1" indent="0">
              <a:buNone/>
            </a:pPr>
            <a:endParaRPr lang="en-GB" sz="1300" dirty="0"/>
          </a:p>
          <a:p>
            <a:pPr lvl="1"/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33291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F3D6A-BD80-0AEF-F14F-2250BB29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latin typeface="+mn-lt"/>
              </a:rPr>
              <a:t>1. The Local Public Audit System</a:t>
            </a:r>
            <a:br>
              <a:rPr lang="en-GB" sz="4000" b="1" dirty="0">
                <a:latin typeface="+mn-lt"/>
              </a:rPr>
            </a:br>
            <a:br>
              <a:rPr lang="en-GB" sz="4000" b="1" dirty="0">
                <a:latin typeface="+mn-lt"/>
              </a:rPr>
            </a:br>
            <a:r>
              <a:rPr lang="en-GB" sz="2800" b="1" dirty="0">
                <a:latin typeface="+mn-lt"/>
              </a:rPr>
              <a:t>(The system that certifies financial propriety)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8CCFD8F-FE15-61C7-2A42-51434B0EB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95842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26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F3D6A-BD80-0AEF-F14F-2250BB29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048861"/>
          </a:xfrm>
        </p:spPr>
        <p:txBody>
          <a:bodyPr anchor="b">
            <a:normAutofit/>
          </a:bodyPr>
          <a:lstStyle/>
          <a:p>
            <a:pPr algn="ctr"/>
            <a:r>
              <a:rPr lang="en-GB" sz="3600" b="1" dirty="0">
                <a:latin typeface="+mn-lt"/>
              </a:rPr>
              <a:t>2. The Local Government Finance System</a:t>
            </a:r>
            <a:br>
              <a:rPr lang="en-GB" sz="3000" b="1" dirty="0">
                <a:latin typeface="+mn-lt"/>
              </a:rPr>
            </a:br>
            <a:r>
              <a:rPr lang="en-GB" sz="2400" b="1" dirty="0">
                <a:latin typeface="+mn-lt"/>
              </a:rPr>
              <a:t>(The financial system that supports Local Authorities and Local Public Entities).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3A1D6-4C81-2DDF-456C-E2D3C5085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Our Key Objectives: </a:t>
            </a:r>
          </a:p>
          <a:p>
            <a:pPr marL="0" indent="0">
              <a:buNone/>
            </a:pPr>
            <a:endParaRPr lang="en-GB" sz="800" b="1" dirty="0"/>
          </a:p>
          <a:p>
            <a:r>
              <a:rPr lang="en-GB" sz="2000" dirty="0"/>
              <a:t>To demonstrate the </a:t>
            </a:r>
            <a:r>
              <a:rPr lang="en-GB" sz="2000" b="1" dirty="0"/>
              <a:t>inadequacy, unfairness, inequity, and unsustainability </a:t>
            </a:r>
            <a:r>
              <a:rPr lang="en-GB" sz="2000" dirty="0"/>
              <a:t>of the existing system of government financial support to local authorities. </a:t>
            </a:r>
          </a:p>
          <a:p>
            <a:endParaRPr lang="en-GB" sz="800" dirty="0"/>
          </a:p>
          <a:p>
            <a:r>
              <a:rPr lang="en-GB" sz="2000" dirty="0"/>
              <a:t>To </a:t>
            </a:r>
            <a:r>
              <a:rPr lang="en-GB" sz="2000" b="1" dirty="0"/>
              <a:t>demonstrate how it could be improved </a:t>
            </a:r>
            <a:r>
              <a:rPr lang="en-GB" sz="2000" dirty="0"/>
              <a:t>as a collection and distribution system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000" dirty="0"/>
              <a:t>To provide Local Authorities with a </a:t>
            </a:r>
            <a:r>
              <a:rPr lang="en-GB" sz="2000" b="1" dirty="0"/>
              <a:t>self-assessment toolkit </a:t>
            </a:r>
            <a:r>
              <a:rPr lang="en-GB" sz="2000" dirty="0"/>
              <a:t>to enable them to improve their short, medium, and long-term financial resilience.</a:t>
            </a:r>
          </a:p>
        </p:txBody>
      </p:sp>
      <p:pic>
        <p:nvPicPr>
          <p:cNvPr id="5" name="Picture 4" descr="Low angle view of modern skyscrapers rising straight up against a dramatic sky">
            <a:extLst>
              <a:ext uri="{FF2B5EF4-FFF2-40B4-BE49-F238E27FC236}">
                <a16:creationId xmlns:a16="http://schemas.microsoft.com/office/drawing/2014/main" id="{600D88B0-CE84-6880-7E5A-54E29E5D4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23" r="16961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8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631A-C6D7-A425-D943-9C56D3CC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972929"/>
            <a:ext cx="4160527" cy="1616203"/>
          </a:xfrm>
        </p:spPr>
        <p:txBody>
          <a:bodyPr anchor="t">
            <a:normAutofit fontScale="90000"/>
          </a:bodyPr>
          <a:lstStyle/>
          <a:p>
            <a:r>
              <a:rPr lang="en-GB" sz="2500" b="1" dirty="0">
                <a:latin typeface="+mn-lt"/>
              </a:rPr>
              <a:t>3. The financial resilience and financial vulnerability of LAs and, a toolkit for authorities to self-assess</a:t>
            </a:r>
            <a:br>
              <a:rPr lang="en-GB" sz="2500" dirty="0"/>
            </a:br>
            <a:endParaRPr lang="en-GB" sz="2500" dirty="0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368C692C-25DF-F1B0-2798-E74AD4A30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2" r="34362" b="2"/>
          <a:stretch/>
        </p:blipFill>
        <p:spPr>
          <a:xfrm>
            <a:off x="838199" y="2406316"/>
            <a:ext cx="3862137" cy="35749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9CEC-D829-1A37-4513-E369744C8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716" y="978195"/>
            <a:ext cx="6278083" cy="5003113"/>
          </a:xfrm>
        </p:spPr>
        <p:txBody>
          <a:bodyPr anchor="t">
            <a:normAutofit lnSpcReduction="10000"/>
          </a:bodyPr>
          <a:lstStyle/>
          <a:p>
            <a:r>
              <a:rPr lang="en-GB" sz="1800" dirty="0"/>
              <a:t>The </a:t>
            </a:r>
            <a:r>
              <a:rPr lang="en-GB" sz="1800" b="1" dirty="0"/>
              <a:t>long-term financial resilience of LAs has been severely compromised and significantly reduced </a:t>
            </a:r>
            <a:r>
              <a:rPr lang="en-GB" sz="1800" dirty="0"/>
              <a:t>by the implementation of austerity-localism policies between 2010 and 2024.</a:t>
            </a:r>
          </a:p>
          <a:p>
            <a:endParaRPr lang="en-GB" sz="800" dirty="0"/>
          </a:p>
          <a:p>
            <a:r>
              <a:rPr lang="en-GB" sz="1800" dirty="0"/>
              <a:t>This research is based on a </a:t>
            </a:r>
            <a:r>
              <a:rPr lang="en-GB" sz="1800" b="1" dirty="0"/>
              <a:t>detailed long-term database </a:t>
            </a:r>
            <a:r>
              <a:rPr lang="en-GB" sz="1800" dirty="0"/>
              <a:t>that covers all services in all local authorities in England and Wales.</a:t>
            </a:r>
          </a:p>
          <a:p>
            <a:endParaRPr lang="en-GB" sz="800" dirty="0"/>
          </a:p>
          <a:p>
            <a:r>
              <a:rPr lang="en-GB" sz="1800" dirty="0"/>
              <a:t>It involves the  </a:t>
            </a:r>
            <a:r>
              <a:rPr lang="en-GB" sz="1800" b="1" dirty="0"/>
              <a:t>development of a qualitatively based analytical tool </a:t>
            </a:r>
            <a:r>
              <a:rPr lang="en-GB" sz="1800" dirty="0"/>
              <a:t>for the UK version of a cross-European initiative (supported by CIPFA, CIMA, and the LGA) to enable LAs </a:t>
            </a:r>
            <a:r>
              <a:rPr lang="en-GB" sz="1800" b="1" dirty="0"/>
              <a:t>to assess their financial resilience</a:t>
            </a:r>
            <a:r>
              <a:rPr lang="en-GB" sz="1800" dirty="0"/>
              <a:t>. It complements the current CIPFA </a:t>
            </a:r>
            <a:r>
              <a:rPr lang="en-GB" sz="1800" i="1" dirty="0"/>
              <a:t>Financial Resilience Index which is </a:t>
            </a:r>
            <a:r>
              <a:rPr lang="en-GB" sz="1800" dirty="0"/>
              <a:t>a quantitively based analytical tool. </a:t>
            </a:r>
          </a:p>
          <a:p>
            <a:endParaRPr lang="en-GB" sz="800" dirty="0"/>
          </a:p>
          <a:p>
            <a:r>
              <a:rPr lang="en-GB" sz="1800" dirty="0"/>
              <a:t>It has been favourably received by the LAs and the professional bodies in </a:t>
            </a:r>
            <a:r>
              <a:rPr lang="en-GB" sz="1800" b="1" dirty="0"/>
              <a:t>2 rounds of content testing </a:t>
            </a:r>
            <a:r>
              <a:rPr lang="en-GB" sz="1800" dirty="0"/>
              <a:t>by volunteer LAs. Translations of the toolkit into Austrian, German and Italian together and a </a:t>
            </a:r>
            <a:r>
              <a:rPr lang="en-GB" sz="1800" b="1" dirty="0"/>
              <a:t>web-based version of the model are currently being designed and constructed </a:t>
            </a:r>
            <a:r>
              <a:rPr lang="en-GB" sz="1800" dirty="0"/>
              <a:t>for dissemination.</a:t>
            </a:r>
          </a:p>
          <a:p>
            <a:endParaRPr lang="en-GB" sz="1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F08BBE-71A7-AEFC-F970-93C6BF79B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1C42412-D66A-A89A-CBAD-067355BA7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F63095-BD54-33B2-6873-1DC4DF820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580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8AB96-5AFB-C641-1C16-C7900FD62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619" y="681037"/>
            <a:ext cx="4737284" cy="23001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latin typeface="+mn-lt"/>
              </a:rPr>
              <a:t>4. Government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Intervention and Monitoring  </a:t>
            </a:r>
            <a:br>
              <a:rPr lang="en-US" sz="1600" dirty="0"/>
            </a:br>
            <a:br>
              <a:rPr lang="en-US" sz="1600" dirty="0"/>
            </a:br>
            <a:r>
              <a:rPr lang="en-US" sz="1800" b="1" dirty="0"/>
              <a:t>(How the UK government responds to financial, service and corporate failings in local authorities).  </a:t>
            </a:r>
            <a:br>
              <a:rPr lang="en-US" sz="1600" b="1" dirty="0"/>
            </a:br>
            <a:endParaRPr lang="en-US" sz="1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04C46-D912-F872-EFBD-BDC700334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618" y="2630161"/>
            <a:ext cx="4571451" cy="35468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algn="l"/>
            <a:r>
              <a:rPr lang="en-US" b="1" dirty="0"/>
              <a:t>Projects</a:t>
            </a:r>
            <a:r>
              <a:rPr lang="en-US" sz="2000" b="1" dirty="0"/>
              <a:t> </a:t>
            </a:r>
          </a:p>
          <a:p>
            <a:pPr algn="l"/>
            <a:endParaRPr lang="en-US" sz="2000" b="1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Corporate Intervention 2000-2010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Financial Intervention 2018-2024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Case Studies: 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1800" b="1" dirty="0"/>
              <a:t>Northamptonshire, 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1800" b="1" dirty="0"/>
              <a:t>Birmingham, 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1800" b="1" dirty="0"/>
              <a:t>Nottingham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20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holding an axe&#10;&#10;Description automatically generated">
            <a:extLst>
              <a:ext uri="{FF2B5EF4-FFF2-40B4-BE49-F238E27FC236}">
                <a16:creationId xmlns:a16="http://schemas.microsoft.com/office/drawing/2014/main" id="{7616F898-C712-1568-E19F-57FF04472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r="8398"/>
          <a:stretch/>
        </p:blipFill>
        <p:spPr>
          <a:xfrm>
            <a:off x="5498603" y="804672"/>
            <a:ext cx="5877587" cy="51983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8096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5FD0D-0757-9366-7ABD-40DCC4D6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87" y="1153572"/>
            <a:ext cx="3749448" cy="44611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+mn-lt"/>
              </a:rPr>
              <a:t>Northamptonshire County Council</a:t>
            </a:r>
            <a:br>
              <a:rPr lang="en-GB" sz="2800" b="1" dirty="0">
                <a:solidFill>
                  <a:srgbClr val="FFFFFF"/>
                </a:solidFill>
                <a:latin typeface="+mn-lt"/>
              </a:rPr>
            </a:br>
            <a:br>
              <a:rPr lang="en-GB" sz="2800" b="1" dirty="0">
                <a:solidFill>
                  <a:srgbClr val="FFFFFF"/>
                </a:solidFill>
                <a:latin typeface="+mn-lt"/>
              </a:rPr>
            </a:br>
            <a:r>
              <a:rPr lang="en-GB" sz="2800" b="1" dirty="0">
                <a:solidFill>
                  <a:srgbClr val="FFFFFF"/>
                </a:solidFill>
                <a:latin typeface="+mn-lt"/>
              </a:rPr>
              <a:t>The background, the ‘trigger’ and a conundrum.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F975-431C-FCE0-F08E-16522D25F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057858" cy="5947568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2200" dirty="0"/>
              <a:t>In 2018 NCC issued two </a:t>
            </a:r>
            <a:r>
              <a:rPr lang="en-GB" sz="2200" b="1" dirty="0"/>
              <a:t>Section 114 notices </a:t>
            </a:r>
            <a:r>
              <a:rPr lang="en-GB" sz="2200" dirty="0"/>
              <a:t>acknowledging it could not balance its budget in 2018/19 or 2019/2020   </a:t>
            </a:r>
          </a:p>
          <a:p>
            <a:endParaRPr lang="en-GB" sz="900" dirty="0"/>
          </a:p>
          <a:p>
            <a:r>
              <a:rPr lang="en-GB" sz="2200" dirty="0"/>
              <a:t>The government appointed an independent external consultant (Max Caller) to undertake a </a:t>
            </a:r>
            <a:r>
              <a:rPr lang="en-GB" sz="2200" b="1" dirty="0"/>
              <a:t>Best Value Review </a:t>
            </a:r>
            <a:r>
              <a:rPr lang="en-GB" sz="2200" dirty="0"/>
              <a:t>of the council</a:t>
            </a:r>
          </a:p>
          <a:p>
            <a:endParaRPr lang="en-GB" sz="900" dirty="0"/>
          </a:p>
          <a:p>
            <a:r>
              <a:rPr lang="en-GB" sz="2200" dirty="0"/>
              <a:t>The report concluded that NCC had “failed to comply with its duty to provide best value ” primarily because it had “</a:t>
            </a:r>
            <a:r>
              <a:rPr lang="en-GB" sz="2200" b="1" dirty="0"/>
              <a:t>lost budgetary control and appeared to abandon strong and effective budget setting scrutiny</a:t>
            </a:r>
            <a:r>
              <a:rPr lang="en-GB" sz="2200" dirty="0"/>
              <a:t>” (Caller 2018 p1). </a:t>
            </a:r>
          </a:p>
          <a:p>
            <a:endParaRPr lang="en-GB" sz="900" dirty="0"/>
          </a:p>
          <a:p>
            <a:r>
              <a:rPr lang="en-GB" sz="2200" dirty="0"/>
              <a:t>Although the inadequate financial controls were entirely the responsibility of NCC, the report also suggested that </a:t>
            </a:r>
            <a:r>
              <a:rPr lang="en-GB" sz="2200" b="1" dirty="0"/>
              <a:t>local government across Northamptonshire should be re-structured</a:t>
            </a:r>
            <a:r>
              <a:rPr lang="en-GB" sz="2200" dirty="0"/>
              <a:t> and two new unitary councils created from the County Council and the 7 district councils.</a:t>
            </a:r>
          </a:p>
          <a:p>
            <a:endParaRPr lang="en-GB" sz="900" dirty="0"/>
          </a:p>
          <a:p>
            <a:r>
              <a:rPr lang="en-GB" sz="2200" b="1" dirty="0"/>
              <a:t>Why was their little public or political opposition to this radical intervention in local democracy</a:t>
            </a:r>
            <a:r>
              <a:rPr lang="en-GB" sz="2200" dirty="0"/>
              <a:t>, when previous interventions and local government reorganisations have usually been highly contested and strongly resisted </a:t>
            </a:r>
          </a:p>
          <a:p>
            <a:pPr marL="0" indent="0">
              <a:buNone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30188248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1352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5_Office Theme</vt:lpstr>
      <vt:lpstr>  NBS  Annual Research Conference  11th June 2024 </vt:lpstr>
      <vt:lpstr>Public Policy and Management Research Interests</vt:lpstr>
      <vt:lpstr>PPMs’ Modus Operandi </vt:lpstr>
      <vt:lpstr>Local and Central Government   Public assurance and effective delivery of public services</vt:lpstr>
      <vt:lpstr>1. The Local Public Audit System  (The system that certifies financial propriety) </vt:lpstr>
      <vt:lpstr>2. The Local Government Finance System (The financial system that supports Local Authorities and Local Public Entities).</vt:lpstr>
      <vt:lpstr>3. The financial resilience and financial vulnerability of LAs and, a toolkit for authorities to self-assess </vt:lpstr>
      <vt:lpstr>4. Government  Intervention and Monitoring    (How the UK government responds to financial, service and corporate failings in local authorities).   </vt:lpstr>
      <vt:lpstr>Northamptonshire County Council  The background, the ‘trigger’ and a conundrum.</vt:lpstr>
      <vt:lpstr>Nottingham City Council  Initially monitoring but upgraded to intervention.</vt:lpstr>
      <vt:lpstr>Birmingham City Council goes ‘bankrupt’   As the largest LA in Europe this was international news  What was its background and  ‘trigger’ for action?</vt:lpstr>
      <vt:lpstr>Why is this unsustainable?  .. and why we need to change Government policy!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Knowledge Exchange Practice   Leading in Practice,  The leadership/progression programme”</dc:title>
  <dc:creator>Murphy, Peter</dc:creator>
  <cp:lastModifiedBy>Gallacher, Jonathan</cp:lastModifiedBy>
  <cp:revision>36</cp:revision>
  <dcterms:created xsi:type="dcterms:W3CDTF">2024-01-04T14:59:59Z</dcterms:created>
  <dcterms:modified xsi:type="dcterms:W3CDTF">2024-07-23T12:26:49Z</dcterms:modified>
</cp:coreProperties>
</file>