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9" r:id="rId6"/>
    <p:sldId id="260" r:id="rId7"/>
    <p:sldId id="285" r:id="rId8"/>
    <p:sldId id="287" r:id="rId9"/>
    <p:sldId id="294" r:id="rId10"/>
    <p:sldId id="288" r:id="rId11"/>
    <p:sldId id="290" r:id="rId12"/>
    <p:sldId id="291" r:id="rId13"/>
    <p:sldId id="292" r:id="rId14"/>
    <p:sldId id="293" r:id="rId15"/>
    <p:sldId id="289" r:id="rId16"/>
    <p:sldId id="296" r:id="rId17"/>
    <p:sldId id="297" r:id="rId18"/>
    <p:sldId id="295" r:id="rId19"/>
    <p:sldId id="298" r:id="rId20"/>
    <p:sldId id="299" r:id="rId21"/>
    <p:sldId id="300" r:id="rId22"/>
    <p:sldId id="301" r:id="rId23"/>
    <p:sldId id="284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9FD6B6-DFFA-EFCF-BA69-98F4FECD1219}" name="Caitlyn Orme 2021 (N1017455)" initials="" userId="S::N1017455@my.ntu.ac.uk::7e2d7233-890f-4902-b1bc-b3a78990c73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C"/>
    <a:srgbClr val="B5B0AC"/>
    <a:srgbClr val="6F6258"/>
    <a:srgbClr val="E5E5E5"/>
    <a:srgbClr val="EC6D86"/>
    <a:srgbClr val="E6005B"/>
    <a:srgbClr val="9E043D"/>
    <a:srgbClr val="BB3F07"/>
    <a:srgbClr val="C7D533"/>
    <a:srgbClr val="821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46DF9-1CE1-4399-8CDD-89BD17474925}" v="6" dt="2024-07-01T10:37:14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8"/>
    <p:restoredTop sz="95865" autoAdjust="0"/>
  </p:normalViewPr>
  <p:slideViewPr>
    <p:cSldViewPr snapToGrid="0" snapToObjects="1">
      <p:cViewPr varScale="1">
        <p:scale>
          <a:sx n="63" d="100"/>
          <a:sy n="63" d="100"/>
        </p:scale>
        <p:origin x="824" y="56"/>
      </p:cViewPr>
      <p:guideLst/>
    </p:cSldViewPr>
  </p:slideViewPr>
  <p:outlineViewPr>
    <p:cViewPr>
      <p:scale>
        <a:sx n="33" d="100"/>
        <a:sy n="33" d="100"/>
      </p:scale>
      <p:origin x="0" y="-8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81D7C-81F1-BA48-B0CF-02C398C91972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88987-9C11-FC43-B2CE-3A9A6A292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8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96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30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77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64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0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83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59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6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3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0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5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9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3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1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6300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E600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4" y="4015578"/>
            <a:ext cx="11306174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9E04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B026E5-3198-8D4C-956B-0E8532CD5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2232554" cy="657868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B58F904-7080-FE43-A777-0CCCA7DE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6057900"/>
            <a:ext cx="5473701" cy="35877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12/08/2024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44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7B00AC3-9B1E-2E4B-BC7B-406D8A38D1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21EC89-DA5A-2B4B-B94A-FD5D13BA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FEA125-D139-1A4D-A206-2BABBEE26DC4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4871E7-C776-E845-B38B-91971ED53532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861CF-8442-2E57-2581-8FF8F9AFD5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Unsymetrical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3" y="2813048"/>
            <a:ext cx="3529012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1989138"/>
            <a:ext cx="74168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5743288-93C1-B747-B6D2-E62ECB66A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BBD38C-D5E6-E14C-82D7-CDA28865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4952491-1CB4-104F-95DC-3C7A95C11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E6B900-0CAE-6B4C-B741-178AD460BD32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A1B2DE-F07F-8147-AD48-234D917280D2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99802-E73C-188F-581A-23A48C261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7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32288" y="1989138"/>
            <a:ext cx="352901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572A3E-7061-AE46-B81E-7EEEF4B2F2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21664" y="1989138"/>
            <a:ext cx="3527423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DC3E782-E2DF-224A-8EC7-F432750D9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9432BC-F7ED-AD44-955D-1B98B227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18504C-E8A7-EA43-8DA0-0CE9310D674A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BB3217-4ECB-9C4E-B129-4CD1A7606E4D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6722F9-94B6-AC5D-7D28-77653A1FC7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2" y="2813048"/>
            <a:ext cx="3529013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D979E-7EEF-5D4A-8AC3-74C6CE848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0075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32288" y="2813047"/>
            <a:ext cx="3527425" cy="2884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43422A0-145A-7943-95AD-B9C948D26B2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20076" y="2813046"/>
            <a:ext cx="3529012" cy="2884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EF264802-11B4-5941-991C-96BAD5628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1D1754-6A16-0A4B-9E06-5B285B135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760B23AA-B159-A04B-A49B-76835B629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3529013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F568595-A127-5846-A037-D0819A0252E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32288" y="1989138"/>
            <a:ext cx="3527425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D682C8-053C-4942-93C0-CDCB02169B50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2EA856-078C-B74C-87C6-AC58462CB29C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71B6D-DC49-AE4C-3A44-50C05BFA4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27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1855C3A-3FE6-774C-8B42-DE78E4C58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EFCAB50-6370-994D-BF7A-C505E83CF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B048F09A-B384-8C49-9343-9C78BE372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632" y="1989138"/>
            <a:ext cx="9378733" cy="2372252"/>
          </a:xfrm>
          <a:prstGeom prst="rect">
            <a:avLst/>
          </a:prstGeom>
        </p:spPr>
        <p:txBody>
          <a:bodyPr lIns="0" rIns="90000" anchor="ctr" anchorCtr="0">
            <a:normAutofit/>
          </a:bodyPr>
          <a:lstStyle>
            <a:lvl1pPr algn="l">
              <a:defRPr sz="4500" b="1">
                <a:solidFill>
                  <a:srgbClr val="E6005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338F5E73-6BFD-7748-BFD6-93FCF46A7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632" y="4542366"/>
            <a:ext cx="9378733" cy="1155172"/>
          </a:xfrm>
          <a:prstGeom prst="rect">
            <a:avLst/>
          </a:prstGeom>
        </p:spPr>
        <p:txBody>
          <a:bodyPr lIns="0" anchor="ctr" anchorCtr="0">
            <a:normAutofit/>
          </a:bodyPr>
          <a:lstStyle>
            <a:lvl1pPr marL="0" indent="0" algn="l">
              <a:buNone/>
              <a:defRPr sz="3000" b="1">
                <a:solidFill>
                  <a:srgbClr val="9E04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650F2B-C9D3-F54A-91EC-BEDF952B03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2913" y="1010601"/>
            <a:ext cx="963720" cy="7975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AD6DD1-3573-E54F-8768-B0CFC8AFB6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785366" y="4899977"/>
            <a:ext cx="963720" cy="7975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4A2B9C-4747-EB44-AD6F-788273471394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C44A-5626-1B42-B24C-44A8F39FB46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le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BD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F07D0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F07D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0"/>
            <a:ext cx="12192000" cy="441325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46D80A-BB91-1241-848B-6B912282049B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B81DC7A-6B12-7D4A-B479-9DCA384957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F07D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3F2ECD-F01F-03FD-15F9-862D6D8E29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le Blu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CE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12688"/>
            <a:ext cx="11306173" cy="182539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00A6E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00A6E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0"/>
            <a:ext cx="12192000" cy="441325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7678BD-869E-C64D-BBB5-DB38A6A8CF00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FAD923B-E667-FD45-B41A-12791D221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00A6E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9DA0C-45F6-FA40-9FA1-162829698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8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Blu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5B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00A6E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F878E-DE03-2942-B907-3CF8B4BF5BA7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441CAE-3F74-A749-B92B-BA7301BD3CC4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00A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986C3D8-75F2-AF4D-852E-617DA34AB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00A6E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4F8FA1-C49E-2864-C9F8-635634F66B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24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al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C701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9F709-E7C3-C149-A260-3C4BD44CD5DB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635ED3-5E00-7F4E-9AE5-AF4B24A44CF5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7A12D8D-2172-A24B-A568-26FC3B4B28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C7017F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17F34-AF24-46B0-B83D-76AA9C7D7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68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1989138"/>
            <a:ext cx="11306173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F07D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D2627D-3696-4F4C-8BC6-79103D22C236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0039B7-FA62-F24C-BCFF-BA21679AD8B7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8DC3CBE-2843-1642-BD7A-5C7A9BC16E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F07D00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1C3FC-D76C-7472-6106-7C26C45E7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5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6"/>
            <a:ext cx="12191999" cy="6300786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2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9E04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86CB3D1-E135-FD4F-A056-483535DE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6057899"/>
            <a:ext cx="5473701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rgbClr val="9E043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12/08/2024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1448D-FE4F-2AE4-153D-99DC033B3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2232554" cy="6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6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Purpl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C70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821E6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867788-B905-9E45-B992-B2C5D2894330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9B5E4C-2015-A748-95FB-CF22799B0CD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821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46CC34B-1499-F541-84B4-B09C59E3E2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821E69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F08058-82E5-7BCC-F807-2C691FD15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36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ual Green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6D9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C7D5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AFFF2-502D-054E-B5DC-66A77A6B8A6E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C7D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91E44-21DE-A842-8B5E-6AD38E86E74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C7D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9BF5122-5B53-AF4A-BB6D-678ABD2D40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C7D533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7111BA-9A0E-F35C-5EB7-199758745E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01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07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BB3F0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BB3F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BB3F07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056AE-1904-4AB2-A8C1-0D9F43F5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47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E6005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6FEB14-1472-9DFE-D462-AEC5A4FFFA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65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EC6D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E6005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9C6916-6353-9C78-EEF5-67FE2F104B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5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asual Orang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8B09DB-0CE7-674F-8B4F-D3BDC1E1F58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D4D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A774C6-72B5-B54D-AFC5-BEDE6662B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2024063"/>
            <a:ext cx="11306173" cy="1814024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8CD21CC-038F-084D-86A0-F56D478F1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3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B5B0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98AC0-B7CB-074A-816A-237E0E868E59}"/>
              </a:ext>
            </a:extLst>
          </p:cNvPr>
          <p:cNvSpPr/>
          <p:nvPr userDrawn="1"/>
        </p:nvSpPr>
        <p:spPr>
          <a:xfrm>
            <a:off x="0" y="1"/>
            <a:ext cx="12192000" cy="452699"/>
          </a:xfrm>
          <a:prstGeom prst="rect">
            <a:avLst/>
          </a:prstGeom>
          <a:solidFill>
            <a:srgbClr val="B5B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60D5D-4AC5-424B-9227-98890EF54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6057899"/>
            <a:ext cx="378584" cy="4504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636DE5-A460-F448-BC8B-A823C89548E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A6E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E93626E-75D3-2946-9E24-B1657D8181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B5B0AC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204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B90F54-2FD9-B744-B972-C1D92C843C23}"/>
              </a:ext>
            </a:extLst>
          </p:cNvPr>
          <p:cNvSpPr/>
          <p:nvPr userDrawn="1"/>
        </p:nvSpPr>
        <p:spPr>
          <a:xfrm>
            <a:off x="1" y="431386"/>
            <a:ext cx="12191999" cy="6300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6A658-0183-444F-91C4-2F380978AAE1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rgbClr val="E6005B"/>
                </a:solidFill>
              </a:rPr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559062-1FB6-90C7-C040-87638801C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2232554" cy="6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29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73252D-FA87-8946-98E6-F10F7EFB191B}"/>
              </a:ext>
            </a:extLst>
          </p:cNvPr>
          <p:cNvSpPr/>
          <p:nvPr userDrawn="1"/>
        </p:nvSpPr>
        <p:spPr>
          <a:xfrm>
            <a:off x="0" y="441326"/>
            <a:ext cx="12191999" cy="6300786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6005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1A0BD-8134-9B4A-AE3E-E7C0EECCD029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rgbClr val="9E043D"/>
                </a:solidFill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91716-9765-62BA-437B-C8C181380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2232554" cy="6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54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818EEC-D27C-9844-8F9A-431793B5929C}"/>
              </a:ext>
            </a:extLst>
          </p:cNvPr>
          <p:cNvSpPr/>
          <p:nvPr userDrawn="1"/>
        </p:nvSpPr>
        <p:spPr>
          <a:xfrm>
            <a:off x="0" y="441325"/>
            <a:ext cx="12191999" cy="6300787"/>
          </a:xfrm>
          <a:prstGeom prst="rect">
            <a:avLst/>
          </a:prstGeom>
          <a:solidFill>
            <a:srgbClr val="4D4D4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E3E8BC-7439-0742-A9FC-77BBB38EF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2232554" cy="657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E62ECB-71C5-2342-A1AF-B7DAA1E1B964}"/>
              </a:ext>
            </a:extLst>
          </p:cNvPr>
          <p:cNvSpPr txBox="1"/>
          <p:nvPr userDrawn="1"/>
        </p:nvSpPr>
        <p:spPr>
          <a:xfrm>
            <a:off x="442913" y="2024062"/>
            <a:ext cx="11306175" cy="181402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3949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 userDrawn="1"/>
        </p:nvSpPr>
        <p:spPr>
          <a:xfrm>
            <a:off x="0" y="441325"/>
            <a:ext cx="12191999" cy="6300787"/>
          </a:xfrm>
          <a:prstGeom prst="rect">
            <a:avLst/>
          </a:prstGeom>
          <a:solidFill>
            <a:srgbClr val="4D4D4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3" y="4015578"/>
            <a:ext cx="11306175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07DCF46-D938-064E-964C-1B901110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8" y="6057899"/>
            <a:ext cx="5473699" cy="3587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7342E9-89D0-D246-B0E5-635614E13D75}" type="datetime1">
              <a:rPr lang="en-GB" smtClean="0"/>
              <a:pPr/>
              <a:t>12/08/2024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3EECD-0ECE-ED5E-5212-3C9EF6CA4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3" y="800100"/>
            <a:ext cx="2232554" cy="6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95D28-07F6-9F47-8128-50C443109906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CF5D-95B4-ED49-9DD6-98E123507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11306174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523BD2-753E-0A47-B307-D80B3FF6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683437-A234-3E4E-8B92-A0C560819C16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DF1BA5-471A-8044-BDBA-890115BBFF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8E6512-772A-EDFD-5262-D0783030EB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1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204BD-F3EB-5842-9319-7B613DC25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11306176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2813048"/>
            <a:ext cx="11306174" cy="2884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AAEC381-AE42-7E44-9B48-79580631F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F2C38B-13DA-064A-AF49-AA97B43EDAB3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1A03B6-F236-5D46-B133-E912BE6844F9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2FDF06-1A80-1548-5B4E-BE46CA969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0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5887"/>
            <a:ext cx="12191999" cy="662622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CF8FDB-11E0-114D-9049-11851FC6CA6B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l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009F349-CC3D-6049-A88D-4E42B2F01C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2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C710-A668-F144-8CC5-039AD81D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9ECCE-CA94-5841-8835-15D01FC20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2" y="1989138"/>
            <a:ext cx="5473701" cy="37083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2F0DD8-CD89-964C-A0BF-3C891A947F9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75388" y="1989138"/>
            <a:ext cx="5473700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146BB0-D198-0847-B8BF-82032479A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D38791-8F3B-A640-A6FC-8EC532732508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63AD13-8CBA-8648-88F4-6142126E9F9A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1992F-566F-3F4F-76E9-DBDB00863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B88EC-6B3F-324D-8A9A-A2200D031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0" y="2813047"/>
            <a:ext cx="5473701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2B247-F8B0-6A43-86FE-2923DBEF9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1894" y="2813047"/>
            <a:ext cx="5457193" cy="28479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A4D7D-88B2-6543-8F2D-B4616BB6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1"/>
            <a:ext cx="11306176" cy="1001982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B35524-0F00-1A4F-8D8A-436C88100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5CF166-1A2B-F24F-9192-1EE62922C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8"/>
            <a:ext cx="5473701" cy="6368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1D5975-B545-F54E-B266-2A4DDDC8C4C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291895" y="1989139"/>
            <a:ext cx="5457193" cy="63685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9E043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F691ED-EF65-C446-B3BD-FB970876AB4D}"/>
              </a:ext>
            </a:extLst>
          </p:cNvPr>
          <p:cNvSpPr/>
          <p:nvPr userDrawn="1"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AC6DAE-40C2-FC4C-9C8A-8F55F3ECD49F}"/>
              </a:ext>
            </a:extLst>
          </p:cNvPr>
          <p:cNvSpPr/>
          <p:nvPr userDrawn="1"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527AEF-677D-E53C-C6D0-3F1665BED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2912" y="6057899"/>
            <a:ext cx="378585" cy="4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7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8E3CDC0-E15C-3D43-A94A-65D5EBAC0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2" y="1989139"/>
            <a:ext cx="11306175" cy="406876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CB133162-9D93-054D-BEB3-A08241D4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714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76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52" r:id="rId4"/>
    <p:sldLayoutId id="2147483676" r:id="rId5"/>
    <p:sldLayoutId id="2147483670" r:id="rId6"/>
    <p:sldLayoutId id="2147483684" r:id="rId7"/>
    <p:sldLayoutId id="2147483659" r:id="rId8"/>
    <p:sldLayoutId id="2147483653" r:id="rId9"/>
    <p:sldLayoutId id="2147483679" r:id="rId10"/>
    <p:sldLayoutId id="2147483680" r:id="rId11"/>
    <p:sldLayoutId id="2147483677" r:id="rId12"/>
    <p:sldLayoutId id="2147483678" r:id="rId13"/>
    <p:sldLayoutId id="2147483683" r:id="rId14"/>
    <p:sldLayoutId id="2147483651" r:id="rId15"/>
    <p:sldLayoutId id="2147483669" r:id="rId16"/>
    <p:sldLayoutId id="2147483662" r:id="rId17"/>
    <p:sldLayoutId id="2147483667" r:id="rId18"/>
    <p:sldLayoutId id="2147483663" r:id="rId19"/>
    <p:sldLayoutId id="2147483661" r:id="rId20"/>
    <p:sldLayoutId id="2147483668" r:id="rId21"/>
    <p:sldLayoutId id="2147483660" r:id="rId22"/>
    <p:sldLayoutId id="2147483687" r:id="rId23"/>
    <p:sldLayoutId id="2147483688" r:id="rId24"/>
    <p:sldLayoutId id="2147483689" r:id="rId25"/>
    <p:sldLayoutId id="2147483685" r:id="rId26"/>
    <p:sldLayoutId id="2147483658" r:id="rId27"/>
    <p:sldLayoutId id="2147483686" r:id="rId28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rgbClr val="E600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E6005B"/>
        </a:buClr>
        <a:buFont typeface="Wingdings" pitchFamily="2" charset="2"/>
        <a:buChar char="§"/>
        <a:defRPr sz="25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6005B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A4A3A4"/>
          </p15:clr>
        </p15:guide>
        <p15:guide id="2" orient="horz" pos="278" userDrawn="1">
          <p15:clr>
            <a:srgbClr val="A4A3A4"/>
          </p15:clr>
        </p15:guide>
        <p15:guide id="3" pos="2502" userDrawn="1">
          <p15:clr>
            <a:srgbClr val="A4A3A4"/>
          </p15:clr>
        </p15:guide>
        <p15:guide id="4" pos="2729" userDrawn="1">
          <p15:clr>
            <a:srgbClr val="A4A3A4"/>
          </p15:clr>
        </p15:guide>
        <p15:guide id="5" pos="4951" userDrawn="1">
          <p15:clr>
            <a:srgbClr val="A4A3A4"/>
          </p15:clr>
        </p15:guide>
        <p15:guide id="6" pos="5178" userDrawn="1">
          <p15:clr>
            <a:srgbClr val="A4A3A4"/>
          </p15:clr>
        </p15:guide>
        <p15:guide id="7" pos="7401" userDrawn="1">
          <p15:clr>
            <a:srgbClr val="A4A3A4"/>
          </p15:clr>
        </p15:guide>
        <p15:guide id="8" orient="horz" pos="504" userDrawn="1">
          <p15:clr>
            <a:srgbClr val="A4A3A4"/>
          </p15:clr>
        </p15:guide>
        <p15:guide id="9" orient="horz" pos="3816" userDrawn="1">
          <p15:clr>
            <a:srgbClr val="A4A3A4"/>
          </p15:clr>
        </p15:guide>
        <p15:guide id="10" orient="horz" pos="4042" userDrawn="1">
          <p15:clr>
            <a:srgbClr val="A4A3A4"/>
          </p15:clr>
        </p15:guide>
        <p15:guide id="11" pos="3727" userDrawn="1">
          <p15:clr>
            <a:srgbClr val="A4A3A4"/>
          </p15:clr>
        </p15:guide>
        <p15:guide id="12" pos="3953" userDrawn="1">
          <p15:clr>
            <a:srgbClr val="A4A3A4"/>
          </p15:clr>
        </p15:guide>
        <p15:guide id="13" orient="horz" pos="3589" userDrawn="1">
          <p15:clr>
            <a:srgbClr val="A4A3A4"/>
          </p15:clr>
        </p15:guide>
        <p15:guide id="14" orient="horz" pos="1139" userDrawn="1">
          <p15:clr>
            <a:srgbClr val="A4A3A4"/>
          </p15:clr>
        </p15:guide>
        <p15:guide id="15" orient="horz" pos="125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hyperlink" Target="mailto:jenny.sanders@ntu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eprints.gla.ac.uk/110200/1/110200.pdf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timeshighereducation.com/blog/smart-people-problems-we-need-talk-aboutphd-mental-health" TargetMode="External"/><Relationship Id="rId5" Type="http://schemas.openxmlformats.org/officeDocument/2006/relationships/hyperlink" Target="https://doi.org/10.1080/03075079.2013.801428" TargetMode="External"/><Relationship Id="rId4" Type="http://schemas.openxmlformats.org/officeDocument/2006/relationships/hyperlink" Target="https://doi.org/10.1080/13538322.2011.61446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hyperlink" Target="https://doi.org/10.1177/152102511561139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4DFE8-7E94-7D42-8F57-AE1BC6C921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S3 PGTI Buddying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E7974-55B9-AA4E-BF3A-6C5D6E0541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Jenny Sanders – Senior Lecturer in Social Sciences</a:t>
            </a:r>
          </a:p>
          <a:p>
            <a:r>
              <a:rPr lang="en-US" dirty="0"/>
              <a:t>Caitlyn Orme – School Student Executive</a:t>
            </a:r>
          </a:p>
          <a:p>
            <a:r>
              <a:rPr lang="en-US" dirty="0"/>
              <a:t>Riman Kaur and Ben Taylor – School Project Assistants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E42C6-E536-1840-A610-282E173A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342E9-89D0-D246-B0E5-635614E13D75}" type="datetime1">
              <a:rPr lang="en-GB" smtClean="0"/>
              <a:pPr/>
              <a:t>12/08/2024</a:t>
            </a:fld>
            <a:endParaRPr lang="en-US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0422C72-3CD7-CDF9-0A59-ABCE41078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34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5"/>
    </mc:Choice>
    <mc:Fallback xmlns="">
      <p:transition spd="slow" advTm="3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0F02-7B69-B31B-14B1-4DE0008D9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083" y="2290608"/>
            <a:ext cx="6196717" cy="3837320"/>
          </a:xfrm>
        </p:spPr>
        <p:txBody>
          <a:bodyPr>
            <a:noAutofit/>
          </a:bodyPr>
          <a:lstStyle/>
          <a:p>
            <a:r>
              <a:rPr lang="en-GB" sz="2200" dirty="0"/>
              <a:t>Timetabling clashes often led to reduced in-person interactions, limiting support to online communication methods. </a:t>
            </a:r>
          </a:p>
          <a:p>
            <a:r>
              <a:rPr lang="en-GB" sz="2200" dirty="0"/>
              <a:t>Students paired with undergraduate Buddies raised concerns as to whether they understood the Postgraduate experience (including the inability to provide relevant academic support)</a:t>
            </a:r>
          </a:p>
          <a:p>
            <a:r>
              <a:rPr lang="en-GB" sz="2200" dirty="0"/>
              <a:t>Buddies recorded a lack of student response and engagement.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60905E-8E3A-8BF2-69C0-49E90FBB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83" y="371041"/>
            <a:ext cx="11306176" cy="1001982"/>
          </a:xfrm>
        </p:spPr>
        <p:txBody>
          <a:bodyPr/>
          <a:lstStyle/>
          <a:p>
            <a:r>
              <a:rPr lang="en-GB" dirty="0"/>
              <a:t>Scheme Evaluation – Focus Group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51873-7469-E4C6-9619-9B10B929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B9297-F03C-038F-DCF0-09F02064FF82}"/>
              </a:ext>
            </a:extLst>
          </p:cNvPr>
          <p:cNvSpPr txBox="1"/>
          <p:nvPr/>
        </p:nvSpPr>
        <p:spPr>
          <a:xfrm>
            <a:off x="1143000" y="7543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DA3B1-8739-C67A-8140-E7AC1E192421}"/>
              </a:ext>
            </a:extLst>
          </p:cNvPr>
          <p:cNvSpPr txBox="1"/>
          <p:nvPr/>
        </p:nvSpPr>
        <p:spPr>
          <a:xfrm>
            <a:off x="328613" y="1549561"/>
            <a:ext cx="3705226" cy="5501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buNone/>
            </a:pPr>
            <a:r>
              <a:rPr lang="en-GB" sz="2400" b="1" dirty="0"/>
              <a:t>Areas of improvement:</a:t>
            </a:r>
          </a:p>
        </p:txBody>
      </p:sp>
      <p:sp>
        <p:nvSpPr>
          <p:cNvPr id="7" name="Speech Bubble: Rectangle with Corners Rounded 1">
            <a:extLst>
              <a:ext uri="{FF2B5EF4-FFF2-40B4-BE49-F238E27FC236}">
                <a16:creationId xmlns:a16="http://schemas.microsoft.com/office/drawing/2014/main" id="{F5FF41BE-291D-1BA0-6A53-41AFFC60D808}"/>
              </a:ext>
            </a:extLst>
          </p:cNvPr>
          <p:cNvSpPr/>
          <p:nvPr/>
        </p:nvSpPr>
        <p:spPr>
          <a:xfrm>
            <a:off x="6507874" y="1604546"/>
            <a:ext cx="3499860" cy="1528492"/>
          </a:xfrm>
          <a:prstGeom prst="wedgeRoundRectCallout">
            <a:avLst>
              <a:gd name="adj1" fmla="val -44856"/>
              <a:gd name="adj2" fmla="val 6935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“A couple of students emailed to arrange a time to meet in person, but it was a struggle aligning our schedules together”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99090-AA65-AD86-3F4A-8F037EDC18F9}"/>
              </a:ext>
            </a:extLst>
          </p:cNvPr>
          <p:cNvSpPr txBox="1"/>
          <p:nvPr/>
        </p:nvSpPr>
        <p:spPr>
          <a:xfrm>
            <a:off x="8398933" y="4622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9" name="Speech Bubble: Rectangle with Corners Rounded 1">
            <a:extLst>
              <a:ext uri="{FF2B5EF4-FFF2-40B4-BE49-F238E27FC236}">
                <a16:creationId xmlns:a16="http://schemas.microsoft.com/office/drawing/2014/main" id="{22E21558-9E9F-21C8-77D2-A8A7DCAE48FF}"/>
              </a:ext>
            </a:extLst>
          </p:cNvPr>
          <p:cNvSpPr/>
          <p:nvPr/>
        </p:nvSpPr>
        <p:spPr>
          <a:xfrm>
            <a:off x="8488057" y="3240302"/>
            <a:ext cx="3499860" cy="1738570"/>
          </a:xfrm>
          <a:prstGeom prst="wedgeRoundRectCallout">
            <a:avLst>
              <a:gd name="adj1" fmla="val 37810"/>
              <a:gd name="adj2" fmla="val 62078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“My Buddy was an undergraduate, and I was asking myself, will she really understand what I’m going through and the pressures of being a Masters student?”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C47E9-76CB-8F8E-16DF-AD4B1BAEDDD9}"/>
              </a:ext>
            </a:extLst>
          </p:cNvPr>
          <p:cNvSpPr txBox="1"/>
          <p:nvPr/>
        </p:nvSpPr>
        <p:spPr>
          <a:xfrm>
            <a:off x="8608291" y="33620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12" name="Speech Bubble: Rectangle with Corners Rounded 1">
            <a:extLst>
              <a:ext uri="{FF2B5EF4-FFF2-40B4-BE49-F238E27FC236}">
                <a16:creationId xmlns:a16="http://schemas.microsoft.com/office/drawing/2014/main" id="{0A9F71BB-0EA9-7E62-6DDB-41D99C6866AC}"/>
              </a:ext>
            </a:extLst>
          </p:cNvPr>
          <p:cNvSpPr/>
          <p:nvPr/>
        </p:nvSpPr>
        <p:spPr>
          <a:xfrm>
            <a:off x="6400800" y="5081351"/>
            <a:ext cx="2758190" cy="1372125"/>
          </a:xfrm>
          <a:prstGeom prst="wedgeRoundRectCallout">
            <a:avLst>
              <a:gd name="adj1" fmla="val -37247"/>
              <a:gd name="adj2" fmla="val 5952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“It's difficult to obviously help if they are not responding”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9AF3D96-779F-6C07-B17F-54B84ECE5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55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8"/>
    </mc:Choice>
    <mc:Fallback xmlns="">
      <p:transition spd="slow" advTm="5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0F02-7B69-B31B-14B1-4DE0008D9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845" y="2528615"/>
            <a:ext cx="5021069" cy="2816392"/>
          </a:xfrm>
        </p:spPr>
        <p:txBody>
          <a:bodyPr>
            <a:noAutofit/>
          </a:bodyPr>
          <a:lstStyle/>
          <a:p>
            <a:r>
              <a:rPr lang="en-GB" sz="2200" dirty="0"/>
              <a:t>Mixed responses from students regarding the expectations and role of a “Buddy”.</a:t>
            </a:r>
          </a:p>
          <a:p>
            <a:r>
              <a:rPr lang="en-GB" sz="2200" dirty="0"/>
              <a:t>Themes such as maintaining boundaries was a common challenge among Buddies; particularly if the interaction was face-to-face.</a:t>
            </a:r>
          </a:p>
          <a:p>
            <a:endParaRPr lang="en-GB" sz="2200" dirty="0"/>
          </a:p>
          <a:p>
            <a:endParaRPr lang="en-GB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60905E-8E3A-8BF2-69C0-49E90FBB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45" y="389994"/>
            <a:ext cx="11306176" cy="1001982"/>
          </a:xfrm>
        </p:spPr>
        <p:txBody>
          <a:bodyPr/>
          <a:lstStyle/>
          <a:p>
            <a:r>
              <a:rPr lang="en-GB" dirty="0"/>
              <a:t>Scheme Evaluation – Focus Group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51873-7469-E4C6-9619-9B10B929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B9297-F03C-038F-DCF0-09F02064FF82}"/>
              </a:ext>
            </a:extLst>
          </p:cNvPr>
          <p:cNvSpPr txBox="1"/>
          <p:nvPr/>
        </p:nvSpPr>
        <p:spPr>
          <a:xfrm>
            <a:off x="1143000" y="7543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DA3B1-8739-C67A-8140-E7AC1E192421}"/>
              </a:ext>
            </a:extLst>
          </p:cNvPr>
          <p:cNvSpPr txBox="1"/>
          <p:nvPr/>
        </p:nvSpPr>
        <p:spPr>
          <a:xfrm>
            <a:off x="303431" y="1685244"/>
            <a:ext cx="3666140" cy="5501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buNone/>
            </a:pPr>
            <a:r>
              <a:rPr lang="en-GB" sz="2400" b="1" dirty="0"/>
              <a:t>Areas of improvement:</a:t>
            </a:r>
          </a:p>
        </p:txBody>
      </p:sp>
      <p:sp>
        <p:nvSpPr>
          <p:cNvPr id="7" name="Speech Bubble: Rectangle with Corners Rounded 1">
            <a:extLst>
              <a:ext uri="{FF2B5EF4-FFF2-40B4-BE49-F238E27FC236}">
                <a16:creationId xmlns:a16="http://schemas.microsoft.com/office/drawing/2014/main" id="{F5FF41BE-291D-1BA0-6A53-41AFFC60D808}"/>
              </a:ext>
            </a:extLst>
          </p:cNvPr>
          <p:cNvSpPr/>
          <p:nvPr/>
        </p:nvSpPr>
        <p:spPr>
          <a:xfrm>
            <a:off x="5784061" y="1685244"/>
            <a:ext cx="3140521" cy="1686742"/>
          </a:xfrm>
          <a:prstGeom prst="wedgeRoundRectCallout">
            <a:avLst>
              <a:gd name="adj1" fmla="val -41690"/>
              <a:gd name="adj2" fmla="val 6627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“I thought it was a long-distance friendship…I feel like the response I got from my Buddy was too generic”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99090-AA65-AD86-3F4A-8F037EDC18F9}"/>
              </a:ext>
            </a:extLst>
          </p:cNvPr>
          <p:cNvSpPr txBox="1"/>
          <p:nvPr/>
        </p:nvSpPr>
        <p:spPr>
          <a:xfrm>
            <a:off x="8398933" y="4622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9" name="Speech Bubble: Rectangle with Corners Rounded 1">
            <a:extLst>
              <a:ext uri="{FF2B5EF4-FFF2-40B4-BE49-F238E27FC236}">
                <a16:creationId xmlns:a16="http://schemas.microsoft.com/office/drawing/2014/main" id="{22E21558-9E9F-21C8-77D2-A8A7DCAE48FF}"/>
              </a:ext>
            </a:extLst>
          </p:cNvPr>
          <p:cNvSpPr/>
          <p:nvPr/>
        </p:nvSpPr>
        <p:spPr>
          <a:xfrm>
            <a:off x="9113955" y="3199607"/>
            <a:ext cx="2852200" cy="1515336"/>
          </a:xfrm>
          <a:prstGeom prst="wedgeRoundRectCallout">
            <a:avLst>
              <a:gd name="adj1" fmla="val 37702"/>
              <a:gd name="adj2" fmla="val 6912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“It’s very hard in the moment to shut them off and tell them, I can’t help you with that”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C47E9-76CB-8F8E-16DF-AD4B1BAEDDD9}"/>
              </a:ext>
            </a:extLst>
          </p:cNvPr>
          <p:cNvSpPr txBox="1"/>
          <p:nvPr/>
        </p:nvSpPr>
        <p:spPr>
          <a:xfrm>
            <a:off x="8608291" y="33620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10" name="Speech Bubble: Rectangle with Corners Rounded 1">
            <a:extLst>
              <a:ext uri="{FF2B5EF4-FFF2-40B4-BE49-F238E27FC236}">
                <a16:creationId xmlns:a16="http://schemas.microsoft.com/office/drawing/2014/main" id="{1C421B50-855E-4895-FB0B-BCED97D302F1}"/>
              </a:ext>
            </a:extLst>
          </p:cNvPr>
          <p:cNvSpPr/>
          <p:nvPr/>
        </p:nvSpPr>
        <p:spPr>
          <a:xfrm>
            <a:off x="5784062" y="4371158"/>
            <a:ext cx="3140521" cy="1686742"/>
          </a:xfrm>
          <a:prstGeom prst="wedgeRoundRectCallout">
            <a:avLst>
              <a:gd name="adj1" fmla="val -41690"/>
              <a:gd name="adj2" fmla="val 6627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“You want to maintain that safe environment... but you don’t want to intimidate them and make them feel bad for opening up to you”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E2FD375-5D63-92EC-F75F-87FE306A3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06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5"/>
    </mc:Choice>
    <mc:Fallback xmlns="">
      <p:transition spd="slow" advTm="3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8F520-C091-5BAC-292E-D320B7D2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9" y="416789"/>
            <a:ext cx="10402642" cy="1001982"/>
          </a:xfrm>
        </p:spPr>
        <p:txBody>
          <a:bodyPr>
            <a:normAutofit/>
          </a:bodyPr>
          <a:lstStyle/>
          <a:p>
            <a:r>
              <a:rPr lang="en-GB" dirty="0"/>
              <a:t>Scheme Evaluation – Online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D6451-9EC5-9A0B-7EF2-24523FE4A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BD126CF9-C56B-D0AB-A38A-F38253011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2349" y="1849007"/>
            <a:ext cx="5279460" cy="55517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Student responses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7C0DCF-D18B-F448-E7B6-66D6AB04FF0F}"/>
              </a:ext>
            </a:extLst>
          </p:cNvPr>
          <p:cNvSpPr txBox="1"/>
          <p:nvPr/>
        </p:nvSpPr>
        <p:spPr>
          <a:xfrm>
            <a:off x="3690257" y="4245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6F0C39-4DD5-9CAD-641D-1E91CAEFE0A7}"/>
              </a:ext>
            </a:extLst>
          </p:cNvPr>
          <p:cNvSpPr txBox="1"/>
          <p:nvPr/>
        </p:nvSpPr>
        <p:spPr>
          <a:xfrm>
            <a:off x="1143000" y="35922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0F10A13-7E9B-0EF5-2308-3DAD6817A36B}"/>
              </a:ext>
            </a:extLst>
          </p:cNvPr>
          <p:cNvSpPr txBox="1">
            <a:spLocks/>
          </p:cNvSpPr>
          <p:nvPr/>
        </p:nvSpPr>
        <p:spPr>
          <a:xfrm>
            <a:off x="225845" y="2528615"/>
            <a:ext cx="9244726" cy="10019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Level of frequency / contact: Once a month (60% response rate)</a:t>
            </a:r>
          </a:p>
          <a:p>
            <a:r>
              <a:rPr lang="en-GB" sz="2200" dirty="0"/>
              <a:t>Most frequent mode of support: Email exchange (100% response rate)</a:t>
            </a:r>
          </a:p>
          <a:p>
            <a:endParaRPr lang="en-GB" sz="2200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E2713F1-FC83-B389-5592-005C74A4F599}"/>
              </a:ext>
            </a:extLst>
          </p:cNvPr>
          <p:cNvSpPr txBox="1">
            <a:spLocks/>
          </p:cNvSpPr>
          <p:nvPr/>
        </p:nvSpPr>
        <p:spPr>
          <a:xfrm>
            <a:off x="212349" y="3836397"/>
            <a:ext cx="5012794" cy="4116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Types of support needed (ranked) 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D326D73-A75E-8429-571B-C208C8B0044C}"/>
              </a:ext>
            </a:extLst>
          </p:cNvPr>
          <p:cNvSpPr txBox="1">
            <a:spLocks/>
          </p:cNvSpPr>
          <p:nvPr/>
        </p:nvSpPr>
        <p:spPr>
          <a:xfrm>
            <a:off x="4994578" y="3829115"/>
            <a:ext cx="6754508" cy="201569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GB" sz="2200" dirty="0"/>
              <a:t>Information about student support services (60%)</a:t>
            </a:r>
          </a:p>
          <a:p>
            <a:pPr marL="457200" indent="-457200">
              <a:buAutoNum type="arabicPeriod"/>
            </a:pPr>
            <a:r>
              <a:rPr lang="en-GB" sz="2200" dirty="0"/>
              <a:t>Information about financial support (40%)</a:t>
            </a:r>
          </a:p>
          <a:p>
            <a:pPr marL="457200" indent="-457200">
              <a:buAutoNum type="arabicPeriod"/>
            </a:pPr>
            <a:r>
              <a:rPr lang="en-GB" sz="2200" dirty="0"/>
              <a:t>Information about library services (40%)</a:t>
            </a:r>
          </a:p>
          <a:p>
            <a:pPr marL="457200" indent="-457200">
              <a:buAutoNum type="arabicPeriod"/>
            </a:pPr>
            <a:r>
              <a:rPr lang="en-GB" sz="2200" dirty="0"/>
              <a:t>Information about NTU campus (40%)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C8D32C-F638-9E08-F90A-A763DDA84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8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62"/>
    </mc:Choice>
    <mc:Fallback xmlns="">
      <p:transition spd="slow" advTm="6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8F520-C091-5BAC-292E-D320B7D2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9" y="379844"/>
            <a:ext cx="10402642" cy="1001982"/>
          </a:xfrm>
        </p:spPr>
        <p:txBody>
          <a:bodyPr>
            <a:normAutofit/>
          </a:bodyPr>
          <a:lstStyle/>
          <a:p>
            <a:r>
              <a:rPr lang="en-GB" dirty="0"/>
              <a:t>Scheme Evaluation – Online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D6451-9EC5-9A0B-7EF2-24523FE4A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7C0DCF-D18B-F448-E7B6-66D6AB04FF0F}"/>
              </a:ext>
            </a:extLst>
          </p:cNvPr>
          <p:cNvSpPr txBox="1"/>
          <p:nvPr/>
        </p:nvSpPr>
        <p:spPr>
          <a:xfrm>
            <a:off x="3690257" y="4245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6F0C39-4DD5-9CAD-641D-1E91CAEFE0A7}"/>
              </a:ext>
            </a:extLst>
          </p:cNvPr>
          <p:cNvSpPr txBox="1"/>
          <p:nvPr/>
        </p:nvSpPr>
        <p:spPr>
          <a:xfrm>
            <a:off x="1143000" y="35922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0F10A13-7E9B-0EF5-2308-3DAD6817A36B}"/>
              </a:ext>
            </a:extLst>
          </p:cNvPr>
          <p:cNvSpPr txBox="1">
            <a:spLocks/>
          </p:cNvSpPr>
          <p:nvPr/>
        </p:nvSpPr>
        <p:spPr>
          <a:xfrm>
            <a:off x="212349" y="2306144"/>
            <a:ext cx="11533202" cy="8361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1" dirty="0"/>
              <a:t>The support my Buddy provided has improved my knowledge of support services available at NTU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8019B39-F273-B314-853D-B5D6F58BCD6E}"/>
              </a:ext>
            </a:extLst>
          </p:cNvPr>
          <p:cNvSpPr txBox="1">
            <a:spLocks/>
          </p:cNvSpPr>
          <p:nvPr/>
        </p:nvSpPr>
        <p:spPr>
          <a:xfrm>
            <a:off x="212349" y="1566399"/>
            <a:ext cx="5279460" cy="55517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Students mostly agreed…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F4233C-AF0D-AD44-4928-1D3F1932CB8F}"/>
              </a:ext>
            </a:extLst>
          </p:cNvPr>
          <p:cNvSpPr txBox="1">
            <a:spLocks/>
          </p:cNvSpPr>
          <p:nvPr/>
        </p:nvSpPr>
        <p:spPr>
          <a:xfrm>
            <a:off x="446449" y="3142280"/>
            <a:ext cx="2940907" cy="100198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/>
              <a:t>40% somewhat agree</a:t>
            </a:r>
          </a:p>
          <a:p>
            <a:pPr marL="0" indent="0">
              <a:buNone/>
            </a:pPr>
            <a:r>
              <a:rPr lang="en-GB" sz="2100" dirty="0"/>
              <a:t>60% strongly agree</a:t>
            </a:r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1F603-0634-101F-87B3-439F720F1D92}"/>
              </a:ext>
            </a:extLst>
          </p:cNvPr>
          <p:cNvSpPr txBox="1">
            <a:spLocks/>
          </p:cNvSpPr>
          <p:nvPr/>
        </p:nvSpPr>
        <p:spPr>
          <a:xfrm>
            <a:off x="212349" y="4349594"/>
            <a:ext cx="5994487" cy="50099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dirty="0"/>
              <a:t>My Buddy was knowledgeable about NTU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69464E-5DA3-D580-624E-B6EC0D16B909}"/>
              </a:ext>
            </a:extLst>
          </p:cNvPr>
          <p:cNvSpPr txBox="1">
            <a:spLocks/>
          </p:cNvSpPr>
          <p:nvPr/>
        </p:nvSpPr>
        <p:spPr>
          <a:xfrm>
            <a:off x="446449" y="4882467"/>
            <a:ext cx="2862228" cy="100198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dirty="0"/>
              <a:t>60% somewhat agree</a:t>
            </a:r>
          </a:p>
          <a:p>
            <a:pPr marL="0" indent="0">
              <a:buNone/>
            </a:pPr>
            <a:r>
              <a:rPr lang="en-GB" sz="2100" dirty="0"/>
              <a:t>20% strongly agree</a:t>
            </a:r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B4DD8E-B5BE-2523-EF3B-B90049E25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71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94"/>
    </mc:Choice>
    <mc:Fallback xmlns="">
      <p:transition spd="slow" advTm="20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8F520-C091-5BAC-292E-D320B7D2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8" y="400797"/>
            <a:ext cx="10402642" cy="1001982"/>
          </a:xfrm>
        </p:spPr>
        <p:txBody>
          <a:bodyPr>
            <a:normAutofit/>
          </a:bodyPr>
          <a:lstStyle/>
          <a:p>
            <a:r>
              <a:rPr lang="en-GB" dirty="0"/>
              <a:t>Scheme Evaluation – Online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D6451-9EC5-9A0B-7EF2-24523FE4A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7C0DCF-D18B-F448-E7B6-66D6AB04FF0F}"/>
              </a:ext>
            </a:extLst>
          </p:cNvPr>
          <p:cNvSpPr txBox="1"/>
          <p:nvPr/>
        </p:nvSpPr>
        <p:spPr>
          <a:xfrm>
            <a:off x="3690257" y="4245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6F0C39-4DD5-9CAD-641D-1E91CAEFE0A7}"/>
              </a:ext>
            </a:extLst>
          </p:cNvPr>
          <p:cNvSpPr txBox="1"/>
          <p:nvPr/>
        </p:nvSpPr>
        <p:spPr>
          <a:xfrm>
            <a:off x="1143000" y="35922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0F10A13-7E9B-0EF5-2308-3DAD6817A36B}"/>
              </a:ext>
            </a:extLst>
          </p:cNvPr>
          <p:cNvSpPr txBox="1">
            <a:spLocks/>
          </p:cNvSpPr>
          <p:nvPr/>
        </p:nvSpPr>
        <p:spPr>
          <a:xfrm>
            <a:off x="212348" y="2334846"/>
            <a:ext cx="11533202" cy="50099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1" dirty="0"/>
              <a:t>The support my Buddy provided has improved my confidence in using NTU platforms</a:t>
            </a:r>
            <a:endParaRPr lang="en-GB" sz="2100" dirty="0"/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8019B39-F273-B314-853D-B5D6F58BCD6E}"/>
              </a:ext>
            </a:extLst>
          </p:cNvPr>
          <p:cNvSpPr txBox="1">
            <a:spLocks/>
          </p:cNvSpPr>
          <p:nvPr/>
        </p:nvSpPr>
        <p:spPr>
          <a:xfrm>
            <a:off x="212348" y="1529178"/>
            <a:ext cx="10402642" cy="55517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However, there were mixed responses from students regarding…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F4233C-AF0D-AD44-4928-1D3F1932CB8F}"/>
              </a:ext>
            </a:extLst>
          </p:cNvPr>
          <p:cNvSpPr txBox="1">
            <a:spLocks/>
          </p:cNvSpPr>
          <p:nvPr/>
        </p:nvSpPr>
        <p:spPr>
          <a:xfrm>
            <a:off x="446450" y="2835838"/>
            <a:ext cx="4039967" cy="100198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40% somewhat disagree</a:t>
            </a:r>
          </a:p>
          <a:p>
            <a:pPr marL="0" indent="0">
              <a:buNone/>
            </a:pPr>
            <a:r>
              <a:rPr lang="en-GB" sz="1800" dirty="0"/>
              <a:t>20% somewhat agree</a:t>
            </a:r>
          </a:p>
          <a:p>
            <a:pPr marL="0" indent="0">
              <a:buNone/>
            </a:pPr>
            <a:r>
              <a:rPr lang="en-GB" sz="1800" dirty="0"/>
              <a:t>40% strongly agree</a:t>
            </a:r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11F603-0634-101F-87B3-439F720F1D92}"/>
              </a:ext>
            </a:extLst>
          </p:cNvPr>
          <p:cNvSpPr txBox="1">
            <a:spLocks/>
          </p:cNvSpPr>
          <p:nvPr/>
        </p:nvSpPr>
        <p:spPr>
          <a:xfrm>
            <a:off x="212349" y="4474191"/>
            <a:ext cx="9713971" cy="50099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b="1" dirty="0"/>
              <a:t>The support provided by my Buddy met the expectations of the scheme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369464E-5DA3-D580-624E-B6EC0D16B909}"/>
              </a:ext>
            </a:extLst>
          </p:cNvPr>
          <p:cNvSpPr txBox="1">
            <a:spLocks/>
          </p:cNvSpPr>
          <p:nvPr/>
        </p:nvSpPr>
        <p:spPr>
          <a:xfrm>
            <a:off x="756921" y="4975182"/>
            <a:ext cx="3004195" cy="120133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20% somewhat disagree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40% neither agree nor disagree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en-GB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40% somewhat agree</a:t>
            </a:r>
            <a:endParaRPr lang="en-US" sz="1600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A126C3-17AC-7324-01D3-AFA542A42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515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96"/>
    </mc:Choice>
    <mc:Fallback xmlns="">
      <p:transition spd="slow" advTm="7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8F520-C091-5BAC-292E-D320B7D2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43" y="367602"/>
            <a:ext cx="11306176" cy="1001982"/>
          </a:xfrm>
        </p:spPr>
        <p:txBody>
          <a:bodyPr/>
          <a:lstStyle/>
          <a:p>
            <a:r>
              <a:rPr lang="en-GB" dirty="0"/>
              <a:t>Scheme Evaluation – Online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D6451-9EC5-9A0B-7EF2-24523FE4A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F9B91-BA8E-303C-8409-0578021C1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2570" y="1540744"/>
            <a:ext cx="5279460" cy="65232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Buddy responses: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62BF2AA-A832-26B5-BAA0-013FD9070E16}"/>
              </a:ext>
            </a:extLst>
          </p:cNvPr>
          <p:cNvSpPr txBox="1">
            <a:spLocks/>
          </p:cNvSpPr>
          <p:nvPr/>
        </p:nvSpPr>
        <p:spPr>
          <a:xfrm>
            <a:off x="372570" y="2478529"/>
            <a:ext cx="11376513" cy="100198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Due to the limited responses received by Buddies for the survey, there is little value in providing a statistical analysis.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7C7150F-6F22-0B06-2835-D3AEB6CC38A7}"/>
              </a:ext>
            </a:extLst>
          </p:cNvPr>
          <p:cNvSpPr txBox="1">
            <a:spLocks/>
          </p:cNvSpPr>
          <p:nvPr/>
        </p:nvSpPr>
        <p:spPr>
          <a:xfrm>
            <a:off x="372571" y="3825441"/>
            <a:ext cx="11376513" cy="100198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dirty="0"/>
              <a:t>However, the data from the response reflects similar themes as demonstrated in the focus groups.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7A91A52-6E1E-E1DC-35C0-0E1E1E8F0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60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0"/>
    </mc:Choice>
    <mc:Fallback xmlns="">
      <p:transition spd="slow" advTm="1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8F520-C091-5BAC-292E-D320B7D2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43" y="367602"/>
            <a:ext cx="11306176" cy="1001982"/>
          </a:xfrm>
        </p:spPr>
        <p:txBody>
          <a:bodyPr/>
          <a:lstStyle/>
          <a:p>
            <a:r>
              <a:rPr lang="en-GB" dirty="0"/>
              <a:t>Scheme Evaluation – Online Survey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D6451-9EC5-9A0B-7EF2-24523FE4A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1F9B91-BA8E-303C-8409-0578021C1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5884" y="1333231"/>
            <a:ext cx="5279460" cy="50099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Buddy responses: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7D1276-7F9B-C49E-E4A7-BBE5EF168AFA}"/>
              </a:ext>
            </a:extLst>
          </p:cNvPr>
          <p:cNvSpPr txBox="1">
            <a:spLocks/>
          </p:cNvSpPr>
          <p:nvPr/>
        </p:nvSpPr>
        <p:spPr>
          <a:xfrm>
            <a:off x="215884" y="2121871"/>
            <a:ext cx="11533202" cy="50099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/>
              <a:t>The types of support requested by students: </a:t>
            </a:r>
          </a:p>
          <a:p>
            <a:endParaRPr lang="en-GB" sz="2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F1E293-7CD0-3383-8579-044AE748E72E}"/>
              </a:ext>
            </a:extLst>
          </p:cNvPr>
          <p:cNvSpPr txBox="1">
            <a:spLocks/>
          </p:cNvSpPr>
          <p:nvPr/>
        </p:nvSpPr>
        <p:spPr>
          <a:xfrm>
            <a:off x="329399" y="2622863"/>
            <a:ext cx="11533202" cy="181235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/>
              <a:t>Information about library services</a:t>
            </a:r>
          </a:p>
          <a:p>
            <a:r>
              <a:rPr lang="en-GB" sz="2100" dirty="0"/>
              <a:t>Getting to know Nottingham</a:t>
            </a:r>
          </a:p>
          <a:p>
            <a:r>
              <a:rPr lang="en-GB" sz="2100" dirty="0"/>
              <a:t>Exploring NTU campus</a:t>
            </a:r>
          </a:p>
          <a:p>
            <a:r>
              <a:rPr lang="en-GB" sz="2100" dirty="0"/>
              <a:t>Socialising</a:t>
            </a:r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B7EB5F-A514-26EB-452B-F9FA9A6624CD}"/>
              </a:ext>
            </a:extLst>
          </p:cNvPr>
          <p:cNvSpPr txBox="1">
            <a:spLocks/>
          </p:cNvSpPr>
          <p:nvPr/>
        </p:nvSpPr>
        <p:spPr>
          <a:xfrm>
            <a:off x="215884" y="4685715"/>
            <a:ext cx="11533202" cy="50099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/>
              <a:t>Most frequent mode of support provided: </a:t>
            </a:r>
            <a:r>
              <a:rPr lang="en-GB" sz="2200" dirty="0"/>
              <a:t>Email exchange</a:t>
            </a:r>
          </a:p>
          <a:p>
            <a:pPr marL="0" indent="0">
              <a:buNone/>
            </a:pPr>
            <a:r>
              <a:rPr lang="en-GB" sz="2200" b="1" dirty="0"/>
              <a:t>Average contact frequency: </a:t>
            </a:r>
            <a:r>
              <a:rPr lang="en-GB" sz="2200" dirty="0"/>
              <a:t>Twice a week </a:t>
            </a:r>
            <a:endParaRPr lang="en-GB" sz="2200" b="1" dirty="0"/>
          </a:p>
          <a:p>
            <a:endParaRPr lang="en-GB" sz="2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1B5AC6-941D-9A28-1A2A-A23EFECC6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695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6"/>
    </mc:Choice>
    <mc:Fallback xmlns="">
      <p:transition spd="slow" advTm="4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8F520-C091-5BAC-292E-D320B7D2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43" y="431212"/>
            <a:ext cx="11306176" cy="1092788"/>
          </a:xfrm>
        </p:spPr>
        <p:txBody>
          <a:bodyPr/>
          <a:lstStyle/>
          <a:p>
            <a:r>
              <a:rPr lang="en-GB" dirty="0"/>
              <a:t>Scheme Evaluation – Final thoughts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D6451-9EC5-9A0B-7EF2-24523FE4A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1BA4A3A-4CD2-9B0C-9A8A-19B8BAD7B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954" y="1591595"/>
            <a:ext cx="2418257" cy="5009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b="1" dirty="0"/>
              <a:t>What worked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E6E069D-979A-F707-EC34-73B3E6132C09}"/>
              </a:ext>
            </a:extLst>
          </p:cNvPr>
          <p:cNvSpPr txBox="1">
            <a:spLocks/>
          </p:cNvSpPr>
          <p:nvPr/>
        </p:nvSpPr>
        <p:spPr>
          <a:xfrm>
            <a:off x="8323798" y="1591595"/>
            <a:ext cx="3584293" cy="50099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300" b="1" dirty="0"/>
              <a:t>Areas of improvement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C2838-3918-5280-D205-25111FECD88C}"/>
              </a:ext>
            </a:extLst>
          </p:cNvPr>
          <p:cNvCxnSpPr/>
          <p:nvPr/>
        </p:nvCxnSpPr>
        <p:spPr>
          <a:xfrm>
            <a:off x="3600450" y="1771650"/>
            <a:ext cx="0" cy="4655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59A5C-DA95-93BF-A7AA-A7180EF05465}"/>
              </a:ext>
            </a:extLst>
          </p:cNvPr>
          <p:cNvCxnSpPr/>
          <p:nvPr/>
        </p:nvCxnSpPr>
        <p:spPr>
          <a:xfrm>
            <a:off x="7962900" y="1771650"/>
            <a:ext cx="0" cy="46551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D2545CC-D752-EC36-B7ED-3851B85F101F}"/>
              </a:ext>
            </a:extLst>
          </p:cNvPr>
          <p:cNvSpPr txBox="1">
            <a:spLocks/>
          </p:cNvSpPr>
          <p:nvPr/>
        </p:nvSpPr>
        <p:spPr>
          <a:xfrm>
            <a:off x="-14285" y="2520292"/>
            <a:ext cx="2418257" cy="50099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endParaRPr lang="en-US" sz="2100" dirty="0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4C755A8-8015-C264-02FA-4EB1CFA17D28}"/>
              </a:ext>
            </a:extLst>
          </p:cNvPr>
          <p:cNvSpPr txBox="1">
            <a:spLocks/>
          </p:cNvSpPr>
          <p:nvPr/>
        </p:nvSpPr>
        <p:spPr>
          <a:xfrm>
            <a:off x="4033484" y="1591595"/>
            <a:ext cx="3584293" cy="50099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300" b="1" dirty="0"/>
              <a:t>Mixed responses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DD2E680-B1EC-ACFB-02F8-77AD4BAFC3F5}"/>
              </a:ext>
            </a:extLst>
          </p:cNvPr>
          <p:cNvSpPr txBox="1">
            <a:spLocks/>
          </p:cNvSpPr>
          <p:nvPr/>
        </p:nvSpPr>
        <p:spPr>
          <a:xfrm>
            <a:off x="220947" y="2330415"/>
            <a:ext cx="3222204" cy="35376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Sign-up and opt-in process</a:t>
            </a:r>
          </a:p>
          <a:p>
            <a:r>
              <a:rPr lang="en-GB" sz="2000" dirty="0"/>
              <a:t>Training and project lead support</a:t>
            </a:r>
          </a:p>
          <a:p>
            <a:r>
              <a:rPr lang="en-GB" sz="2000" dirty="0"/>
              <a:t>Bridging the knowledge gap for missed inductions</a:t>
            </a:r>
          </a:p>
          <a:p>
            <a:r>
              <a:rPr lang="en-GB" sz="2000" dirty="0"/>
              <a:t>Providing cultural support</a:t>
            </a:r>
          </a:p>
          <a:p>
            <a:r>
              <a:rPr lang="en-GB" sz="2000" dirty="0"/>
              <a:t>Making connections </a:t>
            </a:r>
          </a:p>
          <a:p>
            <a:endParaRPr lang="en-GB" sz="2200" dirty="0"/>
          </a:p>
          <a:p>
            <a:endParaRPr lang="en-GB" sz="22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103257-AFF1-EF38-9A89-7B0F5722AF36}"/>
              </a:ext>
            </a:extLst>
          </p:cNvPr>
          <p:cNvSpPr txBox="1">
            <a:spLocks/>
          </p:cNvSpPr>
          <p:nvPr/>
        </p:nvSpPr>
        <p:spPr>
          <a:xfrm>
            <a:off x="3915049" y="2340237"/>
            <a:ext cx="3656421" cy="35376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Confidence in using NTU platforms </a:t>
            </a:r>
          </a:p>
          <a:p>
            <a:r>
              <a:rPr lang="en-GB" sz="2200" dirty="0"/>
              <a:t>Expectations of the scheme</a:t>
            </a:r>
          </a:p>
          <a:p>
            <a:pPr marL="0" indent="0">
              <a:buNone/>
            </a:pPr>
            <a:endParaRPr lang="en-GB" sz="22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EB00DA1-7BDB-FB4D-F9CE-A4D0E06F7C5B}"/>
              </a:ext>
            </a:extLst>
          </p:cNvPr>
          <p:cNvSpPr txBox="1">
            <a:spLocks/>
          </p:cNvSpPr>
          <p:nvPr/>
        </p:nvSpPr>
        <p:spPr>
          <a:xfrm>
            <a:off x="8181844" y="2272642"/>
            <a:ext cx="4010153" cy="378525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Addressing concerns regarding undergraduate Buddies. </a:t>
            </a:r>
          </a:p>
          <a:p>
            <a:r>
              <a:rPr lang="en-GB" sz="2200" dirty="0"/>
              <a:t>Providing clarity regarding the role and expectations of Buddies to students.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9A3EF4-F8DB-FBB6-7541-A8814B43B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97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5"/>
    </mc:Choice>
    <mc:Fallback xmlns="">
      <p:transition spd="slow" advTm="7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8F520-C091-5BAC-292E-D320B7D2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43" y="431212"/>
            <a:ext cx="11306176" cy="1092788"/>
          </a:xfrm>
        </p:spPr>
        <p:txBody>
          <a:bodyPr/>
          <a:lstStyle/>
          <a:p>
            <a:r>
              <a:rPr lang="en-GB" dirty="0"/>
              <a:t>Scheme Evaluation – Final thoughts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D6451-9EC5-9A0B-7EF2-24523FE4A6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1BA4A3A-4CD2-9B0C-9A8A-19B8BAD7B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542" y="1771650"/>
            <a:ext cx="6440909" cy="5587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b="1" dirty="0"/>
              <a:t>Suggestions made by students and Buddies: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649AA6-0DF2-BCC0-E1D5-B526FC674EF9}"/>
              </a:ext>
            </a:extLst>
          </p:cNvPr>
          <p:cNvSpPr txBox="1">
            <a:spLocks/>
          </p:cNvSpPr>
          <p:nvPr/>
        </p:nvSpPr>
        <p:spPr>
          <a:xfrm>
            <a:off x="404037" y="2330415"/>
            <a:ext cx="10909004" cy="35376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dirty="0"/>
          </a:p>
          <a:p>
            <a:endParaRPr lang="en-GB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C311-6AF8-D619-6E92-68E0C6FF81A0}"/>
              </a:ext>
            </a:extLst>
          </p:cNvPr>
          <p:cNvSpPr txBox="1">
            <a:spLocks/>
          </p:cNvSpPr>
          <p:nvPr/>
        </p:nvSpPr>
        <p:spPr>
          <a:xfrm>
            <a:off x="404037" y="2515344"/>
            <a:ext cx="11383926" cy="353760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dirty="0"/>
              <a:t>Incorporating PhD students as they have experience in postgraduate education.</a:t>
            </a:r>
          </a:p>
          <a:p>
            <a:r>
              <a:rPr lang="en-GB" sz="2200" dirty="0"/>
              <a:t>Including an in-person, informal introduction session between Buddies and their allocated students.</a:t>
            </a:r>
          </a:p>
          <a:p>
            <a:r>
              <a:rPr lang="en-GB" sz="2200" dirty="0"/>
              <a:t>Improving the clarity around the term ”Buddy” in the sign-up material.</a:t>
            </a:r>
          </a:p>
          <a:p>
            <a:r>
              <a:rPr lang="en-GB" sz="2200" dirty="0"/>
              <a:t>The scheme to start earlier in the academic year, and to extend for a longer period.</a:t>
            </a:r>
          </a:p>
          <a:p>
            <a:r>
              <a:rPr lang="en-GB" sz="2200" dirty="0"/>
              <a:t>Encouragement of using Microsoft Teams to communicate over email to maintain a more informal approach.</a:t>
            </a:r>
          </a:p>
          <a:p>
            <a:endParaRPr lang="en-GB" sz="2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3D50D5-51FB-1E3E-3FC4-8730F4554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08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15"/>
    </mc:Choice>
    <mc:Fallback xmlns="">
      <p:transition spd="slow" advTm="5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838A1E-5BF7-C2F3-B7AE-286778C71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B3D03-C259-26F2-3942-F1C26D5909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Please contact Jenny for further information or with feedback/guidance</a:t>
            </a:r>
          </a:p>
          <a:p>
            <a:pPr marL="0" indent="0">
              <a:buNone/>
            </a:pPr>
            <a:r>
              <a:rPr lang="en-GB" dirty="0"/>
              <a:t>Email: </a:t>
            </a:r>
            <a:r>
              <a:rPr lang="en-GB" dirty="0">
                <a:hlinkClick r:id="rId4"/>
              </a:rPr>
              <a:t>jenny.sanders@ntu.ac.uk</a:t>
            </a:r>
            <a:endParaRPr lang="en-GB" dirty="0"/>
          </a:p>
          <a:p>
            <a:pPr marL="0" indent="0">
              <a:buNone/>
            </a:pPr>
            <a:r>
              <a:rPr lang="en-GB"/>
              <a:t>Twitter: @</a:t>
            </a:r>
            <a:r>
              <a:rPr lang="en-GB" dirty="0"/>
              <a:t>JennyNTU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B92CC2-21F7-917B-3274-B88C4847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42FE7-7E3A-4FE6-2821-0D399B0F76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738C1FB-0AE3-1B9C-A16D-4D98337BE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756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9"/>
    </mc:Choice>
    <mc:Fallback xmlns="">
      <p:transition spd="slow" advTm="2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EE3CEA-FBFD-0A44-8784-BBA08B4B8B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Increasing number of Postgraduate Taught International (PGTI) students</a:t>
            </a:r>
          </a:p>
          <a:p>
            <a:pPr lvl="1"/>
            <a:r>
              <a:rPr lang="en-GB" dirty="0"/>
              <a:t>Arriving late</a:t>
            </a:r>
          </a:p>
          <a:p>
            <a:pPr lvl="1"/>
            <a:r>
              <a:rPr lang="en-GB" dirty="0"/>
              <a:t>Unfamiliar with UK HE </a:t>
            </a:r>
          </a:p>
          <a:p>
            <a:pPr lvl="1"/>
            <a:r>
              <a:rPr lang="en-GB" dirty="0"/>
              <a:t>Limited digital experience</a:t>
            </a:r>
          </a:p>
          <a:p>
            <a:pPr lvl="1"/>
            <a:r>
              <a:rPr lang="en-GB" dirty="0"/>
              <a:t>Culture shock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Mentoring/Buddying</a:t>
            </a:r>
          </a:p>
          <a:p>
            <a:pPr lvl="1"/>
            <a:r>
              <a:rPr lang="en-GB" dirty="0"/>
              <a:t>Year 1 students allocated Mentor</a:t>
            </a:r>
          </a:p>
          <a:p>
            <a:pPr lvl="1"/>
            <a:r>
              <a:rPr lang="en-GB" dirty="0"/>
              <a:t>Effective in supporting transition to HE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6F555F-D42B-6C44-A0D8-6A3229F3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62BB7F-0927-FC45-88E3-FD0CD0517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www.ntu.ac.uk</a:t>
            </a:r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931383A-577F-8E33-5642-3E81E4E66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97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21"/>
    </mc:Choice>
    <mc:Fallback xmlns="">
      <p:transition spd="slow" advTm="7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7944-B123-F344-94BE-3F43D978B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1993392"/>
            <a:ext cx="11306174" cy="3704145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Briggs, A. R. J., J. Clark and I. Hall. (2012). ‘Building bridges: understanding student transition to university’, </a:t>
            </a:r>
            <a:r>
              <a:rPr lang="en-GB" sz="1200" i="1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Qual. High. Educ.</a:t>
            </a: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 18: 3–21. </a:t>
            </a:r>
            <a:r>
              <a:rPr lang="en-GB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https://doi.org/10.1080/13538322.2011.614468</a:t>
            </a:r>
            <a:endParaRPr lang="en-GB" sz="1200" kern="1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sz="1200" kern="100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Brooman</a:t>
            </a: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A. and S. Darwent (2014). ‘Measuring the beginning: a quantitative study of the transition to higher education’, </a:t>
            </a:r>
            <a:r>
              <a:rPr lang="en-GB" sz="1200" i="1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Studies in Higher Education, </a:t>
            </a: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39 no. 9: 1523-1541, </a:t>
            </a:r>
            <a:r>
              <a:rPr lang="en-GB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https://doi.org/10.1080/03075079.2013.801428</a:t>
            </a:r>
            <a:endParaRPr lang="en-GB" sz="1200" kern="1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200" dirty="0" err="1">
                <a:latin typeface="+mj-lt"/>
              </a:rPr>
              <a:t>Cumerma</a:t>
            </a:r>
            <a:r>
              <a:rPr lang="en-GB" sz="1200" dirty="0">
                <a:latin typeface="+mj-lt"/>
              </a:rPr>
              <a:t>, A. (2018, 20 January). Smart people problems: We need to talk about PhD mental health. </a:t>
            </a:r>
            <a:r>
              <a:rPr lang="en-GB" sz="1200" i="1" dirty="0">
                <a:latin typeface="+mj-lt"/>
              </a:rPr>
              <a:t>Times Higher Education</a:t>
            </a:r>
            <a:r>
              <a:rPr lang="en-GB" sz="1200" dirty="0">
                <a:latin typeface="+mj-lt"/>
              </a:rPr>
              <a:t>. Retrieved 23 June 2018, from </a:t>
            </a:r>
            <a:r>
              <a:rPr lang="en-GB" sz="1200" dirty="0">
                <a:latin typeface="+mj-lt"/>
                <a:hlinkClick r:id="rId6"/>
              </a:rPr>
              <a:t>https://www.timeshighereducation.com/blog/smart-people-problems-we-need-talk-aboutphd-mental-health</a:t>
            </a:r>
            <a:endParaRPr lang="en-GB" sz="1200" dirty="0">
              <a:latin typeface="+mj-lt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Gale, T. and S. Parker (2011) ‘Good practice report: Student transition into higher education, Support for the original work was provided by the Australian Learning and Teaching Council Ltd, an initiative of the Australian Government’. </a:t>
            </a:r>
            <a:r>
              <a:rPr lang="en-GB" sz="12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https://eprints.gla.ac.uk/110200/1/110200.pdf</a:t>
            </a:r>
            <a:r>
              <a:rPr lang="en-GB" sz="12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1200" dirty="0">
                <a:latin typeface="+mj-lt"/>
              </a:rPr>
              <a:t>Halstead, T. J., &amp; </a:t>
            </a:r>
            <a:r>
              <a:rPr lang="en-GB" sz="1200" dirty="0" err="1">
                <a:latin typeface="+mj-lt"/>
              </a:rPr>
              <a:t>Lare</a:t>
            </a:r>
            <a:r>
              <a:rPr lang="en-GB" sz="1200" dirty="0">
                <a:latin typeface="+mj-lt"/>
              </a:rPr>
              <a:t>, D. (2018). An exploration of career transition self-efficacy in emerging adult college graduates. </a:t>
            </a:r>
            <a:r>
              <a:rPr lang="en-GB" sz="1200" i="1" dirty="0">
                <a:latin typeface="+mj-lt"/>
              </a:rPr>
              <a:t>Journal of College Student Development, </a:t>
            </a:r>
            <a:r>
              <a:rPr lang="en-GB" sz="1200" dirty="0">
                <a:latin typeface="+mj-lt"/>
              </a:rPr>
              <a:t>59(2), 177–191. https://muse.jhu.edu/article/688370.</a:t>
            </a:r>
          </a:p>
          <a:p>
            <a:pPr marL="0" indent="0">
              <a:buNone/>
            </a:pPr>
            <a:r>
              <a:rPr lang="en-GB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Matheson KM, Barrett T, </a:t>
            </a:r>
            <a:r>
              <a:rPr lang="en-GB" sz="12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Landine</a:t>
            </a:r>
            <a:r>
              <a:rPr lang="en-GB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 J, et al. (2016) Experiences of psychological distress and sources of stress and support during medical training: A survey of medical students. </a:t>
            </a:r>
            <a:r>
              <a:rPr lang="en-GB" sz="12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Academic Psychiatry</a:t>
            </a:r>
            <a:r>
              <a:rPr lang="en-GB" sz="12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 40(1): 63–8.</a:t>
            </a:r>
          </a:p>
          <a:p>
            <a:pPr marL="0" indent="0">
              <a:spcAft>
                <a:spcPts val="800"/>
              </a:spcAft>
              <a:buNone/>
            </a:pPr>
            <a:endParaRPr lang="en-GB" sz="12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F8A2C9-ABB0-F148-B06C-684146C6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CBC61-2E0B-1846-97E8-2A122B045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www.ntu.ac.uk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8E0415-EBA9-CFCD-050B-D14165426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21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"/>
    </mc:Choice>
    <mc:Fallback xmlns="">
      <p:transition spd="slow" advTm="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A2D5-17DC-7AF6-E3B5-E16FEFF55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1194816"/>
            <a:ext cx="11306174" cy="4502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Ribeiro IJS, R Pereira, Freire IV, et al. (2018) Stress and quality of life among university students: A systematic literature review. </a:t>
            </a:r>
            <a:r>
              <a:rPr lang="en-GB" sz="17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Health Professions Education</a:t>
            </a:r>
            <a:r>
              <a:rPr lang="en-GB" sz="17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+mj-lt"/>
              </a:rPr>
              <a:t> 4(2): 70–7.</a:t>
            </a:r>
          </a:p>
          <a:p>
            <a:pPr marL="0" indent="0">
              <a:buNone/>
            </a:pPr>
            <a:r>
              <a:rPr lang="en-GB" sz="1700" b="0" i="0" dirty="0">
                <a:effectLst/>
                <a:highlight>
                  <a:srgbClr val="FFFFFF"/>
                </a:highlight>
                <a:latin typeface="+mj-lt"/>
              </a:rPr>
              <a:t>Ryan, J. M. (2005). Improving teaching and learning practices for international students: implications for curriculum, pedagogy and assessment. In J. Carroll, &amp; J. Ryan (Eds.), </a:t>
            </a:r>
            <a:r>
              <a:rPr lang="en-GB" sz="1700" b="0" i="1" dirty="0">
                <a:effectLst/>
                <a:highlight>
                  <a:srgbClr val="FFFFFF"/>
                </a:highlight>
                <a:latin typeface="+mj-lt"/>
              </a:rPr>
              <a:t>Teaching International Students. Improving learning for all </a:t>
            </a:r>
            <a:r>
              <a:rPr lang="en-GB" sz="1700" b="0" i="0" dirty="0">
                <a:effectLst/>
                <a:highlight>
                  <a:srgbClr val="FFFFFF"/>
                </a:highlight>
                <a:latin typeface="+mj-lt"/>
              </a:rPr>
              <a:t>(pp. 92 - 100). Routledge.</a:t>
            </a:r>
          </a:p>
          <a:p>
            <a:pPr marL="0" indent="0">
              <a:buNone/>
            </a:pPr>
            <a:r>
              <a:rPr lang="en-GB" sz="17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Yomtov, D., S. W. Plunkett, R. Efrat and A. G. Marin (2017). ‘Can peer mentors improve first year experiences of university students?’ </a:t>
            </a:r>
            <a:r>
              <a:rPr lang="en-GB" sz="1700" i="1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Journal of College Student Retention: Research, Theory and Practice</a:t>
            </a:r>
            <a:r>
              <a:rPr lang="en-GB" sz="17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19 no.1: 25–44, </a:t>
            </a:r>
            <a:r>
              <a:rPr lang="en-GB" sz="1700" u="sng" kern="100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https://doi.org/10.1177/1521025115611398</a:t>
            </a:r>
            <a:r>
              <a:rPr lang="en-GB" sz="1700" kern="10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57DF0-1EB0-4218-6005-3C078416E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33A4F8-E3CD-1EE2-9F4C-5860E1E29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66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"/>
    </mc:Choice>
    <mc:Fallback xmlns="">
      <p:transition spd="slow" advTm="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7944-B123-F344-94BE-3F43D978B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1993392"/>
            <a:ext cx="11306174" cy="3704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Pilot January 2023</a:t>
            </a:r>
          </a:p>
          <a:p>
            <a:r>
              <a:rPr lang="en-US" dirty="0"/>
              <a:t>Four Buddies (PGT and UG students) supporting six Students (Clifton and City)</a:t>
            </a:r>
          </a:p>
          <a:p>
            <a:r>
              <a:rPr lang="en-US" dirty="0"/>
              <a:t>Unpaid, 10 hours per Student across first 2 months of study</a:t>
            </a:r>
          </a:p>
          <a:p>
            <a:r>
              <a:rPr lang="en-US" dirty="0"/>
              <a:t>1 Buddy feedback</a:t>
            </a:r>
          </a:p>
          <a:p>
            <a:pPr lvl="1"/>
            <a:r>
              <a:rPr lang="en-US" dirty="0"/>
              <a:t>Positive, training was really helpful</a:t>
            </a:r>
          </a:p>
          <a:p>
            <a:pPr lvl="1"/>
            <a:r>
              <a:rPr lang="en-US" dirty="0"/>
              <a:t>Students didn’t appear to need help</a:t>
            </a:r>
          </a:p>
          <a:p>
            <a:pPr lvl="1"/>
            <a:r>
              <a:rPr lang="en-US" dirty="0"/>
              <a:t>Suggested an in-person welcome event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F8A2C9-ABB0-F148-B06C-684146C6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review and scoping 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CBC61-2E0B-1846-97E8-2A122B045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www.ntu.ac.uk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6E8BA5-B6DB-0687-E305-32C8CBB17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81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6"/>
    </mc:Choice>
    <mc:Fallback xmlns="">
      <p:transition spd="slow" advTm="4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C7944-B123-F344-94BE-3F43D978B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1993392"/>
            <a:ext cx="7018590" cy="37041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Scoping exercise</a:t>
            </a:r>
          </a:p>
          <a:p>
            <a:r>
              <a:rPr lang="en-US" dirty="0"/>
              <a:t>Online Focus Groups</a:t>
            </a:r>
          </a:p>
          <a:p>
            <a:pPr lvl="1"/>
            <a:r>
              <a:rPr lang="en-US" dirty="0"/>
              <a:t>Navigating NTU systems</a:t>
            </a:r>
          </a:p>
          <a:p>
            <a:pPr lvl="1"/>
            <a:r>
              <a:rPr lang="en-US" dirty="0"/>
              <a:t>Transition, academic concerns</a:t>
            </a:r>
          </a:p>
          <a:p>
            <a:pPr lvl="1"/>
            <a:r>
              <a:rPr lang="en-US" dirty="0"/>
              <a:t>Feeling isolated, culture shock</a:t>
            </a:r>
          </a:p>
          <a:p>
            <a:pPr lvl="1"/>
            <a:r>
              <a:rPr lang="en-US" dirty="0"/>
              <a:t>Positive about Buddying Scheme to support these</a:t>
            </a:r>
          </a:p>
          <a:p>
            <a:r>
              <a:rPr lang="en-US" dirty="0"/>
              <a:t>Online Survey</a:t>
            </a:r>
          </a:p>
          <a:p>
            <a:pPr lvl="1"/>
            <a:r>
              <a:rPr lang="en-US" dirty="0"/>
              <a:t>Pay Buddies, 10 </a:t>
            </a:r>
            <a:r>
              <a:rPr lang="en-US" dirty="0" err="1"/>
              <a:t>HpS</a:t>
            </a:r>
            <a:r>
              <a:rPr lang="en-US" dirty="0"/>
              <a:t> sufficient</a:t>
            </a:r>
          </a:p>
          <a:p>
            <a:pPr lvl="1"/>
            <a:r>
              <a:rPr lang="en-US" dirty="0"/>
              <a:t>Suggestions of Buddy Scheme implementation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F8A2C9-ABB0-F148-B06C-684146C6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review and scoping 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CBC61-2E0B-1846-97E8-2A122B045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www.ntu.ac.uk</a:t>
            </a:r>
            <a:endParaRPr lang="en-US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C3548F-5D56-9305-42AD-433F71FA0EF9}"/>
              </a:ext>
            </a:extLst>
          </p:cNvPr>
          <p:cNvSpPr/>
          <p:nvPr/>
        </p:nvSpPr>
        <p:spPr>
          <a:xfrm>
            <a:off x="7860092" y="1881330"/>
            <a:ext cx="2304288" cy="1008888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“Fantastic idea and I hope it happens”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C5C561-1D9D-1C9E-E1E0-5DCCD2ADDAB5}"/>
              </a:ext>
            </a:extLst>
          </p:cNvPr>
          <p:cNvSpPr/>
          <p:nvPr/>
        </p:nvSpPr>
        <p:spPr>
          <a:xfrm>
            <a:off x="9444798" y="3067129"/>
            <a:ext cx="2304288" cy="1261157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“A good way to feel welcome to the university and impact positively”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78AF410-DF86-53C8-B161-2D32E9172A16}"/>
              </a:ext>
            </a:extLst>
          </p:cNvPr>
          <p:cNvSpPr/>
          <p:nvPr/>
        </p:nvSpPr>
        <p:spPr>
          <a:xfrm>
            <a:off x="7860092" y="4688649"/>
            <a:ext cx="2304288" cy="1008888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“Great idea for those who would like support!”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33066B-703E-E52A-9BFE-42A1E61DE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61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0"/>
    </mc:Choice>
    <mc:Fallback xmlns="">
      <p:transition spd="slow" advTm="62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CF3D5-0221-91CB-1ECE-9BB4C383B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914" y="2072640"/>
            <a:ext cx="11306174" cy="3624897"/>
          </a:xfrm>
        </p:spPr>
        <p:txBody>
          <a:bodyPr/>
          <a:lstStyle/>
          <a:p>
            <a:r>
              <a:rPr lang="en-GB" dirty="0"/>
              <a:t>22 Buddies</a:t>
            </a:r>
          </a:p>
          <a:p>
            <a:pPr lvl="1"/>
            <a:r>
              <a:rPr lang="en-GB" dirty="0"/>
              <a:t>2 hours online training, MS Teams Site</a:t>
            </a:r>
          </a:p>
          <a:p>
            <a:pPr lvl="1"/>
            <a:r>
              <a:rPr lang="en-GB" dirty="0"/>
              <a:t>Paid, up to 10 hours per Student across Term 1</a:t>
            </a:r>
          </a:p>
          <a:p>
            <a:r>
              <a:rPr lang="en-GB" dirty="0"/>
              <a:t>81 Students</a:t>
            </a:r>
          </a:p>
          <a:p>
            <a:pPr lvl="1"/>
            <a:r>
              <a:rPr lang="en-GB" dirty="0">
                <a:solidFill>
                  <a:srgbClr val="000000"/>
                </a:solidFill>
                <a:effectLst/>
                <a:latin typeface="Helvetica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34 from Clifton courses in Education and Public Health, 47 from City courses in Psychology, Criminology, Politics/Policy, Sociology, Youth and Careers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E0C94A-48A2-B436-289B-7B360E1DD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Launched Scheme Sept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FA865-DC22-3B9B-7E1B-E2725B2A1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EAF06ED-1B8F-7725-BEAF-D0908AFDE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89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92"/>
    </mc:Choice>
    <mc:Fallback xmlns="">
      <p:transition spd="slow" advTm="56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0F02-7B69-B31B-14B1-4DE0008D9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7346" y="1853832"/>
            <a:ext cx="11532959" cy="15485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Focus Group and Interviews</a:t>
            </a:r>
            <a:endParaRPr lang="en-GB" sz="2200" dirty="0"/>
          </a:p>
          <a:p>
            <a:r>
              <a:rPr lang="en-GB" sz="2200" dirty="0"/>
              <a:t>All Buddies and Students were invited to participate.</a:t>
            </a:r>
          </a:p>
          <a:p>
            <a:r>
              <a:rPr lang="en-GB" sz="2200" dirty="0"/>
              <a:t>Two Buddies and six Students completed an interview/focus group.</a:t>
            </a:r>
          </a:p>
          <a:p>
            <a:pPr marL="0" indent="0">
              <a:buNone/>
            </a:pPr>
            <a:endParaRPr lang="en-GB" sz="2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60905E-8E3A-8BF2-69C0-49E90FBB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46" y="560306"/>
            <a:ext cx="11306176" cy="1001982"/>
          </a:xfrm>
        </p:spPr>
        <p:txBody>
          <a:bodyPr/>
          <a:lstStyle/>
          <a:p>
            <a:r>
              <a:rPr lang="en-GB" dirty="0"/>
              <a:t>Evaluation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51873-7469-E4C6-9619-9B10B929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825" y="6113250"/>
            <a:ext cx="5473699" cy="368888"/>
          </a:xfrm>
        </p:spPr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B9297-F03C-038F-DCF0-09F02064FF82}"/>
              </a:ext>
            </a:extLst>
          </p:cNvPr>
          <p:cNvSpPr txBox="1"/>
          <p:nvPr/>
        </p:nvSpPr>
        <p:spPr>
          <a:xfrm>
            <a:off x="1143000" y="7543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F34B2-0526-961D-F530-AE1F8B982115}"/>
              </a:ext>
            </a:extLst>
          </p:cNvPr>
          <p:cNvSpPr txBox="1"/>
          <p:nvPr/>
        </p:nvSpPr>
        <p:spPr>
          <a:xfrm>
            <a:off x="2461846" y="30948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0E19C9-B6EA-B0C7-0381-552DA63AFBB6}"/>
              </a:ext>
            </a:extLst>
          </p:cNvPr>
          <p:cNvSpPr txBox="1">
            <a:spLocks/>
          </p:cNvSpPr>
          <p:nvPr/>
        </p:nvSpPr>
        <p:spPr>
          <a:xfrm>
            <a:off x="327348" y="3693937"/>
            <a:ext cx="11306176" cy="184058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E6005B"/>
              </a:buClr>
              <a:buFont typeface="Wingdings" pitchFamily="2" charset="2"/>
              <a:buChar char="§"/>
              <a:defRPr sz="25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E6005B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/>
              <a:t>Questionnaire</a:t>
            </a:r>
          </a:p>
          <a:p>
            <a:r>
              <a:rPr lang="en-GB" sz="2200" dirty="0"/>
              <a:t>Once responses to participate in the focus group saturated, all Buddies and Students were sent an online survey to complete.</a:t>
            </a:r>
          </a:p>
          <a:p>
            <a:r>
              <a:rPr lang="en-GB" sz="2200" dirty="0"/>
              <a:t>One Buddy and five Students completed the online evaluation survey.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989E53-4600-2824-9432-F16FDFC47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30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9"/>
    </mc:Choice>
    <mc:Fallback xmlns="">
      <p:transition spd="slow" advTm="2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0F02-7B69-B31B-14B1-4DE0008D9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046" y="2291967"/>
            <a:ext cx="5571104" cy="309712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PGTI scheme was beneficial in bridging the knowledge gap of students who missed the induction period: specifically, around NTU systems (Library OneSearch, NOW)</a:t>
            </a:r>
          </a:p>
          <a:p>
            <a:pPr>
              <a:lnSpc>
                <a:spcPct val="110000"/>
              </a:lnSpc>
            </a:pPr>
            <a:r>
              <a:rPr lang="en-GB" sz="2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Proven to provide cultural support during the transition to UK postgraduate study (e.g. context around the UK educational system; support with culture shock).</a:t>
            </a:r>
          </a:p>
          <a:p>
            <a:pPr marL="0" indent="0">
              <a:buNone/>
            </a:pPr>
            <a:endParaRPr lang="en-GB" sz="17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60905E-8E3A-8BF2-69C0-49E90FBB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46" y="375862"/>
            <a:ext cx="11306176" cy="1001982"/>
          </a:xfrm>
        </p:spPr>
        <p:txBody>
          <a:bodyPr/>
          <a:lstStyle/>
          <a:p>
            <a:r>
              <a:rPr lang="en-GB" dirty="0"/>
              <a:t>Scheme Evaluation – Focus Group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51873-7469-E4C6-9619-9B10B929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59825" y="6113250"/>
            <a:ext cx="5473699" cy="368888"/>
          </a:xfrm>
        </p:spPr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B9297-F03C-038F-DCF0-09F02064FF82}"/>
              </a:ext>
            </a:extLst>
          </p:cNvPr>
          <p:cNvSpPr txBox="1"/>
          <p:nvPr/>
        </p:nvSpPr>
        <p:spPr>
          <a:xfrm>
            <a:off x="1143000" y="7543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AE65A029-F909-0021-281D-176233BB19B8}"/>
              </a:ext>
            </a:extLst>
          </p:cNvPr>
          <p:cNvSpPr/>
          <p:nvPr/>
        </p:nvSpPr>
        <p:spPr>
          <a:xfrm>
            <a:off x="8020050" y="1465581"/>
            <a:ext cx="3970904" cy="1784674"/>
          </a:xfrm>
          <a:prstGeom prst="wedgeRoundRectCallout">
            <a:avLst>
              <a:gd name="adj1" fmla="val 42245"/>
              <a:gd name="adj2" fmla="val 6756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“What worked well for me was finding my way around the App. I didn’t attend induction… my Buddy was able to help me with the assessment and access the Library OneSearch”</a:t>
            </a:r>
          </a:p>
        </p:txBody>
      </p:sp>
      <p:sp>
        <p:nvSpPr>
          <p:cNvPr id="7" name="Speech Bubble: Rectangle with Corners Rounded 1">
            <a:extLst>
              <a:ext uri="{FF2B5EF4-FFF2-40B4-BE49-F238E27FC236}">
                <a16:creationId xmlns:a16="http://schemas.microsoft.com/office/drawing/2014/main" id="{2A879803-5DE8-0C5A-23B0-F9D1C58037B8}"/>
              </a:ext>
            </a:extLst>
          </p:cNvPr>
          <p:cNvSpPr/>
          <p:nvPr/>
        </p:nvSpPr>
        <p:spPr>
          <a:xfrm>
            <a:off x="8521148" y="4027136"/>
            <a:ext cx="3469806" cy="1784674"/>
          </a:xfrm>
          <a:prstGeom prst="wedgeRoundRectCallout">
            <a:avLst>
              <a:gd name="adj1" fmla="val 45399"/>
              <a:gd name="adj2" fmla="val 65180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</a:t>
            </a:r>
            <a:r>
              <a:rPr lang="en-GB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understood the culture shock and some of the changes I had to go through coming in and she could relate a lot with my situation”</a:t>
            </a:r>
            <a:r>
              <a:rPr lang="en-GB" dirty="0">
                <a:effectLst/>
              </a:rPr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531DC-256C-095F-53BB-10A2890F0A74}"/>
              </a:ext>
            </a:extLst>
          </p:cNvPr>
          <p:cNvSpPr txBox="1"/>
          <p:nvPr/>
        </p:nvSpPr>
        <p:spPr>
          <a:xfrm>
            <a:off x="327348" y="1530234"/>
            <a:ext cx="2915478" cy="46889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marL="0" indent="0">
              <a:buNone/>
            </a:pPr>
            <a:r>
              <a:rPr lang="en-GB" sz="2400" b="1" dirty="0"/>
              <a:t>What went well</a:t>
            </a:r>
            <a:r>
              <a:rPr lang="en-GB" sz="2200" b="1" dirty="0"/>
              <a:t>:</a:t>
            </a:r>
          </a:p>
        </p:txBody>
      </p:sp>
      <p:sp>
        <p:nvSpPr>
          <p:cNvPr id="12" name="Speech Bubble: Rectangle with Corners Rounded 1">
            <a:extLst>
              <a:ext uri="{FF2B5EF4-FFF2-40B4-BE49-F238E27FC236}">
                <a16:creationId xmlns:a16="http://schemas.microsoft.com/office/drawing/2014/main" id="{D884456F-30EC-40B1-F256-735F8A779746}"/>
              </a:ext>
            </a:extLst>
          </p:cNvPr>
          <p:cNvSpPr/>
          <p:nvPr/>
        </p:nvSpPr>
        <p:spPr>
          <a:xfrm>
            <a:off x="5731896" y="3365738"/>
            <a:ext cx="2600905" cy="1322796"/>
          </a:xfrm>
          <a:prstGeom prst="wedgeRoundRectCallout">
            <a:avLst>
              <a:gd name="adj1" fmla="val -39564"/>
              <a:gd name="adj2" fmla="val 7382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interaction with my Buddy was impersonal, but yet detailed”</a:t>
            </a:r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75E6FA5-E8E3-1C0B-F22B-AC5DADDA0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29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1"/>
    </mc:Choice>
    <mc:Fallback xmlns="">
      <p:transition spd="slow" advTm="4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0F02-7B69-B31B-14B1-4DE0008D9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931" y="2447931"/>
            <a:ext cx="5729269" cy="2783738"/>
          </a:xfrm>
        </p:spPr>
        <p:txBody>
          <a:bodyPr>
            <a:noAutofit/>
          </a:bodyPr>
          <a:lstStyle/>
          <a:p>
            <a:r>
              <a:rPr lang="en-GB" sz="2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Buddies who participated in the scheme commented on the personal satisfaction from helping students; especially if the Buddy has experience of being an international student </a:t>
            </a:r>
          </a:p>
          <a:p>
            <a:pPr>
              <a:lnSpc>
                <a:spcPct val="110000"/>
              </a:lnSpc>
            </a:pPr>
            <a:r>
              <a:rPr lang="en-GB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Students with a mixed or negative experience of the scheme agreed that the concept is beneficial for international students transitioning to postgraduate study.</a:t>
            </a:r>
            <a:endParaRPr lang="en-GB" sz="2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60905E-8E3A-8BF2-69C0-49E90FBB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12" y="393160"/>
            <a:ext cx="11306176" cy="1001982"/>
          </a:xfrm>
        </p:spPr>
        <p:txBody>
          <a:bodyPr/>
          <a:lstStyle/>
          <a:p>
            <a:r>
              <a:rPr lang="en-GB" dirty="0"/>
              <a:t>Scheme Evaluation – Focus Group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51873-7469-E4C6-9619-9B10B929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B9297-F03C-038F-DCF0-09F02064FF82}"/>
              </a:ext>
            </a:extLst>
          </p:cNvPr>
          <p:cNvSpPr txBox="1"/>
          <p:nvPr/>
        </p:nvSpPr>
        <p:spPr>
          <a:xfrm>
            <a:off x="1143000" y="7543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DA3B1-8739-C67A-8140-E7AC1E192421}"/>
              </a:ext>
            </a:extLst>
          </p:cNvPr>
          <p:cNvSpPr txBox="1"/>
          <p:nvPr/>
        </p:nvSpPr>
        <p:spPr>
          <a:xfrm>
            <a:off x="303430" y="1707666"/>
            <a:ext cx="2915478" cy="46889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marL="0" indent="0">
              <a:buNone/>
            </a:pPr>
            <a:r>
              <a:rPr lang="en-GB" sz="2200" b="1" dirty="0"/>
              <a:t>What </a:t>
            </a:r>
            <a:r>
              <a:rPr lang="en-GB" sz="2400" b="1" dirty="0"/>
              <a:t>went</a:t>
            </a:r>
            <a:r>
              <a:rPr lang="en-GB" sz="2200" b="1" dirty="0"/>
              <a:t> well:</a:t>
            </a:r>
          </a:p>
        </p:txBody>
      </p:sp>
      <p:sp>
        <p:nvSpPr>
          <p:cNvPr id="7" name="Speech Bubble: Rectangle with Corners Rounded 1">
            <a:extLst>
              <a:ext uri="{FF2B5EF4-FFF2-40B4-BE49-F238E27FC236}">
                <a16:creationId xmlns:a16="http://schemas.microsoft.com/office/drawing/2014/main" id="{F5FF41BE-291D-1BA0-6A53-41AFFC60D808}"/>
              </a:ext>
            </a:extLst>
          </p:cNvPr>
          <p:cNvSpPr/>
          <p:nvPr/>
        </p:nvSpPr>
        <p:spPr>
          <a:xfrm>
            <a:off x="5918200" y="1942110"/>
            <a:ext cx="2499017" cy="1347189"/>
          </a:xfrm>
          <a:prstGeom prst="wedgeRoundRectCallout">
            <a:avLst>
              <a:gd name="adj1" fmla="val -33350"/>
              <a:gd name="adj2" fmla="val 6879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“It was really nice to share my experience and advice”</a:t>
            </a:r>
          </a:p>
        </p:txBody>
      </p:sp>
      <p:sp>
        <p:nvSpPr>
          <p:cNvPr id="8" name="Speech Bubble: Rectangle with Corners Rounded 1">
            <a:extLst>
              <a:ext uri="{FF2B5EF4-FFF2-40B4-BE49-F238E27FC236}">
                <a16:creationId xmlns:a16="http://schemas.microsoft.com/office/drawing/2014/main" id="{A5B4502F-041B-95DE-3693-E9F586FEFD27}"/>
              </a:ext>
            </a:extLst>
          </p:cNvPr>
          <p:cNvSpPr/>
          <p:nvPr/>
        </p:nvSpPr>
        <p:spPr>
          <a:xfrm>
            <a:off x="6490502" y="3914348"/>
            <a:ext cx="4560868" cy="1981090"/>
          </a:xfrm>
          <a:prstGeom prst="wedgeRoundRectCallout">
            <a:avLst>
              <a:gd name="adj1" fmla="val -41581"/>
              <a:gd name="adj2" fmla="val 6499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“</a:t>
            </a:r>
            <a:r>
              <a:rPr lang="en-GB" i="1" dirty="0"/>
              <a:t>I believe that with the feedback from interviews and focus groups that this program, can be something we can brag about and say when I was at NTU, I think one of the most interesting experiences I had was the PGTI Buddy scheme” </a:t>
            </a:r>
            <a:endParaRPr lang="en-GB" dirty="0"/>
          </a:p>
        </p:txBody>
      </p:sp>
      <p:sp>
        <p:nvSpPr>
          <p:cNvPr id="10" name="Speech Bubble: Rectangle with Corners Rounded 1">
            <a:extLst>
              <a:ext uri="{FF2B5EF4-FFF2-40B4-BE49-F238E27FC236}">
                <a16:creationId xmlns:a16="http://schemas.microsoft.com/office/drawing/2014/main" id="{FB8F6AAD-9917-9C0B-E6F2-1BF6A1CF1750}"/>
              </a:ext>
            </a:extLst>
          </p:cNvPr>
          <p:cNvSpPr/>
          <p:nvPr/>
        </p:nvSpPr>
        <p:spPr>
          <a:xfrm>
            <a:off x="8671200" y="1707666"/>
            <a:ext cx="3331869" cy="1746642"/>
          </a:xfrm>
          <a:prstGeom prst="wedgeRoundRectCallout">
            <a:avLst>
              <a:gd name="adj1" fmla="val 38814"/>
              <a:gd name="adj2" fmla="val 7307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“I really appreciated the time my Buddy gave to me, and I was able to ask questions that really helped my journey at NTU”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6062B31-1F21-487E-B157-47CA73E93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7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4"/>
    </mc:Choice>
    <mc:Fallback xmlns="">
      <p:transition spd="slow" advTm="3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0F02-7B69-B31B-14B1-4DE0008D9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678" y="2243138"/>
            <a:ext cx="5672756" cy="3600449"/>
          </a:xfrm>
        </p:spPr>
        <p:txBody>
          <a:bodyPr>
            <a:noAutofit/>
          </a:bodyPr>
          <a:lstStyle/>
          <a:p>
            <a:r>
              <a:rPr lang="en-GB" sz="2200" dirty="0"/>
              <a:t>Students expressed that they would prefer the scheme to start earlier, and to extend for a longer period. </a:t>
            </a:r>
          </a:p>
          <a:p>
            <a:r>
              <a:rPr lang="en-GB" sz="2200" dirty="0"/>
              <a:t>An in-person, informal introduction with the Buddies was suggested to build rapport in a relaxed setting. </a:t>
            </a:r>
          </a:p>
          <a:p>
            <a:r>
              <a:rPr lang="en-GB" sz="2200" dirty="0"/>
              <a:t>Students recommended using Microsoft Teams rather than email for communication for a more informal approach.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60905E-8E3A-8BF2-69C0-49E90FBBA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111" y="387032"/>
            <a:ext cx="11306176" cy="1001982"/>
          </a:xfrm>
        </p:spPr>
        <p:txBody>
          <a:bodyPr/>
          <a:lstStyle/>
          <a:p>
            <a:r>
              <a:rPr lang="en-GB" dirty="0"/>
              <a:t>Scheme Evaluation – Focus Group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51873-7469-E4C6-9619-9B10B9292F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www.ntu.ac.uk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5B9297-F03C-038F-DCF0-09F02064FF82}"/>
              </a:ext>
            </a:extLst>
          </p:cNvPr>
          <p:cNvSpPr txBox="1"/>
          <p:nvPr/>
        </p:nvSpPr>
        <p:spPr>
          <a:xfrm>
            <a:off x="1143000" y="7543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DA3B1-8739-C67A-8140-E7AC1E192421}"/>
              </a:ext>
            </a:extLst>
          </p:cNvPr>
          <p:cNvSpPr txBox="1"/>
          <p:nvPr/>
        </p:nvSpPr>
        <p:spPr>
          <a:xfrm>
            <a:off x="303431" y="1478501"/>
            <a:ext cx="3803874" cy="55010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buNone/>
            </a:pPr>
            <a:r>
              <a:rPr lang="en-GB" sz="2400" b="1" dirty="0"/>
              <a:t>Areas of improvement:</a:t>
            </a:r>
          </a:p>
        </p:txBody>
      </p:sp>
      <p:sp>
        <p:nvSpPr>
          <p:cNvPr id="7" name="Speech Bubble: Rectangle with Corners Rounded 1">
            <a:extLst>
              <a:ext uri="{FF2B5EF4-FFF2-40B4-BE49-F238E27FC236}">
                <a16:creationId xmlns:a16="http://schemas.microsoft.com/office/drawing/2014/main" id="{F5FF41BE-291D-1BA0-6A53-41AFFC60D808}"/>
              </a:ext>
            </a:extLst>
          </p:cNvPr>
          <p:cNvSpPr/>
          <p:nvPr/>
        </p:nvSpPr>
        <p:spPr>
          <a:xfrm>
            <a:off x="6275387" y="1666244"/>
            <a:ext cx="2975338" cy="1292614"/>
          </a:xfrm>
          <a:prstGeom prst="wedgeRoundRectCallout">
            <a:avLst>
              <a:gd name="adj1" fmla="val -32279"/>
              <a:gd name="adj2" fmla="val 6356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“It was too professional... it felt like I was talking to another one of my lecturers”.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99090-AA65-AD86-3F4A-8F037EDC18F9}"/>
              </a:ext>
            </a:extLst>
          </p:cNvPr>
          <p:cNvSpPr txBox="1"/>
          <p:nvPr/>
        </p:nvSpPr>
        <p:spPr>
          <a:xfrm>
            <a:off x="8398933" y="4622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sp>
        <p:nvSpPr>
          <p:cNvPr id="9" name="Speech Bubble: Rectangle with Corners Rounded 1">
            <a:extLst>
              <a:ext uri="{FF2B5EF4-FFF2-40B4-BE49-F238E27FC236}">
                <a16:creationId xmlns:a16="http://schemas.microsoft.com/office/drawing/2014/main" id="{22E21558-9E9F-21C8-77D2-A8A7DCAE48FF}"/>
              </a:ext>
            </a:extLst>
          </p:cNvPr>
          <p:cNvSpPr/>
          <p:nvPr/>
        </p:nvSpPr>
        <p:spPr>
          <a:xfrm>
            <a:off x="6096000" y="4670999"/>
            <a:ext cx="3408396" cy="1662749"/>
          </a:xfrm>
          <a:prstGeom prst="wedgeRoundRectCallout">
            <a:avLst>
              <a:gd name="adj1" fmla="val -39393"/>
              <a:gd name="adj2" fmla="val 60506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“A person should get a Buddy for at least more than six months. People usually don’t open up to people that quickly”</a:t>
            </a:r>
          </a:p>
        </p:txBody>
      </p:sp>
      <p:sp>
        <p:nvSpPr>
          <p:cNvPr id="10" name="Speech Bubble: Rectangle with Corners Rounded 1">
            <a:extLst>
              <a:ext uri="{FF2B5EF4-FFF2-40B4-BE49-F238E27FC236}">
                <a16:creationId xmlns:a16="http://schemas.microsoft.com/office/drawing/2014/main" id="{59CC12E1-0924-DFF6-52D0-4887B2ED7BA0}"/>
              </a:ext>
            </a:extLst>
          </p:cNvPr>
          <p:cNvSpPr/>
          <p:nvPr/>
        </p:nvSpPr>
        <p:spPr>
          <a:xfrm>
            <a:off x="8694295" y="3053145"/>
            <a:ext cx="3229595" cy="1477844"/>
          </a:xfrm>
          <a:prstGeom prst="wedgeRoundRectCallout">
            <a:avLst>
              <a:gd name="adj1" fmla="val 35310"/>
              <a:gd name="adj2" fmla="val 6894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/>
              <a:t>“When I’m looking for an email for my school, I realised my Buddy emailed a few weeks ago and I never replied”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C47E9-76CB-8F8E-16DF-AD4B1BAEDDD9}"/>
              </a:ext>
            </a:extLst>
          </p:cNvPr>
          <p:cNvSpPr txBox="1"/>
          <p:nvPr/>
        </p:nvSpPr>
        <p:spPr>
          <a:xfrm>
            <a:off x="8608291" y="336203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rmAutofit fontScale="25000" lnSpcReduction="20000"/>
          </a:bodyPr>
          <a:lstStyle/>
          <a:p>
            <a:pPr algn="r"/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1C64C95-AD85-F558-2317-DB76AE5FD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93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2"/>
    </mc:Choice>
    <mc:Fallback xmlns="">
      <p:transition spd="slow" advTm="4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TU3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E5005B"/>
      </a:accent1>
      <a:accent2>
        <a:srgbClr val="9D043D"/>
      </a:accent2>
      <a:accent3>
        <a:srgbClr val="6D951A"/>
      </a:accent3>
      <a:accent4>
        <a:srgbClr val="00A6E1"/>
      </a:accent4>
      <a:accent5>
        <a:srgbClr val="F07C00"/>
      </a:accent5>
      <a:accent6>
        <a:srgbClr val="C7007F"/>
      </a:accent6>
      <a:hlink>
        <a:srgbClr val="005B94"/>
      </a:hlink>
      <a:folHlink>
        <a:srgbClr val="821D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b" anchorCtr="0">
        <a:normAutofit/>
      </a:bodyPr>
      <a:lstStyle>
        <a:defPPr algn="r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3C65FC6E0A9D4AB969389BE2389DCB" ma:contentTypeVersion="8" ma:contentTypeDescription="Create a new document." ma:contentTypeScope="" ma:versionID="cc204b94d2fdb73df69a73b4673e4451">
  <xsd:schema xmlns:xsd="http://www.w3.org/2001/XMLSchema" xmlns:xs="http://www.w3.org/2001/XMLSchema" xmlns:p="http://schemas.microsoft.com/office/2006/metadata/properties" xmlns:ns2="5ce4f0b8-2745-4a98-9c4d-6444bb01453b" targetNamespace="http://schemas.microsoft.com/office/2006/metadata/properties" ma:root="true" ma:fieldsID="8ba9f988b801f553977e5696cd0e0d6e" ns2:_="">
    <xsd:import namespace="5ce4f0b8-2745-4a98-9c4d-6444bb014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4f0b8-2745-4a98-9c4d-6444bb0145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D8FC6E-EF5C-495D-ABB1-1488F3663B51}">
  <ds:schemaRefs>
    <ds:schemaRef ds:uri="5ce4f0b8-2745-4a98-9c4d-6444bb01453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1063616-57F3-4C87-BB7F-2974CF36DE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F1859A-D475-4A9D-83E1-80A36DBA260F}">
  <ds:schemaRefs>
    <ds:schemaRef ds:uri="8dbe2aa3-3237-4830-85c4-3d48417ef302"/>
    <ds:schemaRef ds:uri="b317b901-4ab4-4161-80c3-da5df50c25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1998</Words>
  <Application>Microsoft Office PowerPoint</Application>
  <PresentationFormat>Widescreen</PresentationFormat>
  <Paragraphs>197</Paragraphs>
  <Slides>21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Helvetica</vt:lpstr>
      <vt:lpstr>Segoe UI</vt:lpstr>
      <vt:lpstr>Wingdings</vt:lpstr>
      <vt:lpstr>Office Theme</vt:lpstr>
      <vt:lpstr>S3 PGTI Buddying</vt:lpstr>
      <vt:lpstr>Background</vt:lpstr>
      <vt:lpstr>Pilot review and scoping exercise</vt:lpstr>
      <vt:lpstr>Pilot review and scoping exercise</vt:lpstr>
      <vt:lpstr>Launched Scheme Sept 2023</vt:lpstr>
      <vt:lpstr>Evaluation Methods</vt:lpstr>
      <vt:lpstr>Scheme Evaluation – Focus Group</vt:lpstr>
      <vt:lpstr>Scheme Evaluation – Focus Group</vt:lpstr>
      <vt:lpstr>Scheme Evaluation – Focus Group</vt:lpstr>
      <vt:lpstr>Scheme Evaluation – Focus Group</vt:lpstr>
      <vt:lpstr>Scheme Evaluation – Focus Group</vt:lpstr>
      <vt:lpstr>Scheme Evaluation – Online Survey</vt:lpstr>
      <vt:lpstr>Scheme Evaluation – Online Survey</vt:lpstr>
      <vt:lpstr>Scheme Evaluation – Online Survey</vt:lpstr>
      <vt:lpstr>Scheme Evaluation – Online Survey</vt:lpstr>
      <vt:lpstr>Scheme Evaluation – Online Survey</vt:lpstr>
      <vt:lpstr>Scheme Evaluation – Final thoughts</vt:lpstr>
      <vt:lpstr>Scheme Evaluation – Final thoughts</vt:lpstr>
      <vt:lpstr>Thank you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Kayleigh Meller</dc:creator>
  <cp:lastModifiedBy>Ward, Laura</cp:lastModifiedBy>
  <cp:revision>84</cp:revision>
  <dcterms:created xsi:type="dcterms:W3CDTF">2020-08-07T10:40:47Z</dcterms:created>
  <dcterms:modified xsi:type="dcterms:W3CDTF">2024-08-12T08:54:43Z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0x010100FF3C65FC6E0A9D4AB969389BE2389DCB</vt:lpwstr>
  </property>
  <property fmtid="{D5CDD505-2E9C-101B-9397-08002B2CF9AE}" pid="3" name="MediaServiceImageTags">
    <vt:lpwstr/>
  </property>
</Properties>
</file>