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7" r:id="rId3"/>
    <p:sldId id="257" r:id="rId4"/>
    <p:sldId id="270" r:id="rId5"/>
    <p:sldId id="258" r:id="rId6"/>
    <p:sldId id="274" r:id="rId7"/>
    <p:sldId id="283" r:id="rId8"/>
    <p:sldId id="260" r:id="rId9"/>
    <p:sldId id="280" r:id="rId10"/>
    <p:sldId id="271" r:id="rId11"/>
    <p:sldId id="259" r:id="rId12"/>
    <p:sldId id="278" r:id="rId13"/>
    <p:sldId id="263" r:id="rId14"/>
    <p:sldId id="264" r:id="rId15"/>
    <p:sldId id="288" r:id="rId16"/>
    <p:sldId id="286" r:id="rId17"/>
    <p:sldId id="284" r:id="rId18"/>
    <p:sldId id="290" r:id="rId19"/>
    <p:sldId id="281" r:id="rId20"/>
    <p:sldId id="262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8213B-BCEC-4310-8448-02F00CE125A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69741A-388C-4F0B-BBF5-B7817EABBE8B}">
      <dgm:prSet custT="1"/>
      <dgm:spPr/>
      <dgm:t>
        <a:bodyPr/>
        <a:lstStyle/>
        <a:p>
          <a:r>
            <a:rPr lang="en-GB" sz="2000" b="1" dirty="0"/>
            <a:t>Audit Commission run down and abolished 2010-2015</a:t>
          </a:r>
          <a:endParaRPr lang="en-US" sz="2000" b="1" dirty="0"/>
        </a:p>
      </dgm:t>
    </dgm:pt>
    <dgm:pt modelId="{71DC66E0-1F2A-4C37-821E-AD44D62C4F73}" type="parTrans" cxnId="{488FEF57-0E18-4D0D-9DCB-16AA3545EF2D}">
      <dgm:prSet/>
      <dgm:spPr/>
      <dgm:t>
        <a:bodyPr/>
        <a:lstStyle/>
        <a:p>
          <a:endParaRPr lang="en-US"/>
        </a:p>
      </dgm:t>
    </dgm:pt>
    <dgm:pt modelId="{0D6C8DD9-8642-4B08-A279-C247CAC2DC39}" type="sibTrans" cxnId="{488FEF57-0E18-4D0D-9DCB-16AA3545EF2D}">
      <dgm:prSet/>
      <dgm:spPr/>
      <dgm:t>
        <a:bodyPr/>
        <a:lstStyle/>
        <a:p>
          <a:endParaRPr lang="en-US"/>
        </a:p>
      </dgm:t>
    </dgm:pt>
    <dgm:pt modelId="{8AA5E6C9-8252-4741-8134-202D27D25082}">
      <dgm:prSet custT="1"/>
      <dgm:spPr/>
      <dgm:t>
        <a:bodyPr/>
        <a:lstStyle/>
        <a:p>
          <a:r>
            <a:rPr lang="en-GB" sz="2000" b="1" dirty="0"/>
            <a:t>Improvement and Development Agency closed 2010</a:t>
          </a:r>
          <a:endParaRPr lang="en-US" sz="2000" b="1" dirty="0"/>
        </a:p>
      </dgm:t>
    </dgm:pt>
    <dgm:pt modelId="{30841F9B-9AC8-489B-8A3E-F93194203573}" type="parTrans" cxnId="{538CB13C-4D32-443A-9F26-825C880834B9}">
      <dgm:prSet/>
      <dgm:spPr/>
      <dgm:t>
        <a:bodyPr/>
        <a:lstStyle/>
        <a:p>
          <a:endParaRPr lang="en-US"/>
        </a:p>
      </dgm:t>
    </dgm:pt>
    <dgm:pt modelId="{EC82D422-AE20-41D4-A840-552B70BA5855}" type="sibTrans" cxnId="{538CB13C-4D32-443A-9F26-825C880834B9}">
      <dgm:prSet/>
      <dgm:spPr/>
      <dgm:t>
        <a:bodyPr/>
        <a:lstStyle/>
        <a:p>
          <a:endParaRPr lang="en-US"/>
        </a:p>
      </dgm:t>
    </dgm:pt>
    <dgm:pt modelId="{6141A705-FD02-4B0B-94ED-62BEF0521CEE}">
      <dgm:prSet custT="1"/>
      <dgm:spPr/>
      <dgm:t>
        <a:bodyPr/>
        <a:lstStyle/>
        <a:p>
          <a:r>
            <a:rPr lang="en-GB" sz="2000" b="1" dirty="0"/>
            <a:t>Government Regional Offices closed April 2011.</a:t>
          </a:r>
          <a:endParaRPr lang="en-US" sz="2000" b="1" dirty="0"/>
        </a:p>
      </dgm:t>
    </dgm:pt>
    <dgm:pt modelId="{A48D7B66-30EF-423D-BF33-E160E7243EE4}" type="parTrans" cxnId="{FC875DA9-0204-47F0-BFB0-702D64873BE3}">
      <dgm:prSet/>
      <dgm:spPr/>
      <dgm:t>
        <a:bodyPr/>
        <a:lstStyle/>
        <a:p>
          <a:endParaRPr lang="en-US"/>
        </a:p>
      </dgm:t>
    </dgm:pt>
    <dgm:pt modelId="{28D28FF6-1E84-4A5A-8972-388209333CA7}" type="sibTrans" cxnId="{FC875DA9-0204-47F0-BFB0-702D64873BE3}">
      <dgm:prSet/>
      <dgm:spPr/>
      <dgm:t>
        <a:bodyPr/>
        <a:lstStyle/>
        <a:p>
          <a:endParaRPr lang="en-US"/>
        </a:p>
      </dgm:t>
    </dgm:pt>
    <dgm:pt modelId="{D6B0B2A4-E80C-47DD-ADB8-1F0AE2D96E6A}">
      <dgm:prSet custT="1"/>
      <dgm:spPr/>
      <dgm:t>
        <a:bodyPr/>
        <a:lstStyle/>
        <a:p>
          <a:r>
            <a:rPr lang="en-GB" sz="2000" b="1" dirty="0"/>
            <a:t>Local Audit regime privatised and weakened by Local Audit and Accountability Act 2014</a:t>
          </a:r>
          <a:endParaRPr lang="en-US" sz="2000" b="1" dirty="0"/>
        </a:p>
      </dgm:t>
    </dgm:pt>
    <dgm:pt modelId="{B7345157-2854-4249-8B70-803DBF5A955D}" type="parTrans" cxnId="{71739D68-5BB3-488C-A354-254A288A4821}">
      <dgm:prSet/>
      <dgm:spPr/>
      <dgm:t>
        <a:bodyPr/>
        <a:lstStyle/>
        <a:p>
          <a:endParaRPr lang="en-US"/>
        </a:p>
      </dgm:t>
    </dgm:pt>
    <dgm:pt modelId="{9595DABD-4254-46B7-AD8E-9E7321C3AA0F}" type="sibTrans" cxnId="{71739D68-5BB3-488C-A354-254A288A4821}">
      <dgm:prSet/>
      <dgm:spPr/>
      <dgm:t>
        <a:bodyPr/>
        <a:lstStyle/>
        <a:p>
          <a:endParaRPr lang="en-US"/>
        </a:p>
      </dgm:t>
    </dgm:pt>
    <dgm:pt modelId="{6B6C2189-6A7B-4021-9C99-1D706FFBA863}">
      <dgm:prSet custT="1"/>
      <dgm:spPr/>
      <dgm:t>
        <a:bodyPr/>
        <a:lstStyle/>
        <a:p>
          <a:r>
            <a:rPr lang="en-GB" sz="2000" b="1" dirty="0"/>
            <a:t>Distributional model of LG funding support frozen in 2013</a:t>
          </a:r>
          <a:endParaRPr lang="en-US" sz="2000" dirty="0"/>
        </a:p>
      </dgm:t>
    </dgm:pt>
    <dgm:pt modelId="{5425650F-D3A0-4AE1-A544-42FAB5858936}" type="parTrans" cxnId="{AE93D7DE-EA5C-47D9-9D5A-DF0643D15C3E}">
      <dgm:prSet/>
      <dgm:spPr/>
      <dgm:t>
        <a:bodyPr/>
        <a:lstStyle/>
        <a:p>
          <a:endParaRPr lang="en-US"/>
        </a:p>
      </dgm:t>
    </dgm:pt>
    <dgm:pt modelId="{C3389CE9-14E9-462F-8540-F249232EC9CF}" type="sibTrans" cxnId="{AE93D7DE-EA5C-47D9-9D5A-DF0643D15C3E}">
      <dgm:prSet/>
      <dgm:spPr/>
      <dgm:t>
        <a:bodyPr/>
        <a:lstStyle/>
        <a:p>
          <a:endParaRPr lang="en-US"/>
        </a:p>
      </dgm:t>
    </dgm:pt>
    <dgm:pt modelId="{D8435A06-A9FE-4E4B-8F84-377779385C2C}">
      <dgm:prSet custT="1"/>
      <dgm:spPr/>
      <dgm:t>
        <a:bodyPr/>
        <a:lstStyle/>
        <a:p>
          <a:r>
            <a:rPr lang="en-GB" sz="2000" b="1" dirty="0"/>
            <a:t>Financial support 2010-2024 reduced by 30%-40%  in real terms by successive Spending Reviews</a:t>
          </a:r>
          <a:r>
            <a:rPr lang="en-GB" sz="2000" dirty="0"/>
            <a:t>.</a:t>
          </a:r>
          <a:endParaRPr lang="en-US" sz="2000" dirty="0"/>
        </a:p>
      </dgm:t>
    </dgm:pt>
    <dgm:pt modelId="{63740922-D927-44F8-9D36-D9905B678DCC}" type="parTrans" cxnId="{4A6138A9-BBE0-4906-985B-70449B96B79B}">
      <dgm:prSet/>
      <dgm:spPr/>
      <dgm:t>
        <a:bodyPr/>
        <a:lstStyle/>
        <a:p>
          <a:endParaRPr lang="en-US"/>
        </a:p>
      </dgm:t>
    </dgm:pt>
    <dgm:pt modelId="{0CD2AA4A-7477-4D75-8E08-C5A86C967399}" type="sibTrans" cxnId="{4A6138A9-BBE0-4906-985B-70449B96B79B}">
      <dgm:prSet/>
      <dgm:spPr/>
      <dgm:t>
        <a:bodyPr/>
        <a:lstStyle/>
        <a:p>
          <a:endParaRPr lang="en-US"/>
        </a:p>
      </dgm:t>
    </dgm:pt>
    <dgm:pt modelId="{4D787525-E7B2-4188-94A8-32C70D28BF57}">
      <dgm:prSet custT="1"/>
      <dgm:spPr/>
      <dgm:t>
        <a:bodyPr/>
        <a:lstStyle/>
        <a:p>
          <a:r>
            <a:rPr lang="en-GB" sz="2000" b="1" dirty="0"/>
            <a:t>Dec 2022 announcement that funding review and reset of business rates retention will not take place for at least two years</a:t>
          </a:r>
          <a:r>
            <a:rPr lang="en-GB" sz="1900" b="1" dirty="0"/>
            <a:t>.</a:t>
          </a:r>
          <a:endParaRPr lang="en-US" sz="1900" b="1" dirty="0"/>
        </a:p>
      </dgm:t>
    </dgm:pt>
    <dgm:pt modelId="{047A0FCA-13ED-4447-A6BC-BBB90E0389E6}" type="parTrans" cxnId="{5C863CED-A0DC-418B-BCAC-47FA07245E2C}">
      <dgm:prSet/>
      <dgm:spPr/>
      <dgm:t>
        <a:bodyPr/>
        <a:lstStyle/>
        <a:p>
          <a:endParaRPr lang="en-US"/>
        </a:p>
      </dgm:t>
    </dgm:pt>
    <dgm:pt modelId="{62A6D38F-8864-4226-A682-35FA4DE6BFCA}" type="sibTrans" cxnId="{5C863CED-A0DC-418B-BCAC-47FA07245E2C}">
      <dgm:prSet/>
      <dgm:spPr/>
      <dgm:t>
        <a:bodyPr/>
        <a:lstStyle/>
        <a:p>
          <a:endParaRPr lang="en-US"/>
        </a:p>
      </dgm:t>
    </dgm:pt>
    <dgm:pt modelId="{B67295BF-BA33-4288-9103-EF0F5A447D44}" type="pres">
      <dgm:prSet presAssocID="{B5C8213B-BCEC-4310-8448-02F00CE125A5}" presName="vert0" presStyleCnt="0">
        <dgm:presLayoutVars>
          <dgm:dir/>
          <dgm:animOne val="branch"/>
          <dgm:animLvl val="lvl"/>
        </dgm:presLayoutVars>
      </dgm:prSet>
      <dgm:spPr/>
    </dgm:pt>
    <dgm:pt modelId="{EA6CC4F7-D15F-4F0A-A788-A05FC8F8DC35}" type="pres">
      <dgm:prSet presAssocID="{8769741A-388C-4F0B-BBF5-B7817EABBE8B}" presName="thickLine" presStyleLbl="alignNode1" presStyleIdx="0" presStyleCnt="7"/>
      <dgm:spPr/>
    </dgm:pt>
    <dgm:pt modelId="{8270F82C-7E87-489A-B345-CDE78ECA3771}" type="pres">
      <dgm:prSet presAssocID="{8769741A-388C-4F0B-BBF5-B7817EABBE8B}" presName="horz1" presStyleCnt="0"/>
      <dgm:spPr/>
    </dgm:pt>
    <dgm:pt modelId="{97156A48-0794-4347-8A78-8D87C6E12809}" type="pres">
      <dgm:prSet presAssocID="{8769741A-388C-4F0B-BBF5-B7817EABBE8B}" presName="tx1" presStyleLbl="revTx" presStyleIdx="0" presStyleCnt="7"/>
      <dgm:spPr/>
    </dgm:pt>
    <dgm:pt modelId="{B68C182E-56CF-4C6C-BCDC-79D7AE6A205A}" type="pres">
      <dgm:prSet presAssocID="{8769741A-388C-4F0B-BBF5-B7817EABBE8B}" presName="vert1" presStyleCnt="0"/>
      <dgm:spPr/>
    </dgm:pt>
    <dgm:pt modelId="{E6271641-548F-45F5-B551-9A13A710FE90}" type="pres">
      <dgm:prSet presAssocID="{8AA5E6C9-8252-4741-8134-202D27D25082}" presName="thickLine" presStyleLbl="alignNode1" presStyleIdx="1" presStyleCnt="7"/>
      <dgm:spPr/>
    </dgm:pt>
    <dgm:pt modelId="{028F9F49-9635-4930-90BE-8C2E63AE9FBA}" type="pres">
      <dgm:prSet presAssocID="{8AA5E6C9-8252-4741-8134-202D27D25082}" presName="horz1" presStyleCnt="0"/>
      <dgm:spPr/>
    </dgm:pt>
    <dgm:pt modelId="{EC1F3D35-DF9B-4EC9-A20E-15C470D2FD12}" type="pres">
      <dgm:prSet presAssocID="{8AA5E6C9-8252-4741-8134-202D27D25082}" presName="tx1" presStyleLbl="revTx" presStyleIdx="1" presStyleCnt="7"/>
      <dgm:spPr/>
    </dgm:pt>
    <dgm:pt modelId="{34A9F680-C876-4709-9A8C-DA647370BE87}" type="pres">
      <dgm:prSet presAssocID="{8AA5E6C9-8252-4741-8134-202D27D25082}" presName="vert1" presStyleCnt="0"/>
      <dgm:spPr/>
    </dgm:pt>
    <dgm:pt modelId="{DC3E7B22-4E3A-40A0-A72E-0C8B7018A22C}" type="pres">
      <dgm:prSet presAssocID="{6141A705-FD02-4B0B-94ED-62BEF0521CEE}" presName="thickLine" presStyleLbl="alignNode1" presStyleIdx="2" presStyleCnt="7"/>
      <dgm:spPr/>
    </dgm:pt>
    <dgm:pt modelId="{64A1CDEE-E10B-4CE3-A7D6-F56D00A147AE}" type="pres">
      <dgm:prSet presAssocID="{6141A705-FD02-4B0B-94ED-62BEF0521CEE}" presName="horz1" presStyleCnt="0"/>
      <dgm:spPr/>
    </dgm:pt>
    <dgm:pt modelId="{08625EC8-7FF1-41C0-AC17-40E4AFA51B25}" type="pres">
      <dgm:prSet presAssocID="{6141A705-FD02-4B0B-94ED-62BEF0521CEE}" presName="tx1" presStyleLbl="revTx" presStyleIdx="2" presStyleCnt="7"/>
      <dgm:spPr/>
    </dgm:pt>
    <dgm:pt modelId="{B6F36809-6B16-4EF9-AF53-5C25C88A87E2}" type="pres">
      <dgm:prSet presAssocID="{6141A705-FD02-4B0B-94ED-62BEF0521CEE}" presName="vert1" presStyleCnt="0"/>
      <dgm:spPr/>
    </dgm:pt>
    <dgm:pt modelId="{D51A8B25-6BB0-4F10-864B-D70DECED2960}" type="pres">
      <dgm:prSet presAssocID="{D6B0B2A4-E80C-47DD-ADB8-1F0AE2D96E6A}" presName="thickLine" presStyleLbl="alignNode1" presStyleIdx="3" presStyleCnt="7"/>
      <dgm:spPr/>
    </dgm:pt>
    <dgm:pt modelId="{18E104CC-1008-48C1-9A34-45A9F2DFE241}" type="pres">
      <dgm:prSet presAssocID="{D6B0B2A4-E80C-47DD-ADB8-1F0AE2D96E6A}" presName="horz1" presStyleCnt="0"/>
      <dgm:spPr/>
    </dgm:pt>
    <dgm:pt modelId="{B007DCDA-18B1-4AAE-8E24-9EE763FFE014}" type="pres">
      <dgm:prSet presAssocID="{D6B0B2A4-E80C-47DD-ADB8-1F0AE2D96E6A}" presName="tx1" presStyleLbl="revTx" presStyleIdx="3" presStyleCnt="7"/>
      <dgm:spPr/>
    </dgm:pt>
    <dgm:pt modelId="{317B7D5A-F87B-4473-9274-11F4B7E99D45}" type="pres">
      <dgm:prSet presAssocID="{D6B0B2A4-E80C-47DD-ADB8-1F0AE2D96E6A}" presName="vert1" presStyleCnt="0"/>
      <dgm:spPr/>
    </dgm:pt>
    <dgm:pt modelId="{B4D5369B-AE61-48C3-B480-51442995F55F}" type="pres">
      <dgm:prSet presAssocID="{6B6C2189-6A7B-4021-9C99-1D706FFBA863}" presName="thickLine" presStyleLbl="alignNode1" presStyleIdx="4" presStyleCnt="7"/>
      <dgm:spPr/>
    </dgm:pt>
    <dgm:pt modelId="{FF8E1317-AB91-42F2-A869-37D8680F7EBF}" type="pres">
      <dgm:prSet presAssocID="{6B6C2189-6A7B-4021-9C99-1D706FFBA863}" presName="horz1" presStyleCnt="0"/>
      <dgm:spPr/>
    </dgm:pt>
    <dgm:pt modelId="{CDA55E86-B3FD-46C0-A216-45D009D8BB5F}" type="pres">
      <dgm:prSet presAssocID="{6B6C2189-6A7B-4021-9C99-1D706FFBA863}" presName="tx1" presStyleLbl="revTx" presStyleIdx="4" presStyleCnt="7"/>
      <dgm:spPr/>
    </dgm:pt>
    <dgm:pt modelId="{BFB57851-1962-49E5-A642-EA084D4A6632}" type="pres">
      <dgm:prSet presAssocID="{6B6C2189-6A7B-4021-9C99-1D706FFBA863}" presName="vert1" presStyleCnt="0"/>
      <dgm:spPr/>
    </dgm:pt>
    <dgm:pt modelId="{61C0CB85-6CBD-4CCD-96E7-933EA5F8CD70}" type="pres">
      <dgm:prSet presAssocID="{D8435A06-A9FE-4E4B-8F84-377779385C2C}" presName="thickLine" presStyleLbl="alignNode1" presStyleIdx="5" presStyleCnt="7"/>
      <dgm:spPr/>
    </dgm:pt>
    <dgm:pt modelId="{7DAB9AE6-54A0-4F29-95F9-85F73EF4B9B7}" type="pres">
      <dgm:prSet presAssocID="{D8435A06-A9FE-4E4B-8F84-377779385C2C}" presName="horz1" presStyleCnt="0"/>
      <dgm:spPr/>
    </dgm:pt>
    <dgm:pt modelId="{4A8D8271-3C88-4220-9D09-7F4307402F8F}" type="pres">
      <dgm:prSet presAssocID="{D8435A06-A9FE-4E4B-8F84-377779385C2C}" presName="tx1" presStyleLbl="revTx" presStyleIdx="5" presStyleCnt="7"/>
      <dgm:spPr/>
    </dgm:pt>
    <dgm:pt modelId="{D5D91097-BED6-4D53-93D5-2BFAF66C62C5}" type="pres">
      <dgm:prSet presAssocID="{D8435A06-A9FE-4E4B-8F84-377779385C2C}" presName="vert1" presStyleCnt="0"/>
      <dgm:spPr/>
    </dgm:pt>
    <dgm:pt modelId="{194FB076-59C3-468A-A9F4-5ECB9642CECA}" type="pres">
      <dgm:prSet presAssocID="{4D787525-E7B2-4188-94A8-32C70D28BF57}" presName="thickLine" presStyleLbl="alignNode1" presStyleIdx="6" presStyleCnt="7"/>
      <dgm:spPr/>
    </dgm:pt>
    <dgm:pt modelId="{7649E534-1F58-4FB1-BE64-97CBA1B9F365}" type="pres">
      <dgm:prSet presAssocID="{4D787525-E7B2-4188-94A8-32C70D28BF57}" presName="horz1" presStyleCnt="0"/>
      <dgm:spPr/>
    </dgm:pt>
    <dgm:pt modelId="{46E78FBC-6492-40AA-AEFA-53327748BC02}" type="pres">
      <dgm:prSet presAssocID="{4D787525-E7B2-4188-94A8-32C70D28BF57}" presName="tx1" presStyleLbl="revTx" presStyleIdx="6" presStyleCnt="7"/>
      <dgm:spPr/>
    </dgm:pt>
    <dgm:pt modelId="{B5493460-7500-4EC0-BCCA-CB6396337E74}" type="pres">
      <dgm:prSet presAssocID="{4D787525-E7B2-4188-94A8-32C70D28BF57}" presName="vert1" presStyleCnt="0"/>
      <dgm:spPr/>
    </dgm:pt>
  </dgm:ptLst>
  <dgm:cxnLst>
    <dgm:cxn modelId="{F5105E12-F72E-4546-A917-05D715A8F445}" type="presOf" srcId="{4D787525-E7B2-4188-94A8-32C70D28BF57}" destId="{46E78FBC-6492-40AA-AEFA-53327748BC02}" srcOrd="0" destOrd="0" presId="urn:microsoft.com/office/officeart/2008/layout/LinedList"/>
    <dgm:cxn modelId="{538CB13C-4D32-443A-9F26-825C880834B9}" srcId="{B5C8213B-BCEC-4310-8448-02F00CE125A5}" destId="{8AA5E6C9-8252-4741-8134-202D27D25082}" srcOrd="1" destOrd="0" parTransId="{30841F9B-9AC8-489B-8A3E-F93194203573}" sibTransId="{EC82D422-AE20-41D4-A840-552B70BA5855}"/>
    <dgm:cxn modelId="{D4AC855B-FFE5-4755-95F8-638502189A60}" type="presOf" srcId="{D8435A06-A9FE-4E4B-8F84-377779385C2C}" destId="{4A8D8271-3C88-4220-9D09-7F4307402F8F}" srcOrd="0" destOrd="0" presId="urn:microsoft.com/office/officeart/2008/layout/LinedList"/>
    <dgm:cxn modelId="{6F4C0941-959F-4584-90B7-EF688AFDCAF3}" type="presOf" srcId="{6B6C2189-6A7B-4021-9C99-1D706FFBA863}" destId="{CDA55E86-B3FD-46C0-A216-45D009D8BB5F}" srcOrd="0" destOrd="0" presId="urn:microsoft.com/office/officeart/2008/layout/LinedList"/>
    <dgm:cxn modelId="{60DDBB61-4795-4DCE-86AE-CCAF13FC24CF}" type="presOf" srcId="{D6B0B2A4-E80C-47DD-ADB8-1F0AE2D96E6A}" destId="{B007DCDA-18B1-4AAE-8E24-9EE763FFE014}" srcOrd="0" destOrd="0" presId="urn:microsoft.com/office/officeart/2008/layout/LinedList"/>
    <dgm:cxn modelId="{A419D643-C999-4045-ADF2-418D15312A8B}" type="presOf" srcId="{8AA5E6C9-8252-4741-8134-202D27D25082}" destId="{EC1F3D35-DF9B-4EC9-A20E-15C470D2FD12}" srcOrd="0" destOrd="0" presId="urn:microsoft.com/office/officeart/2008/layout/LinedList"/>
    <dgm:cxn modelId="{71739D68-5BB3-488C-A354-254A288A4821}" srcId="{B5C8213B-BCEC-4310-8448-02F00CE125A5}" destId="{D6B0B2A4-E80C-47DD-ADB8-1F0AE2D96E6A}" srcOrd="3" destOrd="0" parTransId="{B7345157-2854-4249-8B70-803DBF5A955D}" sibTransId="{9595DABD-4254-46B7-AD8E-9E7321C3AA0F}"/>
    <dgm:cxn modelId="{5179D951-3F49-44CC-91E7-195FCBD41614}" type="presOf" srcId="{8769741A-388C-4F0B-BBF5-B7817EABBE8B}" destId="{97156A48-0794-4347-8A78-8D87C6E12809}" srcOrd="0" destOrd="0" presId="urn:microsoft.com/office/officeart/2008/layout/LinedList"/>
    <dgm:cxn modelId="{488FEF57-0E18-4D0D-9DCB-16AA3545EF2D}" srcId="{B5C8213B-BCEC-4310-8448-02F00CE125A5}" destId="{8769741A-388C-4F0B-BBF5-B7817EABBE8B}" srcOrd="0" destOrd="0" parTransId="{71DC66E0-1F2A-4C37-821E-AD44D62C4F73}" sibTransId="{0D6C8DD9-8642-4B08-A279-C247CAC2DC39}"/>
    <dgm:cxn modelId="{4A6138A9-BBE0-4906-985B-70449B96B79B}" srcId="{B5C8213B-BCEC-4310-8448-02F00CE125A5}" destId="{D8435A06-A9FE-4E4B-8F84-377779385C2C}" srcOrd="5" destOrd="0" parTransId="{63740922-D927-44F8-9D36-D9905B678DCC}" sibTransId="{0CD2AA4A-7477-4D75-8E08-C5A86C967399}"/>
    <dgm:cxn modelId="{FC875DA9-0204-47F0-BFB0-702D64873BE3}" srcId="{B5C8213B-BCEC-4310-8448-02F00CE125A5}" destId="{6141A705-FD02-4B0B-94ED-62BEF0521CEE}" srcOrd="2" destOrd="0" parTransId="{A48D7B66-30EF-423D-BF33-E160E7243EE4}" sibTransId="{28D28FF6-1E84-4A5A-8972-388209333CA7}"/>
    <dgm:cxn modelId="{60FF34D4-353E-4FC7-8009-CDF2C62232C1}" type="presOf" srcId="{B5C8213B-BCEC-4310-8448-02F00CE125A5}" destId="{B67295BF-BA33-4288-9103-EF0F5A447D44}" srcOrd="0" destOrd="0" presId="urn:microsoft.com/office/officeart/2008/layout/LinedList"/>
    <dgm:cxn modelId="{AE93D7DE-EA5C-47D9-9D5A-DF0643D15C3E}" srcId="{B5C8213B-BCEC-4310-8448-02F00CE125A5}" destId="{6B6C2189-6A7B-4021-9C99-1D706FFBA863}" srcOrd="4" destOrd="0" parTransId="{5425650F-D3A0-4AE1-A544-42FAB5858936}" sibTransId="{C3389CE9-14E9-462F-8540-F249232EC9CF}"/>
    <dgm:cxn modelId="{29E203ED-F242-4110-B487-BBF9B8001ED7}" type="presOf" srcId="{6141A705-FD02-4B0B-94ED-62BEF0521CEE}" destId="{08625EC8-7FF1-41C0-AC17-40E4AFA51B25}" srcOrd="0" destOrd="0" presId="urn:microsoft.com/office/officeart/2008/layout/LinedList"/>
    <dgm:cxn modelId="{5C863CED-A0DC-418B-BCAC-47FA07245E2C}" srcId="{B5C8213B-BCEC-4310-8448-02F00CE125A5}" destId="{4D787525-E7B2-4188-94A8-32C70D28BF57}" srcOrd="6" destOrd="0" parTransId="{047A0FCA-13ED-4447-A6BC-BBB90E0389E6}" sibTransId="{62A6D38F-8864-4226-A682-35FA4DE6BFCA}"/>
    <dgm:cxn modelId="{53A19BA1-395A-49B8-83C6-E82071E7ECA8}" type="presParOf" srcId="{B67295BF-BA33-4288-9103-EF0F5A447D44}" destId="{EA6CC4F7-D15F-4F0A-A788-A05FC8F8DC35}" srcOrd="0" destOrd="0" presId="urn:microsoft.com/office/officeart/2008/layout/LinedList"/>
    <dgm:cxn modelId="{6032EA43-424C-471B-B9BD-17730D2E0398}" type="presParOf" srcId="{B67295BF-BA33-4288-9103-EF0F5A447D44}" destId="{8270F82C-7E87-489A-B345-CDE78ECA3771}" srcOrd="1" destOrd="0" presId="urn:microsoft.com/office/officeart/2008/layout/LinedList"/>
    <dgm:cxn modelId="{AA5D5EEA-505C-4F2D-843F-72FA8744E3C6}" type="presParOf" srcId="{8270F82C-7E87-489A-B345-CDE78ECA3771}" destId="{97156A48-0794-4347-8A78-8D87C6E12809}" srcOrd="0" destOrd="0" presId="urn:microsoft.com/office/officeart/2008/layout/LinedList"/>
    <dgm:cxn modelId="{0CBABAE1-0F11-4985-9988-F329FDAE4FAD}" type="presParOf" srcId="{8270F82C-7E87-489A-B345-CDE78ECA3771}" destId="{B68C182E-56CF-4C6C-BCDC-79D7AE6A205A}" srcOrd="1" destOrd="0" presId="urn:microsoft.com/office/officeart/2008/layout/LinedList"/>
    <dgm:cxn modelId="{EDFB3800-3F2D-46AE-B5BD-18C6F9EBD352}" type="presParOf" srcId="{B67295BF-BA33-4288-9103-EF0F5A447D44}" destId="{E6271641-548F-45F5-B551-9A13A710FE90}" srcOrd="2" destOrd="0" presId="urn:microsoft.com/office/officeart/2008/layout/LinedList"/>
    <dgm:cxn modelId="{DE4A3AD9-7746-480E-ABDA-900015037785}" type="presParOf" srcId="{B67295BF-BA33-4288-9103-EF0F5A447D44}" destId="{028F9F49-9635-4930-90BE-8C2E63AE9FBA}" srcOrd="3" destOrd="0" presId="urn:microsoft.com/office/officeart/2008/layout/LinedList"/>
    <dgm:cxn modelId="{980CB293-0A86-4076-B77D-9C15EB3019D2}" type="presParOf" srcId="{028F9F49-9635-4930-90BE-8C2E63AE9FBA}" destId="{EC1F3D35-DF9B-4EC9-A20E-15C470D2FD12}" srcOrd="0" destOrd="0" presId="urn:microsoft.com/office/officeart/2008/layout/LinedList"/>
    <dgm:cxn modelId="{24E8EDC2-CD95-421D-81E0-801C7C11D976}" type="presParOf" srcId="{028F9F49-9635-4930-90BE-8C2E63AE9FBA}" destId="{34A9F680-C876-4709-9A8C-DA647370BE87}" srcOrd="1" destOrd="0" presId="urn:microsoft.com/office/officeart/2008/layout/LinedList"/>
    <dgm:cxn modelId="{DD40352E-C398-4ECE-86B7-D7DF1206A2DF}" type="presParOf" srcId="{B67295BF-BA33-4288-9103-EF0F5A447D44}" destId="{DC3E7B22-4E3A-40A0-A72E-0C8B7018A22C}" srcOrd="4" destOrd="0" presId="urn:microsoft.com/office/officeart/2008/layout/LinedList"/>
    <dgm:cxn modelId="{FD2B85F7-8E69-46AB-8530-620028837DB9}" type="presParOf" srcId="{B67295BF-BA33-4288-9103-EF0F5A447D44}" destId="{64A1CDEE-E10B-4CE3-A7D6-F56D00A147AE}" srcOrd="5" destOrd="0" presId="urn:microsoft.com/office/officeart/2008/layout/LinedList"/>
    <dgm:cxn modelId="{8AD667DE-01B9-4575-8377-7634CC24B259}" type="presParOf" srcId="{64A1CDEE-E10B-4CE3-A7D6-F56D00A147AE}" destId="{08625EC8-7FF1-41C0-AC17-40E4AFA51B25}" srcOrd="0" destOrd="0" presId="urn:microsoft.com/office/officeart/2008/layout/LinedList"/>
    <dgm:cxn modelId="{6C81034D-C81E-46F4-9154-1ACE2A575A65}" type="presParOf" srcId="{64A1CDEE-E10B-4CE3-A7D6-F56D00A147AE}" destId="{B6F36809-6B16-4EF9-AF53-5C25C88A87E2}" srcOrd="1" destOrd="0" presId="urn:microsoft.com/office/officeart/2008/layout/LinedList"/>
    <dgm:cxn modelId="{7771395F-C65C-4C21-82A8-1C1FC8C1364E}" type="presParOf" srcId="{B67295BF-BA33-4288-9103-EF0F5A447D44}" destId="{D51A8B25-6BB0-4F10-864B-D70DECED2960}" srcOrd="6" destOrd="0" presId="urn:microsoft.com/office/officeart/2008/layout/LinedList"/>
    <dgm:cxn modelId="{0E703F1D-5FD9-4848-AD48-C7014324D58F}" type="presParOf" srcId="{B67295BF-BA33-4288-9103-EF0F5A447D44}" destId="{18E104CC-1008-48C1-9A34-45A9F2DFE241}" srcOrd="7" destOrd="0" presId="urn:microsoft.com/office/officeart/2008/layout/LinedList"/>
    <dgm:cxn modelId="{17D2E9E8-3DC1-4C16-AEAE-5951E0202E64}" type="presParOf" srcId="{18E104CC-1008-48C1-9A34-45A9F2DFE241}" destId="{B007DCDA-18B1-4AAE-8E24-9EE763FFE014}" srcOrd="0" destOrd="0" presId="urn:microsoft.com/office/officeart/2008/layout/LinedList"/>
    <dgm:cxn modelId="{C4B1A2E8-7B4B-4273-B1DC-6BAF85125865}" type="presParOf" srcId="{18E104CC-1008-48C1-9A34-45A9F2DFE241}" destId="{317B7D5A-F87B-4473-9274-11F4B7E99D45}" srcOrd="1" destOrd="0" presId="urn:microsoft.com/office/officeart/2008/layout/LinedList"/>
    <dgm:cxn modelId="{BF822260-301F-4555-839F-DFB2903C387E}" type="presParOf" srcId="{B67295BF-BA33-4288-9103-EF0F5A447D44}" destId="{B4D5369B-AE61-48C3-B480-51442995F55F}" srcOrd="8" destOrd="0" presId="urn:microsoft.com/office/officeart/2008/layout/LinedList"/>
    <dgm:cxn modelId="{E2F3290D-D6BB-43B4-A65D-99DD4B386A8E}" type="presParOf" srcId="{B67295BF-BA33-4288-9103-EF0F5A447D44}" destId="{FF8E1317-AB91-42F2-A869-37D8680F7EBF}" srcOrd="9" destOrd="0" presId="urn:microsoft.com/office/officeart/2008/layout/LinedList"/>
    <dgm:cxn modelId="{E73EF559-DD25-44CB-A289-2FBE23BA9C3C}" type="presParOf" srcId="{FF8E1317-AB91-42F2-A869-37D8680F7EBF}" destId="{CDA55E86-B3FD-46C0-A216-45D009D8BB5F}" srcOrd="0" destOrd="0" presId="urn:microsoft.com/office/officeart/2008/layout/LinedList"/>
    <dgm:cxn modelId="{5C7C2171-6732-481F-9A3C-0C84306C2159}" type="presParOf" srcId="{FF8E1317-AB91-42F2-A869-37D8680F7EBF}" destId="{BFB57851-1962-49E5-A642-EA084D4A6632}" srcOrd="1" destOrd="0" presId="urn:microsoft.com/office/officeart/2008/layout/LinedList"/>
    <dgm:cxn modelId="{8CD95EFC-9EBE-4CAB-A35C-29697228D5BD}" type="presParOf" srcId="{B67295BF-BA33-4288-9103-EF0F5A447D44}" destId="{61C0CB85-6CBD-4CCD-96E7-933EA5F8CD70}" srcOrd="10" destOrd="0" presId="urn:microsoft.com/office/officeart/2008/layout/LinedList"/>
    <dgm:cxn modelId="{D6F4BE76-AE8A-40E7-BDE9-8316872E5FB9}" type="presParOf" srcId="{B67295BF-BA33-4288-9103-EF0F5A447D44}" destId="{7DAB9AE6-54A0-4F29-95F9-85F73EF4B9B7}" srcOrd="11" destOrd="0" presId="urn:microsoft.com/office/officeart/2008/layout/LinedList"/>
    <dgm:cxn modelId="{69FE4E3F-700E-48A3-A692-E8A897D4A832}" type="presParOf" srcId="{7DAB9AE6-54A0-4F29-95F9-85F73EF4B9B7}" destId="{4A8D8271-3C88-4220-9D09-7F4307402F8F}" srcOrd="0" destOrd="0" presId="urn:microsoft.com/office/officeart/2008/layout/LinedList"/>
    <dgm:cxn modelId="{9C1546B3-DD31-42AA-8009-CEF8F0839D04}" type="presParOf" srcId="{7DAB9AE6-54A0-4F29-95F9-85F73EF4B9B7}" destId="{D5D91097-BED6-4D53-93D5-2BFAF66C62C5}" srcOrd="1" destOrd="0" presId="urn:microsoft.com/office/officeart/2008/layout/LinedList"/>
    <dgm:cxn modelId="{4E221563-977D-4D72-8537-F434BBDB9477}" type="presParOf" srcId="{B67295BF-BA33-4288-9103-EF0F5A447D44}" destId="{194FB076-59C3-468A-A9F4-5ECB9642CECA}" srcOrd="12" destOrd="0" presId="urn:microsoft.com/office/officeart/2008/layout/LinedList"/>
    <dgm:cxn modelId="{C88D532B-4076-44C5-95D8-12FC7BE52837}" type="presParOf" srcId="{B67295BF-BA33-4288-9103-EF0F5A447D44}" destId="{7649E534-1F58-4FB1-BE64-97CBA1B9F365}" srcOrd="13" destOrd="0" presId="urn:microsoft.com/office/officeart/2008/layout/LinedList"/>
    <dgm:cxn modelId="{64AD60C2-593F-4944-98BA-595BDA42A226}" type="presParOf" srcId="{7649E534-1F58-4FB1-BE64-97CBA1B9F365}" destId="{46E78FBC-6492-40AA-AEFA-53327748BC02}" srcOrd="0" destOrd="0" presId="urn:microsoft.com/office/officeart/2008/layout/LinedList"/>
    <dgm:cxn modelId="{9A2CFBC1-307E-4CA5-9220-D360505BEA57}" type="presParOf" srcId="{7649E534-1F58-4FB1-BE64-97CBA1B9F365}" destId="{B5493460-7500-4EC0-BCCA-CB6396337E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C4F7-D15F-4F0A-A788-A05FC8F8DC35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56A48-0794-4347-8A78-8D87C6E12809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Audit Commission run down and abolished 2010-2015</a:t>
          </a:r>
          <a:endParaRPr lang="en-US" sz="2000" b="1" kern="1200" dirty="0"/>
        </a:p>
      </dsp:txBody>
      <dsp:txXfrm>
        <a:off x="0" y="675"/>
        <a:ext cx="6900512" cy="790684"/>
      </dsp:txXfrm>
    </dsp:sp>
    <dsp:sp modelId="{E6271641-548F-45F5-B551-9A13A710FE90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F3D35-DF9B-4EC9-A20E-15C470D2FD12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Improvement and Development Agency closed 2010</a:t>
          </a:r>
          <a:endParaRPr lang="en-US" sz="2000" b="1" kern="1200" dirty="0"/>
        </a:p>
      </dsp:txBody>
      <dsp:txXfrm>
        <a:off x="0" y="791359"/>
        <a:ext cx="6900512" cy="790684"/>
      </dsp:txXfrm>
    </dsp:sp>
    <dsp:sp modelId="{DC3E7B22-4E3A-40A0-A72E-0C8B7018A22C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25EC8-7FF1-41C0-AC17-40E4AFA51B25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Government Regional Offices closed April 2011.</a:t>
          </a:r>
          <a:endParaRPr lang="en-US" sz="2000" b="1" kern="1200" dirty="0"/>
        </a:p>
      </dsp:txBody>
      <dsp:txXfrm>
        <a:off x="0" y="1582044"/>
        <a:ext cx="6900512" cy="790684"/>
      </dsp:txXfrm>
    </dsp:sp>
    <dsp:sp modelId="{D51A8B25-6BB0-4F10-864B-D70DECED2960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7DCDA-18B1-4AAE-8E24-9EE763FFE014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Local Audit regime privatised and weakened by Local Audit and Accountability Act 2014</a:t>
          </a:r>
          <a:endParaRPr lang="en-US" sz="2000" b="1" kern="1200" dirty="0"/>
        </a:p>
      </dsp:txBody>
      <dsp:txXfrm>
        <a:off x="0" y="2372728"/>
        <a:ext cx="6900512" cy="790684"/>
      </dsp:txXfrm>
    </dsp:sp>
    <dsp:sp modelId="{B4D5369B-AE61-48C3-B480-51442995F55F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55E86-B3FD-46C0-A216-45D009D8BB5F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Distributional model of LG funding support frozen in 2013</a:t>
          </a:r>
          <a:endParaRPr lang="en-US" sz="2000" kern="1200" dirty="0"/>
        </a:p>
      </dsp:txBody>
      <dsp:txXfrm>
        <a:off x="0" y="3163412"/>
        <a:ext cx="6900512" cy="790684"/>
      </dsp:txXfrm>
    </dsp:sp>
    <dsp:sp modelId="{61C0CB85-6CBD-4CCD-96E7-933EA5F8CD70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D8271-3C88-4220-9D09-7F4307402F8F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Financial support 2010-2024 reduced by 30%-40%  in real terms by successive Spending Reviews</a:t>
          </a:r>
          <a:r>
            <a:rPr lang="en-GB" sz="2000" kern="1200" dirty="0"/>
            <a:t>.</a:t>
          </a:r>
          <a:endParaRPr lang="en-US" sz="2000" kern="1200" dirty="0"/>
        </a:p>
      </dsp:txBody>
      <dsp:txXfrm>
        <a:off x="0" y="3954096"/>
        <a:ext cx="6900512" cy="790684"/>
      </dsp:txXfrm>
    </dsp:sp>
    <dsp:sp modelId="{194FB076-59C3-468A-A9F4-5ECB9642CECA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78FBC-6492-40AA-AEFA-53327748BC02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Dec 2022 announcement that funding review and reset of business rates retention will not take place for at least two years</a:t>
          </a:r>
          <a:r>
            <a:rPr lang="en-GB" sz="1900" b="1" kern="1200" dirty="0"/>
            <a:t>.</a:t>
          </a:r>
          <a:endParaRPr lang="en-US" sz="1900" b="1" kern="1200" dirty="0"/>
        </a:p>
      </dsp:txBody>
      <dsp:txXfrm>
        <a:off x="0" y="4744781"/>
        <a:ext cx="6900512" cy="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5A33-884B-41D2-9188-7164524F6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B693A-7456-69FB-45A1-F9F859D06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7EB81-BDFC-B596-75F2-CA27F602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9B25C-AA5A-D234-1C1F-42624D17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B22B8-529B-A2A4-8136-FB45DA2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4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A5C5-ED09-1336-2A1C-E96D6E71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9D735-804C-759E-671A-FC0997EB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93026-A92B-FE4B-326C-6D01856A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D69-A15C-681D-58B0-ABD64817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FC57D-F9C4-A636-79A3-EF5996AA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6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557AC-8CE6-1103-6A55-0A1FC487F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D0384-942C-AE1A-517E-F64E5EFB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5DFD4-9172-9E24-4A35-A2A4200C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5D166-E2E4-4784-9666-DC2DA886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BB2E7-A47F-EB72-DE42-61A05068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4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1B17-3FFF-95C6-1205-D682A058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5177-5B25-CBED-2A7D-AE203F499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F220-E482-FFC1-3B68-C8200860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DA498-B4AA-FFAA-32E4-7778EBAF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DE4A1-B2A0-3734-FC4B-5309B5E8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1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2937-C577-0C38-6931-B031FD67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55E9C-CEC9-306F-F1AA-9087C0472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A4190-E84B-17C0-92F8-A62FC091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C970F-9567-EAD7-E4E8-C7D3C3E1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BCB67-3CF2-7EB8-1EEC-37546865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9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B376-4BDC-821C-348B-4D0DAF74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45356-A5EC-7EDF-A4EA-F6FD8FC8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F8734-FFA7-1D21-99B6-717697F4C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2ADF7-3D7D-2B01-754E-8BFD7043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3F107-E20F-DFA2-0E9F-748ADAC9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99AE-4C7B-C45B-0324-A12FD7E9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F8FF-3FF2-D19B-1237-D0E2920A8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1BA9B-C3AF-3C1C-D5B3-56963E8B1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50EEB-97F2-4A5B-CA6E-D13EBA4E0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86980-2E17-57C7-6E8A-5BFF3687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5AD26-36F9-3B27-02EF-5621E355D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1E66D-E878-1AAF-0A36-D4BDF1B0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0455C-E2F9-E6FA-723C-4B0639EE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BC53E-1DE8-3494-4EFC-9F3F1100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6361-B184-611B-FEEC-57610280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BEB5F-D27A-E3B4-872D-1E1592B0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C7A93-619C-1289-2DA9-987FB35D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A2499-29EE-0ED9-1ACB-18D1940F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77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CB5AA-C8F1-6CFF-E03B-8D6E7695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C954E-7154-05FC-E88B-F58306CC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49961-635E-94CB-5E7B-5ECAB948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1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D1CE-A265-FF00-2D4E-79500633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FDE7-6BDA-7C92-968A-D8B7DF2D5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253C3-20DE-A368-23D6-BA0C2489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E6569-482B-1760-2FB7-954E3509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B444F-B401-BA6F-251D-E60554A6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ADFD2-384A-BC7E-2354-04E8F475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0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74DB-DC27-765D-2F26-4773FE28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E9A3C-03C1-FBE7-6AC7-FE35229AD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31EB5-6416-2400-97BC-B2F8038A4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57084-C7F7-8A07-CB97-E0678D9B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E33D-11B6-20AA-EF03-B450875F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8372F-D6C1-6724-43AC-7A2A0253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5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A932F-9266-7539-EAA9-2C3496B4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2ECA7-3BCE-6D8A-A3D7-00C6A24DA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5F667-4C87-0103-2567-8B5F43286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5E3D-8DEF-40F9-B821-A19712747E0F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E879D-42D6-0737-4421-179378F24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B1EF8-7297-97CD-AC41-7EB13A494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D8C5-92E2-4725-B6BB-C34EA5656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3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ur03.safelinks.protection.outlook.com/?url=https%3A%2F%2Fwww.ey.com%2Fen_gl%2Frestructuring-turnaround%2Fhow-an-insolvent-government-found-a-path-to-a-brighter-future&amp;data=05%7C01%7Cpeter.murphy%40ntu.ac.uk%7Cb33bb95226424697aa6e08dbf0b40f4a%7C8acbc2c5c8ed42c78169ba438a0dbe2f%7C1%7C0%7C638368428598528656%7CUnknown%7CTWFpbGZsb3d8eyJWIjoiMC4wLjAwMDAiLCJQIjoiV2luMzIiLCJBTiI6Ik1haWwiLCJXVCI6Mn0%3D%7C3000%7C%7C%7C&amp;sdata=1B4wIHjAOomGnVdmroS3NVoB1GcXneDvqOfI582cbDE%3D&amp;reserved=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peter.murphy@ntu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1A587-3622-1C74-49D5-8C368B92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46" y="704504"/>
            <a:ext cx="10853107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0100DB6-5093-4602-ACBC-D78A3C0D5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616" y="3998019"/>
            <a:ext cx="10669937" cy="221651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GB" sz="3600" b="1" dirty="0"/>
              <a:t>How the UK government responds to financial, service, and corporate failings in local authorities: Intervention and Monitoring.  </a:t>
            </a:r>
          </a:p>
          <a:p>
            <a:endParaRPr lang="en-US" dirty="0"/>
          </a:p>
          <a:p>
            <a:r>
              <a:rPr lang="en-US" sz="1900" dirty="0"/>
              <a:t>Peter Murphy and Martin Jones.</a:t>
            </a:r>
          </a:p>
          <a:p>
            <a:r>
              <a:rPr lang="en-US" sz="1900" dirty="0"/>
              <a:t>Nottingham Business School</a:t>
            </a:r>
          </a:p>
          <a:p>
            <a:r>
              <a:rPr lang="en-US" sz="1900" dirty="0"/>
              <a:t>Nottingham Trent University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3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BAC9B-8338-371A-A9C7-E8E8E728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19" y="665747"/>
            <a:ext cx="7845659" cy="569495"/>
          </a:xfrm>
        </p:spPr>
        <p:txBody>
          <a:bodyPr anchor="ctr">
            <a:normAutofit fontScale="90000"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</a:t>
            </a:r>
            <a:r>
              <a:rPr lang="en-GB" sz="3200" b="1" dirty="0">
                <a:latin typeface="+mn-lt"/>
              </a:rPr>
              <a:t>y 2018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Section 114 notices re-emerged </a:t>
            </a: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(LG Finance Act 1988)</a:t>
            </a:r>
            <a:r>
              <a:rPr kumimoji="0" lang="en-GB" sz="3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endParaRPr lang="en-GB" sz="37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C316-7B6F-75A3-0D3D-5BEC83C21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1" y="1092199"/>
            <a:ext cx="8900160" cy="5491481"/>
          </a:xfrm>
        </p:spPr>
        <p:txBody>
          <a:bodyPr anchor="ctr">
            <a:noAutofit/>
          </a:bodyPr>
          <a:lstStyle/>
          <a:p>
            <a:r>
              <a:rPr lang="en-GB" sz="1800" dirty="0"/>
              <a:t>2019 Sir Tony Redmond appointed to produce an “</a:t>
            </a:r>
            <a:r>
              <a:rPr lang="en-GB" sz="1800" b="1" dirty="0"/>
              <a:t>Independent Review into the </a:t>
            </a:r>
            <a:r>
              <a:rPr lang="en-GB" sz="1800" dirty="0"/>
              <a:t>Oversight of </a:t>
            </a:r>
            <a:r>
              <a:rPr lang="en-GB" sz="1800" b="1" dirty="0"/>
              <a:t>Local Audit and </a:t>
            </a:r>
            <a:r>
              <a:rPr lang="en-GB" sz="1800" dirty="0"/>
              <a:t>the Transparency of Local Authority </a:t>
            </a:r>
            <a:r>
              <a:rPr lang="en-GB" sz="1800" b="1" dirty="0"/>
              <a:t>Financial Reporting</a:t>
            </a:r>
            <a:r>
              <a:rPr lang="en-GB" sz="1800" dirty="0"/>
              <a:t>” </a:t>
            </a:r>
          </a:p>
          <a:p>
            <a:endParaRPr lang="en-GB" sz="800" dirty="0"/>
          </a:p>
          <a:p>
            <a:r>
              <a:rPr lang="en-GB" sz="1800" dirty="0"/>
              <a:t>In his evidence to the </a:t>
            </a:r>
            <a:r>
              <a:rPr lang="en-GB" sz="1800" b="1" dirty="0"/>
              <a:t>2019 Spending Review </a:t>
            </a:r>
            <a:r>
              <a:rPr lang="en-GB" sz="1800" dirty="0"/>
              <a:t>inquiry,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Sir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Amyas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Morse</a:t>
            </a:r>
            <a:r>
              <a:rPr lang="en-GB" sz="1800" dirty="0"/>
              <a:t> of NAO said</a:t>
            </a:r>
          </a:p>
          <a:p>
            <a:pPr marL="457200" lvl="1" indent="0">
              <a:buNone/>
            </a:pPr>
            <a:r>
              <a:rPr lang="en-GB" sz="1800" dirty="0"/>
              <a:t>“a combination of reduced funding and higher demand has meant that </a:t>
            </a:r>
            <a:r>
              <a:rPr lang="en-GB" sz="1800" b="1" dirty="0"/>
              <a:t>a growing number of authorities have not managed within their service budgets and have relied on reserves</a:t>
            </a:r>
            <a:r>
              <a:rPr lang="en-GB" sz="1800" dirty="0"/>
              <a:t> to balance their books. These trends are not sustainable over the medium term”</a:t>
            </a:r>
          </a:p>
          <a:p>
            <a:endParaRPr lang="en-GB" sz="800" dirty="0"/>
          </a:p>
          <a:p>
            <a:r>
              <a:rPr lang="en-GB" sz="2000" b="1" dirty="0"/>
              <a:t>I</a:t>
            </a:r>
            <a:r>
              <a:rPr lang="en-GB" sz="1800" b="1" dirty="0"/>
              <a:t>nstitute for Fiscal Studies </a:t>
            </a:r>
            <a:r>
              <a:rPr lang="en-GB" sz="1800" dirty="0"/>
              <a:t>(Ogden &amp; Phillips 2020) updated and assessed the 2021/22 Local Government Finance Statement (LGFS) plans for both core funding and top-ups for </a:t>
            </a:r>
            <a:r>
              <a:rPr lang="en-GB" sz="1800" b="1" dirty="0"/>
              <a:t>ongoing COVID-19 related cost</a:t>
            </a:r>
            <a:r>
              <a:rPr lang="en-GB" sz="1800" dirty="0"/>
              <a:t>s. </a:t>
            </a:r>
          </a:p>
          <a:p>
            <a:endParaRPr lang="en-GB" sz="800" dirty="0"/>
          </a:p>
          <a:p>
            <a:r>
              <a:rPr lang="en-GB" sz="1800" dirty="0"/>
              <a:t>The scale of the problem is significant, it will continue to increase and the number of councils under financial stress will almost inevitably rise - a  </a:t>
            </a:r>
            <a:r>
              <a:rPr lang="en-GB" sz="1800" b="1" dirty="0"/>
              <a:t>“systemic problem” </a:t>
            </a:r>
            <a:r>
              <a:rPr lang="en-GB" sz="1800" dirty="0"/>
              <a:t>(DLUHC Select Committee Chair (2024).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A7E0F5B5-ACCF-1568-81F0-9291AC1E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00" r="39364" b="-1"/>
          <a:stretch/>
        </p:blipFill>
        <p:spPr>
          <a:xfrm>
            <a:off x="9123680" y="-10886"/>
            <a:ext cx="3068320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65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5DDE4-CD0D-4631-FC1C-EDCD2AF8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  <a:latin typeface="+mn-lt"/>
              </a:rPr>
              <a:t>What are Section 114 Notices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294B34-4750-54C6-A237-B423C03EB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200" dirty="0"/>
              <a:t>In the UK local authorities cannot go bankrupt. A section 114 notice indicates that, in the opinion of the Statutory Section 151 officer the council’s </a:t>
            </a:r>
            <a:r>
              <a:rPr lang="en-GB" sz="2200" b="1" dirty="0"/>
              <a:t>forecast income is insufficient to meet its forecast expenditure in the next financial year</a:t>
            </a:r>
            <a:r>
              <a:rPr lang="en-GB" sz="2200" dirty="0"/>
              <a:t>. </a:t>
            </a:r>
          </a:p>
          <a:p>
            <a:endParaRPr lang="en-GB" sz="800" dirty="0"/>
          </a:p>
          <a:p>
            <a:r>
              <a:rPr lang="en-GB" sz="2200" dirty="0"/>
              <a:t>The current and forecast allocations for service delivery and other activity must continue to meet the statutory requirements needed to achieve </a:t>
            </a:r>
            <a:r>
              <a:rPr lang="en-GB" sz="2200" b="1" dirty="0"/>
              <a:t>Best Value</a:t>
            </a:r>
          </a:p>
          <a:p>
            <a:endParaRPr lang="en-GB" sz="800" dirty="0"/>
          </a:p>
          <a:p>
            <a:r>
              <a:rPr lang="en-GB" sz="2200" dirty="0"/>
              <a:t>Not all S114s have led to monitoring or intervention and b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etween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 and 2024 government provided some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temporary additional funding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all LAs in the UK for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Covid-related impacts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the number of reports about possible 114s </a:t>
            </a:r>
            <a:r>
              <a:rPr lang="en-GB" sz="2200" dirty="0">
                <a:latin typeface="Calibri" panose="020F0502020204030204"/>
              </a:rPr>
              <a:t>increased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endParaRPr lang="en-GB" sz="2200" b="1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1024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9F23E05-E5C5-497C-A842-7BD21B20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5FD0D-0757-9366-7ABD-40DCC4D6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365126"/>
            <a:ext cx="10795000" cy="1306440"/>
          </a:xfrm>
        </p:spPr>
        <p:txBody>
          <a:bodyPr>
            <a:normAutofit/>
          </a:bodyPr>
          <a:lstStyle/>
          <a:p>
            <a:r>
              <a:rPr lang="en-GB" sz="3700" b="1" dirty="0">
                <a:latin typeface="+mn-lt"/>
              </a:rPr>
              <a:t>Nottingham City Council </a:t>
            </a:r>
            <a:br>
              <a:rPr lang="en-GB" sz="3700" b="1" dirty="0">
                <a:latin typeface="+mn-lt"/>
              </a:rPr>
            </a:br>
            <a:r>
              <a:rPr lang="en-GB" sz="3700" b="1" dirty="0">
                <a:latin typeface="+mn-lt"/>
              </a:rPr>
              <a:t>From Monitoring to Intervention (LB Croydon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F975-431C-FCE0-F08E-16522D25F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825625"/>
            <a:ext cx="6993466" cy="4667249"/>
          </a:xfrm>
        </p:spPr>
        <p:txBody>
          <a:bodyPr>
            <a:normAutofit fontScale="92500" lnSpcReduction="20000"/>
          </a:bodyPr>
          <a:lstStyle/>
          <a:p>
            <a:r>
              <a:rPr lang="en-GB" sz="2000" b="1" dirty="0"/>
              <a:t>2020 Section 114 </a:t>
            </a:r>
            <a:r>
              <a:rPr lang="en-GB" sz="2000" dirty="0"/>
              <a:t>– </a:t>
            </a:r>
            <a:r>
              <a:rPr lang="en-GB" sz="2000" b="1" dirty="0"/>
              <a:t>Robin Hood Energy </a:t>
            </a:r>
            <a:r>
              <a:rPr lang="en-GB" sz="2000" dirty="0"/>
              <a:t>– Bankrupt/£38m loss led to an independent ‘Improvement and Assurance Board’, who established a Recovery and Improvement Plan in 2021. </a:t>
            </a:r>
          </a:p>
          <a:p>
            <a:endParaRPr lang="en-GB" sz="800" dirty="0"/>
          </a:p>
          <a:p>
            <a:r>
              <a:rPr lang="en-GB" sz="2000" dirty="0"/>
              <a:t>In Dec 2021, the council acknowledged </a:t>
            </a:r>
            <a:r>
              <a:rPr lang="en-GB" sz="2000" b="1" dirty="0"/>
              <a:t>unlawful accounting practices</a:t>
            </a:r>
            <a:r>
              <a:rPr lang="en-GB" sz="2000" dirty="0"/>
              <a:t> associated with its ring-fenced </a:t>
            </a:r>
            <a:r>
              <a:rPr lang="en-GB" sz="2000" b="1" dirty="0"/>
              <a:t>Housing Revenue Account</a:t>
            </a:r>
            <a:r>
              <a:rPr lang="en-GB" sz="2000" dirty="0"/>
              <a:t> going back six years and totalling £15.86m. (DLUHC threatened commissioners and issued new statutory directions) </a:t>
            </a:r>
          </a:p>
          <a:p>
            <a:endParaRPr lang="en-GB" sz="800" dirty="0"/>
          </a:p>
          <a:p>
            <a:r>
              <a:rPr lang="en-GB" sz="1400" dirty="0"/>
              <a:t> </a:t>
            </a:r>
            <a:r>
              <a:rPr lang="en-GB" sz="2200" dirty="0"/>
              <a:t>29 Nov 2023, the S151 officer issued S114 notice but this time it was </a:t>
            </a:r>
            <a:r>
              <a:rPr lang="en-GB" sz="2200" b="1" dirty="0"/>
              <a:t>long-term structural factors </a:t>
            </a:r>
            <a:r>
              <a:rPr lang="en-GB" sz="2200" dirty="0"/>
              <a:t>– “Children and Adults Social Care costs, rising homelessness presentations, and inflation” amongst a rising tide of costs.</a:t>
            </a:r>
          </a:p>
          <a:p>
            <a:endParaRPr lang="en-GB" sz="900" dirty="0"/>
          </a:p>
          <a:p>
            <a:r>
              <a:rPr lang="en-GB" sz="2200" dirty="0"/>
              <a:t>Statutory intervention: New commissioners “there has been a </a:t>
            </a:r>
            <a:r>
              <a:rPr lang="en-GB" sz="2200" b="1" dirty="0"/>
              <a:t>distinct lack of urgency in tackling the necessary change</a:t>
            </a:r>
            <a:r>
              <a:rPr lang="en-GB" sz="2200" dirty="0"/>
              <a:t>”. Need to increase the pace of change in governance, finance, transformation, corporate planning, companies and workforce culture and performance outcomes.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5D8260-96BC-994A-7FF1-76841F85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r="20522" b="-1"/>
          <a:stretch/>
        </p:blipFill>
        <p:spPr bwMode="auto">
          <a:xfrm>
            <a:off x="7989296" y="1843285"/>
            <a:ext cx="3364502" cy="37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2ECF4-2DDA-E1CB-ED82-EC6E29D8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br>
              <a:rPr lang="en-GB" sz="3600" b="1" dirty="0">
                <a:latin typeface="+mn-lt"/>
              </a:rPr>
            </a:br>
            <a:br>
              <a:rPr lang="en-GB" sz="3600" b="1" dirty="0">
                <a:latin typeface="+mn-lt"/>
              </a:rPr>
            </a:br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>The background and the ‘trigger’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0CC9D-6C2B-0F17-BD6D-40E3D2B0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Long-term </a:t>
            </a:r>
            <a:r>
              <a:rPr lang="en-GB" sz="2000" b="1" dirty="0">
                <a:latin typeface="Calibri" panose="020F0502020204030204"/>
              </a:rPr>
              <a:t>structural factors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Long-term real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in LAs Spending power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(31%) due to reductions in central government grants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services increasing as a result of demographic changes, inequality and austerity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particularly Adult and Childrens’ Social </a:t>
            </a:r>
            <a:r>
              <a:rPr lang="en-GB" sz="2000" dirty="0">
                <a:latin typeface="Calibri" panose="020F0502020204030204"/>
              </a:rPr>
              <a:t>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recently - rises in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5 September 2023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BCC issued a ‘section 114 notice’… as the council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anticipated a gap of £87 million between income and expenditure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(current) 2023/24 financial year. 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addition to this gap, the council estimated that it would have to pay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£650 million to £760 million in backdated equal pay claims,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following a court judgment in 2012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C7B8C-5C14-0B9B-1D26-BA685B35F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88" y="1665224"/>
            <a:ext cx="3936920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35A59-9B9E-7EA1-A8D2-8FED1BCF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+mn-lt"/>
              </a:rPr>
              <a:t>15</a:t>
            </a:r>
            <a:r>
              <a:rPr lang="en-GB" sz="3600" b="1" baseline="30000" dirty="0">
                <a:solidFill>
                  <a:srgbClr val="FFFFFF"/>
                </a:solidFill>
                <a:latin typeface="+mn-lt"/>
              </a:rPr>
              <a:t>th</a:t>
            </a:r>
            <a:r>
              <a:rPr lang="en-GB" sz="3600" b="1" dirty="0">
                <a:solidFill>
                  <a:srgbClr val="FFFFFF"/>
                </a:solidFill>
                <a:latin typeface="+mn-lt"/>
              </a:rPr>
              <a:t> Sept DLUHC external commissioners appointed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716B-BA81-08EC-AAC7-AFE080C19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2459420"/>
            <a:ext cx="11351172" cy="4146331"/>
          </a:xfrm>
        </p:spPr>
        <p:txBody>
          <a:bodyPr>
            <a:normAutofit lnSpcReduction="10000"/>
          </a:bodyPr>
          <a:lstStyle/>
          <a:p>
            <a:r>
              <a:rPr lang="en-GB" sz="2000" b="1" dirty="0"/>
              <a:t>6 Commissioners </a:t>
            </a:r>
            <a:r>
              <a:rPr lang="en-GB" sz="2000" dirty="0"/>
              <a:t>Lead Max Caller plus 2 political advisers to support BCC leaders as they take difficult decisions”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000" b="0" i="0" dirty="0">
                <a:effectLst/>
              </a:rPr>
              <a:t>Leader of the Council Cllr Cotton and CEO Deborah Cadman (both relatively new to their positions) </a:t>
            </a:r>
            <a:r>
              <a:rPr lang="en-GB" sz="2000" b="1" i="0" dirty="0">
                <a:effectLst/>
              </a:rPr>
              <a:t>vowed to work constructively and collaboratively </a:t>
            </a:r>
            <a:r>
              <a:rPr lang="en-GB" sz="2000" b="0" i="0" dirty="0">
                <a:effectLst/>
              </a:rPr>
              <a:t>with the commissioners Cadman stood down in March.</a:t>
            </a:r>
          </a:p>
          <a:p>
            <a:endParaRPr lang="en-GB" sz="1500" dirty="0"/>
          </a:p>
          <a:p>
            <a:r>
              <a:rPr lang="en-GB" sz="2000" b="1" dirty="0"/>
              <a:t>Response </a:t>
            </a:r>
            <a:r>
              <a:rPr lang="en-GB" sz="2000" dirty="0"/>
              <a:t>required from BCC</a:t>
            </a:r>
          </a:p>
          <a:p>
            <a:pPr lvl="1"/>
            <a:r>
              <a:rPr lang="en-GB" sz="2000" dirty="0"/>
              <a:t>Sales of Assets</a:t>
            </a:r>
          </a:p>
          <a:p>
            <a:pPr lvl="1"/>
            <a:r>
              <a:rPr lang="en-GB" sz="2000" dirty="0"/>
              <a:t>Raising the level of Council Tax (21% over the next 2 years agreed )</a:t>
            </a:r>
          </a:p>
          <a:p>
            <a:pPr lvl="1"/>
            <a:r>
              <a:rPr lang="en-GB" sz="2000" dirty="0"/>
              <a:t>Reductions in services and/or the quality of statutory services.</a:t>
            </a:r>
          </a:p>
          <a:p>
            <a:pPr lvl="1"/>
            <a:r>
              <a:rPr lang="en-GB" sz="2000" dirty="0"/>
              <a:t>Withdrawal of discretionary services (and potentially statutory services) </a:t>
            </a:r>
          </a:p>
          <a:p>
            <a:pPr lvl="1"/>
            <a:r>
              <a:rPr lang="en-GB" sz="2000" dirty="0"/>
              <a:t>Possible dismissal of Political Leaders and Senior Officials  </a:t>
            </a:r>
          </a:p>
          <a:p>
            <a:pPr lvl="1"/>
            <a:r>
              <a:rPr lang="en-GB" sz="2000" dirty="0"/>
              <a:t>and as the </a:t>
            </a:r>
            <a:r>
              <a:rPr lang="en-GB" sz="2000" b="1" dirty="0"/>
              <a:t>last resort borrowing from Central Government</a:t>
            </a:r>
            <a:r>
              <a:rPr lang="en-GB" sz="2000" dirty="0"/>
              <a:t>.</a:t>
            </a:r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141238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C7BE-9737-0910-28B7-94D464B6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Comparison: 1997-2010 and 2018-2024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040A-7584-587E-5A92-8E86B244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 sz="1000"/>
          </a:p>
          <a:p>
            <a:pPr marL="0" indent="0">
              <a:buNone/>
            </a:pPr>
            <a:endParaRPr lang="en-GB" sz="10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B5C922-1606-340B-F936-6D3A219ED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5360"/>
              </p:ext>
            </p:extLst>
          </p:nvPr>
        </p:nvGraphicFramePr>
        <p:xfrm>
          <a:off x="838200" y="1445740"/>
          <a:ext cx="10515600" cy="46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565">
                  <a:extLst>
                    <a:ext uri="{9D8B030D-6E8A-4147-A177-3AD203B41FA5}">
                      <a16:colId xmlns:a16="http://schemas.microsoft.com/office/drawing/2014/main" val="3975527772"/>
                    </a:ext>
                  </a:extLst>
                </a:gridCol>
                <a:gridCol w="4063235">
                  <a:extLst>
                    <a:ext uri="{9D8B030D-6E8A-4147-A177-3AD203B41FA5}">
                      <a16:colId xmlns:a16="http://schemas.microsoft.com/office/drawing/2014/main" val="70941337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642350796"/>
                    </a:ext>
                  </a:extLst>
                </a:gridCol>
              </a:tblGrid>
              <a:tr h="5363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Prior to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After 2018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97981"/>
                  </a:ext>
                </a:extLst>
              </a:tr>
              <a:tr h="938580">
                <a:tc>
                  <a:txBody>
                    <a:bodyPr/>
                    <a:lstStyle/>
                    <a:p>
                      <a:r>
                        <a:rPr lang="en-GB" sz="2400" b="1"/>
                        <a:t>Evidence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Extensive and detailed – services, corporate performance and community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Robust but narrowly focussed and based on S114s.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905065"/>
                  </a:ext>
                </a:extLst>
              </a:tr>
              <a:tr h="938580">
                <a:tc>
                  <a:txBody>
                    <a:bodyPr/>
                    <a:lstStyle/>
                    <a:p>
                      <a:r>
                        <a:rPr lang="en-GB" sz="2400" b="1"/>
                        <a:t>Scope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Broad –includes corporate and wicked problems &amp; service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Narrow essentially financial 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680565"/>
                  </a:ext>
                </a:extLst>
              </a:tr>
              <a:tr h="536332">
                <a:tc>
                  <a:txBody>
                    <a:bodyPr/>
                    <a:lstStyle/>
                    <a:p>
                      <a:r>
                        <a:rPr lang="en-GB" sz="2400" b="1"/>
                        <a:t>Objectives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Sustainable organisational recovery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Short-term balancing of the revenue budget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43966"/>
                  </a:ext>
                </a:extLst>
              </a:tr>
              <a:tr h="536332">
                <a:tc>
                  <a:txBody>
                    <a:bodyPr/>
                    <a:lstStyle/>
                    <a:p>
                      <a:r>
                        <a:rPr lang="en-GB" sz="2400" b="1"/>
                        <a:t>Emphasis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Coercion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587208"/>
                  </a:ext>
                </a:extLst>
              </a:tr>
              <a:tr h="536332">
                <a:tc>
                  <a:txBody>
                    <a:bodyPr/>
                    <a:lstStyle/>
                    <a:p>
                      <a:r>
                        <a:rPr lang="en-GB" sz="2400" b="1"/>
                        <a:t>Focus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Organisational development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Reducing services/transferring assets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2947"/>
                  </a:ext>
                </a:extLst>
              </a:tr>
              <a:tr h="536332">
                <a:tc>
                  <a:txBody>
                    <a:bodyPr/>
                    <a:lstStyle/>
                    <a:p>
                      <a:r>
                        <a:rPr lang="en-GB" sz="2400" b="1"/>
                        <a:t>Success?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Questionable (Northamptonshire)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26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58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E041-9D9C-AFD9-A8CC-8DCFBF9A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 dirty="0">
                <a:latin typeface="+mn-lt"/>
              </a:rPr>
              <a:t>Barriers to success…..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837C15-8BC1-1193-DD87-70832A792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400" dirty="0"/>
              <a:t>The governments future </a:t>
            </a:r>
            <a:r>
              <a:rPr lang="en-GB" sz="2400" b="1" dirty="0"/>
              <a:t>spending plans 2024-2029 </a:t>
            </a:r>
            <a:r>
              <a:rPr lang="en-GB" sz="2400" dirty="0"/>
              <a:t>announced in the  ‘Autumn Statement’ 2023</a:t>
            </a:r>
          </a:p>
          <a:p>
            <a:endParaRPr lang="en-GB" sz="800" b="1" dirty="0"/>
          </a:p>
          <a:p>
            <a:r>
              <a:rPr lang="en-GB" sz="2400" dirty="0"/>
              <a:t>The rising level of </a:t>
            </a:r>
            <a:r>
              <a:rPr lang="en-GB" sz="2400" b="1" dirty="0"/>
              <a:t>Local Authority Debt</a:t>
            </a:r>
          </a:p>
        </p:txBody>
      </p:sp>
      <p:pic>
        <p:nvPicPr>
          <p:cNvPr id="7" name="Picture 6" descr="Magnifying glass showing decling performance">
            <a:extLst>
              <a:ext uri="{FF2B5EF4-FFF2-40B4-BE49-F238E27FC236}">
                <a16:creationId xmlns:a16="http://schemas.microsoft.com/office/drawing/2014/main" id="{F3623BD4-1178-55CE-D31F-C3CD78F61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" r="3180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704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8BA7B1-B9DA-DD95-8EA9-81EBC8E8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48865"/>
            <a:ext cx="11009220" cy="877729"/>
          </a:xfrm>
        </p:spPr>
        <p:txBody>
          <a:bodyPr anchor="ctr">
            <a:normAutofit fontScale="90000"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+mn-lt"/>
              </a:rPr>
              <a:t>Birmingham and Nottingham’s Section 114s attracted international publicity - but this didn’t!</a:t>
            </a:r>
            <a:br>
              <a:rPr lang="en-GB" sz="2400" b="1" dirty="0">
                <a:solidFill>
                  <a:srgbClr val="FFFFFF"/>
                </a:solidFill>
                <a:latin typeface="+mn-lt"/>
              </a:rPr>
            </a:br>
            <a:br>
              <a:rPr lang="en-GB" sz="2200" b="1" dirty="0">
                <a:solidFill>
                  <a:srgbClr val="FFFFFF"/>
                </a:solidFill>
                <a:latin typeface="+mn-lt"/>
              </a:rPr>
            </a:br>
            <a:r>
              <a:rPr lang="en-GB" sz="2200" b="1" dirty="0">
                <a:solidFill>
                  <a:srgbClr val="FFFFFF"/>
                </a:solidFill>
                <a:latin typeface="+mn-lt"/>
              </a:rPr>
              <a:t>Note the timing - 2024 election year – the problem was kicked into the long grass?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463B550-0FE9-B776-FD5E-06FBA7D4D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64233"/>
              </p:ext>
            </p:extLst>
          </p:nvPr>
        </p:nvGraphicFramePr>
        <p:xfrm>
          <a:off x="644056" y="2161723"/>
          <a:ext cx="10927831" cy="409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16">
                  <a:extLst>
                    <a:ext uri="{9D8B030D-6E8A-4147-A177-3AD203B41FA5}">
                      <a16:colId xmlns:a16="http://schemas.microsoft.com/office/drawing/2014/main" val="2815229388"/>
                    </a:ext>
                  </a:extLst>
                </a:gridCol>
                <a:gridCol w="541482">
                  <a:extLst>
                    <a:ext uri="{9D8B030D-6E8A-4147-A177-3AD203B41FA5}">
                      <a16:colId xmlns:a16="http://schemas.microsoft.com/office/drawing/2014/main" val="3366217422"/>
                    </a:ext>
                  </a:extLst>
                </a:gridCol>
                <a:gridCol w="1544519">
                  <a:extLst>
                    <a:ext uri="{9D8B030D-6E8A-4147-A177-3AD203B41FA5}">
                      <a16:colId xmlns:a16="http://schemas.microsoft.com/office/drawing/2014/main" val="553410020"/>
                    </a:ext>
                  </a:extLst>
                </a:gridCol>
                <a:gridCol w="7761114">
                  <a:extLst>
                    <a:ext uri="{9D8B030D-6E8A-4147-A177-3AD203B41FA5}">
                      <a16:colId xmlns:a16="http://schemas.microsoft.com/office/drawing/2014/main" val="3169802044"/>
                    </a:ext>
                  </a:extLst>
                </a:gridCol>
              </a:tblGrid>
              <a:tr h="86355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/>
                        <a:t>Exceptional financial support for local authorities</a:t>
                      </a:r>
                    </a:p>
                    <a:p>
                      <a:pPr algn="ctr"/>
                      <a:r>
                        <a:rPr lang="en-GB" sz="2400"/>
                        <a:t>(Capitalisations)</a:t>
                      </a:r>
                    </a:p>
                  </a:txBody>
                  <a:tcPr marL="91812" marR="91812" marT="45906" marB="459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592111"/>
                  </a:ext>
                </a:extLst>
              </a:tr>
              <a:tr h="672210">
                <a:tc>
                  <a:txBody>
                    <a:bodyPr/>
                    <a:lstStyle/>
                    <a:p>
                      <a:r>
                        <a:rPr lang="en-GB" sz="1800" b="1"/>
                        <a:t>2020-21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9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£78.2m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Bexley, Croydon, Eastbourne, Lambeth (100m in 2017/18), Luton, Nottingham, Peterborough, Redcar &amp; Cleveland, Wirral</a:t>
                      </a:r>
                    </a:p>
                  </a:txBody>
                  <a:tcPr marL="91812" marR="91812" marT="45906" marB="45906"/>
                </a:tc>
                <a:extLst>
                  <a:ext uri="{0D108BD9-81ED-4DB2-BD59-A6C34878D82A}">
                    <a16:rowId xmlns:a16="http://schemas.microsoft.com/office/drawing/2014/main" val="192434053"/>
                  </a:ext>
                </a:extLst>
              </a:tr>
              <a:tr h="672210">
                <a:tc>
                  <a:txBody>
                    <a:bodyPr/>
                    <a:lstStyle/>
                    <a:p>
                      <a:r>
                        <a:rPr lang="en-GB" sz="1800" b="1"/>
                        <a:t>2021-22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4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£63.3m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Copeland, Croydon, Eastbourne, (Bexley, Luton, Nottingham and Peterborough “withdrew requests”)</a:t>
                      </a:r>
                    </a:p>
                  </a:txBody>
                  <a:tcPr marL="91812" marR="91812" marT="45906" marB="45906"/>
                </a:tc>
                <a:extLst>
                  <a:ext uri="{0D108BD9-81ED-4DB2-BD59-A6C34878D82A}">
                    <a16:rowId xmlns:a16="http://schemas.microsoft.com/office/drawing/2014/main" val="3267747934"/>
                  </a:ext>
                </a:extLst>
              </a:tr>
              <a:tr h="672210">
                <a:tc>
                  <a:txBody>
                    <a:bodyPr/>
                    <a:lstStyle/>
                    <a:p>
                      <a:r>
                        <a:rPr lang="en-GB" sz="1800" b="1"/>
                        <a:t>2022-23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4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£356.5m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Copeland, Croydon, Kensington &amp; Chelsea, Slough (2018-23) (Bournemouth “withdrew request”)</a:t>
                      </a:r>
                    </a:p>
                  </a:txBody>
                  <a:tcPr marL="91812" marR="91812" marT="45906" marB="45906"/>
                </a:tc>
                <a:extLst>
                  <a:ext uri="{0D108BD9-81ED-4DB2-BD59-A6C34878D82A}">
                    <a16:rowId xmlns:a16="http://schemas.microsoft.com/office/drawing/2014/main" val="590710672"/>
                  </a:ext>
                </a:extLst>
              </a:tr>
              <a:tr h="1214340">
                <a:tc>
                  <a:txBody>
                    <a:bodyPr/>
                    <a:lstStyle/>
                    <a:p>
                      <a:r>
                        <a:rPr lang="en-GB" sz="1800" b="1"/>
                        <a:t>2023-24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19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 b="1"/>
                        <a:t>£3.05bn</a:t>
                      </a:r>
                    </a:p>
                  </a:txBody>
                  <a:tcPr marL="91812" marR="91812" marT="45906" marB="45906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Birmingham (2020-24) Bradford (2022-24) Cheshire (East 2022-24) Croydon, Cumberland, Eastbourne (2022-24), Havering, Medway, Middlesborough, N Northants, Nottingham, Plymouth, Slough, Somerset, Southampton, Stoke-on-Trent, Thurrock, W Northants, Woking. </a:t>
                      </a:r>
                    </a:p>
                  </a:txBody>
                  <a:tcPr marL="91812" marR="91812" marT="45906" marB="45906"/>
                </a:tc>
                <a:extLst>
                  <a:ext uri="{0D108BD9-81ED-4DB2-BD59-A6C34878D82A}">
                    <a16:rowId xmlns:a16="http://schemas.microsoft.com/office/drawing/2014/main" val="714437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986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4E6C-3E5E-8771-5288-CBEBBE72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+mn-lt"/>
              </a:rPr>
              <a:t>Moody’s Top 20 English councils’ debt for their size (2023).</a:t>
            </a:r>
            <a:br>
              <a:rPr lang="en-GB" sz="3200" b="1" dirty="0">
                <a:latin typeface="+mn-lt"/>
              </a:rPr>
            </a:br>
            <a:br>
              <a:rPr lang="en-GB" sz="3200" b="1" dirty="0">
                <a:latin typeface="+mn-lt"/>
              </a:rPr>
            </a:br>
            <a:r>
              <a:rPr lang="en-GB" sz="2000" dirty="0">
                <a:latin typeface="+mn-lt"/>
              </a:rPr>
              <a:t>*</a:t>
            </a:r>
            <a:r>
              <a:rPr lang="en-GB" sz="1800" dirty="0">
                <a:latin typeface="+mn-lt"/>
              </a:rPr>
              <a:t>Nb Spelthorne and Warrington (and LB Tower Hamlets) are subject to on-going Best Value Inspections.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766EA7-6CB8-43E0-CA10-881875812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593374"/>
              </p:ext>
            </p:extLst>
          </p:nvPr>
        </p:nvGraphicFramePr>
        <p:xfrm>
          <a:off x="838200" y="1612232"/>
          <a:ext cx="10698482" cy="4668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297">
                  <a:extLst>
                    <a:ext uri="{9D8B030D-6E8A-4147-A177-3AD203B41FA5}">
                      <a16:colId xmlns:a16="http://schemas.microsoft.com/office/drawing/2014/main" val="4261956301"/>
                    </a:ext>
                  </a:extLst>
                </a:gridCol>
                <a:gridCol w="1767017">
                  <a:extLst>
                    <a:ext uri="{9D8B030D-6E8A-4147-A177-3AD203B41FA5}">
                      <a16:colId xmlns:a16="http://schemas.microsoft.com/office/drawing/2014/main" val="4214944456"/>
                    </a:ext>
                  </a:extLst>
                </a:gridCol>
                <a:gridCol w="1915297">
                  <a:extLst>
                    <a:ext uri="{9D8B030D-6E8A-4147-A177-3AD203B41FA5}">
                      <a16:colId xmlns:a16="http://schemas.microsoft.com/office/drawing/2014/main" val="1403571966"/>
                    </a:ext>
                  </a:extLst>
                </a:gridCol>
                <a:gridCol w="1606378">
                  <a:extLst>
                    <a:ext uri="{9D8B030D-6E8A-4147-A177-3AD203B41FA5}">
                      <a16:colId xmlns:a16="http://schemas.microsoft.com/office/drawing/2014/main" val="317177462"/>
                    </a:ext>
                  </a:extLst>
                </a:gridCol>
                <a:gridCol w="1902941">
                  <a:extLst>
                    <a:ext uri="{9D8B030D-6E8A-4147-A177-3AD203B41FA5}">
                      <a16:colId xmlns:a16="http://schemas.microsoft.com/office/drawing/2014/main" val="739552157"/>
                    </a:ext>
                  </a:extLst>
                </a:gridCol>
                <a:gridCol w="1972552">
                  <a:extLst>
                    <a:ext uri="{9D8B030D-6E8A-4147-A177-3AD203B41FA5}">
                      <a16:colId xmlns:a16="http://schemas.microsoft.com/office/drawing/2014/main" val="4040293442"/>
                    </a:ext>
                  </a:extLst>
                </a:gridCol>
              </a:tblGrid>
              <a:tr h="424387">
                <a:tc>
                  <a:txBody>
                    <a:bodyPr/>
                    <a:lstStyle/>
                    <a:p>
                      <a:r>
                        <a:rPr lang="en-GB" dirty="0"/>
                        <a:t>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Borrowing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Ratio to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Borrowing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646236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r>
                        <a:rPr lang="en-GB" sz="1800" dirty="0"/>
                        <a:t>Spelthorne*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£1.1bn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Brentwood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£226m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60157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r>
                        <a:rPr lang="en-GB" dirty="0"/>
                        <a:t>Woking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£2.0bn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Mole 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£103m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70072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r>
                        <a:rPr lang="en-GB" dirty="0"/>
                        <a:t>Eastleigh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£550m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East Hants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357928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r>
                        <a:rPr lang="en-GB" dirty="0"/>
                        <a:t>Runnymede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£643m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Thurrock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£1.5bn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301604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r>
                        <a:rPr lang="en-GB" dirty="0"/>
                        <a:t>Worthing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£165m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676952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r>
                        <a:rPr lang="en-GB" dirty="0"/>
                        <a:t>Surry Heath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£170m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Epsom &amp; Ewell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£64m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7326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r>
                        <a:rPr lang="en-GB" dirty="0"/>
                        <a:t>Rushmoor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Broxbourne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£58m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121325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r>
                        <a:rPr lang="en-GB" dirty="0"/>
                        <a:t>Cherwell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£188m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Guildford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27795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r>
                        <a:rPr lang="en-GB" dirty="0"/>
                        <a:t>Uttlesford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£302m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Chorley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£78m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78931"/>
                  </a:ext>
                </a:extLst>
              </a:tr>
              <a:tr h="424387">
                <a:tc>
                  <a:txBody>
                    <a:bodyPr/>
                    <a:lstStyle/>
                    <a:p>
                      <a:r>
                        <a:rPr lang="en-GB" dirty="0"/>
                        <a:t>Warrington*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£1.8bn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Warwick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£268m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489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09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D87E7-A1F5-8957-CDA7-7D7B2690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27" y="640823"/>
            <a:ext cx="3270557" cy="5583148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latin typeface="+mn-lt"/>
              </a:rPr>
              <a:t>What happened to Improvement, Support and Infrastructure?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699DF4-922A-4B9D-A467-712546544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97158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06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7708-8139-A0FA-3C6F-FB4E8D76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Autofit/>
          </a:bodyPr>
          <a:lstStyle/>
          <a:p>
            <a:r>
              <a:rPr lang="en-GB" sz="2800" b="1" dirty="0">
                <a:latin typeface="+mn-lt"/>
              </a:rPr>
              <a:t>Putting local government financial failure in context – national bankruptcies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986A-913F-8A7F-B63D-4F49BD1C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26729"/>
            <a:ext cx="3879280" cy="3330758"/>
          </a:xfrm>
        </p:spPr>
        <p:txBody>
          <a:bodyPr anchor="t">
            <a:normAutofit fontScale="25000" lnSpcReduction="20000"/>
          </a:bodyPr>
          <a:lstStyle/>
          <a:p>
            <a:endParaRPr lang="en-GB" sz="1000" dirty="0"/>
          </a:p>
          <a:p>
            <a:r>
              <a:rPr lang="en-GB" sz="7200" b="1" dirty="0"/>
              <a:t>Legal Context: Local Public Entities in Distress (Coordes, Marique &amp; Vaccari,  INSOL 2022) </a:t>
            </a:r>
          </a:p>
          <a:p>
            <a:endParaRPr lang="en-GB" sz="2500" dirty="0"/>
          </a:p>
          <a:p>
            <a:r>
              <a:rPr lang="en-GB" sz="7200" b="1" dirty="0"/>
              <a:t>Portugal, Ireland, Greece and Spain in 2009 (Troika interventions)</a:t>
            </a:r>
          </a:p>
          <a:p>
            <a:endParaRPr lang="en-GB" sz="2500" dirty="0"/>
          </a:p>
          <a:p>
            <a:r>
              <a:rPr lang="en-GB" sz="7200" b="1" dirty="0"/>
              <a:t>EY Porto Rica Case Study 2017-2022 </a:t>
            </a:r>
            <a:r>
              <a:rPr lang="en-GB" sz="7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2"/>
              </a:rPr>
              <a:t>Puerto Rico Financial Turnaround</a:t>
            </a:r>
            <a:endParaRPr lang="en-GB" sz="7200" b="1" dirty="0"/>
          </a:p>
          <a:p>
            <a:endParaRPr lang="en-GB" sz="1000" dirty="0"/>
          </a:p>
          <a:p>
            <a:endParaRPr lang="en-GB" sz="1000" dirty="0"/>
          </a:p>
          <a:p>
            <a:pPr marL="0" indent="0">
              <a:buNone/>
            </a:pPr>
            <a:r>
              <a:rPr lang="en-GB" sz="4800" dirty="0"/>
              <a:t>By </a:t>
            </a:r>
            <a:r>
              <a:rPr lang="en-GB" sz="4800" dirty="0" err="1"/>
              <a:t>Rannpháirtí</a:t>
            </a:r>
            <a:r>
              <a:rPr lang="en-GB" sz="4800" dirty="0"/>
              <a:t> </a:t>
            </a:r>
            <a:r>
              <a:rPr lang="en-GB" sz="4800" dirty="0" err="1"/>
              <a:t>anaithnid</a:t>
            </a:r>
            <a:r>
              <a:rPr lang="en-GB" sz="4800" dirty="0"/>
              <a:t> - Own work, CC BY-SA 3.0, https://commons.wikimedia.org/w/index.php?curid=10200348Portugal, Ireland Greece Spain (PIGS) intervention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59A13-B717-C342-94D5-41A04BDC9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900512"/>
            <a:ext cx="6903720" cy="50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52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1427-594D-616B-EFB6-366E0F80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latin typeface="+mn-lt"/>
              </a:rPr>
              <a:t>Some interesting aspects</a:t>
            </a:r>
          </a:p>
        </p:txBody>
      </p:sp>
      <p:pic>
        <p:nvPicPr>
          <p:cNvPr id="6" name="Picture 4" descr="Graph on document with pen">
            <a:extLst>
              <a:ext uri="{FF2B5EF4-FFF2-40B4-BE49-F238E27FC236}">
                <a16:creationId xmlns:a16="http://schemas.microsoft.com/office/drawing/2014/main" id="{1A5DB8D7-69AA-3E39-8EDD-15D840CB4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7" r="11766" b="2"/>
          <a:stretch/>
        </p:blipFill>
        <p:spPr>
          <a:xfrm>
            <a:off x="572492" y="2002056"/>
            <a:ext cx="3636093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9F92-FE67-3336-8FE5-9B1CE367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093" y="1929781"/>
            <a:ext cx="7305414" cy="4585319"/>
          </a:xfrm>
        </p:spPr>
        <p:txBody>
          <a:bodyPr anchor="t">
            <a:normAutofit fontScale="92500"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Austerity has applied to all LAs in the UK </a:t>
            </a:r>
            <a:r>
              <a:rPr lang="en-GB" sz="2200" dirty="0">
                <a:latin typeface="Calibri" panose="020F0502020204030204"/>
              </a:rPr>
              <a:t>but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there have been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section 114 notices in Scotland, Wales or Northern Ireland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(yet!)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sz="2200" dirty="0"/>
              <a:t>The first step in any improvement journey is to cease </a:t>
            </a:r>
            <a:r>
              <a:rPr lang="en-GB" sz="2200" b="1" dirty="0"/>
              <a:t>‘denial’ </a:t>
            </a:r>
            <a:r>
              <a:rPr lang="en-GB" sz="2200" dirty="0"/>
              <a:t>of the problem/causes</a:t>
            </a:r>
            <a:r>
              <a:rPr lang="en-GB" sz="2200" b="1" dirty="0"/>
              <a:t> </a:t>
            </a:r>
            <a:r>
              <a:rPr lang="en-GB" sz="2200" dirty="0"/>
              <a:t>and work with the commissioners(?) </a:t>
            </a:r>
          </a:p>
          <a:p>
            <a:endParaRPr lang="en-GB" sz="800" dirty="0"/>
          </a:p>
          <a:p>
            <a:r>
              <a:rPr lang="en-GB" sz="2200" dirty="0"/>
              <a:t>In Birmingham there is </a:t>
            </a:r>
            <a:r>
              <a:rPr lang="en-GB" sz="2200" b="1" dirty="0"/>
              <a:t>unlikely to be a local government re-organisation</a:t>
            </a:r>
            <a:r>
              <a:rPr lang="en-GB" sz="2200" dirty="0"/>
              <a:t> (as in Northamptonshire or Cumbria). 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200" dirty="0"/>
              <a:t>July 2023, the </a:t>
            </a:r>
            <a:r>
              <a:rPr lang="en-GB" sz="2200" b="1" dirty="0"/>
              <a:t>Office for Local Government </a:t>
            </a:r>
            <a:r>
              <a:rPr lang="en-GB" sz="2200" dirty="0"/>
              <a:t>(</a:t>
            </a:r>
            <a:r>
              <a:rPr lang="en-GB" sz="2200" dirty="0" err="1"/>
              <a:t>Oflog</a:t>
            </a:r>
            <a:r>
              <a:rPr lang="en-GB" sz="2200" dirty="0"/>
              <a:t>), a new local government information and performance body for England was announced </a:t>
            </a:r>
            <a:r>
              <a:rPr lang="en-GB" sz="2200" i="1" dirty="0"/>
              <a:t>inter alia. </a:t>
            </a:r>
            <a:r>
              <a:rPr lang="en-GB" sz="2200" dirty="0"/>
              <a:t>to improve performance statistics.</a:t>
            </a:r>
          </a:p>
          <a:p>
            <a:endParaRPr lang="en-GB" sz="900" dirty="0"/>
          </a:p>
          <a:p>
            <a:r>
              <a:rPr lang="en-GB" sz="2200" dirty="0"/>
              <a:t>As a result of recent cases sector-led improvement was likely to be </a:t>
            </a:r>
            <a:r>
              <a:rPr lang="en-GB" sz="2200" b="1" dirty="0"/>
              <a:t>toughened (by Conservatives) </a:t>
            </a:r>
            <a:r>
              <a:rPr lang="en-GB" sz="2200" dirty="0"/>
              <a:t>but now </a:t>
            </a:r>
            <a:r>
              <a:rPr lang="en-GB" sz="2200" b="1" dirty="0"/>
              <a:t>replaced?</a:t>
            </a:r>
          </a:p>
        </p:txBody>
      </p:sp>
    </p:spTree>
    <p:extLst>
      <p:ext uri="{BB962C8B-B14F-4D97-AF65-F5344CB8AC3E}">
        <p14:creationId xmlns:p14="http://schemas.microsoft.com/office/powerpoint/2010/main" val="3219483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C437F-383F-3365-80D3-5DBC79E2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+mn-lt"/>
              </a:rPr>
              <a:t>Questions?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3600" dirty="0"/>
              <a:t>Contact: </a:t>
            </a:r>
            <a:br>
              <a:rPr lang="en-US" sz="3600" dirty="0"/>
            </a:br>
            <a:r>
              <a:rPr lang="en-US" sz="3600" b="1" dirty="0">
                <a:hlinkClick r:id="rId2"/>
              </a:rPr>
              <a:t>peter.murphy@ntu.ac.uk</a:t>
            </a:r>
            <a:r>
              <a:rPr lang="en-US" sz="3600" b="1" dirty="0"/>
              <a:t> </a:t>
            </a:r>
          </a:p>
        </p:txBody>
      </p:sp>
      <p:pic>
        <p:nvPicPr>
          <p:cNvPr id="11" name="Picture 10" descr="Question mark on green pastel background">
            <a:extLst>
              <a:ext uri="{FF2B5EF4-FFF2-40B4-BE49-F238E27FC236}">
                <a16:creationId xmlns:a16="http://schemas.microsoft.com/office/drawing/2014/main" id="{F63EDC0C-967A-F88A-2EC7-16F92371BF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694" r="270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F76C-1F75-5759-C0B8-9A96D056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674" y="425670"/>
            <a:ext cx="6179573" cy="709447"/>
          </a:xfrm>
        </p:spPr>
        <p:txBody>
          <a:bodyPr anchor="t">
            <a:normAutofit/>
          </a:bodyPr>
          <a:lstStyle/>
          <a:p>
            <a:r>
              <a:rPr lang="en-GB" sz="3600" b="1" dirty="0">
                <a:latin typeface="+mn-lt"/>
              </a:rPr>
              <a:t>UK Historical Antecedents  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E4DB17E4-2450-756F-25CD-76D289672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49" r="40213" b="-1"/>
          <a:stretch/>
        </p:blipFill>
        <p:spPr>
          <a:xfrm>
            <a:off x="0" y="10"/>
            <a:ext cx="349504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A405-8364-B5BC-2268-CCCB194C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160" y="1135117"/>
            <a:ext cx="7963801" cy="5472161"/>
          </a:xfrm>
        </p:spPr>
        <p:txBody>
          <a:bodyPr>
            <a:normAutofit/>
          </a:bodyPr>
          <a:lstStyle/>
          <a:p>
            <a:endParaRPr lang="en-GB" sz="2000" b="1" dirty="0"/>
          </a:p>
          <a:p>
            <a:pPr marL="0" indent="0" algn="just">
              <a:buNone/>
            </a:pPr>
            <a:r>
              <a:rPr lang="en-GB" sz="2000" b="1" dirty="0"/>
              <a:t>Financial Irregularities </a:t>
            </a:r>
          </a:p>
          <a:p>
            <a:pPr algn="just"/>
            <a:r>
              <a:rPr lang="en-GB" sz="2000" dirty="0"/>
              <a:t>Internal and External Audit, (Independent Auditors and District Audit established in </a:t>
            </a:r>
            <a:r>
              <a:rPr lang="en-GB" sz="2000" b="1" dirty="0"/>
              <a:t>1868</a:t>
            </a:r>
            <a:r>
              <a:rPr lang="en-GB" sz="2000" dirty="0"/>
              <a:t>), Audit Commission in 1983. Public Interest Reports (PIRs), Corporate Failures and near misses e.g., </a:t>
            </a:r>
          </a:p>
          <a:p>
            <a:pPr lvl="1"/>
            <a:r>
              <a:rPr lang="en-GB" sz="2000" dirty="0"/>
              <a:t>Rate capping rebellion in 1985  </a:t>
            </a:r>
          </a:p>
          <a:p>
            <a:pPr lvl="1"/>
            <a:r>
              <a:rPr lang="en-GB" sz="2000" dirty="0"/>
              <a:t>LB Hammersmith and Fulham 1988 (Ultra-Vires speculating on stock market) </a:t>
            </a:r>
          </a:p>
          <a:p>
            <a:pPr lvl="1"/>
            <a:r>
              <a:rPr lang="en-GB" sz="2000" dirty="0"/>
              <a:t>Islandic Banks  in 2008(108 Local Authorities lost £1billion) </a:t>
            </a:r>
          </a:p>
          <a:p>
            <a:pPr lvl="1"/>
            <a:endParaRPr lang="en-GB" sz="2000" dirty="0"/>
          </a:p>
          <a:p>
            <a:pPr marL="0" indent="0" algn="just">
              <a:buNone/>
            </a:pPr>
            <a:r>
              <a:rPr lang="en-GB" sz="2000" b="1" dirty="0"/>
              <a:t>Service Scandals and Corporate Failures </a:t>
            </a:r>
          </a:p>
          <a:p>
            <a:pPr algn="just"/>
            <a:r>
              <a:rPr lang="en-GB" sz="2000" dirty="0"/>
              <a:t>External Service Inspections (HMI Schools 1839, HMI Constabulary 1856,) </a:t>
            </a:r>
          </a:p>
          <a:p>
            <a:pPr algn="just"/>
            <a:r>
              <a:rPr lang="fr-FR" sz="2000" dirty="0"/>
              <a:t>Performance Audit (Audit Commission 1983) </a:t>
            </a:r>
            <a:r>
              <a:rPr lang="en-GB" sz="2000" dirty="0"/>
              <a:t>and </a:t>
            </a:r>
          </a:p>
          <a:p>
            <a:pPr algn="just"/>
            <a:r>
              <a:rPr lang="en-GB" sz="2000" dirty="0"/>
              <a:t>Improvement and Development Agency Peer Reviews (1998). 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2030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A318C-1644-4FF4-07A3-50627C77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>
                <a:solidFill>
                  <a:srgbClr val="FFFFFF"/>
                </a:solidFill>
                <a:latin typeface="+mn-lt"/>
              </a:rPr>
              <a:t>UK Legislative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2A475-FA14-75E6-EB7A-9D01E2A3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203200"/>
            <a:ext cx="7504572" cy="6766560"/>
          </a:xfrm>
        </p:spPr>
        <p:txBody>
          <a:bodyPr anchor="ctr">
            <a:normAutofit/>
          </a:bodyPr>
          <a:lstStyle/>
          <a:p>
            <a:r>
              <a:rPr lang="en-GB" sz="2000" dirty="0"/>
              <a:t>The </a:t>
            </a:r>
            <a:r>
              <a:rPr lang="en-GB" sz="2000" b="1" dirty="0"/>
              <a:t>Local Government Act 1999 </a:t>
            </a:r>
            <a:r>
              <a:rPr lang="en-GB" sz="2000" dirty="0"/>
              <a:t>introduced </a:t>
            </a:r>
          </a:p>
          <a:p>
            <a:pPr lvl="1"/>
            <a:r>
              <a:rPr lang="en-GB" sz="2000" dirty="0"/>
              <a:t>The duty to achieve </a:t>
            </a:r>
            <a:r>
              <a:rPr lang="en-GB" sz="2000" b="1" dirty="0"/>
              <a:t>‘Best Value’ </a:t>
            </a:r>
          </a:p>
          <a:p>
            <a:pPr lvl="1"/>
            <a:r>
              <a:rPr lang="en-GB" sz="2000" dirty="0"/>
              <a:t>A new requirement to facilitate the </a:t>
            </a:r>
            <a:r>
              <a:rPr lang="en-GB" sz="2000" b="1" dirty="0"/>
              <a:t>continuous improvement</a:t>
            </a:r>
            <a:r>
              <a:rPr lang="en-GB" sz="2000" dirty="0"/>
              <a:t> of all services and activities. </a:t>
            </a:r>
          </a:p>
          <a:p>
            <a:pPr lvl="1"/>
            <a:r>
              <a:rPr lang="en-GB" sz="2000" dirty="0"/>
              <a:t>External Best Value </a:t>
            </a:r>
            <a:r>
              <a:rPr lang="en-GB" sz="2000" b="1" dirty="0"/>
              <a:t>Inspections</a:t>
            </a:r>
          </a:p>
          <a:p>
            <a:pPr lvl="1"/>
            <a:r>
              <a:rPr lang="en-GB" sz="2000" b="1" dirty="0"/>
              <a:t>Interventions</a:t>
            </a:r>
            <a:r>
              <a:rPr lang="en-GB" sz="2000" dirty="0"/>
              <a:t> (following service and corporate failings) were piloted in 2002, a number were challenged under Judicial Review, but all challenges failed.</a:t>
            </a:r>
          </a:p>
          <a:p>
            <a:pPr marL="457200" lvl="1" indent="0">
              <a:buNone/>
            </a:pPr>
            <a:endParaRPr lang="en-GB" sz="800" dirty="0"/>
          </a:p>
          <a:p>
            <a:r>
              <a:rPr lang="en-GB" sz="2000" b="1" dirty="0"/>
              <a:t>Local Government Act 2003 </a:t>
            </a:r>
            <a:r>
              <a:rPr lang="en-GB" sz="2000" dirty="0"/>
              <a:t>(Part 8 sections 99 and 100) clarified both performance categories and the exercise of powers in relation to performance.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/>
              <a:t>All subsequent interventions have been based on a </a:t>
            </a:r>
            <a:r>
              <a:rPr lang="en-GB" sz="2000" b="1" dirty="0"/>
              <a:t>failure to achieve or be achieving Best Value. </a:t>
            </a:r>
          </a:p>
          <a:p>
            <a:endParaRPr lang="en-GB" sz="800" b="1" dirty="0"/>
          </a:p>
          <a:p>
            <a:r>
              <a:rPr lang="en-GB" sz="2000" dirty="0"/>
              <a:t>In </a:t>
            </a:r>
            <a:r>
              <a:rPr lang="en-GB" sz="2000" b="1" dirty="0"/>
              <a:t>July 2023  </a:t>
            </a:r>
            <a:r>
              <a:rPr lang="en-GB" sz="2000" dirty="0"/>
              <a:t>the government issued a </a:t>
            </a:r>
            <a:r>
              <a:rPr lang="en-GB" sz="2000" b="1" dirty="0"/>
              <a:t>consultation</a:t>
            </a:r>
            <a:r>
              <a:rPr lang="en-GB" sz="2000" dirty="0"/>
              <a:t> on </a:t>
            </a:r>
            <a:r>
              <a:rPr lang="en-GB" sz="2000" i="1" dirty="0"/>
              <a:t>“Best Value, Standards and Intervention” – </a:t>
            </a:r>
            <a:r>
              <a:rPr lang="en-GB" sz="2000" dirty="0"/>
              <a:t>really an ex-post facto tidying up exercise. </a:t>
            </a:r>
          </a:p>
        </p:txBody>
      </p:sp>
    </p:spTree>
    <p:extLst>
      <p:ext uri="{BB962C8B-B14F-4D97-AF65-F5344CB8AC3E}">
        <p14:creationId xmlns:p14="http://schemas.microsoft.com/office/powerpoint/2010/main" val="250313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A318C-1644-4FF4-07A3-50627C77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  <a:latin typeface="+mn-lt"/>
              </a:rPr>
              <a:t>4 previous distinguishable regimes/periods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2A475-FA14-75E6-EB7A-9D01E2A3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8" y="1981200"/>
            <a:ext cx="11550650" cy="4511675"/>
          </a:xfrm>
        </p:spPr>
        <p:txBody>
          <a:bodyPr anchor="ctr">
            <a:no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Pre-199</a:t>
            </a:r>
            <a:r>
              <a:rPr lang="en-GB" sz="2000" b="1" dirty="0">
                <a:latin typeface="Calibri" panose="020F0502020204030204"/>
              </a:rPr>
              <a:t>7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Audit, Public Interest Reports and External service inspections of some LA services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(Schools, Police and Social Services –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partial coverage with weak intervention powers.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1997-2010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Best Value, Comprehensive Performance Assessments co-ordinated by Audit Commission.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Corporate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nspection covered all services and activities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pilots, and the first CPA results led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new cases of intervention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 addition to 3 pilots). Monitoring and Intervention introduced under new powers.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2010-2018</a:t>
            </a:r>
            <a:r>
              <a:rPr lang="en-GB" sz="2000" dirty="0">
                <a:latin typeface="Calibri" panose="020F0502020204030204"/>
              </a:rPr>
              <a:t>.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Commission abolished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sector led improvement meant inspections were limited, despite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 intervention powers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were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triggered by service scandals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(Doncaster 2010, Rochdale 2011, Birmingham 2014, Rotherham 2014, Tower Hamlets, Kensington &amp; Chelsea 2017).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2018-2023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Limited inspections, strong intervention powers but used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almost entirely for financial issues.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>
                <a:latin typeface="Calibri" panose="020F0502020204030204"/>
              </a:rPr>
              <a:t>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 only a partial and weak evidence base for service or non-financial intervention and most have resulted from Section 144 notices. DLUHC Select Committee reported a “systemic” financial problem   </a:t>
            </a:r>
          </a:p>
        </p:txBody>
      </p:sp>
    </p:spTree>
    <p:extLst>
      <p:ext uri="{BB962C8B-B14F-4D97-AF65-F5344CB8AC3E}">
        <p14:creationId xmlns:p14="http://schemas.microsoft.com/office/powerpoint/2010/main" val="281575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B1C37-477A-AF6C-754B-0FABCF41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 dirty="0">
                <a:solidFill>
                  <a:srgbClr val="FFFFFF"/>
                </a:solidFill>
                <a:latin typeface="+mn-lt"/>
              </a:rPr>
              <a:t>Intervention approach under New Labour </a:t>
            </a:r>
            <a:br>
              <a:rPr lang="en-GB" sz="4000" b="1" dirty="0">
                <a:solidFill>
                  <a:srgbClr val="FFFFFF"/>
                </a:solidFill>
                <a:latin typeface="+mn-lt"/>
              </a:rPr>
            </a:br>
            <a:r>
              <a:rPr lang="en-GB" sz="4000" b="1" dirty="0">
                <a:solidFill>
                  <a:srgbClr val="FFFFFF"/>
                </a:solidFill>
                <a:latin typeface="+mn-lt"/>
              </a:rPr>
              <a:t>(1997-2010).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D0278-A278-E205-E2CB-DB5F2EFE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840" y="649480"/>
            <a:ext cx="6055360" cy="5812280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2200" dirty="0"/>
              <a:t>The </a:t>
            </a:r>
            <a:r>
              <a:rPr lang="en-GB" sz="2200" b="1" dirty="0"/>
              <a:t>nature and philosophy </a:t>
            </a:r>
            <a:r>
              <a:rPr lang="en-GB" sz="2200" dirty="0"/>
              <a:t>behind the government’s response – </a:t>
            </a:r>
            <a:r>
              <a:rPr lang="en-GB" sz="2200" b="1" dirty="0"/>
              <a:t>strategic turnaround and recovery</a:t>
            </a:r>
            <a:r>
              <a:rPr lang="en-GB" sz="2200" dirty="0"/>
              <a:t> “we will not reward failure, but we will support progress and success”.</a:t>
            </a:r>
          </a:p>
          <a:p>
            <a:pPr marL="0" indent="0">
              <a:buNone/>
            </a:pPr>
            <a:endParaRPr lang="en-GB" sz="900" dirty="0"/>
          </a:p>
          <a:p>
            <a:r>
              <a:rPr lang="en-GB" sz="2200" dirty="0"/>
              <a:t>It dealt with both </a:t>
            </a:r>
            <a:r>
              <a:rPr lang="en-GB" sz="2200" b="1" dirty="0"/>
              <a:t>corporate and service </a:t>
            </a:r>
            <a:r>
              <a:rPr lang="en-GB" sz="2200" dirty="0"/>
              <a:t>performance as well as  </a:t>
            </a:r>
            <a:r>
              <a:rPr lang="en-GB" sz="2200" b="1" dirty="0"/>
              <a:t>governance</a:t>
            </a:r>
            <a:r>
              <a:rPr lang="en-GB" sz="2200" dirty="0"/>
              <a:t> (political), </a:t>
            </a:r>
            <a:r>
              <a:rPr lang="en-GB" sz="2200" b="1" dirty="0"/>
              <a:t>managerial and community leadership inadequacies </a:t>
            </a:r>
            <a:r>
              <a:rPr lang="en-GB" sz="2200" dirty="0"/>
              <a:t>(administrators) – with all-party support and party-political involvement.</a:t>
            </a:r>
          </a:p>
          <a:p>
            <a:endParaRPr lang="en-GB" sz="900" dirty="0"/>
          </a:p>
          <a:p>
            <a:r>
              <a:rPr lang="en-GB" sz="2200" dirty="0"/>
              <a:t>Included </a:t>
            </a:r>
            <a:r>
              <a:rPr lang="en-GB" sz="2200" b="1" dirty="0"/>
              <a:t>formal intervention </a:t>
            </a:r>
            <a:r>
              <a:rPr lang="en-GB" sz="2200" dirty="0"/>
              <a:t>and more </a:t>
            </a:r>
            <a:r>
              <a:rPr lang="en-GB" sz="2200" b="1" dirty="0"/>
              <a:t>informal monitoring </a:t>
            </a:r>
            <a:r>
              <a:rPr lang="en-GB" sz="2200" dirty="0"/>
              <a:t>with an excellent and improving evidence base (147 National reports and 7000+ inspections) and developed an effective ‘early warning’ system.</a:t>
            </a:r>
          </a:p>
          <a:p>
            <a:endParaRPr lang="en-GB" sz="900" dirty="0"/>
          </a:p>
          <a:p>
            <a:r>
              <a:rPr lang="en-GB" sz="2200" b="1" dirty="0"/>
              <a:t>Criteria for coming out of intervention </a:t>
            </a:r>
            <a:r>
              <a:rPr lang="en-GB" sz="2200" dirty="0"/>
              <a:t>– clear bespoke benchmarks for individual cases and robust positive </a:t>
            </a:r>
            <a:r>
              <a:rPr lang="en-GB" sz="2200" b="1" dirty="0"/>
              <a:t>trajectory of improvement, </a:t>
            </a:r>
            <a:r>
              <a:rPr lang="en-GB" sz="2200" dirty="0"/>
              <a:t>validated though performance indicators and inspection reports.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4311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EAD3CE-E15A-7B99-681A-CB7B2E0CB7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04240" y="152125"/>
            <a:ext cx="10109200" cy="67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B1C37-477A-AF6C-754B-0FABCF41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 dirty="0">
                <a:solidFill>
                  <a:srgbClr val="FFFFFF"/>
                </a:solidFill>
                <a:latin typeface="+mn-lt"/>
              </a:rPr>
              <a:t>Coalition Government </a:t>
            </a:r>
            <a:br>
              <a:rPr lang="en-GB" sz="4000" b="1" dirty="0">
                <a:solidFill>
                  <a:srgbClr val="FFFFFF"/>
                </a:solidFill>
                <a:latin typeface="+mn-lt"/>
              </a:rPr>
            </a:br>
            <a:r>
              <a:rPr lang="en-GB" sz="4000" b="1" dirty="0">
                <a:solidFill>
                  <a:srgbClr val="FFFFFF"/>
                </a:solidFill>
                <a:latin typeface="+mn-lt"/>
              </a:rPr>
              <a:t>Policy Change </a:t>
            </a:r>
            <a:br>
              <a:rPr lang="en-GB" sz="4000" b="1" dirty="0">
                <a:solidFill>
                  <a:srgbClr val="FFFFFF"/>
                </a:solidFill>
                <a:latin typeface="+mn-lt"/>
              </a:rPr>
            </a:br>
            <a:r>
              <a:rPr lang="en-GB" sz="4000" b="1" dirty="0">
                <a:solidFill>
                  <a:srgbClr val="FFFFFF"/>
                </a:solidFill>
                <a:latin typeface="+mn-lt"/>
              </a:rPr>
              <a:t>2010-2015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D0278-A278-E205-E2CB-DB5F2EFE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072" y="649480"/>
            <a:ext cx="5900468" cy="5546047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en-GB" sz="1600" dirty="0"/>
          </a:p>
          <a:p>
            <a:r>
              <a:rPr lang="en-GB" sz="2000" dirty="0"/>
              <a:t>The UK government and England reverted to </a:t>
            </a:r>
            <a:r>
              <a:rPr lang="en-GB" sz="2000" b="1" dirty="0"/>
              <a:t>New Public Management </a:t>
            </a:r>
            <a:r>
              <a:rPr lang="en-GB" sz="2000" dirty="0"/>
              <a:t>and</a:t>
            </a:r>
            <a:r>
              <a:rPr lang="en-GB" sz="2000" b="1" dirty="0"/>
              <a:t> ‘Shrinking the State’ </a:t>
            </a:r>
            <a:r>
              <a:rPr lang="en-GB" sz="2000" dirty="0"/>
              <a:t>policies </a:t>
            </a:r>
          </a:p>
          <a:p>
            <a:endParaRPr lang="en-GB" sz="900" dirty="0"/>
          </a:p>
          <a:p>
            <a:r>
              <a:rPr lang="en-GB" sz="2000" dirty="0"/>
              <a:t>The Coalition government in England abolished the Audit Commission, abandoned external assessments and inspections, (replaced with </a:t>
            </a:r>
            <a:r>
              <a:rPr lang="en-GB" sz="2000" b="1" dirty="0"/>
              <a:t>sector-led improvement</a:t>
            </a:r>
            <a:r>
              <a:rPr lang="en-GB" sz="2000" dirty="0"/>
              <a:t>), and significantly </a:t>
            </a:r>
            <a:r>
              <a:rPr lang="en-GB" sz="2000" b="1" dirty="0"/>
              <a:t>reduced the evidence base </a:t>
            </a:r>
            <a:r>
              <a:rPr lang="en-GB" sz="2000" dirty="0"/>
              <a:t>available.</a:t>
            </a:r>
          </a:p>
          <a:p>
            <a:endParaRPr lang="en-GB" sz="900" dirty="0"/>
          </a:p>
          <a:p>
            <a:r>
              <a:rPr lang="en-GB" sz="2000" b="1" dirty="0"/>
              <a:t>Local Audit and Accountability Act 2014 </a:t>
            </a:r>
            <a:r>
              <a:rPr lang="en-GB" sz="2000" dirty="0"/>
              <a:t>– outsourced Local Public Audit, changed the audit regime, reduced the scope of audit and reporting requirements. (Short-term purely financial reports).</a:t>
            </a:r>
          </a:p>
          <a:p>
            <a:endParaRPr lang="en-GB" sz="900" dirty="0"/>
          </a:p>
          <a:p>
            <a:r>
              <a:rPr lang="en-GB" sz="2000" dirty="0"/>
              <a:t>The devolved administrations in </a:t>
            </a:r>
            <a:r>
              <a:rPr lang="en-GB" sz="2000" b="1" dirty="0"/>
              <a:t>Scotland</a:t>
            </a:r>
            <a:r>
              <a:rPr lang="en-GB" sz="2000" dirty="0"/>
              <a:t> and </a:t>
            </a:r>
            <a:r>
              <a:rPr lang="en-GB" sz="2000" b="1" dirty="0"/>
              <a:t>Wales</a:t>
            </a:r>
            <a:r>
              <a:rPr lang="en-GB" sz="2000" dirty="0"/>
              <a:t> continued developing their response based upon the principles of Public Value and New Public Governance, but couldn’t change UK austerity policies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9454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01461064-38D4-3EDE-1E3F-31EB5796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/>
        </p:blipFill>
        <p:spPr>
          <a:xfrm>
            <a:off x="1" y="10"/>
            <a:ext cx="400843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5DE8-C2C0-950F-07DB-7A426F97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867" y="365125"/>
            <a:ext cx="7617653" cy="1899912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This created long term structural issues </a:t>
            </a:r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>2010-2024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8752-3A9C-FFD3-EC8D-E8765EA83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280" y="2032000"/>
            <a:ext cx="6954519" cy="4460875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Long-term reductions in central government support </a:t>
            </a:r>
            <a:r>
              <a:rPr lang="en-GB" sz="2000" b="1" dirty="0"/>
              <a:t>funding</a:t>
            </a:r>
            <a:r>
              <a:rPr lang="en-GB" sz="2000" dirty="0"/>
              <a:t> and caps on LAs raising council tax</a:t>
            </a:r>
          </a:p>
          <a:p>
            <a:endParaRPr lang="en-GB" sz="900" dirty="0"/>
          </a:p>
          <a:p>
            <a:r>
              <a:rPr lang="en-GB" sz="2000" dirty="0"/>
              <a:t>Increasing </a:t>
            </a:r>
            <a:r>
              <a:rPr lang="en-GB" sz="2000" b="1" dirty="0"/>
              <a:t>demand</a:t>
            </a:r>
            <a:r>
              <a:rPr lang="en-GB" sz="2000" dirty="0"/>
              <a:t> for social care, housing and welfare services (Dom 2023) because of austerity-localism, demographic changes, and increasing inequalities.</a:t>
            </a:r>
          </a:p>
          <a:p>
            <a:endParaRPr lang="en-GB" sz="900" dirty="0"/>
          </a:p>
          <a:p>
            <a:r>
              <a:rPr lang="en-GB" sz="2000" dirty="0"/>
              <a:t>Reductions in strength, quality and quantity of </a:t>
            </a:r>
            <a:r>
              <a:rPr lang="en-GB" sz="2000" b="1" dirty="0"/>
              <a:t>scrutiny. </a:t>
            </a:r>
            <a:r>
              <a:rPr lang="en-GB" sz="2000" dirty="0"/>
              <a:t>Local Audit </a:t>
            </a:r>
            <a:r>
              <a:rPr lang="en-GB" sz="2000" b="1" dirty="0"/>
              <a:t>not fit for purpose </a:t>
            </a:r>
            <a:r>
              <a:rPr lang="en-GB" sz="2000" dirty="0"/>
              <a:t>and</a:t>
            </a:r>
            <a:r>
              <a:rPr lang="en-GB" sz="2000" b="1" dirty="0"/>
              <a:t> </a:t>
            </a:r>
            <a:r>
              <a:rPr lang="en-GB" sz="2000" dirty="0"/>
              <a:t>only 9% of Local Public Audits formally signed off on time by Sept 2023 (40 years it was 100%). </a:t>
            </a:r>
          </a:p>
          <a:p>
            <a:endParaRPr lang="en-GB" sz="900" dirty="0"/>
          </a:p>
          <a:p>
            <a:r>
              <a:rPr lang="en-GB" sz="2000" dirty="0"/>
              <a:t>CIPFA </a:t>
            </a:r>
            <a:r>
              <a:rPr lang="en-GB" sz="2000" b="1" dirty="0"/>
              <a:t>Financial Resilience Index</a:t>
            </a:r>
            <a:r>
              <a:rPr lang="en-GB" sz="2000" dirty="0"/>
              <a:t>, and EY Section 151 </a:t>
            </a:r>
            <a:r>
              <a:rPr lang="en-GB" sz="2000" b="1" dirty="0"/>
              <a:t>Confidence  Barometer</a:t>
            </a:r>
            <a:r>
              <a:rPr lang="en-GB" sz="2000" dirty="0"/>
              <a:t>, (“72% of LAs are reducing funding in areas that are long term priorities, to meet short term budget pressures”. EY 2023). Essex </a:t>
            </a:r>
            <a:r>
              <a:rPr lang="en-GB" sz="2000" b="1" dirty="0"/>
              <a:t>Financial Resilience Toolkit</a:t>
            </a:r>
            <a:r>
              <a:rPr lang="en-GB" sz="2000" dirty="0"/>
              <a:t>.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920489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2231</Words>
  <Application>Microsoft Office PowerPoint</Application>
  <PresentationFormat>Widescreen</PresentationFormat>
  <Paragraphs>247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Putting local government financial failure in context – national bankruptcies</vt:lpstr>
      <vt:lpstr>UK Historical Antecedents  </vt:lpstr>
      <vt:lpstr>UK Legislative basis</vt:lpstr>
      <vt:lpstr>4 previous distinguishable regimes/periods</vt:lpstr>
      <vt:lpstr>Intervention approach under New Labour  (1997-2010). </vt:lpstr>
      <vt:lpstr>PowerPoint Presentation</vt:lpstr>
      <vt:lpstr>Coalition Government  Policy Change  2010-2015 </vt:lpstr>
      <vt:lpstr>This created long term structural issues  2010-2024</vt:lpstr>
      <vt:lpstr>By 2018 Section 114 notices re-emerged  (LG Finance Act 1988) </vt:lpstr>
      <vt:lpstr>What are Section 114 Notices</vt:lpstr>
      <vt:lpstr>Nottingham City Council  From Monitoring to Intervention (LB Croydon 2020)</vt:lpstr>
      <vt:lpstr>   The background and the ‘trigger’</vt:lpstr>
      <vt:lpstr>15th Sept DLUHC external commissioners appointed</vt:lpstr>
      <vt:lpstr>Comparison: 1997-2010 and 2018-2024</vt:lpstr>
      <vt:lpstr>Barriers to success….. </vt:lpstr>
      <vt:lpstr>Birmingham and Nottingham’s Section 114s attracted international publicity - but this didn’t!  Note the timing - 2024 election year – the problem was kicked into the long grass? </vt:lpstr>
      <vt:lpstr>Moody’s Top 20 English councils’ debt for their size (2023).  *Nb Spelthorne and Warrington (and LB Tower Hamlets) are subject to on-going Best Value Inspections.</vt:lpstr>
      <vt:lpstr>What happened to Improvement, Support and Infrastructure?</vt:lpstr>
      <vt:lpstr>Some interesting aspects</vt:lpstr>
      <vt:lpstr>Questions?   Contact:  peter.murphy@ntu.ac.uk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Peter</dc:creator>
  <cp:lastModifiedBy>Gallacher, Jonathan</cp:lastModifiedBy>
  <cp:revision>17</cp:revision>
  <dcterms:created xsi:type="dcterms:W3CDTF">2024-08-09T11:53:52Z</dcterms:created>
  <dcterms:modified xsi:type="dcterms:W3CDTF">2024-09-17T13:33:58Z</dcterms:modified>
</cp:coreProperties>
</file>