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9" r:id="rId4"/>
    <p:sldId id="261" r:id="rId5"/>
    <p:sldId id="262" r:id="rId6"/>
    <p:sldId id="258" r:id="rId7"/>
    <p:sldId id="260" r:id="rId8"/>
    <p:sldId id="265" r:id="rId9"/>
    <p:sldId id="267" r:id="rId10"/>
    <p:sldId id="268" r:id="rId11"/>
    <p:sldId id="269" r:id="rId12"/>
    <p:sldId id="270" r:id="rId13"/>
    <p:sldId id="266" r:id="rId14"/>
    <p:sldId id="271"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E80ECA7-3F00-4DBA-AE21-FEBE1B1D8403}" v="47" dt="2024-09-06T10:31:44.4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0952" autoAdjust="0"/>
  </p:normalViewPr>
  <p:slideViewPr>
    <p:cSldViewPr snapToGrid="0">
      <p:cViewPr varScale="1">
        <p:scale>
          <a:sx n="86" d="100"/>
          <a:sy n="86" d="100"/>
        </p:scale>
        <p:origin x="57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A9B73BA-C1A6-4A12-93A4-F7ECA5D80BB6}" type="datetimeFigureOut">
              <a:rPr lang="en-GB" smtClean="0"/>
              <a:t>17/09/2024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D190221-725C-4992-BACB-7D425A9B5497}" type="slidenum">
              <a:rPr lang="en-GB" smtClean="0"/>
              <a:t>‹#›</a:t>
            </a:fld>
            <a:endParaRPr lang="en-GB"/>
          </a:p>
        </p:txBody>
      </p:sp>
    </p:spTree>
    <p:extLst>
      <p:ext uri="{BB962C8B-B14F-4D97-AF65-F5344CB8AC3E}">
        <p14:creationId xmlns:p14="http://schemas.microsoft.com/office/powerpoint/2010/main" val="2634852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part of these arrangements, public services take responsibility for their actions and report on them to key stakeholders at various hierarchical levels (</a:t>
            </a:r>
            <a:r>
              <a:rPr lang="en-GB" dirty="0" err="1"/>
              <a:t>Bovens</a:t>
            </a:r>
            <a:r>
              <a:rPr lang="en-GB" dirty="0"/>
              <a:t> 2007). </a:t>
            </a:r>
          </a:p>
          <a:p>
            <a:endParaRPr lang="en-GB" dirty="0"/>
          </a:p>
          <a:p>
            <a:r>
              <a:rPr lang="en-GB" dirty="0"/>
              <a:t>Previous studies have sought to investigate the implications of governance reforms on accountability within public sector settings. For example, in welfare, hospitals and migration, local health and social care, in the higher education sector, and in Fire and Rescue Services. They all found changes in accountability arrangements following governance reforms that resulted in greater complexity and multiplicity of accountability types, in with the argument that governance reforms ultimately redefine accountability dynamics (</a:t>
            </a:r>
            <a:r>
              <a:rPr lang="en-GB" dirty="0" err="1"/>
              <a:t>Dubnick</a:t>
            </a:r>
            <a:r>
              <a:rPr lang="en-GB" dirty="0"/>
              <a:t> 2011).</a:t>
            </a:r>
          </a:p>
          <a:p>
            <a:endParaRPr lang="en-GB" dirty="0"/>
          </a:p>
          <a:p>
            <a:r>
              <a:rPr lang="en-GB" dirty="0"/>
              <a:t>At times, these reforms have made things more complicated (Haveri 2006). </a:t>
            </a:r>
          </a:p>
        </p:txBody>
      </p:sp>
      <p:sp>
        <p:nvSpPr>
          <p:cNvPr id="4" name="Slide Number Placeholder 3"/>
          <p:cNvSpPr>
            <a:spLocks noGrp="1"/>
          </p:cNvSpPr>
          <p:nvPr>
            <p:ph type="sldNum" sz="quarter" idx="5"/>
          </p:nvPr>
        </p:nvSpPr>
        <p:spPr/>
        <p:txBody>
          <a:bodyPr/>
          <a:lstStyle/>
          <a:p>
            <a:fld id="{5D190221-725C-4992-BACB-7D425A9B5497}" type="slidenum">
              <a:rPr lang="en-GB" smtClean="0"/>
              <a:t>2</a:t>
            </a:fld>
            <a:endParaRPr lang="en-GB"/>
          </a:p>
        </p:txBody>
      </p:sp>
    </p:spTree>
    <p:extLst>
      <p:ext uri="{BB962C8B-B14F-4D97-AF65-F5344CB8AC3E}">
        <p14:creationId xmlns:p14="http://schemas.microsoft.com/office/powerpoint/2010/main" val="555747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rtl="0">
              <a:lnSpc>
                <a:spcPct val="150000"/>
              </a:lnSpc>
              <a:spcAft>
                <a:spcPts val="800"/>
              </a:spcAft>
              <a:buFont typeface="+mj-lt"/>
              <a:buAutoNum type="alphaLcPeriod"/>
            </a:pPr>
            <a:r>
              <a:rPr lang="en-GB" sz="1200" b="1" kern="0" dirty="0">
                <a:effectLst/>
                <a:latin typeface="Calibri" panose="020F0502020204030204" pitchFamily="34" charset="0"/>
                <a:ea typeface="Yu Mincho" panose="02020400000000000000" pitchFamily="18" charset="-128"/>
                <a:cs typeface="Arial" panose="020B0604020202020204" pitchFamily="34" charset="0"/>
              </a:rPr>
              <a:t>Concerns over excessive autonomy of an agency (i.e. governments feel they need to decrease the agency’s autonomy)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If a government feels that a public service has too much autonomy, it may seek to limit the service’s freedom and increase the level of scrutiny provided by governing bodies and other monitoring agencies. This would result in a shift towards either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bureaucratic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professional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and/or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legal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political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depending on the source of control.</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professional accountability to bureaucratic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it has relied too much on professional expertise and wishes to move towards more bureaucratic accountability to rely on supervisory control within services (low autonomy), whilst maintaining internal control of public services.</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political accountability to legal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ministers or citizens can exercise too much discretion and it therefore wishes to move towards stricter oversight through external bodies that can impose legal sanctions and assert obligations on public services (low autonomy), whilst maintaining external control of public services.</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12</a:t>
            </a:fld>
            <a:endParaRPr lang="en-GB"/>
          </a:p>
        </p:txBody>
      </p:sp>
    </p:spTree>
    <p:extLst>
      <p:ext uri="{BB962C8B-B14F-4D97-AF65-F5344CB8AC3E}">
        <p14:creationId xmlns:p14="http://schemas.microsoft.com/office/powerpoint/2010/main" val="8767492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draw on the concept of blame avoidance  and argue that governments shift their focus of accountability following previously perceived accountability issues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b="1" dirty="0"/>
              <a:t>other actors</a:t>
            </a:r>
            <a:r>
              <a:rPr lang="en-GB" dirty="0"/>
              <a:t> (ranging from local authorities, arm’s-length public agencies to courts, citizens and experts).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We argue that governments routinely shift the focus of accountability to a variety of actors, ranging from local authorities, arm’s-length public agencies to courts, citizens and experts. Flinders and Buller (2006) suggest that with increasingly complex governance structures in the public sector, the more actors involved in the governance structures, the more blame shifting opportunities exist for governments </a:t>
            </a: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13</a:t>
            </a:fld>
            <a:endParaRPr lang="en-GB"/>
          </a:p>
        </p:txBody>
      </p:sp>
    </p:spTree>
    <p:extLst>
      <p:ext uri="{BB962C8B-B14F-4D97-AF65-F5344CB8AC3E}">
        <p14:creationId xmlns:p14="http://schemas.microsoft.com/office/powerpoint/2010/main" val="17317561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Accountability is being held answerable for one’s actions.</a:t>
            </a:r>
          </a:p>
          <a:p>
            <a:endParaRPr lang="en-GB" dirty="0"/>
          </a:p>
          <a:p>
            <a:r>
              <a:rPr lang="en-GB" dirty="0"/>
              <a:t>Public services are involved in many accountability relationships.</a:t>
            </a:r>
          </a:p>
          <a:p>
            <a:endParaRPr lang="en-GB" dirty="0"/>
          </a:p>
          <a:p>
            <a:r>
              <a:rPr lang="en-GB" dirty="0"/>
              <a:t>The source of control identifies whether the ability to define and control expectations is held by some specified entity inside or outside the agency, whereas the degree of autonomy explains the level of autonomy that the agency is given over defining those expectations. </a:t>
            </a:r>
          </a:p>
        </p:txBody>
      </p:sp>
      <p:sp>
        <p:nvSpPr>
          <p:cNvPr id="4" name="Slide Number Placeholder 3"/>
          <p:cNvSpPr>
            <a:spLocks noGrp="1"/>
          </p:cNvSpPr>
          <p:nvPr>
            <p:ph type="sldNum" sz="quarter" idx="5"/>
          </p:nvPr>
        </p:nvSpPr>
        <p:spPr/>
        <p:txBody>
          <a:bodyPr/>
          <a:lstStyle/>
          <a:p>
            <a:fld id="{5D190221-725C-4992-BACB-7D425A9B5497}" type="slidenum">
              <a:rPr lang="en-GB" smtClean="0"/>
              <a:t>3</a:t>
            </a:fld>
            <a:endParaRPr lang="en-GB"/>
          </a:p>
        </p:txBody>
      </p:sp>
    </p:spTree>
    <p:extLst>
      <p:ext uri="{BB962C8B-B14F-4D97-AF65-F5344CB8AC3E}">
        <p14:creationId xmlns:p14="http://schemas.microsoft.com/office/powerpoint/2010/main" val="9504238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Over the following years, scholars have, however, attempted to revise the </a:t>
            </a:r>
            <a:r>
              <a:rPr lang="en-GB" dirty="0" err="1"/>
              <a:t>Romzek</a:t>
            </a:r>
            <a:r>
              <a:rPr lang="en-GB" dirty="0"/>
              <a:t> and </a:t>
            </a:r>
            <a:r>
              <a:rPr lang="en-GB" dirty="0" err="1"/>
              <a:t>Dubnick</a:t>
            </a:r>
            <a:r>
              <a:rPr lang="en-GB" dirty="0"/>
              <a:t> typology. This is because some believed that the framework missed important accountability types. We believe that introducing new accountability types into </a:t>
            </a:r>
            <a:r>
              <a:rPr lang="en-GB" dirty="0" err="1"/>
              <a:t>Romzek</a:t>
            </a:r>
            <a:r>
              <a:rPr lang="en-GB" dirty="0"/>
              <a:t> and </a:t>
            </a:r>
            <a:r>
              <a:rPr lang="en-GB" dirty="0" err="1"/>
              <a:t>Dubnick’s</a:t>
            </a:r>
            <a:r>
              <a:rPr lang="en-GB" dirty="0"/>
              <a:t> conceptualisation may further complicate the already complex nature of accountability rather than help to broaden our understanding of the phenomenon (</a:t>
            </a:r>
            <a:r>
              <a:rPr lang="en-GB" dirty="0" err="1"/>
              <a:t>Dubnick</a:t>
            </a:r>
            <a:r>
              <a:rPr lang="en-GB" dirty="0"/>
              <a:t> and Yang 2011). </a:t>
            </a:r>
          </a:p>
          <a:p>
            <a:endParaRPr lang="en-GB" dirty="0"/>
          </a:p>
          <a:p>
            <a:r>
              <a:rPr lang="en-GB" dirty="0"/>
              <a:t>Finding an ideal balance between different forms of accountability remains highly contested in the literature on public sector accountability (</a:t>
            </a:r>
            <a:r>
              <a:rPr lang="en-GB" dirty="0" err="1"/>
              <a:t>Romzek</a:t>
            </a:r>
            <a:r>
              <a:rPr lang="en-GB" dirty="0"/>
              <a:t> and </a:t>
            </a:r>
            <a:r>
              <a:rPr lang="en-GB" dirty="0" err="1"/>
              <a:t>Dubnick</a:t>
            </a:r>
            <a:r>
              <a:rPr lang="en-GB" dirty="0"/>
              <a:t> 1987, Kim 2005).</a:t>
            </a: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4</a:t>
            </a:fld>
            <a:endParaRPr lang="en-GB"/>
          </a:p>
        </p:txBody>
      </p:sp>
    </p:spTree>
    <p:extLst>
      <p:ext uri="{BB962C8B-B14F-4D97-AF65-F5344CB8AC3E}">
        <p14:creationId xmlns:p14="http://schemas.microsoft.com/office/powerpoint/2010/main" val="203288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Achieving effective accountability (challenge and scrutiny)  in the public sector is difficult because of the complexity and ambiguity of their governance arrangements.</a:t>
            </a:r>
          </a:p>
          <a:p>
            <a:endParaRPr lang="en-GB" dirty="0"/>
          </a:p>
          <a:p>
            <a:r>
              <a:rPr lang="en-GB" dirty="0"/>
              <a:t>Governments in most Western countries have been experiencing increasing pressures to improve public services, which has often led them to introduce governance reforms</a:t>
            </a:r>
          </a:p>
        </p:txBody>
      </p:sp>
      <p:sp>
        <p:nvSpPr>
          <p:cNvPr id="4" name="Slide Number Placeholder 3"/>
          <p:cNvSpPr>
            <a:spLocks noGrp="1"/>
          </p:cNvSpPr>
          <p:nvPr>
            <p:ph type="sldNum" sz="quarter" idx="5"/>
          </p:nvPr>
        </p:nvSpPr>
        <p:spPr/>
        <p:txBody>
          <a:bodyPr/>
          <a:lstStyle/>
          <a:p>
            <a:fld id="{5D190221-725C-4992-BACB-7D425A9B5497}" type="slidenum">
              <a:rPr lang="en-GB" smtClean="0"/>
              <a:t>5</a:t>
            </a:fld>
            <a:endParaRPr lang="en-GB"/>
          </a:p>
        </p:txBody>
      </p:sp>
    </p:spTree>
    <p:extLst>
      <p:ext uri="{BB962C8B-B14F-4D97-AF65-F5344CB8AC3E}">
        <p14:creationId xmlns:p14="http://schemas.microsoft.com/office/powerpoint/2010/main" val="2669568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Research to date has largely been descriptive when discussing the driving forces behind accountability changes during public reforms (e.g., </a:t>
            </a:r>
            <a:r>
              <a:rPr lang="en-GB" dirty="0" err="1"/>
              <a:t>Byrkjeflot</a:t>
            </a:r>
            <a:r>
              <a:rPr lang="en-GB" dirty="0"/>
              <a:t> et al. 2014) and have focused on the outcomes of reforms in terms of a broad range of accountability types and relationships (e.g., Christensen and </a:t>
            </a:r>
            <a:r>
              <a:rPr lang="en-GB" dirty="0" err="1"/>
              <a:t>Lægreid</a:t>
            </a:r>
            <a:r>
              <a:rPr lang="en-GB" dirty="0"/>
              <a:t> 2015).</a:t>
            </a: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6</a:t>
            </a:fld>
            <a:endParaRPr lang="en-GB"/>
          </a:p>
        </p:txBody>
      </p:sp>
    </p:spTree>
    <p:extLst>
      <p:ext uri="{BB962C8B-B14F-4D97-AF65-F5344CB8AC3E}">
        <p14:creationId xmlns:p14="http://schemas.microsoft.com/office/powerpoint/2010/main" val="2485380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now explain how deliberately changing existing accountability dynamics within public services may have consequences for all types of accountability. To do this, we developed an analytical framework (Figure 2) that draws on the prominent accountability typology by </a:t>
            </a:r>
            <a:r>
              <a:rPr lang="en-GB" dirty="0" err="1"/>
              <a:t>Romzek</a:t>
            </a:r>
            <a:r>
              <a:rPr lang="en-GB" dirty="0"/>
              <a:t> and </a:t>
            </a:r>
            <a:r>
              <a:rPr lang="en-GB" dirty="0" err="1"/>
              <a:t>Dubnick</a:t>
            </a:r>
            <a:r>
              <a:rPr lang="en-GB" dirty="0"/>
              <a:t> (1987). The conceptualisation uses the two dimensions ‘the source of agency control’ and ‘the degree of autonomy over agency actions’ to explain how accountability dynamics change following governance reforms.</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i="1" kern="0" dirty="0">
                <a:effectLst/>
                <a:latin typeface="Calibri" panose="020F0502020204030204" pitchFamily="34" charset="0"/>
                <a:ea typeface="Yu Mincho" panose="02020400000000000000" pitchFamily="18" charset="-128"/>
                <a:cs typeface="Arial" panose="020B0604020202020204" pitchFamily="34" charset="0"/>
              </a:rPr>
              <a:t>how</a:t>
            </a:r>
            <a:r>
              <a:rPr lang="en-GB" sz="1800" kern="0" dirty="0">
                <a:effectLst/>
                <a:latin typeface="Calibri" panose="020F0502020204030204" pitchFamily="34" charset="0"/>
                <a:ea typeface="Yu Mincho" panose="02020400000000000000" pitchFamily="18" charset="-128"/>
                <a:cs typeface="Arial" panose="020B0604020202020204" pitchFamily="34" charset="0"/>
              </a:rPr>
              <a:t> structures influence the types of accountabilities that may be predominant in governance contexts.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0" dirty="0">
                <a:effectLst/>
                <a:latin typeface="Calibri" panose="020F0502020204030204" pitchFamily="34" charset="0"/>
                <a:ea typeface="Yu Mincho" panose="02020400000000000000" pitchFamily="18" charset="-128"/>
                <a:cs typeface="Arial" panose="020B0604020202020204" pitchFamily="34" charset="0"/>
              </a:rPr>
              <a:t>We introduce dynamism into their framework by asking </a:t>
            </a:r>
            <a:r>
              <a:rPr lang="en-GB" sz="1800" i="1" kern="0" dirty="0">
                <a:effectLst/>
                <a:latin typeface="Calibri" panose="020F0502020204030204" pitchFamily="34" charset="0"/>
                <a:ea typeface="Yu Mincho" panose="02020400000000000000" pitchFamily="18" charset="-128"/>
                <a:cs typeface="Arial" panose="020B0604020202020204" pitchFamily="34" charset="0"/>
              </a:rPr>
              <a:t>why</a:t>
            </a:r>
            <a:r>
              <a:rPr lang="en-GB" sz="1800" kern="0" dirty="0">
                <a:effectLst/>
                <a:latin typeface="Calibri" panose="020F0502020204030204" pitchFamily="34" charset="0"/>
                <a:ea typeface="Yu Mincho" panose="02020400000000000000" pitchFamily="18" charset="-128"/>
                <a:cs typeface="Arial" panose="020B0604020202020204" pitchFamily="34" charset="0"/>
              </a:rPr>
              <a:t> governments might introduce reforms to try to change the focus of accountability and set out how such reforms may have (unintended) consequences for the other types of accountability. </a:t>
            </a:r>
            <a:endParaRPr lang="en-GB" sz="1800" kern="1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a:p>
            <a:r>
              <a:rPr lang="en-GB" dirty="0"/>
              <a:t>we propose that they also mean that the focus of accountability shifts from one type to another. We explain why this might happen by drawing on the two dimensions - ‘the source of agency control’ and ‘the degree of autonomy over agency actions’ (</a:t>
            </a:r>
            <a:r>
              <a:rPr lang="en-GB" dirty="0" err="1"/>
              <a:t>Romzek</a:t>
            </a:r>
            <a:r>
              <a:rPr lang="en-GB" dirty="0"/>
              <a:t> 2000). </a:t>
            </a:r>
          </a:p>
        </p:txBody>
      </p:sp>
      <p:sp>
        <p:nvSpPr>
          <p:cNvPr id="4" name="Slide Number Placeholder 3"/>
          <p:cNvSpPr>
            <a:spLocks noGrp="1"/>
          </p:cNvSpPr>
          <p:nvPr>
            <p:ph type="sldNum" sz="quarter" idx="5"/>
          </p:nvPr>
        </p:nvSpPr>
        <p:spPr/>
        <p:txBody>
          <a:bodyPr/>
          <a:lstStyle/>
          <a:p>
            <a:fld id="{5D190221-725C-4992-BACB-7D425A9B5497}" type="slidenum">
              <a:rPr lang="en-GB" smtClean="0"/>
              <a:t>7</a:t>
            </a:fld>
            <a:endParaRPr lang="en-GB"/>
          </a:p>
        </p:txBody>
      </p:sp>
    </p:spTree>
    <p:extLst>
      <p:ext uri="{BB962C8B-B14F-4D97-AF65-F5344CB8AC3E}">
        <p14:creationId xmlns:p14="http://schemas.microsoft.com/office/powerpoint/2010/main" val="18551117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a government feels that it has insufficient control of an agency, it may introduce a reform to try to increase it, thereby resulting in a shift to more legal accountability versus bureaucratic accountability and/or more political accountability versus professional accountability, depending on the degree of autonomy. </a:t>
            </a:r>
          </a:p>
          <a:p>
            <a:endParaRPr lang="en-GB" dirty="0"/>
          </a:p>
          <a:p>
            <a:r>
              <a:rPr lang="en-GB" dirty="0"/>
              <a:t>•	Shift away from bureaucratic accountability towards legal accountability</a:t>
            </a:r>
          </a:p>
          <a:p>
            <a:r>
              <a:rPr lang="en-GB" dirty="0"/>
              <a:t>This can happen when government feels that it has insufficient control of public services and wishes to move towards stricter oversight through new legislation, in which external bodies can impose legal sanctions and assert obligations on public services (external control), whilst maintaining low autonomy of public services.</a:t>
            </a:r>
          </a:p>
          <a:p>
            <a:r>
              <a:rPr lang="en-GB" dirty="0"/>
              <a:t>•	Shift away from professional accountability towards political accountability</a:t>
            </a:r>
          </a:p>
          <a:p>
            <a:r>
              <a:rPr lang="en-GB" dirty="0"/>
              <a:t>This can happen when government feels that it has relied too much on internal, expert knowledge and wishes to move towards more democratic form of accountability – political accountability, in which ministers and elected politicians oversee decision-making and are politically accountable to citizens (external control), whilst maintaining high autonomy of public services. </a:t>
            </a:r>
          </a:p>
          <a:p>
            <a:endParaRPr lang="en-GB" dirty="0"/>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9</a:t>
            </a:fld>
            <a:endParaRPr lang="en-GB"/>
          </a:p>
        </p:txBody>
      </p:sp>
    </p:spTree>
    <p:extLst>
      <p:ext uri="{BB962C8B-B14F-4D97-AF65-F5344CB8AC3E}">
        <p14:creationId xmlns:p14="http://schemas.microsoft.com/office/powerpoint/2010/main" val="42556037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rtl="0">
              <a:lnSpc>
                <a:spcPct val="150000"/>
              </a:lnSpc>
              <a:spcAft>
                <a:spcPts val="800"/>
              </a:spcAft>
              <a:buFont typeface="+mj-lt"/>
              <a:buAutoNum type="alphaLcPeriod"/>
            </a:pPr>
            <a:r>
              <a:rPr lang="en-GB" sz="1200" b="1" kern="0" dirty="0">
                <a:effectLst/>
                <a:latin typeface="Calibri" panose="020F0502020204030204" pitchFamily="34" charset="0"/>
                <a:ea typeface="Yu Mincho" panose="02020400000000000000" pitchFamily="18" charset="-128"/>
                <a:cs typeface="Arial" panose="020B0604020202020204" pitchFamily="34" charset="0"/>
              </a:rPr>
              <a:t>Concerns over excessive external control of an agency (i.e., governments feel they need to exercise more internal control)</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If a government is concerned that external bodies exert too much control over a public service, it may pull a lever to try to reduce this, which could result in a shift to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bureaucratic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legal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and/or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professional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political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depending on the degree of autonomy. </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legal accountability towards bureaucratic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it has relied too much on external oversight of public services and wishes to move towards more bureaucratic accountability to rely on supervisory control within services (internal control), whilst maintaining low autonomy of public services. </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political accountability towards professional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it has relied too much on external control of public services through ministers and politicians and wishes to move towards more professional accountability to rely on expert knowledge (internal control), whilst maintaining high autonomy of public services.</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10</a:t>
            </a:fld>
            <a:endParaRPr lang="en-GB"/>
          </a:p>
        </p:txBody>
      </p:sp>
    </p:spTree>
    <p:extLst>
      <p:ext uri="{BB962C8B-B14F-4D97-AF65-F5344CB8AC3E}">
        <p14:creationId xmlns:p14="http://schemas.microsoft.com/office/powerpoint/2010/main" val="370447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0" indent="-342900" algn="just" rtl="0">
              <a:lnSpc>
                <a:spcPct val="150000"/>
              </a:lnSpc>
              <a:spcAft>
                <a:spcPts val="800"/>
              </a:spcAft>
              <a:buFont typeface="+mj-lt"/>
              <a:buAutoNum type="alphaLcPeriod"/>
            </a:pPr>
            <a:r>
              <a:rPr lang="en-GB" sz="1200" b="1" kern="0" dirty="0">
                <a:effectLst/>
                <a:latin typeface="Calibri" panose="020F0502020204030204" pitchFamily="34" charset="0"/>
                <a:ea typeface="Yu Mincho" panose="02020400000000000000" pitchFamily="18" charset="-128"/>
                <a:cs typeface="Arial" panose="020B0604020202020204" pitchFamily="34" charset="0"/>
              </a:rPr>
              <a:t>Concerns over insufficient autonomy of an agency (i.e., governments feel they need to increase the agency’s autonomy)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If a government is concerned that a public service has insufficient autonomy over its actions, ministers may seek to reduce their level of scrutiny over the service by introducing reforms that result in a shift to either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professional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bureaucratic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and/or more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political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versus </a:t>
            </a:r>
            <a:r>
              <a:rPr lang="en-GB" sz="1200" i="1" kern="0" dirty="0">
                <a:effectLst/>
                <a:latin typeface="Calibri" panose="020F0502020204030204" pitchFamily="34" charset="0"/>
                <a:ea typeface="Yu Mincho" panose="02020400000000000000" pitchFamily="18" charset="-128"/>
                <a:cs typeface="Arial" panose="020B0604020202020204" pitchFamily="34" charset="0"/>
              </a:rPr>
              <a:t>legal accountability</a:t>
            </a:r>
            <a:r>
              <a:rPr lang="en-GB" sz="1200" kern="0" dirty="0">
                <a:effectLst/>
                <a:latin typeface="Calibri" panose="020F0502020204030204" pitchFamily="34" charset="0"/>
                <a:ea typeface="Yu Mincho" panose="02020400000000000000" pitchFamily="18" charset="-128"/>
                <a:cs typeface="Arial" panose="020B0604020202020204" pitchFamily="34" charset="0"/>
              </a:rPr>
              <a:t>, depending on the source of control.</a:t>
            </a:r>
            <a:r>
              <a:rPr lang="en-GB" sz="1100" kern="100" dirty="0">
                <a:effectLst/>
                <a:latin typeface="Calibri" panose="020F0502020204030204" pitchFamily="34" charset="0"/>
                <a:ea typeface="Yu Mincho" panose="02020400000000000000" pitchFamily="18" charset="-128"/>
                <a:cs typeface="Arial" panose="020B0604020202020204" pitchFamily="34" charset="0"/>
              </a:rPr>
              <a:t> </a:t>
            </a: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bureaucratic accountability towards professional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public services have insufficient autonomy over their actions by relying on supervisory control within services and wishes to rely on more professional accountability and expert knowledge. This would give public services more discretion over their decisions (high autonomy), whilst maintaining internal control of public services.</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342900" lvl="0" indent="-342900" algn="just">
              <a:lnSpc>
                <a:spcPct val="150000"/>
              </a:lnSpc>
              <a:buFont typeface="Symbol" panose="05050102010706020507" pitchFamily="18" charset="2"/>
              <a:buChar char=""/>
            </a:pPr>
            <a:r>
              <a:rPr lang="en-GB" sz="1200" b="1" kern="0" dirty="0">
                <a:effectLst/>
                <a:latin typeface="Calibri" panose="020F0502020204030204" pitchFamily="34" charset="0"/>
                <a:ea typeface="Yu Mincho" panose="02020400000000000000" pitchFamily="18" charset="-128"/>
                <a:cs typeface="Arial" panose="020B0604020202020204" pitchFamily="34" charset="0"/>
              </a:rPr>
              <a:t>Shift away from legal accountability towards political accountability</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pPr marL="457200" algn="just">
              <a:lnSpc>
                <a:spcPct val="150000"/>
              </a:lnSpc>
              <a:spcAft>
                <a:spcPts val="800"/>
              </a:spcAft>
            </a:pPr>
            <a:r>
              <a:rPr lang="en-GB" sz="1200" kern="0" dirty="0">
                <a:effectLst/>
                <a:latin typeface="Calibri" panose="020F0502020204030204" pitchFamily="34" charset="0"/>
                <a:ea typeface="Yu Mincho" panose="02020400000000000000" pitchFamily="18" charset="-128"/>
                <a:cs typeface="Arial" panose="020B0604020202020204" pitchFamily="34" charset="0"/>
              </a:rPr>
              <a:t>This can happen when government feels that public services have insufficient autonomy over their actions and there is excessive external oversight. In such a situation, it might wish to move towards more political accountability, in which ministers and elected politicians, as well as other stakeholders, including citizens, are in charge of decision-making (high autonomy), whilst maintaining external control of public services.</a:t>
            </a:r>
            <a:endParaRPr lang="en-GB" sz="1100" kern="100" dirty="0">
              <a:effectLst/>
              <a:latin typeface="Calibri" panose="020F0502020204030204" pitchFamily="34" charset="0"/>
              <a:ea typeface="Yu Mincho" panose="02020400000000000000" pitchFamily="18" charset="-128"/>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5D190221-725C-4992-BACB-7D425A9B5497}" type="slidenum">
              <a:rPr lang="en-GB" smtClean="0"/>
              <a:t>11</a:t>
            </a:fld>
            <a:endParaRPr lang="en-GB"/>
          </a:p>
        </p:txBody>
      </p:sp>
    </p:spTree>
    <p:extLst>
      <p:ext uri="{BB962C8B-B14F-4D97-AF65-F5344CB8AC3E}">
        <p14:creationId xmlns:p14="http://schemas.microsoft.com/office/powerpoint/2010/main" val="42446109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A8146C77-D1E8-4206-892C-F639C1779051}" type="datetimeFigureOut">
              <a:rPr lang="en-GB" smtClean="0"/>
              <a:t>17/09/2024</a:t>
            </a:fld>
            <a:endParaRPr lang="en-GB"/>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09F5D487-B936-47BF-AC81-22066F42689D}" type="slidenum">
              <a:rPr lang="en-GB" smtClean="0"/>
              <a:t>‹#›</a:t>
            </a:fld>
            <a:endParaRPr lang="en-GB"/>
          </a:p>
        </p:txBody>
      </p:sp>
    </p:spTree>
    <p:extLst>
      <p:ext uri="{BB962C8B-B14F-4D97-AF65-F5344CB8AC3E}">
        <p14:creationId xmlns:p14="http://schemas.microsoft.com/office/powerpoint/2010/main" val="21445517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46C77-D1E8-4206-892C-F639C1779051}"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143622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46C77-D1E8-4206-892C-F639C1779051}"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3322837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146C77-D1E8-4206-892C-F639C1779051}"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25146445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146C77-D1E8-4206-892C-F639C1779051}" type="datetimeFigureOut">
              <a:rPr lang="en-GB" smtClean="0"/>
              <a:t>17/09/2024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198115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146C77-D1E8-4206-892C-F639C1779051}"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1943123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146C77-D1E8-4206-892C-F639C1779051}" type="datetimeFigureOut">
              <a:rPr lang="en-GB" smtClean="0"/>
              <a:t>17/09/2024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7647144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146C77-D1E8-4206-892C-F639C1779051}" type="datetimeFigureOut">
              <a:rPr lang="en-GB" smtClean="0"/>
              <a:t>17/09/2024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34859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146C77-D1E8-4206-892C-F639C1779051}" type="datetimeFigureOut">
              <a:rPr lang="en-GB" smtClean="0"/>
              <a:t>17/09/2024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9F5D487-B936-47BF-AC81-22066F42689D}" type="slidenum">
              <a:rPr lang="en-GB" smtClean="0"/>
              <a:t>‹#›</a:t>
            </a:fld>
            <a:endParaRPr lang="en-GB"/>
          </a:p>
        </p:txBody>
      </p:sp>
    </p:spTree>
    <p:extLst>
      <p:ext uri="{BB962C8B-B14F-4D97-AF65-F5344CB8AC3E}">
        <p14:creationId xmlns:p14="http://schemas.microsoft.com/office/powerpoint/2010/main" val="1931312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A8146C77-D1E8-4206-892C-F639C1779051}" type="datetimeFigureOut">
              <a:rPr lang="en-GB" smtClean="0"/>
              <a:t>17/09/2024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09F5D487-B936-47BF-AC81-22066F42689D}" type="slidenum">
              <a:rPr lang="en-GB" smtClean="0"/>
              <a:t>‹#›</a:t>
            </a:fld>
            <a:endParaRPr lang="en-GB"/>
          </a:p>
        </p:txBody>
      </p:sp>
    </p:spTree>
    <p:extLst>
      <p:ext uri="{BB962C8B-B14F-4D97-AF65-F5344CB8AC3E}">
        <p14:creationId xmlns:p14="http://schemas.microsoft.com/office/powerpoint/2010/main" val="256952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A8146C77-D1E8-4206-892C-F639C1779051}" type="datetimeFigureOut">
              <a:rPr lang="en-GB" smtClean="0"/>
              <a:t>17/09/2024</a:t>
            </a:fld>
            <a:endParaRPr lang="en-GB"/>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GB"/>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09F5D487-B936-47BF-AC81-22066F42689D}" type="slidenum">
              <a:rPr lang="en-GB" smtClean="0"/>
              <a:t>‹#›</a:t>
            </a:fld>
            <a:endParaRPr lang="en-GB"/>
          </a:p>
        </p:txBody>
      </p:sp>
    </p:spTree>
    <p:extLst>
      <p:ext uri="{BB962C8B-B14F-4D97-AF65-F5344CB8AC3E}">
        <p14:creationId xmlns:p14="http://schemas.microsoft.com/office/powerpoint/2010/main" val="3069994370"/>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A8146C77-D1E8-4206-892C-F639C1779051}" type="datetimeFigureOut">
              <a:rPr lang="en-GB" smtClean="0"/>
              <a:t>17/09/2024</a:t>
            </a:fld>
            <a:endParaRPr lang="en-GB"/>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GB"/>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09F5D487-B936-47BF-AC81-22066F42689D}" type="slidenum">
              <a:rPr lang="en-GB" smtClean="0"/>
              <a:t>‹#›</a:t>
            </a:fld>
            <a:endParaRPr lang="en-GB"/>
          </a:p>
        </p:txBody>
      </p:sp>
    </p:spTree>
    <p:extLst>
      <p:ext uri="{BB962C8B-B14F-4D97-AF65-F5344CB8AC3E}">
        <p14:creationId xmlns:p14="http://schemas.microsoft.com/office/powerpoint/2010/main" val="28658079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A5CA-74AF-79D9-A4DB-66A26E92C6C6}"/>
              </a:ext>
            </a:extLst>
          </p:cNvPr>
          <p:cNvSpPr>
            <a:spLocks noGrp="1"/>
          </p:cNvSpPr>
          <p:nvPr>
            <p:ph type="ctrTitle"/>
          </p:nvPr>
        </p:nvSpPr>
        <p:spPr>
          <a:xfrm>
            <a:off x="789708" y="666351"/>
            <a:ext cx="10558405" cy="3044335"/>
          </a:xfrm>
        </p:spPr>
        <p:txBody>
          <a:bodyPr anchor="b">
            <a:normAutofit/>
          </a:bodyPr>
          <a:lstStyle/>
          <a:p>
            <a:r>
              <a:rPr lang="en-GB" sz="4800" dirty="0">
                <a:solidFill>
                  <a:schemeClr val="bg1"/>
                </a:solidFill>
              </a:rPr>
              <a:t>Governance reforms and the dynamics of accountability in public services</a:t>
            </a:r>
          </a:p>
        </p:txBody>
      </p:sp>
      <p:sp>
        <p:nvSpPr>
          <p:cNvPr id="3" name="Subtitle 2">
            <a:extLst>
              <a:ext uri="{FF2B5EF4-FFF2-40B4-BE49-F238E27FC236}">
                <a16:creationId xmlns:a16="http://schemas.microsoft.com/office/drawing/2014/main" id="{DEB54FF1-2CD2-BAE7-34E9-608EE86D2245}"/>
              </a:ext>
            </a:extLst>
          </p:cNvPr>
          <p:cNvSpPr>
            <a:spLocks noGrp="1"/>
          </p:cNvSpPr>
          <p:nvPr>
            <p:ph type="subTitle" idx="1"/>
          </p:nvPr>
        </p:nvSpPr>
        <p:spPr>
          <a:xfrm>
            <a:off x="789708" y="3866064"/>
            <a:ext cx="10558405" cy="2234485"/>
          </a:xfrm>
        </p:spPr>
        <p:txBody>
          <a:bodyPr anchor="t">
            <a:normAutofit fontScale="85000" lnSpcReduction="20000"/>
          </a:bodyPr>
          <a:lstStyle/>
          <a:p>
            <a:r>
              <a:rPr lang="en-GB" dirty="0">
                <a:solidFill>
                  <a:schemeClr val="bg1"/>
                </a:solidFill>
              </a:rPr>
              <a:t>Katarzyna Lakoma, Dr Peter Eckersley, Prof Peter Murphy</a:t>
            </a:r>
          </a:p>
          <a:p>
            <a:r>
              <a:rPr lang="en-GB" dirty="0">
                <a:solidFill>
                  <a:schemeClr val="bg1"/>
                </a:solidFill>
              </a:rPr>
              <a:t>Nottingham Trent University</a:t>
            </a:r>
          </a:p>
          <a:p>
            <a:endParaRPr lang="en-GB" dirty="0">
              <a:solidFill>
                <a:schemeClr val="bg1"/>
              </a:solidFill>
            </a:endParaRPr>
          </a:p>
          <a:p>
            <a:r>
              <a:rPr lang="en-GB" dirty="0">
                <a:solidFill>
                  <a:schemeClr val="bg1"/>
                </a:solidFill>
              </a:rPr>
              <a:t>UKAPA Conference</a:t>
            </a:r>
            <a:r>
              <a:rPr lang="en-GB" dirty="0"/>
              <a:t>, Birmingham</a:t>
            </a:r>
            <a:endParaRPr lang="en-GB" dirty="0">
              <a:solidFill>
                <a:schemeClr val="bg1"/>
              </a:solidFill>
            </a:endParaRPr>
          </a:p>
          <a:p>
            <a:r>
              <a:rPr lang="en-GB" dirty="0">
                <a:solidFill>
                  <a:schemeClr val="bg1"/>
                </a:solidFill>
              </a:rPr>
              <a:t>12-13 September 2024</a:t>
            </a:r>
          </a:p>
        </p:txBody>
      </p:sp>
    </p:spTree>
    <p:extLst>
      <p:ext uri="{BB962C8B-B14F-4D97-AF65-F5344CB8AC3E}">
        <p14:creationId xmlns:p14="http://schemas.microsoft.com/office/powerpoint/2010/main" val="13287119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174F573-8521-73E1-5E20-2EA92E5120F7}"/>
              </a:ext>
            </a:extLst>
          </p:cNvPr>
          <p:cNvGraphicFramePr>
            <a:graphicFrameLocks noGrp="1"/>
          </p:cNvGraphicFramePr>
          <p:nvPr>
            <p:ph idx="1"/>
            <p:extLst>
              <p:ext uri="{D42A27DB-BD31-4B8C-83A1-F6EECF244321}">
                <p14:modId xmlns:p14="http://schemas.microsoft.com/office/powerpoint/2010/main" val="2079715280"/>
              </p:ext>
            </p:extLst>
          </p:nvPr>
        </p:nvGraphicFramePr>
        <p:xfrm>
          <a:off x="786388" y="828477"/>
          <a:ext cx="10619228" cy="1704723"/>
        </p:xfrm>
        <a:graphic>
          <a:graphicData uri="http://schemas.openxmlformats.org/drawingml/2006/table">
            <a:tbl>
              <a:tblPr firstRow="1" firstCol="1" bandRow="1">
                <a:solidFill>
                  <a:srgbClr val="F2F2F2">
                    <a:alpha val="30196"/>
                  </a:srgbClr>
                </a:solidFill>
                <a:tableStyleId>{5C22544A-7EE6-4342-B048-85BDC9FD1C3A}</a:tableStyleId>
              </a:tblPr>
              <a:tblGrid>
                <a:gridCol w="2654807">
                  <a:extLst>
                    <a:ext uri="{9D8B030D-6E8A-4147-A177-3AD203B41FA5}">
                      <a16:colId xmlns:a16="http://schemas.microsoft.com/office/drawing/2014/main" val="984598862"/>
                    </a:ext>
                  </a:extLst>
                </a:gridCol>
                <a:gridCol w="2654807">
                  <a:extLst>
                    <a:ext uri="{9D8B030D-6E8A-4147-A177-3AD203B41FA5}">
                      <a16:colId xmlns:a16="http://schemas.microsoft.com/office/drawing/2014/main" val="2882694943"/>
                    </a:ext>
                  </a:extLst>
                </a:gridCol>
                <a:gridCol w="2654807">
                  <a:extLst>
                    <a:ext uri="{9D8B030D-6E8A-4147-A177-3AD203B41FA5}">
                      <a16:colId xmlns:a16="http://schemas.microsoft.com/office/drawing/2014/main" val="462974889"/>
                    </a:ext>
                  </a:extLst>
                </a:gridCol>
                <a:gridCol w="2654807">
                  <a:extLst>
                    <a:ext uri="{9D8B030D-6E8A-4147-A177-3AD203B41FA5}">
                      <a16:colId xmlns:a16="http://schemas.microsoft.com/office/drawing/2014/main" val="263770533"/>
                    </a:ext>
                  </a:extLst>
                </a:gridCol>
              </a:tblGrid>
              <a:tr h="568241">
                <a:tc>
                  <a:txBody>
                    <a:bodyPr/>
                    <a:lstStyle/>
                    <a:p>
                      <a:pPr>
                        <a:lnSpc>
                          <a:spcPct val="107000"/>
                        </a:lnSpc>
                        <a:spcAft>
                          <a:spcPts val="800"/>
                        </a:spcAft>
                      </a:pPr>
                      <a:r>
                        <a:rPr lang="en-GB" sz="1200" b="0" kern="100" cap="none" spc="0" dirty="0">
                          <a:solidFill>
                            <a:schemeClr val="bg1"/>
                          </a:solidFill>
                          <a:effectLst/>
                        </a:rPr>
                        <a:t>Government concern</a:t>
                      </a:r>
                      <a:endParaRPr lang="en-GB" sz="1200" b="0" kern="100" cap="none" spc="0" dirty="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Governance reforms results in accountability shift </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Initial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Expected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153430796"/>
                  </a:ext>
                </a:extLst>
              </a:tr>
              <a:tr h="568241">
                <a:tc rowSpan="2">
                  <a:txBody>
                    <a:bodyPr/>
                    <a:lstStyle/>
                    <a:p>
                      <a:pPr>
                        <a:lnSpc>
                          <a:spcPct val="107000"/>
                        </a:lnSpc>
                        <a:spcAft>
                          <a:spcPts val="800"/>
                        </a:spcAft>
                      </a:pPr>
                      <a:r>
                        <a:rPr lang="en-GB" sz="1200" kern="100" cap="none" spc="0" dirty="0">
                          <a:solidFill>
                            <a:schemeClr val="tx1"/>
                          </a:solidFill>
                          <a:effectLst/>
                        </a:rPr>
                        <a:t>b. Excessive control of an agency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round/>
                      <a:headEnd type="none" w="med" len="med"/>
                      <a:tailEnd type="none" w="med" len="med"/>
                    </a:lnR>
                    <a:lnT w="6350" cap="flat" cmpd="sng" algn="ctr">
                      <a:noFill/>
                      <a:prstDash val="solid"/>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Legal accountability To: Bureaucratic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External control, low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Internal control, low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398596567"/>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Political accountability  To: Professional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Internal control, high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428236745"/>
                  </a:ext>
                </a:extLst>
              </a:tr>
            </a:tbl>
          </a:graphicData>
        </a:graphic>
      </p:graphicFrame>
      <p:pic>
        <p:nvPicPr>
          <p:cNvPr id="2" name="Picture 1">
            <a:extLst>
              <a:ext uri="{FF2B5EF4-FFF2-40B4-BE49-F238E27FC236}">
                <a16:creationId xmlns:a16="http://schemas.microsoft.com/office/drawing/2014/main" id="{A62CE027-CC9F-735C-9212-ED72690C8570}"/>
              </a:ext>
            </a:extLst>
          </p:cNvPr>
          <p:cNvPicPr>
            <a:picLocks noChangeAspect="1"/>
          </p:cNvPicPr>
          <p:nvPr/>
        </p:nvPicPr>
        <p:blipFill>
          <a:blip r:embed="rId3"/>
          <a:stretch>
            <a:fillRect/>
          </a:stretch>
        </p:blipFill>
        <p:spPr>
          <a:xfrm>
            <a:off x="2875706" y="2673499"/>
            <a:ext cx="6440587" cy="3600000"/>
          </a:xfrm>
          <a:prstGeom prst="rect">
            <a:avLst/>
          </a:prstGeom>
        </p:spPr>
      </p:pic>
    </p:spTree>
    <p:extLst>
      <p:ext uri="{BB962C8B-B14F-4D97-AF65-F5344CB8AC3E}">
        <p14:creationId xmlns:p14="http://schemas.microsoft.com/office/powerpoint/2010/main" val="19431597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174F573-8521-73E1-5E20-2EA92E5120F7}"/>
              </a:ext>
            </a:extLst>
          </p:cNvPr>
          <p:cNvGraphicFramePr>
            <a:graphicFrameLocks noGrp="1"/>
          </p:cNvGraphicFramePr>
          <p:nvPr>
            <p:ph idx="1"/>
            <p:extLst>
              <p:ext uri="{D42A27DB-BD31-4B8C-83A1-F6EECF244321}">
                <p14:modId xmlns:p14="http://schemas.microsoft.com/office/powerpoint/2010/main" val="3210283920"/>
              </p:ext>
            </p:extLst>
          </p:nvPr>
        </p:nvGraphicFramePr>
        <p:xfrm>
          <a:off x="786388" y="828477"/>
          <a:ext cx="10619228" cy="1791602"/>
        </p:xfrm>
        <a:graphic>
          <a:graphicData uri="http://schemas.openxmlformats.org/drawingml/2006/table">
            <a:tbl>
              <a:tblPr firstRow="1" firstCol="1" bandRow="1">
                <a:solidFill>
                  <a:srgbClr val="F2F2F2">
                    <a:alpha val="30196"/>
                  </a:srgbClr>
                </a:solidFill>
                <a:tableStyleId>{5C22544A-7EE6-4342-B048-85BDC9FD1C3A}</a:tableStyleId>
              </a:tblPr>
              <a:tblGrid>
                <a:gridCol w="2654807">
                  <a:extLst>
                    <a:ext uri="{9D8B030D-6E8A-4147-A177-3AD203B41FA5}">
                      <a16:colId xmlns:a16="http://schemas.microsoft.com/office/drawing/2014/main" val="984598862"/>
                    </a:ext>
                  </a:extLst>
                </a:gridCol>
                <a:gridCol w="2654807">
                  <a:extLst>
                    <a:ext uri="{9D8B030D-6E8A-4147-A177-3AD203B41FA5}">
                      <a16:colId xmlns:a16="http://schemas.microsoft.com/office/drawing/2014/main" val="2882694943"/>
                    </a:ext>
                  </a:extLst>
                </a:gridCol>
                <a:gridCol w="2654807">
                  <a:extLst>
                    <a:ext uri="{9D8B030D-6E8A-4147-A177-3AD203B41FA5}">
                      <a16:colId xmlns:a16="http://schemas.microsoft.com/office/drawing/2014/main" val="462974889"/>
                    </a:ext>
                  </a:extLst>
                </a:gridCol>
                <a:gridCol w="2654807">
                  <a:extLst>
                    <a:ext uri="{9D8B030D-6E8A-4147-A177-3AD203B41FA5}">
                      <a16:colId xmlns:a16="http://schemas.microsoft.com/office/drawing/2014/main" val="263770533"/>
                    </a:ext>
                  </a:extLst>
                </a:gridCol>
              </a:tblGrid>
              <a:tr h="568241">
                <a:tc>
                  <a:txBody>
                    <a:bodyPr/>
                    <a:lstStyle/>
                    <a:p>
                      <a:pPr>
                        <a:lnSpc>
                          <a:spcPct val="107000"/>
                        </a:lnSpc>
                        <a:spcAft>
                          <a:spcPts val="800"/>
                        </a:spcAft>
                      </a:pPr>
                      <a:r>
                        <a:rPr lang="en-GB" sz="1200" b="0" kern="100" cap="none" spc="0" dirty="0">
                          <a:solidFill>
                            <a:schemeClr val="bg1"/>
                          </a:solidFill>
                          <a:effectLst/>
                        </a:rPr>
                        <a:t>Government concern</a:t>
                      </a:r>
                      <a:endParaRPr lang="en-GB" sz="1200" b="0" kern="100" cap="none" spc="0" dirty="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Governance reforms results in accountability shift </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Initial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Expected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153430796"/>
                  </a:ext>
                </a:extLst>
              </a:tr>
              <a:tr h="568241">
                <a:tc rowSpan="2">
                  <a:txBody>
                    <a:bodyPr/>
                    <a:lstStyle/>
                    <a:p>
                      <a:pPr>
                        <a:lnSpc>
                          <a:spcPct val="107000"/>
                        </a:lnSpc>
                        <a:spcAft>
                          <a:spcPts val="800"/>
                        </a:spcAft>
                      </a:pPr>
                      <a:r>
                        <a:rPr lang="en-GB" sz="1200" kern="100" cap="none" spc="0" dirty="0">
                          <a:solidFill>
                            <a:schemeClr val="tx1"/>
                          </a:solidFill>
                          <a:effectLst/>
                        </a:rPr>
                        <a:t>c. Insufficient autonomy of an agency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round/>
                      <a:headEnd type="none" w="med" len="med"/>
                      <a:tailEnd type="none" w="med" len="med"/>
                    </a:lnR>
                    <a:lnT w="6350" cap="flat" cmpd="sng" algn="ctr">
                      <a:noFill/>
                      <a:prstDash val="solid"/>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From: Bureaucratic accountability To: Professional accountability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Internal control, high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412309278"/>
                  </a:ext>
                </a:extLst>
              </a:tr>
              <a:tr h="655120">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Legal accountability  To Political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External control, high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985402813"/>
                  </a:ext>
                </a:extLst>
              </a:tr>
            </a:tbl>
          </a:graphicData>
        </a:graphic>
      </p:graphicFrame>
      <p:pic>
        <p:nvPicPr>
          <p:cNvPr id="3" name="Picture 2">
            <a:extLst>
              <a:ext uri="{FF2B5EF4-FFF2-40B4-BE49-F238E27FC236}">
                <a16:creationId xmlns:a16="http://schemas.microsoft.com/office/drawing/2014/main" id="{20CCDC4B-2530-C131-E923-112CA1F655EB}"/>
              </a:ext>
            </a:extLst>
          </p:cNvPr>
          <p:cNvPicPr>
            <a:picLocks noChangeAspect="1"/>
          </p:cNvPicPr>
          <p:nvPr/>
        </p:nvPicPr>
        <p:blipFill>
          <a:blip r:embed="rId3"/>
          <a:stretch>
            <a:fillRect/>
          </a:stretch>
        </p:blipFill>
        <p:spPr>
          <a:xfrm>
            <a:off x="2880000" y="2700000"/>
            <a:ext cx="6414894" cy="3600000"/>
          </a:xfrm>
          <a:prstGeom prst="rect">
            <a:avLst/>
          </a:prstGeom>
        </p:spPr>
      </p:pic>
    </p:spTree>
    <p:extLst>
      <p:ext uri="{BB962C8B-B14F-4D97-AF65-F5344CB8AC3E}">
        <p14:creationId xmlns:p14="http://schemas.microsoft.com/office/powerpoint/2010/main" val="33152059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174F573-8521-73E1-5E20-2EA92E5120F7}"/>
              </a:ext>
            </a:extLst>
          </p:cNvPr>
          <p:cNvGraphicFramePr>
            <a:graphicFrameLocks noGrp="1"/>
          </p:cNvGraphicFramePr>
          <p:nvPr>
            <p:ph idx="1"/>
            <p:extLst>
              <p:ext uri="{D42A27DB-BD31-4B8C-83A1-F6EECF244321}">
                <p14:modId xmlns:p14="http://schemas.microsoft.com/office/powerpoint/2010/main" val="3126976930"/>
              </p:ext>
            </p:extLst>
          </p:nvPr>
        </p:nvGraphicFramePr>
        <p:xfrm>
          <a:off x="786388" y="828477"/>
          <a:ext cx="10619228" cy="1704723"/>
        </p:xfrm>
        <a:graphic>
          <a:graphicData uri="http://schemas.openxmlformats.org/drawingml/2006/table">
            <a:tbl>
              <a:tblPr firstRow="1" firstCol="1" bandRow="1">
                <a:solidFill>
                  <a:srgbClr val="F2F2F2">
                    <a:alpha val="30196"/>
                  </a:srgbClr>
                </a:solidFill>
                <a:tableStyleId>{5C22544A-7EE6-4342-B048-85BDC9FD1C3A}</a:tableStyleId>
              </a:tblPr>
              <a:tblGrid>
                <a:gridCol w="2654807">
                  <a:extLst>
                    <a:ext uri="{9D8B030D-6E8A-4147-A177-3AD203B41FA5}">
                      <a16:colId xmlns:a16="http://schemas.microsoft.com/office/drawing/2014/main" val="984598862"/>
                    </a:ext>
                  </a:extLst>
                </a:gridCol>
                <a:gridCol w="2654807">
                  <a:extLst>
                    <a:ext uri="{9D8B030D-6E8A-4147-A177-3AD203B41FA5}">
                      <a16:colId xmlns:a16="http://schemas.microsoft.com/office/drawing/2014/main" val="2882694943"/>
                    </a:ext>
                  </a:extLst>
                </a:gridCol>
                <a:gridCol w="2654807">
                  <a:extLst>
                    <a:ext uri="{9D8B030D-6E8A-4147-A177-3AD203B41FA5}">
                      <a16:colId xmlns:a16="http://schemas.microsoft.com/office/drawing/2014/main" val="462974889"/>
                    </a:ext>
                  </a:extLst>
                </a:gridCol>
                <a:gridCol w="2654807">
                  <a:extLst>
                    <a:ext uri="{9D8B030D-6E8A-4147-A177-3AD203B41FA5}">
                      <a16:colId xmlns:a16="http://schemas.microsoft.com/office/drawing/2014/main" val="263770533"/>
                    </a:ext>
                  </a:extLst>
                </a:gridCol>
              </a:tblGrid>
              <a:tr h="568241">
                <a:tc>
                  <a:txBody>
                    <a:bodyPr/>
                    <a:lstStyle/>
                    <a:p>
                      <a:pPr>
                        <a:lnSpc>
                          <a:spcPct val="107000"/>
                        </a:lnSpc>
                        <a:spcAft>
                          <a:spcPts val="800"/>
                        </a:spcAft>
                      </a:pPr>
                      <a:r>
                        <a:rPr lang="en-GB" sz="1200" b="0" kern="100" cap="none" spc="0">
                          <a:solidFill>
                            <a:schemeClr val="bg1"/>
                          </a:solidFill>
                          <a:effectLst/>
                        </a:rPr>
                        <a:t>Government concern</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Governance reforms results in accountability shift </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Initial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Expected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153430796"/>
                  </a:ext>
                </a:extLst>
              </a:tr>
              <a:tr h="568241">
                <a:tc rowSpan="2">
                  <a:txBody>
                    <a:bodyPr/>
                    <a:lstStyle/>
                    <a:p>
                      <a:pPr>
                        <a:lnSpc>
                          <a:spcPct val="107000"/>
                        </a:lnSpc>
                        <a:spcAft>
                          <a:spcPts val="800"/>
                        </a:spcAft>
                      </a:pPr>
                      <a:r>
                        <a:rPr lang="en-GB" sz="1200" kern="100" cap="none" spc="0" dirty="0">
                          <a:solidFill>
                            <a:schemeClr val="tx1"/>
                          </a:solidFill>
                          <a:effectLst/>
                        </a:rPr>
                        <a:t>d. Excessive autonomy of an agency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round/>
                      <a:headEnd type="none" w="med" len="med"/>
                      <a:tailEnd type="none" w="med" len="med"/>
                    </a:lnR>
                    <a:lnT w="6350" cap="flat" cmpd="sng" algn="ctr">
                      <a:noFill/>
                      <a:prstDash val="solid"/>
                    </a:lnT>
                    <a:lnB w="3810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Professional accountability  To: Bureaucratic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6350" cap="flat" cmpd="sng" algn="ctr">
                      <a:solidFill>
                        <a:schemeClr val="tx1">
                          <a:lumMod val="75000"/>
                          <a:lumOff val="25000"/>
                        </a:schemeClr>
                      </a:solidFill>
                      <a:prstDash val="solid"/>
                      <a:round/>
                      <a:headEnd type="none" w="med" len="med"/>
                      <a:tailEnd type="none" w="med" len="me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Internal control, low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round/>
                      <a:headEnd type="none" w="med" len="med"/>
                      <a:tailEnd type="none" w="med" len="me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488248035"/>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Political accountability  To: Legal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External control, low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777284870"/>
                  </a:ext>
                </a:extLst>
              </a:tr>
            </a:tbl>
          </a:graphicData>
        </a:graphic>
      </p:graphicFrame>
      <p:pic>
        <p:nvPicPr>
          <p:cNvPr id="2" name="Picture 1">
            <a:extLst>
              <a:ext uri="{FF2B5EF4-FFF2-40B4-BE49-F238E27FC236}">
                <a16:creationId xmlns:a16="http://schemas.microsoft.com/office/drawing/2014/main" id="{6152F08B-9979-7AAA-8E65-044533D901CD}"/>
              </a:ext>
            </a:extLst>
          </p:cNvPr>
          <p:cNvPicPr>
            <a:picLocks noChangeAspect="1"/>
          </p:cNvPicPr>
          <p:nvPr/>
        </p:nvPicPr>
        <p:blipFill>
          <a:blip r:embed="rId3"/>
          <a:stretch>
            <a:fillRect/>
          </a:stretch>
        </p:blipFill>
        <p:spPr>
          <a:xfrm>
            <a:off x="2880000" y="2700000"/>
            <a:ext cx="6440587" cy="3600000"/>
          </a:xfrm>
          <a:prstGeom prst="rect">
            <a:avLst/>
          </a:prstGeom>
        </p:spPr>
      </p:pic>
    </p:spTree>
    <p:extLst>
      <p:ext uri="{BB962C8B-B14F-4D97-AF65-F5344CB8AC3E}">
        <p14:creationId xmlns:p14="http://schemas.microsoft.com/office/powerpoint/2010/main" val="249153499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2EE41-4009-5E41-61B1-B0D7E33A91F5}"/>
              </a:ext>
            </a:extLst>
          </p:cNvPr>
          <p:cNvSpPr>
            <a:spLocks noGrp="1"/>
          </p:cNvSpPr>
          <p:nvPr>
            <p:ph type="title"/>
          </p:nvPr>
        </p:nvSpPr>
        <p:spPr/>
        <p:txBody>
          <a:bodyPr/>
          <a:lstStyle/>
          <a:p>
            <a:r>
              <a:rPr lang="en-GB" dirty="0"/>
              <a:t>Discussion and conclusions</a:t>
            </a:r>
          </a:p>
        </p:txBody>
      </p:sp>
      <p:sp>
        <p:nvSpPr>
          <p:cNvPr id="3" name="Content Placeholder 2">
            <a:extLst>
              <a:ext uri="{FF2B5EF4-FFF2-40B4-BE49-F238E27FC236}">
                <a16:creationId xmlns:a16="http://schemas.microsoft.com/office/drawing/2014/main" id="{1A9E604E-0E15-5BFF-99D1-9672A1F084E4}"/>
              </a:ext>
            </a:extLst>
          </p:cNvPr>
          <p:cNvSpPr>
            <a:spLocks noGrp="1"/>
          </p:cNvSpPr>
          <p:nvPr>
            <p:ph idx="1"/>
          </p:nvPr>
        </p:nvSpPr>
        <p:spPr>
          <a:xfrm>
            <a:off x="657224" y="1886174"/>
            <a:ext cx="10753343" cy="4846320"/>
          </a:xfrm>
        </p:spPr>
        <p:txBody>
          <a:bodyPr>
            <a:normAutofit/>
          </a:bodyPr>
          <a:lstStyle/>
          <a:p>
            <a:r>
              <a:rPr lang="en-GB" dirty="0"/>
              <a:t>Our analysis complements and extends the studies of </a:t>
            </a:r>
            <a:r>
              <a:rPr lang="en-GB" dirty="0" err="1"/>
              <a:t>Romzek</a:t>
            </a:r>
            <a:r>
              <a:rPr lang="en-GB" dirty="0"/>
              <a:t> and </a:t>
            </a:r>
            <a:r>
              <a:rPr lang="en-GB" dirty="0" err="1"/>
              <a:t>Dubnick</a:t>
            </a:r>
            <a:r>
              <a:rPr lang="en-GB" dirty="0"/>
              <a:t> (1987) and </a:t>
            </a:r>
            <a:r>
              <a:rPr lang="en-GB" dirty="0" err="1"/>
              <a:t>Romzek</a:t>
            </a:r>
            <a:r>
              <a:rPr lang="en-GB" dirty="0"/>
              <a:t> (2000) because it illustrates </a:t>
            </a:r>
            <a:r>
              <a:rPr lang="en-GB" b="1" dirty="0"/>
              <a:t>real-life accountability dynamics </a:t>
            </a:r>
            <a:r>
              <a:rPr lang="en-GB" dirty="0"/>
              <a:t>that result from governance reforms. </a:t>
            </a:r>
          </a:p>
          <a:p>
            <a:r>
              <a:rPr lang="en-GB" dirty="0"/>
              <a:t>We explain </a:t>
            </a:r>
            <a:r>
              <a:rPr lang="en-GB" b="1" dirty="0"/>
              <a:t>why</a:t>
            </a:r>
            <a:r>
              <a:rPr lang="en-GB" dirty="0"/>
              <a:t> governments might seek to improve the accountability of public services through governance reforms, and </a:t>
            </a:r>
            <a:r>
              <a:rPr lang="en-GB" b="1" dirty="0"/>
              <a:t>how</a:t>
            </a:r>
            <a:r>
              <a:rPr lang="en-GB" dirty="0"/>
              <a:t> these reforms change existing accountability dynamics within a public service.</a:t>
            </a:r>
          </a:p>
          <a:p>
            <a:r>
              <a:rPr lang="en-GB" dirty="0"/>
              <a:t>Governments either </a:t>
            </a:r>
            <a:r>
              <a:rPr lang="en-GB" b="1" dirty="0"/>
              <a:t>extend </a:t>
            </a:r>
            <a:r>
              <a:rPr lang="en-GB" dirty="0"/>
              <a:t>or </a:t>
            </a:r>
            <a:r>
              <a:rPr lang="en-GB" b="1" dirty="0"/>
              <a:t>reduce</a:t>
            </a:r>
            <a:r>
              <a:rPr lang="en-GB" dirty="0"/>
              <a:t> </a:t>
            </a:r>
            <a:r>
              <a:rPr lang="en-GB" b="1" dirty="0"/>
              <a:t>control over public services</a:t>
            </a:r>
            <a:r>
              <a:rPr lang="en-GB" dirty="0"/>
              <a:t>, and/or </a:t>
            </a:r>
            <a:r>
              <a:rPr lang="en-GB" b="1" dirty="0"/>
              <a:t>increase</a:t>
            </a:r>
            <a:r>
              <a:rPr lang="en-GB" dirty="0"/>
              <a:t> or </a:t>
            </a:r>
            <a:r>
              <a:rPr lang="en-GB" b="1" dirty="0"/>
              <a:t>decrease the service’s autonomy</a:t>
            </a:r>
            <a:r>
              <a:rPr lang="en-GB" dirty="0"/>
              <a:t>, generally in response to perceived accountability deficits following sudden shocks (e.g. failures, scandals, emergencies, crises).</a:t>
            </a:r>
          </a:p>
          <a:p>
            <a:r>
              <a:rPr lang="en-GB" dirty="0"/>
              <a:t>Governments </a:t>
            </a:r>
            <a:r>
              <a:rPr lang="en-GB" b="1" dirty="0"/>
              <a:t>avoid blame </a:t>
            </a:r>
            <a:r>
              <a:rPr lang="en-GB" dirty="0"/>
              <a:t>and introduce reforms that </a:t>
            </a:r>
            <a:r>
              <a:rPr lang="en-GB" b="1" dirty="0"/>
              <a:t>shift the accountability focus to other actors</a:t>
            </a:r>
            <a:r>
              <a:rPr lang="en-GB" dirty="0"/>
              <a:t> (Flinders and Buller 2006)</a:t>
            </a:r>
            <a:r>
              <a:rPr lang="en-GB" b="1" dirty="0"/>
              <a:t>.</a:t>
            </a:r>
          </a:p>
          <a:p>
            <a:r>
              <a:rPr lang="en-GB" dirty="0"/>
              <a:t>As such, they </a:t>
            </a:r>
            <a:r>
              <a:rPr lang="en-GB" b="1" dirty="0"/>
              <a:t>change the balance of different types of accountabilities </a:t>
            </a:r>
            <a:r>
              <a:rPr lang="en-GB" dirty="0"/>
              <a:t>in public services</a:t>
            </a:r>
            <a:r>
              <a:rPr lang="en-GB" b="1" dirty="0"/>
              <a:t>.</a:t>
            </a:r>
          </a:p>
        </p:txBody>
      </p:sp>
    </p:spTree>
    <p:extLst>
      <p:ext uri="{BB962C8B-B14F-4D97-AF65-F5344CB8AC3E}">
        <p14:creationId xmlns:p14="http://schemas.microsoft.com/office/powerpoint/2010/main" val="21805125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BD976C13-68E6-4E25-B13E-FC3A2D3F66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sp useBgFill="1">
        <p:nvSpPr>
          <p:cNvPr id="22" name="Rectangle 21">
            <a:extLst>
              <a:ext uri="{FF2B5EF4-FFF2-40B4-BE49-F238E27FC236}">
                <a16:creationId xmlns:a16="http://schemas.microsoft.com/office/drawing/2014/main" id="{1E24A02E-5FD2-428E-A1E4-FDF96B0B6C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2808B93E-0C39-407B-943D-71F2BAFB4C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2F2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7D70366-5272-D6D1-9265-A2797482598A}"/>
              </a:ext>
            </a:extLst>
          </p:cNvPr>
          <p:cNvSpPr>
            <a:spLocks noGrp="1"/>
          </p:cNvSpPr>
          <p:nvPr>
            <p:ph type="title"/>
          </p:nvPr>
        </p:nvSpPr>
        <p:spPr>
          <a:xfrm>
            <a:off x="603503" y="770466"/>
            <a:ext cx="9292209" cy="4123267"/>
          </a:xfrm>
        </p:spPr>
        <p:txBody>
          <a:bodyPr vert="horz" lIns="91440" tIns="45720" rIns="91440" bIns="45720" rtlCol="0" anchor="b">
            <a:normAutofit/>
          </a:bodyPr>
          <a:lstStyle/>
          <a:p>
            <a:pPr>
              <a:lnSpc>
                <a:spcPct val="80000"/>
              </a:lnSpc>
            </a:pPr>
            <a:r>
              <a:rPr lang="en-US" sz="9600" dirty="0">
                <a:solidFill>
                  <a:schemeClr val="accent1">
                    <a:lumMod val="75000"/>
                  </a:schemeClr>
                </a:solidFill>
              </a:rPr>
              <a:t>Thank you</a:t>
            </a:r>
          </a:p>
        </p:txBody>
      </p:sp>
      <p:sp>
        <p:nvSpPr>
          <p:cNvPr id="24" name="Rectangle 23">
            <a:extLst>
              <a:ext uri="{FF2B5EF4-FFF2-40B4-BE49-F238E27FC236}">
                <a16:creationId xmlns:a16="http://schemas.microsoft.com/office/drawing/2014/main" id="{7C7E1896-2992-48D4-85AC-95AB8AB147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215466"/>
            <a:ext cx="12192000" cy="16425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86C032AB-95BD-3D7D-EBF2-EAEFCA803716}"/>
              </a:ext>
            </a:extLst>
          </p:cNvPr>
          <p:cNvSpPr>
            <a:spLocks noGrp="1"/>
          </p:cNvSpPr>
          <p:nvPr>
            <p:ph idx="1"/>
          </p:nvPr>
        </p:nvSpPr>
        <p:spPr>
          <a:xfrm>
            <a:off x="667512" y="5537199"/>
            <a:ext cx="9228201" cy="800545"/>
          </a:xfrm>
        </p:spPr>
        <p:txBody>
          <a:bodyPr vert="horz" lIns="91440" tIns="45720" rIns="91440" bIns="45720" rtlCol="0">
            <a:normAutofit fontScale="70000" lnSpcReduction="20000"/>
          </a:bodyPr>
          <a:lstStyle/>
          <a:p>
            <a:pPr marL="0" indent="0">
              <a:buNone/>
            </a:pPr>
            <a:r>
              <a:rPr lang="en-US" sz="3600" dirty="0">
                <a:solidFill>
                  <a:srgbClr val="FFFFFF"/>
                </a:solidFill>
                <a:latin typeface="+mj-lt"/>
              </a:rPr>
              <a:t>Questions? Comments?</a:t>
            </a:r>
          </a:p>
          <a:p>
            <a:pPr marL="0" indent="0">
              <a:buNone/>
            </a:pPr>
            <a:r>
              <a:rPr lang="en-US" sz="3600" dirty="0">
                <a:solidFill>
                  <a:srgbClr val="FFFFFF"/>
                </a:solidFill>
                <a:latin typeface="+mj-lt"/>
              </a:rPr>
              <a:t>katarzyna.lakoma@ntu.ac.uk</a:t>
            </a:r>
          </a:p>
        </p:txBody>
      </p:sp>
    </p:spTree>
    <p:extLst>
      <p:ext uri="{BB962C8B-B14F-4D97-AF65-F5344CB8AC3E}">
        <p14:creationId xmlns:p14="http://schemas.microsoft.com/office/powerpoint/2010/main" val="3220972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7AFC6B-E249-636E-7046-C9B970C7B583}"/>
              </a:ext>
            </a:extLst>
          </p:cNvPr>
          <p:cNvSpPr>
            <a:spLocks noGrp="1"/>
          </p:cNvSpPr>
          <p:nvPr>
            <p:ph type="title"/>
          </p:nvPr>
        </p:nvSpPr>
        <p:spPr/>
        <p:txBody>
          <a:bodyPr/>
          <a:lstStyle/>
          <a:p>
            <a:r>
              <a:rPr lang="en-GB" dirty="0"/>
              <a:t>Accountability of public services</a:t>
            </a:r>
          </a:p>
        </p:txBody>
      </p:sp>
      <p:sp>
        <p:nvSpPr>
          <p:cNvPr id="3" name="Content Placeholder 2">
            <a:extLst>
              <a:ext uri="{FF2B5EF4-FFF2-40B4-BE49-F238E27FC236}">
                <a16:creationId xmlns:a16="http://schemas.microsoft.com/office/drawing/2014/main" id="{3E217A0F-2799-F8F1-B94F-A8E2F30354D3}"/>
              </a:ext>
            </a:extLst>
          </p:cNvPr>
          <p:cNvSpPr>
            <a:spLocks noGrp="1"/>
          </p:cNvSpPr>
          <p:nvPr>
            <p:ph idx="1"/>
          </p:nvPr>
        </p:nvSpPr>
        <p:spPr/>
        <p:txBody>
          <a:bodyPr>
            <a:normAutofit lnSpcReduction="10000"/>
          </a:bodyPr>
          <a:lstStyle/>
          <a:p>
            <a:r>
              <a:rPr lang="en-GB" dirty="0"/>
              <a:t>In the public sector, accountability concerns </a:t>
            </a:r>
            <a:r>
              <a:rPr lang="en-GB" b="1" dirty="0"/>
              <a:t>the relationships between public managers, politicians, and citizens </a:t>
            </a:r>
            <a:r>
              <a:rPr lang="en-GB" dirty="0"/>
              <a:t>(</a:t>
            </a:r>
            <a:r>
              <a:rPr lang="en-GB" dirty="0" err="1"/>
              <a:t>Mulgan</a:t>
            </a:r>
            <a:r>
              <a:rPr lang="en-GB" dirty="0"/>
              <a:t> 2000). </a:t>
            </a:r>
          </a:p>
          <a:p>
            <a:r>
              <a:rPr lang="en-GB" dirty="0"/>
              <a:t>Public services have been subjected to various governance reforms that invariably promise </a:t>
            </a:r>
            <a:r>
              <a:rPr lang="en-GB" b="1" dirty="0"/>
              <a:t>improved accountability </a:t>
            </a:r>
            <a:r>
              <a:rPr lang="en-GB" dirty="0"/>
              <a:t>(</a:t>
            </a:r>
            <a:r>
              <a:rPr lang="en-GB" dirty="0" err="1"/>
              <a:t>Dubnick</a:t>
            </a:r>
            <a:r>
              <a:rPr lang="en-GB" dirty="0"/>
              <a:t> and Yang 2011). </a:t>
            </a:r>
          </a:p>
          <a:p>
            <a:r>
              <a:rPr lang="en-GB" dirty="0"/>
              <a:t>Governance reforms often resulted </a:t>
            </a:r>
            <a:r>
              <a:rPr lang="en-GB" b="1" dirty="0"/>
              <a:t>in multiple accountability demands and shifts in the pattern of accountabilities </a:t>
            </a:r>
            <a:r>
              <a:rPr lang="da-DK" dirty="0"/>
              <a:t>(Byrkjeflot et al. 2014, Grubnic and Cooper 2019, Hansen et al. 2019, Lakoma 2024).</a:t>
            </a:r>
          </a:p>
          <a:p>
            <a:r>
              <a:rPr lang="en-GB" dirty="0"/>
              <a:t>The nature and form of accountability in the public sector has been changing and has been portrayed as </a:t>
            </a:r>
            <a:r>
              <a:rPr lang="en-GB" b="1" dirty="0"/>
              <a:t>extremely complex </a:t>
            </a:r>
            <a:r>
              <a:rPr lang="en-GB" dirty="0"/>
              <a:t>(</a:t>
            </a:r>
            <a:r>
              <a:rPr lang="en-GB" dirty="0" err="1"/>
              <a:t>Bovens</a:t>
            </a:r>
            <a:r>
              <a:rPr lang="en-GB" dirty="0"/>
              <a:t> et al. 2014, Murphy et al. 2019), making public services tangled in a web of different, and often conflicting forms of accountability (</a:t>
            </a:r>
            <a:r>
              <a:rPr lang="en-GB" dirty="0" err="1"/>
              <a:t>Piatak</a:t>
            </a:r>
            <a:r>
              <a:rPr lang="en-GB" dirty="0"/>
              <a:t> et al. 2018, </a:t>
            </a:r>
            <a:r>
              <a:rPr lang="en-GB" dirty="0" err="1"/>
              <a:t>Aleksovska</a:t>
            </a:r>
            <a:r>
              <a:rPr lang="en-GB" dirty="0"/>
              <a:t> and </a:t>
            </a:r>
            <a:r>
              <a:rPr lang="en-GB" dirty="0" err="1"/>
              <a:t>Schillemans</a:t>
            </a:r>
            <a:r>
              <a:rPr lang="en-GB" dirty="0"/>
              <a:t> 2022, Lee 2022). </a:t>
            </a:r>
          </a:p>
          <a:p>
            <a:endParaRPr lang="en-GB" dirty="0"/>
          </a:p>
        </p:txBody>
      </p:sp>
    </p:spTree>
    <p:extLst>
      <p:ext uri="{BB962C8B-B14F-4D97-AF65-F5344CB8AC3E}">
        <p14:creationId xmlns:p14="http://schemas.microsoft.com/office/powerpoint/2010/main" val="3513371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5C3FE1E-0A7F-41BE-A568-1BF85E2E8D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20840" y="0"/>
            <a:ext cx="5471160" cy="6858000"/>
          </a:xfrm>
          <a:prstGeom prst="rect">
            <a:avLst/>
          </a:prstGeom>
          <a:solidFill>
            <a:schemeClr val="bg1">
              <a:lumMod val="8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B084CB-D09D-CD8E-E7DA-16B8F395F6AC}"/>
              </a:ext>
            </a:extLst>
          </p:cNvPr>
          <p:cNvSpPr>
            <a:spLocks noGrp="1"/>
          </p:cNvSpPr>
          <p:nvPr>
            <p:ph type="title"/>
          </p:nvPr>
        </p:nvSpPr>
        <p:spPr>
          <a:xfrm>
            <a:off x="7202950" y="1221634"/>
            <a:ext cx="4345858" cy="1658198"/>
          </a:xfrm>
        </p:spPr>
        <p:txBody>
          <a:bodyPr>
            <a:normAutofit fontScale="90000"/>
          </a:bodyPr>
          <a:lstStyle/>
          <a:p>
            <a:r>
              <a:rPr lang="en-GB" sz="4800" dirty="0">
                <a:solidFill>
                  <a:srgbClr val="597A9D"/>
                </a:solidFill>
              </a:rPr>
              <a:t>Theoretical perspectives on accountability</a:t>
            </a:r>
          </a:p>
        </p:txBody>
      </p:sp>
      <p:pic>
        <p:nvPicPr>
          <p:cNvPr id="4" name="Content Placeholder 10">
            <a:extLst>
              <a:ext uri="{FF2B5EF4-FFF2-40B4-BE49-F238E27FC236}">
                <a16:creationId xmlns:a16="http://schemas.microsoft.com/office/drawing/2014/main" id="{2BE20BA3-720C-139A-FAB8-93E4C5A994F8}"/>
              </a:ext>
            </a:extLst>
          </p:cNvPr>
          <p:cNvPicPr>
            <a:picLocks noChangeAspect="1"/>
          </p:cNvPicPr>
          <p:nvPr/>
        </p:nvPicPr>
        <p:blipFill>
          <a:blip r:embed="rId3"/>
          <a:stretch>
            <a:fillRect/>
          </a:stretch>
        </p:blipFill>
        <p:spPr>
          <a:xfrm>
            <a:off x="643192" y="1742524"/>
            <a:ext cx="5451627" cy="3052910"/>
          </a:xfrm>
          <a:prstGeom prst="rect">
            <a:avLst/>
          </a:prstGeom>
        </p:spPr>
      </p:pic>
      <p:sp>
        <p:nvSpPr>
          <p:cNvPr id="3" name="Content Placeholder 2">
            <a:extLst>
              <a:ext uri="{FF2B5EF4-FFF2-40B4-BE49-F238E27FC236}">
                <a16:creationId xmlns:a16="http://schemas.microsoft.com/office/drawing/2014/main" id="{3652DAF9-B51A-DBD2-D9A3-C4554A9570E7}"/>
              </a:ext>
            </a:extLst>
          </p:cNvPr>
          <p:cNvSpPr>
            <a:spLocks noGrp="1"/>
          </p:cNvSpPr>
          <p:nvPr>
            <p:ph idx="1"/>
          </p:nvPr>
        </p:nvSpPr>
        <p:spPr>
          <a:xfrm>
            <a:off x="7174305" y="3054784"/>
            <a:ext cx="4345858" cy="3864732"/>
          </a:xfrm>
        </p:spPr>
        <p:txBody>
          <a:bodyPr>
            <a:normAutofit/>
          </a:bodyPr>
          <a:lstStyle/>
          <a:p>
            <a:r>
              <a:rPr lang="en-GB" dirty="0" err="1"/>
              <a:t>Romzek</a:t>
            </a:r>
            <a:r>
              <a:rPr lang="en-GB" dirty="0"/>
              <a:t> and </a:t>
            </a:r>
            <a:r>
              <a:rPr lang="en-GB" dirty="0" err="1"/>
              <a:t>Dubnick</a:t>
            </a:r>
            <a:r>
              <a:rPr lang="en-GB" dirty="0"/>
              <a:t> identified </a:t>
            </a:r>
            <a:r>
              <a:rPr lang="en-GB" b="1" dirty="0"/>
              <a:t>four types of accountability: bureaucratic, political, legal, and professional </a:t>
            </a:r>
            <a:r>
              <a:rPr lang="en-GB" dirty="0"/>
              <a:t>(1987) based on two dimensions – the source of control and the degree of control.</a:t>
            </a:r>
          </a:p>
        </p:txBody>
      </p:sp>
      <p:sp>
        <p:nvSpPr>
          <p:cNvPr id="6" name="TextBox 5">
            <a:extLst>
              <a:ext uri="{FF2B5EF4-FFF2-40B4-BE49-F238E27FC236}">
                <a16:creationId xmlns:a16="http://schemas.microsoft.com/office/drawing/2014/main" id="{8A9142BD-D220-D653-4EF6-9E6F27FE8CDF}"/>
              </a:ext>
            </a:extLst>
          </p:cNvPr>
          <p:cNvSpPr txBox="1"/>
          <p:nvPr/>
        </p:nvSpPr>
        <p:spPr>
          <a:xfrm>
            <a:off x="452284" y="4957046"/>
            <a:ext cx="6096000" cy="646331"/>
          </a:xfrm>
          <a:prstGeom prst="rect">
            <a:avLst/>
          </a:prstGeom>
          <a:noFill/>
        </p:spPr>
        <p:txBody>
          <a:bodyPr wrap="square">
            <a:spAutoFit/>
          </a:bodyPr>
          <a:lstStyle/>
          <a:p>
            <a:r>
              <a:rPr lang="en-GB" b="1" dirty="0"/>
              <a:t>Figure 1: </a:t>
            </a:r>
            <a:r>
              <a:rPr lang="en-GB" dirty="0"/>
              <a:t>Accountability typology identified by </a:t>
            </a:r>
            <a:r>
              <a:rPr lang="en-GB" dirty="0" err="1"/>
              <a:t>Romzek</a:t>
            </a:r>
            <a:r>
              <a:rPr lang="en-GB" dirty="0"/>
              <a:t> and </a:t>
            </a:r>
            <a:r>
              <a:rPr lang="en-GB" dirty="0" err="1"/>
              <a:t>Dubnick</a:t>
            </a:r>
            <a:r>
              <a:rPr lang="en-GB" dirty="0"/>
              <a:t> (1987) and later refined by </a:t>
            </a:r>
            <a:r>
              <a:rPr lang="en-GB" dirty="0" err="1"/>
              <a:t>Romzek</a:t>
            </a:r>
            <a:r>
              <a:rPr lang="en-GB" dirty="0"/>
              <a:t> (2000)</a:t>
            </a:r>
          </a:p>
        </p:txBody>
      </p:sp>
    </p:spTree>
    <p:extLst>
      <p:ext uri="{BB962C8B-B14F-4D97-AF65-F5344CB8AC3E}">
        <p14:creationId xmlns:p14="http://schemas.microsoft.com/office/powerpoint/2010/main" val="2054393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F8ED49-89F2-6847-4BE4-30E0AF4A19DC}"/>
              </a:ext>
            </a:extLst>
          </p:cNvPr>
          <p:cNvSpPr>
            <a:spLocks noGrp="1"/>
          </p:cNvSpPr>
          <p:nvPr>
            <p:ph type="title"/>
          </p:nvPr>
        </p:nvSpPr>
        <p:spPr>
          <a:xfrm>
            <a:off x="657224" y="499533"/>
            <a:ext cx="10772775" cy="1658198"/>
          </a:xfrm>
        </p:spPr>
        <p:txBody>
          <a:bodyPr>
            <a:normAutofit/>
          </a:bodyPr>
          <a:lstStyle/>
          <a:p>
            <a:r>
              <a:rPr lang="en-GB"/>
              <a:t>Accountability typology</a:t>
            </a:r>
            <a:endParaRPr lang="en-GB" dirty="0"/>
          </a:p>
        </p:txBody>
      </p:sp>
      <p:graphicFrame>
        <p:nvGraphicFramePr>
          <p:cNvPr id="4" name="Content Placeholder 3">
            <a:extLst>
              <a:ext uri="{FF2B5EF4-FFF2-40B4-BE49-F238E27FC236}">
                <a16:creationId xmlns:a16="http://schemas.microsoft.com/office/drawing/2014/main" id="{46B97189-36FC-B0B7-0D0E-66D947E74331}"/>
              </a:ext>
            </a:extLst>
          </p:cNvPr>
          <p:cNvGraphicFramePr>
            <a:graphicFrameLocks noGrp="1"/>
          </p:cNvGraphicFramePr>
          <p:nvPr>
            <p:ph idx="1"/>
            <p:extLst>
              <p:ext uri="{D42A27DB-BD31-4B8C-83A1-F6EECF244321}">
                <p14:modId xmlns:p14="http://schemas.microsoft.com/office/powerpoint/2010/main" val="828195790"/>
              </p:ext>
            </p:extLst>
          </p:nvPr>
        </p:nvGraphicFramePr>
        <p:xfrm>
          <a:off x="676274" y="1844842"/>
          <a:ext cx="10772776" cy="3980844"/>
        </p:xfrm>
        <a:graphic>
          <a:graphicData uri="http://schemas.openxmlformats.org/drawingml/2006/table">
            <a:tbl>
              <a:tblPr firstRow="1" bandRow="1">
                <a:tableStyleId>{5C22544A-7EE6-4342-B048-85BDC9FD1C3A}</a:tableStyleId>
              </a:tblPr>
              <a:tblGrid>
                <a:gridCol w="1425104">
                  <a:extLst>
                    <a:ext uri="{9D8B030D-6E8A-4147-A177-3AD203B41FA5}">
                      <a16:colId xmlns:a16="http://schemas.microsoft.com/office/drawing/2014/main" val="4267003584"/>
                    </a:ext>
                  </a:extLst>
                </a:gridCol>
                <a:gridCol w="4128656">
                  <a:extLst>
                    <a:ext uri="{9D8B030D-6E8A-4147-A177-3AD203B41FA5}">
                      <a16:colId xmlns:a16="http://schemas.microsoft.com/office/drawing/2014/main" val="1400509007"/>
                    </a:ext>
                  </a:extLst>
                </a:gridCol>
                <a:gridCol w="1335730">
                  <a:extLst>
                    <a:ext uri="{9D8B030D-6E8A-4147-A177-3AD203B41FA5}">
                      <a16:colId xmlns:a16="http://schemas.microsoft.com/office/drawing/2014/main" val="3691560120"/>
                    </a:ext>
                  </a:extLst>
                </a:gridCol>
                <a:gridCol w="1871972">
                  <a:extLst>
                    <a:ext uri="{9D8B030D-6E8A-4147-A177-3AD203B41FA5}">
                      <a16:colId xmlns:a16="http://schemas.microsoft.com/office/drawing/2014/main" val="3345751837"/>
                    </a:ext>
                  </a:extLst>
                </a:gridCol>
                <a:gridCol w="2011314">
                  <a:extLst>
                    <a:ext uri="{9D8B030D-6E8A-4147-A177-3AD203B41FA5}">
                      <a16:colId xmlns:a16="http://schemas.microsoft.com/office/drawing/2014/main" val="1934303384"/>
                    </a:ext>
                  </a:extLst>
                </a:gridCol>
              </a:tblGrid>
              <a:tr h="545302">
                <a:tc>
                  <a:txBody>
                    <a:bodyPr/>
                    <a:lstStyle/>
                    <a:p>
                      <a:pPr algn="ctr">
                        <a:lnSpc>
                          <a:spcPct val="107000"/>
                        </a:lnSpc>
                        <a:spcAft>
                          <a:spcPts val="800"/>
                        </a:spcAft>
                        <a:tabLst>
                          <a:tab pos="2865755" algn="ctr"/>
                          <a:tab pos="5731510" algn="r"/>
                        </a:tabLst>
                      </a:pPr>
                      <a:r>
                        <a:rPr lang="en-GB" sz="1300" kern="100">
                          <a:effectLst/>
                        </a:rPr>
                        <a:t>Type of accountability</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gn="ctr">
                        <a:lnSpc>
                          <a:spcPct val="107000"/>
                        </a:lnSpc>
                        <a:spcAft>
                          <a:spcPts val="800"/>
                        </a:spcAft>
                        <a:tabLst>
                          <a:tab pos="2865755" algn="ctr"/>
                          <a:tab pos="5731510" algn="r"/>
                        </a:tabLst>
                      </a:pPr>
                      <a:r>
                        <a:rPr lang="en-GB" sz="1300" kern="100">
                          <a:effectLst/>
                        </a:rPr>
                        <a:t>Authors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nchor="ctr"/>
                </a:tc>
                <a:tc>
                  <a:txBody>
                    <a:bodyPr/>
                    <a:lstStyle/>
                    <a:p>
                      <a:pPr algn="ctr">
                        <a:lnSpc>
                          <a:spcPct val="107000"/>
                        </a:lnSpc>
                        <a:spcAft>
                          <a:spcPts val="800"/>
                        </a:spcAft>
                        <a:tabLst>
                          <a:tab pos="2865755" algn="ctr"/>
                          <a:tab pos="5731510" algn="r"/>
                        </a:tabLst>
                      </a:pPr>
                      <a:r>
                        <a:rPr lang="en-GB" sz="1300" kern="100">
                          <a:effectLst/>
                        </a:rPr>
                        <a:t>Relationship</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nchor="ctr"/>
                </a:tc>
                <a:tc>
                  <a:txBody>
                    <a:bodyPr/>
                    <a:lstStyle/>
                    <a:p>
                      <a:pPr algn="ctr">
                        <a:lnSpc>
                          <a:spcPct val="107000"/>
                        </a:lnSpc>
                        <a:spcAft>
                          <a:spcPts val="800"/>
                        </a:spcAft>
                        <a:tabLst>
                          <a:tab pos="2865755" algn="ctr"/>
                          <a:tab pos="5731510" algn="r"/>
                        </a:tabLst>
                      </a:pPr>
                      <a:r>
                        <a:rPr lang="en-GB" sz="1300" kern="100">
                          <a:effectLst/>
                        </a:rPr>
                        <a:t>Characteristics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nchor="ctr"/>
                </a:tc>
                <a:tc>
                  <a:txBody>
                    <a:bodyPr/>
                    <a:lstStyle/>
                    <a:p>
                      <a:pPr algn="ctr">
                        <a:lnSpc>
                          <a:spcPct val="107000"/>
                        </a:lnSpc>
                        <a:spcAft>
                          <a:spcPts val="800"/>
                        </a:spcAft>
                        <a:tabLst>
                          <a:tab pos="2865755" algn="ctr"/>
                          <a:tab pos="5731510" algn="r"/>
                        </a:tabLst>
                      </a:pPr>
                      <a:r>
                        <a:rPr lang="en-GB" sz="1300" kern="100">
                          <a:effectLst/>
                        </a:rPr>
                        <a:t>Mechanisms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nchor="ctr"/>
                </a:tc>
                <a:extLst>
                  <a:ext uri="{0D108BD9-81ED-4DB2-BD59-A6C34878D82A}">
                    <a16:rowId xmlns:a16="http://schemas.microsoft.com/office/drawing/2014/main" val="2223444165"/>
                  </a:ext>
                </a:extLst>
              </a:tr>
              <a:tr h="1047035">
                <a:tc>
                  <a:txBody>
                    <a:bodyPr/>
                    <a:lstStyle/>
                    <a:p>
                      <a:pPr>
                        <a:lnSpc>
                          <a:spcPct val="107000"/>
                        </a:lnSpc>
                        <a:spcAft>
                          <a:spcPts val="800"/>
                        </a:spcAft>
                        <a:tabLst>
                          <a:tab pos="2865755" algn="ctr"/>
                          <a:tab pos="5731510" algn="r"/>
                        </a:tabLst>
                      </a:pPr>
                      <a:r>
                        <a:rPr lang="en-GB" sz="1300" b="1" kern="100">
                          <a:effectLst/>
                        </a:rPr>
                        <a:t>Bureaucratic (Administrative, Managerial, Hierarchical)</a:t>
                      </a:r>
                      <a:endParaRPr lang="en-GB" sz="1400" b="1"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dirty="0" err="1">
                          <a:effectLst/>
                        </a:rPr>
                        <a:t>Romzek</a:t>
                      </a:r>
                      <a:r>
                        <a:rPr lang="en-GB" sz="1300" kern="100" dirty="0">
                          <a:effectLst/>
                        </a:rPr>
                        <a:t> and </a:t>
                      </a:r>
                      <a:r>
                        <a:rPr lang="en-GB" sz="1300" kern="100" dirty="0" err="1">
                          <a:effectLst/>
                        </a:rPr>
                        <a:t>Dubnick</a:t>
                      </a:r>
                      <a:r>
                        <a:rPr lang="en-GB" sz="1300" kern="100" dirty="0">
                          <a:effectLst/>
                        </a:rPr>
                        <a:t> (1987), </a:t>
                      </a:r>
                      <a:r>
                        <a:rPr lang="en-GB" sz="1300" kern="100" dirty="0" err="1">
                          <a:effectLst/>
                        </a:rPr>
                        <a:t>O’Laughlin</a:t>
                      </a:r>
                      <a:r>
                        <a:rPr lang="en-GB" sz="1300" kern="100" dirty="0">
                          <a:effectLst/>
                        </a:rPr>
                        <a:t> (1990), Sinclair (1995), Page (2006), </a:t>
                      </a:r>
                      <a:r>
                        <a:rPr lang="en-GB" sz="1300" kern="100" dirty="0" err="1">
                          <a:effectLst/>
                        </a:rPr>
                        <a:t>Bovens</a:t>
                      </a:r>
                      <a:r>
                        <a:rPr lang="en-GB" sz="1300" kern="100" dirty="0">
                          <a:effectLst/>
                        </a:rPr>
                        <a:t> (2007), </a:t>
                      </a:r>
                      <a:r>
                        <a:rPr lang="en-US" sz="1300" kern="100" dirty="0">
                          <a:effectLst/>
                        </a:rPr>
                        <a:t>Willems and Van </a:t>
                      </a:r>
                      <a:r>
                        <a:rPr lang="en-US" sz="1300" kern="100" dirty="0" err="1">
                          <a:effectLst/>
                        </a:rPr>
                        <a:t>Dooren</a:t>
                      </a:r>
                      <a:r>
                        <a:rPr lang="en-US" sz="1300" kern="100" dirty="0">
                          <a:effectLst/>
                        </a:rPr>
                        <a:t> (2011), Lindberg (2013)</a:t>
                      </a:r>
                      <a:endParaRPr lang="en-GB" sz="1400" kern="100" dirty="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Superior – subordinate</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Hierarchic, obedience to organisational directives, efficiency</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Supervision, rules, regulations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extLst>
                  <a:ext uri="{0D108BD9-81ED-4DB2-BD59-A6C34878D82A}">
                    <a16:rowId xmlns:a16="http://schemas.microsoft.com/office/drawing/2014/main" val="2330660660"/>
                  </a:ext>
                </a:extLst>
              </a:tr>
              <a:tr h="796169">
                <a:tc>
                  <a:txBody>
                    <a:bodyPr/>
                    <a:lstStyle/>
                    <a:p>
                      <a:pPr>
                        <a:lnSpc>
                          <a:spcPct val="107000"/>
                        </a:lnSpc>
                        <a:spcAft>
                          <a:spcPts val="800"/>
                        </a:spcAft>
                        <a:tabLst>
                          <a:tab pos="2865755" algn="ctr"/>
                          <a:tab pos="5731510" algn="r"/>
                        </a:tabLst>
                      </a:pPr>
                      <a:r>
                        <a:rPr lang="en-GB" sz="1300" b="1" kern="100">
                          <a:effectLst/>
                        </a:rPr>
                        <a:t>Legal (Judicial)</a:t>
                      </a:r>
                      <a:endParaRPr lang="en-GB" sz="1400" b="1"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Romzek and Dubnick (1987), O’Laughlin (1990), Page (2006), Bovens (2007), </a:t>
                      </a:r>
                      <a:r>
                        <a:rPr lang="en-US" sz="1300" kern="100">
                          <a:effectLst/>
                        </a:rPr>
                        <a:t>Willems and Van Dooren (2011), Lindberg (2013)</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Policy maker - implementer</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Rule of law</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Courts, formal judicial trials, and procedures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extLst>
                  <a:ext uri="{0D108BD9-81ED-4DB2-BD59-A6C34878D82A}">
                    <a16:rowId xmlns:a16="http://schemas.microsoft.com/office/drawing/2014/main" val="4183088655"/>
                  </a:ext>
                </a:extLst>
              </a:tr>
              <a:tr h="796169">
                <a:tc>
                  <a:txBody>
                    <a:bodyPr/>
                    <a:lstStyle/>
                    <a:p>
                      <a:pPr>
                        <a:lnSpc>
                          <a:spcPct val="107000"/>
                        </a:lnSpc>
                        <a:spcAft>
                          <a:spcPts val="800"/>
                        </a:spcAft>
                        <a:tabLst>
                          <a:tab pos="2865755" algn="ctr"/>
                          <a:tab pos="5731510" algn="r"/>
                        </a:tabLst>
                      </a:pPr>
                      <a:r>
                        <a:rPr lang="en-GB" sz="1300" b="1" kern="100">
                          <a:effectLst/>
                        </a:rPr>
                        <a:t>Professional</a:t>
                      </a:r>
                      <a:endParaRPr lang="en-GB" sz="1400" b="1"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Romzek and Dubnick (1987), O’Laughlin (1990), Sinclair (1995), Page (2006), Bovens (2007), </a:t>
                      </a:r>
                      <a:r>
                        <a:rPr lang="en-US" sz="1300" kern="100">
                          <a:effectLst/>
                        </a:rPr>
                        <a:t>Lindberg (2013)</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Layperson – expert </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Expertise</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Expert scrutiny, peer review, standards, values</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extLst>
                  <a:ext uri="{0D108BD9-81ED-4DB2-BD59-A6C34878D82A}">
                    <a16:rowId xmlns:a16="http://schemas.microsoft.com/office/drawing/2014/main" val="3530402327"/>
                  </a:ext>
                </a:extLst>
              </a:tr>
              <a:tr h="796169">
                <a:tc>
                  <a:txBody>
                    <a:bodyPr/>
                    <a:lstStyle/>
                    <a:p>
                      <a:pPr>
                        <a:lnSpc>
                          <a:spcPct val="107000"/>
                        </a:lnSpc>
                        <a:spcAft>
                          <a:spcPts val="800"/>
                        </a:spcAft>
                        <a:tabLst>
                          <a:tab pos="2865755" algn="ctr"/>
                          <a:tab pos="5731510" algn="r"/>
                        </a:tabLst>
                      </a:pPr>
                      <a:r>
                        <a:rPr lang="en-GB" sz="1300" b="1" kern="100" dirty="0">
                          <a:effectLst/>
                        </a:rPr>
                        <a:t>Political</a:t>
                      </a:r>
                      <a:endParaRPr lang="en-GB" sz="1400" b="1" kern="100" dirty="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Romzek and Dubnick (1987), O’Laughlin (1990), Sinclair (1995), Page (2006), Bovens (2007), </a:t>
                      </a:r>
                      <a:r>
                        <a:rPr lang="en-US" sz="1300" kern="100">
                          <a:effectLst/>
                        </a:rPr>
                        <a:t>Willems and Van Dooren (2011), Lindberg (2013)</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Constituent – elected representative</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a:effectLst/>
                        </a:rPr>
                        <a:t>External, democratic</a:t>
                      </a:r>
                      <a:endParaRPr lang="en-GB" sz="1400" kern="10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tc>
                  <a:txBody>
                    <a:bodyPr/>
                    <a:lstStyle/>
                    <a:p>
                      <a:pPr>
                        <a:lnSpc>
                          <a:spcPct val="107000"/>
                        </a:lnSpc>
                        <a:spcAft>
                          <a:spcPts val="800"/>
                        </a:spcAft>
                        <a:tabLst>
                          <a:tab pos="2865755" algn="ctr"/>
                          <a:tab pos="5731510" algn="r"/>
                        </a:tabLst>
                      </a:pPr>
                      <a:r>
                        <a:rPr lang="en-GB" sz="1300" kern="100" dirty="0">
                          <a:effectLst/>
                        </a:rPr>
                        <a:t>Voice, elections, budget control</a:t>
                      </a:r>
                      <a:endParaRPr lang="en-GB" sz="1400" kern="100" dirty="0">
                        <a:effectLst/>
                        <a:latin typeface="Calibri" panose="020F0502020204030204" pitchFamily="34" charset="0"/>
                        <a:ea typeface="Yu Mincho" panose="02020400000000000000" pitchFamily="18" charset="-128"/>
                        <a:cs typeface="Arial" panose="020B0604020202020204" pitchFamily="34" charset="0"/>
                      </a:endParaRPr>
                    </a:p>
                  </a:txBody>
                  <a:tcPr marL="87593" marR="87593" marT="0" marB="0"/>
                </a:tc>
                <a:extLst>
                  <a:ext uri="{0D108BD9-81ED-4DB2-BD59-A6C34878D82A}">
                    <a16:rowId xmlns:a16="http://schemas.microsoft.com/office/drawing/2014/main" val="3326090506"/>
                  </a:ext>
                </a:extLst>
              </a:tr>
            </a:tbl>
          </a:graphicData>
        </a:graphic>
      </p:graphicFrame>
      <p:sp>
        <p:nvSpPr>
          <p:cNvPr id="5" name="TextBox 4">
            <a:extLst>
              <a:ext uri="{FF2B5EF4-FFF2-40B4-BE49-F238E27FC236}">
                <a16:creationId xmlns:a16="http://schemas.microsoft.com/office/drawing/2014/main" id="{B46CDCD5-2769-AD56-BA87-0DEBCFDC7023}"/>
              </a:ext>
            </a:extLst>
          </p:cNvPr>
          <p:cNvSpPr txBox="1"/>
          <p:nvPr/>
        </p:nvSpPr>
        <p:spPr>
          <a:xfrm>
            <a:off x="657224" y="5825686"/>
            <a:ext cx="6096000" cy="464871"/>
          </a:xfrm>
          <a:prstGeom prst="rect">
            <a:avLst/>
          </a:prstGeom>
          <a:noFill/>
        </p:spPr>
        <p:txBody>
          <a:bodyPr wrap="square">
            <a:spAutoFit/>
          </a:bodyPr>
          <a:lstStyle/>
          <a:p>
            <a:pPr>
              <a:lnSpc>
                <a:spcPct val="150000"/>
              </a:lnSpc>
              <a:spcAft>
                <a:spcPts val="800"/>
              </a:spcAft>
            </a:pPr>
            <a:r>
              <a:rPr lang="en-GB" sz="1800" b="1" kern="0" dirty="0">
                <a:effectLst/>
                <a:latin typeface="Calibri" panose="020F0502020204030204" pitchFamily="34" charset="0"/>
                <a:ea typeface="Yu Mincho" panose="02020400000000000000" pitchFamily="18" charset="-128"/>
                <a:cs typeface="Arial" panose="020B0604020202020204" pitchFamily="34" charset="0"/>
              </a:rPr>
              <a:t>Table 1:</a:t>
            </a:r>
            <a:r>
              <a:rPr lang="en-GB" sz="1800" i="1" kern="0" dirty="0">
                <a:effectLst/>
                <a:latin typeface="Calibri" panose="020F0502020204030204" pitchFamily="34" charset="0"/>
                <a:ea typeface="Yu Mincho" panose="02020400000000000000" pitchFamily="18" charset="-128"/>
                <a:cs typeface="Arial" panose="020B0604020202020204" pitchFamily="34" charset="0"/>
              </a:rPr>
              <a:t> </a:t>
            </a:r>
            <a:r>
              <a:rPr lang="en-GB" sz="1800" kern="0" dirty="0">
                <a:effectLst/>
                <a:latin typeface="Calibri" panose="020F0502020204030204" pitchFamily="34" charset="0"/>
                <a:ea typeface="Times New Roman" panose="02020603050405020304" pitchFamily="18" charset="0"/>
                <a:cs typeface="Calibri" panose="020F0502020204030204" pitchFamily="34" charset="0"/>
              </a:rPr>
              <a:t>Classifications of accountability</a:t>
            </a:r>
            <a:r>
              <a:rPr lang="en-GB" sz="1600" kern="100" dirty="0">
                <a:latin typeface="Calibri" panose="020F0502020204030204" pitchFamily="34" charset="0"/>
                <a:ea typeface="Yu Mincho" panose="02020400000000000000" pitchFamily="18" charset="-128"/>
                <a:cs typeface="Arial" panose="020B0604020202020204" pitchFamily="34" charset="0"/>
              </a:rPr>
              <a:t> (</a:t>
            </a:r>
            <a:r>
              <a:rPr lang="en-GB" sz="1800" kern="0" dirty="0">
                <a:effectLst/>
                <a:latin typeface="Calibri" panose="020F0502020204030204" pitchFamily="34" charset="0"/>
                <a:ea typeface="Yu Mincho" panose="02020400000000000000" pitchFamily="18" charset="-128"/>
                <a:cs typeface="Arial" panose="020B0604020202020204" pitchFamily="34" charset="0"/>
              </a:rPr>
              <a:t>Source: Authors)</a:t>
            </a:r>
            <a:endParaRPr lang="en-GB" sz="1600" kern="100" dirty="0">
              <a:effectLst/>
              <a:latin typeface="Calibri" panose="020F0502020204030204" pitchFamily="34" charset="0"/>
              <a:ea typeface="Yu Mincho" panose="02020400000000000000" pitchFamily="18" charset="-128"/>
              <a:cs typeface="Arial" panose="020B0604020202020204" pitchFamily="34" charset="0"/>
            </a:endParaRPr>
          </a:p>
        </p:txBody>
      </p:sp>
    </p:spTree>
    <p:extLst>
      <p:ext uri="{BB962C8B-B14F-4D97-AF65-F5344CB8AC3E}">
        <p14:creationId xmlns:p14="http://schemas.microsoft.com/office/powerpoint/2010/main" val="2963382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D6F6937-3B5A-4391-9F37-58A571B36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5908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5A8B01C-6654-2038-AECE-50EEACCB3683}"/>
              </a:ext>
            </a:extLst>
          </p:cNvPr>
          <p:cNvSpPr>
            <a:spLocks noGrp="1"/>
          </p:cNvSpPr>
          <p:nvPr>
            <p:ph type="title"/>
          </p:nvPr>
        </p:nvSpPr>
        <p:spPr>
          <a:xfrm>
            <a:off x="657224" y="936711"/>
            <a:ext cx="2988265" cy="4984578"/>
          </a:xfrm>
        </p:spPr>
        <p:txBody>
          <a:bodyPr>
            <a:normAutofit/>
          </a:bodyPr>
          <a:lstStyle/>
          <a:p>
            <a:r>
              <a:rPr lang="en-GB" sz="4400">
                <a:solidFill>
                  <a:srgbClr val="FFFFFF"/>
                </a:solidFill>
              </a:rPr>
              <a:t>Governance reforms</a:t>
            </a:r>
          </a:p>
        </p:txBody>
      </p:sp>
      <p:sp>
        <p:nvSpPr>
          <p:cNvPr id="3" name="Content Placeholder 2">
            <a:extLst>
              <a:ext uri="{FF2B5EF4-FFF2-40B4-BE49-F238E27FC236}">
                <a16:creationId xmlns:a16="http://schemas.microsoft.com/office/drawing/2014/main" id="{D4C4D3DC-A1EB-E43D-21F3-2A53C9F71D5C}"/>
              </a:ext>
            </a:extLst>
          </p:cNvPr>
          <p:cNvSpPr>
            <a:spLocks noGrp="1"/>
          </p:cNvSpPr>
          <p:nvPr>
            <p:ph idx="1"/>
          </p:nvPr>
        </p:nvSpPr>
        <p:spPr>
          <a:xfrm>
            <a:off x="4506812" y="1438734"/>
            <a:ext cx="6815992" cy="4984578"/>
          </a:xfrm>
        </p:spPr>
        <p:txBody>
          <a:bodyPr anchor="ctr">
            <a:normAutofit/>
          </a:bodyPr>
          <a:lstStyle/>
          <a:p>
            <a:r>
              <a:rPr lang="en-GB" dirty="0"/>
              <a:t>An underlying rationale for many New Public Management and post-New Public Management reforms has been a desire to </a:t>
            </a:r>
            <a:r>
              <a:rPr lang="en-GB" b="1" dirty="0"/>
              <a:t>improve public services’ accountability</a:t>
            </a:r>
            <a:r>
              <a:rPr lang="en-GB" dirty="0"/>
              <a:t>, even though this has not necessarily been achieved (Pollitt 2000, Heinrich 2002). </a:t>
            </a:r>
          </a:p>
          <a:p>
            <a:r>
              <a:rPr lang="en-GB" dirty="0"/>
              <a:t>The experience of public management reforms suggests that governance reforms seem to be aimed at </a:t>
            </a:r>
            <a:r>
              <a:rPr lang="en-GB" b="1" dirty="0"/>
              <a:t>certain forms of accountability </a:t>
            </a:r>
            <a:r>
              <a:rPr lang="en-GB" dirty="0"/>
              <a:t>(</a:t>
            </a:r>
            <a:r>
              <a:rPr lang="en-GB" dirty="0" err="1"/>
              <a:t>Romzek</a:t>
            </a:r>
            <a:r>
              <a:rPr lang="en-GB" dirty="0"/>
              <a:t> 2000).</a:t>
            </a:r>
          </a:p>
          <a:p>
            <a:r>
              <a:rPr lang="en-GB" dirty="0"/>
              <a:t>They often </a:t>
            </a:r>
            <a:r>
              <a:rPr lang="en-GB" b="1" dirty="0"/>
              <a:t>redefine the forms of accountability </a:t>
            </a:r>
            <a:r>
              <a:rPr lang="en-GB" dirty="0"/>
              <a:t>inherent in existing governance structures and </a:t>
            </a:r>
            <a:r>
              <a:rPr lang="en-GB" b="1" dirty="0"/>
              <a:t>create new accountability dynamics.</a:t>
            </a:r>
          </a:p>
          <a:p>
            <a:endParaRPr lang="en-GB" b="1" dirty="0"/>
          </a:p>
          <a:p>
            <a:pPr marL="0" indent="0">
              <a:buNone/>
            </a:pPr>
            <a:endParaRPr lang="en-GB" dirty="0"/>
          </a:p>
          <a:p>
            <a:endParaRPr lang="en-GB" dirty="0"/>
          </a:p>
        </p:txBody>
      </p:sp>
    </p:spTree>
    <p:extLst>
      <p:ext uri="{BB962C8B-B14F-4D97-AF65-F5344CB8AC3E}">
        <p14:creationId xmlns:p14="http://schemas.microsoft.com/office/powerpoint/2010/main" val="822904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1CCD5EF-766D-43B9-A25D-19122E5FB1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467" y="643467"/>
            <a:ext cx="10905065" cy="1989682"/>
          </a:xfrm>
          <a:prstGeom prst="rect">
            <a:avLst/>
          </a:prstGeom>
          <a:solidFill>
            <a:schemeClr val="accent1"/>
          </a:solidFill>
          <a:ln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FD9699C9-77F1-4E33-A750-CB78C7EA29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6195" y="806204"/>
            <a:ext cx="10579608" cy="1664208"/>
          </a:xfrm>
          <a:prstGeom prst="rect">
            <a:avLst/>
          </a:prstGeom>
          <a:noFill/>
          <a:ln cap="sq">
            <a:solidFill>
              <a:schemeClr val="bg1"/>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3EBCEC7-4E29-62A4-C34C-6900ABD88A12}"/>
              </a:ext>
            </a:extLst>
          </p:cNvPr>
          <p:cNvSpPr>
            <a:spLocks noGrp="1"/>
          </p:cNvSpPr>
          <p:nvPr>
            <p:ph type="title"/>
          </p:nvPr>
        </p:nvSpPr>
        <p:spPr>
          <a:xfrm>
            <a:off x="1071846" y="1059736"/>
            <a:ext cx="10040233" cy="1228130"/>
          </a:xfrm>
        </p:spPr>
        <p:txBody>
          <a:bodyPr>
            <a:normAutofit/>
          </a:bodyPr>
          <a:lstStyle/>
          <a:p>
            <a:r>
              <a:rPr lang="en-GB">
                <a:solidFill>
                  <a:srgbClr val="FFFFFF"/>
                </a:solidFill>
              </a:rPr>
              <a:t>Research gap</a:t>
            </a:r>
          </a:p>
        </p:txBody>
      </p:sp>
      <p:sp>
        <p:nvSpPr>
          <p:cNvPr id="3" name="Content Placeholder 2">
            <a:extLst>
              <a:ext uri="{FF2B5EF4-FFF2-40B4-BE49-F238E27FC236}">
                <a16:creationId xmlns:a16="http://schemas.microsoft.com/office/drawing/2014/main" id="{F71ECEC3-F8F8-BAA1-75DA-B70FA0427807}"/>
              </a:ext>
            </a:extLst>
          </p:cNvPr>
          <p:cNvSpPr>
            <a:spLocks noGrp="1"/>
          </p:cNvSpPr>
          <p:nvPr>
            <p:ph idx="1"/>
          </p:nvPr>
        </p:nvSpPr>
        <p:spPr>
          <a:xfrm>
            <a:off x="1071846" y="2973313"/>
            <a:ext cx="10040233" cy="2903099"/>
          </a:xfrm>
        </p:spPr>
        <p:txBody>
          <a:bodyPr>
            <a:normAutofit/>
          </a:bodyPr>
          <a:lstStyle/>
          <a:p>
            <a:r>
              <a:rPr lang="en-GB" sz="2200" dirty="0"/>
              <a:t>It remains unclear </a:t>
            </a:r>
            <a:r>
              <a:rPr lang="en-GB" sz="2200" b="1" dirty="0"/>
              <a:t>why and how governments</a:t>
            </a:r>
            <a:r>
              <a:rPr lang="en-GB" sz="2200" dirty="0"/>
              <a:t>, who ultimately direct and control public services</a:t>
            </a:r>
            <a:r>
              <a:rPr lang="en-GB" sz="2200" b="1" dirty="0"/>
              <a:t>, might seek to improve the accountability of public services through governance reforms </a:t>
            </a:r>
            <a:r>
              <a:rPr lang="en-GB" sz="2200" dirty="0"/>
              <a:t>in the first place, and </a:t>
            </a:r>
            <a:r>
              <a:rPr lang="en-GB" sz="2200" b="1" dirty="0"/>
              <a:t>how these reforms change existing accountability dynamics</a:t>
            </a:r>
            <a:r>
              <a:rPr lang="en-GB" sz="2200" dirty="0"/>
              <a:t> within a public service.</a:t>
            </a:r>
          </a:p>
          <a:p>
            <a:r>
              <a:rPr lang="en-GB" sz="2200" dirty="0"/>
              <a:t>Our literature </a:t>
            </a:r>
            <a:r>
              <a:rPr lang="en-GB" sz="2200"/>
              <a:t>review reveals </a:t>
            </a:r>
            <a:r>
              <a:rPr lang="en-GB" sz="2200" dirty="0"/>
              <a:t>that </a:t>
            </a:r>
            <a:r>
              <a:rPr lang="en-GB" sz="2200" b="1" dirty="0"/>
              <a:t>governments introduce reforms to try to change the focus of accountability in the public sector </a:t>
            </a:r>
            <a:r>
              <a:rPr lang="en-GB" sz="2200" dirty="0"/>
              <a:t>following perceived accountability deficits in an attempt to depoliticise an issue and avoid the blame for potentially unpopular decisions (Burnham 2001, Flinders and Buller 2006). </a:t>
            </a:r>
          </a:p>
          <a:p>
            <a:endParaRPr lang="en-GB" sz="2200" dirty="0"/>
          </a:p>
        </p:txBody>
      </p:sp>
    </p:spTree>
    <p:extLst>
      <p:ext uri="{BB962C8B-B14F-4D97-AF65-F5344CB8AC3E}">
        <p14:creationId xmlns:p14="http://schemas.microsoft.com/office/powerpoint/2010/main" val="14391156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539D5F6-9925-461A-2DE7-1B6FCCC06D56}"/>
              </a:ext>
            </a:extLst>
          </p:cNvPr>
          <p:cNvSpPr>
            <a:spLocks noGrp="1"/>
          </p:cNvSpPr>
          <p:nvPr>
            <p:ph type="title"/>
          </p:nvPr>
        </p:nvSpPr>
        <p:spPr/>
        <p:txBody>
          <a:bodyPr/>
          <a:lstStyle/>
          <a:p>
            <a:r>
              <a:rPr lang="en-GB" dirty="0"/>
              <a:t>Towards a conceptualisation</a:t>
            </a:r>
          </a:p>
        </p:txBody>
      </p:sp>
      <p:pic>
        <p:nvPicPr>
          <p:cNvPr id="11" name="Content Placeholder 10">
            <a:extLst>
              <a:ext uri="{FF2B5EF4-FFF2-40B4-BE49-F238E27FC236}">
                <a16:creationId xmlns:a16="http://schemas.microsoft.com/office/drawing/2014/main" id="{DD669E21-DB3C-EDBB-C826-D8E24BDC2C23}"/>
              </a:ext>
            </a:extLst>
          </p:cNvPr>
          <p:cNvPicPr>
            <a:picLocks noGrp="1" noChangeAspect="1"/>
          </p:cNvPicPr>
          <p:nvPr>
            <p:ph sz="half" idx="2"/>
          </p:nvPr>
        </p:nvPicPr>
        <p:blipFill>
          <a:blip r:embed="rId3"/>
          <a:stretch>
            <a:fillRect/>
          </a:stretch>
        </p:blipFill>
        <p:spPr>
          <a:xfrm>
            <a:off x="19250" y="2294021"/>
            <a:ext cx="5784345" cy="3234666"/>
          </a:xfrm>
          <a:prstGeom prst="rect">
            <a:avLst/>
          </a:prstGeom>
        </p:spPr>
      </p:pic>
      <p:pic>
        <p:nvPicPr>
          <p:cNvPr id="12" name="Picture 11">
            <a:extLst>
              <a:ext uri="{FF2B5EF4-FFF2-40B4-BE49-F238E27FC236}">
                <a16:creationId xmlns:a16="http://schemas.microsoft.com/office/drawing/2014/main" id="{988FC738-D9B1-9F65-37A1-A4ED95EAA4A6}"/>
              </a:ext>
            </a:extLst>
          </p:cNvPr>
          <p:cNvPicPr>
            <a:picLocks noChangeAspect="1"/>
          </p:cNvPicPr>
          <p:nvPr/>
        </p:nvPicPr>
        <p:blipFill>
          <a:blip r:embed="rId4"/>
          <a:stretch>
            <a:fillRect/>
          </a:stretch>
        </p:blipFill>
        <p:spPr>
          <a:xfrm>
            <a:off x="6138077" y="2157731"/>
            <a:ext cx="6034673" cy="3370956"/>
          </a:xfrm>
          <a:prstGeom prst="rect">
            <a:avLst/>
          </a:prstGeom>
        </p:spPr>
      </p:pic>
      <p:sp>
        <p:nvSpPr>
          <p:cNvPr id="13" name="Arrow: Curved Up 12">
            <a:extLst>
              <a:ext uri="{FF2B5EF4-FFF2-40B4-BE49-F238E27FC236}">
                <a16:creationId xmlns:a16="http://schemas.microsoft.com/office/drawing/2014/main" id="{6229EE7C-FCA2-343D-6AA4-9B649B61ABCA}"/>
              </a:ext>
            </a:extLst>
          </p:cNvPr>
          <p:cNvSpPr/>
          <p:nvPr/>
        </p:nvSpPr>
        <p:spPr>
          <a:xfrm>
            <a:off x="4932325" y="5686903"/>
            <a:ext cx="1742540" cy="513347"/>
          </a:xfrm>
          <a:prstGeom prst="curvedUpArrow">
            <a:avLst>
              <a:gd name="adj1" fmla="val 33949"/>
              <a:gd name="adj2" fmla="val 52291"/>
              <a:gd name="adj3" fmla="val 29545"/>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14" name="TextBox 13">
            <a:extLst>
              <a:ext uri="{FF2B5EF4-FFF2-40B4-BE49-F238E27FC236}">
                <a16:creationId xmlns:a16="http://schemas.microsoft.com/office/drawing/2014/main" id="{A01AD374-C3DD-5250-F593-EEFA8B634D2B}"/>
              </a:ext>
            </a:extLst>
          </p:cNvPr>
          <p:cNvSpPr txBox="1"/>
          <p:nvPr/>
        </p:nvSpPr>
        <p:spPr>
          <a:xfrm>
            <a:off x="4330787" y="6302295"/>
            <a:ext cx="2945615" cy="461665"/>
          </a:xfrm>
          <a:prstGeom prst="rect">
            <a:avLst/>
          </a:prstGeom>
          <a:noFill/>
        </p:spPr>
        <p:txBody>
          <a:bodyPr wrap="none" rtlCol="0">
            <a:spAutoFit/>
          </a:bodyPr>
          <a:lstStyle/>
          <a:p>
            <a:r>
              <a:rPr lang="en-GB" sz="2400" b="1" dirty="0">
                <a:solidFill>
                  <a:srgbClr val="4472C4"/>
                </a:solidFill>
              </a:rPr>
              <a:t>Introducing dynamism</a:t>
            </a:r>
          </a:p>
        </p:txBody>
      </p:sp>
      <p:sp>
        <p:nvSpPr>
          <p:cNvPr id="3" name="TextBox 2">
            <a:extLst>
              <a:ext uri="{FF2B5EF4-FFF2-40B4-BE49-F238E27FC236}">
                <a16:creationId xmlns:a16="http://schemas.microsoft.com/office/drawing/2014/main" id="{7C7C35F4-B466-6BE1-EE5F-00ACA81B2EAE}"/>
              </a:ext>
            </a:extLst>
          </p:cNvPr>
          <p:cNvSpPr txBox="1"/>
          <p:nvPr/>
        </p:nvSpPr>
        <p:spPr>
          <a:xfrm>
            <a:off x="172025" y="5528688"/>
            <a:ext cx="4158762" cy="923330"/>
          </a:xfrm>
          <a:prstGeom prst="rect">
            <a:avLst/>
          </a:prstGeom>
          <a:noFill/>
        </p:spPr>
        <p:txBody>
          <a:bodyPr wrap="square">
            <a:spAutoFit/>
          </a:bodyPr>
          <a:lstStyle/>
          <a:p>
            <a:pPr>
              <a:spcAft>
                <a:spcPts val="800"/>
              </a:spcAft>
            </a:pPr>
            <a:r>
              <a:rPr lang="en-GB" sz="1800" b="1" kern="0" dirty="0">
                <a:effectLst/>
                <a:latin typeface="Calibri" panose="020F0502020204030204" pitchFamily="34" charset="0"/>
                <a:ea typeface="Times New Roman" panose="02020603050405020304" pitchFamily="18" charset="0"/>
                <a:cs typeface="Calibri" panose="020F0502020204030204" pitchFamily="34" charset="0"/>
              </a:rPr>
              <a:t>Figure 2:</a:t>
            </a:r>
            <a:r>
              <a:rPr lang="en-GB" sz="1800" kern="100" dirty="0">
                <a:effectLst/>
                <a:latin typeface="Calibri" panose="020F0502020204030204" pitchFamily="34" charset="0"/>
                <a:ea typeface="Yu Mincho" panose="02020400000000000000" pitchFamily="18" charset="-128"/>
                <a:cs typeface="Arial" panose="020B0604020202020204" pitchFamily="34" charset="0"/>
              </a:rPr>
              <a:t> Accountability typology identified by </a:t>
            </a:r>
            <a:r>
              <a:rPr lang="en-GB" sz="1800" kern="100" dirty="0" err="1">
                <a:effectLst/>
                <a:latin typeface="Calibri" panose="020F0502020204030204" pitchFamily="34" charset="0"/>
                <a:ea typeface="Yu Mincho" panose="02020400000000000000" pitchFamily="18" charset="-128"/>
                <a:cs typeface="Arial" panose="020B0604020202020204" pitchFamily="34" charset="0"/>
              </a:rPr>
              <a:t>Romzek</a:t>
            </a:r>
            <a:r>
              <a:rPr lang="en-GB" sz="1800" kern="100" dirty="0">
                <a:effectLst/>
                <a:latin typeface="Calibri" panose="020F0502020204030204" pitchFamily="34" charset="0"/>
                <a:ea typeface="Yu Mincho" panose="02020400000000000000" pitchFamily="18" charset="-128"/>
                <a:cs typeface="Arial" panose="020B0604020202020204" pitchFamily="34" charset="0"/>
              </a:rPr>
              <a:t> and </a:t>
            </a:r>
            <a:r>
              <a:rPr lang="en-GB" sz="1800" kern="100" dirty="0" err="1">
                <a:effectLst/>
                <a:latin typeface="Calibri" panose="020F0502020204030204" pitchFamily="34" charset="0"/>
                <a:ea typeface="Yu Mincho" panose="02020400000000000000" pitchFamily="18" charset="-128"/>
                <a:cs typeface="Arial" panose="020B0604020202020204" pitchFamily="34" charset="0"/>
              </a:rPr>
              <a:t>Dubnick</a:t>
            </a:r>
            <a:r>
              <a:rPr lang="en-GB" sz="1800" kern="100" dirty="0">
                <a:effectLst/>
                <a:latin typeface="Calibri" panose="020F0502020204030204" pitchFamily="34" charset="0"/>
                <a:ea typeface="Yu Mincho" panose="02020400000000000000" pitchFamily="18" charset="-128"/>
                <a:cs typeface="Arial" panose="020B0604020202020204" pitchFamily="34" charset="0"/>
              </a:rPr>
              <a:t> (1987) and later refined by </a:t>
            </a:r>
            <a:r>
              <a:rPr lang="en-GB" sz="1800" kern="100" dirty="0" err="1">
                <a:effectLst/>
                <a:latin typeface="Calibri" panose="020F0502020204030204" pitchFamily="34" charset="0"/>
                <a:ea typeface="Yu Mincho" panose="02020400000000000000" pitchFamily="18" charset="-128"/>
                <a:cs typeface="Arial" panose="020B0604020202020204" pitchFamily="34" charset="0"/>
              </a:rPr>
              <a:t>Romzek</a:t>
            </a:r>
            <a:r>
              <a:rPr lang="en-GB" sz="1800" kern="100" dirty="0">
                <a:effectLst/>
                <a:latin typeface="Calibri" panose="020F0502020204030204" pitchFamily="34" charset="0"/>
                <a:ea typeface="Yu Mincho" panose="02020400000000000000" pitchFamily="18" charset="-128"/>
                <a:cs typeface="Arial" panose="020B0604020202020204" pitchFamily="34" charset="0"/>
              </a:rPr>
              <a:t> (2000)</a:t>
            </a:r>
            <a:endParaRPr lang="en-GB" sz="1600" kern="100" dirty="0">
              <a:effectLst/>
              <a:latin typeface="Calibri" panose="020F0502020204030204" pitchFamily="34" charset="0"/>
              <a:ea typeface="Yu Mincho" panose="02020400000000000000" pitchFamily="18" charset="-128"/>
              <a:cs typeface="Arial" panose="020B0604020202020204" pitchFamily="34" charset="0"/>
            </a:endParaRPr>
          </a:p>
        </p:txBody>
      </p:sp>
      <p:sp>
        <p:nvSpPr>
          <p:cNvPr id="5" name="TextBox 4">
            <a:extLst>
              <a:ext uri="{FF2B5EF4-FFF2-40B4-BE49-F238E27FC236}">
                <a16:creationId xmlns:a16="http://schemas.microsoft.com/office/drawing/2014/main" id="{111A6B72-AB74-8460-0986-2BEF9EC822B4}"/>
              </a:ext>
            </a:extLst>
          </p:cNvPr>
          <p:cNvSpPr txBox="1"/>
          <p:nvPr/>
        </p:nvSpPr>
        <p:spPr>
          <a:xfrm>
            <a:off x="7347257" y="5528687"/>
            <a:ext cx="5002307" cy="1200329"/>
          </a:xfrm>
          <a:prstGeom prst="rect">
            <a:avLst/>
          </a:prstGeom>
          <a:noFill/>
        </p:spPr>
        <p:txBody>
          <a:bodyPr wrap="square">
            <a:spAutoFit/>
          </a:bodyPr>
          <a:lstStyle/>
          <a:p>
            <a:r>
              <a:rPr lang="en-GB" b="1" dirty="0"/>
              <a:t>Figure 3: </a:t>
            </a:r>
            <a:r>
              <a:rPr lang="en-GB" dirty="0"/>
              <a:t>Analytical framework</a:t>
            </a:r>
          </a:p>
          <a:p>
            <a:r>
              <a:rPr lang="en-GB" dirty="0"/>
              <a:t>Source: Authors and adapted from </a:t>
            </a:r>
            <a:r>
              <a:rPr lang="en-GB" dirty="0" err="1"/>
              <a:t>Romzek</a:t>
            </a:r>
            <a:r>
              <a:rPr lang="en-GB" dirty="0"/>
              <a:t> and </a:t>
            </a:r>
            <a:r>
              <a:rPr lang="en-GB" dirty="0" err="1"/>
              <a:t>Dubnick</a:t>
            </a:r>
            <a:r>
              <a:rPr lang="en-GB" dirty="0"/>
              <a:t> (1987), </a:t>
            </a:r>
            <a:r>
              <a:rPr lang="en-GB" dirty="0" err="1"/>
              <a:t>Romzek</a:t>
            </a:r>
            <a:r>
              <a:rPr lang="en-GB" dirty="0"/>
              <a:t> (2000)</a:t>
            </a:r>
          </a:p>
          <a:p>
            <a:endParaRPr lang="en-GB" dirty="0"/>
          </a:p>
        </p:txBody>
      </p:sp>
    </p:spTree>
    <p:extLst>
      <p:ext uri="{BB962C8B-B14F-4D97-AF65-F5344CB8AC3E}">
        <p14:creationId xmlns:p14="http://schemas.microsoft.com/office/powerpoint/2010/main" val="32126643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174F573-8521-73E1-5E20-2EA92E5120F7}"/>
              </a:ext>
            </a:extLst>
          </p:cNvPr>
          <p:cNvGraphicFramePr>
            <a:graphicFrameLocks noGrp="1"/>
          </p:cNvGraphicFramePr>
          <p:nvPr>
            <p:ph idx="1"/>
            <p:extLst>
              <p:ext uri="{D42A27DB-BD31-4B8C-83A1-F6EECF244321}">
                <p14:modId xmlns:p14="http://schemas.microsoft.com/office/powerpoint/2010/main" val="1324655667"/>
              </p:ext>
            </p:extLst>
          </p:nvPr>
        </p:nvGraphicFramePr>
        <p:xfrm>
          <a:off x="786388" y="828477"/>
          <a:ext cx="10619228" cy="5201048"/>
        </p:xfrm>
        <a:graphic>
          <a:graphicData uri="http://schemas.openxmlformats.org/drawingml/2006/table">
            <a:tbl>
              <a:tblPr firstRow="1" firstCol="1" bandRow="1">
                <a:solidFill>
                  <a:srgbClr val="F2F2F2">
                    <a:alpha val="30196"/>
                  </a:srgbClr>
                </a:solidFill>
                <a:tableStyleId>{5C22544A-7EE6-4342-B048-85BDC9FD1C3A}</a:tableStyleId>
              </a:tblPr>
              <a:tblGrid>
                <a:gridCol w="2654807">
                  <a:extLst>
                    <a:ext uri="{9D8B030D-6E8A-4147-A177-3AD203B41FA5}">
                      <a16:colId xmlns:a16="http://schemas.microsoft.com/office/drawing/2014/main" val="984598862"/>
                    </a:ext>
                  </a:extLst>
                </a:gridCol>
                <a:gridCol w="2654807">
                  <a:extLst>
                    <a:ext uri="{9D8B030D-6E8A-4147-A177-3AD203B41FA5}">
                      <a16:colId xmlns:a16="http://schemas.microsoft.com/office/drawing/2014/main" val="2882694943"/>
                    </a:ext>
                  </a:extLst>
                </a:gridCol>
                <a:gridCol w="2654807">
                  <a:extLst>
                    <a:ext uri="{9D8B030D-6E8A-4147-A177-3AD203B41FA5}">
                      <a16:colId xmlns:a16="http://schemas.microsoft.com/office/drawing/2014/main" val="462974889"/>
                    </a:ext>
                  </a:extLst>
                </a:gridCol>
                <a:gridCol w="2654807">
                  <a:extLst>
                    <a:ext uri="{9D8B030D-6E8A-4147-A177-3AD203B41FA5}">
                      <a16:colId xmlns:a16="http://schemas.microsoft.com/office/drawing/2014/main" val="263770533"/>
                    </a:ext>
                  </a:extLst>
                </a:gridCol>
              </a:tblGrid>
              <a:tr h="568241">
                <a:tc>
                  <a:txBody>
                    <a:bodyPr/>
                    <a:lstStyle/>
                    <a:p>
                      <a:pPr>
                        <a:lnSpc>
                          <a:spcPct val="107000"/>
                        </a:lnSpc>
                        <a:spcAft>
                          <a:spcPts val="800"/>
                        </a:spcAft>
                      </a:pPr>
                      <a:r>
                        <a:rPr lang="en-GB" sz="1200" b="0" kern="100" cap="none" spc="0">
                          <a:solidFill>
                            <a:schemeClr val="bg1"/>
                          </a:solidFill>
                          <a:effectLst/>
                        </a:rPr>
                        <a:t>Government concern</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Governance reforms results in accountability shift </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Initial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Expected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153430796"/>
                  </a:ext>
                </a:extLst>
              </a:tr>
              <a:tr h="568241">
                <a:tc rowSpan="2">
                  <a:txBody>
                    <a:bodyPr/>
                    <a:lstStyle/>
                    <a:p>
                      <a:pPr>
                        <a:lnSpc>
                          <a:spcPct val="107000"/>
                        </a:lnSpc>
                        <a:spcAft>
                          <a:spcPts val="800"/>
                        </a:spcAft>
                      </a:pPr>
                      <a:r>
                        <a:rPr lang="en-GB" sz="1200" kern="100" cap="none" spc="0">
                          <a:solidFill>
                            <a:schemeClr val="tx1"/>
                          </a:solidFill>
                          <a:effectLst/>
                        </a:rPr>
                        <a:t>a. Insufficient control of an agency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lnR>
                    <a:lnT w="38100" cmpd="sng">
                      <a:noFill/>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Bureaucratic accountability To: Legal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External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38100" cap="flat" cmpd="sng" algn="ctr">
                      <a:noFill/>
                      <a:prstDash val="solid"/>
                    </a:lnR>
                    <a:lnT w="38100" cmpd="sng">
                      <a:noFill/>
                    </a:lnT>
                    <a:lnB w="6350" cap="flat" cmpd="sng" algn="ctr">
                      <a:noFill/>
                      <a:prstDash val="solid"/>
                    </a:lnB>
                    <a:solidFill>
                      <a:srgbClr val="F2F2F2">
                        <a:alpha val="30196"/>
                      </a:srgbClr>
                    </a:solidFill>
                  </a:tcPr>
                </a:tc>
                <a:extLst>
                  <a:ext uri="{0D108BD9-81ED-4DB2-BD59-A6C34878D82A}">
                    <a16:rowId xmlns:a16="http://schemas.microsoft.com/office/drawing/2014/main" val="1721744296"/>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Professional accountability  To: Political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Internal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740198407"/>
                  </a:ext>
                </a:extLst>
              </a:tr>
              <a:tr h="568241">
                <a:tc rowSpan="2">
                  <a:txBody>
                    <a:bodyPr/>
                    <a:lstStyle/>
                    <a:p>
                      <a:pPr>
                        <a:lnSpc>
                          <a:spcPct val="107000"/>
                        </a:lnSpc>
                        <a:spcAft>
                          <a:spcPts val="800"/>
                        </a:spcAft>
                      </a:pPr>
                      <a:r>
                        <a:rPr lang="en-GB" sz="1200" kern="100" cap="none" spc="0" dirty="0">
                          <a:solidFill>
                            <a:schemeClr val="tx1"/>
                          </a:solidFill>
                          <a:effectLst/>
                        </a:rPr>
                        <a:t>b. Excessive control of an agency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lnR>
                    <a:lnT w="6350" cap="flat" cmpd="sng" algn="ctr">
                      <a:solidFill>
                        <a:schemeClr val="tx1">
                          <a:lumMod val="75000"/>
                          <a:lumOff val="25000"/>
                        </a:schemeClr>
                      </a:solidFill>
                      <a:prstDash val="solid"/>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Legal accountability To: Bureaucratic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External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398596567"/>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Political accountability  To: Professional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Internal control, high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428236745"/>
                  </a:ext>
                </a:extLst>
              </a:tr>
              <a:tr h="568241">
                <a:tc rowSpan="2">
                  <a:txBody>
                    <a:bodyPr/>
                    <a:lstStyle/>
                    <a:p>
                      <a:pPr>
                        <a:lnSpc>
                          <a:spcPct val="107000"/>
                        </a:lnSpc>
                        <a:spcAft>
                          <a:spcPts val="800"/>
                        </a:spcAft>
                      </a:pPr>
                      <a:r>
                        <a:rPr lang="en-GB" sz="1200" kern="100" cap="none" spc="0">
                          <a:solidFill>
                            <a:schemeClr val="tx1"/>
                          </a:solidFill>
                          <a:effectLst/>
                        </a:rPr>
                        <a:t>c. Insufficient autonomy of an agency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lnR>
                    <a:lnT w="6350" cap="flat" cmpd="sng" algn="ctr">
                      <a:solidFill>
                        <a:schemeClr val="tx1">
                          <a:lumMod val="75000"/>
                          <a:lumOff val="25000"/>
                        </a:schemeClr>
                      </a:solidFill>
                      <a:prstDash val="solid"/>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From: Bureaucratic accountability To: Professional accountability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412309278"/>
                  </a:ext>
                </a:extLst>
              </a:tr>
              <a:tr h="655120">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Legal accountability  To Political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1985402813"/>
                  </a:ext>
                </a:extLst>
              </a:tr>
              <a:tr h="568241">
                <a:tc rowSpan="2">
                  <a:txBody>
                    <a:bodyPr/>
                    <a:lstStyle/>
                    <a:p>
                      <a:pPr>
                        <a:lnSpc>
                          <a:spcPct val="107000"/>
                        </a:lnSpc>
                        <a:spcAft>
                          <a:spcPts val="800"/>
                        </a:spcAft>
                      </a:pPr>
                      <a:r>
                        <a:rPr lang="en-GB" sz="1200" kern="100" cap="none" spc="0" dirty="0">
                          <a:solidFill>
                            <a:schemeClr val="tx1"/>
                          </a:solidFill>
                          <a:effectLst/>
                        </a:rPr>
                        <a:t>d. Excessive autonomy of an agency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lnR>
                    <a:lnT w="6350" cap="flat" cmpd="sng" algn="ctr">
                      <a:solidFill>
                        <a:schemeClr val="tx1">
                          <a:lumMod val="75000"/>
                          <a:lumOff val="25000"/>
                        </a:schemeClr>
                      </a:solidFill>
                      <a:prstDash val="solid"/>
                    </a:lnT>
                    <a:lnB w="3810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Professional accountability  To: Bureaucratic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12700" cmpd="sng">
                      <a:noFill/>
                      <a:prstDash val="solid"/>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38100" cap="flat" cmpd="sng" algn="ctr">
                      <a:noFill/>
                      <a:prstDash val="solid"/>
                    </a:lnR>
                    <a:lnT w="12700" cmpd="sng">
                      <a:noFill/>
                      <a:prstDash val="solid"/>
                    </a:lnT>
                    <a:lnB w="6350" cap="flat" cmpd="sng" algn="ctr">
                      <a:noFill/>
                      <a:prstDash val="solid"/>
                    </a:lnB>
                    <a:solidFill>
                      <a:srgbClr val="F2F2F2">
                        <a:alpha val="30196"/>
                      </a:srgbClr>
                    </a:solidFill>
                  </a:tcPr>
                </a:tc>
                <a:extLst>
                  <a:ext uri="{0D108BD9-81ED-4DB2-BD59-A6C34878D82A}">
                    <a16:rowId xmlns:a16="http://schemas.microsoft.com/office/drawing/2014/main" val="3488248035"/>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Political accountability  To: Legal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External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External control, low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777284870"/>
                  </a:ext>
                </a:extLst>
              </a:tr>
            </a:tbl>
          </a:graphicData>
        </a:graphic>
      </p:graphicFrame>
    </p:spTree>
    <p:extLst>
      <p:ext uri="{BB962C8B-B14F-4D97-AF65-F5344CB8AC3E}">
        <p14:creationId xmlns:p14="http://schemas.microsoft.com/office/powerpoint/2010/main" val="10718309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43EFC75-D61F-4CEA-9817-11CC860305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C02F3DD-3E32-4AF8-BFA1-D131A6B4B7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w="31750" cap="sq">
            <a:no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C174F573-8521-73E1-5E20-2EA92E5120F7}"/>
              </a:ext>
            </a:extLst>
          </p:cNvPr>
          <p:cNvGraphicFramePr>
            <a:graphicFrameLocks noGrp="1"/>
          </p:cNvGraphicFramePr>
          <p:nvPr>
            <p:ph idx="1"/>
            <p:extLst>
              <p:ext uri="{D42A27DB-BD31-4B8C-83A1-F6EECF244321}">
                <p14:modId xmlns:p14="http://schemas.microsoft.com/office/powerpoint/2010/main" val="625914745"/>
              </p:ext>
            </p:extLst>
          </p:nvPr>
        </p:nvGraphicFramePr>
        <p:xfrm>
          <a:off x="786388" y="828477"/>
          <a:ext cx="10619228" cy="1704723"/>
        </p:xfrm>
        <a:graphic>
          <a:graphicData uri="http://schemas.openxmlformats.org/drawingml/2006/table">
            <a:tbl>
              <a:tblPr firstRow="1" firstCol="1" bandRow="1">
                <a:solidFill>
                  <a:srgbClr val="F2F2F2">
                    <a:alpha val="30196"/>
                  </a:srgbClr>
                </a:solidFill>
                <a:tableStyleId>{5C22544A-7EE6-4342-B048-85BDC9FD1C3A}</a:tableStyleId>
              </a:tblPr>
              <a:tblGrid>
                <a:gridCol w="2654807">
                  <a:extLst>
                    <a:ext uri="{9D8B030D-6E8A-4147-A177-3AD203B41FA5}">
                      <a16:colId xmlns:a16="http://schemas.microsoft.com/office/drawing/2014/main" val="984598862"/>
                    </a:ext>
                  </a:extLst>
                </a:gridCol>
                <a:gridCol w="2654807">
                  <a:extLst>
                    <a:ext uri="{9D8B030D-6E8A-4147-A177-3AD203B41FA5}">
                      <a16:colId xmlns:a16="http://schemas.microsoft.com/office/drawing/2014/main" val="2882694943"/>
                    </a:ext>
                  </a:extLst>
                </a:gridCol>
                <a:gridCol w="2654807">
                  <a:extLst>
                    <a:ext uri="{9D8B030D-6E8A-4147-A177-3AD203B41FA5}">
                      <a16:colId xmlns:a16="http://schemas.microsoft.com/office/drawing/2014/main" val="462974889"/>
                    </a:ext>
                  </a:extLst>
                </a:gridCol>
                <a:gridCol w="2654807">
                  <a:extLst>
                    <a:ext uri="{9D8B030D-6E8A-4147-A177-3AD203B41FA5}">
                      <a16:colId xmlns:a16="http://schemas.microsoft.com/office/drawing/2014/main" val="263770533"/>
                    </a:ext>
                  </a:extLst>
                </a:gridCol>
              </a:tblGrid>
              <a:tr h="568241">
                <a:tc>
                  <a:txBody>
                    <a:bodyPr/>
                    <a:lstStyle/>
                    <a:p>
                      <a:pPr>
                        <a:lnSpc>
                          <a:spcPct val="107000"/>
                        </a:lnSpc>
                        <a:spcAft>
                          <a:spcPts val="800"/>
                        </a:spcAft>
                      </a:pPr>
                      <a:r>
                        <a:rPr lang="en-GB" sz="1200" b="0" kern="100" cap="none" spc="0" dirty="0">
                          <a:solidFill>
                            <a:schemeClr val="bg1"/>
                          </a:solidFill>
                          <a:effectLst/>
                        </a:rPr>
                        <a:t>Government concern</a:t>
                      </a:r>
                      <a:endParaRPr lang="en-GB" sz="1200" b="0" kern="100" cap="none" spc="0" dirty="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9050" cap="flat" cmpd="sng" algn="ctr">
                      <a:noFill/>
                      <a:prstDash val="solid"/>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Governance reforms results in accountability shift </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Initial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tc>
                  <a:txBody>
                    <a:bodyPr/>
                    <a:lstStyle/>
                    <a:p>
                      <a:pPr>
                        <a:lnSpc>
                          <a:spcPct val="107000"/>
                        </a:lnSpc>
                        <a:spcAft>
                          <a:spcPts val="800"/>
                        </a:spcAft>
                      </a:pPr>
                      <a:r>
                        <a:rPr lang="en-GB" sz="1200" b="0" kern="100" cap="none" spc="0">
                          <a:solidFill>
                            <a:schemeClr val="bg1"/>
                          </a:solidFill>
                          <a:effectLst/>
                        </a:rPr>
                        <a:t>Expected focus of accountability (dimensions)</a:t>
                      </a:r>
                      <a:endParaRPr lang="en-GB" sz="1200" b="0" kern="100" cap="none" spc="0">
                        <a:solidFill>
                          <a:schemeClr val="bg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nchor="ctr">
                    <a:lnL w="12700" cmpd="sng">
                      <a:noFill/>
                    </a:lnL>
                    <a:lnR w="12700" cmpd="sng">
                      <a:noFill/>
                    </a:lnR>
                    <a:lnT w="19050" cap="flat" cmpd="sng" algn="ctr">
                      <a:noFill/>
                      <a:prstDash val="solid"/>
                    </a:lnT>
                    <a:lnB w="38100" cmpd="sng">
                      <a:noFill/>
                    </a:lnB>
                    <a:solidFill>
                      <a:schemeClr val="accent1"/>
                    </a:solidFill>
                  </a:tcPr>
                </a:tc>
                <a:extLst>
                  <a:ext uri="{0D108BD9-81ED-4DB2-BD59-A6C34878D82A}">
                    <a16:rowId xmlns:a16="http://schemas.microsoft.com/office/drawing/2014/main" val="3153430796"/>
                  </a:ext>
                </a:extLst>
              </a:tr>
              <a:tr h="568241">
                <a:tc rowSpan="2">
                  <a:txBody>
                    <a:bodyPr/>
                    <a:lstStyle/>
                    <a:p>
                      <a:pPr>
                        <a:lnSpc>
                          <a:spcPct val="107000"/>
                        </a:lnSpc>
                        <a:spcAft>
                          <a:spcPts val="800"/>
                        </a:spcAft>
                      </a:pPr>
                      <a:r>
                        <a:rPr lang="en-GB" sz="1200" kern="100" cap="none" spc="0">
                          <a:solidFill>
                            <a:schemeClr val="tx1"/>
                          </a:solidFill>
                          <a:effectLst/>
                        </a:rPr>
                        <a:t>a. Insufficient control of an agency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38100" cap="flat" cmpd="sng" algn="ctr">
                      <a:noFill/>
                      <a:prstDash val="solid"/>
                    </a:lnL>
                    <a:lnR w="6350" cap="flat" cmpd="sng" algn="ctr">
                      <a:solidFill>
                        <a:schemeClr val="tx1">
                          <a:lumMod val="75000"/>
                          <a:lumOff val="25000"/>
                        </a:schemeClr>
                      </a:solidFill>
                      <a:prstDash val="solid"/>
                    </a:lnR>
                    <a:lnT w="38100" cmpd="sng">
                      <a:noFill/>
                    </a:lnT>
                    <a:lnB w="6350" cap="flat" cmpd="sng" algn="ctr">
                      <a:solidFill>
                        <a:schemeClr val="tx1">
                          <a:lumMod val="75000"/>
                          <a:lumOff val="25000"/>
                        </a:schemeClr>
                      </a:solidFill>
                      <a:prstDash val="solid"/>
                    </a:lnB>
                    <a:solidFill>
                      <a:srgbClr val="F2F2F2">
                        <a:alpha val="30196"/>
                      </a:srgbClr>
                    </a:solidFill>
                  </a:tcPr>
                </a:tc>
                <a:tc>
                  <a:txBody>
                    <a:bodyPr/>
                    <a:lstStyle/>
                    <a:p>
                      <a:pPr>
                        <a:lnSpc>
                          <a:spcPct val="107000"/>
                        </a:lnSpc>
                        <a:spcAft>
                          <a:spcPts val="800"/>
                        </a:spcAft>
                      </a:pPr>
                      <a:r>
                        <a:rPr lang="en-GB" sz="1200" kern="100" cap="none" spc="0" dirty="0">
                          <a:solidFill>
                            <a:schemeClr val="tx1"/>
                          </a:solidFill>
                          <a:effectLst/>
                        </a:rPr>
                        <a:t>From: Bureaucratic accountability To: Legal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Internal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6350" cap="flat" cmpd="sng" algn="ctr">
                      <a:solidFill>
                        <a:schemeClr val="tx1">
                          <a:lumMod val="75000"/>
                          <a:lumOff val="25000"/>
                        </a:schemeClr>
                      </a:solidFill>
                      <a:prstDash val="solid"/>
                    </a:lnR>
                    <a:lnT w="38100" cmpd="sng">
                      <a:noFill/>
                    </a:lnT>
                    <a:lnB w="6350" cap="flat" cmpd="sng" algn="ctr">
                      <a:noFill/>
                      <a:prstDash val="solid"/>
                    </a:lnB>
                    <a:solidFill>
                      <a:srgbClr val="F2F2F2">
                        <a:alpha val="30196"/>
                      </a:srgbClr>
                    </a:solidFill>
                  </a:tcPr>
                </a:tc>
                <a:tc>
                  <a:txBody>
                    <a:bodyPr/>
                    <a:lstStyle/>
                    <a:p>
                      <a:pPr>
                        <a:lnSpc>
                          <a:spcPct val="107000"/>
                        </a:lnSpc>
                        <a:spcAft>
                          <a:spcPts val="800"/>
                        </a:spcAft>
                      </a:pPr>
                      <a:r>
                        <a:rPr lang="en-GB" sz="1200" kern="100" cap="none" spc="0">
                          <a:solidFill>
                            <a:schemeClr val="tx1"/>
                          </a:solidFill>
                          <a:effectLst/>
                        </a:rPr>
                        <a:t>External control, low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solidFill>
                        <a:schemeClr val="tx1">
                          <a:lumMod val="75000"/>
                          <a:lumOff val="25000"/>
                        </a:schemeClr>
                      </a:solidFill>
                      <a:prstDash val="solid"/>
                    </a:lnL>
                    <a:lnR w="38100" cap="flat" cmpd="sng" algn="ctr">
                      <a:noFill/>
                      <a:prstDash val="solid"/>
                    </a:lnR>
                    <a:lnT w="38100" cmpd="sng">
                      <a:noFill/>
                    </a:lnT>
                    <a:lnB w="6350" cap="flat" cmpd="sng" algn="ctr">
                      <a:noFill/>
                      <a:prstDash val="solid"/>
                    </a:lnB>
                    <a:solidFill>
                      <a:srgbClr val="F2F2F2">
                        <a:alpha val="30196"/>
                      </a:srgbClr>
                    </a:solidFill>
                  </a:tcPr>
                </a:tc>
                <a:extLst>
                  <a:ext uri="{0D108BD9-81ED-4DB2-BD59-A6C34878D82A}">
                    <a16:rowId xmlns:a16="http://schemas.microsoft.com/office/drawing/2014/main" val="1721744296"/>
                  </a:ext>
                </a:extLst>
              </a:tr>
              <a:tr h="568241">
                <a:tc vMerge="1">
                  <a:txBody>
                    <a:bodyPr/>
                    <a:lstStyle/>
                    <a:p>
                      <a:endParaRPr lang="en-GB"/>
                    </a:p>
                  </a:txBody>
                  <a:tcPr/>
                </a:tc>
                <a:tc>
                  <a:txBody>
                    <a:bodyPr/>
                    <a:lstStyle/>
                    <a:p>
                      <a:pPr>
                        <a:lnSpc>
                          <a:spcPct val="107000"/>
                        </a:lnSpc>
                        <a:spcAft>
                          <a:spcPts val="800"/>
                        </a:spcAft>
                      </a:pPr>
                      <a:r>
                        <a:rPr lang="en-GB" sz="1200" kern="100" cap="none" spc="0" dirty="0">
                          <a:solidFill>
                            <a:schemeClr val="tx1"/>
                          </a:solidFill>
                          <a:effectLst/>
                        </a:rPr>
                        <a:t>From: Professional accountability  To: Political accountability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a:solidFill>
                            <a:schemeClr val="tx1"/>
                          </a:solidFill>
                          <a:effectLst/>
                        </a:rPr>
                        <a:t>Internal control, high autonomy</a:t>
                      </a:r>
                      <a:endParaRPr lang="en-GB" sz="1200" kern="100" cap="none" spc="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6350" cap="flat" cmpd="sng" algn="ctr">
                      <a:noFill/>
                      <a:prstDash val="solid"/>
                    </a:lnR>
                    <a:lnT w="6350" cap="flat" cmpd="sng" algn="ctr">
                      <a:noFill/>
                      <a:prstDash val="solid"/>
                    </a:lnT>
                    <a:lnB w="12700" cmpd="sng">
                      <a:noFill/>
                      <a:prstDash val="solid"/>
                    </a:lnB>
                    <a:solidFill>
                      <a:schemeClr val="bg1">
                        <a:lumMod val="95000"/>
                      </a:schemeClr>
                    </a:solidFill>
                  </a:tcPr>
                </a:tc>
                <a:tc>
                  <a:txBody>
                    <a:bodyPr/>
                    <a:lstStyle/>
                    <a:p>
                      <a:pPr>
                        <a:lnSpc>
                          <a:spcPct val="107000"/>
                        </a:lnSpc>
                        <a:spcAft>
                          <a:spcPts val="800"/>
                        </a:spcAft>
                      </a:pPr>
                      <a:r>
                        <a:rPr lang="en-GB" sz="1200" kern="100" cap="none" spc="0" dirty="0">
                          <a:solidFill>
                            <a:schemeClr val="tx1"/>
                          </a:solidFill>
                          <a:effectLst/>
                        </a:rPr>
                        <a:t>External control, high autonomy</a:t>
                      </a:r>
                      <a:endParaRPr lang="en-GB" sz="1200" kern="100" cap="none" spc="0" dirty="0">
                        <a:solidFill>
                          <a:schemeClr val="tx1"/>
                        </a:solidFill>
                        <a:effectLst/>
                        <a:latin typeface="Calibri" panose="020F0502020204030204" pitchFamily="34" charset="0"/>
                        <a:ea typeface="Yu Mincho" panose="02020400000000000000" pitchFamily="18" charset="-128"/>
                        <a:cs typeface="Arial" panose="020B0604020202020204" pitchFamily="34" charset="0"/>
                      </a:endParaRPr>
                    </a:p>
                  </a:txBody>
                  <a:tcPr marL="101648" marR="32878" marT="78191" marB="78191">
                    <a:lnL w="6350" cap="flat" cmpd="sng" algn="ctr">
                      <a:noFill/>
                      <a:prstDash val="solid"/>
                    </a:lnL>
                    <a:lnR w="12700" cmpd="sng">
                      <a:noFill/>
                      <a:prstDash val="solid"/>
                    </a:lnR>
                    <a:lnT w="6350" cap="flat" cmpd="sng" algn="ctr">
                      <a:noFill/>
                      <a:prstDash val="solid"/>
                    </a:lnT>
                    <a:lnB w="12700" cmpd="sng">
                      <a:noFill/>
                      <a:prstDash val="solid"/>
                    </a:lnB>
                    <a:solidFill>
                      <a:schemeClr val="bg1">
                        <a:lumMod val="95000"/>
                      </a:schemeClr>
                    </a:solidFill>
                  </a:tcPr>
                </a:tc>
                <a:extLst>
                  <a:ext uri="{0D108BD9-81ED-4DB2-BD59-A6C34878D82A}">
                    <a16:rowId xmlns:a16="http://schemas.microsoft.com/office/drawing/2014/main" val="2740198407"/>
                  </a:ext>
                </a:extLst>
              </a:tr>
            </a:tbl>
          </a:graphicData>
        </a:graphic>
      </p:graphicFrame>
      <p:pic>
        <p:nvPicPr>
          <p:cNvPr id="29" name="Picture 28">
            <a:extLst>
              <a:ext uri="{FF2B5EF4-FFF2-40B4-BE49-F238E27FC236}">
                <a16:creationId xmlns:a16="http://schemas.microsoft.com/office/drawing/2014/main" id="{0BE4388D-0349-4C99-48D6-74987FEC4CC5}"/>
              </a:ext>
            </a:extLst>
          </p:cNvPr>
          <p:cNvPicPr>
            <a:picLocks noChangeAspect="1"/>
          </p:cNvPicPr>
          <p:nvPr/>
        </p:nvPicPr>
        <p:blipFill>
          <a:blip r:embed="rId3"/>
          <a:stretch>
            <a:fillRect/>
          </a:stretch>
        </p:blipFill>
        <p:spPr>
          <a:xfrm>
            <a:off x="2880000" y="2700000"/>
            <a:ext cx="6440587" cy="3600000"/>
          </a:xfrm>
          <a:prstGeom prst="rect">
            <a:avLst/>
          </a:prstGeom>
        </p:spPr>
      </p:pic>
    </p:spTree>
    <p:extLst>
      <p:ext uri="{BB962C8B-B14F-4D97-AF65-F5344CB8AC3E}">
        <p14:creationId xmlns:p14="http://schemas.microsoft.com/office/powerpoint/2010/main" val="1577627723"/>
      </p:ext>
    </p:extLst>
  </p:cSld>
  <p:clrMapOvr>
    <a:masterClrMapping/>
  </p:clrMapOvr>
</p:sld>
</file>

<file path=ppt/theme/theme1.xml><?xml version="1.0" encoding="utf-8"?>
<a:theme xmlns:a="http://schemas.openxmlformats.org/drawingml/2006/main" name="Metropolitan">
  <a:themeElements>
    <a:clrScheme name="Office 2013 - 2022">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TM03457491[[fn=Metropolitan]]</Template>
  <TotalTime>0</TotalTime>
  <Words>2771</Words>
  <Application>Microsoft Office PowerPoint</Application>
  <PresentationFormat>Widescreen</PresentationFormat>
  <Paragraphs>202</Paragraphs>
  <Slides>14</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Aptos</vt:lpstr>
      <vt:lpstr>Arial</vt:lpstr>
      <vt:lpstr>Calibri</vt:lpstr>
      <vt:lpstr>Calibri Light</vt:lpstr>
      <vt:lpstr>Symbol</vt:lpstr>
      <vt:lpstr>Metropolitan</vt:lpstr>
      <vt:lpstr>Governance reforms and the dynamics of accountability in public services</vt:lpstr>
      <vt:lpstr>Accountability of public services</vt:lpstr>
      <vt:lpstr>Theoretical perspectives on accountability</vt:lpstr>
      <vt:lpstr>Accountability typology</vt:lpstr>
      <vt:lpstr>Governance reforms</vt:lpstr>
      <vt:lpstr>Research gap</vt:lpstr>
      <vt:lpstr>Towards a conceptualisation</vt:lpstr>
      <vt:lpstr>PowerPoint Presentation</vt:lpstr>
      <vt:lpstr>PowerPoint Presentation</vt:lpstr>
      <vt:lpstr>PowerPoint Presentation</vt:lpstr>
      <vt:lpstr>PowerPoint Presentation</vt:lpstr>
      <vt:lpstr>PowerPoint Presentation</vt:lpstr>
      <vt:lpstr>Discussion and conclusions</vt:lpstr>
      <vt:lpstr>Thank you</vt:lpstr>
    </vt:vector>
  </TitlesOfParts>
  <Company>Nottingham Trent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Lakoma, Katarzyna</dc:creator>
  <cp:lastModifiedBy>Gallacher, Jonathan</cp:lastModifiedBy>
  <cp:revision>2</cp:revision>
  <dcterms:created xsi:type="dcterms:W3CDTF">2024-08-12T14:29:45Z</dcterms:created>
  <dcterms:modified xsi:type="dcterms:W3CDTF">2024-09-17T14:57:21Z</dcterms:modified>
</cp:coreProperties>
</file>