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6" r:id="rId7"/>
    <p:sldId id="259" r:id="rId8"/>
    <p:sldId id="265" r:id="rId9"/>
    <p:sldId id="267" r:id="rId10"/>
    <p:sldId id="260" r:id="rId11"/>
    <p:sldId id="26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0477-5158-2161-EB2C-8318E8DFF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2143F-6AA2-5D5C-335A-F6BA2CC4C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EFE1D-43BA-02E5-5C75-D5652E61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D5C4D-8483-9B32-A292-9C547B2C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5D870-79F4-2957-5C42-C9AD158F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8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2639-6068-9C7E-EC94-0B89B53E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01E58-A54D-DDF2-3A16-E3735ABB1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8ED72-F163-B409-754D-83AC9B1F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11798-C21A-EAC8-6654-F15D15E9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515CC-0821-0381-3AC7-1AAE11B4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CA98D-9BF2-2A9C-DB9F-3F7E09215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486DA-84A4-5DBA-376E-5C5DCDF49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957DD-9D1C-C640-8FB9-4E05F9BA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1A8C1-0EEF-817F-698E-1EC07B2A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B617E-207E-8B5F-0BE1-C33DA395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9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1958-E20A-30F5-3414-C4CA0879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6782-5DBA-BF3E-5E6B-9DEE9482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4FA5B-8B63-174A-9751-1B5833B8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C034A-34F1-D7C6-35A0-364B1B99E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F2A14-D91B-E00D-E3F5-7FBF19BD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1D4FC-9DD2-D75C-4CC0-4C3B0C927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08BEF-2327-12E0-A967-BBB95A03C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C4067-4E97-391B-1761-49EE945D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26F3A-C685-9EB3-1519-48602CCF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DD400-0C58-65CD-94B7-1ADDECE2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67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4A0D-D8D4-82EC-B5D2-17CD235D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E1E9E-06A6-A0CA-20D6-31D5CB752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ACEFA-0740-DCBD-58E5-3307D315C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DDB41-9FD3-CAED-CA20-BA934272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EF8DA-CE3F-216D-85A1-FB33CD01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CCE8D-B53E-22EA-A5D3-B6D874DB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46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0BC5-00E8-8209-FA98-F2CA36A8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234D9-0C4F-4A16-2062-E31CAD3A5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129D4-5002-4BF1-59BA-12F2AB4E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81947-76B8-83DC-B56A-49EFBF81C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B4FCD-565A-B558-3BA4-A04BF77FA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0AE1C-5A56-ED18-29E4-09CD561A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912DD-C047-90CE-FACE-B572339B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F1976-5AC5-CB5A-A95F-0D3DCC0C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32BA-EC39-C0AC-C577-8B15DF88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655099-CC94-A7BC-4080-E09347FC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89B6D-5352-2A1F-91A7-2D3D458F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7F24E-01C4-1BB2-279C-06B4BA3D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98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BBDCA0-BF18-DA87-FDA0-84F5E6E3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AD5E95-AE9C-370F-811B-F7324073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68EA2-F2CC-30BE-FFC0-F2AEB6C5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345D-59D4-811C-B5B1-7A685333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4EB1-9DD2-2CAC-AC3E-33332943E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A1568-7E1F-AFFD-7622-8BB6C0138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1824D-14B9-30BF-86AA-16205603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CCD89-5876-6C75-A5DC-90308BBD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CCD3A-6803-F3CE-FBB8-8221CBF9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5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63D92-AC58-7157-7A6A-D3426AC71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25D64-8C3D-67CD-E9D2-51DAEC095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8AF09-4AEA-3596-1BB3-39070A04F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3777B-D8CC-6FCD-B2B2-FC5A4C60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B6320-A869-DF27-11DD-D70C9637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C72A8-4529-E581-8FFF-33698B50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7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3B408-091F-CD8D-4AE8-386624AF1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350BF-3BF3-D2E8-0248-B0864C009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B14CC-F5A7-0683-E841-C25F619B9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E67F5-FAE6-43A4-9AA6-6565F9BC7D93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14B9C-010E-35A2-846C-394C29651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7F669-1E74-9E37-F742-A5EC46D5D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4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2DA60C47-9F76-46D7-9D57-E0C7BA42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800896-5428-9189-8A32-A6EE7D992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8596" y="679730"/>
            <a:ext cx="4475848" cy="3787041"/>
          </a:xfrm>
        </p:spPr>
        <p:txBody>
          <a:bodyPr>
            <a:normAutofit/>
          </a:bodyPr>
          <a:lstStyle/>
          <a:p>
            <a:pPr algn="l"/>
            <a:r>
              <a:rPr lang="en-GB" sz="29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HMICFRS </a:t>
            </a:r>
            <a:br>
              <a:rPr lang="en-GB" sz="29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Academic Reference Group </a:t>
            </a:r>
            <a:br>
              <a:rPr lang="en-GB" sz="2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900" b="1" baseline="30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9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September 2024</a:t>
            </a:r>
            <a:br>
              <a:rPr lang="en-GB" sz="29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9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9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governance holds fire services to account</a:t>
            </a:r>
            <a:endParaRPr lang="en-GB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AFA98-FE53-486D-5EC6-3325B5263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8595" y="5045529"/>
            <a:ext cx="4475848" cy="1322614"/>
          </a:xfrm>
        </p:spPr>
        <p:txBody>
          <a:bodyPr>
            <a:normAutofit/>
          </a:bodyPr>
          <a:lstStyle/>
          <a:p>
            <a:pPr algn="l"/>
            <a:r>
              <a:rPr lang="en-GB" sz="2000" dirty="0"/>
              <a:t>Professor Peter Murphy</a:t>
            </a:r>
          </a:p>
          <a:p>
            <a:pPr algn="l"/>
            <a:r>
              <a:rPr lang="en-GB" sz="2000" dirty="0"/>
              <a:t>Nottingham Trent University</a:t>
            </a:r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365538" y="385757"/>
            <a:ext cx="1715478" cy="64465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413" y="269325"/>
            <a:ext cx="5591744" cy="61719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pbs.twimg.com/profile_images/1197111496142135297/y...">
            <a:extLst>
              <a:ext uri="{FF2B5EF4-FFF2-40B4-BE49-F238E27FC236}">
                <a16:creationId xmlns:a16="http://schemas.microsoft.com/office/drawing/2014/main" id="{0FB8B44D-F403-D986-DEF4-5C8CAA6A3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6536" y="425052"/>
            <a:ext cx="2825496" cy="282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ttingham Business School at NTU ...">
            <a:extLst>
              <a:ext uri="{FF2B5EF4-FFF2-40B4-BE49-F238E27FC236}">
                <a16:creationId xmlns:a16="http://schemas.microsoft.com/office/drawing/2014/main" id="{2F9AEC2F-EEB8-826C-4739-3564BE8AF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5100" y="4116469"/>
            <a:ext cx="3886200" cy="123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1040">
            <a:extLst>
              <a:ext uri="{FF2B5EF4-FFF2-40B4-BE49-F238E27FC236}">
                <a16:creationId xmlns:a16="http://schemas.microsoft.com/office/drawing/2014/main" id="{6CF143E5-57C3-46A3-91A2-EDAA7A8E6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0543" y="2754068"/>
            <a:ext cx="149016" cy="17099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D7D48A-FC97-203A-E6E5-C9D09B64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Overview and Scrutiny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3998-4E64-274E-F7E8-6C943508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r>
              <a:rPr lang="en-GB" sz="2000" dirty="0"/>
              <a:t>Overview and Scrutiny model of executive governance </a:t>
            </a:r>
            <a:r>
              <a:rPr lang="en-GB" sz="2000" b="1" dirty="0"/>
              <a:t>derived from parliamentary model</a:t>
            </a:r>
            <a:r>
              <a:rPr lang="en-GB" sz="2000" dirty="0"/>
              <a:t> (but more extensive) introduced in 2000 Local Government Act 2000 to replace the committee system  </a:t>
            </a:r>
          </a:p>
          <a:p>
            <a:endParaRPr lang="en-GB" sz="800" dirty="0"/>
          </a:p>
          <a:p>
            <a:r>
              <a:rPr lang="en-GB" sz="2000" dirty="0"/>
              <a:t>Localism Act 2011 gave option of </a:t>
            </a:r>
            <a:r>
              <a:rPr lang="en-GB" sz="2000" b="1" dirty="0"/>
              <a:t>reverting to committee system </a:t>
            </a:r>
            <a:r>
              <a:rPr lang="en-GB" sz="2000" dirty="0"/>
              <a:t>which generated concerns over the effectiveness of scrutiny </a:t>
            </a:r>
          </a:p>
          <a:p>
            <a:endParaRPr lang="en-GB" sz="800" dirty="0"/>
          </a:p>
          <a:p>
            <a:r>
              <a:rPr lang="en-GB" sz="2000" dirty="0"/>
              <a:t>In 2017 the DCLG Select Committee Inquiry found </a:t>
            </a:r>
            <a:r>
              <a:rPr lang="en-GB" sz="2000" b="1" dirty="0"/>
              <a:t>“the most significant factor in determining whether or not scrutiny committees are effective is the organisational culture of a particular authority”  </a:t>
            </a:r>
            <a:r>
              <a:rPr lang="en-GB" sz="2000" dirty="0"/>
              <a:t>The will as well as the wherewithal?</a:t>
            </a:r>
          </a:p>
          <a:p>
            <a:endParaRPr lang="en-GB" sz="800" dirty="0"/>
          </a:p>
          <a:p>
            <a:r>
              <a:rPr lang="en-GB" sz="2000" dirty="0"/>
              <a:t>External Scrutiny by HMICFRS, Auditors and Courts.</a:t>
            </a:r>
          </a:p>
          <a:p>
            <a:endParaRPr lang="en-GB" sz="800" dirty="0"/>
          </a:p>
          <a:p>
            <a:r>
              <a:rPr lang="en-GB" sz="2000" dirty="0"/>
              <a:t>PCC and FPCC consistently acknowledged to have relatively </a:t>
            </a:r>
            <a:r>
              <a:rPr lang="en-GB" sz="2000" b="1" dirty="0"/>
              <a:t>poor internal scrutiny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503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A5A6F-C9D5-1239-8109-0C22D5DA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594745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The Use of Independent Non-Executive Directors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(NEDS)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436C-E9EB-2811-AB99-BC51E3C8F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r>
              <a:rPr lang="en-GB" sz="2000" dirty="0"/>
              <a:t>Use of NEDs adopted from </a:t>
            </a:r>
            <a:r>
              <a:rPr lang="en-GB" sz="2000" b="1" dirty="0"/>
              <a:t>private sector </a:t>
            </a:r>
            <a:r>
              <a:rPr lang="en-GB" sz="2000" dirty="0"/>
              <a:t>governance model. </a:t>
            </a:r>
          </a:p>
          <a:p>
            <a:endParaRPr lang="en-GB" sz="800" dirty="0"/>
          </a:p>
          <a:p>
            <a:r>
              <a:rPr lang="en-GB" sz="2000" b="1" dirty="0"/>
              <a:t>2017 Select Committee </a:t>
            </a:r>
            <a:r>
              <a:rPr lang="en-GB" sz="2000" dirty="0"/>
              <a:t>used evidence from within LAs.</a:t>
            </a:r>
          </a:p>
          <a:p>
            <a:endParaRPr lang="en-GB" sz="800" dirty="0"/>
          </a:p>
          <a:p>
            <a:r>
              <a:rPr lang="en-GB" sz="2000" b="1" dirty="0"/>
              <a:t>Central Government </a:t>
            </a:r>
            <a:r>
              <a:rPr lang="en-GB" sz="2000" dirty="0"/>
              <a:t>departments and Non-Departmental Public Bodies adopted NEDs </a:t>
            </a:r>
          </a:p>
          <a:p>
            <a:endParaRPr lang="en-GB" sz="800" dirty="0"/>
          </a:p>
          <a:p>
            <a:r>
              <a:rPr lang="en-GB" sz="2000" dirty="0"/>
              <a:t>Most evidence available on local public services is from </a:t>
            </a:r>
            <a:r>
              <a:rPr lang="en-GB" sz="2000" b="1" dirty="0"/>
              <a:t>NHS trusts </a:t>
            </a:r>
            <a:r>
              <a:rPr lang="en-GB" sz="2000" dirty="0"/>
              <a:t>and from </a:t>
            </a:r>
            <a:r>
              <a:rPr lang="en-GB" sz="2000" b="1" dirty="0"/>
              <a:t>Education</a:t>
            </a:r>
            <a:r>
              <a:rPr lang="en-GB" sz="2000" dirty="0"/>
              <a:t> (primary secondary tertiary and HEIs)</a:t>
            </a:r>
          </a:p>
          <a:p>
            <a:endParaRPr lang="en-GB" sz="800" dirty="0"/>
          </a:p>
          <a:p>
            <a:r>
              <a:rPr lang="en-GB" sz="2000" b="1" dirty="0"/>
              <a:t>Pre-2012 Health &amp; Social Care Act </a:t>
            </a:r>
            <a:r>
              <a:rPr lang="en-GB" sz="2000" dirty="0"/>
              <a:t>appears the most effective model (Board is made up of Executive Team and expert NEDS with independent chair) </a:t>
            </a:r>
          </a:p>
          <a:p>
            <a:endParaRPr lang="en-GB" sz="800" dirty="0"/>
          </a:p>
          <a:p>
            <a:r>
              <a:rPr lang="en-GB" sz="2000" dirty="0"/>
              <a:t>In non-PFCC authority, PCC or Mayor can </a:t>
            </a:r>
            <a:r>
              <a:rPr lang="en-GB" sz="2000" b="1" dirty="0"/>
              <a:t>attend or nominate a delegate onto the scrutiny panel/committee </a:t>
            </a:r>
            <a:r>
              <a:rPr lang="en-GB" sz="2000" dirty="0"/>
              <a:t>(Lakoma 2024).</a:t>
            </a:r>
          </a:p>
        </p:txBody>
      </p:sp>
    </p:spTree>
    <p:extLst>
      <p:ext uri="{BB962C8B-B14F-4D97-AF65-F5344CB8AC3E}">
        <p14:creationId xmlns:p14="http://schemas.microsoft.com/office/powerpoint/2010/main" val="261371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s in a line and one question mark is lit">
            <a:extLst>
              <a:ext uri="{FF2B5EF4-FFF2-40B4-BE49-F238E27FC236}">
                <a16:creationId xmlns:a16="http://schemas.microsoft.com/office/drawing/2014/main" id="{4E185511-D05B-5D3C-6998-06A60109D5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783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6568F-057B-EC92-84C8-FAC99E28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473" y="2950387"/>
            <a:ext cx="3052293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7408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406EF-5EEF-9C45-2B41-BE2B000A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700" b="1">
                <a:solidFill>
                  <a:srgbClr val="FFFFFF"/>
                </a:solidFill>
                <a:latin typeface="+mn-lt"/>
              </a:rPr>
              <a:t>Governance, Accountability and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4B7CE-9CF1-A852-554D-E7A713DEB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649480"/>
            <a:ext cx="6861058" cy="5546047"/>
          </a:xfrm>
        </p:spPr>
        <p:txBody>
          <a:bodyPr anchor="ctr"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Higher standards of Governance, Accountability and Transparency are required in democratic administrations when operating in the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public interest and spending the public’s money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/>
          </a:p>
          <a:p>
            <a:pPr marL="34290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Governance, Leadership, Management are overlapping concepts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(as are Strategic and Operational Governance) and they are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core concepts in public policy, public service delivery and public assurance. </a:t>
            </a:r>
          </a:p>
          <a:p>
            <a:pPr marL="3429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in the Public Sector is Complex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it works at both individual and systemic levels and has multiple dimensions e.g., types (political, legal, bureaucratic, professional) directions (vertical, horizontal, diagonal) and temporal (retrospective and prospective).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445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CD3AC6-00B9-4A82-275C-11FBD54E1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773509" cy="1148980"/>
          </a:xfrm>
        </p:spPr>
        <p:txBody>
          <a:bodyPr anchor="b">
            <a:normAutofit/>
          </a:bodyPr>
          <a:lstStyle/>
          <a:p>
            <a:r>
              <a:rPr lang="en-GB" sz="3200" b="1" dirty="0">
                <a:latin typeface="+mn-lt"/>
              </a:rPr>
              <a:t>The model of ‘good governance’ in the public sector?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0BD7B-D3B2-87BD-AE8F-AC0FDCD4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04" y="2044700"/>
            <a:ext cx="5773509" cy="4089400"/>
          </a:xfrm>
        </p:spPr>
        <p:txBody>
          <a:bodyPr anchor="t">
            <a:normAutofit/>
          </a:bodyPr>
          <a:lstStyle/>
          <a:p>
            <a:r>
              <a:rPr lang="en-GB" sz="2000" dirty="0"/>
              <a:t>Based on the </a:t>
            </a:r>
            <a:r>
              <a:rPr lang="en-GB" sz="2000" b="1" dirty="0"/>
              <a:t>International Framework Good Governance in the Public Sector </a:t>
            </a:r>
            <a:r>
              <a:rPr lang="en-GB" sz="2000" dirty="0"/>
              <a:t>(IFCA 2014)</a:t>
            </a:r>
          </a:p>
          <a:p>
            <a:endParaRPr lang="en-GB" sz="800" dirty="0"/>
          </a:p>
          <a:p>
            <a:r>
              <a:rPr lang="en-GB" sz="2000" b="1" dirty="0"/>
              <a:t>“Delivering Good Governance in Local Government” </a:t>
            </a:r>
            <a:r>
              <a:rPr lang="en-GB" sz="2000" dirty="0"/>
              <a:t>Framework. (Solace/CIPFA 2016)</a:t>
            </a:r>
          </a:p>
          <a:p>
            <a:endParaRPr lang="en-GB" sz="800" dirty="0"/>
          </a:p>
          <a:p>
            <a:r>
              <a:rPr lang="en-GB" sz="2000" dirty="0"/>
              <a:t>A set of principles that should underpin an authority’s:</a:t>
            </a:r>
          </a:p>
          <a:p>
            <a:pPr marL="457200" lvl="1" indent="0">
              <a:buNone/>
            </a:pPr>
            <a:r>
              <a:rPr lang="en-GB" sz="2000" dirty="0"/>
              <a:t>• Planning, priorities, and objectives</a:t>
            </a:r>
          </a:p>
          <a:p>
            <a:pPr marL="457200" lvl="1" indent="0">
              <a:buNone/>
            </a:pPr>
            <a:r>
              <a:rPr lang="en-GB" sz="2000" dirty="0"/>
              <a:t>• Decision making</a:t>
            </a:r>
          </a:p>
          <a:p>
            <a:pPr marL="457200" lvl="1" indent="0">
              <a:buNone/>
            </a:pPr>
            <a:r>
              <a:rPr lang="en-GB" sz="2000" dirty="0"/>
              <a:t>• Policies &amp; procedures</a:t>
            </a:r>
          </a:p>
          <a:p>
            <a:pPr marL="457200" lvl="1" indent="0">
              <a:buNone/>
            </a:pPr>
            <a:r>
              <a:rPr lang="en-GB" sz="2000" dirty="0"/>
              <a:t>• Culture, values, ways of working</a:t>
            </a:r>
          </a:p>
          <a:p>
            <a:pPr marL="457200" lvl="1" indent="0">
              <a:buNone/>
            </a:pPr>
            <a:endParaRPr lang="en-GB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BA3319-1A03-9662-6699-EB75FA4BD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106" y="909081"/>
            <a:ext cx="3588251" cy="507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F0AE10-CA44-B0B4-6AEC-EF57C3F7E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222" y="405836"/>
            <a:ext cx="8085387" cy="63562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E5DBE2-57F3-D8AF-B4AE-C1DDA7EB3DBE}"/>
              </a:ext>
            </a:extLst>
          </p:cNvPr>
          <p:cNvSpPr txBox="1"/>
          <p:nvPr/>
        </p:nvSpPr>
        <p:spPr>
          <a:xfrm>
            <a:off x="428979" y="2690336"/>
            <a:ext cx="340924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Definition:</a:t>
            </a:r>
            <a:br>
              <a:rPr lang="en-GB" dirty="0"/>
            </a:br>
            <a:br>
              <a:rPr lang="en-GB" dirty="0"/>
            </a:br>
            <a:r>
              <a:rPr lang="en-GB" sz="2400" dirty="0">
                <a:solidFill>
                  <a:srgbClr val="7030A0"/>
                </a:solidFill>
              </a:rPr>
              <a:t>Governance comprises the arrangements put in place to ensure that the intended outcomes for stakeholders are defined and achieved.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8C78B3-4AE9-69C2-CA48-A6ECE66B353B}"/>
              </a:ext>
            </a:extLst>
          </p:cNvPr>
          <p:cNvSpPr txBox="1"/>
          <p:nvPr/>
        </p:nvSpPr>
        <p:spPr>
          <a:xfrm>
            <a:off x="417689" y="405837"/>
            <a:ext cx="31608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Delivering Good Governance in Local Government, Framework </a:t>
            </a:r>
          </a:p>
        </p:txBody>
      </p:sp>
    </p:spTree>
    <p:extLst>
      <p:ext uri="{BB962C8B-B14F-4D97-AF65-F5344CB8AC3E}">
        <p14:creationId xmlns:p14="http://schemas.microsoft.com/office/powerpoint/2010/main" val="379064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12C397-B31C-4F4C-F434-2BC03EE2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606034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The origins of Fire Service  Governance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Local Government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570A-4E0F-EF63-E340-25672E57B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649480"/>
            <a:ext cx="6861058" cy="5546047"/>
          </a:xfrm>
        </p:spPr>
        <p:txBody>
          <a:bodyPr anchor="ctr">
            <a:normAutofit/>
          </a:bodyPr>
          <a:lstStyle/>
          <a:p>
            <a:r>
              <a:rPr lang="en-GB" sz="2200" dirty="0"/>
              <a:t>In</a:t>
            </a:r>
            <a:r>
              <a:rPr lang="en-GB" sz="2200" b="1" dirty="0"/>
              <a:t> 1947 </a:t>
            </a:r>
            <a:r>
              <a:rPr lang="en-GB" sz="2200" dirty="0"/>
              <a:t>the national fire service was transformed into a Local government service (counties and boroughs) and after Local Government Reorganisation in</a:t>
            </a:r>
            <a:r>
              <a:rPr lang="en-GB" sz="2200" b="1" dirty="0"/>
              <a:t> 1974 </a:t>
            </a:r>
            <a:r>
              <a:rPr lang="en-GB" sz="2200" dirty="0"/>
              <a:t>became the responsibility of County and “upper tier” LAs.</a:t>
            </a:r>
          </a:p>
          <a:p>
            <a:endParaRPr lang="en-GB" sz="2000" dirty="0"/>
          </a:p>
          <a:p>
            <a:r>
              <a:rPr lang="en-GB" sz="2200" dirty="0"/>
              <a:t>Thus 1947-2001 both Police and FRS were governed by the committee system of LAs which is essentially an </a:t>
            </a:r>
            <a:r>
              <a:rPr lang="en-GB" sz="2200" b="1" dirty="0"/>
              <a:t>indirectly elected stakeholder model </a:t>
            </a:r>
            <a:r>
              <a:rPr lang="en-GB" sz="2200" dirty="0"/>
              <a:t>of governance.</a:t>
            </a:r>
          </a:p>
          <a:p>
            <a:endParaRPr lang="en-GB" sz="2000" dirty="0"/>
          </a:p>
          <a:p>
            <a:r>
              <a:rPr lang="en-GB" sz="2200" dirty="0"/>
              <a:t>The Local Government Act 2000 introduced </a:t>
            </a:r>
            <a:r>
              <a:rPr lang="en-GB" sz="2200" b="1" dirty="0"/>
              <a:t>Overview and Scrutiny System </a:t>
            </a:r>
            <a:r>
              <a:rPr lang="en-GB" sz="2200" dirty="0"/>
              <a:t>which was mandatory for all but smallest district councils.    </a:t>
            </a:r>
          </a:p>
        </p:txBody>
      </p:sp>
    </p:spTree>
    <p:extLst>
      <p:ext uri="{BB962C8B-B14F-4D97-AF65-F5344CB8AC3E}">
        <p14:creationId xmlns:p14="http://schemas.microsoft.com/office/powerpoint/2010/main" val="196364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43BDC-1511-54A5-41DF-B2C2B919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 N. Ireland (1.8m, pop)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A single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0CF-48D0-D755-66DD-202015D2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100" y="649480"/>
            <a:ext cx="7721599" cy="5840220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000" dirty="0"/>
              <a:t>NI Office and (intermittently) devolved government in </a:t>
            </a:r>
            <a:r>
              <a:rPr lang="en-GB" sz="2000" b="1" dirty="0"/>
              <a:t>Stormont</a:t>
            </a:r>
            <a:r>
              <a:rPr lang="en-GB" sz="2000" dirty="0"/>
              <a:t>  </a:t>
            </a:r>
          </a:p>
          <a:p>
            <a:endParaRPr lang="en-GB" sz="800" dirty="0"/>
          </a:p>
          <a:p>
            <a:r>
              <a:rPr lang="en-GB" sz="2000" b="1" dirty="0"/>
              <a:t>NIFRS Board - the Chair and 10 NEDs members appointed by Ministers (4 District Councillors 6 lay members) plus the CFO. Ideally reports to Stormont.</a:t>
            </a:r>
          </a:p>
          <a:p>
            <a:endParaRPr lang="en-GB" sz="800" dirty="0"/>
          </a:p>
          <a:p>
            <a:r>
              <a:rPr lang="en-GB" sz="2000" b="1" dirty="0"/>
              <a:t>Non-Departmental Public Body </a:t>
            </a:r>
            <a:r>
              <a:rPr lang="en-GB" sz="2000" dirty="0"/>
              <a:t>of </a:t>
            </a:r>
            <a:r>
              <a:rPr lang="en-GB" sz="2000" dirty="0" err="1"/>
              <a:t>DoH</a:t>
            </a:r>
            <a:r>
              <a:rPr lang="en-GB" sz="2000" dirty="0"/>
              <a:t> (Board has annual report to parliament annual Business Plan (strategic and operational) and appoints Chief Officers).</a:t>
            </a:r>
          </a:p>
          <a:p>
            <a:endParaRPr lang="en-GB" sz="800" dirty="0"/>
          </a:p>
          <a:p>
            <a:r>
              <a:rPr lang="en-GB" sz="2000" dirty="0" err="1"/>
              <a:t>DoH</a:t>
            </a:r>
            <a:r>
              <a:rPr lang="en-GB" sz="2000" dirty="0"/>
              <a:t> </a:t>
            </a:r>
            <a:r>
              <a:rPr lang="en-GB" sz="2000" b="1" dirty="0"/>
              <a:t>objectives</a:t>
            </a:r>
            <a:r>
              <a:rPr lang="en-GB" sz="2000" dirty="0"/>
              <a:t> are in Management Statement, and its associated Financial Memorandum (includes performance targets etc) </a:t>
            </a:r>
          </a:p>
          <a:p>
            <a:endParaRPr lang="en-GB" sz="800" i="0" dirty="0">
              <a:effectLst/>
              <a:latin typeface="Roboto" panose="02000000000000000000" pitchFamily="2" charset="0"/>
            </a:endParaRPr>
          </a:p>
          <a:p>
            <a:r>
              <a:rPr lang="en-GB" sz="2000" dirty="0"/>
              <a:t>Local authorities much weaker in NI so </a:t>
            </a:r>
            <a:r>
              <a:rPr lang="en-GB" sz="2000" b="1" dirty="0"/>
              <a:t>little robust local scrutiny</a:t>
            </a:r>
          </a:p>
          <a:p>
            <a:endParaRPr lang="en-GB" sz="800" dirty="0"/>
          </a:p>
          <a:p>
            <a:r>
              <a:rPr lang="en-GB" sz="2000" b="1" dirty="0"/>
              <a:t>No dedicated Inspectorate </a:t>
            </a:r>
            <a:r>
              <a:rPr lang="en-GB" sz="2000" dirty="0"/>
              <a:t>– commissions inspections from external sources – used AC and HMFSI (Scotland) e.g., 2023 Independent Inspection of NIFRS “Integrity, Objectivity, and Fairness” (</a:t>
            </a:r>
            <a:r>
              <a:rPr lang="en-GB" sz="2000" dirty="0" err="1"/>
              <a:t>DoH</a:t>
            </a:r>
            <a:r>
              <a:rPr lang="en-GB" sz="2000" dirty="0"/>
              <a:t>).</a:t>
            </a:r>
          </a:p>
          <a:p>
            <a:endParaRPr lang="en-GB" sz="900" dirty="0"/>
          </a:p>
          <a:p>
            <a:r>
              <a:rPr lang="en-GB" sz="2000" dirty="0"/>
              <a:t>Northern Ireland Audit Office – </a:t>
            </a:r>
            <a:r>
              <a:rPr lang="en-GB" sz="2000" b="1" dirty="0"/>
              <a:t>annual financial audits</a:t>
            </a:r>
          </a:p>
        </p:txBody>
      </p:sp>
    </p:spTree>
    <p:extLst>
      <p:ext uri="{BB962C8B-B14F-4D97-AF65-F5344CB8AC3E}">
        <p14:creationId xmlns:p14="http://schemas.microsoft.com/office/powerpoint/2010/main" val="362358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43BDC-1511-54A5-41DF-B2C2B919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927100"/>
            <a:ext cx="3201366" cy="3408640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 Scotland (5.5m,pop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A single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0CF-48D0-D755-66DD-202015D2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Ministers (Safer Communities Directorate) objectives and expectations are in Fire and Rescue framework 2022 relationships in a </a:t>
            </a:r>
            <a:r>
              <a:rPr lang="en-GB" sz="2000" b="1" i="0" dirty="0">
                <a:effectLst/>
                <a:latin typeface="Roboto" panose="02000000000000000000" pitchFamily="2" charset="0"/>
              </a:rPr>
              <a:t>governance and accountability framework 2024</a:t>
            </a:r>
          </a:p>
          <a:p>
            <a:endParaRPr lang="en-GB" sz="800" i="0" dirty="0">
              <a:effectLst/>
              <a:latin typeface="Roboto" panose="02000000000000000000" pitchFamily="2" charset="0"/>
            </a:endParaRPr>
          </a:p>
          <a:p>
            <a:r>
              <a:rPr lang="en-GB" sz="2000" b="1" i="0" dirty="0">
                <a:effectLst/>
                <a:latin typeface="Roboto" panose="02000000000000000000" pitchFamily="2" charset="0"/>
              </a:rPr>
              <a:t>SFRS Board a Chair and 14 Non-Executive members appointed by Scottish Ministers (annual report to parliament and appoints Chief Officers).</a:t>
            </a:r>
          </a:p>
          <a:p>
            <a:endParaRPr lang="en-GB" sz="800" i="0" dirty="0">
              <a:effectLst/>
              <a:latin typeface="Roboto" panose="02000000000000000000" pitchFamily="2" charset="0"/>
            </a:endParaRPr>
          </a:p>
          <a:p>
            <a:r>
              <a:rPr lang="en-GB" sz="2000" dirty="0"/>
              <a:t>SFRS – 3 regions and prepare </a:t>
            </a:r>
            <a:r>
              <a:rPr lang="en-GB" sz="2000" b="1" dirty="0"/>
              <a:t>Local  Fire and Rescue Plans </a:t>
            </a:r>
            <a:r>
              <a:rPr lang="en-GB" sz="2000" dirty="0"/>
              <a:t>in each local authority area LA scrutiny)</a:t>
            </a:r>
          </a:p>
          <a:p>
            <a:r>
              <a:rPr lang="en-GB" sz="2000" b="1" dirty="0"/>
              <a:t>HM Fire Service Inspectorate </a:t>
            </a:r>
            <a:r>
              <a:rPr lang="en-GB" sz="2000" dirty="0"/>
              <a:t>(service delivery, local delivery, thematic focussed inspections Dispute determinations (non-domestic)</a:t>
            </a:r>
          </a:p>
          <a:p>
            <a:r>
              <a:rPr lang="en-GB" sz="2000" b="1" dirty="0"/>
              <a:t>Audit Scotland </a:t>
            </a:r>
            <a:r>
              <a:rPr lang="en-GB" sz="2000" dirty="0"/>
              <a:t>– annual Audit reports and National reports (2012, 2015, 2018) </a:t>
            </a:r>
          </a:p>
        </p:txBody>
      </p:sp>
    </p:spTree>
    <p:extLst>
      <p:ext uri="{BB962C8B-B14F-4D97-AF65-F5344CB8AC3E}">
        <p14:creationId xmlns:p14="http://schemas.microsoft.com/office/powerpoint/2010/main" val="347550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43BDC-1511-54A5-41DF-B2C2B919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759845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 in Wales (3.2m pop)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Combined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Authorities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0CF-48D0-D755-66DD-202015D2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There are </a:t>
            </a:r>
            <a:r>
              <a:rPr lang="en-GB" sz="2000" b="1" dirty="0"/>
              <a:t>3 FRS in Wales </a:t>
            </a:r>
            <a:r>
              <a:rPr lang="en-GB" sz="2000" dirty="0"/>
              <a:t>based on the </a:t>
            </a:r>
            <a:r>
              <a:rPr lang="en-GB" sz="2000" b="1" dirty="0"/>
              <a:t>‘combined authority</a:t>
            </a:r>
            <a:r>
              <a:rPr lang="en-GB" sz="2000" dirty="0"/>
              <a:t>’ model’ of governance</a:t>
            </a:r>
          </a:p>
          <a:p>
            <a:endParaRPr lang="en-GB" sz="800" dirty="0"/>
          </a:p>
          <a:p>
            <a:r>
              <a:rPr lang="en-GB" sz="2000" b="1" dirty="0"/>
              <a:t>Welsh Government </a:t>
            </a:r>
            <a:r>
              <a:rPr lang="en-GB" sz="2000" dirty="0"/>
              <a:t>Ministers (Communities and regeneration directorate) provide policy, guidance, objectives and priorities in the FRS national framework 2016 (prepare and keep under review).</a:t>
            </a:r>
          </a:p>
          <a:p>
            <a:endParaRPr lang="en-GB" sz="800" dirty="0"/>
          </a:p>
          <a:p>
            <a:r>
              <a:rPr lang="en-GB" sz="2000" dirty="0"/>
              <a:t>Audit Wales – annual Audit reports and (positive) national reports in 2012, 2015, 2018.</a:t>
            </a:r>
          </a:p>
          <a:p>
            <a:endParaRPr lang="en-GB" sz="800" dirty="0"/>
          </a:p>
          <a:p>
            <a:r>
              <a:rPr lang="en-GB" sz="2000" b="1" dirty="0"/>
              <a:t>Chief F&amp;R Adviser </a:t>
            </a:r>
            <a:r>
              <a:rPr lang="en-GB" sz="2000" dirty="0"/>
              <a:t>(and Deputy), undertakes thematic reviews</a:t>
            </a:r>
          </a:p>
          <a:p>
            <a:endParaRPr lang="en-GB" sz="800" dirty="0"/>
          </a:p>
          <a:p>
            <a:r>
              <a:rPr lang="en-GB" sz="2000" dirty="0"/>
              <a:t>In 2024 the Welsh Government acquired Exercise of Functions (Wales) Directions i.e., </a:t>
            </a:r>
            <a:r>
              <a:rPr lang="en-GB" sz="2000" b="1" dirty="0"/>
              <a:t>Intervention powers </a:t>
            </a:r>
            <a:r>
              <a:rPr lang="en-GB" sz="2000" dirty="0"/>
              <a:t>and appointed 4 independent commissioners SWFRS.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613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6CB45-909C-E3E6-FAC3-C18C2B04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908945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 in England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(56m)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7-models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FCB1E-C037-16B3-A67D-B27AD0D29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8" y="649480"/>
            <a:ext cx="7220729" cy="5546047"/>
          </a:xfrm>
        </p:spPr>
        <p:txBody>
          <a:bodyPr anchor="ctr">
            <a:normAutofit/>
          </a:bodyPr>
          <a:lstStyle/>
          <a:p>
            <a:r>
              <a:rPr lang="en-GB" sz="2000" b="1" dirty="0"/>
              <a:t>Home Office </a:t>
            </a:r>
            <a:r>
              <a:rPr lang="en-GB" sz="2000" dirty="0"/>
              <a:t>responsible department (2016-present and previously 1947-2001), adopting the ‘police model’ under successive Conservative administrations</a:t>
            </a:r>
          </a:p>
          <a:p>
            <a:endParaRPr lang="en-GB" sz="800" dirty="0"/>
          </a:p>
          <a:p>
            <a:r>
              <a:rPr lang="en-GB" sz="2000" b="1" dirty="0"/>
              <a:t>44 FRS </a:t>
            </a:r>
            <a:r>
              <a:rPr lang="en-GB" sz="2000" dirty="0"/>
              <a:t>with indirectly elected FRAs on Single County, Combined Authority, and Metropolitan FRA models, and directly elected Mayoral, and Fire Police &amp; Crime Commissioners models (2 models).</a:t>
            </a:r>
          </a:p>
          <a:p>
            <a:endParaRPr lang="en-GB" sz="800" dirty="0"/>
          </a:p>
          <a:p>
            <a:r>
              <a:rPr lang="en-GB" sz="2000" dirty="0"/>
              <a:t>Policy, delivery and assurance in </a:t>
            </a:r>
            <a:r>
              <a:rPr lang="en-GB" sz="2000" b="1" dirty="0"/>
              <a:t>National Frameworks </a:t>
            </a:r>
            <a:r>
              <a:rPr lang="en-GB" sz="2000" dirty="0"/>
              <a:t>(latest 2018).</a:t>
            </a:r>
          </a:p>
          <a:p>
            <a:endParaRPr lang="en-GB" sz="800" dirty="0"/>
          </a:p>
          <a:p>
            <a:r>
              <a:rPr lang="en-GB" sz="2000" dirty="0"/>
              <a:t>HMICFRS undertakes </a:t>
            </a:r>
            <a:r>
              <a:rPr lang="en-GB" sz="2000" b="1" dirty="0"/>
              <a:t>service and thematic inspections </a:t>
            </a:r>
            <a:r>
              <a:rPr lang="en-GB" sz="2000" dirty="0"/>
              <a:t>and reviews.</a:t>
            </a:r>
          </a:p>
          <a:p>
            <a:endParaRPr lang="en-GB" sz="800" dirty="0"/>
          </a:p>
          <a:p>
            <a:r>
              <a:rPr lang="en-GB" sz="2000" dirty="0"/>
              <a:t>Government has </a:t>
            </a:r>
            <a:r>
              <a:rPr lang="en-GB" sz="2000" b="1" dirty="0"/>
              <a:t>“Intervention” </a:t>
            </a:r>
            <a:r>
              <a:rPr lang="en-GB" sz="2000" dirty="0"/>
              <a:t>powers, but external </a:t>
            </a:r>
            <a:r>
              <a:rPr lang="en-GB" sz="2000" b="1" dirty="0"/>
              <a:t>Audit </a:t>
            </a:r>
            <a:r>
              <a:rPr lang="en-GB" sz="2000" dirty="0"/>
              <a:t>currently acknowledged </a:t>
            </a:r>
            <a:r>
              <a:rPr lang="en-GB" sz="2000" b="1" dirty="0"/>
              <a:t>as “unfit for purpose” </a:t>
            </a:r>
            <a:r>
              <a:rPr lang="en-GB" sz="2000" dirty="0"/>
              <a:t>(Redmond 2020)  </a:t>
            </a:r>
          </a:p>
        </p:txBody>
      </p:sp>
    </p:spTree>
    <p:extLst>
      <p:ext uri="{BB962C8B-B14F-4D97-AF65-F5344CB8AC3E}">
        <p14:creationId xmlns:p14="http://schemas.microsoft.com/office/powerpoint/2010/main" val="1316821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1050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Roboto</vt:lpstr>
      <vt:lpstr>Office Theme</vt:lpstr>
      <vt:lpstr>HMICFRS  Academic Reference Group  4th September 2024    How governance holds fire services to account</vt:lpstr>
      <vt:lpstr>Governance, Accountability and Transparency</vt:lpstr>
      <vt:lpstr>The model of ‘good governance’ in the public sector?</vt:lpstr>
      <vt:lpstr>PowerPoint Presentation</vt:lpstr>
      <vt:lpstr>The origins of Fire Service  Governance  Local Government  </vt:lpstr>
      <vt:lpstr>FRS Governance   N. Ireland (1.8m, pop)  A single service</vt:lpstr>
      <vt:lpstr>FRS Governance Scotland (5.5m,pop  A single service</vt:lpstr>
      <vt:lpstr>FRS Governance in Wales (3.2m pop)  Combined Authorities Model </vt:lpstr>
      <vt:lpstr>FRS Governance in England  (56m)   7-models</vt:lpstr>
      <vt:lpstr>Overview and Scrutiny</vt:lpstr>
      <vt:lpstr>The Use of Independent Non-Executive Directors (NEDS)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HMICFRS  Academic Reference Group  4th September 2024    How governance holds fire services to account</dc:title>
  <dc:creator>Murphy, Peter</dc:creator>
  <cp:lastModifiedBy>Gallacher, Jonathan</cp:lastModifiedBy>
  <cp:revision>11</cp:revision>
  <dcterms:created xsi:type="dcterms:W3CDTF">2024-08-23T14:16:52Z</dcterms:created>
  <dcterms:modified xsi:type="dcterms:W3CDTF">2024-09-05T15:46:02Z</dcterms:modified>
</cp:coreProperties>
</file>