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0" r:id="rId6"/>
    <p:sldId id="262" r:id="rId7"/>
    <p:sldId id="273" r:id="rId8"/>
    <p:sldId id="265" r:id="rId9"/>
    <p:sldId id="264" r:id="rId10"/>
    <p:sldId id="266" r:id="rId11"/>
    <p:sldId id="269" r:id="rId12"/>
    <p:sldId id="267" r:id="rId13"/>
    <p:sldId id="271" r:id="rId14"/>
    <p:sldId id="272" r:id="rId15"/>
    <p:sldId id="270" r:id="rId16"/>
    <p:sldId id="274" r:id="rId17"/>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rphy, Peter" initials="MP" lastIdx="1" clrIdx="0">
    <p:extLst>
      <p:ext uri="{19B8F6BF-5375-455C-9EA6-DF929625EA0E}">
        <p15:presenceInfo xmlns:p15="http://schemas.microsoft.com/office/powerpoint/2012/main" userId="S::peter.murphy@ntu.ac.uk::9c21c5f4-afff-4b3f-86ee-d635b91ccc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7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685A13-4BE4-4FBF-9D53-08C4BD228F30}"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534D5275-F587-47C7-9F57-0D18346BBBF2}">
      <dgm:prSet custT="1"/>
      <dgm:spPr/>
      <dgm:t>
        <a:bodyPr/>
        <a:lstStyle/>
        <a:p>
          <a:r>
            <a:rPr lang="en-GB" sz="2200" b="1" dirty="0"/>
            <a:t>2002 – 2010, </a:t>
          </a:r>
          <a:r>
            <a:rPr lang="en-GB" sz="2200" b="0" dirty="0"/>
            <a:t>Corporate interventions followed Audit Commission external  inspections revealing widespread poor performance in corporate and service delivery and/or financial management.</a:t>
          </a:r>
          <a:endParaRPr lang="en-US" sz="2200" b="0" dirty="0"/>
        </a:p>
      </dgm:t>
    </dgm:pt>
    <dgm:pt modelId="{A975B56C-EBE6-4E06-BDCD-9C8E4DC91FD2}" type="parTrans" cxnId="{C0979A28-7A16-40BA-BCD5-CC21A739F133}">
      <dgm:prSet/>
      <dgm:spPr/>
      <dgm:t>
        <a:bodyPr/>
        <a:lstStyle/>
        <a:p>
          <a:endParaRPr lang="en-US"/>
        </a:p>
      </dgm:t>
    </dgm:pt>
    <dgm:pt modelId="{7DBA42E5-C054-45B5-A462-3376FD4AC38B}" type="sibTrans" cxnId="{C0979A28-7A16-40BA-BCD5-CC21A739F133}">
      <dgm:prSet/>
      <dgm:spPr/>
      <dgm:t>
        <a:bodyPr/>
        <a:lstStyle/>
        <a:p>
          <a:endParaRPr lang="en-US"/>
        </a:p>
      </dgm:t>
    </dgm:pt>
    <dgm:pt modelId="{8D3CC312-5C5D-4721-AC24-EC8D69D360B8}">
      <dgm:prSet custT="1"/>
      <dgm:spPr/>
      <dgm:t>
        <a:bodyPr/>
        <a:lstStyle/>
        <a:p>
          <a:r>
            <a:rPr lang="en-GB" sz="2200" b="1" dirty="0"/>
            <a:t>2010-2018 </a:t>
          </a:r>
          <a:r>
            <a:rPr lang="en-GB" sz="2200" b="0" dirty="0"/>
            <a:t>interventions have generally, been the result of scandals mostly in social services and children’s services e.g. Rochdale, Birmingham, and Rotherham.</a:t>
          </a:r>
          <a:endParaRPr lang="en-US" sz="2200" b="0" dirty="0"/>
        </a:p>
      </dgm:t>
    </dgm:pt>
    <dgm:pt modelId="{EE759EE1-86A0-4A58-943C-84BE17DCFD17}" type="parTrans" cxnId="{DC7320A0-6ECA-41F9-A9A8-9AEF371DEB31}">
      <dgm:prSet/>
      <dgm:spPr/>
      <dgm:t>
        <a:bodyPr/>
        <a:lstStyle/>
        <a:p>
          <a:endParaRPr lang="en-US"/>
        </a:p>
      </dgm:t>
    </dgm:pt>
    <dgm:pt modelId="{1F377486-BDB2-41C7-BB4F-DD89C632CAFE}" type="sibTrans" cxnId="{DC7320A0-6ECA-41F9-A9A8-9AEF371DEB31}">
      <dgm:prSet/>
      <dgm:spPr/>
      <dgm:t>
        <a:bodyPr/>
        <a:lstStyle/>
        <a:p>
          <a:endParaRPr lang="en-US"/>
        </a:p>
      </dgm:t>
    </dgm:pt>
    <dgm:pt modelId="{C95E6517-1893-4D66-B416-76E7C1E7D3CF}">
      <dgm:prSet custT="1"/>
      <dgm:spPr/>
      <dgm:t>
        <a:bodyPr/>
        <a:lstStyle/>
        <a:p>
          <a:r>
            <a:rPr lang="en-GB" sz="2200" b="1" dirty="0"/>
            <a:t>Prior to 2018 p</a:t>
          </a:r>
          <a:r>
            <a:rPr lang="en-GB" sz="2200" b="0" dirty="0"/>
            <a:t>revious interventions had focussed on the turnaround and sustained recovery of the failing organisation.</a:t>
          </a:r>
          <a:endParaRPr lang="en-US" sz="2200" b="0" dirty="0"/>
        </a:p>
      </dgm:t>
    </dgm:pt>
    <dgm:pt modelId="{FD3F2ED4-E0A7-4EE9-8B60-3A93CCB2129E}" type="parTrans" cxnId="{01238BDA-E0B2-4D4E-9210-73A0E67EAF5A}">
      <dgm:prSet/>
      <dgm:spPr/>
      <dgm:t>
        <a:bodyPr/>
        <a:lstStyle/>
        <a:p>
          <a:endParaRPr lang="en-US"/>
        </a:p>
      </dgm:t>
    </dgm:pt>
    <dgm:pt modelId="{A007AE55-A219-47F6-9211-7152F78211E5}" type="sibTrans" cxnId="{01238BDA-E0B2-4D4E-9210-73A0E67EAF5A}">
      <dgm:prSet/>
      <dgm:spPr/>
      <dgm:t>
        <a:bodyPr/>
        <a:lstStyle/>
        <a:p>
          <a:endParaRPr lang="en-US"/>
        </a:p>
      </dgm:t>
    </dgm:pt>
    <dgm:pt modelId="{7A0C5710-B033-416A-A521-8A9A3C4F9312}">
      <dgm:prSet custT="1"/>
      <dgm:spPr/>
      <dgm:t>
        <a:bodyPr/>
        <a:lstStyle/>
        <a:p>
          <a:r>
            <a:rPr lang="en-GB" sz="2200" b="1" dirty="0"/>
            <a:t>NCC </a:t>
          </a:r>
          <a:r>
            <a:rPr lang="en-GB" sz="2200" b="0" dirty="0"/>
            <a:t>resulted from self-reported financial failure and the outcome was local government reorganisation across Northamptonshire. </a:t>
          </a:r>
          <a:endParaRPr lang="en-US" sz="2200" b="0" dirty="0"/>
        </a:p>
      </dgm:t>
    </dgm:pt>
    <dgm:pt modelId="{A7376801-71A5-442B-B2C9-A0582F0140FE}" type="parTrans" cxnId="{601F8923-9842-474C-90FF-F153D459185F}">
      <dgm:prSet/>
      <dgm:spPr/>
      <dgm:t>
        <a:bodyPr/>
        <a:lstStyle/>
        <a:p>
          <a:endParaRPr lang="en-US"/>
        </a:p>
      </dgm:t>
    </dgm:pt>
    <dgm:pt modelId="{520404FA-B33E-440A-B2B6-C0A32CDCD417}" type="sibTrans" cxnId="{601F8923-9842-474C-90FF-F153D459185F}">
      <dgm:prSet/>
      <dgm:spPr/>
      <dgm:t>
        <a:bodyPr/>
        <a:lstStyle/>
        <a:p>
          <a:endParaRPr lang="en-US"/>
        </a:p>
      </dgm:t>
    </dgm:pt>
    <dgm:pt modelId="{07AB83A0-9F10-4754-A3B3-3A1A4B927C2C}" type="pres">
      <dgm:prSet presAssocID="{E7685A13-4BE4-4FBF-9D53-08C4BD228F30}" presName="vert0" presStyleCnt="0">
        <dgm:presLayoutVars>
          <dgm:dir/>
          <dgm:animOne val="branch"/>
          <dgm:animLvl val="lvl"/>
        </dgm:presLayoutVars>
      </dgm:prSet>
      <dgm:spPr/>
    </dgm:pt>
    <dgm:pt modelId="{93D558DD-7D61-42AC-8574-6BDC80C88580}" type="pres">
      <dgm:prSet presAssocID="{534D5275-F587-47C7-9F57-0D18346BBBF2}" presName="thickLine" presStyleLbl="alignNode1" presStyleIdx="0" presStyleCnt="4"/>
      <dgm:spPr/>
    </dgm:pt>
    <dgm:pt modelId="{FBF61AC5-844A-41E0-B552-5A70D0DBB9F1}" type="pres">
      <dgm:prSet presAssocID="{534D5275-F587-47C7-9F57-0D18346BBBF2}" presName="horz1" presStyleCnt="0"/>
      <dgm:spPr/>
    </dgm:pt>
    <dgm:pt modelId="{1FE73AAA-C801-4F15-BA17-8E2906A0E113}" type="pres">
      <dgm:prSet presAssocID="{534D5275-F587-47C7-9F57-0D18346BBBF2}" presName="tx1" presStyleLbl="revTx" presStyleIdx="0" presStyleCnt="4"/>
      <dgm:spPr/>
    </dgm:pt>
    <dgm:pt modelId="{3D2EC3A8-AC9F-4D8F-8F7F-BE6B847FFB9F}" type="pres">
      <dgm:prSet presAssocID="{534D5275-F587-47C7-9F57-0D18346BBBF2}" presName="vert1" presStyleCnt="0"/>
      <dgm:spPr/>
    </dgm:pt>
    <dgm:pt modelId="{F304706E-49B4-4974-A822-E2C451C1E6DE}" type="pres">
      <dgm:prSet presAssocID="{8D3CC312-5C5D-4721-AC24-EC8D69D360B8}" presName="thickLine" presStyleLbl="alignNode1" presStyleIdx="1" presStyleCnt="4"/>
      <dgm:spPr/>
    </dgm:pt>
    <dgm:pt modelId="{E48448FF-6237-4293-B1D4-FB78F5035A22}" type="pres">
      <dgm:prSet presAssocID="{8D3CC312-5C5D-4721-AC24-EC8D69D360B8}" presName="horz1" presStyleCnt="0"/>
      <dgm:spPr/>
    </dgm:pt>
    <dgm:pt modelId="{35AA6DBA-5264-48B4-858B-A72A4394CEC7}" type="pres">
      <dgm:prSet presAssocID="{8D3CC312-5C5D-4721-AC24-EC8D69D360B8}" presName="tx1" presStyleLbl="revTx" presStyleIdx="1" presStyleCnt="4"/>
      <dgm:spPr/>
    </dgm:pt>
    <dgm:pt modelId="{B1558A4F-67BE-4088-AB4C-C11CA33B4F91}" type="pres">
      <dgm:prSet presAssocID="{8D3CC312-5C5D-4721-AC24-EC8D69D360B8}" presName="vert1" presStyleCnt="0"/>
      <dgm:spPr/>
    </dgm:pt>
    <dgm:pt modelId="{40490983-6AA5-45F3-861C-6A1ABF70B613}" type="pres">
      <dgm:prSet presAssocID="{C95E6517-1893-4D66-B416-76E7C1E7D3CF}" presName="thickLine" presStyleLbl="alignNode1" presStyleIdx="2" presStyleCnt="4"/>
      <dgm:spPr/>
    </dgm:pt>
    <dgm:pt modelId="{426F4E3A-1E5B-496F-A5A9-24D161736559}" type="pres">
      <dgm:prSet presAssocID="{C95E6517-1893-4D66-B416-76E7C1E7D3CF}" presName="horz1" presStyleCnt="0"/>
      <dgm:spPr/>
    </dgm:pt>
    <dgm:pt modelId="{0B0F2DFE-E367-4A8E-9A11-3637DEF872A3}" type="pres">
      <dgm:prSet presAssocID="{C95E6517-1893-4D66-B416-76E7C1E7D3CF}" presName="tx1" presStyleLbl="revTx" presStyleIdx="2" presStyleCnt="4"/>
      <dgm:spPr/>
    </dgm:pt>
    <dgm:pt modelId="{1C92DA68-F4D4-4C92-B311-B0E0AE736244}" type="pres">
      <dgm:prSet presAssocID="{C95E6517-1893-4D66-B416-76E7C1E7D3CF}" presName="vert1" presStyleCnt="0"/>
      <dgm:spPr/>
    </dgm:pt>
    <dgm:pt modelId="{A7627D34-73F3-499B-A14E-1346F4164E20}" type="pres">
      <dgm:prSet presAssocID="{7A0C5710-B033-416A-A521-8A9A3C4F9312}" presName="thickLine" presStyleLbl="alignNode1" presStyleIdx="3" presStyleCnt="4"/>
      <dgm:spPr/>
    </dgm:pt>
    <dgm:pt modelId="{AE4E55C0-C1EB-4BB4-8411-102E1015C3F1}" type="pres">
      <dgm:prSet presAssocID="{7A0C5710-B033-416A-A521-8A9A3C4F9312}" presName="horz1" presStyleCnt="0"/>
      <dgm:spPr/>
    </dgm:pt>
    <dgm:pt modelId="{36F0B83A-EC60-44D7-908F-2B4F4873DFB0}" type="pres">
      <dgm:prSet presAssocID="{7A0C5710-B033-416A-A521-8A9A3C4F9312}" presName="tx1" presStyleLbl="revTx" presStyleIdx="3" presStyleCnt="4"/>
      <dgm:spPr/>
    </dgm:pt>
    <dgm:pt modelId="{02AE3A78-7DA4-47E8-A2BD-F75846454757}" type="pres">
      <dgm:prSet presAssocID="{7A0C5710-B033-416A-A521-8A9A3C4F9312}" presName="vert1" presStyleCnt="0"/>
      <dgm:spPr/>
    </dgm:pt>
  </dgm:ptLst>
  <dgm:cxnLst>
    <dgm:cxn modelId="{601F8923-9842-474C-90FF-F153D459185F}" srcId="{E7685A13-4BE4-4FBF-9D53-08C4BD228F30}" destId="{7A0C5710-B033-416A-A521-8A9A3C4F9312}" srcOrd="3" destOrd="0" parTransId="{A7376801-71A5-442B-B2C9-A0582F0140FE}" sibTransId="{520404FA-B33E-440A-B2B6-C0A32CDCD417}"/>
    <dgm:cxn modelId="{89149527-68E8-4458-B559-F697A7C12EF2}" type="presOf" srcId="{534D5275-F587-47C7-9F57-0D18346BBBF2}" destId="{1FE73AAA-C801-4F15-BA17-8E2906A0E113}" srcOrd="0" destOrd="0" presId="urn:microsoft.com/office/officeart/2008/layout/LinedList"/>
    <dgm:cxn modelId="{C0979A28-7A16-40BA-BCD5-CC21A739F133}" srcId="{E7685A13-4BE4-4FBF-9D53-08C4BD228F30}" destId="{534D5275-F587-47C7-9F57-0D18346BBBF2}" srcOrd="0" destOrd="0" parTransId="{A975B56C-EBE6-4E06-BDCD-9C8E4DC91FD2}" sibTransId="{7DBA42E5-C054-45B5-A462-3376FD4AC38B}"/>
    <dgm:cxn modelId="{FE7EC473-1642-4996-B8A9-205AFF65D779}" type="presOf" srcId="{8D3CC312-5C5D-4721-AC24-EC8D69D360B8}" destId="{35AA6DBA-5264-48B4-858B-A72A4394CEC7}" srcOrd="0" destOrd="0" presId="urn:microsoft.com/office/officeart/2008/layout/LinedList"/>
    <dgm:cxn modelId="{3C618C76-647E-435B-9D1C-85F5288A210F}" type="presOf" srcId="{E7685A13-4BE4-4FBF-9D53-08C4BD228F30}" destId="{07AB83A0-9F10-4754-A3B3-3A1A4B927C2C}" srcOrd="0" destOrd="0" presId="urn:microsoft.com/office/officeart/2008/layout/LinedList"/>
    <dgm:cxn modelId="{0E023C7C-3F41-4FBF-852F-1FDADD8EABCC}" type="presOf" srcId="{7A0C5710-B033-416A-A521-8A9A3C4F9312}" destId="{36F0B83A-EC60-44D7-908F-2B4F4873DFB0}" srcOrd="0" destOrd="0" presId="urn:microsoft.com/office/officeart/2008/layout/LinedList"/>
    <dgm:cxn modelId="{DC7320A0-6ECA-41F9-A9A8-9AEF371DEB31}" srcId="{E7685A13-4BE4-4FBF-9D53-08C4BD228F30}" destId="{8D3CC312-5C5D-4721-AC24-EC8D69D360B8}" srcOrd="1" destOrd="0" parTransId="{EE759EE1-86A0-4A58-943C-84BE17DCFD17}" sibTransId="{1F377486-BDB2-41C7-BB4F-DD89C632CAFE}"/>
    <dgm:cxn modelId="{01238BDA-E0B2-4D4E-9210-73A0E67EAF5A}" srcId="{E7685A13-4BE4-4FBF-9D53-08C4BD228F30}" destId="{C95E6517-1893-4D66-B416-76E7C1E7D3CF}" srcOrd="2" destOrd="0" parTransId="{FD3F2ED4-E0A7-4EE9-8B60-3A93CCB2129E}" sibTransId="{A007AE55-A219-47F6-9211-7152F78211E5}"/>
    <dgm:cxn modelId="{A5B593E3-FBAA-4B52-BC04-CE5E47BE5D9D}" type="presOf" srcId="{C95E6517-1893-4D66-B416-76E7C1E7D3CF}" destId="{0B0F2DFE-E367-4A8E-9A11-3637DEF872A3}" srcOrd="0" destOrd="0" presId="urn:microsoft.com/office/officeart/2008/layout/LinedList"/>
    <dgm:cxn modelId="{F05D1403-B3D6-4CFE-8332-C0516990A889}" type="presParOf" srcId="{07AB83A0-9F10-4754-A3B3-3A1A4B927C2C}" destId="{93D558DD-7D61-42AC-8574-6BDC80C88580}" srcOrd="0" destOrd="0" presId="urn:microsoft.com/office/officeart/2008/layout/LinedList"/>
    <dgm:cxn modelId="{5387C64D-3571-49BB-8586-788ACC723853}" type="presParOf" srcId="{07AB83A0-9F10-4754-A3B3-3A1A4B927C2C}" destId="{FBF61AC5-844A-41E0-B552-5A70D0DBB9F1}" srcOrd="1" destOrd="0" presId="urn:microsoft.com/office/officeart/2008/layout/LinedList"/>
    <dgm:cxn modelId="{700490A1-08C1-45E8-8039-A3F17CE7BC5F}" type="presParOf" srcId="{FBF61AC5-844A-41E0-B552-5A70D0DBB9F1}" destId="{1FE73AAA-C801-4F15-BA17-8E2906A0E113}" srcOrd="0" destOrd="0" presId="urn:microsoft.com/office/officeart/2008/layout/LinedList"/>
    <dgm:cxn modelId="{8F7D144A-FB5D-4F28-AED9-75A0B8FDE9D1}" type="presParOf" srcId="{FBF61AC5-844A-41E0-B552-5A70D0DBB9F1}" destId="{3D2EC3A8-AC9F-4D8F-8F7F-BE6B847FFB9F}" srcOrd="1" destOrd="0" presId="urn:microsoft.com/office/officeart/2008/layout/LinedList"/>
    <dgm:cxn modelId="{F05F4C53-1D5D-4D50-9B2A-3ECE4F548E6F}" type="presParOf" srcId="{07AB83A0-9F10-4754-A3B3-3A1A4B927C2C}" destId="{F304706E-49B4-4974-A822-E2C451C1E6DE}" srcOrd="2" destOrd="0" presId="urn:microsoft.com/office/officeart/2008/layout/LinedList"/>
    <dgm:cxn modelId="{4543ED06-C089-48B1-A9C6-5EFB4969032C}" type="presParOf" srcId="{07AB83A0-9F10-4754-A3B3-3A1A4B927C2C}" destId="{E48448FF-6237-4293-B1D4-FB78F5035A22}" srcOrd="3" destOrd="0" presId="urn:microsoft.com/office/officeart/2008/layout/LinedList"/>
    <dgm:cxn modelId="{5ED39B2C-9F90-4684-A9B5-B4285976CD42}" type="presParOf" srcId="{E48448FF-6237-4293-B1D4-FB78F5035A22}" destId="{35AA6DBA-5264-48B4-858B-A72A4394CEC7}" srcOrd="0" destOrd="0" presId="urn:microsoft.com/office/officeart/2008/layout/LinedList"/>
    <dgm:cxn modelId="{46FB016F-D399-431B-AB59-64DA79883050}" type="presParOf" srcId="{E48448FF-6237-4293-B1D4-FB78F5035A22}" destId="{B1558A4F-67BE-4088-AB4C-C11CA33B4F91}" srcOrd="1" destOrd="0" presId="urn:microsoft.com/office/officeart/2008/layout/LinedList"/>
    <dgm:cxn modelId="{3FE17E20-B018-413E-AE53-33719B08A39E}" type="presParOf" srcId="{07AB83A0-9F10-4754-A3B3-3A1A4B927C2C}" destId="{40490983-6AA5-45F3-861C-6A1ABF70B613}" srcOrd="4" destOrd="0" presId="urn:microsoft.com/office/officeart/2008/layout/LinedList"/>
    <dgm:cxn modelId="{4DE25528-7152-4957-9904-F82C168DB586}" type="presParOf" srcId="{07AB83A0-9F10-4754-A3B3-3A1A4B927C2C}" destId="{426F4E3A-1E5B-496F-A5A9-24D161736559}" srcOrd="5" destOrd="0" presId="urn:microsoft.com/office/officeart/2008/layout/LinedList"/>
    <dgm:cxn modelId="{F3D037DB-B7AC-486F-B148-6B5DA73A8D78}" type="presParOf" srcId="{426F4E3A-1E5B-496F-A5A9-24D161736559}" destId="{0B0F2DFE-E367-4A8E-9A11-3637DEF872A3}" srcOrd="0" destOrd="0" presId="urn:microsoft.com/office/officeart/2008/layout/LinedList"/>
    <dgm:cxn modelId="{5431DFC0-CF3B-4EBF-8EC5-EDD4BA958847}" type="presParOf" srcId="{426F4E3A-1E5B-496F-A5A9-24D161736559}" destId="{1C92DA68-F4D4-4C92-B311-B0E0AE736244}" srcOrd="1" destOrd="0" presId="urn:microsoft.com/office/officeart/2008/layout/LinedList"/>
    <dgm:cxn modelId="{87856725-E586-4BB0-A675-B52A78F1E105}" type="presParOf" srcId="{07AB83A0-9F10-4754-A3B3-3A1A4B927C2C}" destId="{A7627D34-73F3-499B-A14E-1346F4164E20}" srcOrd="6" destOrd="0" presId="urn:microsoft.com/office/officeart/2008/layout/LinedList"/>
    <dgm:cxn modelId="{241032DC-914C-45C9-8F3A-3C788BB2BDD9}" type="presParOf" srcId="{07AB83A0-9F10-4754-A3B3-3A1A4B927C2C}" destId="{AE4E55C0-C1EB-4BB4-8411-102E1015C3F1}" srcOrd="7" destOrd="0" presId="urn:microsoft.com/office/officeart/2008/layout/LinedList"/>
    <dgm:cxn modelId="{7E341110-3AC1-4606-9F44-CBAFFA4A9334}" type="presParOf" srcId="{AE4E55C0-C1EB-4BB4-8411-102E1015C3F1}" destId="{36F0B83A-EC60-44D7-908F-2B4F4873DFB0}" srcOrd="0" destOrd="0" presId="urn:microsoft.com/office/officeart/2008/layout/LinedList"/>
    <dgm:cxn modelId="{9A71D2E7-EE69-4878-8685-55DC37DDA1D8}" type="presParOf" srcId="{AE4E55C0-C1EB-4BB4-8411-102E1015C3F1}" destId="{02AE3A78-7DA4-47E8-A2BD-F7584645475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B60071-7FE2-476C-9A87-03314A57DFE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D84EEFB-ED3D-4390-A30E-AF1A679FD94C}">
      <dgm:prSet custT="1"/>
      <dgm:spPr/>
      <dgm:t>
        <a:bodyPr/>
        <a:lstStyle/>
        <a:p>
          <a:r>
            <a:rPr lang="en-GB" sz="2400" b="1" dirty="0"/>
            <a:t>Analysis of CPA reports and audits reveal consistently poor service delivery, financial management and community leadership in NCC and in some of the Northamptonshire District Councils; </a:t>
          </a:r>
          <a:endParaRPr lang="en-US" sz="2400" b="1" dirty="0"/>
        </a:p>
      </dgm:t>
    </dgm:pt>
    <dgm:pt modelId="{7E7E7DDC-E2CD-4B96-8DBB-0DA1DAFA2EB6}" type="parTrans" cxnId="{1F3D6A2E-9B89-4FB7-95F6-4C8D563B6324}">
      <dgm:prSet/>
      <dgm:spPr/>
      <dgm:t>
        <a:bodyPr/>
        <a:lstStyle/>
        <a:p>
          <a:endParaRPr lang="en-US"/>
        </a:p>
      </dgm:t>
    </dgm:pt>
    <dgm:pt modelId="{A4077E1C-A503-48B5-BBF3-F594DD417FEE}" type="sibTrans" cxnId="{1F3D6A2E-9B89-4FB7-95F6-4C8D563B6324}">
      <dgm:prSet/>
      <dgm:spPr/>
      <dgm:t>
        <a:bodyPr/>
        <a:lstStyle/>
        <a:p>
          <a:endParaRPr lang="en-US"/>
        </a:p>
      </dgm:t>
    </dgm:pt>
    <dgm:pt modelId="{BEE80661-131B-46EC-A3AA-EB2A10230DAB}">
      <dgm:prSet custT="1"/>
      <dgm:spPr/>
      <dgm:t>
        <a:bodyPr/>
        <a:lstStyle/>
        <a:p>
          <a:r>
            <a:rPr lang="en-GB" sz="2400" b="1" dirty="0"/>
            <a:t>Analysis of Local Area Agreements, the response to the growth agenda, the performance of community safety partnerships, and other partnership evaluations reveal NCC (and districts) were consistently poor at collaborative working</a:t>
          </a:r>
          <a:endParaRPr lang="en-US" sz="2400" b="1" dirty="0"/>
        </a:p>
      </dgm:t>
    </dgm:pt>
    <dgm:pt modelId="{7C7C63C5-4CBA-44AE-9F2A-F00BF9E84CAF}" type="parTrans" cxnId="{DF4A9238-1159-4209-B115-EABDC06D3222}">
      <dgm:prSet/>
      <dgm:spPr/>
      <dgm:t>
        <a:bodyPr/>
        <a:lstStyle/>
        <a:p>
          <a:endParaRPr lang="en-US"/>
        </a:p>
      </dgm:t>
    </dgm:pt>
    <dgm:pt modelId="{9F35B2FA-6CEC-49D9-9962-D33BEB513C0C}" type="sibTrans" cxnId="{DF4A9238-1159-4209-B115-EABDC06D3222}">
      <dgm:prSet/>
      <dgm:spPr/>
      <dgm:t>
        <a:bodyPr/>
        <a:lstStyle/>
        <a:p>
          <a:endParaRPr lang="en-US"/>
        </a:p>
      </dgm:t>
    </dgm:pt>
    <dgm:pt modelId="{A4AD58C9-4F7E-4CBF-B99B-E10D8BEE2D7B}">
      <dgm:prSet custT="1"/>
      <dgm:spPr/>
      <dgm:t>
        <a:bodyPr/>
        <a:lstStyle/>
        <a:p>
          <a:r>
            <a:rPr lang="en-US" sz="2400" b="1" dirty="0"/>
            <a:t>This was despite considerable central and local peer support being available throughout the period – which were nevertheless imposed at times because of exceptionally poor performance. There was no corporate intervention </a:t>
          </a:r>
        </a:p>
      </dgm:t>
    </dgm:pt>
    <dgm:pt modelId="{BDA07AD8-EF9C-4DCF-9ED5-7E0FB2679120}" type="parTrans" cxnId="{15323AE1-D44B-411A-A7BA-E05E7A60F8D2}">
      <dgm:prSet/>
      <dgm:spPr/>
      <dgm:t>
        <a:bodyPr/>
        <a:lstStyle/>
        <a:p>
          <a:endParaRPr lang="en-GB"/>
        </a:p>
      </dgm:t>
    </dgm:pt>
    <dgm:pt modelId="{E54011FA-42B4-4F86-AD23-BE3E95DE506C}" type="sibTrans" cxnId="{15323AE1-D44B-411A-A7BA-E05E7A60F8D2}">
      <dgm:prSet/>
      <dgm:spPr/>
      <dgm:t>
        <a:bodyPr/>
        <a:lstStyle/>
        <a:p>
          <a:endParaRPr lang="en-GB"/>
        </a:p>
      </dgm:t>
    </dgm:pt>
    <dgm:pt modelId="{D8AC10B9-FCAE-43CB-A6E5-8D58883B2A12}" type="pres">
      <dgm:prSet presAssocID="{28B60071-7FE2-476C-9A87-03314A57DFE4}" presName="linear" presStyleCnt="0">
        <dgm:presLayoutVars>
          <dgm:animLvl val="lvl"/>
          <dgm:resizeHandles val="exact"/>
        </dgm:presLayoutVars>
      </dgm:prSet>
      <dgm:spPr/>
    </dgm:pt>
    <dgm:pt modelId="{4265BDC4-358B-44BB-9FF7-14574F1D18FF}" type="pres">
      <dgm:prSet presAssocID="{1D84EEFB-ED3D-4390-A30E-AF1A679FD94C}" presName="parentText" presStyleLbl="node1" presStyleIdx="0" presStyleCnt="3">
        <dgm:presLayoutVars>
          <dgm:chMax val="0"/>
          <dgm:bulletEnabled val="1"/>
        </dgm:presLayoutVars>
      </dgm:prSet>
      <dgm:spPr/>
    </dgm:pt>
    <dgm:pt modelId="{17C89F86-58FD-4650-8E90-9740236F2339}" type="pres">
      <dgm:prSet presAssocID="{A4077E1C-A503-48B5-BBF3-F594DD417FEE}" presName="spacer" presStyleCnt="0"/>
      <dgm:spPr/>
    </dgm:pt>
    <dgm:pt modelId="{F3A2DC0A-9186-4F3B-92E0-41419223187F}" type="pres">
      <dgm:prSet presAssocID="{BEE80661-131B-46EC-A3AA-EB2A10230DAB}" presName="parentText" presStyleLbl="node1" presStyleIdx="1" presStyleCnt="3">
        <dgm:presLayoutVars>
          <dgm:chMax val="0"/>
          <dgm:bulletEnabled val="1"/>
        </dgm:presLayoutVars>
      </dgm:prSet>
      <dgm:spPr/>
    </dgm:pt>
    <dgm:pt modelId="{54B0583D-A57D-4E92-A814-ED9AB4250370}" type="pres">
      <dgm:prSet presAssocID="{9F35B2FA-6CEC-49D9-9962-D33BEB513C0C}" presName="spacer" presStyleCnt="0"/>
      <dgm:spPr/>
    </dgm:pt>
    <dgm:pt modelId="{698FF4A9-3062-4ACD-A6F7-65C956E7A709}" type="pres">
      <dgm:prSet presAssocID="{A4AD58C9-4F7E-4CBF-B99B-E10D8BEE2D7B}" presName="parentText" presStyleLbl="node1" presStyleIdx="2" presStyleCnt="3">
        <dgm:presLayoutVars>
          <dgm:chMax val="0"/>
          <dgm:bulletEnabled val="1"/>
        </dgm:presLayoutVars>
      </dgm:prSet>
      <dgm:spPr/>
    </dgm:pt>
  </dgm:ptLst>
  <dgm:cxnLst>
    <dgm:cxn modelId="{1F3D6A2E-9B89-4FB7-95F6-4C8D563B6324}" srcId="{28B60071-7FE2-476C-9A87-03314A57DFE4}" destId="{1D84EEFB-ED3D-4390-A30E-AF1A679FD94C}" srcOrd="0" destOrd="0" parTransId="{7E7E7DDC-E2CD-4B96-8DBB-0DA1DAFA2EB6}" sibTransId="{A4077E1C-A503-48B5-BBF3-F594DD417FEE}"/>
    <dgm:cxn modelId="{1A918536-F0B0-498E-A1EE-EAD71020312B}" type="presOf" srcId="{1D84EEFB-ED3D-4390-A30E-AF1A679FD94C}" destId="{4265BDC4-358B-44BB-9FF7-14574F1D18FF}" srcOrd="0" destOrd="0" presId="urn:microsoft.com/office/officeart/2005/8/layout/vList2"/>
    <dgm:cxn modelId="{DF4A9238-1159-4209-B115-EABDC06D3222}" srcId="{28B60071-7FE2-476C-9A87-03314A57DFE4}" destId="{BEE80661-131B-46EC-A3AA-EB2A10230DAB}" srcOrd="1" destOrd="0" parTransId="{7C7C63C5-4CBA-44AE-9F2A-F00BF9E84CAF}" sibTransId="{9F35B2FA-6CEC-49D9-9962-D33BEB513C0C}"/>
    <dgm:cxn modelId="{63F15D5A-A4CA-4CC4-811B-779095108E8D}" type="presOf" srcId="{A4AD58C9-4F7E-4CBF-B99B-E10D8BEE2D7B}" destId="{698FF4A9-3062-4ACD-A6F7-65C956E7A709}" srcOrd="0" destOrd="0" presId="urn:microsoft.com/office/officeart/2005/8/layout/vList2"/>
    <dgm:cxn modelId="{5BEC07B1-B646-49A5-B6F1-EEF924A30433}" type="presOf" srcId="{BEE80661-131B-46EC-A3AA-EB2A10230DAB}" destId="{F3A2DC0A-9186-4F3B-92E0-41419223187F}" srcOrd="0" destOrd="0" presId="urn:microsoft.com/office/officeart/2005/8/layout/vList2"/>
    <dgm:cxn modelId="{15323AE1-D44B-411A-A7BA-E05E7A60F8D2}" srcId="{28B60071-7FE2-476C-9A87-03314A57DFE4}" destId="{A4AD58C9-4F7E-4CBF-B99B-E10D8BEE2D7B}" srcOrd="2" destOrd="0" parTransId="{BDA07AD8-EF9C-4DCF-9ED5-7E0FB2679120}" sibTransId="{E54011FA-42B4-4F86-AD23-BE3E95DE506C}"/>
    <dgm:cxn modelId="{D94387F3-C2A7-4381-BCCD-5618AA01709F}" type="presOf" srcId="{28B60071-7FE2-476C-9A87-03314A57DFE4}" destId="{D8AC10B9-FCAE-43CB-A6E5-8D58883B2A12}" srcOrd="0" destOrd="0" presId="urn:microsoft.com/office/officeart/2005/8/layout/vList2"/>
    <dgm:cxn modelId="{44D563AE-3885-495F-A7D7-5120DD72A0D8}" type="presParOf" srcId="{D8AC10B9-FCAE-43CB-A6E5-8D58883B2A12}" destId="{4265BDC4-358B-44BB-9FF7-14574F1D18FF}" srcOrd="0" destOrd="0" presId="urn:microsoft.com/office/officeart/2005/8/layout/vList2"/>
    <dgm:cxn modelId="{B3C6EBFF-8397-4E3C-9224-04BED28F2A03}" type="presParOf" srcId="{D8AC10B9-FCAE-43CB-A6E5-8D58883B2A12}" destId="{17C89F86-58FD-4650-8E90-9740236F2339}" srcOrd="1" destOrd="0" presId="urn:microsoft.com/office/officeart/2005/8/layout/vList2"/>
    <dgm:cxn modelId="{AEB46B77-F330-4FF0-A009-A8CB49BDE77E}" type="presParOf" srcId="{D8AC10B9-FCAE-43CB-A6E5-8D58883B2A12}" destId="{F3A2DC0A-9186-4F3B-92E0-41419223187F}" srcOrd="2" destOrd="0" presId="urn:microsoft.com/office/officeart/2005/8/layout/vList2"/>
    <dgm:cxn modelId="{70B11FA3-AEAB-4B5D-ABCE-C22417E7F14F}" type="presParOf" srcId="{D8AC10B9-FCAE-43CB-A6E5-8D58883B2A12}" destId="{54B0583D-A57D-4E92-A814-ED9AB4250370}" srcOrd="3" destOrd="0" presId="urn:microsoft.com/office/officeart/2005/8/layout/vList2"/>
    <dgm:cxn modelId="{CDC49246-C252-439E-86D0-032DD60BAB72}" type="presParOf" srcId="{D8AC10B9-FCAE-43CB-A6E5-8D58883B2A12}" destId="{698FF4A9-3062-4ACD-A6F7-65C956E7A70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B60071-7FE2-476C-9A87-03314A57DFE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E571686-A9F3-4CBA-8927-8BE7018EB6BC}">
      <dgm:prSet/>
      <dgm:spPr/>
      <dgm:t>
        <a:bodyPr/>
        <a:lstStyle/>
        <a:p>
          <a:r>
            <a:rPr lang="en-GB" b="1" dirty="0"/>
            <a:t>Local Government experienced reductions of approximately 49% in real terms in central government financial support between April 2010 and March 2018 (NAO, 2019). </a:t>
          </a:r>
          <a:endParaRPr lang="en-US" b="1" dirty="0"/>
        </a:p>
      </dgm:t>
    </dgm:pt>
    <dgm:pt modelId="{D431048D-4FB4-408C-A563-8DA219FA02FC}" type="parTrans" cxnId="{193E21BC-F388-4A75-A100-74183FBF7B92}">
      <dgm:prSet/>
      <dgm:spPr/>
      <dgm:t>
        <a:bodyPr/>
        <a:lstStyle/>
        <a:p>
          <a:endParaRPr lang="en-GB"/>
        </a:p>
      </dgm:t>
    </dgm:pt>
    <dgm:pt modelId="{3BD55B98-EAD5-46AB-9FCB-E1C2881B3B92}" type="sibTrans" cxnId="{193E21BC-F388-4A75-A100-74183FBF7B92}">
      <dgm:prSet/>
      <dgm:spPr/>
      <dgm:t>
        <a:bodyPr/>
        <a:lstStyle/>
        <a:p>
          <a:endParaRPr lang="en-GB"/>
        </a:p>
      </dgm:t>
    </dgm:pt>
    <dgm:pt modelId="{BB2D0B49-8116-4608-BF15-47D0C349AF0C}">
      <dgm:prSet/>
      <dgm:spPr/>
      <dgm:t>
        <a:bodyPr/>
        <a:lstStyle/>
        <a:p>
          <a:r>
            <a:rPr lang="en-GB" b="1" dirty="0"/>
            <a:t>Northamptonshire was not disproportionately affected in comparison with other county councils despite consistent NCC assertions (Caller 2018).</a:t>
          </a:r>
          <a:endParaRPr lang="en-US" b="1" dirty="0"/>
        </a:p>
      </dgm:t>
    </dgm:pt>
    <dgm:pt modelId="{5F09B0F7-1A75-493E-8391-428E019353DC}" type="parTrans" cxnId="{E1179584-B175-47A8-836F-39CAE10E2F28}">
      <dgm:prSet/>
      <dgm:spPr/>
      <dgm:t>
        <a:bodyPr/>
        <a:lstStyle/>
        <a:p>
          <a:endParaRPr lang="en-GB"/>
        </a:p>
      </dgm:t>
    </dgm:pt>
    <dgm:pt modelId="{FD46A7D2-13F7-47A6-952C-425218A3EB75}" type="sibTrans" cxnId="{E1179584-B175-47A8-836F-39CAE10E2F28}">
      <dgm:prSet/>
      <dgm:spPr/>
      <dgm:t>
        <a:bodyPr/>
        <a:lstStyle/>
        <a:p>
          <a:endParaRPr lang="en-GB"/>
        </a:p>
      </dgm:t>
    </dgm:pt>
    <dgm:pt modelId="{C7E1495C-596E-493A-AA2B-CAEBE79D2930}">
      <dgm:prSet/>
      <dgm:spPr/>
      <dgm:t>
        <a:bodyPr/>
        <a:lstStyle/>
        <a:p>
          <a:r>
            <a:rPr lang="en-GB" b="1" dirty="0"/>
            <a:t>External inspections of major services (Education and Adult Services),  corporate peer reviews (e.g. LGA 2018), and annual external audits show continuing poor performance in service delivery, financial management and community leadership</a:t>
          </a:r>
        </a:p>
      </dgm:t>
    </dgm:pt>
    <dgm:pt modelId="{F22D4B0E-60B3-421A-95F5-E0219FE887BA}" type="parTrans" cxnId="{3FEA022A-F6CC-478C-90FF-C7C57C8F1ABC}">
      <dgm:prSet/>
      <dgm:spPr/>
      <dgm:t>
        <a:bodyPr/>
        <a:lstStyle/>
        <a:p>
          <a:endParaRPr lang="en-GB"/>
        </a:p>
      </dgm:t>
    </dgm:pt>
    <dgm:pt modelId="{B5926E50-C322-4A5F-9590-292BED16C725}" type="sibTrans" cxnId="{3FEA022A-F6CC-478C-90FF-C7C57C8F1ABC}">
      <dgm:prSet/>
      <dgm:spPr/>
      <dgm:t>
        <a:bodyPr/>
        <a:lstStyle/>
        <a:p>
          <a:endParaRPr lang="en-GB"/>
        </a:p>
      </dgm:t>
    </dgm:pt>
    <dgm:pt modelId="{D8AC10B9-FCAE-43CB-A6E5-8D58883B2A12}" type="pres">
      <dgm:prSet presAssocID="{28B60071-7FE2-476C-9A87-03314A57DFE4}" presName="linear" presStyleCnt="0">
        <dgm:presLayoutVars>
          <dgm:animLvl val="lvl"/>
          <dgm:resizeHandles val="exact"/>
        </dgm:presLayoutVars>
      </dgm:prSet>
      <dgm:spPr/>
    </dgm:pt>
    <dgm:pt modelId="{8322714A-59DC-492B-8EB3-E19F685CE846}" type="pres">
      <dgm:prSet presAssocID="{0E571686-A9F3-4CBA-8927-8BE7018EB6BC}" presName="parentText" presStyleLbl="node1" presStyleIdx="0" presStyleCnt="3">
        <dgm:presLayoutVars>
          <dgm:chMax val="0"/>
          <dgm:bulletEnabled val="1"/>
        </dgm:presLayoutVars>
      </dgm:prSet>
      <dgm:spPr/>
    </dgm:pt>
    <dgm:pt modelId="{8D256BB3-A2D3-4431-8110-42D5C14CA4FE}" type="pres">
      <dgm:prSet presAssocID="{3BD55B98-EAD5-46AB-9FCB-E1C2881B3B92}" presName="spacer" presStyleCnt="0"/>
      <dgm:spPr/>
    </dgm:pt>
    <dgm:pt modelId="{F0363EAB-8B0B-44FE-9922-454A7347827F}" type="pres">
      <dgm:prSet presAssocID="{BB2D0B49-8116-4608-BF15-47D0C349AF0C}" presName="parentText" presStyleLbl="node1" presStyleIdx="1" presStyleCnt="3">
        <dgm:presLayoutVars>
          <dgm:chMax val="0"/>
          <dgm:bulletEnabled val="1"/>
        </dgm:presLayoutVars>
      </dgm:prSet>
      <dgm:spPr/>
    </dgm:pt>
    <dgm:pt modelId="{10BF0BCA-F056-4EAB-BA37-2E90034E23ED}" type="pres">
      <dgm:prSet presAssocID="{FD46A7D2-13F7-47A6-952C-425218A3EB75}" presName="spacer" presStyleCnt="0"/>
      <dgm:spPr/>
    </dgm:pt>
    <dgm:pt modelId="{CC25B477-E35B-4D60-9D9A-B2384F570F92}" type="pres">
      <dgm:prSet presAssocID="{C7E1495C-596E-493A-AA2B-CAEBE79D2930}" presName="parentText" presStyleLbl="node1" presStyleIdx="2" presStyleCnt="3">
        <dgm:presLayoutVars>
          <dgm:chMax val="0"/>
          <dgm:bulletEnabled val="1"/>
        </dgm:presLayoutVars>
      </dgm:prSet>
      <dgm:spPr/>
    </dgm:pt>
  </dgm:ptLst>
  <dgm:cxnLst>
    <dgm:cxn modelId="{3FEA022A-F6CC-478C-90FF-C7C57C8F1ABC}" srcId="{28B60071-7FE2-476C-9A87-03314A57DFE4}" destId="{C7E1495C-596E-493A-AA2B-CAEBE79D2930}" srcOrd="2" destOrd="0" parTransId="{F22D4B0E-60B3-421A-95F5-E0219FE887BA}" sibTransId="{B5926E50-C322-4A5F-9590-292BED16C725}"/>
    <dgm:cxn modelId="{2C462434-9C3F-4E4D-8A7E-647F3C004D9E}" type="presOf" srcId="{BB2D0B49-8116-4608-BF15-47D0C349AF0C}" destId="{F0363EAB-8B0B-44FE-9922-454A7347827F}" srcOrd="0" destOrd="0" presId="urn:microsoft.com/office/officeart/2005/8/layout/vList2"/>
    <dgm:cxn modelId="{2629C73C-BB84-4128-BA34-C3A9113DD8BF}" type="presOf" srcId="{0E571686-A9F3-4CBA-8927-8BE7018EB6BC}" destId="{8322714A-59DC-492B-8EB3-E19F685CE846}" srcOrd="0" destOrd="0" presId="urn:microsoft.com/office/officeart/2005/8/layout/vList2"/>
    <dgm:cxn modelId="{2A3B9254-A1E5-45D2-BE6A-10D114604936}" type="presOf" srcId="{C7E1495C-596E-493A-AA2B-CAEBE79D2930}" destId="{CC25B477-E35B-4D60-9D9A-B2384F570F92}" srcOrd="0" destOrd="0" presId="urn:microsoft.com/office/officeart/2005/8/layout/vList2"/>
    <dgm:cxn modelId="{E1179584-B175-47A8-836F-39CAE10E2F28}" srcId="{28B60071-7FE2-476C-9A87-03314A57DFE4}" destId="{BB2D0B49-8116-4608-BF15-47D0C349AF0C}" srcOrd="1" destOrd="0" parTransId="{5F09B0F7-1A75-493E-8391-428E019353DC}" sibTransId="{FD46A7D2-13F7-47A6-952C-425218A3EB75}"/>
    <dgm:cxn modelId="{193E21BC-F388-4A75-A100-74183FBF7B92}" srcId="{28B60071-7FE2-476C-9A87-03314A57DFE4}" destId="{0E571686-A9F3-4CBA-8927-8BE7018EB6BC}" srcOrd="0" destOrd="0" parTransId="{D431048D-4FB4-408C-A563-8DA219FA02FC}" sibTransId="{3BD55B98-EAD5-46AB-9FCB-E1C2881B3B92}"/>
    <dgm:cxn modelId="{D94387F3-C2A7-4381-BCCD-5618AA01709F}" type="presOf" srcId="{28B60071-7FE2-476C-9A87-03314A57DFE4}" destId="{D8AC10B9-FCAE-43CB-A6E5-8D58883B2A12}" srcOrd="0" destOrd="0" presId="urn:microsoft.com/office/officeart/2005/8/layout/vList2"/>
    <dgm:cxn modelId="{6CF10128-6E90-4F11-B000-F71EB72B0BDB}" type="presParOf" srcId="{D8AC10B9-FCAE-43CB-A6E5-8D58883B2A12}" destId="{8322714A-59DC-492B-8EB3-E19F685CE846}" srcOrd="0" destOrd="0" presId="urn:microsoft.com/office/officeart/2005/8/layout/vList2"/>
    <dgm:cxn modelId="{53D718CD-5CF4-4A6C-B9F4-4D4D88C452EC}" type="presParOf" srcId="{D8AC10B9-FCAE-43CB-A6E5-8D58883B2A12}" destId="{8D256BB3-A2D3-4431-8110-42D5C14CA4FE}" srcOrd="1" destOrd="0" presId="urn:microsoft.com/office/officeart/2005/8/layout/vList2"/>
    <dgm:cxn modelId="{E64F7A77-A893-4E96-8FF1-89D351EF28A7}" type="presParOf" srcId="{D8AC10B9-FCAE-43CB-A6E5-8D58883B2A12}" destId="{F0363EAB-8B0B-44FE-9922-454A7347827F}" srcOrd="2" destOrd="0" presId="urn:microsoft.com/office/officeart/2005/8/layout/vList2"/>
    <dgm:cxn modelId="{81528FE9-A479-4230-AC5C-631FE9451486}" type="presParOf" srcId="{D8AC10B9-FCAE-43CB-A6E5-8D58883B2A12}" destId="{10BF0BCA-F056-4EAB-BA37-2E90034E23ED}" srcOrd="3" destOrd="0" presId="urn:microsoft.com/office/officeart/2005/8/layout/vList2"/>
    <dgm:cxn modelId="{E5BF056A-1AAA-4F80-9F04-72CE7EE3EF32}" type="presParOf" srcId="{D8AC10B9-FCAE-43CB-A6E5-8D58883B2A12}" destId="{CC25B477-E35B-4D60-9D9A-B2384F570F9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558DD-7D61-42AC-8574-6BDC80C88580}">
      <dsp:nvSpPr>
        <dsp:cNvPr id="0" name=""/>
        <dsp:cNvSpPr/>
      </dsp:nvSpPr>
      <dsp:spPr>
        <a:xfrm>
          <a:off x="0" y="0"/>
          <a:ext cx="718528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E73AAA-C801-4F15-BA17-8E2906A0E113}">
      <dsp:nvSpPr>
        <dsp:cNvPr id="0" name=""/>
        <dsp:cNvSpPr/>
      </dsp:nvSpPr>
      <dsp:spPr>
        <a:xfrm>
          <a:off x="0" y="0"/>
          <a:ext cx="7185281"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b="1" kern="1200" dirty="0"/>
            <a:t>2002 – 2010, </a:t>
          </a:r>
          <a:r>
            <a:rPr lang="en-GB" sz="2200" b="0" kern="1200" dirty="0"/>
            <a:t>Corporate interventions followed Audit Commission external  inspections revealing widespread poor performance in corporate and service delivery and/or financial management.</a:t>
          </a:r>
          <a:endParaRPr lang="en-US" sz="2200" b="0" kern="1200" dirty="0"/>
        </a:p>
      </dsp:txBody>
      <dsp:txXfrm>
        <a:off x="0" y="0"/>
        <a:ext cx="7185281" cy="1382683"/>
      </dsp:txXfrm>
    </dsp:sp>
    <dsp:sp modelId="{F304706E-49B4-4974-A822-E2C451C1E6DE}">
      <dsp:nvSpPr>
        <dsp:cNvPr id="0" name=""/>
        <dsp:cNvSpPr/>
      </dsp:nvSpPr>
      <dsp:spPr>
        <a:xfrm>
          <a:off x="0" y="1382683"/>
          <a:ext cx="718528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AA6DBA-5264-48B4-858B-A72A4394CEC7}">
      <dsp:nvSpPr>
        <dsp:cNvPr id="0" name=""/>
        <dsp:cNvSpPr/>
      </dsp:nvSpPr>
      <dsp:spPr>
        <a:xfrm>
          <a:off x="0" y="1382683"/>
          <a:ext cx="7185281"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b="1" kern="1200" dirty="0"/>
            <a:t>2010-2018 </a:t>
          </a:r>
          <a:r>
            <a:rPr lang="en-GB" sz="2200" b="0" kern="1200" dirty="0"/>
            <a:t>interventions have generally, been the result of scandals mostly in social services and children’s services e.g. Rochdale, Birmingham, and Rotherham.</a:t>
          </a:r>
          <a:endParaRPr lang="en-US" sz="2200" b="0" kern="1200" dirty="0"/>
        </a:p>
      </dsp:txBody>
      <dsp:txXfrm>
        <a:off x="0" y="1382683"/>
        <a:ext cx="7185281" cy="1382683"/>
      </dsp:txXfrm>
    </dsp:sp>
    <dsp:sp modelId="{40490983-6AA5-45F3-861C-6A1ABF70B613}">
      <dsp:nvSpPr>
        <dsp:cNvPr id="0" name=""/>
        <dsp:cNvSpPr/>
      </dsp:nvSpPr>
      <dsp:spPr>
        <a:xfrm>
          <a:off x="0" y="2765367"/>
          <a:ext cx="718528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0F2DFE-E367-4A8E-9A11-3637DEF872A3}">
      <dsp:nvSpPr>
        <dsp:cNvPr id="0" name=""/>
        <dsp:cNvSpPr/>
      </dsp:nvSpPr>
      <dsp:spPr>
        <a:xfrm>
          <a:off x="0" y="2765367"/>
          <a:ext cx="7185281"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b="1" kern="1200" dirty="0"/>
            <a:t>Prior to 2018 p</a:t>
          </a:r>
          <a:r>
            <a:rPr lang="en-GB" sz="2200" b="0" kern="1200" dirty="0"/>
            <a:t>revious interventions had focussed on the turnaround and sustained recovery of the failing organisation.</a:t>
          </a:r>
          <a:endParaRPr lang="en-US" sz="2200" b="0" kern="1200" dirty="0"/>
        </a:p>
      </dsp:txBody>
      <dsp:txXfrm>
        <a:off x="0" y="2765367"/>
        <a:ext cx="7185281" cy="1382683"/>
      </dsp:txXfrm>
    </dsp:sp>
    <dsp:sp modelId="{A7627D34-73F3-499B-A14E-1346F4164E20}">
      <dsp:nvSpPr>
        <dsp:cNvPr id="0" name=""/>
        <dsp:cNvSpPr/>
      </dsp:nvSpPr>
      <dsp:spPr>
        <a:xfrm>
          <a:off x="0" y="4148051"/>
          <a:ext cx="718528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F0B83A-EC60-44D7-908F-2B4F4873DFB0}">
      <dsp:nvSpPr>
        <dsp:cNvPr id="0" name=""/>
        <dsp:cNvSpPr/>
      </dsp:nvSpPr>
      <dsp:spPr>
        <a:xfrm>
          <a:off x="0" y="4148051"/>
          <a:ext cx="7185281"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b="1" kern="1200" dirty="0"/>
            <a:t>NCC </a:t>
          </a:r>
          <a:r>
            <a:rPr lang="en-GB" sz="2200" b="0" kern="1200" dirty="0"/>
            <a:t>resulted from self-reported financial failure and the outcome was local government reorganisation across Northamptonshire. </a:t>
          </a:r>
          <a:endParaRPr lang="en-US" sz="2200" b="0" kern="1200" dirty="0"/>
        </a:p>
      </dsp:txBody>
      <dsp:txXfrm>
        <a:off x="0" y="4148051"/>
        <a:ext cx="7185281" cy="13826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5BDC4-358B-44BB-9FF7-14574F1D18FF}">
      <dsp:nvSpPr>
        <dsp:cNvPr id="0" name=""/>
        <dsp:cNvSpPr/>
      </dsp:nvSpPr>
      <dsp:spPr>
        <a:xfrm>
          <a:off x="0" y="1980"/>
          <a:ext cx="7388119" cy="209802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Analysis of CPA reports and audits reveal consistently poor service delivery, financial management and community leadership in NCC and in some of the Northamptonshire District Councils; </a:t>
          </a:r>
          <a:endParaRPr lang="en-US" sz="2400" b="1" kern="1200" dirty="0"/>
        </a:p>
      </dsp:txBody>
      <dsp:txXfrm>
        <a:off x="102417" y="104397"/>
        <a:ext cx="7183285" cy="1893187"/>
      </dsp:txXfrm>
    </dsp:sp>
    <dsp:sp modelId="{F3A2DC0A-9186-4F3B-92E0-41419223187F}">
      <dsp:nvSpPr>
        <dsp:cNvPr id="0" name=""/>
        <dsp:cNvSpPr/>
      </dsp:nvSpPr>
      <dsp:spPr>
        <a:xfrm>
          <a:off x="0" y="2114318"/>
          <a:ext cx="7388119" cy="2098021"/>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kern="1200" dirty="0"/>
            <a:t>Analysis of Local Area Agreements, the response to the growth agenda, the performance of community safety partnerships, and other partnership evaluations reveal NCC (and districts) were consistently poor at collaborative working</a:t>
          </a:r>
          <a:endParaRPr lang="en-US" sz="2400" b="1" kern="1200" dirty="0"/>
        </a:p>
      </dsp:txBody>
      <dsp:txXfrm>
        <a:off x="102417" y="2216735"/>
        <a:ext cx="7183285" cy="1893187"/>
      </dsp:txXfrm>
    </dsp:sp>
    <dsp:sp modelId="{698FF4A9-3062-4ACD-A6F7-65C956E7A709}">
      <dsp:nvSpPr>
        <dsp:cNvPr id="0" name=""/>
        <dsp:cNvSpPr/>
      </dsp:nvSpPr>
      <dsp:spPr>
        <a:xfrm>
          <a:off x="0" y="4226655"/>
          <a:ext cx="7388119" cy="209802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This was despite considerable central and local peer support being available throughout the period – which were nevertheless imposed at times because of exceptionally poor performance. There was no corporate intervention </a:t>
          </a:r>
        </a:p>
      </dsp:txBody>
      <dsp:txXfrm>
        <a:off x="102417" y="4329072"/>
        <a:ext cx="7183285" cy="18931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2714A-59DC-492B-8EB3-E19F685CE846}">
      <dsp:nvSpPr>
        <dsp:cNvPr id="0" name=""/>
        <dsp:cNvSpPr/>
      </dsp:nvSpPr>
      <dsp:spPr>
        <a:xfrm>
          <a:off x="0" y="96203"/>
          <a:ext cx="7388119" cy="200059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Local Government experienced reductions of approximately 49% in real terms in central government financial support between April 2010 and March 2018 (NAO, 2019). </a:t>
          </a:r>
          <a:endParaRPr lang="en-US" sz="2300" b="1" kern="1200" dirty="0"/>
        </a:p>
      </dsp:txBody>
      <dsp:txXfrm>
        <a:off x="97661" y="193864"/>
        <a:ext cx="7192797" cy="1805268"/>
      </dsp:txXfrm>
    </dsp:sp>
    <dsp:sp modelId="{F0363EAB-8B0B-44FE-9922-454A7347827F}">
      <dsp:nvSpPr>
        <dsp:cNvPr id="0" name=""/>
        <dsp:cNvSpPr/>
      </dsp:nvSpPr>
      <dsp:spPr>
        <a:xfrm>
          <a:off x="0" y="2163033"/>
          <a:ext cx="7388119" cy="200059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Northamptonshire was not disproportionately affected in comparison with other county councils despite consistent NCC assertions (Caller 2018).</a:t>
          </a:r>
          <a:endParaRPr lang="en-US" sz="2300" b="1" kern="1200" dirty="0"/>
        </a:p>
      </dsp:txBody>
      <dsp:txXfrm>
        <a:off x="97661" y="2260694"/>
        <a:ext cx="7192797" cy="1805268"/>
      </dsp:txXfrm>
    </dsp:sp>
    <dsp:sp modelId="{CC25B477-E35B-4D60-9D9A-B2384F570F92}">
      <dsp:nvSpPr>
        <dsp:cNvPr id="0" name=""/>
        <dsp:cNvSpPr/>
      </dsp:nvSpPr>
      <dsp:spPr>
        <a:xfrm>
          <a:off x="0" y="4229864"/>
          <a:ext cx="7388119" cy="200059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External inspections of major services (Education and Adult Services),  corporate peer reviews (e.g. LGA 2018), and annual external audits show continuing poor performance in service delivery, financial management and community leadership</a:t>
          </a:r>
        </a:p>
      </dsp:txBody>
      <dsp:txXfrm>
        <a:off x="97661" y="4327525"/>
        <a:ext cx="7192797" cy="180526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CEF0E-8E75-4EF7-A61D-F2BDAE9491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248C073-5205-49B9-AE09-6864F7EDF9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E377259-B605-4CD2-AFC9-C17DBB0BA829}"/>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5" name="Footer Placeholder 4">
            <a:extLst>
              <a:ext uri="{FF2B5EF4-FFF2-40B4-BE49-F238E27FC236}">
                <a16:creationId xmlns:a16="http://schemas.microsoft.com/office/drawing/2014/main" id="{02F99AD5-4A5D-454E-8B31-A375747701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AF9C7F-2D06-4870-B8BA-F7D049682FFB}"/>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1965341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3E57-9725-4D1D-BCF8-03F85557C18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99D1CD-1289-4EB3-80F6-F1CF3F27F2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FF0927-66F2-4AB0-80DD-3643B878AE3E}"/>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5" name="Footer Placeholder 4">
            <a:extLst>
              <a:ext uri="{FF2B5EF4-FFF2-40B4-BE49-F238E27FC236}">
                <a16:creationId xmlns:a16="http://schemas.microsoft.com/office/drawing/2014/main" id="{3616A0C8-722A-478A-A091-58E3CFC115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001D91-4904-4830-9CB0-786F997A60F0}"/>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3889661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E788BD-6C70-490B-AA00-DA37FBE723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DF25BC-7BDF-46EE-A2A4-B0906C775E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923594-646A-48A7-806E-C69789F5A325}"/>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5" name="Footer Placeholder 4">
            <a:extLst>
              <a:ext uri="{FF2B5EF4-FFF2-40B4-BE49-F238E27FC236}">
                <a16:creationId xmlns:a16="http://schemas.microsoft.com/office/drawing/2014/main" id="{B77055D1-537D-4E8A-8B4A-4D81422041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1C962F-9874-4B65-9192-8BA4CC983C04}"/>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2450848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D9E8E-348D-4772-B8BF-677F118F6A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5338F76-5B97-4967-AA2D-16BAF56094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5BB137-A61B-4EA8-9385-AA5D5DB4E914}"/>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5" name="Footer Placeholder 4">
            <a:extLst>
              <a:ext uri="{FF2B5EF4-FFF2-40B4-BE49-F238E27FC236}">
                <a16:creationId xmlns:a16="http://schemas.microsoft.com/office/drawing/2014/main" id="{75D3A17C-612A-4CA9-BD94-A8B06E71A7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1F77E8-1D0B-464F-AB03-E48E1A80FDE6}"/>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3140224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D9F89-CFEF-4138-92F0-5ED16EBD8B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0DFB335-5A9A-4B6E-86ED-0143BB1EF3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1F7110-3F68-4C57-8FE9-8F78B924405B}"/>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5" name="Footer Placeholder 4">
            <a:extLst>
              <a:ext uri="{FF2B5EF4-FFF2-40B4-BE49-F238E27FC236}">
                <a16:creationId xmlns:a16="http://schemas.microsoft.com/office/drawing/2014/main" id="{A893D230-4550-453C-81EA-3B1423361D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660408-74DF-42F8-958B-3C851B606820}"/>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207704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7EBB8-A593-4CF3-BF09-09D3087883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20A260-FF4F-48C7-AA37-C17C59D7A1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9E6A97-FC3F-429F-8F2B-3E4CE2F51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D14E42C-D834-4AB6-944E-A5CF227B6149}"/>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6" name="Footer Placeholder 5">
            <a:extLst>
              <a:ext uri="{FF2B5EF4-FFF2-40B4-BE49-F238E27FC236}">
                <a16:creationId xmlns:a16="http://schemas.microsoft.com/office/drawing/2014/main" id="{83A9CA63-67B6-4932-BAD4-30EAB9B082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BE7A17-044E-4590-8B0E-75FB0DBBB9F3}"/>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35730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38582-E8EE-4B21-AA0C-3536C2D2443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2CE43A-8423-4D82-BB97-8C77CC9497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3296F6-2CDB-4878-AD73-5A36F67E1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2A4A675-1A59-4CF3-BAD0-807CAFFCCF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BD4AA0-A1E1-4B31-9D5E-B35D33D0F5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9078EA1-0865-4592-A6B0-476762D8801C}"/>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8" name="Footer Placeholder 7">
            <a:extLst>
              <a:ext uri="{FF2B5EF4-FFF2-40B4-BE49-F238E27FC236}">
                <a16:creationId xmlns:a16="http://schemas.microsoft.com/office/drawing/2014/main" id="{5BB5906B-A327-4968-9FD8-577915C9795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7167836-3E72-4DC1-92E4-1842E750E08B}"/>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2869135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1C650-0289-4094-8AAC-80629B6C9C0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6798135-6F73-48E8-AEB8-6A93219109AB}"/>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4" name="Footer Placeholder 3">
            <a:extLst>
              <a:ext uri="{FF2B5EF4-FFF2-40B4-BE49-F238E27FC236}">
                <a16:creationId xmlns:a16="http://schemas.microsoft.com/office/drawing/2014/main" id="{F6DAF7BD-472C-4705-8E43-686D2CDC4C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6648E32-F54F-4FEB-A135-BA794D84F3F6}"/>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2199509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351981-9982-42D9-8167-0ADAB123A389}"/>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3" name="Footer Placeholder 2">
            <a:extLst>
              <a:ext uri="{FF2B5EF4-FFF2-40B4-BE49-F238E27FC236}">
                <a16:creationId xmlns:a16="http://schemas.microsoft.com/office/drawing/2014/main" id="{6B4D9A04-D94C-4CFB-B9D0-7DBE690B6D2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F7B407C-A7C9-4643-9895-507A7B87792D}"/>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280114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30B28-A6D9-4F50-BF09-5EDD13494A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30406A8-89A5-4CED-80CF-EB664A6F69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89241D4-D600-438E-8824-39308B5B1C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AB33B6-3469-4D71-930B-E449C13AEB77}"/>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6" name="Footer Placeholder 5">
            <a:extLst>
              <a:ext uri="{FF2B5EF4-FFF2-40B4-BE49-F238E27FC236}">
                <a16:creationId xmlns:a16="http://schemas.microsoft.com/office/drawing/2014/main" id="{F45A818D-D455-487D-97F3-FA40D6EBE0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D1664E-9341-464B-8B4F-A1AD10F19F22}"/>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2794264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1C9BA-A9B3-4590-AEAF-BB80C52062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CF60BBB-72CA-4528-9D00-FAB483F729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F35FEDB-2318-4F74-938E-A9036FAF1D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4D84A7-33E5-4E9C-8BD1-D66B670B26AF}"/>
              </a:ext>
            </a:extLst>
          </p:cNvPr>
          <p:cNvSpPr>
            <a:spLocks noGrp="1"/>
          </p:cNvSpPr>
          <p:nvPr>
            <p:ph type="dt" sz="half" idx="10"/>
          </p:nvPr>
        </p:nvSpPr>
        <p:spPr/>
        <p:txBody>
          <a:bodyPr/>
          <a:lstStyle/>
          <a:p>
            <a:fld id="{AC3CB357-39D3-4994-9720-CD8D216DC9A7}" type="datetimeFigureOut">
              <a:rPr lang="en-GB" smtClean="0"/>
              <a:t>30/10/2024</a:t>
            </a:fld>
            <a:endParaRPr lang="en-GB"/>
          </a:p>
        </p:txBody>
      </p:sp>
      <p:sp>
        <p:nvSpPr>
          <p:cNvPr id="6" name="Footer Placeholder 5">
            <a:extLst>
              <a:ext uri="{FF2B5EF4-FFF2-40B4-BE49-F238E27FC236}">
                <a16:creationId xmlns:a16="http://schemas.microsoft.com/office/drawing/2014/main" id="{931D11EC-8176-4805-8485-E756E6ED82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678617-6FA3-47CD-9374-4E6CBE742B5E}"/>
              </a:ext>
            </a:extLst>
          </p:cNvPr>
          <p:cNvSpPr>
            <a:spLocks noGrp="1"/>
          </p:cNvSpPr>
          <p:nvPr>
            <p:ph type="sldNum" sz="quarter" idx="12"/>
          </p:nvPr>
        </p:nvSpPr>
        <p:spPr/>
        <p:txBody>
          <a:bodyPr/>
          <a:lstStyle/>
          <a:p>
            <a:fld id="{65CF7005-08C5-4CE3-9FC6-6C2FA414B233}" type="slidenum">
              <a:rPr lang="en-GB" smtClean="0"/>
              <a:t>‹#›</a:t>
            </a:fld>
            <a:endParaRPr lang="en-GB"/>
          </a:p>
        </p:txBody>
      </p:sp>
    </p:spTree>
    <p:extLst>
      <p:ext uri="{BB962C8B-B14F-4D97-AF65-F5344CB8AC3E}">
        <p14:creationId xmlns:p14="http://schemas.microsoft.com/office/powerpoint/2010/main" val="4290348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450F9A-9B9B-4A45-8C09-72AE03BFE8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2519F2-203C-4EE0-8899-59756FA08C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9E9DFF-4573-4529-86E2-870F4984D8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CB357-39D3-4994-9720-CD8D216DC9A7}" type="datetimeFigureOut">
              <a:rPr lang="en-GB" smtClean="0"/>
              <a:t>30/10/2024</a:t>
            </a:fld>
            <a:endParaRPr lang="en-GB"/>
          </a:p>
        </p:txBody>
      </p:sp>
      <p:sp>
        <p:nvSpPr>
          <p:cNvPr id="5" name="Footer Placeholder 4">
            <a:extLst>
              <a:ext uri="{FF2B5EF4-FFF2-40B4-BE49-F238E27FC236}">
                <a16:creationId xmlns:a16="http://schemas.microsoft.com/office/drawing/2014/main" id="{BA4F3CB7-29B7-44AE-8EE6-450D1A803D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525533B-4175-4AAE-BE60-7BACD21A98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F7005-08C5-4CE3-9FC6-6C2FA414B233}" type="slidenum">
              <a:rPr lang="en-GB" smtClean="0"/>
              <a:t>‹#›</a:t>
            </a:fld>
            <a:endParaRPr lang="en-GB"/>
          </a:p>
        </p:txBody>
      </p:sp>
    </p:spTree>
    <p:extLst>
      <p:ext uri="{BB962C8B-B14F-4D97-AF65-F5344CB8AC3E}">
        <p14:creationId xmlns:p14="http://schemas.microsoft.com/office/powerpoint/2010/main" val="741434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0" name="Arc 29">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60100DB6-5093-4602-ACBC-D78A3C0D56F2}"/>
              </a:ext>
            </a:extLst>
          </p:cNvPr>
          <p:cNvSpPr>
            <a:spLocks noGrp="1"/>
          </p:cNvSpPr>
          <p:nvPr>
            <p:ph type="subTitle" idx="1"/>
          </p:nvPr>
        </p:nvSpPr>
        <p:spPr>
          <a:xfrm>
            <a:off x="852616" y="2603802"/>
            <a:ext cx="10669937" cy="3610729"/>
          </a:xfrm>
        </p:spPr>
        <p:txBody>
          <a:bodyPr vert="horz" lIns="91440" tIns="45720" rIns="91440" bIns="45720" rtlCol="0">
            <a:normAutofit fontScale="62500" lnSpcReduction="20000"/>
          </a:bodyPr>
          <a:lstStyle/>
          <a:p>
            <a:endParaRPr lang="en-US" sz="2600" b="1" dirty="0"/>
          </a:p>
          <a:p>
            <a:r>
              <a:rPr lang="en-US" sz="4000" b="1" dirty="0"/>
              <a:t>Nottingham Business School</a:t>
            </a:r>
          </a:p>
          <a:p>
            <a:r>
              <a:rPr lang="en-US" sz="4000" b="1" dirty="0"/>
              <a:t>2</a:t>
            </a:r>
            <a:r>
              <a:rPr lang="en-US" sz="4000" b="1" baseline="30000" dirty="0"/>
              <a:t>nd</a:t>
            </a:r>
            <a:r>
              <a:rPr lang="en-US" sz="4000" b="1" dirty="0"/>
              <a:t> -5</a:t>
            </a:r>
            <a:r>
              <a:rPr lang="en-US" sz="4000" b="1" baseline="30000" dirty="0"/>
              <a:t>th</a:t>
            </a:r>
            <a:r>
              <a:rPr lang="en-US" sz="4000" b="1" dirty="0"/>
              <a:t> September 2024</a:t>
            </a:r>
          </a:p>
          <a:p>
            <a:endParaRPr lang="en-US" sz="2600" b="1" dirty="0"/>
          </a:p>
          <a:p>
            <a:endParaRPr lang="en-US" sz="2600" b="1" dirty="0"/>
          </a:p>
          <a:p>
            <a:r>
              <a:rPr lang="en-US" sz="4400" b="1" dirty="0"/>
              <a:t>Financial failure and corporate intervention at Northamptonshire County Council:  A sorry saga but not a surprise</a:t>
            </a:r>
          </a:p>
          <a:p>
            <a:endParaRPr lang="en-US" dirty="0"/>
          </a:p>
          <a:p>
            <a:r>
              <a:rPr lang="en-US" sz="2600" dirty="0"/>
              <a:t>Pete Murphy, Bernard Kofi Dom, Martin Jones</a:t>
            </a:r>
          </a:p>
          <a:p>
            <a:r>
              <a:rPr lang="en-US" sz="2600" dirty="0"/>
              <a:t>Nottingham Business School</a:t>
            </a:r>
          </a:p>
          <a:p>
            <a:r>
              <a:rPr lang="en-US" sz="2600" dirty="0"/>
              <a:t>Nottingham Trent University  </a:t>
            </a:r>
          </a:p>
          <a:p>
            <a:pPr indent="-228600" algn="l">
              <a:buFont typeface="Arial" panose="020B0604020202020204" pitchFamily="34" charset="0"/>
              <a:buChar char="•"/>
            </a:pPr>
            <a:endParaRPr lang="en-US" dirty="0"/>
          </a:p>
        </p:txBody>
      </p:sp>
      <p:pic>
        <p:nvPicPr>
          <p:cNvPr id="2" name="Picture 1">
            <a:extLst>
              <a:ext uri="{FF2B5EF4-FFF2-40B4-BE49-F238E27FC236}">
                <a16:creationId xmlns:a16="http://schemas.microsoft.com/office/drawing/2014/main" id="{E49164DF-8D23-35F2-55CC-F21AB8948B9C}"/>
              </a:ext>
            </a:extLst>
          </p:cNvPr>
          <p:cNvPicPr>
            <a:picLocks noChangeAspect="1"/>
          </p:cNvPicPr>
          <p:nvPr/>
        </p:nvPicPr>
        <p:blipFill>
          <a:blip r:embed="rId2"/>
          <a:stretch>
            <a:fillRect/>
          </a:stretch>
        </p:blipFill>
        <p:spPr>
          <a:xfrm>
            <a:off x="2151647" y="409294"/>
            <a:ext cx="8371974" cy="2194508"/>
          </a:xfrm>
          <a:prstGeom prst="rect">
            <a:avLst/>
          </a:prstGeom>
        </p:spPr>
      </p:pic>
    </p:spTree>
    <p:extLst>
      <p:ext uri="{BB962C8B-B14F-4D97-AF65-F5344CB8AC3E}">
        <p14:creationId xmlns:p14="http://schemas.microsoft.com/office/powerpoint/2010/main" val="893480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Magnifying glass showing decling performance">
            <a:extLst>
              <a:ext uri="{FF2B5EF4-FFF2-40B4-BE49-F238E27FC236}">
                <a16:creationId xmlns:a16="http://schemas.microsoft.com/office/drawing/2014/main" id="{44767CEF-27B1-5A67-2E38-6DD7BC0F6267}"/>
              </a:ext>
            </a:extLst>
          </p:cNvPr>
          <p:cNvPicPr>
            <a:picLocks noChangeAspect="1"/>
          </p:cNvPicPr>
          <p:nvPr/>
        </p:nvPicPr>
        <p:blipFill>
          <a:blip r:embed="rId2"/>
          <a:srcRect l="8389" r="38952" b="-2"/>
          <a:stretch/>
        </p:blipFill>
        <p:spPr>
          <a:xfrm>
            <a:off x="-1" y="-2"/>
            <a:ext cx="3828082" cy="6858002"/>
          </a:xfrm>
          <a:prstGeom prst="rect">
            <a:avLst/>
          </a:prstGeom>
        </p:spPr>
      </p:pic>
      <p:sp useBgFill="1">
        <p:nvSpPr>
          <p:cNvPr id="26" name="Rectangle 25">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1ABC19-AD00-4700-8AD6-863F25B47C09}"/>
              </a:ext>
            </a:extLst>
          </p:cNvPr>
          <p:cNvSpPr>
            <a:spLocks noGrp="1"/>
          </p:cNvSpPr>
          <p:nvPr>
            <p:ph type="title"/>
          </p:nvPr>
        </p:nvSpPr>
        <p:spPr>
          <a:xfrm>
            <a:off x="4510007" y="405685"/>
            <a:ext cx="7070278" cy="1559301"/>
          </a:xfrm>
        </p:spPr>
        <p:txBody>
          <a:bodyPr>
            <a:normAutofit/>
          </a:bodyPr>
          <a:lstStyle/>
          <a:p>
            <a:r>
              <a:rPr lang="en-GB" sz="3600" b="1" dirty="0">
                <a:latin typeface="+mn-lt"/>
              </a:rPr>
              <a:t>The overall financial performance 2015-2018</a:t>
            </a:r>
          </a:p>
        </p:txBody>
      </p:sp>
      <p:sp>
        <p:nvSpPr>
          <p:cNvPr id="3" name="Content Placeholder 2">
            <a:extLst>
              <a:ext uri="{FF2B5EF4-FFF2-40B4-BE49-F238E27FC236}">
                <a16:creationId xmlns:a16="http://schemas.microsoft.com/office/drawing/2014/main" id="{3F18C775-64AB-4FBC-8C71-E7A8A4EE9868}"/>
              </a:ext>
            </a:extLst>
          </p:cNvPr>
          <p:cNvSpPr>
            <a:spLocks noGrp="1"/>
          </p:cNvSpPr>
          <p:nvPr>
            <p:ph idx="1"/>
          </p:nvPr>
        </p:nvSpPr>
        <p:spPr>
          <a:xfrm>
            <a:off x="4510007" y="1844298"/>
            <a:ext cx="6852650" cy="4395780"/>
          </a:xfrm>
        </p:spPr>
        <p:txBody>
          <a:bodyPr anchor="ctr">
            <a:normAutofit/>
          </a:bodyPr>
          <a:lstStyle/>
          <a:p>
            <a:r>
              <a:rPr lang="en-GB" sz="2400" b="1" dirty="0"/>
              <a:t>Continued reductions in central government grant </a:t>
            </a:r>
            <a:r>
              <a:rPr lang="en-GB" sz="2400" dirty="0"/>
              <a:t>and limitations on council tax (NCC acknowledged they had not raised council tax by the maximum allowable over the previous years).</a:t>
            </a:r>
          </a:p>
          <a:p>
            <a:endParaRPr lang="en-GB" sz="1900" dirty="0"/>
          </a:p>
          <a:p>
            <a:r>
              <a:rPr lang="en-GB" sz="2400" b="1" dirty="0"/>
              <a:t>NCC maintained </a:t>
            </a:r>
          </a:p>
          <a:p>
            <a:pPr marL="914400" lvl="1" indent="-457200">
              <a:buAutoNum type="alphaLcParenR"/>
            </a:pPr>
            <a:r>
              <a:rPr lang="en-GB" dirty="0"/>
              <a:t>that services were relatively underfunded by central government compared to other similar councils (NCC 2016b).</a:t>
            </a:r>
          </a:p>
          <a:p>
            <a:pPr marL="914400" lvl="1" indent="-457200">
              <a:buAutoNum type="alphaLcParenR"/>
            </a:pPr>
            <a:r>
              <a:rPr lang="en-GB" dirty="0"/>
              <a:t>They had abnormal pressures on services as a result of the ‘growth agenda’ </a:t>
            </a:r>
          </a:p>
        </p:txBody>
      </p:sp>
    </p:spTree>
    <p:extLst>
      <p:ext uri="{BB962C8B-B14F-4D97-AF65-F5344CB8AC3E}">
        <p14:creationId xmlns:p14="http://schemas.microsoft.com/office/powerpoint/2010/main" val="1038114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C1ABC19-AD00-4700-8AD6-863F25B47C09}"/>
              </a:ext>
            </a:extLst>
          </p:cNvPr>
          <p:cNvSpPr>
            <a:spLocks noGrp="1"/>
          </p:cNvSpPr>
          <p:nvPr>
            <p:ph type="title"/>
          </p:nvPr>
        </p:nvSpPr>
        <p:spPr>
          <a:xfrm>
            <a:off x="838200" y="1412488"/>
            <a:ext cx="2899189" cy="4363844"/>
          </a:xfrm>
        </p:spPr>
        <p:txBody>
          <a:bodyPr vert="horz" lIns="91440" tIns="45720" rIns="91440" bIns="45720" rtlCol="0" anchor="t">
            <a:normAutofit/>
          </a:bodyPr>
          <a:lstStyle/>
          <a:p>
            <a:r>
              <a:rPr lang="en-US" sz="4000" b="1" kern="1200" dirty="0">
                <a:solidFill>
                  <a:srgbClr val="FFFFFF"/>
                </a:solidFill>
                <a:latin typeface="+mj-lt"/>
                <a:ea typeface="+mj-ea"/>
                <a:cs typeface="+mj-cs"/>
              </a:rPr>
              <a:t>NCC ‘bucked’ the isomorphic trends?</a:t>
            </a:r>
          </a:p>
        </p:txBody>
      </p:sp>
      <p:sp>
        <p:nvSpPr>
          <p:cNvPr id="3" name="Content Placeholder 2">
            <a:extLst>
              <a:ext uri="{FF2B5EF4-FFF2-40B4-BE49-F238E27FC236}">
                <a16:creationId xmlns:a16="http://schemas.microsoft.com/office/drawing/2014/main" id="{3F18C775-64AB-4FBC-8C71-E7A8A4EE9868}"/>
              </a:ext>
            </a:extLst>
          </p:cNvPr>
          <p:cNvSpPr>
            <a:spLocks noGrp="1"/>
          </p:cNvSpPr>
          <p:nvPr>
            <p:ph idx="1"/>
          </p:nvPr>
        </p:nvSpPr>
        <p:spPr>
          <a:xfrm>
            <a:off x="4380855" y="511444"/>
            <a:ext cx="3427283" cy="5951349"/>
          </a:xfrm>
        </p:spPr>
        <p:txBody>
          <a:bodyPr vert="horz" lIns="91440" tIns="45720" rIns="91440" bIns="45720" rtlCol="0">
            <a:normAutofit fontScale="92500"/>
          </a:bodyPr>
          <a:lstStyle/>
          <a:p>
            <a:pPr marL="0"/>
            <a:r>
              <a:rPr lang="en-US" sz="2400" b="1" dirty="0"/>
              <a:t>2002-2010</a:t>
            </a:r>
            <a:r>
              <a:rPr lang="en-US" sz="2000" b="1" dirty="0"/>
              <a:t> </a:t>
            </a:r>
          </a:p>
          <a:p>
            <a:r>
              <a:rPr lang="en-US" sz="2400" dirty="0"/>
              <a:t>NCC bucked the sector trend of  improvement under CPA ignoring/resisting coercive, mimetic and normative pressures</a:t>
            </a:r>
          </a:p>
          <a:p>
            <a:endParaRPr lang="en-US" sz="900" dirty="0"/>
          </a:p>
          <a:p>
            <a:r>
              <a:rPr lang="en-US" sz="2400" dirty="0"/>
              <a:t>Remained “weak” throughout CPA</a:t>
            </a:r>
          </a:p>
          <a:p>
            <a:endParaRPr lang="en-US" sz="900" dirty="0"/>
          </a:p>
          <a:p>
            <a:r>
              <a:rPr lang="en-US" sz="2400" dirty="0"/>
              <a:t>Only responding to “higher level” coercive pressures at the service level</a:t>
            </a:r>
          </a:p>
          <a:p>
            <a:endParaRPr lang="en-US" sz="900" dirty="0"/>
          </a:p>
          <a:p>
            <a:r>
              <a:rPr lang="en-US" sz="2400" dirty="0"/>
              <a:t>Lacked willingness/ability to collaborate effectively</a:t>
            </a:r>
          </a:p>
        </p:txBody>
      </p:sp>
      <p:cxnSp>
        <p:nvCxnSpPr>
          <p:cNvPr id="25" name="Straight Connector 24">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9C0E8F1-6477-4AEC-BF37-D09A8215638F}"/>
              </a:ext>
            </a:extLst>
          </p:cNvPr>
          <p:cNvSpPr txBox="1">
            <a:spLocks/>
          </p:cNvSpPr>
          <p:nvPr/>
        </p:nvSpPr>
        <p:spPr>
          <a:xfrm>
            <a:off x="8222024" y="511444"/>
            <a:ext cx="3427282" cy="595134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r>
              <a:rPr lang="en-US" sz="2400" b="1" dirty="0"/>
              <a:t>2010-2018</a:t>
            </a:r>
          </a:p>
          <a:p>
            <a:r>
              <a:rPr lang="en-US" sz="2400" dirty="0"/>
              <a:t>Continued to ignore mimetic and normative responses under sector led improvement</a:t>
            </a:r>
          </a:p>
          <a:p>
            <a:endParaRPr lang="en-US" sz="800" dirty="0"/>
          </a:p>
          <a:p>
            <a:r>
              <a:rPr lang="en-US" sz="2400" dirty="0"/>
              <a:t>Ignored “routine” coercive pressure </a:t>
            </a:r>
            <a:r>
              <a:rPr lang="en-US" sz="2400" dirty="0" err="1"/>
              <a:t>eg</a:t>
            </a:r>
            <a:r>
              <a:rPr lang="en-US" sz="2400" dirty="0"/>
              <a:t> audit reports…</a:t>
            </a:r>
          </a:p>
          <a:p>
            <a:endParaRPr lang="en-US" sz="800" dirty="0"/>
          </a:p>
          <a:p>
            <a:r>
              <a:rPr lang="en-US" sz="2400" dirty="0"/>
              <a:t>…. only subsequently responding to coercive  regulatory sanction (S114 x 2)</a:t>
            </a:r>
          </a:p>
          <a:p>
            <a:endParaRPr lang="en-US" sz="800" dirty="0"/>
          </a:p>
          <a:p>
            <a:r>
              <a:rPr lang="en-US" sz="2400" dirty="0"/>
              <a:t>And ultimately it was reorganized out of existence</a:t>
            </a:r>
          </a:p>
        </p:txBody>
      </p:sp>
    </p:spTree>
    <p:extLst>
      <p:ext uri="{BB962C8B-B14F-4D97-AF65-F5344CB8AC3E}">
        <p14:creationId xmlns:p14="http://schemas.microsoft.com/office/powerpoint/2010/main" val="1867258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DDD141-731C-493E-B1D2-571C809109E5}"/>
              </a:ext>
            </a:extLst>
          </p:cNvPr>
          <p:cNvSpPr>
            <a:spLocks noGrp="1"/>
          </p:cNvSpPr>
          <p:nvPr>
            <p:ph type="title"/>
          </p:nvPr>
        </p:nvSpPr>
        <p:spPr>
          <a:xfrm>
            <a:off x="686834" y="1153572"/>
            <a:ext cx="3200400" cy="4461163"/>
          </a:xfrm>
        </p:spPr>
        <p:txBody>
          <a:bodyPr>
            <a:normAutofit/>
          </a:bodyPr>
          <a:lstStyle/>
          <a:p>
            <a:r>
              <a:rPr lang="en-GB" b="1" dirty="0">
                <a:solidFill>
                  <a:srgbClr val="FFFFFF"/>
                </a:solidFill>
                <a:latin typeface="+mn-lt"/>
              </a:rPr>
              <a:t>The final tipping point? </a:t>
            </a:r>
          </a:p>
        </p:txBody>
      </p:sp>
      <p:sp>
        <p:nvSpPr>
          <p:cNvPr id="27" name="Arc 2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5BDA8FB-4CC2-48D1-9FA5-110EEB6D0DB4}"/>
              </a:ext>
            </a:extLst>
          </p:cNvPr>
          <p:cNvSpPr>
            <a:spLocks noGrp="1"/>
          </p:cNvSpPr>
          <p:nvPr>
            <p:ph idx="1"/>
          </p:nvPr>
        </p:nvSpPr>
        <p:spPr>
          <a:xfrm>
            <a:off x="4447308" y="591344"/>
            <a:ext cx="6906491" cy="5947568"/>
          </a:xfrm>
        </p:spPr>
        <p:txBody>
          <a:bodyPr anchor="ctr">
            <a:normAutofit lnSpcReduction="10000"/>
          </a:bodyPr>
          <a:lstStyle/>
          <a:p>
            <a:pPr marL="0" indent="0">
              <a:buNone/>
            </a:pPr>
            <a:endParaRPr lang="en-GB" sz="2400" dirty="0"/>
          </a:p>
          <a:p>
            <a:pPr marL="0" indent="0">
              <a:buNone/>
            </a:pPr>
            <a:endParaRPr lang="en-GB" sz="2400" dirty="0"/>
          </a:p>
          <a:p>
            <a:pPr marL="0" indent="0">
              <a:buNone/>
            </a:pPr>
            <a:r>
              <a:rPr lang="en-GB" dirty="0"/>
              <a:t>“We are experiencing a significant financial crisis, but there is avoidance of the term and a lack of action appropriate for the situation we find ourselves in.</a:t>
            </a:r>
          </a:p>
          <a:p>
            <a:pPr marL="0" indent="0">
              <a:buNone/>
            </a:pPr>
            <a:endParaRPr lang="en-GB" sz="2400" dirty="0"/>
          </a:p>
          <a:p>
            <a:pPr marL="0" indent="0">
              <a:buNone/>
            </a:pPr>
            <a:r>
              <a:rPr lang="en-GB" dirty="0"/>
              <a:t>At the heart of this is the corrosion of our financial management arrangements over the past eighteen months; there has been a change of culture and behaviour where overspending is acceptable and there are no sanctions for failure.”</a:t>
            </a:r>
          </a:p>
          <a:p>
            <a:pPr marL="0" indent="0">
              <a:buNone/>
            </a:pPr>
            <a:r>
              <a:rPr lang="en-GB" sz="2400" dirty="0"/>
              <a:t>                                                                                              (Caller 2018 p. 19)                                             </a:t>
            </a:r>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1048684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DDD141-731C-493E-B1D2-571C809109E5}"/>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b="1" kern="1200" dirty="0">
                <a:solidFill>
                  <a:schemeClr val="accent1"/>
                </a:solidFill>
                <a:latin typeface="+mj-lt"/>
                <a:ea typeface="+mj-ea"/>
                <a:cs typeface="+mj-cs"/>
              </a:rPr>
              <a:t>Conclusions</a:t>
            </a:r>
          </a:p>
        </p:txBody>
      </p:sp>
      <p:cxnSp>
        <p:nvCxnSpPr>
          <p:cNvPr id="25" name="Straight Connector 24">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5BDA8FB-4CC2-48D1-9FA5-110EEB6D0DB4}"/>
              </a:ext>
            </a:extLst>
          </p:cNvPr>
          <p:cNvSpPr>
            <a:spLocks noGrp="1"/>
          </p:cNvSpPr>
          <p:nvPr>
            <p:ph idx="1"/>
          </p:nvPr>
        </p:nvSpPr>
        <p:spPr>
          <a:xfrm>
            <a:off x="4976030" y="963507"/>
            <a:ext cx="6250940" cy="2304627"/>
          </a:xfrm>
        </p:spPr>
        <p:txBody>
          <a:bodyPr vert="horz" lIns="91440" tIns="45720" rIns="91440" bIns="45720" rtlCol="0" anchor="b">
            <a:normAutofit/>
          </a:bodyPr>
          <a:lstStyle/>
          <a:p>
            <a:pPr marL="0"/>
            <a:endParaRPr lang="en-US" sz="2000"/>
          </a:p>
          <a:p>
            <a:pPr marL="0"/>
            <a:endParaRPr lang="en-US" sz="2000"/>
          </a:p>
          <a:p>
            <a:pPr marL="0"/>
            <a:endParaRPr lang="en-US" sz="2000"/>
          </a:p>
          <a:p>
            <a:pPr marL="0"/>
            <a:endParaRPr lang="en-US" sz="2000"/>
          </a:p>
        </p:txBody>
      </p:sp>
      <p:sp>
        <p:nvSpPr>
          <p:cNvPr id="5" name="TextBox 4">
            <a:extLst>
              <a:ext uri="{FF2B5EF4-FFF2-40B4-BE49-F238E27FC236}">
                <a16:creationId xmlns:a16="http://schemas.microsoft.com/office/drawing/2014/main" id="{0EF3FAD0-2D8E-F2CE-49F6-8CABEAFD7A33}"/>
              </a:ext>
            </a:extLst>
          </p:cNvPr>
          <p:cNvSpPr txBox="1"/>
          <p:nvPr/>
        </p:nvSpPr>
        <p:spPr>
          <a:xfrm>
            <a:off x="4976030" y="805913"/>
            <a:ext cx="6250940" cy="5548392"/>
          </a:xfrm>
          <a:prstGeom prst="rect">
            <a:avLst/>
          </a:prstGeom>
        </p:spPr>
        <p:txBody>
          <a:bodyPr vert="horz" lIns="91440" tIns="45720" rIns="91440" bIns="45720" rtlCol="0">
            <a:normAutofit lnSpcReduction="10000"/>
          </a:bodyPr>
          <a:lstStyle/>
          <a:p>
            <a:pPr indent="-228600">
              <a:lnSpc>
                <a:spcPct val="90000"/>
              </a:lnSpc>
              <a:spcAft>
                <a:spcPts val="600"/>
              </a:spcAft>
              <a:buFont typeface="Arial" panose="020B0604020202020204" pitchFamily="34" charset="0"/>
              <a:buChar char="•"/>
            </a:pPr>
            <a:endParaRPr lang="en-US" sz="500" dirty="0"/>
          </a:p>
          <a:p>
            <a:pPr indent="-228600">
              <a:lnSpc>
                <a:spcPct val="90000"/>
              </a:lnSpc>
              <a:spcAft>
                <a:spcPts val="600"/>
              </a:spcAft>
              <a:buFont typeface="Arial" panose="020B0604020202020204" pitchFamily="34" charset="0"/>
              <a:buChar char="•"/>
            </a:pPr>
            <a:r>
              <a:rPr lang="en-US" sz="2000" dirty="0"/>
              <a:t>Prior to 2010 despite a very strong isomorphic trend of improvement within the sector, </a:t>
            </a:r>
            <a:r>
              <a:rPr lang="en-US" sz="2000" b="1" dirty="0"/>
              <a:t>NCC was following a non-isomorphic path </a:t>
            </a:r>
            <a:r>
              <a:rPr lang="en-US" sz="2000" dirty="0"/>
              <a:t>ignoring or oblivious to changes elsewhere in the sector. </a:t>
            </a:r>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r>
              <a:rPr lang="en-US" sz="2000" dirty="0"/>
              <a:t>It received considerable external support as part of the ‘improvement’ agenda which, mitigated the impact on its services and citizens but </a:t>
            </a:r>
            <a:r>
              <a:rPr lang="en-US" sz="2000" b="1" dirty="0"/>
              <a:t>no corporate intervention</a:t>
            </a:r>
            <a:r>
              <a:rPr lang="en-US" sz="2000" dirty="0"/>
              <a:t>.</a:t>
            </a:r>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r>
              <a:rPr lang="en-US" sz="2000" dirty="0"/>
              <a:t>Following the adoption of austerity; dismantling of the monitoring and improvement infrastructure and the abolition of the Audit Commission</a:t>
            </a:r>
            <a:r>
              <a:rPr lang="en-US" sz="2000" b="1" dirty="0"/>
              <a:t> NCC’s inadequacies continued but became less visible</a:t>
            </a:r>
          </a:p>
          <a:p>
            <a:pPr indent="-228600">
              <a:lnSpc>
                <a:spcPct val="90000"/>
              </a:lnSpc>
              <a:spcAft>
                <a:spcPts val="600"/>
              </a:spcAft>
              <a:buFont typeface="Arial" panose="020B0604020202020204" pitchFamily="34" charset="0"/>
              <a:buChar char="•"/>
            </a:pPr>
            <a:endParaRPr lang="en-US" sz="2000" b="1" dirty="0"/>
          </a:p>
          <a:p>
            <a:pPr indent="-228600">
              <a:lnSpc>
                <a:spcPct val="90000"/>
              </a:lnSpc>
              <a:spcAft>
                <a:spcPts val="600"/>
              </a:spcAft>
              <a:buFont typeface="Arial" panose="020B0604020202020204" pitchFamily="34" charset="0"/>
              <a:buChar char="•"/>
            </a:pPr>
            <a:r>
              <a:rPr lang="en-GB" sz="2000" dirty="0"/>
              <a:t>After 2010, NCC </a:t>
            </a:r>
            <a:r>
              <a:rPr lang="en-GB" sz="2000" b="1" dirty="0"/>
              <a:t>continued this non-isomorphic approach,</a:t>
            </a:r>
            <a:r>
              <a:rPr lang="en-GB" sz="2000" dirty="0"/>
              <a:t> by this time reduced to mimetic and normative largely ignoring the “coercive” recommendations of auditors until the eventual issuing of the first Section 114 notice. </a:t>
            </a:r>
            <a:endParaRPr lang="en-US" sz="2000" dirty="0"/>
          </a:p>
          <a:p>
            <a:pPr indent="-228600">
              <a:lnSpc>
                <a:spcPct val="90000"/>
              </a:lnSpc>
              <a:spcAft>
                <a:spcPts val="600"/>
              </a:spcAft>
              <a:buFont typeface="Arial" panose="020B0604020202020204" pitchFamily="34" charset="0"/>
              <a:buChar char="•"/>
            </a:pPr>
            <a:endParaRPr lang="en-US" sz="500" b="1" dirty="0"/>
          </a:p>
        </p:txBody>
      </p:sp>
    </p:spTree>
    <p:extLst>
      <p:ext uri="{BB962C8B-B14F-4D97-AF65-F5344CB8AC3E}">
        <p14:creationId xmlns:p14="http://schemas.microsoft.com/office/powerpoint/2010/main" val="3581075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DDD141-731C-493E-B1D2-571C809109E5}"/>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b="1" kern="1200">
                <a:solidFill>
                  <a:schemeClr val="accent1"/>
                </a:solidFill>
                <a:latin typeface="+mj-lt"/>
                <a:ea typeface="+mj-ea"/>
                <a:cs typeface="+mj-cs"/>
              </a:rPr>
              <a:t>Conclusions</a:t>
            </a:r>
          </a:p>
        </p:txBody>
      </p:sp>
      <p:cxnSp>
        <p:nvCxnSpPr>
          <p:cNvPr id="25" name="Straight Connector 24">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5BDA8FB-4CC2-48D1-9FA5-110EEB6D0DB4}"/>
              </a:ext>
            </a:extLst>
          </p:cNvPr>
          <p:cNvSpPr>
            <a:spLocks noGrp="1"/>
          </p:cNvSpPr>
          <p:nvPr>
            <p:ph idx="1"/>
          </p:nvPr>
        </p:nvSpPr>
        <p:spPr>
          <a:xfrm>
            <a:off x="4976030" y="963507"/>
            <a:ext cx="6250940" cy="2304627"/>
          </a:xfrm>
        </p:spPr>
        <p:txBody>
          <a:bodyPr vert="horz" lIns="91440" tIns="45720" rIns="91440" bIns="45720" rtlCol="0" anchor="b">
            <a:normAutofit/>
          </a:bodyPr>
          <a:lstStyle/>
          <a:p>
            <a:pPr marL="0"/>
            <a:endParaRPr lang="en-US" sz="2000"/>
          </a:p>
          <a:p>
            <a:pPr marL="0"/>
            <a:endParaRPr lang="en-US" sz="2000"/>
          </a:p>
          <a:p>
            <a:pPr marL="0"/>
            <a:endParaRPr lang="en-US" sz="2000"/>
          </a:p>
          <a:p>
            <a:pPr marL="0"/>
            <a:endParaRPr lang="en-US" sz="2000"/>
          </a:p>
        </p:txBody>
      </p:sp>
      <p:sp>
        <p:nvSpPr>
          <p:cNvPr id="5" name="TextBox 4">
            <a:extLst>
              <a:ext uri="{FF2B5EF4-FFF2-40B4-BE49-F238E27FC236}">
                <a16:creationId xmlns:a16="http://schemas.microsoft.com/office/drawing/2014/main" id="{0EF3FAD0-2D8E-F2CE-49F6-8CABEAFD7A33}"/>
              </a:ext>
            </a:extLst>
          </p:cNvPr>
          <p:cNvSpPr txBox="1"/>
          <p:nvPr/>
        </p:nvSpPr>
        <p:spPr>
          <a:xfrm>
            <a:off x="4976030" y="963507"/>
            <a:ext cx="6250940" cy="4930987"/>
          </a:xfrm>
          <a:prstGeom prst="rect">
            <a:avLst/>
          </a:prstGeom>
        </p:spPr>
        <p:txBody>
          <a:bodyPr vert="horz" lIns="91440" tIns="45720" rIns="91440" bIns="45720" rtlCol="0">
            <a:normAutofit lnSpcReduction="10000"/>
          </a:bodyPr>
          <a:lstStyle/>
          <a:p>
            <a:pPr indent="-228600">
              <a:lnSpc>
                <a:spcPct val="90000"/>
              </a:lnSpc>
              <a:spcAft>
                <a:spcPts val="600"/>
              </a:spcAft>
              <a:buFont typeface="Arial" panose="020B0604020202020204" pitchFamily="34" charset="0"/>
              <a:buChar char="•"/>
            </a:pPr>
            <a:endParaRPr lang="en-US" sz="500" dirty="0"/>
          </a:p>
          <a:p>
            <a:pPr indent="-228600">
              <a:lnSpc>
                <a:spcPct val="90000"/>
              </a:lnSpc>
              <a:spcAft>
                <a:spcPts val="600"/>
              </a:spcAft>
              <a:buFont typeface="Arial" panose="020B0604020202020204" pitchFamily="34" charset="0"/>
              <a:buChar char="•"/>
            </a:pPr>
            <a:r>
              <a:rPr lang="en-US" sz="2400" b="1" dirty="0"/>
              <a:t>By 2018 </a:t>
            </a:r>
            <a:r>
              <a:rPr lang="en-US" sz="2400" dirty="0"/>
              <a:t>the government had effectively run out of options for dealing with the existing organization, it adopted the Inspector’s suggestion and re-organized local government across Northamptonshire into two unitary authorities.</a:t>
            </a:r>
          </a:p>
          <a:p>
            <a:pPr indent="-228600">
              <a:lnSpc>
                <a:spcPct val="90000"/>
              </a:lnSpc>
              <a:spcAft>
                <a:spcPts val="600"/>
              </a:spcAft>
              <a:buFont typeface="Arial" panose="020B0604020202020204" pitchFamily="34" charset="0"/>
              <a:buChar char="•"/>
            </a:pPr>
            <a:endParaRPr lang="en-US" sz="2400" b="1" dirty="0"/>
          </a:p>
          <a:p>
            <a:pPr indent="-228600">
              <a:lnSpc>
                <a:spcPct val="90000"/>
              </a:lnSpc>
              <a:spcAft>
                <a:spcPts val="600"/>
              </a:spcAft>
              <a:buFont typeface="Arial" panose="020B0604020202020204" pitchFamily="34" charset="0"/>
              <a:buChar char="•"/>
            </a:pPr>
            <a:endParaRPr lang="en-US" sz="2400" b="1" dirty="0"/>
          </a:p>
          <a:p>
            <a:pPr indent="-228600">
              <a:lnSpc>
                <a:spcPct val="90000"/>
              </a:lnSpc>
              <a:spcAft>
                <a:spcPts val="600"/>
              </a:spcAft>
              <a:buFont typeface="Arial" panose="020B0604020202020204" pitchFamily="34" charset="0"/>
              <a:buChar char="•"/>
            </a:pPr>
            <a:r>
              <a:rPr lang="en-US" sz="2400" dirty="0"/>
              <a:t>The section 114 notices did not arise from a single major financial challenge they reflected long-term leadership and management inadequacies. They were the </a:t>
            </a:r>
            <a:r>
              <a:rPr lang="en-US" sz="2400" b="1" dirty="0"/>
              <a:t>final straws that ‘broke the camel’s back’ </a:t>
            </a:r>
            <a:r>
              <a:rPr lang="en-US" sz="2400" dirty="0"/>
              <a:t>and the governments neglect.</a:t>
            </a:r>
          </a:p>
        </p:txBody>
      </p:sp>
    </p:spTree>
    <p:extLst>
      <p:ext uri="{BB962C8B-B14F-4D97-AF65-F5344CB8AC3E}">
        <p14:creationId xmlns:p14="http://schemas.microsoft.com/office/powerpoint/2010/main" val="3009562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C10D5D-F08B-6EF9-978E-8CE6ABB29320}"/>
              </a:ext>
            </a:extLst>
          </p:cNvPr>
          <p:cNvSpPr>
            <a:spLocks noGrp="1"/>
          </p:cNvSpPr>
          <p:nvPr>
            <p:ph type="title"/>
          </p:nvPr>
        </p:nvSpPr>
        <p:spPr>
          <a:xfrm>
            <a:off x="1075767" y="1188637"/>
            <a:ext cx="2988234" cy="4480726"/>
          </a:xfrm>
        </p:spPr>
        <p:txBody>
          <a:bodyPr>
            <a:normAutofit/>
          </a:bodyPr>
          <a:lstStyle/>
          <a:p>
            <a:pPr algn="r"/>
            <a:r>
              <a:rPr lang="en-GB" sz="4000" b="1" dirty="0">
                <a:latin typeface="+mn-lt"/>
              </a:rPr>
              <a:t>However!</a:t>
            </a:r>
          </a:p>
        </p:txBody>
      </p:sp>
      <p:cxnSp>
        <p:nvCxnSpPr>
          <p:cNvPr id="17" name="Straight Connector 16">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C752C38-93A6-8010-C39C-F9BB32182390}"/>
              </a:ext>
            </a:extLst>
          </p:cNvPr>
          <p:cNvSpPr>
            <a:spLocks noGrp="1"/>
          </p:cNvSpPr>
          <p:nvPr>
            <p:ph idx="1"/>
          </p:nvPr>
        </p:nvSpPr>
        <p:spPr>
          <a:xfrm>
            <a:off x="5255259" y="1188637"/>
            <a:ext cx="5299083" cy="4220271"/>
          </a:xfrm>
        </p:spPr>
        <p:txBody>
          <a:bodyPr anchor="ctr">
            <a:normAutofit/>
          </a:bodyPr>
          <a:lstStyle/>
          <a:p>
            <a:r>
              <a:rPr lang="en-GB" sz="2400" dirty="0"/>
              <a:t>On 29</a:t>
            </a:r>
            <a:r>
              <a:rPr lang="en-GB" sz="2400" baseline="30000" dirty="0"/>
              <a:t>th</a:t>
            </a:r>
            <a:r>
              <a:rPr lang="en-GB" sz="2400" dirty="0"/>
              <a:t> February 2024 reported they had provided </a:t>
            </a:r>
            <a:r>
              <a:rPr lang="en-GB" sz="2400" b="1" dirty="0"/>
              <a:t>“Exceptional Financial Support” </a:t>
            </a:r>
            <a:r>
              <a:rPr lang="en-GB" sz="2400" dirty="0"/>
              <a:t>by way of capitalisation of revenue costs </a:t>
            </a:r>
            <a:r>
              <a:rPr lang="en-GB" sz="2400" i="1" dirty="0"/>
              <a:t>inter alia </a:t>
            </a:r>
            <a:r>
              <a:rPr lang="en-GB" sz="2400" dirty="0"/>
              <a:t>to </a:t>
            </a:r>
          </a:p>
          <a:p>
            <a:endParaRPr lang="en-GB" sz="2000" dirty="0"/>
          </a:p>
          <a:p>
            <a:pPr lvl="1"/>
            <a:r>
              <a:rPr lang="en-GB" sz="2000" dirty="0"/>
              <a:t> </a:t>
            </a:r>
            <a:r>
              <a:rPr lang="en-GB" b="1" dirty="0"/>
              <a:t>West Northamptonshire </a:t>
            </a:r>
            <a:r>
              <a:rPr lang="en-GB" dirty="0"/>
              <a:t>£6.6m for 2023/24 and £6.6m for 2024/25</a:t>
            </a:r>
          </a:p>
          <a:p>
            <a:pPr lvl="1"/>
            <a:endParaRPr lang="en-GB" dirty="0"/>
          </a:p>
          <a:p>
            <a:pPr lvl="1"/>
            <a:r>
              <a:rPr lang="en-GB" b="1" dirty="0"/>
              <a:t>North Northamptonshire </a:t>
            </a:r>
            <a:r>
              <a:rPr lang="en-GB" dirty="0"/>
              <a:t>£3.9m agreed to cover 2023/24 and 2024/25 </a:t>
            </a:r>
          </a:p>
          <a:p>
            <a:pPr lvl="1"/>
            <a:endParaRPr lang="en-GB" sz="2000" dirty="0"/>
          </a:p>
        </p:txBody>
      </p:sp>
    </p:spTree>
    <p:extLst>
      <p:ext uri="{BB962C8B-B14F-4D97-AF65-F5344CB8AC3E}">
        <p14:creationId xmlns:p14="http://schemas.microsoft.com/office/powerpoint/2010/main" val="1368292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Yellow question mark">
            <a:extLst>
              <a:ext uri="{FF2B5EF4-FFF2-40B4-BE49-F238E27FC236}">
                <a16:creationId xmlns:a16="http://schemas.microsoft.com/office/drawing/2014/main" id="{1A1DD8FD-3419-2C3C-0710-363B18696746}"/>
              </a:ext>
            </a:extLst>
          </p:cNvPr>
          <p:cNvPicPr>
            <a:picLocks noChangeAspect="1"/>
          </p:cNvPicPr>
          <p:nvPr/>
        </p:nvPicPr>
        <p:blipFill>
          <a:blip r:embed="rId2">
            <a:alphaModFix amt="50000"/>
          </a:blip>
          <a:srcRect b="6250"/>
          <a:stretch/>
        </p:blipFill>
        <p:spPr>
          <a:xfrm>
            <a:off x="20" y="1"/>
            <a:ext cx="12191980" cy="6857999"/>
          </a:xfrm>
          <a:prstGeom prst="rect">
            <a:avLst/>
          </a:prstGeom>
        </p:spPr>
      </p:pic>
      <p:sp>
        <p:nvSpPr>
          <p:cNvPr id="2" name="Title 1">
            <a:extLst>
              <a:ext uri="{FF2B5EF4-FFF2-40B4-BE49-F238E27FC236}">
                <a16:creationId xmlns:a16="http://schemas.microsoft.com/office/drawing/2014/main" id="{4F83DE90-DF69-0739-A099-9B967BF6EB89}"/>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6000" b="1" dirty="0">
                <a:solidFill>
                  <a:srgbClr val="FFFFFF"/>
                </a:solidFill>
              </a:rPr>
              <a:t>Questions?</a:t>
            </a:r>
          </a:p>
        </p:txBody>
      </p:sp>
    </p:spTree>
    <p:extLst>
      <p:ext uri="{BB962C8B-B14F-4D97-AF65-F5344CB8AC3E}">
        <p14:creationId xmlns:p14="http://schemas.microsoft.com/office/powerpoint/2010/main" val="254550374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9DD998-D419-4E29-A2BD-126258495F96}"/>
              </a:ext>
            </a:extLst>
          </p:cNvPr>
          <p:cNvSpPr>
            <a:spLocks noGrp="1"/>
          </p:cNvSpPr>
          <p:nvPr>
            <p:ph type="title"/>
          </p:nvPr>
        </p:nvSpPr>
        <p:spPr>
          <a:xfrm>
            <a:off x="686834" y="1153572"/>
            <a:ext cx="3200400" cy="4461163"/>
          </a:xfrm>
        </p:spPr>
        <p:txBody>
          <a:bodyPr>
            <a:normAutofit/>
          </a:bodyPr>
          <a:lstStyle/>
          <a:p>
            <a:r>
              <a:rPr lang="en-GB" b="1">
                <a:solidFill>
                  <a:srgbClr val="FFFFFF"/>
                </a:solidFill>
                <a:latin typeface="+mn-lt"/>
              </a:rPr>
              <a:t>Purpose of paper (and declaration of interest)</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C6F2D56-4C8B-498B-817A-D71D7785303E}"/>
              </a:ext>
            </a:extLst>
          </p:cNvPr>
          <p:cNvSpPr>
            <a:spLocks noGrp="1"/>
          </p:cNvSpPr>
          <p:nvPr>
            <p:ph idx="1"/>
          </p:nvPr>
        </p:nvSpPr>
        <p:spPr>
          <a:xfrm>
            <a:off x="4167272" y="591344"/>
            <a:ext cx="7186527" cy="6098214"/>
          </a:xfrm>
        </p:spPr>
        <p:txBody>
          <a:bodyPr anchor="ctr">
            <a:normAutofit/>
          </a:bodyPr>
          <a:lstStyle/>
          <a:p>
            <a:pPr marL="0" indent="0">
              <a:buNone/>
            </a:pPr>
            <a:r>
              <a:rPr lang="en-GB" sz="2200" b="1" dirty="0"/>
              <a:t>In February and July 2018 NCC issued two Section 114 notices the first in nearly20 years</a:t>
            </a:r>
          </a:p>
          <a:p>
            <a:pPr marL="0" indent="0">
              <a:buNone/>
            </a:pPr>
            <a:endParaRPr lang="en-GB" sz="2200" dirty="0"/>
          </a:p>
          <a:p>
            <a:pPr lvl="1"/>
            <a:r>
              <a:rPr lang="en-GB" sz="2200" b="1" dirty="0"/>
              <a:t>Austerity-Localism</a:t>
            </a:r>
            <a:r>
              <a:rPr lang="en-GB" sz="2200" dirty="0"/>
              <a:t> had affected all UK LAs since 2010 – so what was the background and what made the NCC case different?</a:t>
            </a:r>
          </a:p>
          <a:p>
            <a:pPr lvl="1"/>
            <a:endParaRPr lang="en-GB" sz="2200" dirty="0"/>
          </a:p>
          <a:p>
            <a:pPr lvl="1"/>
            <a:r>
              <a:rPr lang="en-GB" sz="2200" dirty="0"/>
              <a:t>Intervention was not triggered by a ‘scandal’ or a single incident as in cases between 2010-2018 but a </a:t>
            </a:r>
            <a:r>
              <a:rPr lang="en-GB" sz="2200" b="1" dirty="0"/>
              <a:t>Section 114 notice under the LG Finance Act.</a:t>
            </a:r>
          </a:p>
          <a:p>
            <a:pPr lvl="1"/>
            <a:endParaRPr lang="en-GB" sz="2200" dirty="0"/>
          </a:p>
          <a:p>
            <a:pPr lvl="1"/>
            <a:r>
              <a:rPr lang="en-GB" sz="2200" b="1" dirty="0"/>
              <a:t>Uniquely the government response did not focus on the organisation </a:t>
            </a:r>
            <a:r>
              <a:rPr lang="en-GB" sz="2200" dirty="0"/>
              <a:t>(i.e. NCC) but on local government re-organisation.</a:t>
            </a:r>
          </a:p>
          <a:p>
            <a:pPr lvl="1"/>
            <a:endParaRPr lang="en-GB" sz="2200" dirty="0"/>
          </a:p>
          <a:p>
            <a:pPr lvl="1"/>
            <a:r>
              <a:rPr lang="en-GB" sz="2200" dirty="0"/>
              <a:t>Interventions are usually very controversial but surprisingly there was relatively </a:t>
            </a:r>
            <a:r>
              <a:rPr lang="en-GB" sz="2200" b="1" dirty="0"/>
              <a:t>little public or political opposition </a:t>
            </a:r>
            <a:r>
              <a:rPr lang="en-GB" sz="2200" dirty="0"/>
              <a:t>in Northamptonshire.</a:t>
            </a:r>
          </a:p>
          <a:p>
            <a:pPr marL="457200" lvl="1" indent="0">
              <a:buNone/>
            </a:pPr>
            <a:endParaRPr lang="en-GB" sz="1500" dirty="0"/>
          </a:p>
        </p:txBody>
      </p:sp>
    </p:spTree>
    <p:extLst>
      <p:ext uri="{BB962C8B-B14F-4D97-AF65-F5344CB8AC3E}">
        <p14:creationId xmlns:p14="http://schemas.microsoft.com/office/powerpoint/2010/main" val="2290435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2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Rectangle 3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173BDF-648A-49CF-B9C9-6865128CC257}"/>
              </a:ext>
            </a:extLst>
          </p:cNvPr>
          <p:cNvSpPr>
            <a:spLocks noGrp="1"/>
          </p:cNvSpPr>
          <p:nvPr>
            <p:ph type="title"/>
          </p:nvPr>
        </p:nvSpPr>
        <p:spPr>
          <a:xfrm>
            <a:off x="466722" y="586855"/>
            <a:ext cx="3201366" cy="3387497"/>
          </a:xfrm>
        </p:spPr>
        <p:txBody>
          <a:bodyPr anchor="b">
            <a:normAutofit/>
          </a:bodyPr>
          <a:lstStyle/>
          <a:p>
            <a:pPr algn="r"/>
            <a:r>
              <a:rPr lang="en-GB" sz="4000" b="1">
                <a:solidFill>
                  <a:srgbClr val="FFFFFF"/>
                </a:solidFill>
                <a:latin typeface="+mn-lt"/>
              </a:rPr>
              <a:t>Methodology and </a:t>
            </a:r>
            <a:br>
              <a:rPr lang="en-GB" sz="4000" b="1">
                <a:solidFill>
                  <a:srgbClr val="FFFFFF"/>
                </a:solidFill>
                <a:latin typeface="+mn-lt"/>
              </a:rPr>
            </a:br>
            <a:r>
              <a:rPr lang="en-GB" sz="4000" b="1">
                <a:solidFill>
                  <a:srgbClr val="FFFFFF"/>
                </a:solidFill>
                <a:latin typeface="+mn-lt"/>
              </a:rPr>
              <a:t>Methods</a:t>
            </a:r>
          </a:p>
        </p:txBody>
      </p:sp>
      <p:sp>
        <p:nvSpPr>
          <p:cNvPr id="3" name="Content Placeholder 2">
            <a:extLst>
              <a:ext uri="{FF2B5EF4-FFF2-40B4-BE49-F238E27FC236}">
                <a16:creationId xmlns:a16="http://schemas.microsoft.com/office/drawing/2014/main" id="{BEC1BED8-2A2A-44B1-9B50-C4C5A7186C23}"/>
              </a:ext>
            </a:extLst>
          </p:cNvPr>
          <p:cNvSpPr>
            <a:spLocks noGrp="1"/>
          </p:cNvSpPr>
          <p:nvPr>
            <p:ph idx="1"/>
          </p:nvPr>
        </p:nvSpPr>
        <p:spPr>
          <a:xfrm>
            <a:off x="4810259" y="649480"/>
            <a:ext cx="6555347" cy="5720323"/>
          </a:xfrm>
        </p:spPr>
        <p:txBody>
          <a:bodyPr anchor="ctr">
            <a:normAutofit fontScale="92500" lnSpcReduction="10000"/>
          </a:bodyPr>
          <a:lstStyle/>
          <a:p>
            <a:r>
              <a:rPr lang="en-GB" sz="2400" dirty="0"/>
              <a:t>A case study primarily based on </a:t>
            </a:r>
            <a:r>
              <a:rPr lang="en-GB" sz="2400" b="1" dirty="0"/>
              <a:t>archival data</a:t>
            </a:r>
            <a:r>
              <a:rPr lang="en-GB" sz="2400" dirty="0"/>
              <a:t>.</a:t>
            </a:r>
          </a:p>
          <a:p>
            <a:endParaRPr lang="en-GB" sz="800" dirty="0"/>
          </a:p>
          <a:p>
            <a:r>
              <a:rPr lang="en-GB" sz="2400" dirty="0"/>
              <a:t>Extensive data and reports available </a:t>
            </a:r>
            <a:r>
              <a:rPr lang="en-GB" sz="2400" b="1" dirty="0"/>
              <a:t>2002-2010</a:t>
            </a:r>
            <a:r>
              <a:rPr lang="en-GB" sz="2400" dirty="0"/>
              <a:t> under CPA and CAA. </a:t>
            </a:r>
          </a:p>
          <a:p>
            <a:endParaRPr lang="en-GB" sz="900" dirty="0"/>
          </a:p>
          <a:p>
            <a:r>
              <a:rPr lang="en-GB" sz="2400" dirty="0"/>
              <a:t>Although less data is available under the Sector Led Improvement regime, there was </a:t>
            </a:r>
            <a:r>
              <a:rPr lang="en-GB" sz="2400" b="1" dirty="0"/>
              <a:t>sufficient (financial and service performance reports) </a:t>
            </a:r>
            <a:r>
              <a:rPr lang="en-GB" sz="2400" dirty="0"/>
              <a:t>for the purposes of this study  </a:t>
            </a:r>
          </a:p>
          <a:p>
            <a:endParaRPr lang="en-GB" sz="800" dirty="0"/>
          </a:p>
          <a:p>
            <a:r>
              <a:rPr lang="en-GB" sz="2400" dirty="0"/>
              <a:t>The quantitate data has been supplemented by 6 </a:t>
            </a:r>
            <a:r>
              <a:rPr lang="en-GB" sz="2400" b="1" dirty="0"/>
              <a:t>interviews </a:t>
            </a:r>
            <a:r>
              <a:rPr lang="en-GB" sz="2400" dirty="0"/>
              <a:t>with former Government Office East Midlands “Northamptonshire” Team members (2003-2011).</a:t>
            </a:r>
          </a:p>
          <a:p>
            <a:endParaRPr lang="en-GB" sz="800" dirty="0"/>
          </a:p>
          <a:p>
            <a:r>
              <a:rPr lang="en-GB" sz="2400" dirty="0"/>
              <a:t>The study adopted the  conceptual lens of </a:t>
            </a:r>
            <a:r>
              <a:rPr lang="en-GB" sz="2400" b="1" dirty="0"/>
              <a:t>institutional isomorphism</a:t>
            </a:r>
            <a:r>
              <a:rPr lang="en-GB" sz="2400" dirty="0"/>
              <a:t> (Coercive; Mimetic; Normative of DiMaggio and Powell, 1991)</a:t>
            </a:r>
          </a:p>
        </p:txBody>
      </p:sp>
    </p:spTree>
    <p:extLst>
      <p:ext uri="{BB962C8B-B14F-4D97-AF65-F5344CB8AC3E}">
        <p14:creationId xmlns:p14="http://schemas.microsoft.com/office/powerpoint/2010/main" val="1495393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FC9EE43-BA18-48F4-8C0F-1729CB351CC6}"/>
              </a:ext>
            </a:extLst>
          </p:cNvPr>
          <p:cNvSpPr>
            <a:spLocks noGrp="1"/>
          </p:cNvSpPr>
          <p:nvPr>
            <p:ph type="title"/>
          </p:nvPr>
        </p:nvSpPr>
        <p:spPr>
          <a:xfrm>
            <a:off x="660041" y="478284"/>
            <a:ext cx="2880828" cy="5360728"/>
          </a:xfrm>
        </p:spPr>
        <p:txBody>
          <a:bodyPr vert="horz" lIns="91440" tIns="45720" rIns="91440" bIns="45720" rtlCol="0" anchor="t">
            <a:normAutofit/>
          </a:bodyPr>
          <a:lstStyle/>
          <a:p>
            <a:r>
              <a:rPr lang="en-US" sz="3600" b="1" dirty="0">
                <a:solidFill>
                  <a:srgbClr val="FFFFFF"/>
                </a:solidFill>
              </a:rPr>
              <a:t>Timeline</a:t>
            </a:r>
            <a:r>
              <a:rPr lang="en-US" sz="3600" b="1" kern="1200" dirty="0">
                <a:solidFill>
                  <a:srgbClr val="FFFFFF"/>
                </a:solidFill>
                <a:latin typeface="+mj-lt"/>
                <a:ea typeface="+mj-ea"/>
                <a:cs typeface="+mj-cs"/>
              </a:rPr>
              <a:t> and </a:t>
            </a:r>
            <a:r>
              <a:rPr lang="en-US" sz="3600" b="1" dirty="0">
                <a:solidFill>
                  <a:srgbClr val="FFFFFF"/>
                </a:solidFill>
              </a:rPr>
              <a:t>Background</a:t>
            </a:r>
            <a:br>
              <a:rPr lang="en-US" sz="4000" b="1" kern="1200" dirty="0">
                <a:solidFill>
                  <a:srgbClr val="FFFFFF"/>
                </a:solidFill>
                <a:latin typeface="+mj-lt"/>
                <a:ea typeface="+mj-ea"/>
                <a:cs typeface="+mj-cs"/>
              </a:rPr>
            </a:br>
            <a:br>
              <a:rPr lang="en-US" sz="4000" b="1" kern="1200" dirty="0">
                <a:solidFill>
                  <a:srgbClr val="FFFFFF"/>
                </a:solidFill>
                <a:latin typeface="+mj-lt"/>
                <a:ea typeface="+mj-ea"/>
                <a:cs typeface="+mj-cs"/>
              </a:rPr>
            </a:br>
            <a:r>
              <a:rPr lang="en-US" sz="3600" b="1" kern="1200" dirty="0">
                <a:solidFill>
                  <a:srgbClr val="FFFFFF"/>
                </a:solidFill>
                <a:latin typeface="+mj-lt"/>
                <a:ea typeface="+mj-ea"/>
                <a:cs typeface="+mj-cs"/>
              </a:rPr>
              <a:t>to</a:t>
            </a:r>
            <a:r>
              <a:rPr lang="en-US" sz="4000" b="1" kern="1200" dirty="0">
                <a:solidFill>
                  <a:srgbClr val="FFFFFF"/>
                </a:solidFill>
                <a:latin typeface="+mj-lt"/>
                <a:ea typeface="+mj-ea"/>
                <a:cs typeface="+mj-cs"/>
              </a:rPr>
              <a:t> </a:t>
            </a:r>
            <a:br>
              <a:rPr lang="en-US" sz="4000" b="1" kern="1200" dirty="0">
                <a:solidFill>
                  <a:srgbClr val="FFFFFF"/>
                </a:solidFill>
                <a:latin typeface="+mj-lt"/>
                <a:ea typeface="+mj-ea"/>
                <a:cs typeface="+mj-cs"/>
              </a:rPr>
            </a:br>
            <a:br>
              <a:rPr lang="en-US" sz="4000" b="1" kern="1200" dirty="0">
                <a:solidFill>
                  <a:srgbClr val="FFFFFF"/>
                </a:solidFill>
                <a:latin typeface="+mj-lt"/>
                <a:ea typeface="+mj-ea"/>
                <a:cs typeface="+mj-cs"/>
              </a:rPr>
            </a:br>
            <a:r>
              <a:rPr lang="en-US" sz="3600" b="1" kern="1200" dirty="0">
                <a:solidFill>
                  <a:srgbClr val="FFFFFF"/>
                </a:solidFill>
                <a:latin typeface="+mj-lt"/>
                <a:ea typeface="+mj-ea"/>
                <a:cs typeface="+mj-cs"/>
              </a:rPr>
              <a:t>Government Interventions in Local Authorities</a:t>
            </a:r>
          </a:p>
        </p:txBody>
      </p:sp>
      <p:graphicFrame>
        <p:nvGraphicFramePr>
          <p:cNvPr id="13" name="Content Placeholder 2">
            <a:extLst>
              <a:ext uri="{FF2B5EF4-FFF2-40B4-BE49-F238E27FC236}">
                <a16:creationId xmlns:a16="http://schemas.microsoft.com/office/drawing/2014/main" id="{51C51BB4-FEE2-44E9-839F-738947383E46}"/>
              </a:ext>
            </a:extLst>
          </p:cNvPr>
          <p:cNvGraphicFramePr>
            <a:graphicFrameLocks noGrp="1"/>
          </p:cNvGraphicFramePr>
          <p:nvPr>
            <p:ph idx="1"/>
            <p:extLst>
              <p:ext uri="{D42A27DB-BD31-4B8C-83A1-F6EECF244321}">
                <p14:modId xmlns:p14="http://schemas.microsoft.com/office/powerpoint/2010/main" val="1991170868"/>
              </p:ext>
            </p:extLst>
          </p:nvPr>
        </p:nvGraphicFramePr>
        <p:xfrm>
          <a:off x="4346678" y="663417"/>
          <a:ext cx="7185281"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1084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3" name="Rectangle 4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3" name="Rectangle 5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3D3776-B870-402E-A3B2-6A1DFF7299A7}"/>
              </a:ext>
            </a:extLst>
          </p:cNvPr>
          <p:cNvSpPr>
            <a:spLocks noGrp="1"/>
          </p:cNvSpPr>
          <p:nvPr>
            <p:ph type="title"/>
          </p:nvPr>
        </p:nvSpPr>
        <p:spPr>
          <a:xfrm>
            <a:off x="242809" y="586855"/>
            <a:ext cx="3658164" cy="3387497"/>
          </a:xfrm>
        </p:spPr>
        <p:txBody>
          <a:bodyPr anchor="b">
            <a:normAutofit/>
          </a:bodyPr>
          <a:lstStyle/>
          <a:p>
            <a:pPr algn="r"/>
            <a:r>
              <a:rPr lang="en-GB" sz="2800" b="1" dirty="0">
                <a:solidFill>
                  <a:srgbClr val="FFFFFF"/>
                </a:solidFill>
                <a:latin typeface="+mn-lt"/>
              </a:rPr>
              <a:t>Northamptonshire CC’s</a:t>
            </a:r>
            <a:br>
              <a:rPr lang="en-GB" sz="2800" b="1" dirty="0">
                <a:solidFill>
                  <a:srgbClr val="FFFFFF"/>
                </a:solidFill>
                <a:latin typeface="+mn-lt"/>
              </a:rPr>
            </a:br>
            <a:r>
              <a:rPr lang="en-GB" sz="2800" b="1" dirty="0">
                <a:solidFill>
                  <a:srgbClr val="FFFFFF"/>
                </a:solidFill>
                <a:latin typeface="+mn-lt"/>
              </a:rPr>
              <a:t> </a:t>
            </a:r>
            <a:br>
              <a:rPr lang="en-GB" sz="2800" b="1" dirty="0">
                <a:solidFill>
                  <a:srgbClr val="FFFFFF"/>
                </a:solidFill>
                <a:latin typeface="+mn-lt"/>
              </a:rPr>
            </a:br>
            <a:r>
              <a:rPr lang="en-GB" sz="2800" b="1" dirty="0">
                <a:solidFill>
                  <a:srgbClr val="FFFFFF"/>
                </a:solidFill>
                <a:latin typeface="+mn-lt"/>
              </a:rPr>
              <a:t>Case Chronology</a:t>
            </a:r>
          </a:p>
        </p:txBody>
      </p:sp>
      <p:sp>
        <p:nvSpPr>
          <p:cNvPr id="3" name="Content Placeholder 2">
            <a:extLst>
              <a:ext uri="{FF2B5EF4-FFF2-40B4-BE49-F238E27FC236}">
                <a16:creationId xmlns:a16="http://schemas.microsoft.com/office/drawing/2014/main" id="{4D981253-5BDD-4A3A-821B-137D935360AA}"/>
              </a:ext>
            </a:extLst>
          </p:cNvPr>
          <p:cNvSpPr>
            <a:spLocks noGrp="1"/>
          </p:cNvSpPr>
          <p:nvPr>
            <p:ph idx="1"/>
          </p:nvPr>
        </p:nvSpPr>
        <p:spPr>
          <a:xfrm>
            <a:off x="4246535" y="649480"/>
            <a:ext cx="7702657" cy="6218658"/>
          </a:xfrm>
        </p:spPr>
        <p:txBody>
          <a:bodyPr anchor="ctr">
            <a:normAutofit fontScale="92500" lnSpcReduction="20000"/>
          </a:bodyPr>
          <a:lstStyle/>
          <a:p>
            <a:r>
              <a:rPr lang="en-GB" sz="2000" b="1" dirty="0"/>
              <a:t>Jan 2018 </a:t>
            </a:r>
            <a:r>
              <a:rPr lang="en-GB" sz="2000" dirty="0"/>
              <a:t>following an adverse external auditors report the </a:t>
            </a:r>
            <a:r>
              <a:rPr lang="en-GB" sz="2000" b="1" dirty="0"/>
              <a:t>government commissioned an experienced independent inspector</a:t>
            </a:r>
            <a:r>
              <a:rPr lang="en-GB" sz="2000" dirty="0"/>
              <a:t> to investigate the council’s financial affairs. </a:t>
            </a:r>
          </a:p>
          <a:p>
            <a:endParaRPr lang="en-GB" sz="800" dirty="0"/>
          </a:p>
          <a:p>
            <a:r>
              <a:rPr lang="en-GB" sz="2000" b="1" dirty="0"/>
              <a:t>Feb 2018</a:t>
            </a:r>
            <a:r>
              <a:rPr lang="en-GB" sz="2000" dirty="0"/>
              <a:t>, Section 151 Officer reported NCC didn’t have the resources to meet expenditure commitments in the next financial year. </a:t>
            </a:r>
          </a:p>
          <a:p>
            <a:endParaRPr lang="en-GB" sz="800" dirty="0"/>
          </a:p>
          <a:p>
            <a:r>
              <a:rPr lang="en-GB" sz="2000" b="1" dirty="0"/>
              <a:t>15</a:t>
            </a:r>
            <a:r>
              <a:rPr lang="en-GB" sz="2000" b="1" baseline="30000" dirty="0"/>
              <a:t>th</a:t>
            </a:r>
            <a:r>
              <a:rPr lang="en-GB" sz="2000" b="1" dirty="0"/>
              <a:t> March 2018</a:t>
            </a:r>
            <a:r>
              <a:rPr lang="en-GB" sz="2000" dirty="0"/>
              <a:t>, the inspector  reported that NCC had “failed to comply with its duty to provide best value in the delivery of its services” primarily because it “lost budgetary control and appeared to abandon strong and effective budget setting scrutiny” (Caller 2018 p1). He also suggested the SoS consider LG reorganisation. </a:t>
            </a:r>
          </a:p>
          <a:p>
            <a:endParaRPr lang="en-GB" sz="800" dirty="0"/>
          </a:p>
          <a:p>
            <a:r>
              <a:rPr lang="en-GB" sz="2000" dirty="0"/>
              <a:t>Although the inadequate financial controls were entirely the responsibility of NCC, the inspector also suggested that local government across Northamptonshire should be re-structured into two new unitary councils. On </a:t>
            </a:r>
            <a:r>
              <a:rPr lang="en-GB" sz="2000" b="1" dirty="0"/>
              <a:t>27</a:t>
            </a:r>
            <a:r>
              <a:rPr lang="en-GB" sz="2000" b="1" baseline="30000" dirty="0"/>
              <a:t>th</a:t>
            </a:r>
            <a:r>
              <a:rPr lang="en-GB" sz="2000" b="1" dirty="0"/>
              <a:t> March 2018 the </a:t>
            </a:r>
            <a:r>
              <a:rPr lang="en-GB" sz="2000" dirty="0"/>
              <a:t>SoS appointed Commissioners and invited proposals for L Gov reorganisation across Northamptonshire </a:t>
            </a:r>
          </a:p>
          <a:p>
            <a:endParaRPr lang="en-GB" sz="800" dirty="0"/>
          </a:p>
          <a:p>
            <a:r>
              <a:rPr lang="en-GB" sz="2200" dirty="0"/>
              <a:t>Financial position deteriorated and in </a:t>
            </a:r>
            <a:r>
              <a:rPr lang="en-GB" sz="2200" b="1" dirty="0"/>
              <a:t>July 2018</a:t>
            </a:r>
            <a:r>
              <a:rPr lang="en-GB" sz="2200" dirty="0"/>
              <a:t>, NCC issued a second 114 notice after a budget shortfall of £70m and council advised that the spending limit would remain in place for the foreseeable future. </a:t>
            </a:r>
          </a:p>
          <a:p>
            <a:endParaRPr lang="en-GB" sz="800" dirty="0"/>
          </a:p>
          <a:p>
            <a:r>
              <a:rPr lang="en-GB" sz="2200" dirty="0"/>
              <a:t>In </a:t>
            </a:r>
            <a:r>
              <a:rPr lang="en-GB" sz="2200" b="1" dirty="0"/>
              <a:t>April 2021 </a:t>
            </a:r>
            <a:r>
              <a:rPr lang="en-GB" sz="2200" dirty="0"/>
              <a:t>two new unitary authorities; (West and North Northamptonshire UAs) were created. </a:t>
            </a:r>
          </a:p>
          <a:p>
            <a:endParaRPr lang="en-GB" sz="1300" dirty="0"/>
          </a:p>
          <a:p>
            <a:endParaRPr lang="en-GB" sz="1300" dirty="0"/>
          </a:p>
        </p:txBody>
      </p:sp>
    </p:spTree>
    <p:extLst>
      <p:ext uri="{BB962C8B-B14F-4D97-AF65-F5344CB8AC3E}">
        <p14:creationId xmlns:p14="http://schemas.microsoft.com/office/powerpoint/2010/main" val="123559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024338B-E34C-4D53-A225-96A1225B5D98}"/>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3600" b="1" kern="1200" dirty="0">
                <a:solidFill>
                  <a:srgbClr val="FFFFFF"/>
                </a:solidFill>
                <a:latin typeface="+mn-lt"/>
                <a:ea typeface="+mj-ea"/>
                <a:cs typeface="+mj-cs"/>
              </a:rPr>
              <a:t>Findings </a:t>
            </a:r>
            <a:br>
              <a:rPr lang="en-US" sz="3600" b="1" kern="1200" dirty="0">
                <a:solidFill>
                  <a:srgbClr val="FFFFFF"/>
                </a:solidFill>
                <a:latin typeface="+mn-lt"/>
                <a:ea typeface="+mj-ea"/>
                <a:cs typeface="+mj-cs"/>
              </a:rPr>
            </a:br>
            <a:r>
              <a:rPr lang="en-US" sz="3600" b="1" kern="1200" dirty="0">
                <a:solidFill>
                  <a:srgbClr val="FFFFFF"/>
                </a:solidFill>
                <a:latin typeface="+mn-lt"/>
                <a:ea typeface="+mj-ea"/>
                <a:cs typeface="+mj-cs"/>
              </a:rPr>
              <a:t>2002-2010</a:t>
            </a:r>
          </a:p>
        </p:txBody>
      </p:sp>
      <p:graphicFrame>
        <p:nvGraphicFramePr>
          <p:cNvPr id="5" name="Content Placeholder 2">
            <a:extLst>
              <a:ext uri="{FF2B5EF4-FFF2-40B4-BE49-F238E27FC236}">
                <a16:creationId xmlns:a16="http://schemas.microsoft.com/office/drawing/2014/main" id="{C89228A9-F616-4878-A56D-CCD7F7A67586}"/>
              </a:ext>
            </a:extLst>
          </p:cNvPr>
          <p:cNvGraphicFramePr>
            <a:graphicFrameLocks noGrp="1"/>
          </p:cNvGraphicFramePr>
          <p:nvPr>
            <p:ph idx="1"/>
            <p:extLst>
              <p:ext uri="{D42A27DB-BD31-4B8C-83A1-F6EECF244321}">
                <p14:modId xmlns:p14="http://schemas.microsoft.com/office/powerpoint/2010/main" val="2387131490"/>
              </p:ext>
            </p:extLst>
          </p:nvPr>
        </p:nvGraphicFramePr>
        <p:xfrm>
          <a:off x="4346677" y="478712"/>
          <a:ext cx="7388119" cy="6326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8997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024338B-E34C-4D53-A225-96A1225B5D98}"/>
              </a:ext>
            </a:extLst>
          </p:cNvPr>
          <p:cNvSpPr>
            <a:spLocks noGrp="1"/>
          </p:cNvSpPr>
          <p:nvPr>
            <p:ph type="title"/>
          </p:nvPr>
        </p:nvSpPr>
        <p:spPr>
          <a:xfrm>
            <a:off x="660041" y="2767106"/>
            <a:ext cx="2280867" cy="3071906"/>
          </a:xfrm>
        </p:spPr>
        <p:txBody>
          <a:bodyPr vert="horz" lIns="91440" tIns="45720" rIns="91440" bIns="45720" rtlCol="0" anchor="t">
            <a:normAutofit/>
          </a:bodyPr>
          <a:lstStyle/>
          <a:p>
            <a:r>
              <a:rPr lang="en-US" sz="3600" b="1" kern="1200" dirty="0">
                <a:solidFill>
                  <a:srgbClr val="FFFFFF"/>
                </a:solidFill>
                <a:latin typeface="+mn-lt"/>
                <a:ea typeface="+mj-ea"/>
                <a:cs typeface="+mj-cs"/>
              </a:rPr>
              <a:t>Findings </a:t>
            </a:r>
            <a:br>
              <a:rPr lang="en-US" sz="3600" b="1" kern="1200" dirty="0">
                <a:solidFill>
                  <a:srgbClr val="FFFFFF"/>
                </a:solidFill>
                <a:latin typeface="+mn-lt"/>
                <a:ea typeface="+mj-ea"/>
                <a:cs typeface="+mj-cs"/>
              </a:rPr>
            </a:br>
            <a:r>
              <a:rPr lang="en-US" sz="3600" b="1" kern="1200" dirty="0">
                <a:solidFill>
                  <a:srgbClr val="FFFFFF"/>
                </a:solidFill>
                <a:latin typeface="+mn-lt"/>
                <a:ea typeface="+mj-ea"/>
                <a:cs typeface="+mj-cs"/>
              </a:rPr>
              <a:t>2010-2018</a:t>
            </a:r>
          </a:p>
        </p:txBody>
      </p:sp>
      <p:graphicFrame>
        <p:nvGraphicFramePr>
          <p:cNvPr id="5" name="Content Placeholder 2">
            <a:extLst>
              <a:ext uri="{FF2B5EF4-FFF2-40B4-BE49-F238E27FC236}">
                <a16:creationId xmlns:a16="http://schemas.microsoft.com/office/drawing/2014/main" id="{C89228A9-F616-4878-A56D-CCD7F7A67586}"/>
              </a:ext>
            </a:extLst>
          </p:cNvPr>
          <p:cNvGraphicFramePr>
            <a:graphicFrameLocks noGrp="1"/>
          </p:cNvGraphicFramePr>
          <p:nvPr>
            <p:ph idx="1"/>
            <p:extLst>
              <p:ext uri="{D42A27DB-BD31-4B8C-83A1-F6EECF244321}">
                <p14:modId xmlns:p14="http://schemas.microsoft.com/office/powerpoint/2010/main" val="2082101686"/>
              </p:ext>
            </p:extLst>
          </p:nvPr>
        </p:nvGraphicFramePr>
        <p:xfrm>
          <a:off x="4346677" y="478712"/>
          <a:ext cx="7388119" cy="6326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6108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2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Rectangle 3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A6FE57-8557-4098-AD3D-9AE773659AD9}"/>
              </a:ext>
            </a:extLst>
          </p:cNvPr>
          <p:cNvSpPr>
            <a:spLocks noGrp="1"/>
          </p:cNvSpPr>
          <p:nvPr>
            <p:ph type="title"/>
          </p:nvPr>
        </p:nvSpPr>
        <p:spPr>
          <a:xfrm>
            <a:off x="466722" y="586855"/>
            <a:ext cx="3201366" cy="3387497"/>
          </a:xfrm>
        </p:spPr>
        <p:txBody>
          <a:bodyPr anchor="b">
            <a:normAutofit/>
          </a:bodyPr>
          <a:lstStyle/>
          <a:p>
            <a:pPr algn="r"/>
            <a:r>
              <a:rPr lang="en-GB" sz="4000" b="1" dirty="0">
                <a:solidFill>
                  <a:srgbClr val="FFFFFF"/>
                </a:solidFill>
                <a:latin typeface="+mn-lt"/>
              </a:rPr>
              <a:t>NCCs</a:t>
            </a:r>
            <a:br>
              <a:rPr lang="en-GB" sz="4000" b="1" dirty="0">
                <a:solidFill>
                  <a:srgbClr val="FFFFFF"/>
                </a:solidFill>
                <a:latin typeface="+mn-lt"/>
              </a:rPr>
            </a:br>
            <a:r>
              <a:rPr lang="en-GB" sz="4000" b="1" dirty="0">
                <a:solidFill>
                  <a:srgbClr val="FFFFFF"/>
                </a:solidFill>
                <a:latin typeface="+mn-lt"/>
              </a:rPr>
              <a:t> Local Area Agreements </a:t>
            </a:r>
          </a:p>
        </p:txBody>
      </p:sp>
      <p:sp>
        <p:nvSpPr>
          <p:cNvPr id="3" name="Content Placeholder 2">
            <a:extLst>
              <a:ext uri="{FF2B5EF4-FFF2-40B4-BE49-F238E27FC236}">
                <a16:creationId xmlns:a16="http://schemas.microsoft.com/office/drawing/2014/main" id="{5C4D9189-557B-4951-8500-EAD7D84EA0DC}"/>
              </a:ext>
            </a:extLst>
          </p:cNvPr>
          <p:cNvSpPr>
            <a:spLocks noGrp="1"/>
          </p:cNvSpPr>
          <p:nvPr>
            <p:ph idx="1"/>
          </p:nvPr>
        </p:nvSpPr>
        <p:spPr>
          <a:xfrm>
            <a:off x="4810259" y="649480"/>
            <a:ext cx="6555347" cy="5546047"/>
          </a:xfrm>
        </p:spPr>
        <p:txBody>
          <a:bodyPr anchor="ctr">
            <a:normAutofit/>
          </a:bodyPr>
          <a:lstStyle/>
          <a:p>
            <a:r>
              <a:rPr lang="en-GB" sz="2400" b="1" dirty="0"/>
              <a:t>LAAs spanned both periods from 2008-2012</a:t>
            </a:r>
          </a:p>
          <a:p>
            <a:endParaRPr lang="en-GB" sz="2000" dirty="0"/>
          </a:p>
          <a:p>
            <a:pPr marL="0" indent="0">
              <a:buNone/>
            </a:pPr>
            <a:r>
              <a:rPr lang="en-GB" sz="2400" dirty="0"/>
              <a:t>“Northamptonshire’s Local Area Agreements generally had the narrowest scope, the least challenging targets and the least innovation of the LAA’s in the East Midlands. The authority still consistently struggled to meet their own objectives”.  </a:t>
            </a:r>
          </a:p>
          <a:p>
            <a:pPr marL="0" indent="0">
              <a:buNone/>
            </a:pPr>
            <a:endParaRPr lang="en-GB" sz="2000" dirty="0"/>
          </a:p>
          <a:p>
            <a:pPr marL="0" indent="0">
              <a:buNone/>
            </a:pPr>
            <a:r>
              <a:rPr lang="en-GB" sz="2400" dirty="0"/>
              <a:t> (Official 4. Government Office East Midlands) </a:t>
            </a:r>
          </a:p>
        </p:txBody>
      </p:sp>
    </p:spTree>
    <p:extLst>
      <p:ext uri="{BB962C8B-B14F-4D97-AF65-F5344CB8AC3E}">
        <p14:creationId xmlns:p14="http://schemas.microsoft.com/office/powerpoint/2010/main" val="3946420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F944E337-3E5D-4A1F-A5A1-2057F25B8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4DA50D69-7CF7-4844-B844-A2B821C77F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854"/>
            <a:ext cx="12192000" cy="6865854"/>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89B605-3D6D-45F1-B6E1-AE80523BCBDA}"/>
              </a:ext>
            </a:extLst>
          </p:cNvPr>
          <p:cNvSpPr>
            <a:spLocks noGrp="1"/>
          </p:cNvSpPr>
          <p:nvPr>
            <p:ph type="title"/>
          </p:nvPr>
        </p:nvSpPr>
        <p:spPr>
          <a:xfrm>
            <a:off x="4153546" y="601744"/>
            <a:ext cx="7200255" cy="824100"/>
          </a:xfrm>
        </p:spPr>
        <p:txBody>
          <a:bodyPr>
            <a:noAutofit/>
          </a:bodyPr>
          <a:lstStyle/>
          <a:p>
            <a:r>
              <a:rPr lang="en-GB" sz="3600" b="1" dirty="0">
                <a:latin typeface="+mn-lt"/>
              </a:rPr>
              <a:t>Responsibility for police and </a:t>
            </a:r>
            <a:br>
              <a:rPr lang="en-GB" sz="3600" b="1" dirty="0">
                <a:latin typeface="+mn-lt"/>
              </a:rPr>
            </a:br>
            <a:r>
              <a:rPr lang="en-GB" sz="3600" b="1" dirty="0">
                <a:latin typeface="+mn-lt"/>
              </a:rPr>
              <a:t>Fire &amp; Rescue Services</a:t>
            </a:r>
          </a:p>
        </p:txBody>
      </p:sp>
      <p:pic>
        <p:nvPicPr>
          <p:cNvPr id="45" name="Picture 44">
            <a:extLst>
              <a:ext uri="{FF2B5EF4-FFF2-40B4-BE49-F238E27FC236}">
                <a16:creationId xmlns:a16="http://schemas.microsoft.com/office/drawing/2014/main" id="{7D317032-121C-A13C-9DF0-8C90E9A5CF89}"/>
              </a:ext>
            </a:extLst>
          </p:cNvPr>
          <p:cNvPicPr>
            <a:picLocks noChangeAspect="1"/>
          </p:cNvPicPr>
          <p:nvPr/>
        </p:nvPicPr>
        <p:blipFill>
          <a:blip r:embed="rId2"/>
          <a:srcRect l="40948" r="28255"/>
          <a:stretch/>
        </p:blipFill>
        <p:spPr>
          <a:xfrm>
            <a:off x="20" y="10"/>
            <a:ext cx="3754739" cy="6857990"/>
          </a:xfrm>
          <a:custGeom>
            <a:avLst/>
            <a:gdLst/>
            <a:ahLst/>
            <a:cxnLst/>
            <a:rect l="l" t="t" r="r" b="b"/>
            <a:pathLst>
              <a:path w="3754759" h="6858000">
                <a:moveTo>
                  <a:pt x="0" y="0"/>
                </a:moveTo>
                <a:lnTo>
                  <a:pt x="3405358" y="0"/>
                </a:lnTo>
                <a:lnTo>
                  <a:pt x="3406298" y="5103"/>
                </a:lnTo>
                <a:cubicBezTo>
                  <a:pt x="3408705" y="9272"/>
                  <a:pt x="3410993" y="13534"/>
                  <a:pt x="3408744" y="22806"/>
                </a:cubicBezTo>
                <a:cubicBezTo>
                  <a:pt x="3398212" y="18869"/>
                  <a:pt x="3412504" y="58782"/>
                  <a:pt x="3403554" y="60481"/>
                </a:cubicBezTo>
                <a:cubicBezTo>
                  <a:pt x="3417198" y="75379"/>
                  <a:pt x="3401704" y="83956"/>
                  <a:pt x="3406685" y="104437"/>
                </a:cubicBezTo>
                <a:cubicBezTo>
                  <a:pt x="3412035" y="113935"/>
                  <a:pt x="3413215" y="120918"/>
                  <a:pt x="3408439" y="130745"/>
                </a:cubicBezTo>
                <a:cubicBezTo>
                  <a:pt x="3434362" y="174436"/>
                  <a:pt x="3410826" y="157826"/>
                  <a:pt x="3422002" y="199353"/>
                </a:cubicBezTo>
                <a:cubicBezTo>
                  <a:pt x="3433366" y="235046"/>
                  <a:pt x="3441595" y="275734"/>
                  <a:pt x="3466217" y="309590"/>
                </a:cubicBezTo>
                <a:cubicBezTo>
                  <a:pt x="3473022" y="315692"/>
                  <a:pt x="3476249" y="331335"/>
                  <a:pt x="3473425" y="344525"/>
                </a:cubicBezTo>
                <a:cubicBezTo>
                  <a:pt x="3472938" y="346792"/>
                  <a:pt x="3472286" y="348904"/>
                  <a:pt x="3471491" y="350788"/>
                </a:cubicBezTo>
                <a:cubicBezTo>
                  <a:pt x="3476473" y="380853"/>
                  <a:pt x="3497528" y="490678"/>
                  <a:pt x="3503314" y="524915"/>
                </a:cubicBezTo>
                <a:cubicBezTo>
                  <a:pt x="3495110" y="528110"/>
                  <a:pt x="3511009" y="544789"/>
                  <a:pt x="3506208" y="556205"/>
                </a:cubicBezTo>
                <a:cubicBezTo>
                  <a:pt x="3501906" y="564424"/>
                  <a:pt x="3505727" y="571402"/>
                  <a:pt x="3506503" y="579730"/>
                </a:cubicBezTo>
                <a:cubicBezTo>
                  <a:pt x="3503352" y="590904"/>
                  <a:pt x="3511763" y="626437"/>
                  <a:pt x="3516997" y="635552"/>
                </a:cubicBezTo>
                <a:cubicBezTo>
                  <a:pt x="3534688" y="657082"/>
                  <a:pt x="3524838" y="708447"/>
                  <a:pt x="3538464" y="726388"/>
                </a:cubicBezTo>
                <a:cubicBezTo>
                  <a:pt x="3540659" y="733032"/>
                  <a:pt x="3541735" y="739585"/>
                  <a:pt x="3542115" y="746049"/>
                </a:cubicBezTo>
                <a:lnTo>
                  <a:pt x="3541598" y="764218"/>
                </a:lnTo>
                <a:lnTo>
                  <a:pt x="3538294" y="769538"/>
                </a:lnTo>
                <a:lnTo>
                  <a:pt x="3539714" y="780556"/>
                </a:lnTo>
                <a:lnTo>
                  <a:pt x="3539328" y="783752"/>
                </a:lnTo>
                <a:cubicBezTo>
                  <a:pt x="3538575" y="789859"/>
                  <a:pt x="3537953" y="795880"/>
                  <a:pt x="3537882" y="801812"/>
                </a:cubicBezTo>
                <a:cubicBezTo>
                  <a:pt x="3555332" y="793164"/>
                  <a:pt x="3540143" y="850853"/>
                  <a:pt x="3553763" y="833773"/>
                </a:cubicBezTo>
                <a:cubicBezTo>
                  <a:pt x="3556400" y="864868"/>
                  <a:pt x="3568671" y="840452"/>
                  <a:pt x="3557696" y="878520"/>
                </a:cubicBezTo>
                <a:cubicBezTo>
                  <a:pt x="3574636" y="926170"/>
                  <a:pt x="3572932" y="1002669"/>
                  <a:pt x="3596902" y="1039468"/>
                </a:cubicBezTo>
                <a:cubicBezTo>
                  <a:pt x="3588227" y="1035176"/>
                  <a:pt x="3582669" y="1055878"/>
                  <a:pt x="3587550" y="1069793"/>
                </a:cubicBezTo>
                <a:cubicBezTo>
                  <a:pt x="3553603" y="1054905"/>
                  <a:pt x="3620138" y="1124159"/>
                  <a:pt x="3598129" y="1137690"/>
                </a:cubicBezTo>
                <a:cubicBezTo>
                  <a:pt x="3619154" y="1137277"/>
                  <a:pt x="3657845" y="1198819"/>
                  <a:pt x="3642072" y="1229443"/>
                </a:cubicBezTo>
                <a:cubicBezTo>
                  <a:pt x="3648492" y="1274612"/>
                  <a:pt x="3667414" y="1305895"/>
                  <a:pt x="3662799" y="1353804"/>
                </a:cubicBezTo>
                <a:cubicBezTo>
                  <a:pt x="3665680" y="1355144"/>
                  <a:pt x="3668149" y="1357448"/>
                  <a:pt x="3670319" y="1360420"/>
                </a:cubicBezTo>
                <a:lnTo>
                  <a:pt x="3675717" y="1370453"/>
                </a:lnTo>
                <a:lnTo>
                  <a:pt x="3675458" y="1372456"/>
                </a:lnTo>
                <a:cubicBezTo>
                  <a:pt x="3675775" y="1380261"/>
                  <a:pt x="3677154" y="1384198"/>
                  <a:pt x="3678998" y="1386422"/>
                </a:cubicBezTo>
                <a:lnTo>
                  <a:pt x="3681613" y="1387932"/>
                </a:lnTo>
                <a:lnTo>
                  <a:pt x="3684619" y="1397028"/>
                </a:lnTo>
                <a:lnTo>
                  <a:pt x="3692094" y="1413643"/>
                </a:lnTo>
                <a:lnTo>
                  <a:pt x="3692036" y="1417975"/>
                </a:lnTo>
                <a:lnTo>
                  <a:pt x="3701043" y="1444940"/>
                </a:lnTo>
                <a:lnTo>
                  <a:pt x="3700474" y="1445893"/>
                </a:lnTo>
                <a:cubicBezTo>
                  <a:pt x="3699407" y="1448641"/>
                  <a:pt x="3699006" y="1451835"/>
                  <a:pt x="3699990" y="1456030"/>
                </a:cubicBezTo>
                <a:cubicBezTo>
                  <a:pt x="3688343" y="1458099"/>
                  <a:pt x="3696713" y="1461887"/>
                  <a:pt x="3700642" y="1474079"/>
                </a:cubicBezTo>
                <a:cubicBezTo>
                  <a:pt x="3683431" y="1480016"/>
                  <a:pt x="3700716" y="1509516"/>
                  <a:pt x="3693587" y="1522890"/>
                </a:cubicBezTo>
                <a:cubicBezTo>
                  <a:pt x="3696861" y="1531716"/>
                  <a:pt x="3700010" y="1541157"/>
                  <a:pt x="3702900" y="1551068"/>
                </a:cubicBezTo>
                <a:lnTo>
                  <a:pt x="3708038" y="1631578"/>
                </a:lnTo>
                <a:lnTo>
                  <a:pt x="3698097" y="1716642"/>
                </a:lnTo>
                <a:cubicBezTo>
                  <a:pt x="3699314" y="1747867"/>
                  <a:pt x="3695412" y="1775147"/>
                  <a:pt x="3700384" y="1801382"/>
                </a:cubicBezTo>
                <a:cubicBezTo>
                  <a:pt x="3696845" y="1812311"/>
                  <a:pt x="3695699" y="1822504"/>
                  <a:pt x="3702257" y="1832013"/>
                </a:cubicBezTo>
                <a:cubicBezTo>
                  <a:pt x="3701651" y="1861238"/>
                  <a:pt x="3693313" y="1868713"/>
                  <a:pt x="3700986" y="1886838"/>
                </a:cubicBezTo>
                <a:cubicBezTo>
                  <a:pt x="3687741" y="1903887"/>
                  <a:pt x="3693148" y="1904594"/>
                  <a:pt x="3697545" y="1912087"/>
                </a:cubicBezTo>
                <a:lnTo>
                  <a:pt x="3697885" y="1913171"/>
                </a:lnTo>
                <a:lnTo>
                  <a:pt x="3695987" y="1915505"/>
                </a:lnTo>
                <a:lnTo>
                  <a:pt x="3695284" y="1920179"/>
                </a:lnTo>
                <a:lnTo>
                  <a:pt x="3696499" y="1932787"/>
                </a:lnTo>
                <a:lnTo>
                  <a:pt x="3697473" y="1937503"/>
                </a:lnTo>
                <a:cubicBezTo>
                  <a:pt x="3697953" y="1940760"/>
                  <a:pt x="3698023" y="1942937"/>
                  <a:pt x="3697799" y="1944457"/>
                </a:cubicBezTo>
                <a:lnTo>
                  <a:pt x="3697642" y="1944638"/>
                </a:lnTo>
                <a:lnTo>
                  <a:pt x="3698268" y="1951136"/>
                </a:lnTo>
                <a:cubicBezTo>
                  <a:pt x="3699704" y="1962083"/>
                  <a:pt x="3701457" y="1972719"/>
                  <a:pt x="3703418" y="1982828"/>
                </a:cubicBezTo>
                <a:cubicBezTo>
                  <a:pt x="3694620" y="1991887"/>
                  <a:pt x="3707345" y="2028973"/>
                  <a:pt x="3689767" y="2025705"/>
                </a:cubicBezTo>
                <a:cubicBezTo>
                  <a:pt x="3691896" y="2039367"/>
                  <a:pt x="3699517" y="2047321"/>
                  <a:pt x="3687894" y="2043252"/>
                </a:cubicBezTo>
                <a:cubicBezTo>
                  <a:pt x="3688268" y="2047766"/>
                  <a:pt x="3687435" y="2050599"/>
                  <a:pt x="3686015" y="2052668"/>
                </a:cubicBezTo>
                <a:lnTo>
                  <a:pt x="3685329" y="2053280"/>
                </a:lnTo>
                <a:lnTo>
                  <a:pt x="3690348" y="2083660"/>
                </a:lnTo>
                <a:lnTo>
                  <a:pt x="3689688" y="2087758"/>
                </a:lnTo>
                <a:lnTo>
                  <a:pt x="3694656" y="2107476"/>
                </a:lnTo>
                <a:lnTo>
                  <a:pt x="3696317" y="2117709"/>
                </a:lnTo>
                <a:lnTo>
                  <a:pt x="3698652" y="2120508"/>
                </a:lnTo>
                <a:cubicBezTo>
                  <a:pt x="3700138" y="2123582"/>
                  <a:pt x="3700933" y="2128051"/>
                  <a:pt x="3700157" y="2135655"/>
                </a:cubicBezTo>
                <a:lnTo>
                  <a:pt x="3699626" y="2137431"/>
                </a:lnTo>
                <a:lnTo>
                  <a:pt x="3703486" y="2149795"/>
                </a:lnTo>
                <a:cubicBezTo>
                  <a:pt x="3705184" y="2153754"/>
                  <a:pt x="3707268" y="2157232"/>
                  <a:pt x="3709885" y="2160002"/>
                </a:cubicBezTo>
                <a:cubicBezTo>
                  <a:pt x="3698737" y="2203287"/>
                  <a:pt x="3712805" y="2242927"/>
                  <a:pt x="3712777" y="2289319"/>
                </a:cubicBezTo>
                <a:cubicBezTo>
                  <a:pt x="3693169" y="2310331"/>
                  <a:pt x="3722276" y="2389074"/>
                  <a:pt x="3742794" y="2399589"/>
                </a:cubicBezTo>
                <a:cubicBezTo>
                  <a:pt x="3725319" y="2400703"/>
                  <a:pt x="3751962" y="2457534"/>
                  <a:pt x="3753311" y="2472464"/>
                </a:cubicBezTo>
                <a:cubicBezTo>
                  <a:pt x="3753760" y="2477441"/>
                  <a:pt x="3751399" y="2477762"/>
                  <a:pt x="3743656" y="2469811"/>
                </a:cubicBezTo>
                <a:cubicBezTo>
                  <a:pt x="3746474" y="2485608"/>
                  <a:pt x="3738186" y="2502460"/>
                  <a:pt x="3730339" y="2493869"/>
                </a:cubicBezTo>
                <a:cubicBezTo>
                  <a:pt x="3748556" y="2541387"/>
                  <a:pt x="3736267" y="2613433"/>
                  <a:pt x="3746134" y="2667651"/>
                </a:cubicBezTo>
                <a:cubicBezTo>
                  <a:pt x="3730160" y="2698252"/>
                  <a:pt x="3745496" y="2681337"/>
                  <a:pt x="3743743" y="2712354"/>
                </a:cubicBezTo>
                <a:cubicBezTo>
                  <a:pt x="3759373" y="2703131"/>
                  <a:pt x="3736572" y="2750256"/>
                  <a:pt x="3754759" y="2751060"/>
                </a:cubicBezTo>
                <a:cubicBezTo>
                  <a:pt x="3753864" y="2756679"/>
                  <a:pt x="3752424" y="2762098"/>
                  <a:pt x="3750841" y="2767527"/>
                </a:cubicBezTo>
                <a:lnTo>
                  <a:pt x="3750021" y="2770377"/>
                </a:lnTo>
                <a:lnTo>
                  <a:pt x="3749874" y="2781617"/>
                </a:lnTo>
                <a:lnTo>
                  <a:pt x="3745916" y="2784975"/>
                </a:lnTo>
                <a:lnTo>
                  <a:pt x="3742888" y="2802030"/>
                </a:lnTo>
                <a:cubicBezTo>
                  <a:pt x="3742360" y="2808388"/>
                  <a:pt x="3742498" y="2815196"/>
                  <a:pt x="3743710" y="2822667"/>
                </a:cubicBezTo>
                <a:cubicBezTo>
                  <a:pt x="3751787" y="2840797"/>
                  <a:pt x="3744398" y="2870002"/>
                  <a:pt x="3746201" y="2896003"/>
                </a:cubicBezTo>
                <a:lnTo>
                  <a:pt x="3749006" y="2907846"/>
                </a:lnTo>
                <a:lnTo>
                  <a:pt x="3747206" y="2947037"/>
                </a:lnTo>
                <a:cubicBezTo>
                  <a:pt x="3747030" y="2958176"/>
                  <a:pt x="3747214" y="2969719"/>
                  <a:pt x="3748070" y="2981841"/>
                </a:cubicBezTo>
                <a:lnTo>
                  <a:pt x="3750937" y="3004278"/>
                </a:lnTo>
                <a:lnTo>
                  <a:pt x="3749761" y="3010254"/>
                </a:lnTo>
                <a:cubicBezTo>
                  <a:pt x="3750425" y="3020530"/>
                  <a:pt x="3756245" y="3033889"/>
                  <a:pt x="3749923" y="3032983"/>
                </a:cubicBezTo>
                <a:lnTo>
                  <a:pt x="3752658" y="3044429"/>
                </a:lnTo>
                <a:lnTo>
                  <a:pt x="3748217" y="3056076"/>
                </a:lnTo>
                <a:cubicBezTo>
                  <a:pt x="3747117" y="3057381"/>
                  <a:pt x="3745928" y="3058381"/>
                  <a:pt x="3744691" y="3059042"/>
                </a:cubicBezTo>
                <a:lnTo>
                  <a:pt x="3747123" y="3075102"/>
                </a:lnTo>
                <a:lnTo>
                  <a:pt x="3744190" y="3088509"/>
                </a:lnTo>
                <a:lnTo>
                  <a:pt x="3747093" y="3099930"/>
                </a:lnTo>
                <a:lnTo>
                  <a:pt x="3746799" y="3104743"/>
                </a:lnTo>
                <a:lnTo>
                  <a:pt x="3745610" y="3116729"/>
                </a:lnTo>
                <a:cubicBezTo>
                  <a:pt x="3744666" y="3122891"/>
                  <a:pt x="3743503" y="3129792"/>
                  <a:pt x="3742676" y="3137453"/>
                </a:cubicBezTo>
                <a:lnTo>
                  <a:pt x="3742441" y="3143884"/>
                </a:lnTo>
                <a:lnTo>
                  <a:pt x="3737104" y="3158122"/>
                </a:lnTo>
                <a:cubicBezTo>
                  <a:pt x="3733050" y="3168490"/>
                  <a:pt x="3730374" y="3176626"/>
                  <a:pt x="3733275" y="3185367"/>
                </a:cubicBezTo>
                <a:cubicBezTo>
                  <a:pt x="3728135" y="3200760"/>
                  <a:pt x="3712176" y="3212117"/>
                  <a:pt x="3717639" y="3233769"/>
                </a:cubicBezTo>
                <a:cubicBezTo>
                  <a:pt x="3709851" y="3227497"/>
                  <a:pt x="3717920" y="3258095"/>
                  <a:pt x="3710433" y="3262123"/>
                </a:cubicBezTo>
                <a:cubicBezTo>
                  <a:pt x="3704342" y="3264110"/>
                  <a:pt x="3705370" y="3273856"/>
                  <a:pt x="3703458" y="3281408"/>
                </a:cubicBezTo>
                <a:cubicBezTo>
                  <a:pt x="3697412" y="3287020"/>
                  <a:pt x="3693483" y="3324746"/>
                  <a:pt x="3695027" y="3337739"/>
                </a:cubicBezTo>
                <a:cubicBezTo>
                  <a:pt x="3703095" y="3374177"/>
                  <a:pt x="3679154" y="3404974"/>
                  <a:pt x="3684951" y="3434139"/>
                </a:cubicBezTo>
                <a:cubicBezTo>
                  <a:pt x="3684732" y="3441861"/>
                  <a:pt x="3683615" y="3448308"/>
                  <a:pt x="3681946" y="3453928"/>
                </a:cubicBezTo>
                <a:lnTo>
                  <a:pt x="3675939" y="3468021"/>
                </a:lnTo>
                <a:cubicBezTo>
                  <a:pt x="3674480" y="3468264"/>
                  <a:pt x="3673022" y="3468506"/>
                  <a:pt x="3671563" y="3468748"/>
                </a:cubicBezTo>
                <a:lnTo>
                  <a:pt x="3669360" y="3479164"/>
                </a:lnTo>
                <a:lnTo>
                  <a:pt x="3668060" y="3481325"/>
                </a:lnTo>
                <a:cubicBezTo>
                  <a:pt x="3665560" y="3485437"/>
                  <a:pt x="3663197" y="3489622"/>
                  <a:pt x="3661315" y="3494328"/>
                </a:cubicBezTo>
                <a:cubicBezTo>
                  <a:pt x="3678446" y="3506175"/>
                  <a:pt x="3648136" y="3536311"/>
                  <a:pt x="3664679" y="3537226"/>
                </a:cubicBezTo>
                <a:cubicBezTo>
                  <a:pt x="3657322" y="3565147"/>
                  <a:pt x="3674997" y="3558694"/>
                  <a:pt x="3654205" y="3577551"/>
                </a:cubicBezTo>
                <a:cubicBezTo>
                  <a:pt x="3653633" y="3634248"/>
                  <a:pt x="3628736" y="3694092"/>
                  <a:pt x="3637325" y="3749618"/>
                </a:cubicBezTo>
                <a:cubicBezTo>
                  <a:pt x="3631446" y="3736800"/>
                  <a:pt x="3620480" y="3747498"/>
                  <a:pt x="3620258" y="3763981"/>
                </a:cubicBezTo>
                <a:cubicBezTo>
                  <a:pt x="3596667" y="3715365"/>
                  <a:pt x="3630603" y="3842969"/>
                  <a:pt x="3608193" y="3830141"/>
                </a:cubicBezTo>
                <a:cubicBezTo>
                  <a:pt x="3625759" y="3852486"/>
                  <a:pt x="3638965" y="3943841"/>
                  <a:pt x="3616479" y="3951521"/>
                </a:cubicBezTo>
                <a:cubicBezTo>
                  <a:pt x="3607940" y="3994867"/>
                  <a:pt x="3614033" y="4040502"/>
                  <a:pt x="3595498" y="4074157"/>
                </a:cubicBezTo>
                <a:cubicBezTo>
                  <a:pt x="3597477" y="4078342"/>
                  <a:pt x="3598819" y="4082864"/>
                  <a:pt x="3599706" y="4087599"/>
                </a:cubicBezTo>
                <a:lnTo>
                  <a:pt x="3601103" y="4101515"/>
                </a:lnTo>
                <a:lnTo>
                  <a:pt x="3600274" y="4102849"/>
                </a:lnTo>
                <a:cubicBezTo>
                  <a:pt x="3598143" y="4109482"/>
                  <a:pt x="3598077" y="4114144"/>
                  <a:pt x="3598925" y="4117926"/>
                </a:cubicBezTo>
                <a:lnTo>
                  <a:pt x="3600630" y="4121966"/>
                </a:lnTo>
                <a:lnTo>
                  <a:pt x="3600331" y="4132543"/>
                </a:lnTo>
                <a:lnTo>
                  <a:pt x="3601432" y="4154003"/>
                </a:lnTo>
                <a:lnTo>
                  <a:pt x="3600054" y="4157433"/>
                </a:lnTo>
                <a:lnTo>
                  <a:pt x="3599248" y="4188888"/>
                </a:lnTo>
                <a:cubicBezTo>
                  <a:pt x="3598993" y="4188940"/>
                  <a:pt x="3598738" y="4188992"/>
                  <a:pt x="3598484" y="4189044"/>
                </a:cubicBezTo>
                <a:cubicBezTo>
                  <a:pt x="3596754" y="4190111"/>
                  <a:pt x="3595443" y="4192250"/>
                  <a:pt x="3594971" y="4196698"/>
                </a:cubicBezTo>
                <a:cubicBezTo>
                  <a:pt x="3584674" y="4185805"/>
                  <a:pt x="3590455" y="4197885"/>
                  <a:pt x="3589971" y="4211958"/>
                </a:cubicBezTo>
                <a:cubicBezTo>
                  <a:pt x="3573870" y="4198179"/>
                  <a:pt x="3579156" y="4240607"/>
                  <a:pt x="3569135" y="4243705"/>
                </a:cubicBezTo>
                <a:cubicBezTo>
                  <a:pt x="3569142" y="4254351"/>
                  <a:pt x="3568856" y="4265362"/>
                  <a:pt x="3568210" y="4276468"/>
                </a:cubicBezTo>
                <a:lnTo>
                  <a:pt x="3567613" y="4282925"/>
                </a:lnTo>
                <a:cubicBezTo>
                  <a:pt x="3567553" y="4282949"/>
                  <a:pt x="3567492" y="4282974"/>
                  <a:pt x="3567432" y="4282999"/>
                </a:cubicBezTo>
                <a:cubicBezTo>
                  <a:pt x="3566940" y="4284280"/>
                  <a:pt x="3566607" y="4286359"/>
                  <a:pt x="3566464" y="4289697"/>
                </a:cubicBezTo>
                <a:lnTo>
                  <a:pt x="3566526" y="4294698"/>
                </a:lnTo>
                <a:lnTo>
                  <a:pt x="3565367" y="4307225"/>
                </a:lnTo>
                <a:lnTo>
                  <a:pt x="3563841" y="4311164"/>
                </a:lnTo>
                <a:lnTo>
                  <a:pt x="3561610" y="4312189"/>
                </a:lnTo>
                <a:lnTo>
                  <a:pt x="3561734" y="4313408"/>
                </a:lnTo>
                <a:cubicBezTo>
                  <a:pt x="3564537" y="4323096"/>
                  <a:pt x="3569544" y="4327053"/>
                  <a:pt x="3553832" y="4334910"/>
                </a:cubicBezTo>
                <a:cubicBezTo>
                  <a:pt x="3557797" y="4356533"/>
                  <a:pt x="3548502" y="4358433"/>
                  <a:pt x="3542564" y="4385380"/>
                </a:cubicBezTo>
                <a:cubicBezTo>
                  <a:pt x="3547050" y="4398267"/>
                  <a:pt x="3544091" y="4407098"/>
                  <a:pt x="3538724" y="4415150"/>
                </a:cubicBezTo>
                <a:cubicBezTo>
                  <a:pt x="3538633" y="4442707"/>
                  <a:pt x="3529920" y="4465824"/>
                  <a:pt x="3525348" y="4495753"/>
                </a:cubicBezTo>
                <a:cubicBezTo>
                  <a:pt x="3529387" y="4530212"/>
                  <a:pt x="3514579" y="4543935"/>
                  <a:pt x="3509749" y="4575934"/>
                </a:cubicBezTo>
                <a:cubicBezTo>
                  <a:pt x="3519579" y="4606914"/>
                  <a:pt x="3496418" y="4596497"/>
                  <a:pt x="3489779" y="4611927"/>
                </a:cubicBezTo>
                <a:lnTo>
                  <a:pt x="3488856" y="4616508"/>
                </a:lnTo>
                <a:lnTo>
                  <a:pt x="3489486" y="4629163"/>
                </a:lnTo>
                <a:lnTo>
                  <a:pt x="3490242" y="4633947"/>
                </a:lnTo>
                <a:cubicBezTo>
                  <a:pt x="3490570" y="4637233"/>
                  <a:pt x="3490539" y="4639406"/>
                  <a:pt x="3490244" y="4640894"/>
                </a:cubicBezTo>
                <a:lnTo>
                  <a:pt x="3490078" y="4641059"/>
                </a:lnTo>
                <a:lnTo>
                  <a:pt x="3490403" y="4647582"/>
                </a:lnTo>
                <a:cubicBezTo>
                  <a:pt x="3491330" y="4658608"/>
                  <a:pt x="3492590" y="4669354"/>
                  <a:pt x="3494082" y="4679601"/>
                </a:cubicBezTo>
                <a:cubicBezTo>
                  <a:pt x="3484854" y="4687754"/>
                  <a:pt x="3495864" y="4725869"/>
                  <a:pt x="3478421" y="4720918"/>
                </a:cubicBezTo>
                <a:cubicBezTo>
                  <a:pt x="3479918" y="4734712"/>
                  <a:pt x="3487176" y="4743359"/>
                  <a:pt x="3475730" y="4738188"/>
                </a:cubicBezTo>
                <a:cubicBezTo>
                  <a:pt x="3475894" y="4742712"/>
                  <a:pt x="3474928" y="4745450"/>
                  <a:pt x="3473409" y="4747368"/>
                </a:cubicBezTo>
                <a:lnTo>
                  <a:pt x="3472696" y="4747913"/>
                </a:lnTo>
                <a:lnTo>
                  <a:pt x="3476304" y="4778609"/>
                </a:lnTo>
                <a:lnTo>
                  <a:pt x="3475454" y="4782623"/>
                </a:lnTo>
                <a:lnTo>
                  <a:pt x="3479507" y="4802712"/>
                </a:lnTo>
                <a:lnTo>
                  <a:pt x="3480695" y="4813049"/>
                </a:lnTo>
                <a:lnTo>
                  <a:pt x="3482902" y="4816057"/>
                </a:lnTo>
                <a:cubicBezTo>
                  <a:pt x="3484247" y="4819259"/>
                  <a:pt x="3484834" y="4823783"/>
                  <a:pt x="3483703" y="4831270"/>
                </a:cubicBezTo>
                <a:lnTo>
                  <a:pt x="3483090" y="4832984"/>
                </a:lnTo>
                <a:lnTo>
                  <a:pt x="3486378" y="4845654"/>
                </a:lnTo>
                <a:cubicBezTo>
                  <a:pt x="3487893" y="4849755"/>
                  <a:pt x="3489817" y="4853416"/>
                  <a:pt x="3492309" y="4856425"/>
                </a:cubicBezTo>
                <a:cubicBezTo>
                  <a:pt x="3479133" y="4898390"/>
                  <a:pt x="3491371" y="4939174"/>
                  <a:pt x="3489182" y="4985308"/>
                </a:cubicBezTo>
                <a:cubicBezTo>
                  <a:pt x="3492413" y="5037202"/>
                  <a:pt x="3496839" y="5073159"/>
                  <a:pt x="3498182" y="5107346"/>
                </a:cubicBezTo>
                <a:cubicBezTo>
                  <a:pt x="3500266" y="5123329"/>
                  <a:pt x="3506680" y="5240376"/>
                  <a:pt x="3499225" y="5231073"/>
                </a:cubicBezTo>
                <a:cubicBezTo>
                  <a:pt x="3515247" y="5280090"/>
                  <a:pt x="3497607" y="5309911"/>
                  <a:pt x="3504960" y="5364785"/>
                </a:cubicBezTo>
                <a:cubicBezTo>
                  <a:pt x="3487546" y="5393671"/>
                  <a:pt x="3503686" y="5378336"/>
                  <a:pt x="3500486" y="5409009"/>
                </a:cubicBezTo>
                <a:cubicBezTo>
                  <a:pt x="3516561" y="5401350"/>
                  <a:pt x="3491544" y="5446009"/>
                  <a:pt x="3509710" y="5448570"/>
                </a:cubicBezTo>
                <a:cubicBezTo>
                  <a:pt x="3508555" y="5454072"/>
                  <a:pt x="3506859" y="5459319"/>
                  <a:pt x="3505022" y="5464568"/>
                </a:cubicBezTo>
                <a:lnTo>
                  <a:pt x="3504070" y="5467320"/>
                </a:lnTo>
                <a:lnTo>
                  <a:pt x="3503399" y="5478483"/>
                </a:lnTo>
                <a:lnTo>
                  <a:pt x="3499281" y="5481443"/>
                </a:lnTo>
                <a:lnTo>
                  <a:pt x="3499047" y="5616712"/>
                </a:lnTo>
                <a:cubicBezTo>
                  <a:pt x="3502347" y="5628424"/>
                  <a:pt x="3503819" y="5666768"/>
                  <a:pt x="3498775" y="5675291"/>
                </a:cubicBezTo>
                <a:cubicBezTo>
                  <a:pt x="3497984" y="5683547"/>
                  <a:pt x="3500335" y="5692400"/>
                  <a:pt x="3494739" y="5697458"/>
                </a:cubicBezTo>
                <a:cubicBezTo>
                  <a:pt x="3492180" y="5715432"/>
                  <a:pt x="3486290" y="5756597"/>
                  <a:pt x="3483423" y="5783137"/>
                </a:cubicBezTo>
                <a:cubicBezTo>
                  <a:pt x="3491452" y="5796973"/>
                  <a:pt x="3477643" y="5819988"/>
                  <a:pt x="3477532" y="5856699"/>
                </a:cubicBezTo>
                <a:cubicBezTo>
                  <a:pt x="3486776" y="5871818"/>
                  <a:pt x="3477340" y="5881447"/>
                  <a:pt x="3490032" y="5910638"/>
                </a:cubicBezTo>
                <a:cubicBezTo>
                  <a:pt x="3488930" y="5911913"/>
                  <a:pt x="3487924" y="5913488"/>
                  <a:pt x="3487046" y="5915313"/>
                </a:cubicBezTo>
                <a:cubicBezTo>
                  <a:pt x="3481941" y="5925917"/>
                  <a:pt x="3482137" y="5942505"/>
                  <a:pt x="3487484" y="5952365"/>
                </a:cubicBezTo>
                <a:cubicBezTo>
                  <a:pt x="3504666" y="5999029"/>
                  <a:pt x="3505019" y="6042078"/>
                  <a:pt x="3509266" y="6082373"/>
                </a:cubicBezTo>
                <a:cubicBezTo>
                  <a:pt x="3512265" y="6128005"/>
                  <a:pt x="3492950" y="6098121"/>
                  <a:pt x="3509564" y="6154771"/>
                </a:cubicBezTo>
                <a:cubicBezTo>
                  <a:pt x="3503223" y="6161045"/>
                  <a:pt x="3503062" y="6168289"/>
                  <a:pt x="3506404" y="6180433"/>
                </a:cubicBezTo>
                <a:cubicBezTo>
                  <a:pt x="3507378" y="6202614"/>
                  <a:pt x="3491084" y="6201180"/>
                  <a:pt x="3501312" y="6223427"/>
                </a:cubicBezTo>
                <a:cubicBezTo>
                  <a:pt x="3492497" y="6219559"/>
                  <a:pt x="3498753" y="6265580"/>
                  <a:pt x="3489469" y="6255476"/>
                </a:cubicBezTo>
                <a:cubicBezTo>
                  <a:pt x="3481791" y="6270065"/>
                  <a:pt x="3495037" y="6276996"/>
                  <a:pt x="3488398" y="6291462"/>
                </a:cubicBezTo>
                <a:cubicBezTo>
                  <a:pt x="3487099" y="6307679"/>
                  <a:pt x="3497555" y="6282019"/>
                  <a:pt x="3498547" y="6299935"/>
                </a:cubicBezTo>
                <a:cubicBezTo>
                  <a:pt x="3498173" y="6321676"/>
                  <a:pt x="3514193" y="6321381"/>
                  <a:pt x="3494028" y="6338390"/>
                </a:cubicBezTo>
                <a:lnTo>
                  <a:pt x="3486030" y="6396716"/>
                </a:lnTo>
                <a:cubicBezTo>
                  <a:pt x="3491309" y="6409668"/>
                  <a:pt x="3488928" y="6420134"/>
                  <a:pt x="3484103" y="6430386"/>
                </a:cubicBezTo>
                <a:cubicBezTo>
                  <a:pt x="3485763" y="6460632"/>
                  <a:pt x="3478568" y="6488285"/>
                  <a:pt x="3475922" y="6522318"/>
                </a:cubicBezTo>
                <a:cubicBezTo>
                  <a:pt x="3482128" y="6559051"/>
                  <a:pt x="3468277" y="6578006"/>
                  <a:pt x="3465506" y="6614374"/>
                </a:cubicBezTo>
                <a:cubicBezTo>
                  <a:pt x="3478925" y="6650248"/>
                  <a:pt x="3446064" y="6638174"/>
                  <a:pt x="3446789" y="6668768"/>
                </a:cubicBezTo>
                <a:cubicBezTo>
                  <a:pt x="3458869" y="6718505"/>
                  <a:pt x="3435878" y="6667592"/>
                  <a:pt x="3439582" y="6744454"/>
                </a:cubicBezTo>
                <a:cubicBezTo>
                  <a:pt x="3441631" y="6748797"/>
                  <a:pt x="3439393" y="6758101"/>
                  <a:pt x="3436538" y="6757102"/>
                </a:cubicBezTo>
                <a:cubicBezTo>
                  <a:pt x="3437461" y="6773941"/>
                  <a:pt x="3420846" y="6822488"/>
                  <a:pt x="3424061" y="6846522"/>
                </a:cubicBezTo>
                <a:lnTo>
                  <a:pt x="3423032" y="6858000"/>
                </a:lnTo>
                <a:lnTo>
                  <a:pt x="0" y="6858000"/>
                </a:lnTo>
                <a:close/>
              </a:path>
            </a:pathLst>
          </a:custGeom>
        </p:spPr>
      </p:pic>
      <p:sp>
        <p:nvSpPr>
          <p:cNvPr id="3" name="Content Placeholder 2">
            <a:extLst>
              <a:ext uri="{FF2B5EF4-FFF2-40B4-BE49-F238E27FC236}">
                <a16:creationId xmlns:a16="http://schemas.microsoft.com/office/drawing/2014/main" id="{6782C128-34E9-4EA0-8CA3-EB92D7BB40F3}"/>
              </a:ext>
            </a:extLst>
          </p:cNvPr>
          <p:cNvSpPr>
            <a:spLocks noGrp="1"/>
          </p:cNvSpPr>
          <p:nvPr>
            <p:ph idx="1"/>
          </p:nvPr>
        </p:nvSpPr>
        <p:spPr>
          <a:xfrm>
            <a:off x="4153546" y="1689315"/>
            <a:ext cx="7200255" cy="4757980"/>
          </a:xfrm>
        </p:spPr>
        <p:txBody>
          <a:bodyPr anchor="t">
            <a:normAutofit fontScale="92500" lnSpcReduction="10000"/>
          </a:bodyPr>
          <a:lstStyle/>
          <a:p>
            <a:r>
              <a:rPr lang="en-GB" sz="2400" dirty="0"/>
              <a:t>In 2013 Responsibility for the Police was transferred to a Police and Crime Commissioner (all police services) and in 2019 Fire and Rescue Services  were transferred and the PCC became a PFCC.</a:t>
            </a:r>
          </a:p>
          <a:p>
            <a:endParaRPr lang="en-GB" sz="1700" dirty="0"/>
          </a:p>
          <a:p>
            <a:r>
              <a:rPr lang="en-GB" sz="2400" dirty="0"/>
              <a:t>Two factors worth noting </a:t>
            </a:r>
          </a:p>
          <a:p>
            <a:pPr marL="914400" lvl="1" indent="-457200">
              <a:buAutoNum type="arabicPeriod"/>
            </a:pPr>
            <a:r>
              <a:rPr lang="en-GB" dirty="0"/>
              <a:t>There was little local opposition from local authorities, MPs or the populace to the imposition of a PCC or a PFCC in Northamptonshire</a:t>
            </a:r>
          </a:p>
          <a:p>
            <a:pPr marL="914400" lvl="1" indent="-457200">
              <a:buAutoNum type="arabicPeriod"/>
            </a:pPr>
            <a:endParaRPr lang="en-GB" dirty="0"/>
          </a:p>
          <a:p>
            <a:pPr marL="914400" lvl="1" indent="-457200">
              <a:buAutoNum type="arabicPeriod"/>
            </a:pPr>
            <a:r>
              <a:rPr lang="en-GB" dirty="0"/>
              <a:t>By transferring the non-hypothecated police budget and fire service budgets from NCC to the PFCC, the overall budget and NCC’s operational financial flexibility to ‘</a:t>
            </a:r>
            <a:r>
              <a:rPr lang="en-GB" dirty="0" err="1"/>
              <a:t>vire</a:t>
            </a:r>
            <a:r>
              <a:rPr lang="en-GB" dirty="0"/>
              <a:t>’ expenditure between budget allocations was reduced</a:t>
            </a:r>
          </a:p>
        </p:txBody>
      </p:sp>
    </p:spTree>
    <p:extLst>
      <p:ext uri="{BB962C8B-B14F-4D97-AF65-F5344CB8AC3E}">
        <p14:creationId xmlns:p14="http://schemas.microsoft.com/office/powerpoint/2010/main" val="2579872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1413</Words>
  <Application>Microsoft Office PowerPoint</Application>
  <PresentationFormat>Widescreen</PresentationFormat>
  <Paragraphs>124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Purpose of paper (and declaration of interest)</vt:lpstr>
      <vt:lpstr>Methodology and  Methods</vt:lpstr>
      <vt:lpstr>Timeline and Background  to   Government Interventions in Local Authorities</vt:lpstr>
      <vt:lpstr>Northamptonshire CC’s   Case Chronology</vt:lpstr>
      <vt:lpstr>Findings  2002-2010</vt:lpstr>
      <vt:lpstr>Findings  2010-2018</vt:lpstr>
      <vt:lpstr>NCCs  Local Area Agreements </vt:lpstr>
      <vt:lpstr>Responsibility for police and  Fire &amp; Rescue Services</vt:lpstr>
      <vt:lpstr>The overall financial performance 2015-2018</vt:lpstr>
      <vt:lpstr>NCC ‘bucked’ the isomorphic trends?</vt:lpstr>
      <vt:lpstr>The final tipping point? </vt:lpstr>
      <vt:lpstr>Conclusions</vt:lpstr>
      <vt:lpstr>Conclusions</vt:lpstr>
      <vt:lpstr>However!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JUC PAC Annual Conference 2021  How Place Matters?  Leadership, Governance and Public Administration  De Montfort University Leicester  7th-8th September 2021</dc:title>
  <dc:creator>Murphy, Peter</dc:creator>
  <cp:lastModifiedBy>Gallacher, Jonathan</cp:lastModifiedBy>
  <cp:revision>51</cp:revision>
  <cp:lastPrinted>2021-09-06T18:54:14Z</cp:lastPrinted>
  <dcterms:created xsi:type="dcterms:W3CDTF">2021-08-06T12:48:35Z</dcterms:created>
  <dcterms:modified xsi:type="dcterms:W3CDTF">2024-10-30T14:03:12Z</dcterms:modified>
</cp:coreProperties>
</file>