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85" r:id="rId4"/>
  </p:sldMasterIdLst>
  <p:notesMasterIdLst>
    <p:notesMasterId r:id="rId19"/>
  </p:notesMasterIdLst>
  <p:sldIdLst>
    <p:sldId id="276" r:id="rId5"/>
    <p:sldId id="273" r:id="rId6"/>
    <p:sldId id="280" r:id="rId7"/>
    <p:sldId id="281" r:id="rId8"/>
    <p:sldId id="283" r:id="rId9"/>
    <p:sldId id="284" r:id="rId10"/>
    <p:sldId id="285" r:id="rId11"/>
    <p:sldId id="275" r:id="rId12"/>
    <p:sldId id="274" r:id="rId13"/>
    <p:sldId id="277" r:id="rId14"/>
    <p:sldId id="278" r:id="rId15"/>
    <p:sldId id="282" r:id="rId16"/>
    <p:sldId id="279" r:id="rId17"/>
    <p:sldId id="267"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43D"/>
    <a:srgbClr val="E6005B"/>
    <a:srgbClr val="C7017F"/>
    <a:srgbClr val="821E69"/>
    <a:srgbClr val="D1BCDC"/>
    <a:srgbClr val="6F6258"/>
    <a:srgbClr val="E5E5E5"/>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D769D-2EE4-419E-A214-FB986F576C58}" v="1" dt="2024-11-04T10:56:15.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53949" autoAdjust="0"/>
  </p:normalViewPr>
  <p:slideViewPr>
    <p:cSldViewPr snapToGrid="0" snapToObjects="1">
      <p:cViewPr varScale="1">
        <p:scale>
          <a:sx n="63" d="100"/>
          <a:sy n="63" d="100"/>
        </p:scale>
        <p:origin x="1160" y="56"/>
      </p:cViewPr>
      <p:guideLst/>
    </p:cSldViewPr>
  </p:slideViewPr>
  <p:outlineViewPr>
    <p:cViewPr>
      <p:scale>
        <a:sx n="33" d="100"/>
        <a:sy n="33" d="100"/>
      </p:scale>
      <p:origin x="0" y="-13734"/>
    </p:cViewPr>
  </p:outlineViewPr>
  <p:notesTextViewPr>
    <p:cViewPr>
      <p:scale>
        <a:sx n="1" d="1"/>
        <a:sy n="1" d="1"/>
      </p:scale>
      <p:origin x="0" y="0"/>
    </p:cViewPr>
  </p:notesTextViewPr>
  <p:sorterViewPr>
    <p:cViewPr varScale="1">
      <p:scale>
        <a:sx n="1" d="1"/>
        <a:sy n="1" d="1"/>
      </p:scale>
      <p:origin x="0" y="-306"/>
    </p:cViewPr>
  </p:sorterViewPr>
  <p:notesViewPr>
    <p:cSldViewPr snapToGrid="0" snapToObjects="1">
      <p:cViewPr varScale="1">
        <p:scale>
          <a:sx n="66" d="100"/>
          <a:sy n="66" d="100"/>
        </p:scale>
        <p:origin x="325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ran, Liz 02" userId="ed27dc99-e2c1-4c06-9e9c-4dd4ab0aab3a" providerId="ADAL" clId="{0AAD769D-2EE4-419E-A214-FB986F576C58}"/>
    <pc:docChg chg="undo custSel addSld delSld modSld">
      <pc:chgData name="Curran, Liz 02" userId="ed27dc99-e2c1-4c06-9e9c-4dd4ab0aab3a" providerId="ADAL" clId="{0AAD769D-2EE4-419E-A214-FB986F576C58}" dt="2024-11-04T11:23:19.285" v="34" actId="20577"/>
      <pc:docMkLst>
        <pc:docMk/>
      </pc:docMkLst>
      <pc:sldChg chg="addSp delSp modSp mod">
        <pc:chgData name="Curran, Liz 02" userId="ed27dc99-e2c1-4c06-9e9c-4dd4ab0aab3a" providerId="ADAL" clId="{0AAD769D-2EE4-419E-A214-FB986F576C58}" dt="2024-11-04T10:54:10.676" v="2" actId="22"/>
        <pc:sldMkLst>
          <pc:docMk/>
          <pc:sldMk cId="120460641" sldId="274"/>
        </pc:sldMkLst>
        <pc:spChg chg="mod">
          <ac:chgData name="Curran, Liz 02" userId="ed27dc99-e2c1-4c06-9e9c-4dd4ab0aab3a" providerId="ADAL" clId="{0AAD769D-2EE4-419E-A214-FB986F576C58}" dt="2024-11-04T10:53:46.308" v="0" actId="14100"/>
          <ac:spMkLst>
            <pc:docMk/>
            <pc:sldMk cId="120460641" sldId="274"/>
            <ac:spMk id="2" creationId="{8E73F75D-3C3B-B567-A377-10662AD0D5F5}"/>
          </ac:spMkLst>
        </pc:spChg>
        <pc:spChg chg="add del">
          <ac:chgData name="Curran, Liz 02" userId="ed27dc99-e2c1-4c06-9e9c-4dd4ab0aab3a" providerId="ADAL" clId="{0AAD769D-2EE4-419E-A214-FB986F576C58}" dt="2024-11-04T10:54:10.676" v="2" actId="22"/>
          <ac:spMkLst>
            <pc:docMk/>
            <pc:sldMk cId="120460641" sldId="274"/>
            <ac:spMk id="6" creationId="{A609435D-CFDB-7915-D2FE-6D5673188795}"/>
          </ac:spMkLst>
        </pc:spChg>
      </pc:sldChg>
      <pc:sldChg chg="addSp modSp mod">
        <pc:chgData name="Curran, Liz 02" userId="ed27dc99-e2c1-4c06-9e9c-4dd4ab0aab3a" providerId="ADAL" clId="{0AAD769D-2EE4-419E-A214-FB986F576C58}" dt="2024-11-04T11:23:19.285" v="34" actId="20577"/>
        <pc:sldMkLst>
          <pc:docMk/>
          <pc:sldMk cId="3019366948" sldId="277"/>
        </pc:sldMkLst>
        <pc:spChg chg="mod">
          <ac:chgData name="Curran, Liz 02" userId="ed27dc99-e2c1-4c06-9e9c-4dd4ab0aab3a" providerId="ADAL" clId="{0AAD769D-2EE4-419E-A214-FB986F576C58}" dt="2024-11-04T10:57:05.879" v="19" actId="14100"/>
          <ac:spMkLst>
            <pc:docMk/>
            <pc:sldMk cId="3019366948" sldId="277"/>
            <ac:spMk id="2" creationId="{8E73F75D-3C3B-B567-A377-10662AD0D5F5}"/>
          </ac:spMkLst>
        </pc:spChg>
        <pc:spChg chg="mod">
          <ac:chgData name="Curran, Liz 02" userId="ed27dc99-e2c1-4c06-9e9c-4dd4ab0aab3a" providerId="ADAL" clId="{0AAD769D-2EE4-419E-A214-FB986F576C58}" dt="2024-11-04T11:23:19.285" v="34" actId="20577"/>
          <ac:spMkLst>
            <pc:docMk/>
            <pc:sldMk cId="3019366948" sldId="277"/>
            <ac:spMk id="3" creationId="{F3F35975-17D9-A4EF-8D98-78AA1E9E5D70}"/>
          </ac:spMkLst>
        </pc:spChg>
        <pc:spChg chg="add mod">
          <ac:chgData name="Curran, Liz 02" userId="ed27dc99-e2c1-4c06-9e9c-4dd4ab0aab3a" providerId="ADAL" clId="{0AAD769D-2EE4-419E-A214-FB986F576C58}" dt="2024-11-04T11:23:13.591" v="26" actId="20577"/>
          <ac:spMkLst>
            <pc:docMk/>
            <pc:sldMk cId="3019366948" sldId="277"/>
            <ac:spMk id="5" creationId="{A0F33941-9F3F-A4A1-2FF3-D5EA3F21FCF8}"/>
          </ac:spMkLst>
        </pc:spChg>
      </pc:sldChg>
      <pc:sldChg chg="add del">
        <pc:chgData name="Curran, Liz 02" userId="ed27dc99-e2c1-4c06-9e9c-4dd4ab0aab3a" providerId="ADAL" clId="{0AAD769D-2EE4-419E-A214-FB986F576C58}" dt="2024-11-04T10:56:40.611" v="13" actId="2890"/>
        <pc:sldMkLst>
          <pc:docMk/>
          <pc:sldMk cId="87169270" sldId="286"/>
        </pc:sldMkLst>
      </pc:sldChg>
      <pc:sldChg chg="new del">
        <pc:chgData name="Curran, Liz 02" userId="ed27dc99-e2c1-4c06-9e9c-4dd4ab0aab3a" providerId="ADAL" clId="{0AAD769D-2EE4-419E-A214-FB986F576C58}" dt="2024-11-04T10:55:16.467" v="4" actId="2696"/>
        <pc:sldMkLst>
          <pc:docMk/>
          <pc:sldMk cId="2601754197" sldId="286"/>
        </pc:sldMkLst>
      </pc:sldChg>
      <pc:sldChg chg="new del">
        <pc:chgData name="Curran, Liz 02" userId="ed27dc99-e2c1-4c06-9e9c-4dd4ab0aab3a" providerId="ADAL" clId="{0AAD769D-2EE4-419E-A214-FB986F576C58}" dt="2024-11-04T10:55:59.127" v="6" actId="680"/>
        <pc:sldMkLst>
          <pc:docMk/>
          <pc:sldMk cId="3866257186"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4181D7C-81F1-BA48-B0CF-02C398C91972}" type="datetimeFigureOut">
              <a:rPr lang="en-US" smtClean="0"/>
              <a:t>11/4/2024</a:t>
            </a:fld>
            <a:endParaRPr lang="en-US"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F88987-9C11-FC43-B2CE-3A9A6A29209B}" type="slidenum">
              <a:rPr lang="en-US" smtClean="0"/>
              <a:t>‹#›</a:t>
            </a:fld>
            <a:endParaRPr lang="en-US" dirty="0"/>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dirty="0"/>
          </a:p>
        </p:txBody>
      </p:sp>
    </p:spTree>
    <p:extLst>
      <p:ext uri="{BB962C8B-B14F-4D97-AF65-F5344CB8AC3E}">
        <p14:creationId xmlns:p14="http://schemas.microsoft.com/office/powerpoint/2010/main" val="84700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7800" dirty="0"/>
              <a:t>LC 30 mins</a:t>
            </a:r>
          </a:p>
        </p:txBody>
      </p:sp>
      <p:sp>
        <p:nvSpPr>
          <p:cNvPr id="4" name="Slide Number Placeholder 3"/>
          <p:cNvSpPr>
            <a:spLocks noGrp="1"/>
          </p:cNvSpPr>
          <p:nvPr>
            <p:ph type="sldNum" sz="quarter" idx="5"/>
          </p:nvPr>
        </p:nvSpPr>
        <p:spPr/>
        <p:txBody>
          <a:bodyPr/>
          <a:lstStyle/>
          <a:p>
            <a:fld id="{D7F88987-9C11-FC43-B2CE-3A9A6A29209B}" type="slidenum">
              <a:rPr lang="en-US" smtClean="0"/>
              <a:t>14</a:t>
            </a:fld>
            <a:endParaRPr lang="en-US" dirty="0"/>
          </a:p>
        </p:txBody>
      </p:sp>
    </p:spTree>
    <p:extLst>
      <p:ext uri="{BB962C8B-B14F-4D97-AF65-F5344CB8AC3E}">
        <p14:creationId xmlns:p14="http://schemas.microsoft.com/office/powerpoint/2010/main" val="207415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272984"/>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9E043D"/>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6055759"/>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04/11/2024</a:t>
            </a:fld>
            <a:endParaRPr lang="en-US" dirty="0"/>
          </a:p>
        </p:txBody>
      </p:sp>
      <p:pic>
        <p:nvPicPr>
          <p:cNvPr id="6" name="Picture 5">
            <a:extLst>
              <a:ext uri="{FF2B5EF4-FFF2-40B4-BE49-F238E27FC236}">
                <a16:creationId xmlns:a16="http://schemas.microsoft.com/office/drawing/2014/main" id="{CBFFCB20-E818-8948-996B-A6F2DA637F87}"/>
              </a:ext>
            </a:extLst>
          </p:cNvPr>
          <p:cNvPicPr>
            <a:picLocks noChangeAspect="1"/>
          </p:cNvPicPr>
          <p:nvPr userDrawn="1"/>
        </p:nvPicPr>
        <p:blipFill>
          <a:blip r:embed="rId2"/>
          <a:stretch>
            <a:fillRect/>
          </a:stretch>
        </p:blipFill>
        <p:spPr>
          <a:xfrm>
            <a:off x="442912" y="822644"/>
            <a:ext cx="2706829" cy="933162"/>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sp>
        <p:nvSpPr>
          <p:cNvPr id="9" name="Rectangle 8">
            <a:extLst>
              <a:ext uri="{FF2B5EF4-FFF2-40B4-BE49-F238E27FC236}">
                <a16:creationId xmlns:a16="http://schemas.microsoft.com/office/drawing/2014/main" id="{2238643E-FF5C-5843-8D5F-493771A06F45}"/>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63F1B05-4405-BA43-9363-9DABE12834D9}"/>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DC3187-8723-8F46-A82F-ACE45BB4E9BC}"/>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3A9196B-7967-2D4E-AFF0-6781DB08D4F5}"/>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sp>
        <p:nvSpPr>
          <p:cNvPr id="10" name="Rectangle 9">
            <a:extLst>
              <a:ext uri="{FF2B5EF4-FFF2-40B4-BE49-F238E27FC236}">
                <a16:creationId xmlns:a16="http://schemas.microsoft.com/office/drawing/2014/main" id="{6788D4A7-D186-544D-9084-4B91164A137A}"/>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A4BB8A2-4071-B141-BE47-622DDA262389}"/>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6C71A03-6BD2-684C-BE42-E27B0EFB91C3}"/>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F684BF4-5F83-934D-852F-6872C2E83681}"/>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DA5D25-E78E-1F46-89AD-4B56CE2B3C7A}"/>
              </a:ext>
            </a:extLst>
          </p:cNvPr>
          <p:cNvPicPr>
            <a:picLocks noChangeAspect="1"/>
          </p:cNvPicPr>
          <p:nvPr userDrawn="1"/>
        </p:nvPicPr>
        <p:blipFill>
          <a:blip r:embed="rId2"/>
          <a:stretch>
            <a:fillRect/>
          </a:stretch>
        </p:blipFill>
        <p:spPr>
          <a:xfrm rot="10800000">
            <a:off x="10778510" y="4899976"/>
            <a:ext cx="977432" cy="797562"/>
          </a:xfrm>
          <a:prstGeom prst="rect">
            <a:avLst/>
          </a:prstGeom>
        </p:spPr>
      </p:pic>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9E043D"/>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sp>
        <p:nvSpPr>
          <p:cNvPr id="9" name="Rectangle 8">
            <a:extLst>
              <a:ext uri="{FF2B5EF4-FFF2-40B4-BE49-F238E27FC236}">
                <a16:creationId xmlns:a16="http://schemas.microsoft.com/office/drawing/2014/main" id="{6A31C964-2342-3947-BB45-A91DA0249BB3}"/>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87CD412-CA20-4945-AABD-0617CB32E611}"/>
              </a:ext>
            </a:extLst>
          </p:cNvPr>
          <p:cNvPicPr>
            <a:picLocks noChangeAspect="1"/>
          </p:cNvPicPr>
          <p:nvPr userDrawn="1"/>
        </p:nvPicPr>
        <p:blipFill>
          <a:blip r:embed="rId2"/>
          <a:stretch>
            <a:fillRect/>
          </a:stretch>
        </p:blipFill>
        <p:spPr>
          <a:xfrm>
            <a:off x="429200" y="1010600"/>
            <a:ext cx="977432" cy="797562"/>
          </a:xfrm>
          <a:prstGeom prst="rect">
            <a:avLst/>
          </a:prstGeom>
        </p:spPr>
      </p:pic>
      <p:pic>
        <p:nvPicPr>
          <p:cNvPr id="12" name="Picture 11">
            <a:extLst>
              <a:ext uri="{FF2B5EF4-FFF2-40B4-BE49-F238E27FC236}">
                <a16:creationId xmlns:a16="http://schemas.microsoft.com/office/drawing/2014/main" id="{3537FDD4-3DDC-0646-8690-6726BF22608A}"/>
              </a:ext>
            </a:extLst>
          </p:cNvPr>
          <p:cNvPicPr>
            <a:picLocks noChangeAspect="1"/>
          </p:cNvPicPr>
          <p:nvPr userDrawn="1"/>
        </p:nvPicPr>
        <p:blipFill>
          <a:blip r:embed="rId3"/>
          <a:stretch>
            <a:fillRect/>
          </a:stretch>
        </p:blipFill>
        <p:spPr>
          <a:xfrm>
            <a:off x="442912" y="5832764"/>
            <a:ext cx="569619" cy="674927"/>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F2F1C04-7F30-F14B-A521-7F37F13BFF59}"/>
              </a:ext>
            </a:extLst>
          </p:cNvPr>
          <p:cNvPicPr>
            <a:picLocks noChangeAspect="1"/>
          </p:cNvPicPr>
          <p:nvPr userDrawn="1"/>
        </p:nvPicPr>
        <p:blipFill>
          <a:blip r:embed="rId2"/>
          <a:stretch>
            <a:fillRect/>
          </a:stretch>
        </p:blipFill>
        <p:spPr>
          <a:xfrm>
            <a:off x="442913" y="5832765"/>
            <a:ext cx="569619" cy="674927"/>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pic>
        <p:nvPicPr>
          <p:cNvPr id="10" name="Picture 9">
            <a:extLst>
              <a:ext uri="{FF2B5EF4-FFF2-40B4-BE49-F238E27FC236}">
                <a16:creationId xmlns:a16="http://schemas.microsoft.com/office/drawing/2014/main" id="{BF56B8FD-351B-3545-8C1A-9A37F5E222E6}"/>
              </a:ext>
            </a:extLst>
          </p:cNvPr>
          <p:cNvPicPr>
            <a:picLocks noChangeAspect="1"/>
          </p:cNvPicPr>
          <p:nvPr userDrawn="1"/>
        </p:nvPicPr>
        <p:blipFill>
          <a:blip r:embed="rId2"/>
          <a:stretch>
            <a:fillRect/>
          </a:stretch>
        </p:blipFill>
        <p:spPr>
          <a:xfrm>
            <a:off x="442913" y="5832765"/>
            <a:ext cx="569619" cy="674927"/>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9E043D"/>
              </a:gs>
              <a:gs pos="0">
                <a:srgbClr val="E6005B"/>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6" name="Picture 5">
            <a:extLst>
              <a:ext uri="{FF2B5EF4-FFF2-40B4-BE49-F238E27FC236}">
                <a16:creationId xmlns:a16="http://schemas.microsoft.com/office/drawing/2014/main" id="{88059C40-3494-7441-B352-50715505450B}"/>
              </a:ext>
            </a:extLst>
          </p:cNvPr>
          <p:cNvPicPr>
            <a:picLocks noChangeAspect="1"/>
          </p:cNvPicPr>
          <p:nvPr userDrawn="1"/>
        </p:nvPicPr>
        <p:blipFill>
          <a:blip r:embed="rId2"/>
          <a:stretch>
            <a:fillRect/>
          </a:stretch>
        </p:blipFill>
        <p:spPr>
          <a:xfrm>
            <a:off x="442913" y="822644"/>
            <a:ext cx="2706832" cy="933162"/>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272983"/>
          </a:xfrm>
          <a:prstGeom prst="rect">
            <a:avLst/>
          </a:prstGeom>
          <a:gradFill>
            <a:gsLst>
              <a:gs pos="75000">
                <a:srgbClr val="9E043D"/>
              </a:gs>
              <a:gs pos="0">
                <a:srgbClr val="E6005B"/>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04/11/2024</a:t>
            </a:fld>
            <a:endParaRPr lang="en-US" dirty="0"/>
          </a:p>
        </p:txBody>
      </p:sp>
      <p:pic>
        <p:nvPicPr>
          <p:cNvPr id="9" name="Picture 8">
            <a:extLst>
              <a:ext uri="{FF2B5EF4-FFF2-40B4-BE49-F238E27FC236}">
                <a16:creationId xmlns:a16="http://schemas.microsoft.com/office/drawing/2014/main" id="{D870C63E-6C7E-FB45-9CF0-EDDDBCEB4D2D}"/>
              </a:ext>
            </a:extLst>
          </p:cNvPr>
          <p:cNvPicPr>
            <a:picLocks noChangeAspect="1"/>
          </p:cNvPicPr>
          <p:nvPr userDrawn="1"/>
        </p:nvPicPr>
        <p:blipFill>
          <a:blip r:embed="rId2"/>
          <a:stretch>
            <a:fillRect/>
          </a:stretch>
        </p:blipFill>
        <p:spPr>
          <a:xfrm>
            <a:off x="442913" y="822644"/>
            <a:ext cx="2706832" cy="933162"/>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272984"/>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6057900"/>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04/11/2024</a:t>
            </a:fld>
            <a:endParaRPr lang="en-US" dirty="0"/>
          </a:p>
        </p:txBody>
      </p:sp>
      <p:pic>
        <p:nvPicPr>
          <p:cNvPr id="9" name="Picture 8">
            <a:extLst>
              <a:ext uri="{FF2B5EF4-FFF2-40B4-BE49-F238E27FC236}">
                <a16:creationId xmlns:a16="http://schemas.microsoft.com/office/drawing/2014/main" id="{EBCB5EC4-7550-8743-B7A0-B28E7A9E5C80}"/>
              </a:ext>
            </a:extLst>
          </p:cNvPr>
          <p:cNvPicPr>
            <a:picLocks noChangeAspect="1"/>
          </p:cNvPicPr>
          <p:nvPr userDrawn="1"/>
        </p:nvPicPr>
        <p:blipFill>
          <a:blip r:embed="rId2"/>
          <a:stretch>
            <a:fillRect/>
          </a:stretch>
        </p:blipFill>
        <p:spPr>
          <a:xfrm>
            <a:off x="442913" y="822644"/>
            <a:ext cx="2706832" cy="933162"/>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lvl1pPr>
              <a:buClr>
                <a:srgbClr val="9E043D"/>
              </a:buClr>
              <a:defRPr/>
            </a:lvl1pPr>
            <a:lvl2pPr>
              <a:buClr>
                <a:srgbClr val="9E043D"/>
              </a:buClr>
              <a:defRPr/>
            </a:lvl2pPr>
            <a:lvl3pPr>
              <a:buClr>
                <a:srgbClr val="9E043D"/>
              </a:buClr>
              <a:defRPr/>
            </a:lvl3pPr>
            <a:lvl4pPr>
              <a:buClr>
                <a:srgbClr val="9E043D"/>
              </a:buClr>
              <a:defRPr/>
            </a:lvl4pPr>
            <a:lvl5pPr>
              <a:buClr>
                <a:srgbClr val="9E043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pic>
        <p:nvPicPr>
          <p:cNvPr id="2" name="Picture 1">
            <a:extLst>
              <a:ext uri="{FF2B5EF4-FFF2-40B4-BE49-F238E27FC236}">
                <a16:creationId xmlns:a16="http://schemas.microsoft.com/office/drawing/2014/main" id="{16855826-A329-5942-9A2D-08B7E7333281}"/>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920711-F9C2-624E-B905-93BB315F038D}"/>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E4BEB73-FE3E-F94B-92F6-B72D6EEEC2E6}"/>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sp>
        <p:nvSpPr>
          <p:cNvPr id="9" name="Rectangle 8">
            <a:extLst>
              <a:ext uri="{FF2B5EF4-FFF2-40B4-BE49-F238E27FC236}">
                <a16:creationId xmlns:a16="http://schemas.microsoft.com/office/drawing/2014/main" id="{53FC74C4-6CD3-994A-9576-87F0E760FBFC}"/>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B7C91A-9074-B94B-BC89-FCECE3A69135}"/>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420D9E-DC8F-0E48-BE2A-A58BCD65653C}"/>
              </a:ext>
            </a:extLst>
          </p:cNvPr>
          <p:cNvSpPr/>
          <p:nvPr userDrawn="1"/>
        </p:nvSpPr>
        <p:spPr>
          <a:xfrm>
            <a:off x="1" y="0"/>
            <a:ext cx="12191999" cy="441325"/>
          </a:xfrm>
          <a:prstGeom prst="rect">
            <a:avLst/>
          </a:prstGeom>
          <a:gradFill>
            <a:gsLst>
              <a:gs pos="75000">
                <a:srgbClr val="9E043D"/>
              </a:gs>
              <a:gs pos="0">
                <a:srgbClr val="E600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773F464-8E91-EC4D-8EC5-44B9E07C3CDC}"/>
              </a:ext>
            </a:extLst>
          </p:cNvPr>
          <p:cNvPicPr>
            <a:picLocks noChangeAspect="1"/>
          </p:cNvPicPr>
          <p:nvPr userDrawn="1"/>
        </p:nvPicPr>
        <p:blipFill>
          <a:blip r:embed="rId2"/>
          <a:stretch>
            <a:fillRect/>
          </a:stretch>
        </p:blipFill>
        <p:spPr>
          <a:xfrm>
            <a:off x="442912" y="5832764"/>
            <a:ext cx="569619" cy="674927"/>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86"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Lst>
  <p:hf sldNum="0" hdr="0"/>
  <p:txStyles>
    <p:titleStyle>
      <a:lvl1pPr algn="l" defTabSz="914400" rtl="0" eaLnBrk="1" latinLnBrk="0" hangingPunct="1">
        <a:lnSpc>
          <a:spcPct val="100000"/>
        </a:lnSpc>
        <a:spcBef>
          <a:spcPct val="0"/>
        </a:spcBef>
        <a:buNone/>
        <a:defRPr sz="4400" b="1" kern="1200">
          <a:solidFill>
            <a:srgbClr val="9E043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9E043D"/>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9E043D"/>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9E043D"/>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9E043D"/>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9E043D"/>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ore.darden.virginia.edu/giving-voice-to-valu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8CA0-8779-A7E9-7065-99BD3A579000}"/>
              </a:ext>
            </a:extLst>
          </p:cNvPr>
          <p:cNvSpPr>
            <a:spLocks noGrp="1"/>
          </p:cNvSpPr>
          <p:nvPr>
            <p:ph type="ctrTitle"/>
          </p:nvPr>
        </p:nvSpPr>
        <p:spPr/>
        <p:txBody>
          <a:bodyPr>
            <a:normAutofit/>
          </a:bodyPr>
          <a:lstStyle/>
          <a:p>
            <a:r>
              <a:rPr lang="en-GB" sz="1800" i="1" dirty="0">
                <a:effectLst/>
                <a:latin typeface="Arial" panose="020B0604020202020204" pitchFamily="34" charset="0"/>
                <a:ea typeface="Aptos" panose="020B0004020202020204" pitchFamily="34" charset="0"/>
              </a:rPr>
              <a:t>IJCLE &amp; ENCLE Conference – University of Amsterdam 22 – 24 July 2024</a:t>
            </a:r>
            <a:endParaRPr lang="en-GB" dirty="0"/>
          </a:p>
        </p:txBody>
      </p:sp>
      <p:sp>
        <p:nvSpPr>
          <p:cNvPr id="3" name="Subtitle 2">
            <a:extLst>
              <a:ext uri="{FF2B5EF4-FFF2-40B4-BE49-F238E27FC236}">
                <a16:creationId xmlns:a16="http://schemas.microsoft.com/office/drawing/2014/main" id="{DC3FD888-4261-FAE5-197C-776886925DB7}"/>
              </a:ext>
            </a:extLst>
          </p:cNvPr>
          <p:cNvSpPr>
            <a:spLocks noGrp="1"/>
          </p:cNvSpPr>
          <p:nvPr>
            <p:ph type="subTitle" idx="1"/>
          </p:nvPr>
        </p:nvSpPr>
        <p:spPr>
          <a:xfrm>
            <a:off x="442912" y="4015577"/>
            <a:ext cx="11306175" cy="2042321"/>
          </a:xfrm>
        </p:spPr>
        <p:txBody>
          <a:bodyPr>
            <a:normAutofit/>
          </a:bodyPr>
          <a:lstStyle/>
          <a:p>
            <a:r>
              <a:rPr lang="en-GB" dirty="0"/>
              <a:t>Topic </a:t>
            </a:r>
            <a:r>
              <a:rPr lang="en-GB" sz="1800" kern="100" dirty="0">
                <a:effectLst/>
                <a:latin typeface="Arial" panose="020B0604020202020204" pitchFamily="34" charset="0"/>
                <a:ea typeface="Aptos" panose="020B0004020202020204" pitchFamily="34" charset="0"/>
                <a:cs typeface="Arial" panose="020B0604020202020204" pitchFamily="34" charset="0"/>
              </a:rPr>
              <a:t>A Case for the Ambitious Use of Giving Voice to Values Throughout Legal Education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r>
              <a:rPr lang="en-GB" dirty="0"/>
              <a:t>Presenters </a:t>
            </a:r>
            <a:r>
              <a:rPr lang="en-GB" sz="1800" kern="100" dirty="0">
                <a:effectLst/>
                <a:latin typeface="Arial" panose="020B0604020202020204" pitchFamily="34" charset="0"/>
                <a:ea typeface="Aptos" panose="020B0004020202020204" pitchFamily="34" charset="0"/>
                <a:cs typeface="Arial" panose="020B0604020202020204" pitchFamily="34" charset="0"/>
              </a:rPr>
              <a:t>Lee Hansen, Associate Professor, University of Essex</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r>
              <a:rPr lang="en-GB" sz="1800" kern="100" dirty="0">
                <a:effectLst/>
                <a:latin typeface="Arial" panose="020B0604020202020204" pitchFamily="34" charset="0"/>
                <a:ea typeface="Aptos" panose="020B0004020202020204" pitchFamily="34" charset="0"/>
                <a:cs typeface="Arial" panose="020B0604020202020204" pitchFamily="34" charset="0"/>
              </a:rPr>
              <a:t>Liz Curran, Associate Professor, Nottingham Trent University</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r>
              <a:rPr lang="en-GB" sz="1800" kern="100" dirty="0">
                <a:effectLst/>
                <a:latin typeface="Arial" panose="020B0604020202020204" pitchFamily="34" charset="0"/>
                <a:ea typeface="Aptos" panose="020B0004020202020204" pitchFamily="34" charset="0"/>
                <a:cs typeface="Arial" panose="020B0604020202020204" pitchFamily="34" charset="0"/>
              </a:rPr>
              <a:t>Liz Fisher Frank, Associate Professor, University of Essex</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303A5F4B-23E9-6E37-0D33-4DD9C73F3BB2}"/>
              </a:ext>
            </a:extLst>
          </p:cNvPr>
          <p:cNvSpPr>
            <a:spLocks noGrp="1"/>
          </p:cNvSpPr>
          <p:nvPr>
            <p:ph type="dt" sz="half" idx="10"/>
          </p:nvPr>
        </p:nvSpPr>
        <p:spPr/>
        <p:txBody>
          <a:bodyPr/>
          <a:lstStyle/>
          <a:p>
            <a:r>
              <a:rPr lang="en-GB" dirty="0"/>
              <a:t>22/07/2024</a:t>
            </a:r>
          </a:p>
        </p:txBody>
      </p:sp>
      <p:pic>
        <p:nvPicPr>
          <p:cNvPr id="9" name="UoE_Logo_White" descr="Logo - University of Essex">
            <a:extLst>
              <a:ext uri="{FF2B5EF4-FFF2-40B4-BE49-F238E27FC236}">
                <a16:creationId xmlns:a16="http://schemas.microsoft.com/office/drawing/2014/main" id="{3AEFD3A4-A4DC-7C94-8531-DE7BDB5E2BA8}"/>
              </a:ext>
            </a:extLst>
          </p:cNvPr>
          <p:cNvPicPr>
            <a:picLocks noChangeAspect="1"/>
          </p:cNvPicPr>
          <p:nvPr/>
        </p:nvPicPr>
        <p:blipFill>
          <a:blip r:embed="rId2"/>
          <a:stretch>
            <a:fillRect/>
          </a:stretch>
        </p:blipFill>
        <p:spPr>
          <a:xfrm>
            <a:off x="8898873" y="800102"/>
            <a:ext cx="2679092" cy="1189035"/>
          </a:xfrm>
          <a:prstGeom prst="rect">
            <a:avLst/>
          </a:prstGeom>
        </p:spPr>
      </p:pic>
    </p:spTree>
    <p:extLst>
      <p:ext uri="{BB962C8B-B14F-4D97-AF65-F5344CB8AC3E}">
        <p14:creationId xmlns:p14="http://schemas.microsoft.com/office/powerpoint/2010/main" val="238949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73F75D-3C3B-B567-A377-10662AD0D5F5}"/>
              </a:ext>
            </a:extLst>
          </p:cNvPr>
          <p:cNvSpPr>
            <a:spLocks noGrp="1"/>
          </p:cNvSpPr>
          <p:nvPr>
            <p:ph sz="half" idx="1"/>
          </p:nvPr>
        </p:nvSpPr>
        <p:spPr>
          <a:xfrm>
            <a:off x="442913" y="2204720"/>
            <a:ext cx="11306174" cy="3434080"/>
          </a:xfrm>
        </p:spPr>
        <p:txBody>
          <a:bodyPr>
            <a:normAutofit/>
          </a:bodyPr>
          <a:lstStyle/>
          <a:p>
            <a:pPr marL="0" indent="0">
              <a:buNone/>
            </a:pPr>
            <a:br>
              <a:rPr lang="en-GB" sz="2000" dirty="0">
                <a:effectLst/>
                <a:latin typeface="Arial" panose="020B0604020202020204" pitchFamily="34" charset="0"/>
                <a:ea typeface="Times New Roman" panose="02020603050405020304" pitchFamily="18" charset="0"/>
              </a:rPr>
            </a:br>
            <a:br>
              <a:rPr lang="en-GB" sz="1800" dirty="0">
                <a:effectLst/>
                <a:latin typeface="Arial" panose="020B0604020202020204" pitchFamily="34" charset="0"/>
                <a:ea typeface="Times New Roman" panose="02020603050405020304" pitchFamily="18" charset="0"/>
              </a:rPr>
            </a:br>
            <a:endParaRPr lang="en-GB" dirty="0"/>
          </a:p>
        </p:txBody>
      </p:sp>
      <p:sp>
        <p:nvSpPr>
          <p:cNvPr id="3" name="Title 2">
            <a:extLst>
              <a:ext uri="{FF2B5EF4-FFF2-40B4-BE49-F238E27FC236}">
                <a16:creationId xmlns:a16="http://schemas.microsoft.com/office/drawing/2014/main" id="{F3F35975-17D9-A4EF-8D98-78AA1E9E5D70}"/>
              </a:ext>
            </a:extLst>
          </p:cNvPr>
          <p:cNvSpPr>
            <a:spLocks noGrp="1"/>
          </p:cNvSpPr>
          <p:nvPr>
            <p:ph type="title"/>
          </p:nvPr>
        </p:nvSpPr>
        <p:spPr>
          <a:xfrm>
            <a:off x="442912" y="800100"/>
            <a:ext cx="11306175" cy="1695450"/>
          </a:xfrm>
        </p:spPr>
        <p:txBody>
          <a:bodyPr>
            <a:normAutofit/>
          </a:bodyPr>
          <a:lstStyle/>
          <a:p>
            <a:r>
              <a:rPr lang="en-GB"/>
              <a:t>Practice Scenario Handout</a:t>
            </a:r>
            <a:endParaRPr lang="en-GB" dirty="0"/>
          </a:p>
        </p:txBody>
      </p:sp>
      <p:pic>
        <p:nvPicPr>
          <p:cNvPr id="4" name="Picture 3" descr="A black text on a white background&#10;&#10;Description automatically generated">
            <a:extLst>
              <a:ext uri="{FF2B5EF4-FFF2-40B4-BE49-F238E27FC236}">
                <a16:creationId xmlns:a16="http://schemas.microsoft.com/office/drawing/2014/main" id="{9F0B279F-AD2B-B9AB-161B-177C7E423B02}"/>
              </a:ext>
            </a:extLst>
          </p:cNvPr>
          <p:cNvPicPr>
            <a:picLocks noChangeAspect="1"/>
          </p:cNvPicPr>
          <p:nvPr/>
        </p:nvPicPr>
        <p:blipFill>
          <a:blip r:embed="rId2"/>
          <a:stretch>
            <a:fillRect/>
          </a:stretch>
        </p:blipFill>
        <p:spPr>
          <a:xfrm>
            <a:off x="10008208" y="5697538"/>
            <a:ext cx="2183792" cy="925512"/>
          </a:xfrm>
          <a:prstGeom prst="rect">
            <a:avLst/>
          </a:prstGeom>
        </p:spPr>
      </p:pic>
      <p:sp>
        <p:nvSpPr>
          <p:cNvPr id="5" name="TextBox 4">
            <a:extLst>
              <a:ext uri="{FF2B5EF4-FFF2-40B4-BE49-F238E27FC236}">
                <a16:creationId xmlns:a16="http://schemas.microsoft.com/office/drawing/2014/main" id="{A0F33941-9F3F-A4A1-2FF3-D5EA3F21FCF8}"/>
              </a:ext>
            </a:extLst>
          </p:cNvPr>
          <p:cNvSpPr txBox="1"/>
          <p:nvPr/>
        </p:nvSpPr>
        <p:spPr>
          <a:xfrm>
            <a:off x="294640" y="2834640"/>
            <a:ext cx="10708640" cy="3058160"/>
          </a:xfrm>
          <a:prstGeom prst="rect">
            <a:avLst/>
          </a:prstGeom>
          <a:noFill/>
        </p:spPr>
        <p:txBody>
          <a:bodyPr wrap="none" lIns="0" tIns="0" rIns="0" bIns="0" rtlCol="0" anchor="b" anchorCtr="0">
            <a:normAutofit/>
          </a:bodyPr>
          <a:lstStyle/>
          <a:p>
            <a:pPr algn="r"/>
            <a:r>
              <a:rPr lang="en-GB" dirty="0"/>
              <a:t>A</a:t>
            </a:r>
          </a:p>
        </p:txBody>
      </p:sp>
    </p:spTree>
    <p:extLst>
      <p:ext uri="{BB962C8B-B14F-4D97-AF65-F5344CB8AC3E}">
        <p14:creationId xmlns:p14="http://schemas.microsoft.com/office/powerpoint/2010/main" val="301936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93E00-4863-56C8-DB15-6DDB208D6FBC}"/>
              </a:ext>
            </a:extLst>
          </p:cNvPr>
          <p:cNvSpPr>
            <a:spLocks noGrp="1"/>
          </p:cNvSpPr>
          <p:nvPr>
            <p:ph sz="half" idx="1"/>
          </p:nvPr>
        </p:nvSpPr>
        <p:spPr>
          <a:xfrm>
            <a:off x="442913" y="2783840"/>
            <a:ext cx="11306174" cy="2913698"/>
          </a:xfrm>
        </p:spPr>
        <p:txBody>
          <a:bodyPr/>
          <a:lstStyle/>
          <a:p>
            <a:r>
              <a:rPr lang="en-GB"/>
              <a:t>If you get time nominate someone to be the person you need to have the conversation with and someone to start the opening of such a conversation.</a:t>
            </a:r>
          </a:p>
          <a:p>
            <a:r>
              <a:rPr lang="en-GB"/>
              <a:t>Have a go at this beginning bit.</a:t>
            </a:r>
          </a:p>
          <a:p>
            <a:r>
              <a:rPr lang="en-GB"/>
              <a:t>Reflections from the group what worked, what didn’t work and what you might do differently next time (reflective practice (See Curran in references)</a:t>
            </a:r>
          </a:p>
        </p:txBody>
      </p:sp>
      <p:sp>
        <p:nvSpPr>
          <p:cNvPr id="3" name="Title 2">
            <a:extLst>
              <a:ext uri="{FF2B5EF4-FFF2-40B4-BE49-F238E27FC236}">
                <a16:creationId xmlns:a16="http://schemas.microsoft.com/office/drawing/2014/main" id="{BEC319E4-72C2-7BBB-7AA5-DA550287862A}"/>
              </a:ext>
            </a:extLst>
          </p:cNvPr>
          <p:cNvSpPr>
            <a:spLocks noGrp="1"/>
          </p:cNvSpPr>
          <p:nvPr>
            <p:ph type="title"/>
          </p:nvPr>
        </p:nvSpPr>
        <p:spPr/>
        <p:txBody>
          <a:bodyPr>
            <a:normAutofit fontScale="90000"/>
          </a:bodyPr>
          <a:lstStyle/>
          <a:p>
            <a:r>
              <a:rPr lang="en-GB"/>
              <a:t>Discuss in your group how you might approach the conversations to get the outcome that you feel is required</a:t>
            </a:r>
          </a:p>
        </p:txBody>
      </p:sp>
      <p:pic>
        <p:nvPicPr>
          <p:cNvPr id="4" name="Picture 3" descr="A black text on a white background&#10;&#10;Description automatically generated">
            <a:extLst>
              <a:ext uri="{FF2B5EF4-FFF2-40B4-BE49-F238E27FC236}">
                <a16:creationId xmlns:a16="http://schemas.microsoft.com/office/drawing/2014/main" id="{13A0624B-9157-8357-8742-FDDAAD6341E5}"/>
              </a:ext>
            </a:extLst>
          </p:cNvPr>
          <p:cNvPicPr>
            <a:picLocks noChangeAspect="1"/>
          </p:cNvPicPr>
          <p:nvPr/>
        </p:nvPicPr>
        <p:blipFill>
          <a:blip r:embed="rId2"/>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54517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93E00-4863-56C8-DB15-6DDB208D6FBC}"/>
              </a:ext>
            </a:extLst>
          </p:cNvPr>
          <p:cNvSpPr>
            <a:spLocks noGrp="1"/>
          </p:cNvSpPr>
          <p:nvPr>
            <p:ph sz="half" idx="1"/>
          </p:nvPr>
        </p:nvSpPr>
        <p:spPr>
          <a:xfrm>
            <a:off x="442913" y="2783840"/>
            <a:ext cx="11306174" cy="2913698"/>
          </a:xfrm>
        </p:spPr>
        <p:txBody>
          <a:bodyPr>
            <a:normAutofit/>
          </a:bodyPr>
          <a:lstStyle/>
          <a:p>
            <a:r>
              <a:rPr lang="en-GB" sz="2000"/>
              <a:t>Is there a </a:t>
            </a:r>
            <a:r>
              <a:rPr lang="en-GB" sz="2000">
                <a:effectLst/>
                <a:ea typeface="Aptos" panose="020B0004020202020204" pitchFamily="34" charset="0"/>
              </a:rPr>
              <a:t>Case for the Ambitious Use of Giving Voice to Values Throughout Legal Education? </a:t>
            </a:r>
          </a:p>
          <a:p>
            <a:r>
              <a:rPr lang="en-GB" sz="2000"/>
              <a:t>Do you do it already?</a:t>
            </a:r>
          </a:p>
          <a:p>
            <a:r>
              <a:rPr lang="en-GB" sz="2000"/>
              <a:t>If not do you see a place for it?</a:t>
            </a:r>
          </a:p>
        </p:txBody>
      </p:sp>
      <p:sp>
        <p:nvSpPr>
          <p:cNvPr id="3" name="Title 2">
            <a:extLst>
              <a:ext uri="{FF2B5EF4-FFF2-40B4-BE49-F238E27FC236}">
                <a16:creationId xmlns:a16="http://schemas.microsoft.com/office/drawing/2014/main" id="{BEC319E4-72C2-7BBB-7AA5-DA550287862A}"/>
              </a:ext>
            </a:extLst>
          </p:cNvPr>
          <p:cNvSpPr>
            <a:spLocks noGrp="1"/>
          </p:cNvSpPr>
          <p:nvPr>
            <p:ph type="title"/>
          </p:nvPr>
        </p:nvSpPr>
        <p:spPr/>
        <p:txBody>
          <a:bodyPr>
            <a:normAutofit/>
          </a:bodyPr>
          <a:lstStyle/>
          <a:p>
            <a:r>
              <a:rPr lang="en-GB"/>
              <a:t>Debrief and Discussion</a:t>
            </a:r>
          </a:p>
        </p:txBody>
      </p:sp>
      <p:pic>
        <p:nvPicPr>
          <p:cNvPr id="4" name="Picture 3" descr="A black text on a white background&#10;&#10;Description automatically generated">
            <a:extLst>
              <a:ext uri="{FF2B5EF4-FFF2-40B4-BE49-F238E27FC236}">
                <a16:creationId xmlns:a16="http://schemas.microsoft.com/office/drawing/2014/main" id="{DD5F3A83-E584-6739-5536-83B81B2636CE}"/>
              </a:ext>
            </a:extLst>
          </p:cNvPr>
          <p:cNvPicPr>
            <a:picLocks noChangeAspect="1"/>
          </p:cNvPicPr>
          <p:nvPr/>
        </p:nvPicPr>
        <p:blipFill>
          <a:blip r:embed="rId2"/>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362370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778AA-47B7-DDD4-4C07-E42483908B90}"/>
              </a:ext>
            </a:extLst>
          </p:cNvPr>
          <p:cNvSpPr>
            <a:spLocks noGrp="1"/>
          </p:cNvSpPr>
          <p:nvPr>
            <p:ph sz="half" idx="1"/>
          </p:nvPr>
        </p:nvSpPr>
        <p:spPr>
          <a:xfrm>
            <a:off x="442913" y="1802083"/>
            <a:ext cx="11306174" cy="4012307"/>
          </a:xfrm>
        </p:spPr>
        <p:txBody>
          <a:bodyPr>
            <a:normAutofit fontScale="62500" lnSpcReduction="20000"/>
          </a:bodyPr>
          <a:lstStyle/>
          <a:p>
            <a:pPr marL="0" indent="0">
              <a:buNone/>
            </a:pPr>
            <a:r>
              <a:rPr lang="en-US" sz="2400" dirty="0">
                <a:latin typeface="+mn-lt"/>
              </a:rPr>
              <a:t>Elizabeth Curran (2018). Social justice making it come alive and reality for students and enabling them to become engaged future ethical practitioners. Nottingham Law Journal, 27(2), 33-47. </a:t>
            </a:r>
          </a:p>
          <a:p>
            <a:pPr marL="0" indent="0">
              <a:buNone/>
            </a:pPr>
            <a:r>
              <a:rPr lang="en-US" sz="2400" b="0" i="0" dirty="0">
                <a:solidFill>
                  <a:srgbClr val="000000"/>
                </a:solidFill>
                <a:effectLst/>
                <a:latin typeface="+mn-lt"/>
              </a:rPr>
              <a:t>Liz Curran, 2021. Better law for a better world: new approaches to law practice and education. Abingdon: Routledge. ISBN 9780367180423. Chapter 14.</a:t>
            </a:r>
          </a:p>
          <a:p>
            <a:pPr marL="0" indent="0">
              <a:buNone/>
            </a:pPr>
            <a:r>
              <a:rPr lang="en-US" sz="2400" b="0" i="0" dirty="0">
                <a:solidFill>
                  <a:srgbClr val="000000"/>
                </a:solidFill>
                <a:effectLst/>
                <a:latin typeface="+mn-lt"/>
              </a:rPr>
              <a:t>Nigel Duncan, 'Addressing Emotions in Preparing Ethical Lawyers' in Paul </a:t>
            </a:r>
            <a:r>
              <a:rPr lang="en-US" sz="2400" b="0" i="0" dirty="0" err="1">
                <a:solidFill>
                  <a:srgbClr val="000000"/>
                </a:solidFill>
                <a:effectLst/>
                <a:latin typeface="+mn-lt"/>
              </a:rPr>
              <a:t>Maharg</a:t>
            </a:r>
            <a:r>
              <a:rPr lang="en-US" sz="2400" b="0" i="0" dirty="0">
                <a:solidFill>
                  <a:srgbClr val="000000"/>
                </a:solidFill>
                <a:effectLst/>
                <a:latin typeface="+mn-lt"/>
              </a:rPr>
              <a:t> and Caroline Maughan (eds), Emerging Legal </a:t>
            </a:r>
            <a:r>
              <a:rPr lang="en-US" sz="2400" b="0" i="0" dirty="0" err="1">
                <a:solidFill>
                  <a:srgbClr val="000000"/>
                </a:solidFill>
                <a:effectLst/>
                <a:latin typeface="+mn-lt"/>
              </a:rPr>
              <a:t>Leaming</a:t>
            </a:r>
            <a:r>
              <a:rPr lang="en-US" sz="2400" b="0" i="0" dirty="0">
                <a:solidFill>
                  <a:srgbClr val="000000"/>
                </a:solidFill>
                <a:effectLst/>
                <a:latin typeface="+mn-lt"/>
              </a:rPr>
              <a:t>: Affect and Legal Education: Emotion in the Learning and Teaching the Law (Ashgate Publishing Group 2011)</a:t>
            </a:r>
          </a:p>
          <a:p>
            <a:pPr marL="0" indent="0">
              <a:buNone/>
            </a:pPr>
            <a:r>
              <a:rPr lang="en-US" sz="2400" b="0" i="0" dirty="0">
                <a:solidFill>
                  <a:srgbClr val="000000"/>
                </a:solidFill>
                <a:effectLst/>
                <a:latin typeface="+mn-lt"/>
              </a:rPr>
              <a:t>Robert Feldman, Giving Voice to Values: Professionalism and Values in Law Practice (Routledge 2021).</a:t>
            </a:r>
          </a:p>
          <a:p>
            <a:pPr marL="0" indent="0">
              <a:buNone/>
            </a:pPr>
            <a:r>
              <a:rPr lang="en-US" sz="2400" dirty="0">
                <a:latin typeface="+mn-lt"/>
              </a:rPr>
              <a:t>Mary C. Gentile, Giving Voice to Values. How to Speak Your Mind When You Know What's Right (Yale University Press 2010). </a:t>
            </a:r>
          </a:p>
          <a:p>
            <a:pPr marL="0" indent="0">
              <a:buNone/>
            </a:pPr>
            <a:r>
              <a:rPr lang="en-US" sz="2400" dirty="0">
                <a:latin typeface="+mn-lt"/>
              </a:rPr>
              <a:t>Mary C. Gentile, Ways of Thinking About Values in the Workplace (2016) (available alongside other GVV curriculum materials at </a:t>
            </a:r>
            <a:r>
              <a:rPr lang="en-US" sz="2400" dirty="0">
                <a:latin typeface="+mn-lt"/>
                <a:hlinkClick r:id="rId2"/>
              </a:rPr>
              <a:t>https://store.darden.virginia.edu/giving-voice-to-values</a:t>
            </a:r>
            <a:r>
              <a:rPr lang="en-US" sz="2400" dirty="0">
                <a:latin typeface="+mn-lt"/>
              </a:rPr>
              <a:t> )</a:t>
            </a:r>
          </a:p>
          <a:p>
            <a:pPr marL="0" indent="0">
              <a:buNone/>
            </a:pPr>
            <a:r>
              <a:rPr lang="en-US" sz="2400" dirty="0">
                <a:latin typeface="+mn-lt"/>
              </a:rPr>
              <a:t>M. M. Leering, (2017). Enhancing the legal profession's capacity for innovation: the promise of reflective practice and action research for increasing access to justice. Windsor Yearbook of Access to Justice, 34(1), 189-221. </a:t>
            </a:r>
          </a:p>
          <a:p>
            <a:pPr marL="0" indent="0">
              <a:buNone/>
            </a:pPr>
            <a:r>
              <a:rPr lang="en-US" sz="2400" dirty="0">
                <a:latin typeface="+mn-lt"/>
              </a:rPr>
              <a:t>Carolyn Plump, Giving Voice to Values in the Legal Profession: Effective Advocacy with Integrity, Routledge (2018)</a:t>
            </a:r>
          </a:p>
          <a:p>
            <a:pPr marL="0" indent="0">
              <a:buNone/>
            </a:pPr>
            <a:r>
              <a:rPr lang="en-US" sz="2400" dirty="0">
                <a:latin typeface="+mn-lt"/>
              </a:rPr>
              <a:t>James R Rest, ‘Background: Theory and Research’ in James R Rest and Darcia Narvaez (eds), Moral Development in the Professions: Psychology and Applied Ethics (Lawrence Erlbaum Associates, Inc., 1994)</a:t>
            </a:r>
          </a:p>
          <a:p>
            <a:pPr marL="0" indent="0">
              <a:buNone/>
            </a:pPr>
            <a:endParaRPr lang="en-US" sz="1800" dirty="0"/>
          </a:p>
          <a:p>
            <a:pPr marL="0" indent="0">
              <a:buNone/>
            </a:pPr>
            <a:endParaRPr lang="en-US" sz="1800" dirty="0"/>
          </a:p>
        </p:txBody>
      </p:sp>
      <p:sp>
        <p:nvSpPr>
          <p:cNvPr id="3" name="Title 2">
            <a:extLst>
              <a:ext uri="{FF2B5EF4-FFF2-40B4-BE49-F238E27FC236}">
                <a16:creationId xmlns:a16="http://schemas.microsoft.com/office/drawing/2014/main" id="{F76217D2-F5A9-FD00-324B-C9D787380FE5}"/>
              </a:ext>
            </a:extLst>
          </p:cNvPr>
          <p:cNvSpPr>
            <a:spLocks noGrp="1"/>
          </p:cNvSpPr>
          <p:nvPr>
            <p:ph type="title"/>
          </p:nvPr>
        </p:nvSpPr>
        <p:spPr/>
        <p:txBody>
          <a:bodyPr/>
          <a:lstStyle/>
          <a:p>
            <a:r>
              <a:rPr lang="en-GB" dirty="0"/>
              <a:t>References</a:t>
            </a:r>
          </a:p>
        </p:txBody>
      </p:sp>
      <p:pic>
        <p:nvPicPr>
          <p:cNvPr id="4" name="Picture 3" descr="A black text on a white background&#10;&#10;Description automatically generated">
            <a:extLst>
              <a:ext uri="{FF2B5EF4-FFF2-40B4-BE49-F238E27FC236}">
                <a16:creationId xmlns:a16="http://schemas.microsoft.com/office/drawing/2014/main" id="{2EB43F49-6552-DF08-E66C-BE7E62DEFC4B}"/>
              </a:ext>
            </a:extLst>
          </p:cNvPr>
          <p:cNvPicPr>
            <a:picLocks noChangeAspect="1"/>
          </p:cNvPicPr>
          <p:nvPr/>
        </p:nvPicPr>
        <p:blipFill>
          <a:blip r:embed="rId3"/>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120366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F7B71-241E-2A44-E84F-754F2DDCCCC4}"/>
              </a:ext>
            </a:extLst>
          </p:cNvPr>
          <p:cNvSpPr>
            <a:spLocks noGrp="1"/>
          </p:cNvSpPr>
          <p:nvPr>
            <p:ph sz="half" idx="1"/>
          </p:nvPr>
        </p:nvSpPr>
        <p:spPr>
          <a:xfrm>
            <a:off x="442913" y="3000374"/>
            <a:ext cx="11306174" cy="2697163"/>
          </a:xfrm>
        </p:spPr>
        <p:txBody>
          <a:bodyPr>
            <a:normAutofit/>
          </a:bodyPr>
          <a:lstStyle/>
          <a:p>
            <a:pPr marL="0" indent="0">
              <a:buNone/>
            </a:pPr>
            <a:r>
              <a:rPr lang="en-GB" sz="2800" dirty="0"/>
              <a:t>Please get in touch with any queries and suggestions:</a:t>
            </a:r>
          </a:p>
          <a:p>
            <a:pPr lvl="1"/>
            <a:r>
              <a:rPr lang="en-GB" sz="2800" dirty="0"/>
              <a:t>Lee Hansen: </a:t>
            </a:r>
            <a:r>
              <a:rPr lang="en-GB" sz="2800" dirty="0" err="1"/>
              <a:t>l.hansen@essex.ac.uk</a:t>
            </a:r>
            <a:endParaRPr lang="en-GB" sz="2800" dirty="0"/>
          </a:p>
          <a:p>
            <a:pPr lvl="1"/>
            <a:r>
              <a:rPr lang="en-GB" sz="2800" dirty="0"/>
              <a:t>Liz Curran: liz.curran02@ntu.ac.uk</a:t>
            </a:r>
          </a:p>
          <a:p>
            <a:pPr lvl="1"/>
            <a:r>
              <a:rPr lang="en-GB" sz="2800" dirty="0"/>
              <a:t>Liz Fisher-Frank: </a:t>
            </a:r>
            <a:r>
              <a:rPr lang="en-GB" sz="2800" dirty="0" err="1"/>
              <a:t>elizabeth.fisherfrank@essex.ac.uk</a:t>
            </a:r>
            <a:endParaRPr lang="en-GB" sz="2800" dirty="0"/>
          </a:p>
        </p:txBody>
      </p:sp>
      <p:sp>
        <p:nvSpPr>
          <p:cNvPr id="3" name="Title 2">
            <a:extLst>
              <a:ext uri="{FF2B5EF4-FFF2-40B4-BE49-F238E27FC236}">
                <a16:creationId xmlns:a16="http://schemas.microsoft.com/office/drawing/2014/main" id="{48F64DF2-6241-1A12-CAD4-2E9FBE41BDF1}"/>
              </a:ext>
            </a:extLst>
          </p:cNvPr>
          <p:cNvSpPr>
            <a:spLocks noGrp="1"/>
          </p:cNvSpPr>
          <p:nvPr>
            <p:ph type="title"/>
          </p:nvPr>
        </p:nvSpPr>
        <p:spPr>
          <a:xfrm>
            <a:off x="442912" y="800100"/>
            <a:ext cx="11306175" cy="1962150"/>
          </a:xfrm>
        </p:spPr>
        <p:txBody>
          <a:bodyPr>
            <a:normAutofit/>
          </a:bodyPr>
          <a:lstStyle/>
          <a:p>
            <a:r>
              <a:rPr lang="en-GB" dirty="0"/>
              <a:t>Comments and Questions </a:t>
            </a:r>
          </a:p>
        </p:txBody>
      </p:sp>
    </p:spTree>
    <p:extLst>
      <p:ext uri="{BB962C8B-B14F-4D97-AF65-F5344CB8AC3E}">
        <p14:creationId xmlns:p14="http://schemas.microsoft.com/office/powerpoint/2010/main" val="213337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A6994-CBE9-FE05-2B84-8212BF4716EE}"/>
              </a:ext>
            </a:extLst>
          </p:cNvPr>
          <p:cNvSpPr>
            <a:spLocks noGrp="1"/>
          </p:cNvSpPr>
          <p:nvPr>
            <p:ph sz="half" idx="1"/>
          </p:nvPr>
        </p:nvSpPr>
        <p:spPr/>
        <p:txBody>
          <a:bodyPr>
            <a:normAutofit fontScale="92500" lnSpcReduction="10000"/>
          </a:bodyPr>
          <a:lstStyle/>
          <a:p>
            <a:r>
              <a:rPr lang="en-GB" sz="1800" dirty="0">
                <a:ea typeface="Aptos" panose="020B0004020202020204" pitchFamily="34" charset="0"/>
              </a:rPr>
              <a:t>T</a:t>
            </a:r>
            <a:r>
              <a:rPr lang="en-GB" sz="1800" dirty="0">
                <a:effectLst/>
                <a:latin typeface="Arial" panose="020B0604020202020204" pitchFamily="34" charset="0"/>
                <a:ea typeface="Aptos" panose="020B0004020202020204" pitchFamily="34" charset="0"/>
              </a:rPr>
              <a:t>he 'Giving Voice to Values' (GVV) methodology, developed by Mary Gentile, </a:t>
            </a:r>
            <a:r>
              <a:rPr lang="en-GB" sz="1800" dirty="0">
                <a:ea typeface="Aptos" panose="020B0004020202020204" pitchFamily="34" charset="0"/>
              </a:rPr>
              <a:t>has been used in</a:t>
            </a:r>
            <a:r>
              <a:rPr lang="en-GB" sz="1800" dirty="0">
                <a:effectLst/>
                <a:latin typeface="Arial" panose="020B0604020202020204" pitchFamily="34" charset="0"/>
                <a:ea typeface="Aptos" panose="020B0004020202020204" pitchFamily="34" charset="0"/>
              </a:rPr>
              <a:t> legal education as an effective method to address the ethical challenges of legal practice. It applies legal ethics using interactive exercises and role-plays with thinking frameworks to assist navigate tricky situations. </a:t>
            </a:r>
          </a:p>
          <a:p>
            <a:r>
              <a:rPr lang="en-US" sz="1800" dirty="0"/>
              <a:t>GVV uses seven principles, or pillars for thinking about values, our identity, and our own capabilities. They  are: Values, Choice, </a:t>
            </a:r>
            <a:r>
              <a:rPr lang="en-US" sz="1800" dirty="0" err="1"/>
              <a:t>Normalisation</a:t>
            </a:r>
            <a:r>
              <a:rPr lang="en-US" sz="1800" dirty="0"/>
              <a:t>, Purpose, Self-Knowledge &amp; Alignment, Voice, and Reasons &amp; </a:t>
            </a:r>
            <a:r>
              <a:rPr lang="en-US" sz="1800" dirty="0" err="1"/>
              <a:t>Rationalisations</a:t>
            </a:r>
            <a:r>
              <a:rPr lang="en-US" sz="1800" dirty="0"/>
              <a:t>.</a:t>
            </a:r>
          </a:p>
          <a:p>
            <a:r>
              <a:rPr lang="en-US" sz="1800" b="0" i="0" dirty="0">
                <a:solidFill>
                  <a:srgbClr val="202124"/>
                </a:solidFill>
                <a:effectLst/>
                <a:highlight>
                  <a:srgbClr val="FFFFFF"/>
                </a:highlight>
                <a:latin typeface="+mn-lt"/>
              </a:rPr>
              <a:t>GVV </a:t>
            </a:r>
            <a:r>
              <a:rPr lang="en-US" sz="1800" b="0" i="0" dirty="0">
                <a:solidFill>
                  <a:srgbClr val="040C28"/>
                </a:solidFill>
                <a:effectLst/>
                <a:latin typeface="+mn-lt"/>
              </a:rPr>
              <a:t>explores the skills needed to deal with ethical challenges and values conflicts and sees people practice and rehearse various strategies for having constructive conversations. It is a form of applied ethics as it assists in managing ethical conflicts</a:t>
            </a:r>
            <a:r>
              <a:rPr lang="en-US" sz="1800" b="0" i="0" dirty="0">
                <a:solidFill>
                  <a:srgbClr val="202124"/>
                </a:solidFill>
                <a:effectLst/>
                <a:highlight>
                  <a:srgbClr val="FFFFFF"/>
                </a:highlight>
                <a:latin typeface="+mn-lt"/>
              </a:rPr>
              <a:t>. </a:t>
            </a:r>
            <a:r>
              <a:rPr lang="en-US" sz="1800" dirty="0">
                <a:solidFill>
                  <a:srgbClr val="202124"/>
                </a:solidFill>
                <a:highlight>
                  <a:srgbClr val="FFFFFF"/>
                </a:highlight>
                <a:latin typeface="+mn-lt"/>
              </a:rPr>
              <a:t>It involves </a:t>
            </a:r>
            <a:r>
              <a:rPr lang="en-US" sz="1800" dirty="0" err="1">
                <a:solidFill>
                  <a:srgbClr val="202124"/>
                </a:solidFill>
                <a:highlight>
                  <a:srgbClr val="FFFFFF"/>
                </a:highlight>
                <a:latin typeface="+mn-lt"/>
              </a:rPr>
              <a:t>analysing</a:t>
            </a:r>
            <a:r>
              <a:rPr lang="en-US" sz="1800" dirty="0">
                <a:solidFill>
                  <a:srgbClr val="202124"/>
                </a:solidFill>
                <a:highlight>
                  <a:srgbClr val="FFFFFF"/>
                </a:highlight>
                <a:latin typeface="+mn-lt"/>
              </a:rPr>
              <a:t> the problem, the laws or ethics as application, perspectives, </a:t>
            </a:r>
            <a:r>
              <a:rPr lang="en-US" sz="1800" dirty="0" err="1">
                <a:solidFill>
                  <a:srgbClr val="202124"/>
                </a:solidFill>
                <a:highlight>
                  <a:srgbClr val="FFFFFF"/>
                </a:highlight>
                <a:latin typeface="+mn-lt"/>
              </a:rPr>
              <a:t>rationalisations</a:t>
            </a:r>
            <a:r>
              <a:rPr lang="en-US" sz="1800" dirty="0">
                <a:solidFill>
                  <a:srgbClr val="202124"/>
                </a:solidFill>
                <a:highlight>
                  <a:srgbClr val="FFFFFF"/>
                </a:highlight>
                <a:latin typeface="+mn-lt"/>
              </a:rPr>
              <a:t> and concerns in a constructive format that helps people </a:t>
            </a:r>
            <a:r>
              <a:rPr lang="en-US" sz="1800" b="0" i="0" dirty="0">
                <a:solidFill>
                  <a:srgbClr val="202124"/>
                </a:solidFill>
                <a:effectLst/>
                <a:highlight>
                  <a:srgbClr val="FFFFFF"/>
                </a:highlight>
                <a:latin typeface="+mn-lt"/>
              </a:rPr>
              <a:t>know what to say, who to say it to, and how to say it, when you know it is right in a particular situation.</a:t>
            </a:r>
          </a:p>
          <a:p>
            <a:pPr marL="0" indent="0">
              <a:buNone/>
            </a:pPr>
            <a:r>
              <a:rPr lang="en-US" sz="1800" dirty="0">
                <a:solidFill>
                  <a:srgbClr val="202124"/>
                </a:solidFill>
                <a:highlight>
                  <a:srgbClr val="FFFFFF"/>
                </a:highlight>
                <a:latin typeface="+mn-lt"/>
              </a:rPr>
              <a:t>See Mary Gentile - https://</a:t>
            </a:r>
            <a:r>
              <a:rPr lang="en-US" sz="1800" dirty="0" err="1">
                <a:solidFill>
                  <a:srgbClr val="202124"/>
                </a:solidFill>
                <a:highlight>
                  <a:srgbClr val="FFFFFF"/>
                </a:highlight>
                <a:latin typeface="+mn-lt"/>
              </a:rPr>
              <a:t>givingvoicetovaluesthebook.com</a:t>
            </a:r>
            <a:r>
              <a:rPr lang="en-US" sz="1800" dirty="0">
                <a:solidFill>
                  <a:srgbClr val="202124"/>
                </a:solidFill>
                <a:highlight>
                  <a:srgbClr val="FFFFFF"/>
                </a:highlight>
                <a:latin typeface="+mn-lt"/>
              </a:rPr>
              <a:t>/ ; https://</a:t>
            </a:r>
            <a:r>
              <a:rPr lang="en-US" sz="1800" dirty="0" err="1">
                <a:solidFill>
                  <a:srgbClr val="202124"/>
                </a:solidFill>
                <a:highlight>
                  <a:srgbClr val="FFFFFF"/>
                </a:highlight>
                <a:latin typeface="+mn-lt"/>
              </a:rPr>
              <a:t>www.youtube.com</a:t>
            </a:r>
            <a:r>
              <a:rPr lang="en-US" sz="1800" dirty="0">
                <a:solidFill>
                  <a:srgbClr val="202124"/>
                </a:solidFill>
                <a:highlight>
                  <a:srgbClr val="FFFFFF"/>
                </a:highlight>
                <a:latin typeface="+mn-lt"/>
              </a:rPr>
              <a:t>/</a:t>
            </a:r>
            <a:r>
              <a:rPr lang="en-US" sz="1800" dirty="0" err="1">
                <a:solidFill>
                  <a:srgbClr val="202124"/>
                </a:solidFill>
                <a:highlight>
                  <a:srgbClr val="FFFFFF"/>
                </a:highlight>
                <a:latin typeface="+mn-lt"/>
              </a:rPr>
              <a:t>watch?v</a:t>
            </a:r>
            <a:r>
              <a:rPr lang="en-US" sz="1800" dirty="0">
                <a:solidFill>
                  <a:srgbClr val="202124"/>
                </a:solidFill>
                <a:highlight>
                  <a:srgbClr val="FFFFFF"/>
                </a:highlight>
                <a:latin typeface="+mn-lt"/>
              </a:rPr>
              <a:t>=U9t4KQYcO6M </a:t>
            </a:r>
          </a:p>
          <a:p>
            <a:pPr marL="0" indent="0">
              <a:buNone/>
            </a:pPr>
            <a:r>
              <a:rPr lang="en-US" sz="1800" dirty="0">
                <a:solidFill>
                  <a:srgbClr val="202124"/>
                </a:solidFill>
                <a:highlight>
                  <a:srgbClr val="FFFFFF"/>
                </a:highlight>
                <a:latin typeface="+mn-lt"/>
              </a:rPr>
              <a:t>In Law - Vivien Homes (see references) especially pages 62 &amp; 63.</a:t>
            </a:r>
            <a:endParaRPr lang="en-GB" sz="1800" dirty="0">
              <a:latin typeface="+mn-lt"/>
            </a:endParaRPr>
          </a:p>
        </p:txBody>
      </p:sp>
      <p:sp>
        <p:nvSpPr>
          <p:cNvPr id="3" name="Title 2">
            <a:extLst>
              <a:ext uri="{FF2B5EF4-FFF2-40B4-BE49-F238E27FC236}">
                <a16:creationId xmlns:a16="http://schemas.microsoft.com/office/drawing/2014/main" id="{63BA0EBB-B609-F422-CC7A-7AC23AB87EF6}"/>
              </a:ext>
            </a:extLst>
          </p:cNvPr>
          <p:cNvSpPr>
            <a:spLocks noGrp="1"/>
          </p:cNvSpPr>
          <p:nvPr>
            <p:ph type="title"/>
          </p:nvPr>
        </p:nvSpPr>
        <p:spPr/>
        <p:txBody>
          <a:bodyPr/>
          <a:lstStyle/>
          <a:p>
            <a:r>
              <a:rPr lang="en-GB"/>
              <a:t>What is GVV</a:t>
            </a:r>
          </a:p>
        </p:txBody>
      </p:sp>
      <p:pic>
        <p:nvPicPr>
          <p:cNvPr id="4" name="Picture 3" descr="A black text on a white background&#10;&#10;Description automatically generated">
            <a:extLst>
              <a:ext uri="{FF2B5EF4-FFF2-40B4-BE49-F238E27FC236}">
                <a16:creationId xmlns:a16="http://schemas.microsoft.com/office/drawing/2014/main" id="{5157ED61-1E35-EAF1-5D2B-5ECBDEE63BCE}"/>
              </a:ext>
            </a:extLst>
          </p:cNvPr>
          <p:cNvPicPr>
            <a:picLocks noChangeAspect="1"/>
          </p:cNvPicPr>
          <p:nvPr/>
        </p:nvPicPr>
        <p:blipFill>
          <a:blip r:embed="rId2"/>
          <a:stretch>
            <a:fillRect/>
          </a:stretch>
        </p:blipFill>
        <p:spPr>
          <a:xfrm>
            <a:off x="10008208" y="5697538"/>
            <a:ext cx="2183792" cy="925512"/>
          </a:xfrm>
          <a:prstGeom prst="rect">
            <a:avLst/>
          </a:prstGeom>
        </p:spPr>
      </p:pic>
      <p:sp>
        <p:nvSpPr>
          <p:cNvPr id="5" name="TextBox 4">
            <a:extLst>
              <a:ext uri="{FF2B5EF4-FFF2-40B4-BE49-F238E27FC236}">
                <a16:creationId xmlns:a16="http://schemas.microsoft.com/office/drawing/2014/main" id="{AD588C47-8FE6-9C84-7A2B-CA613C48CAE1}"/>
              </a:ext>
            </a:extLst>
          </p:cNvPr>
          <p:cNvSpPr txBox="1"/>
          <p:nvPr/>
        </p:nvSpPr>
        <p:spPr>
          <a:xfrm>
            <a:off x="8373438" y="5938463"/>
            <a:ext cx="0" cy="0"/>
          </a:xfrm>
          <a:prstGeom prst="rect">
            <a:avLst/>
          </a:prstGeom>
          <a:noFill/>
        </p:spPr>
        <p:txBody>
          <a:bodyPr wrap="none" lIns="0" tIns="0" rIns="0" bIns="0" rtlCol="0" anchor="b" anchorCtr="0">
            <a:normAutofit fontScale="25000" lnSpcReduction="20000"/>
          </a:bodyPr>
          <a:lstStyle/>
          <a:p>
            <a:pPr algn="r"/>
            <a:endParaRPr lang="en-DE"/>
          </a:p>
        </p:txBody>
      </p:sp>
      <p:sp>
        <p:nvSpPr>
          <p:cNvPr id="6" name="TextBox 5">
            <a:extLst>
              <a:ext uri="{FF2B5EF4-FFF2-40B4-BE49-F238E27FC236}">
                <a16:creationId xmlns:a16="http://schemas.microsoft.com/office/drawing/2014/main" id="{0AEABD0A-DE6E-01B1-41E9-13A0566A5B56}"/>
              </a:ext>
            </a:extLst>
          </p:cNvPr>
          <p:cNvSpPr txBox="1"/>
          <p:nvPr/>
        </p:nvSpPr>
        <p:spPr>
          <a:xfrm>
            <a:off x="8640147" y="6139543"/>
            <a:ext cx="0" cy="0"/>
          </a:xfrm>
          <a:prstGeom prst="rect">
            <a:avLst/>
          </a:prstGeom>
          <a:noFill/>
        </p:spPr>
        <p:txBody>
          <a:bodyPr wrap="none" lIns="0" tIns="0" rIns="0" bIns="0" rtlCol="0" anchor="b" anchorCtr="0">
            <a:normAutofit fontScale="25000" lnSpcReduction="20000"/>
          </a:bodyPr>
          <a:lstStyle/>
          <a:p>
            <a:pPr algn="r"/>
            <a:endParaRPr lang="en-DE" dirty="0"/>
          </a:p>
        </p:txBody>
      </p:sp>
    </p:spTree>
    <p:extLst>
      <p:ext uri="{BB962C8B-B14F-4D97-AF65-F5344CB8AC3E}">
        <p14:creationId xmlns:p14="http://schemas.microsoft.com/office/powerpoint/2010/main" val="55678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1C75EF-4C95-F414-B0AB-2513BC50E305}"/>
              </a:ext>
            </a:extLst>
          </p:cNvPr>
          <p:cNvSpPr>
            <a:spLocks noGrp="1"/>
          </p:cNvSpPr>
          <p:nvPr>
            <p:ph sz="half" idx="1"/>
          </p:nvPr>
        </p:nvSpPr>
        <p:spPr/>
        <p:txBody>
          <a:bodyPr/>
          <a:lstStyle/>
          <a:p>
            <a:r>
              <a:rPr lang="en-GB" sz="1800" kern="100" dirty="0">
                <a:effectLst/>
                <a:latin typeface="Arial" panose="020B0604020202020204" pitchFamily="34" charset="0"/>
                <a:ea typeface="Aptos" panose="020B0004020202020204" pitchFamily="34" charset="0"/>
                <a:cs typeface="Arial" panose="020B0604020202020204" pitchFamily="34" charset="0"/>
              </a:rPr>
              <a:t>The main goal in training legal professionals is to equip them to tackle the everyday challenges they will encounter in practice. 'Giving Voice to Values' (GVV), an innovative educational approach developed by Mary Gentile for business schools in the US, is a prominent method for promoting ethical decision-making and behaviour in various fields. The workshop presenters, all have experience applying GVV in legal education, nursing, social work and the paramedical context. They advocate for GVV’s potential for broad use in legal education.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r>
              <a:rPr lang="en-GB" sz="1800" kern="100" dirty="0">
                <a:effectLst/>
                <a:latin typeface="Arial" panose="020B0604020202020204" pitchFamily="34" charset="0"/>
                <a:ea typeface="Aptos" panose="020B0004020202020204" pitchFamily="34" charset="0"/>
                <a:cs typeface="Arial" panose="020B0604020202020204" pitchFamily="34" charset="0"/>
              </a:rPr>
              <a:t>Rest identified four components of ethical action in the professions: moral sensitivity, judgment, motivation and courage. Legal education may focus on the first two (if any) and often overlooks the crucial elements of moral motivation and courage required for ethical practice.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A4BDF396-3FEC-7C02-2A97-C2040483762F}"/>
              </a:ext>
            </a:extLst>
          </p:cNvPr>
          <p:cNvSpPr>
            <a:spLocks noGrp="1"/>
          </p:cNvSpPr>
          <p:nvPr>
            <p:ph type="title"/>
          </p:nvPr>
        </p:nvSpPr>
        <p:spPr/>
        <p:txBody>
          <a:bodyPr/>
          <a:lstStyle/>
          <a:p>
            <a:r>
              <a:rPr lang="en-GB"/>
              <a:t>Setting the scene for this Workshop</a:t>
            </a:r>
          </a:p>
        </p:txBody>
      </p:sp>
      <p:pic>
        <p:nvPicPr>
          <p:cNvPr id="4" name="Picture 3" descr="A black text on a white background&#10;&#10;Description automatically generated">
            <a:extLst>
              <a:ext uri="{FF2B5EF4-FFF2-40B4-BE49-F238E27FC236}">
                <a16:creationId xmlns:a16="http://schemas.microsoft.com/office/drawing/2014/main" id="{0DEE3CCC-8795-2E89-907F-09547CF49CEA}"/>
              </a:ext>
            </a:extLst>
          </p:cNvPr>
          <p:cNvPicPr>
            <a:picLocks noChangeAspect="1"/>
          </p:cNvPicPr>
          <p:nvPr/>
        </p:nvPicPr>
        <p:blipFill>
          <a:blip r:embed="rId2"/>
          <a:stretch>
            <a:fillRect/>
          </a:stretch>
        </p:blipFill>
        <p:spPr>
          <a:xfrm>
            <a:off x="10008208" y="5715123"/>
            <a:ext cx="2183792" cy="925512"/>
          </a:xfrm>
          <a:prstGeom prst="rect">
            <a:avLst/>
          </a:prstGeom>
        </p:spPr>
      </p:pic>
    </p:spTree>
    <p:extLst>
      <p:ext uri="{BB962C8B-B14F-4D97-AF65-F5344CB8AC3E}">
        <p14:creationId xmlns:p14="http://schemas.microsoft.com/office/powerpoint/2010/main" val="119272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1C75EF-4C95-F414-B0AB-2513BC50E305}"/>
              </a:ext>
            </a:extLst>
          </p:cNvPr>
          <p:cNvSpPr>
            <a:spLocks noGrp="1"/>
          </p:cNvSpPr>
          <p:nvPr>
            <p:ph sz="half" idx="1"/>
          </p:nvPr>
        </p:nvSpPr>
        <p:spPr/>
        <p:txBody>
          <a:bodyPr/>
          <a:lstStyle/>
          <a:p>
            <a:r>
              <a:rPr lang="en-GB" sz="1800" kern="100">
                <a:effectLst/>
                <a:latin typeface="Arial" panose="020B0604020202020204" pitchFamily="34" charset="0"/>
                <a:ea typeface="Aptos" panose="020B0004020202020204" pitchFamily="34" charset="0"/>
                <a:cs typeface="Arial" panose="020B0604020202020204" pitchFamily="34" charset="0"/>
              </a:rPr>
              <a:t>This workshop proposes a significant role for GVV in the curriculum in filling this gap, highlighting its capacity to provide law students with the means to manage and prepare for values conflicts that may occur in the workplace and in practice.</a:t>
            </a:r>
          </a:p>
          <a:p>
            <a:r>
              <a:rPr lang="en-GB" sz="1800" kern="100">
                <a:effectLst/>
                <a:latin typeface="Arial" panose="020B0604020202020204" pitchFamily="34" charset="0"/>
                <a:ea typeface="Aptos" panose="020B0004020202020204" pitchFamily="34" charset="0"/>
                <a:cs typeface="Arial" panose="020B0604020202020204" pitchFamily="34" charset="0"/>
              </a:rPr>
              <a:t>The workshop will also address practical aspects of incorporating GVV into legal education, focusing on scalability, assessment and resource implications. It will underline the inherent value of GVV for students, illustrating how the approach readies them for the ethical complexity of legal practice and develops skills that are transferable to numerous professional environments.</a:t>
            </a:r>
          </a:p>
          <a:p>
            <a:r>
              <a:rPr lang="en-GB" sz="1800" kern="100">
                <a:effectLst/>
                <a:latin typeface="Arial" panose="020B0604020202020204" pitchFamily="34" charset="0"/>
                <a:ea typeface="Aptos" panose="020B0004020202020204" pitchFamily="34" charset="0"/>
                <a:cs typeface="Arial" panose="020B0604020202020204" pitchFamily="34" charset="0"/>
              </a:rPr>
              <a:t>The presentation will explore strategies for integrating GVV throughout legal education, including in areas like commercial awareness, jurisprudence, human rights, employment law and interdisciplinary studies, thus fostering a comprehensive, values-driven curriculum that thoroughly prepares students for future practice.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3" name="Title 2">
            <a:extLst>
              <a:ext uri="{FF2B5EF4-FFF2-40B4-BE49-F238E27FC236}">
                <a16:creationId xmlns:a16="http://schemas.microsoft.com/office/drawing/2014/main" id="{A4BDF396-3FEC-7C02-2A97-C2040483762F}"/>
              </a:ext>
            </a:extLst>
          </p:cNvPr>
          <p:cNvSpPr>
            <a:spLocks noGrp="1"/>
          </p:cNvSpPr>
          <p:nvPr>
            <p:ph type="title"/>
          </p:nvPr>
        </p:nvSpPr>
        <p:spPr/>
        <p:txBody>
          <a:bodyPr/>
          <a:lstStyle/>
          <a:p>
            <a:r>
              <a:rPr lang="en-GB"/>
              <a:t>Setting the scene (cont.)</a:t>
            </a:r>
          </a:p>
        </p:txBody>
      </p:sp>
      <p:pic>
        <p:nvPicPr>
          <p:cNvPr id="4" name="Picture 3" descr="A black text on a white background&#10;&#10;Description automatically generated">
            <a:extLst>
              <a:ext uri="{FF2B5EF4-FFF2-40B4-BE49-F238E27FC236}">
                <a16:creationId xmlns:a16="http://schemas.microsoft.com/office/drawing/2014/main" id="{3A1C9E4B-0FBA-98E6-E630-BDC6A2C67DE1}"/>
              </a:ext>
            </a:extLst>
          </p:cNvPr>
          <p:cNvPicPr>
            <a:picLocks noChangeAspect="1"/>
          </p:cNvPicPr>
          <p:nvPr/>
        </p:nvPicPr>
        <p:blipFill>
          <a:blip r:embed="rId2"/>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288897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CBA3C-AA21-B805-CED7-4C4E3B975F0D}"/>
              </a:ext>
            </a:extLst>
          </p:cNvPr>
          <p:cNvSpPr>
            <a:spLocks noGrp="1"/>
          </p:cNvSpPr>
          <p:nvPr>
            <p:ph sz="half" idx="1"/>
          </p:nvPr>
        </p:nvSpPr>
        <p:spPr/>
        <p:txBody>
          <a:bodyPr>
            <a:normAutofit/>
          </a:bodyPr>
          <a:lstStyle/>
          <a:p>
            <a:r>
              <a:rPr lang="en-DE" sz="1800" dirty="0"/>
              <a:t>Values - </a:t>
            </a:r>
            <a:r>
              <a:rPr lang="en-GB" sz="1800" dirty="0"/>
              <a:t>It is useful and manageable to refer to a brief list of values that are widely shared </a:t>
            </a:r>
            <a:r>
              <a:rPr lang="en-GB" sz="1800" dirty="0" err="1"/>
              <a:t>eg.</a:t>
            </a:r>
            <a:r>
              <a:rPr lang="en-GB" sz="1800" dirty="0"/>
              <a:t> honesty, respect, responsibility, fairness and compassion. </a:t>
            </a:r>
            <a:endParaRPr lang="en-DE" sz="1800" dirty="0"/>
          </a:p>
          <a:p>
            <a:r>
              <a:rPr lang="en-DE" sz="1800" dirty="0"/>
              <a:t>Choice - GVV affirms that w</a:t>
            </a:r>
            <a:r>
              <a:rPr lang="en-GB" sz="1800" dirty="0"/>
              <a:t>e have a choice about voicing our values. This involves examining our own track record (</a:t>
            </a:r>
            <a:r>
              <a:rPr lang="en-GB" sz="1800" dirty="0" err="1"/>
              <a:t>eg.</a:t>
            </a:r>
            <a:r>
              <a:rPr lang="en-GB" sz="1800" dirty="0"/>
              <a:t> through reflection). Knowing what helped or prevented us in the past helps us work with and around these factors.</a:t>
            </a:r>
          </a:p>
          <a:p>
            <a:r>
              <a:rPr lang="en-GB" sz="1800" dirty="0"/>
              <a:t>Normalisation - </a:t>
            </a:r>
            <a:r>
              <a:rPr lang="en-US" sz="1800" u="none" strike="noStrike" kern="1200" baseline="0" dirty="0">
                <a:solidFill>
                  <a:srgbClr val="000000"/>
                </a:solidFill>
                <a:latin typeface="Arial" panose="020B0604020202020204" pitchFamily="34" charset="0"/>
              </a:rPr>
              <a:t>“We think of ourselves as just working along, minding our own business, when </a:t>
            </a:r>
            <a:r>
              <a:rPr lang="en-US" sz="1800" strike="noStrike" kern="1200" baseline="0" dirty="0">
                <a:solidFill>
                  <a:srgbClr val="000000"/>
                </a:solidFill>
                <a:latin typeface="Arial" panose="020B0604020202020204" pitchFamily="34" charset="0"/>
              </a:rPr>
              <a:t>all of a sudden a values conflict inserts itself into the flow of our lives</a:t>
            </a:r>
            <a:r>
              <a:rPr lang="en-US" sz="1800" u="none" strike="noStrike" kern="1200" baseline="0" dirty="0">
                <a:solidFill>
                  <a:srgbClr val="000000"/>
                </a:solidFill>
                <a:latin typeface="Arial" panose="020B0604020202020204" pitchFamily="34" charset="0"/>
              </a:rPr>
              <a:t>. It threatens to derail us. It feels as if it is somehow getting in the way of our regular work.” (Gentile 2016, p 9) - If </a:t>
            </a:r>
            <a:r>
              <a:rPr lang="en-US" sz="1800" dirty="0">
                <a:solidFill>
                  <a:schemeClr val="tx1"/>
                </a:solidFill>
              </a:rPr>
              <a:t>we expect values conflicts we can then approach them calmly and competently when they arise.</a:t>
            </a:r>
            <a:endParaRPr lang="en-US" sz="1800" u="none" strike="noStrike" kern="1200" baseline="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208C187F-518D-8097-689A-BD0AAB6DA5F8}"/>
              </a:ext>
            </a:extLst>
          </p:cNvPr>
          <p:cNvSpPr>
            <a:spLocks noGrp="1"/>
          </p:cNvSpPr>
          <p:nvPr>
            <p:ph type="title"/>
          </p:nvPr>
        </p:nvSpPr>
        <p:spPr/>
        <p:txBody>
          <a:bodyPr/>
          <a:lstStyle/>
          <a:p>
            <a:r>
              <a:rPr lang="en-DE" dirty="0"/>
              <a:t>Pillars of the GVV approach</a:t>
            </a:r>
          </a:p>
        </p:txBody>
      </p:sp>
      <p:pic>
        <p:nvPicPr>
          <p:cNvPr id="5" name="Picture 4" descr="A black text on a white background&#10;&#10;Description automatically generated">
            <a:extLst>
              <a:ext uri="{FF2B5EF4-FFF2-40B4-BE49-F238E27FC236}">
                <a16:creationId xmlns:a16="http://schemas.microsoft.com/office/drawing/2014/main" id="{4823997F-7F8A-6707-3165-532B051DE24F}"/>
              </a:ext>
            </a:extLst>
          </p:cNvPr>
          <p:cNvPicPr>
            <a:picLocks noChangeAspect="1"/>
          </p:cNvPicPr>
          <p:nvPr/>
        </p:nvPicPr>
        <p:blipFill>
          <a:blip r:embed="rId2"/>
          <a:stretch>
            <a:fillRect/>
          </a:stretch>
        </p:blipFill>
        <p:spPr>
          <a:xfrm>
            <a:off x="10008208" y="5705702"/>
            <a:ext cx="2183792" cy="925512"/>
          </a:xfrm>
          <a:prstGeom prst="rect">
            <a:avLst/>
          </a:prstGeom>
        </p:spPr>
      </p:pic>
    </p:spTree>
    <p:extLst>
      <p:ext uri="{BB962C8B-B14F-4D97-AF65-F5344CB8AC3E}">
        <p14:creationId xmlns:p14="http://schemas.microsoft.com/office/powerpoint/2010/main" val="222734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4B3D3-3879-3232-F9DD-5B4215139D7D}"/>
              </a:ext>
            </a:extLst>
          </p:cNvPr>
          <p:cNvSpPr>
            <a:spLocks noGrp="1"/>
          </p:cNvSpPr>
          <p:nvPr>
            <p:ph sz="half" idx="1"/>
          </p:nvPr>
        </p:nvSpPr>
        <p:spPr/>
        <p:txBody>
          <a:bodyPr>
            <a:normAutofit/>
          </a:bodyPr>
          <a:lstStyle/>
          <a:p>
            <a:r>
              <a:rPr lang="en-DE" sz="1800" dirty="0"/>
              <a:t>Purpose - </a:t>
            </a:r>
            <a:r>
              <a:rPr lang="en-GB" sz="1800" dirty="0"/>
              <a:t>define our personal and professional purposes explicitly and broadly before values conflicts arise. A narrow purpose might be - making a good living; pleasing our bosses. A broad purpose might be - being part of an organisation recognised for contributing </a:t>
            </a:r>
            <a:r>
              <a:rPr lang="de-DE" sz="1800" dirty="0" err="1"/>
              <a:t>positively</a:t>
            </a:r>
            <a:r>
              <a:rPr lang="de-DE" sz="1800" dirty="0"/>
              <a:t> </a:t>
            </a:r>
            <a:r>
              <a:rPr lang="de-DE" sz="1800" dirty="0" err="1"/>
              <a:t>to</a:t>
            </a:r>
            <a:r>
              <a:rPr lang="de-DE" sz="1800" dirty="0"/>
              <a:t> </a:t>
            </a:r>
            <a:r>
              <a:rPr lang="de-DE" sz="1800" dirty="0" err="1"/>
              <a:t>the</a:t>
            </a:r>
            <a:r>
              <a:rPr lang="de-DE" sz="1800" dirty="0"/>
              <a:t> </a:t>
            </a:r>
            <a:r>
              <a:rPr lang="de-DE" sz="1800" dirty="0" err="1"/>
              <a:t>community</a:t>
            </a:r>
            <a:r>
              <a:rPr lang="de-DE" sz="1800" dirty="0"/>
              <a:t> / </a:t>
            </a:r>
            <a:r>
              <a:rPr lang="de-DE" sz="1800" dirty="0" err="1"/>
              <a:t>good</a:t>
            </a:r>
            <a:r>
              <a:rPr lang="de-DE" sz="1800" dirty="0"/>
              <a:t> </a:t>
            </a:r>
            <a:r>
              <a:rPr lang="de-DE" sz="1800" dirty="0" err="1"/>
              <a:t>corporate</a:t>
            </a:r>
            <a:r>
              <a:rPr lang="de-DE" sz="1800" dirty="0"/>
              <a:t> </a:t>
            </a:r>
            <a:r>
              <a:rPr lang="de-DE" sz="1800" dirty="0" err="1"/>
              <a:t>citizenship</a:t>
            </a:r>
            <a:r>
              <a:rPr lang="de-DE" sz="1800" dirty="0"/>
              <a:t>.</a:t>
            </a:r>
            <a:endParaRPr lang="en-DE" sz="1800" dirty="0"/>
          </a:p>
          <a:p>
            <a:r>
              <a:rPr lang="en-US" sz="1800" dirty="0"/>
              <a:t>Self-Knowledge &amp; Alignment </a:t>
            </a:r>
            <a:r>
              <a:rPr lang="en-DE" sz="1800" dirty="0"/>
              <a:t>- </a:t>
            </a:r>
            <a:r>
              <a:rPr lang="en-GB" sz="1800" dirty="0"/>
              <a:t>create a 'self-story' that aligns with our values, identity and strengths. This process involves identifying our strengths and communication style, considering factors such as purpose, risk tolerance, loyalty and self-image. To aid in this, Gentile has published a Personal Professional Profile questionnaire.</a:t>
            </a:r>
            <a:endParaRPr lang="en-US" sz="1800" dirty="0"/>
          </a:p>
          <a:p>
            <a:r>
              <a:rPr lang="en-US" sz="1800" dirty="0"/>
              <a:t>Voice - Gentile's approach suggests developing "moral muscle memory," or experience in expressing one's values, as it can help with speaking up when these values are challenged. This may involve planning and rehearsing one’s response to a values conflict by scripting it out and developing an action plan. Additionally, it may involve seeking feedback from a peer or mentor where possible to refine one’s approach. Finally, it may involve rehearsing one’s response for preparation.</a:t>
            </a:r>
          </a:p>
          <a:p>
            <a:endParaRPr lang="en-DE" dirty="0"/>
          </a:p>
        </p:txBody>
      </p:sp>
      <p:sp>
        <p:nvSpPr>
          <p:cNvPr id="3" name="Title 2">
            <a:extLst>
              <a:ext uri="{FF2B5EF4-FFF2-40B4-BE49-F238E27FC236}">
                <a16:creationId xmlns:a16="http://schemas.microsoft.com/office/drawing/2014/main" id="{1621B733-D2DC-888E-B79C-ADDD8EE9DE59}"/>
              </a:ext>
            </a:extLst>
          </p:cNvPr>
          <p:cNvSpPr>
            <a:spLocks noGrp="1"/>
          </p:cNvSpPr>
          <p:nvPr>
            <p:ph type="title"/>
          </p:nvPr>
        </p:nvSpPr>
        <p:spPr/>
        <p:txBody>
          <a:bodyPr/>
          <a:lstStyle/>
          <a:p>
            <a:r>
              <a:rPr lang="en-DE" dirty="0"/>
              <a:t>Pillars of the GVV approach (cont.)</a:t>
            </a:r>
          </a:p>
        </p:txBody>
      </p:sp>
      <p:pic>
        <p:nvPicPr>
          <p:cNvPr id="4" name="Picture 3" descr="A black text on a white background&#10;&#10;Description automatically generated">
            <a:extLst>
              <a:ext uri="{FF2B5EF4-FFF2-40B4-BE49-F238E27FC236}">
                <a16:creationId xmlns:a16="http://schemas.microsoft.com/office/drawing/2014/main" id="{FCC44585-C633-9A73-95A9-EBF18249BE7F}"/>
              </a:ext>
            </a:extLst>
          </p:cNvPr>
          <p:cNvPicPr>
            <a:picLocks noChangeAspect="1"/>
          </p:cNvPicPr>
          <p:nvPr/>
        </p:nvPicPr>
        <p:blipFill>
          <a:blip r:embed="rId2"/>
          <a:stretch>
            <a:fillRect/>
          </a:stretch>
        </p:blipFill>
        <p:spPr>
          <a:xfrm>
            <a:off x="10008208" y="5697538"/>
            <a:ext cx="2183792" cy="925512"/>
          </a:xfrm>
          <a:prstGeom prst="rect">
            <a:avLst/>
          </a:prstGeom>
        </p:spPr>
      </p:pic>
      <p:sp>
        <p:nvSpPr>
          <p:cNvPr id="5" name="TextBox 4">
            <a:extLst>
              <a:ext uri="{FF2B5EF4-FFF2-40B4-BE49-F238E27FC236}">
                <a16:creationId xmlns:a16="http://schemas.microsoft.com/office/drawing/2014/main" id="{BD3BA28E-025E-93AB-26A7-EE8DA34D2302}"/>
              </a:ext>
            </a:extLst>
          </p:cNvPr>
          <p:cNvSpPr txBox="1"/>
          <p:nvPr/>
        </p:nvSpPr>
        <p:spPr>
          <a:xfrm>
            <a:off x="12319907" y="4751614"/>
            <a:ext cx="0" cy="0"/>
          </a:xfrm>
          <a:prstGeom prst="rect">
            <a:avLst/>
          </a:prstGeom>
          <a:noFill/>
        </p:spPr>
        <p:txBody>
          <a:bodyPr wrap="none" lIns="0" tIns="0" rIns="0" bIns="0" rtlCol="0" anchor="b" anchorCtr="0">
            <a:normAutofit fontScale="25000" lnSpcReduction="20000"/>
          </a:bodyPr>
          <a:lstStyle/>
          <a:p>
            <a:pPr algn="r"/>
            <a:endParaRPr lang="en-DE" dirty="0"/>
          </a:p>
        </p:txBody>
      </p:sp>
    </p:spTree>
    <p:extLst>
      <p:ext uri="{BB962C8B-B14F-4D97-AF65-F5344CB8AC3E}">
        <p14:creationId xmlns:p14="http://schemas.microsoft.com/office/powerpoint/2010/main" val="180811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75E55-CE57-BEF5-F1D8-4C25221AD01C}"/>
              </a:ext>
            </a:extLst>
          </p:cNvPr>
          <p:cNvSpPr>
            <a:spLocks noGrp="1"/>
          </p:cNvSpPr>
          <p:nvPr>
            <p:ph sz="half" idx="1"/>
          </p:nvPr>
        </p:nvSpPr>
        <p:spPr/>
        <p:txBody>
          <a:bodyPr>
            <a:normAutofit/>
          </a:bodyPr>
          <a:lstStyle/>
          <a:p>
            <a:pPr marL="0" indent="0">
              <a:buNone/>
            </a:pPr>
            <a:r>
              <a:rPr lang="de-DE" sz="1800" dirty="0">
                <a:latin typeface="+mn-lt"/>
              </a:rPr>
              <a:t>Action </a:t>
            </a:r>
            <a:r>
              <a:rPr lang="de-DE" sz="1800" dirty="0" err="1">
                <a:latin typeface="+mn-lt"/>
              </a:rPr>
              <a:t>planning</a:t>
            </a:r>
            <a:endParaRPr lang="de-DE" sz="1800" dirty="0">
              <a:latin typeface="+mn-lt"/>
            </a:endParaRPr>
          </a:p>
          <a:p>
            <a:r>
              <a:rPr lang="en-GB" sz="1800" dirty="0">
                <a:latin typeface="+mn-lt"/>
              </a:rPr>
              <a:t>Stakeholders and Risks - Assess what is at stake for all key parties, including yourself.</a:t>
            </a:r>
          </a:p>
          <a:p>
            <a:r>
              <a:rPr lang="en-GB" sz="1800" dirty="0">
                <a:latin typeface="+mn-lt"/>
              </a:rPr>
              <a:t>Reasons and Rationalisations</a:t>
            </a:r>
            <a:r>
              <a:rPr lang="de-DE" sz="1800" dirty="0">
                <a:latin typeface="+mn-lt"/>
              </a:rPr>
              <a:t> - </a:t>
            </a:r>
            <a:r>
              <a:rPr lang="de-DE" sz="1800" dirty="0" err="1">
                <a:latin typeface="+mn-lt"/>
              </a:rPr>
              <a:t>Identify</a:t>
            </a:r>
            <a:r>
              <a:rPr lang="de-DE" sz="1800" dirty="0">
                <a:latin typeface="+mn-lt"/>
              </a:rPr>
              <a:t> </a:t>
            </a:r>
            <a:r>
              <a:rPr lang="de-DE" sz="1800" dirty="0" err="1">
                <a:latin typeface="+mn-lt"/>
              </a:rPr>
              <a:t>the</a:t>
            </a:r>
            <a:r>
              <a:rPr lang="de-DE" sz="1800" dirty="0">
                <a:latin typeface="+mn-lt"/>
              </a:rPr>
              <a:t> </a:t>
            </a:r>
            <a:r>
              <a:rPr lang="de-DE" sz="1800" dirty="0" err="1">
                <a:latin typeface="+mn-lt"/>
              </a:rPr>
              <a:t>key</a:t>
            </a:r>
            <a:r>
              <a:rPr lang="de-DE" sz="1800" dirty="0">
                <a:latin typeface="+mn-lt"/>
              </a:rPr>
              <a:t> </a:t>
            </a:r>
            <a:r>
              <a:rPr lang="de-DE" sz="1800" dirty="0" err="1">
                <a:latin typeface="+mn-lt"/>
              </a:rPr>
              <a:t>arguments</a:t>
            </a:r>
            <a:r>
              <a:rPr lang="de-DE" sz="1800" dirty="0">
                <a:latin typeface="+mn-lt"/>
              </a:rPr>
              <a:t> </a:t>
            </a:r>
            <a:r>
              <a:rPr lang="de-DE" sz="1800" dirty="0" err="1">
                <a:latin typeface="+mn-lt"/>
              </a:rPr>
              <a:t>you</a:t>
            </a:r>
            <a:r>
              <a:rPr lang="de-DE" sz="1800" dirty="0">
                <a:latin typeface="+mn-lt"/>
              </a:rPr>
              <a:t> </a:t>
            </a:r>
            <a:r>
              <a:rPr lang="de-DE" sz="1800" dirty="0" err="1">
                <a:latin typeface="+mn-lt"/>
              </a:rPr>
              <a:t>need</a:t>
            </a:r>
            <a:r>
              <a:rPr lang="de-DE" sz="1800" dirty="0">
                <a:latin typeface="+mn-lt"/>
              </a:rPr>
              <a:t> </a:t>
            </a:r>
            <a:r>
              <a:rPr lang="de-DE" sz="1800" dirty="0" err="1">
                <a:latin typeface="+mn-lt"/>
              </a:rPr>
              <a:t>to</a:t>
            </a:r>
            <a:r>
              <a:rPr lang="de-DE" sz="1800" dirty="0">
                <a:latin typeface="+mn-lt"/>
              </a:rPr>
              <a:t> </a:t>
            </a:r>
            <a:r>
              <a:rPr lang="de-DE" sz="1800" dirty="0" err="1">
                <a:latin typeface="+mn-lt"/>
              </a:rPr>
              <a:t>counter</a:t>
            </a:r>
            <a:r>
              <a:rPr lang="de-DE" sz="1800" dirty="0">
                <a:latin typeface="+mn-lt"/>
              </a:rPr>
              <a:t> and </a:t>
            </a:r>
            <a:r>
              <a:rPr lang="de-DE" sz="1800" dirty="0" err="1">
                <a:latin typeface="+mn-lt"/>
              </a:rPr>
              <a:t>address</a:t>
            </a:r>
            <a:r>
              <a:rPr lang="de-DE" sz="1800" dirty="0">
                <a:latin typeface="+mn-lt"/>
              </a:rPr>
              <a:t> </a:t>
            </a:r>
            <a:r>
              <a:rPr lang="de-DE" sz="1800" dirty="0" err="1">
                <a:latin typeface="+mn-lt"/>
              </a:rPr>
              <a:t>common</a:t>
            </a:r>
            <a:r>
              <a:rPr lang="de-DE" sz="1800" dirty="0">
                <a:latin typeface="+mn-lt"/>
              </a:rPr>
              <a:t> rationalisations. These include </a:t>
            </a:r>
            <a:r>
              <a:rPr lang="de-DE" sz="1800" dirty="0" err="1">
                <a:latin typeface="+mn-lt"/>
              </a:rPr>
              <a:t>the</a:t>
            </a:r>
            <a:r>
              <a:rPr lang="de-DE" sz="1800" dirty="0">
                <a:latin typeface="+mn-lt"/>
              </a:rPr>
              <a:t> </a:t>
            </a:r>
            <a:r>
              <a:rPr lang="de-DE" sz="1800" dirty="0" err="1">
                <a:latin typeface="+mn-lt"/>
              </a:rPr>
              <a:t>perception</a:t>
            </a:r>
            <a:r>
              <a:rPr lang="de-DE" sz="1800" dirty="0">
                <a:latin typeface="+mn-lt"/>
              </a:rPr>
              <a:t> </a:t>
            </a:r>
            <a:r>
              <a:rPr lang="de-DE" sz="1800" dirty="0" err="1">
                <a:latin typeface="+mn-lt"/>
              </a:rPr>
              <a:t>that</a:t>
            </a:r>
            <a:r>
              <a:rPr lang="de-DE" sz="1800" dirty="0">
                <a:latin typeface="+mn-lt"/>
              </a:rPr>
              <a:t> an </a:t>
            </a:r>
            <a:r>
              <a:rPr lang="de-DE" sz="1800" dirty="0" err="1">
                <a:latin typeface="+mn-lt"/>
              </a:rPr>
              <a:t>action</a:t>
            </a:r>
            <a:r>
              <a:rPr lang="de-DE" sz="1800" dirty="0">
                <a:latin typeface="+mn-lt"/>
              </a:rPr>
              <a:t> </a:t>
            </a:r>
            <a:r>
              <a:rPr lang="de-DE" sz="1800" dirty="0" err="1">
                <a:latin typeface="+mn-lt"/>
              </a:rPr>
              <a:t>is</a:t>
            </a:r>
            <a:r>
              <a:rPr lang="de-DE" sz="1800" dirty="0">
                <a:latin typeface="+mn-lt"/>
              </a:rPr>
              <a:t> </a:t>
            </a:r>
            <a:r>
              <a:rPr lang="de-DE" sz="1800" dirty="0" err="1">
                <a:latin typeface="+mn-lt"/>
              </a:rPr>
              <a:t>standard</a:t>
            </a:r>
            <a:r>
              <a:rPr lang="de-DE" sz="1800" dirty="0">
                <a:latin typeface="+mn-lt"/>
              </a:rPr>
              <a:t> </a:t>
            </a:r>
            <a:r>
              <a:rPr lang="de-DE" sz="1800" dirty="0" err="1">
                <a:latin typeface="+mn-lt"/>
              </a:rPr>
              <a:t>practice</a:t>
            </a:r>
            <a:r>
              <a:rPr lang="de-DE" sz="1800" dirty="0">
                <a:latin typeface="+mn-lt"/>
              </a:rPr>
              <a:t>, (“</a:t>
            </a:r>
            <a:r>
              <a:rPr lang="de-DE" sz="1800" dirty="0" err="1">
                <a:latin typeface="+mn-lt"/>
              </a:rPr>
              <a:t>Everyone</a:t>
            </a:r>
            <a:r>
              <a:rPr lang="de-DE" sz="1800" dirty="0">
                <a:latin typeface="+mn-lt"/>
              </a:rPr>
              <a:t> </a:t>
            </a:r>
            <a:r>
              <a:rPr lang="de-DE" sz="1800" dirty="0" err="1">
                <a:latin typeface="+mn-lt"/>
              </a:rPr>
              <a:t>does</a:t>
            </a:r>
            <a:r>
              <a:rPr lang="de-DE" sz="1800" dirty="0">
                <a:latin typeface="+mn-lt"/>
              </a:rPr>
              <a:t> </a:t>
            </a:r>
            <a:r>
              <a:rPr lang="de-DE" sz="1800" dirty="0" err="1">
                <a:latin typeface="+mn-lt"/>
              </a:rPr>
              <a:t>this</a:t>
            </a:r>
            <a:r>
              <a:rPr lang="de-DE" sz="1800" dirty="0">
                <a:latin typeface="+mn-lt"/>
              </a:rPr>
              <a:t>”) </a:t>
            </a:r>
            <a:r>
              <a:rPr lang="de-DE" sz="1800" dirty="0" err="1">
                <a:latin typeface="+mn-lt"/>
              </a:rPr>
              <a:t>or</a:t>
            </a:r>
            <a:r>
              <a:rPr lang="de-DE" sz="1800" dirty="0">
                <a:latin typeface="+mn-lt"/>
              </a:rPr>
              <a:t> </a:t>
            </a:r>
            <a:r>
              <a:rPr lang="de-DE" sz="1800" dirty="0" err="1">
                <a:latin typeface="+mn-lt"/>
              </a:rPr>
              <a:t>the</a:t>
            </a:r>
            <a:r>
              <a:rPr lang="de-DE" sz="1800" dirty="0">
                <a:latin typeface="+mn-lt"/>
              </a:rPr>
              <a:t> belief </a:t>
            </a:r>
            <a:r>
              <a:rPr lang="de-DE" sz="1800" dirty="0" err="1">
                <a:latin typeface="+mn-lt"/>
              </a:rPr>
              <a:t>that</a:t>
            </a:r>
            <a:r>
              <a:rPr lang="de-DE" sz="1800" dirty="0">
                <a:latin typeface="+mn-lt"/>
              </a:rPr>
              <a:t> </a:t>
            </a:r>
            <a:r>
              <a:rPr lang="de-DE" sz="1800" dirty="0" err="1">
                <a:latin typeface="+mn-lt"/>
              </a:rPr>
              <a:t>the</a:t>
            </a:r>
            <a:r>
              <a:rPr lang="de-DE" sz="1800" dirty="0">
                <a:latin typeface="+mn-lt"/>
              </a:rPr>
              <a:t> </a:t>
            </a:r>
            <a:r>
              <a:rPr lang="de-DE" sz="1800" dirty="0" err="1">
                <a:latin typeface="+mn-lt"/>
              </a:rPr>
              <a:t>impact</a:t>
            </a:r>
            <a:r>
              <a:rPr lang="de-DE" sz="1800" dirty="0">
                <a:latin typeface="+mn-lt"/>
              </a:rPr>
              <a:t> </a:t>
            </a:r>
            <a:r>
              <a:rPr lang="de-DE" sz="1800" dirty="0" err="1">
                <a:latin typeface="+mn-lt"/>
              </a:rPr>
              <a:t>is</a:t>
            </a:r>
            <a:r>
              <a:rPr lang="de-DE" sz="1800" dirty="0">
                <a:latin typeface="+mn-lt"/>
              </a:rPr>
              <a:t> </a:t>
            </a:r>
            <a:r>
              <a:rPr lang="de-DE" sz="1800" dirty="0" err="1">
                <a:latin typeface="+mn-lt"/>
              </a:rPr>
              <a:t>insignificant</a:t>
            </a:r>
            <a:r>
              <a:rPr lang="de-DE" sz="1800" dirty="0">
                <a:latin typeface="+mn-lt"/>
              </a:rPr>
              <a:t>, (“This </a:t>
            </a:r>
            <a:r>
              <a:rPr lang="de-DE" sz="1800" dirty="0" err="1">
                <a:latin typeface="+mn-lt"/>
              </a:rPr>
              <a:t>doesn’t</a:t>
            </a:r>
            <a:r>
              <a:rPr lang="de-DE" sz="1800" dirty="0">
                <a:latin typeface="+mn-lt"/>
              </a:rPr>
              <a:t> hurt </a:t>
            </a:r>
            <a:r>
              <a:rPr lang="de-DE" sz="1800" dirty="0" err="1">
                <a:latin typeface="+mn-lt"/>
              </a:rPr>
              <a:t>anyone</a:t>
            </a:r>
            <a:r>
              <a:rPr lang="de-DE" sz="1800" dirty="0">
                <a:latin typeface="+mn-lt"/>
              </a:rPr>
              <a:t>”).</a:t>
            </a:r>
          </a:p>
          <a:p>
            <a:r>
              <a:rPr lang="de-DE" sz="1800" dirty="0">
                <a:latin typeface="+mn-lt"/>
              </a:rPr>
              <a:t>Response – </a:t>
            </a:r>
            <a:r>
              <a:rPr lang="de-DE" sz="1800" dirty="0" err="1">
                <a:latin typeface="+mn-lt"/>
              </a:rPr>
              <a:t>Formulate</a:t>
            </a:r>
            <a:r>
              <a:rPr lang="de-DE" sz="1800" dirty="0">
                <a:latin typeface="+mn-lt"/>
              </a:rPr>
              <a:t> </a:t>
            </a:r>
            <a:r>
              <a:rPr lang="de-DE" sz="1800" dirty="0" err="1">
                <a:latin typeface="+mn-lt"/>
              </a:rPr>
              <a:t>the</a:t>
            </a:r>
            <a:r>
              <a:rPr lang="de-DE" sz="1800" dirty="0">
                <a:latin typeface="+mn-lt"/>
              </a:rPr>
              <a:t> </a:t>
            </a:r>
            <a:r>
              <a:rPr lang="de-DE" sz="1800" dirty="0" err="1">
                <a:latin typeface="+mn-lt"/>
              </a:rPr>
              <a:t>most</a:t>
            </a:r>
            <a:r>
              <a:rPr lang="de-DE" sz="1800" dirty="0">
                <a:latin typeface="+mn-lt"/>
              </a:rPr>
              <a:t> powerful and persuasive </a:t>
            </a:r>
            <a:r>
              <a:rPr lang="de-DE" sz="1800" dirty="0" err="1">
                <a:latin typeface="+mn-lt"/>
              </a:rPr>
              <a:t>response</a:t>
            </a:r>
            <a:r>
              <a:rPr lang="de-DE" sz="1800" dirty="0">
                <a:latin typeface="+mn-lt"/>
              </a:rPr>
              <a:t> </a:t>
            </a:r>
            <a:r>
              <a:rPr lang="de-DE" sz="1800" dirty="0" err="1">
                <a:latin typeface="+mn-lt"/>
              </a:rPr>
              <a:t>to</a:t>
            </a:r>
            <a:r>
              <a:rPr lang="de-DE" sz="1800" dirty="0">
                <a:latin typeface="+mn-lt"/>
              </a:rPr>
              <a:t> </a:t>
            </a:r>
            <a:r>
              <a:rPr lang="de-DE" sz="1800" dirty="0" err="1">
                <a:latin typeface="+mn-lt"/>
              </a:rPr>
              <a:t>the</a:t>
            </a:r>
            <a:r>
              <a:rPr lang="de-DE" sz="1800" dirty="0">
                <a:latin typeface="+mn-lt"/>
              </a:rPr>
              <a:t> </a:t>
            </a:r>
            <a:r>
              <a:rPr lang="de-DE" sz="1800" dirty="0" err="1">
                <a:latin typeface="+mn-lt"/>
              </a:rPr>
              <a:t>identified</a:t>
            </a:r>
            <a:r>
              <a:rPr lang="de-DE" sz="1800" dirty="0">
                <a:latin typeface="+mn-lt"/>
              </a:rPr>
              <a:t> rationalisations. </a:t>
            </a:r>
            <a:r>
              <a:rPr lang="de-DE" sz="1800" dirty="0" err="1">
                <a:latin typeface="+mn-lt"/>
              </a:rPr>
              <a:t>Consider</a:t>
            </a:r>
            <a:r>
              <a:rPr lang="de-DE" sz="1800" dirty="0">
                <a:latin typeface="+mn-lt"/>
              </a:rPr>
              <a:t> </a:t>
            </a:r>
            <a:r>
              <a:rPr lang="de-DE" sz="1800" dirty="0" err="1">
                <a:latin typeface="+mn-lt"/>
              </a:rPr>
              <a:t>strategies</a:t>
            </a:r>
            <a:r>
              <a:rPr lang="de-DE" sz="1800" dirty="0">
                <a:latin typeface="+mn-lt"/>
              </a:rPr>
              <a:t> </a:t>
            </a:r>
            <a:r>
              <a:rPr lang="de-DE" sz="1800" dirty="0" err="1">
                <a:latin typeface="+mn-lt"/>
              </a:rPr>
              <a:t>that</a:t>
            </a:r>
            <a:r>
              <a:rPr lang="de-DE" sz="1800" dirty="0">
                <a:latin typeface="+mn-lt"/>
              </a:rPr>
              <a:t> </a:t>
            </a:r>
            <a:r>
              <a:rPr lang="de-DE" sz="1800" dirty="0" err="1">
                <a:latin typeface="+mn-lt"/>
              </a:rPr>
              <a:t>leverage</a:t>
            </a:r>
            <a:r>
              <a:rPr lang="de-DE" sz="1800" dirty="0">
                <a:latin typeface="+mn-lt"/>
              </a:rPr>
              <a:t> </a:t>
            </a:r>
            <a:r>
              <a:rPr lang="de-DE" sz="1800" dirty="0" err="1">
                <a:latin typeface="+mn-lt"/>
              </a:rPr>
              <a:t>both</a:t>
            </a:r>
            <a:r>
              <a:rPr lang="de-DE" sz="1800" dirty="0">
                <a:latin typeface="+mn-lt"/>
              </a:rPr>
              <a:t> </a:t>
            </a:r>
            <a:r>
              <a:rPr lang="de-DE" sz="1800" dirty="0" err="1">
                <a:latin typeface="+mn-lt"/>
              </a:rPr>
              <a:t>long</a:t>
            </a:r>
            <a:r>
              <a:rPr lang="de-DE" sz="1800" dirty="0">
                <a:latin typeface="+mn-lt"/>
              </a:rPr>
              <a:t>-term and </a:t>
            </a:r>
            <a:r>
              <a:rPr lang="de-DE" sz="1800" dirty="0" err="1">
                <a:latin typeface="+mn-lt"/>
              </a:rPr>
              <a:t>short</a:t>
            </a:r>
            <a:r>
              <a:rPr lang="de-DE" sz="1800" dirty="0">
                <a:latin typeface="+mn-lt"/>
              </a:rPr>
              <a:t>-term </a:t>
            </a:r>
            <a:r>
              <a:rPr lang="de-DE" sz="1800" dirty="0" err="1">
                <a:latin typeface="+mn-lt"/>
              </a:rPr>
              <a:t>impacts</a:t>
            </a:r>
            <a:r>
              <a:rPr lang="de-DE" sz="1800" dirty="0">
                <a:latin typeface="+mn-lt"/>
              </a:rPr>
              <a:t>. </a:t>
            </a:r>
            <a:r>
              <a:rPr lang="de-DE" sz="1800" dirty="0" err="1">
                <a:latin typeface="+mn-lt"/>
              </a:rPr>
              <a:t>Consider</a:t>
            </a:r>
            <a:r>
              <a:rPr lang="de-DE" sz="1800" dirty="0">
                <a:latin typeface="+mn-lt"/>
              </a:rPr>
              <a:t> </a:t>
            </a:r>
            <a:r>
              <a:rPr lang="de-DE" sz="1800" dirty="0" err="1">
                <a:latin typeface="+mn-lt"/>
              </a:rPr>
              <a:t>focussing</a:t>
            </a:r>
            <a:r>
              <a:rPr lang="de-DE" sz="1800" dirty="0">
                <a:latin typeface="+mn-lt"/>
              </a:rPr>
              <a:t> on </a:t>
            </a:r>
            <a:r>
              <a:rPr lang="de-DE" sz="1800" dirty="0" err="1">
                <a:latin typeface="+mn-lt"/>
              </a:rPr>
              <a:t>the</a:t>
            </a:r>
            <a:r>
              <a:rPr lang="de-DE" sz="1800" dirty="0">
                <a:latin typeface="+mn-lt"/>
              </a:rPr>
              <a:t> </a:t>
            </a:r>
            <a:r>
              <a:rPr lang="de-DE" sz="1800" dirty="0" err="1">
                <a:latin typeface="+mn-lt"/>
              </a:rPr>
              <a:t>organisation's</a:t>
            </a:r>
            <a:r>
              <a:rPr lang="de-DE" sz="1800" dirty="0">
                <a:latin typeface="+mn-lt"/>
              </a:rPr>
              <a:t> </a:t>
            </a:r>
            <a:r>
              <a:rPr lang="de-DE" sz="1800" dirty="0" err="1">
                <a:latin typeface="+mn-lt"/>
              </a:rPr>
              <a:t>broader</a:t>
            </a:r>
            <a:r>
              <a:rPr lang="de-DE" sz="1800" dirty="0">
                <a:latin typeface="+mn-lt"/>
              </a:rPr>
              <a:t> </a:t>
            </a:r>
            <a:r>
              <a:rPr lang="de-DE" sz="1800" dirty="0" err="1">
                <a:latin typeface="+mn-lt"/>
              </a:rPr>
              <a:t>purpose</a:t>
            </a:r>
            <a:r>
              <a:rPr lang="de-DE" sz="1800" dirty="0">
                <a:latin typeface="+mn-lt"/>
              </a:rPr>
              <a:t> </a:t>
            </a:r>
            <a:r>
              <a:rPr lang="de-DE" sz="1800" dirty="0" err="1">
                <a:latin typeface="+mn-lt"/>
              </a:rPr>
              <a:t>rather</a:t>
            </a:r>
            <a:r>
              <a:rPr lang="de-DE" sz="1800" dirty="0">
                <a:latin typeface="+mn-lt"/>
              </a:rPr>
              <a:t> </a:t>
            </a:r>
            <a:r>
              <a:rPr lang="de-DE" sz="1800" dirty="0" err="1">
                <a:latin typeface="+mn-lt"/>
              </a:rPr>
              <a:t>than</a:t>
            </a:r>
            <a:r>
              <a:rPr lang="de-DE" sz="1800" dirty="0">
                <a:latin typeface="+mn-lt"/>
              </a:rPr>
              <a:t> just immediate </a:t>
            </a:r>
            <a:r>
              <a:rPr lang="de-DE" sz="1800" dirty="0" err="1">
                <a:latin typeface="+mn-lt"/>
              </a:rPr>
              <a:t>transactions</a:t>
            </a:r>
            <a:r>
              <a:rPr lang="de-DE" sz="1800" dirty="0">
                <a:latin typeface="+mn-lt"/>
              </a:rPr>
              <a:t>, and </a:t>
            </a:r>
            <a:r>
              <a:rPr lang="de-DE" sz="1800" dirty="0" err="1">
                <a:latin typeface="+mn-lt"/>
              </a:rPr>
              <a:t>aim</a:t>
            </a:r>
            <a:r>
              <a:rPr lang="de-DE" sz="1800" dirty="0">
                <a:latin typeface="+mn-lt"/>
              </a:rPr>
              <a:t> </a:t>
            </a:r>
            <a:r>
              <a:rPr lang="de-DE" sz="1800" dirty="0" err="1">
                <a:latin typeface="+mn-lt"/>
              </a:rPr>
              <a:t>for</a:t>
            </a:r>
            <a:r>
              <a:rPr lang="de-DE" sz="1800" dirty="0">
                <a:latin typeface="+mn-lt"/>
              </a:rPr>
              <a:t> a </a:t>
            </a:r>
            <a:r>
              <a:rPr lang="de-DE" sz="1800" dirty="0" err="1">
                <a:latin typeface="+mn-lt"/>
              </a:rPr>
              <a:t>model</a:t>
            </a:r>
            <a:r>
              <a:rPr lang="de-DE" sz="1800" dirty="0">
                <a:latin typeface="+mn-lt"/>
              </a:rPr>
              <a:t> </a:t>
            </a:r>
            <a:r>
              <a:rPr lang="de-DE" sz="1800" dirty="0" err="1">
                <a:latin typeface="+mn-lt"/>
              </a:rPr>
              <a:t>of</a:t>
            </a:r>
            <a:r>
              <a:rPr lang="de-DE" sz="1800" dirty="0">
                <a:latin typeface="+mn-lt"/>
              </a:rPr>
              <a:t> </a:t>
            </a:r>
            <a:r>
              <a:rPr lang="de-DE" sz="1800" dirty="0" err="1">
                <a:latin typeface="+mn-lt"/>
              </a:rPr>
              <a:t>long</a:t>
            </a:r>
            <a:r>
              <a:rPr lang="de-DE" sz="1800" dirty="0">
                <a:latin typeface="+mn-lt"/>
              </a:rPr>
              <a:t>-term excellence. </a:t>
            </a:r>
            <a:r>
              <a:rPr lang="en-GB" sz="1800" dirty="0">
                <a:solidFill>
                  <a:srgbClr val="0E0E0E"/>
                </a:solidFill>
                <a:latin typeface="+mn-lt"/>
              </a:rPr>
              <a:t>If a direct ethical appeal is insufficient, consider reframing your argument using financial or legal or regulatory perspectives. Identify the appropriate audience for your argument, determining the optimal timing and context for presenting your case to maximise impact.</a:t>
            </a:r>
            <a:endParaRPr lang="en-DE" sz="1800" dirty="0">
              <a:latin typeface="+mn-lt"/>
            </a:endParaRPr>
          </a:p>
          <a:p>
            <a:pPr marL="0" indent="0">
              <a:buNone/>
            </a:pPr>
            <a:endParaRPr lang="en-DE" dirty="0"/>
          </a:p>
        </p:txBody>
      </p:sp>
      <p:sp>
        <p:nvSpPr>
          <p:cNvPr id="3" name="Title 2">
            <a:extLst>
              <a:ext uri="{FF2B5EF4-FFF2-40B4-BE49-F238E27FC236}">
                <a16:creationId xmlns:a16="http://schemas.microsoft.com/office/drawing/2014/main" id="{340D8996-5DAE-27C5-0167-37B4D49DFE63}"/>
              </a:ext>
            </a:extLst>
          </p:cNvPr>
          <p:cNvSpPr>
            <a:spLocks noGrp="1"/>
          </p:cNvSpPr>
          <p:nvPr>
            <p:ph type="title"/>
          </p:nvPr>
        </p:nvSpPr>
        <p:spPr/>
        <p:txBody>
          <a:bodyPr/>
          <a:lstStyle/>
          <a:p>
            <a:r>
              <a:rPr lang="en-DE" dirty="0"/>
              <a:t>Pillars of the GVV approach (cont.)</a:t>
            </a:r>
          </a:p>
        </p:txBody>
      </p:sp>
      <p:pic>
        <p:nvPicPr>
          <p:cNvPr id="4" name="Picture 3" descr="A black text on a white background&#10;&#10;Description automatically generated">
            <a:extLst>
              <a:ext uri="{FF2B5EF4-FFF2-40B4-BE49-F238E27FC236}">
                <a16:creationId xmlns:a16="http://schemas.microsoft.com/office/drawing/2014/main" id="{BE7C966F-A703-2177-E1A2-A5614B068A77}"/>
              </a:ext>
            </a:extLst>
          </p:cNvPr>
          <p:cNvPicPr>
            <a:picLocks noChangeAspect="1"/>
          </p:cNvPicPr>
          <p:nvPr/>
        </p:nvPicPr>
        <p:blipFill>
          <a:blip r:embed="rId2"/>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6190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A459CC-7B58-7E31-919E-237BE66850CA}"/>
              </a:ext>
            </a:extLst>
          </p:cNvPr>
          <p:cNvSpPr>
            <a:spLocks noGrp="1"/>
          </p:cNvSpPr>
          <p:nvPr>
            <p:ph sz="half" idx="1"/>
          </p:nvPr>
        </p:nvSpPr>
        <p:spPr/>
        <p:txBody>
          <a:bodyPr/>
          <a:lstStyle/>
          <a:p>
            <a:pPr marL="0" indent="0">
              <a:buNone/>
            </a:pPr>
            <a:r>
              <a:rPr lang="en-AU" sz="2800" dirty="0">
                <a:effectLst/>
                <a:latin typeface="Arial" panose="020B0604020202020204" pitchFamily="34" charset="0"/>
                <a:ea typeface="Times New Roman" panose="02020603050405020304" pitchFamily="18" charset="0"/>
                <a:cs typeface="Arial" panose="020B0604020202020204" pitchFamily="34" charset="0"/>
              </a:rPr>
              <a:t>SDG justice and strong institutions (SDG 17).These are also the origins of the UN in its identification of the SDGs. </a:t>
            </a:r>
            <a:endParaRPr lang="en-GB" dirty="0"/>
          </a:p>
        </p:txBody>
      </p:sp>
      <p:sp>
        <p:nvSpPr>
          <p:cNvPr id="3" name="Title 2">
            <a:extLst>
              <a:ext uri="{FF2B5EF4-FFF2-40B4-BE49-F238E27FC236}">
                <a16:creationId xmlns:a16="http://schemas.microsoft.com/office/drawing/2014/main" id="{801A3DD9-06D3-DBAA-78AC-D0D6F13FC973}"/>
              </a:ext>
            </a:extLst>
          </p:cNvPr>
          <p:cNvSpPr>
            <a:spLocks noGrp="1"/>
          </p:cNvSpPr>
          <p:nvPr>
            <p:ph type="title"/>
          </p:nvPr>
        </p:nvSpPr>
        <p:spPr/>
        <p:txBody>
          <a:bodyPr/>
          <a:lstStyle/>
          <a:p>
            <a:r>
              <a:rPr lang="en-GB" dirty="0"/>
              <a:t>SDG relevance</a:t>
            </a:r>
          </a:p>
        </p:txBody>
      </p:sp>
      <p:pic>
        <p:nvPicPr>
          <p:cNvPr id="4" name="Picture 3" descr="A black text on a white background&#10;&#10;Description automatically generated">
            <a:extLst>
              <a:ext uri="{FF2B5EF4-FFF2-40B4-BE49-F238E27FC236}">
                <a16:creationId xmlns:a16="http://schemas.microsoft.com/office/drawing/2014/main" id="{86F4515F-6018-2D71-64C4-F8808F05F5D3}"/>
              </a:ext>
            </a:extLst>
          </p:cNvPr>
          <p:cNvPicPr>
            <a:picLocks noChangeAspect="1"/>
          </p:cNvPicPr>
          <p:nvPr/>
        </p:nvPicPr>
        <p:blipFill>
          <a:blip r:embed="rId3"/>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122581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73F75D-3C3B-B567-A377-10662AD0D5F5}"/>
              </a:ext>
            </a:extLst>
          </p:cNvPr>
          <p:cNvSpPr>
            <a:spLocks noGrp="1"/>
          </p:cNvSpPr>
          <p:nvPr>
            <p:ph sz="half" idx="1"/>
          </p:nvPr>
        </p:nvSpPr>
        <p:spPr>
          <a:xfrm>
            <a:off x="442913" y="1981200"/>
            <a:ext cx="11306174" cy="3657600"/>
          </a:xfrm>
        </p:spPr>
        <p:txBody>
          <a:bodyPr>
            <a:normAutofit/>
          </a:bodyPr>
          <a:lstStyle/>
          <a:p>
            <a:pPr marL="0" indent="0">
              <a:buNone/>
            </a:pPr>
            <a:br>
              <a:rPr lang="en-GB" sz="1800" dirty="0">
                <a:effectLst/>
                <a:latin typeface="Arial" panose="020B0604020202020204" pitchFamily="34" charset="0"/>
                <a:ea typeface="Times New Roman" panose="02020603050405020304" pitchFamily="18" charset="0"/>
              </a:rPr>
            </a:br>
            <a:br>
              <a:rPr lang="en-GB" sz="2000" dirty="0">
                <a:effectLst/>
                <a:latin typeface="Arial" panose="020B0604020202020204" pitchFamily="34" charset="0"/>
                <a:ea typeface="Times New Roman" panose="02020603050405020304" pitchFamily="18" charset="0"/>
              </a:rPr>
            </a:br>
            <a:br>
              <a:rPr lang="en-GB" sz="1800" dirty="0">
                <a:effectLst/>
                <a:latin typeface="Arial" panose="020B0604020202020204" pitchFamily="34" charset="0"/>
                <a:ea typeface="Times New Roman" panose="02020603050405020304" pitchFamily="18" charset="0"/>
              </a:rPr>
            </a:br>
            <a:endParaRPr lang="en-GB" dirty="0"/>
          </a:p>
        </p:txBody>
      </p:sp>
      <p:sp>
        <p:nvSpPr>
          <p:cNvPr id="3" name="Title 2">
            <a:extLst>
              <a:ext uri="{FF2B5EF4-FFF2-40B4-BE49-F238E27FC236}">
                <a16:creationId xmlns:a16="http://schemas.microsoft.com/office/drawing/2014/main" id="{F3F35975-17D9-A4EF-8D98-78AA1E9E5D70}"/>
              </a:ext>
            </a:extLst>
          </p:cNvPr>
          <p:cNvSpPr>
            <a:spLocks noGrp="1"/>
          </p:cNvSpPr>
          <p:nvPr>
            <p:ph type="title"/>
          </p:nvPr>
        </p:nvSpPr>
        <p:spPr>
          <a:xfrm>
            <a:off x="442912" y="800100"/>
            <a:ext cx="11306175" cy="754380"/>
          </a:xfrm>
        </p:spPr>
        <p:txBody>
          <a:bodyPr>
            <a:normAutofit fontScale="90000"/>
          </a:bodyPr>
          <a:lstStyle/>
          <a:p>
            <a:r>
              <a:rPr lang="en-GB" dirty="0"/>
              <a:t>Practice Scenario</a:t>
            </a:r>
          </a:p>
        </p:txBody>
      </p:sp>
      <p:pic>
        <p:nvPicPr>
          <p:cNvPr id="4" name="Picture 3" descr="A black text on a white background&#10;&#10;Description automatically generated">
            <a:extLst>
              <a:ext uri="{FF2B5EF4-FFF2-40B4-BE49-F238E27FC236}">
                <a16:creationId xmlns:a16="http://schemas.microsoft.com/office/drawing/2014/main" id="{A090025E-3085-F024-18CE-FF43E9CB1159}"/>
              </a:ext>
            </a:extLst>
          </p:cNvPr>
          <p:cNvPicPr>
            <a:picLocks noChangeAspect="1"/>
          </p:cNvPicPr>
          <p:nvPr/>
        </p:nvPicPr>
        <p:blipFill>
          <a:blip r:embed="rId2"/>
          <a:stretch>
            <a:fillRect/>
          </a:stretch>
        </p:blipFill>
        <p:spPr>
          <a:xfrm>
            <a:off x="10008208" y="5697538"/>
            <a:ext cx="2183792" cy="925512"/>
          </a:xfrm>
          <a:prstGeom prst="rect">
            <a:avLst/>
          </a:prstGeom>
        </p:spPr>
      </p:pic>
    </p:spTree>
    <p:extLst>
      <p:ext uri="{BB962C8B-B14F-4D97-AF65-F5344CB8AC3E}">
        <p14:creationId xmlns:p14="http://schemas.microsoft.com/office/powerpoint/2010/main" val="120460641"/>
      </p:ext>
    </p:extLst>
  </p:cSld>
  <p:clrMapOvr>
    <a:masterClrMapping/>
  </p:clrMapOvr>
</p:sld>
</file>

<file path=ppt/theme/theme1.xml><?xml version="1.0" encoding="utf-8"?>
<a:theme xmlns:a="http://schemas.openxmlformats.org/drawingml/2006/main" name="Office Theme">
  <a:themeElements>
    <a:clrScheme name="NLS COLOURS">
      <a:dk1>
        <a:srgbClr val="000000"/>
      </a:dk1>
      <a:lt1>
        <a:srgbClr val="FFFFFF"/>
      </a:lt1>
      <a:dk2>
        <a:srgbClr val="000000"/>
      </a:dk2>
      <a:lt2>
        <a:srgbClr val="E5E5E5"/>
      </a:lt2>
      <a:accent1>
        <a:srgbClr val="9D043D"/>
      </a:accent1>
      <a:accent2>
        <a:srgbClr val="E5005B"/>
      </a:accent2>
      <a:accent3>
        <a:srgbClr val="6E6257"/>
      </a:accent3>
      <a:accent4>
        <a:srgbClr val="9D043D"/>
      </a:accent4>
      <a:accent5>
        <a:srgbClr val="E5005B"/>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6ECC8-BE3E-4E06-AAFD-12D382F95648}">
  <ds:schemaRefs>
    <ds:schemaRef ds:uri="http://schemas.microsoft.com/sharepoint/v3/contenttype/forms"/>
  </ds:schemaRefs>
</ds:datastoreItem>
</file>

<file path=customXml/itemProps2.xml><?xml version="1.0" encoding="utf-8"?>
<ds:datastoreItem xmlns:ds="http://schemas.openxmlformats.org/officeDocument/2006/customXml" ds:itemID="{42C40E01-6D5D-43CE-A185-B3F65A090FCE}">
  <ds:schemaRef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8dbe2aa3-3237-4830-85c4-3d48417ef302"/>
    <ds:schemaRef ds:uri="http://schemas.microsoft.com/office/2006/metadata/properties"/>
  </ds:schemaRefs>
</ds:datastoreItem>
</file>

<file path=customXml/itemProps3.xml><?xml version="1.0" encoding="utf-8"?>
<ds:datastoreItem xmlns:ds="http://schemas.openxmlformats.org/officeDocument/2006/customXml" ds:itemID="{C116C75B-8C61-4133-9024-68A476F88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1256</TotalTime>
  <Words>1612</Words>
  <Application>Microsoft Office PowerPoint</Application>
  <PresentationFormat>Widescreen</PresentationFormat>
  <Paragraphs>66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Wingdings</vt:lpstr>
      <vt:lpstr>Office Theme</vt:lpstr>
      <vt:lpstr>IJCLE &amp; ENCLE Conference – University of Amsterdam 22 – 24 July 2024</vt:lpstr>
      <vt:lpstr>What is GVV</vt:lpstr>
      <vt:lpstr>Setting the scene for this Workshop</vt:lpstr>
      <vt:lpstr>Setting the scene (cont.)</vt:lpstr>
      <vt:lpstr>Pillars of the GVV approach</vt:lpstr>
      <vt:lpstr>Pillars of the GVV approach (cont.)</vt:lpstr>
      <vt:lpstr>Pillars of the GVV approach (cont.)</vt:lpstr>
      <vt:lpstr>SDG relevance</vt:lpstr>
      <vt:lpstr>Practice Scenario</vt:lpstr>
      <vt:lpstr>Practice Scenario Handout</vt:lpstr>
      <vt:lpstr>Discuss in your group how you might approach the conversations to get the outcome that you feel is required</vt:lpstr>
      <vt:lpstr>Debrief and Discussion</vt:lpstr>
      <vt:lpstr>References</vt:lpstr>
      <vt:lpstr>Comments and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Curran, Liz 02</cp:lastModifiedBy>
  <cp:revision>575</cp:revision>
  <cp:lastPrinted>2023-11-22T09:08:40Z</cp:lastPrinted>
  <dcterms:created xsi:type="dcterms:W3CDTF">2020-08-07T10:40:47Z</dcterms:created>
  <dcterms:modified xsi:type="dcterms:W3CDTF">2024-11-04T11:23:22Z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