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5" r:id="rId4"/>
    <p:sldId id="272" r:id="rId5"/>
    <p:sldId id="273" r:id="rId6"/>
    <p:sldId id="257" r:id="rId7"/>
    <p:sldId id="263" r:id="rId8"/>
    <p:sldId id="258" r:id="rId9"/>
    <p:sldId id="266" r:id="rId10"/>
    <p:sldId id="265" r:id="rId11"/>
    <p:sldId id="269" r:id="rId12"/>
    <p:sldId id="271" r:id="rId13"/>
    <p:sldId id="270" r:id="rId14"/>
    <p:sldId id="260" r:id="rId15"/>
    <p:sldId id="261" r:id="rId16"/>
    <p:sldId id="274" r:id="rId17"/>
    <p:sldId id="268" r:id="rId18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0477-5158-2161-EB2C-8318E8DFF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2143F-6AA2-5D5C-335A-F6BA2CC4C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EFE1D-43BA-02E5-5C75-D5652E616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D5C4D-8483-9B32-A292-9C547B2CB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5D870-79F4-2957-5C42-C9AD158F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58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42639-6068-9C7E-EC94-0B89B53E7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01E58-A54D-DDF2-3A16-E3735ABB1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8ED72-F163-B409-754D-83AC9B1FD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11798-C21A-EAC8-6654-F15D15E95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515CC-0821-0381-3AC7-1AAE11B4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2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2CA98D-9BF2-2A9C-DB9F-3F7E09215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486DA-84A4-5DBA-376E-5C5DCDF49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957DD-9D1C-C640-8FB9-4E05F9BA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1A8C1-0EEF-817F-698E-1EC07B2A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B617E-207E-8B5F-0BE1-C33DA395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79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1958-E20A-30F5-3414-C4CA08797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56782-5DBA-BF3E-5E6B-9DEE94829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4FA5B-8B63-174A-9751-1B5833B87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C034A-34F1-D7C6-35A0-364B1B99E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F2A14-D91B-E00D-E3F5-7FBF19BDD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0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1D4FC-9DD2-D75C-4CC0-4C3B0C927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08BEF-2327-12E0-A967-BBB95A03C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C4067-4E97-391B-1761-49EE945D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26F3A-C685-9EB3-1519-48602CCF3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DD400-0C58-65CD-94B7-1ADDECE29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67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84A0D-D8D4-82EC-B5D2-17CD235D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E1E9E-06A6-A0CA-20D6-31D5CB752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ACEFA-0740-DCBD-58E5-3307D315C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DDB41-9FD3-CAED-CA20-BA934272B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EF8DA-CE3F-216D-85A1-FB33CD01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CCE8D-B53E-22EA-A5D3-B6D874DB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46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0BC5-00E8-8209-FA98-F2CA36A81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234D9-0C4F-4A16-2062-E31CAD3A5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A129D4-5002-4BF1-59BA-12F2AB4EA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81947-76B8-83DC-B56A-49EFBF81C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B4FCD-565A-B558-3BA4-A04BF77FA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0AE1C-5A56-ED18-29E4-09CD561AE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912DD-C047-90CE-FACE-B572339B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AF1976-5AC5-CB5A-A95F-0D3DCC0C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832BA-EC39-C0AC-C577-8B15DF884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655099-CC94-A7BC-4080-E09347FC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89B6D-5352-2A1F-91A7-2D3D458F7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7F24E-01C4-1BB2-279C-06B4BA3DF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98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BBDCA0-BF18-DA87-FDA0-84F5E6E32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AD5E95-AE9C-370F-811B-F73240732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68EA2-F2CC-30BE-FFC0-F2AEB6C5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0345D-59D4-811C-B5B1-7A685333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B4EB1-9DD2-2CAC-AC3E-33332943E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A1568-7E1F-AFFD-7622-8BB6C0138B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1824D-14B9-30BF-86AA-162056036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CCD89-5876-6C75-A5DC-90308BBD3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CCD3A-6803-F3CE-FBB8-8221CBF91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5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63D92-AC58-7157-7A6A-D3426AC71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325D64-8C3D-67CD-E9D2-51DAEC095F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8AF09-4AEA-3596-1BB3-39070A04F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3777B-D8CC-6FCD-B2B2-FC5A4C604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B6320-A869-DF27-11DD-D70C9637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C72A8-4529-E581-8FFF-33698B50E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57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3B408-091F-CD8D-4AE8-386624AF1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350BF-3BF3-D2E8-0248-B0864C009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B14CC-F5A7-0683-E841-C25F619B9C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E67F5-FAE6-43A4-9AA6-6565F9BC7D9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14B9C-010E-35A2-846C-394C29651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7F669-1E74-9E37-F742-A5EC46D5D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120F-8391-4B2D-ABE9-304EFCEC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94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2DA60C47-9F76-46D7-9D57-E0C7BA42B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800896-5428-9189-8A32-A6EE7D992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78596" y="679730"/>
            <a:ext cx="4475848" cy="3787041"/>
          </a:xfrm>
        </p:spPr>
        <p:txBody>
          <a:bodyPr>
            <a:normAutofit fontScale="90000"/>
          </a:bodyPr>
          <a:lstStyle/>
          <a:p>
            <a:b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FRS governance: </a:t>
            </a:r>
            <a:b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current state-of- play</a:t>
            </a:r>
            <a:b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GB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b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HMICFRS </a:t>
            </a:r>
            <a:b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Inspection Programme</a:t>
            </a:r>
            <a:b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2025-2027</a:t>
            </a:r>
            <a:br>
              <a:rPr lang="en-GB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GB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8AFA98-FE53-486D-5EC6-3325B5263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8595" y="5045529"/>
            <a:ext cx="4475848" cy="1322614"/>
          </a:xfrm>
        </p:spPr>
        <p:txBody>
          <a:bodyPr>
            <a:normAutofit/>
          </a:bodyPr>
          <a:lstStyle/>
          <a:p>
            <a:r>
              <a:rPr lang="en-GB" sz="2000" dirty="0"/>
              <a:t>Professor Pete Murphy</a:t>
            </a:r>
          </a:p>
          <a:p>
            <a:r>
              <a:rPr lang="en-GB" sz="2000" dirty="0"/>
              <a:t>Nottingham Trent University</a:t>
            </a:r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365538" y="385757"/>
            <a:ext cx="1715478" cy="64465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413" y="269325"/>
            <a:ext cx="5591744" cy="617193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6CF143E5-57C3-46A3-91A2-EDAA7A8E6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0543" y="2754068"/>
            <a:ext cx="149016" cy="17099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D0576E-8C02-8AE5-CF39-7F81E069F36B}"/>
              </a:ext>
            </a:extLst>
          </p:cNvPr>
          <p:cNvSpPr txBox="1"/>
          <p:nvPr/>
        </p:nvSpPr>
        <p:spPr>
          <a:xfrm>
            <a:off x="1021277" y="1104405"/>
            <a:ext cx="476200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6000" b="1" i="0" u="none" strike="noStrike" baseline="0" dirty="0" err="1">
                <a:solidFill>
                  <a:srgbClr val="40DAFF"/>
                </a:solidFill>
                <a:latin typeface="Agenda-Bold"/>
              </a:rPr>
              <a:t>fire</a:t>
            </a:r>
            <a:r>
              <a:rPr lang="en-GB" sz="6000" b="0" i="0" u="none" strike="noStrike" baseline="0" dirty="0" err="1">
                <a:solidFill>
                  <a:srgbClr val="8D8D8D"/>
                </a:solidFill>
                <a:latin typeface="Agenda-Light"/>
              </a:rPr>
              <a:t>Knowledge</a:t>
            </a:r>
            <a:endParaRPr lang="en-GB" sz="6000" b="0" i="0" u="none" strike="noStrike" baseline="0" dirty="0">
              <a:solidFill>
                <a:srgbClr val="8D8D8D"/>
              </a:solidFill>
              <a:latin typeface="Agenda-Light"/>
            </a:endParaRPr>
          </a:p>
          <a:p>
            <a:pPr algn="l"/>
            <a:r>
              <a:rPr lang="en-GB" sz="6000" b="0" i="1" u="none" strike="noStrike" baseline="0" dirty="0">
                <a:solidFill>
                  <a:srgbClr val="000000"/>
                </a:solidFill>
                <a:latin typeface="UtopiaStd-DispIt"/>
              </a:rPr>
              <a:t>Webinar</a:t>
            </a:r>
          </a:p>
          <a:p>
            <a:pPr algn="l"/>
            <a:endParaRPr lang="en-GB" sz="2800" b="0" i="1" u="none" strike="noStrike" baseline="0" dirty="0">
              <a:solidFill>
                <a:srgbClr val="000000"/>
              </a:solidFill>
              <a:latin typeface="UtopiaStd-DispIt"/>
            </a:endParaRPr>
          </a:p>
          <a:p>
            <a:pPr algn="l"/>
            <a:endParaRPr lang="en-GB" sz="2800" i="1" dirty="0">
              <a:solidFill>
                <a:srgbClr val="000000"/>
              </a:solidFill>
              <a:latin typeface="UtopiaStd-DispIt"/>
            </a:endParaRPr>
          </a:p>
          <a:p>
            <a:pPr algn="l"/>
            <a:r>
              <a:rPr lang="en-GB" sz="2800" b="0" i="1" u="none" strike="noStrike" baseline="0" dirty="0">
                <a:solidFill>
                  <a:srgbClr val="000000"/>
                </a:solidFill>
                <a:latin typeface="UtopiaStd-DispIt"/>
              </a:rPr>
              <a:t>Good governance in fire</a:t>
            </a:r>
          </a:p>
          <a:p>
            <a:pPr algn="l"/>
            <a:r>
              <a:rPr lang="en-GB" sz="2800" b="0" i="1" u="none" strike="noStrike" baseline="0" dirty="0">
                <a:solidFill>
                  <a:srgbClr val="000000"/>
                </a:solidFill>
                <a:latin typeface="UtopiaStd-DispIt"/>
              </a:rPr>
              <a:t>and rescue: it’s everyone’s</a:t>
            </a:r>
          </a:p>
          <a:p>
            <a:pPr algn="l"/>
            <a:r>
              <a:rPr lang="en-GB" sz="2800" b="0" i="1" u="none" strike="noStrike" baseline="0" dirty="0">
                <a:solidFill>
                  <a:srgbClr val="000000"/>
                </a:solidFill>
                <a:latin typeface="UtopiaStd-DispIt"/>
              </a:rPr>
              <a:t>business</a:t>
            </a:r>
          </a:p>
          <a:p>
            <a:pPr algn="l"/>
            <a:endParaRPr lang="en-GB" sz="4000" b="0" i="1" u="none" strike="noStrike" baseline="0" dirty="0">
              <a:solidFill>
                <a:srgbClr val="000000"/>
              </a:solidFill>
              <a:latin typeface="UtopiaStd-DispIt"/>
            </a:endParaRPr>
          </a:p>
        </p:txBody>
      </p:sp>
    </p:spTree>
    <p:extLst>
      <p:ext uri="{BB962C8B-B14F-4D97-AF65-F5344CB8AC3E}">
        <p14:creationId xmlns:p14="http://schemas.microsoft.com/office/powerpoint/2010/main" val="1710068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43BDC-1511-54A5-41DF-B2C2B919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997527"/>
            <a:ext cx="3201366" cy="4609479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FRS Governance  Wales &amp; England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Multiple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Local Services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endParaRPr lang="en-GB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D80CF-48D0-D755-66DD-202015D25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695" y="243840"/>
            <a:ext cx="7127619" cy="6604022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r>
              <a:rPr lang="en-GB" sz="4000" b="1" dirty="0"/>
              <a:t>Wales</a:t>
            </a:r>
          </a:p>
          <a:p>
            <a:pPr marL="0" indent="0">
              <a:buNone/>
            </a:pPr>
            <a:r>
              <a:rPr lang="en-GB" sz="2600" b="1" dirty="0"/>
              <a:t>3 FRS </a:t>
            </a:r>
            <a:r>
              <a:rPr lang="en-GB" sz="2600" dirty="0"/>
              <a:t>based on the </a:t>
            </a:r>
            <a:r>
              <a:rPr lang="en-GB" sz="2600" b="1" dirty="0"/>
              <a:t>‘combined authority</a:t>
            </a:r>
            <a:r>
              <a:rPr lang="en-GB" sz="2600" dirty="0"/>
              <a:t>’ model’ of governance and Welsh Government provide policy, guidance, objectives and priorities in the </a:t>
            </a:r>
            <a:r>
              <a:rPr lang="en-GB" sz="2600" b="1" dirty="0"/>
              <a:t>FRS national framework 2016</a:t>
            </a:r>
            <a:r>
              <a:rPr lang="en-GB" sz="2600" dirty="0"/>
              <a:t> </a:t>
            </a:r>
          </a:p>
          <a:p>
            <a:endParaRPr lang="en-GB" sz="800" dirty="0"/>
          </a:p>
          <a:p>
            <a:r>
              <a:rPr lang="en-GB" sz="2400" b="1" dirty="0"/>
              <a:t>Chief F&amp;R Adviser </a:t>
            </a:r>
            <a:r>
              <a:rPr lang="en-GB" sz="2400" dirty="0"/>
              <a:t>(and Deputy), undertakes thematic reviews. From 2024 Intervention powers and appointed 4 independent commissioners SWFRS</a:t>
            </a:r>
          </a:p>
          <a:p>
            <a:endParaRPr lang="en-GB" sz="1100" dirty="0"/>
          </a:p>
          <a:p>
            <a:r>
              <a:rPr lang="en-GB" sz="2400" dirty="0"/>
              <a:t>Audit Wales – annual Audit reports and (positive) national reports in 2012, 2015, 2018.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4000" b="1" dirty="0"/>
              <a:t>England</a:t>
            </a:r>
          </a:p>
          <a:p>
            <a:r>
              <a:rPr lang="en-GB" sz="2900" dirty="0"/>
              <a:t>Home Office; 44 FRS with indirectly elected FRAs on Single County, Combined Authority, and Metropolitan FRA (3 models), and directly elected Mayoral, and Fire Police &amp; Crime Commissioners models (2 models).</a:t>
            </a:r>
          </a:p>
          <a:p>
            <a:endParaRPr lang="en-GB" sz="1100" dirty="0"/>
          </a:p>
          <a:p>
            <a:r>
              <a:rPr lang="en-GB" sz="2600" dirty="0"/>
              <a:t>Policy, delivery and assurance in </a:t>
            </a:r>
            <a:r>
              <a:rPr lang="en-GB" sz="2600" b="1" dirty="0"/>
              <a:t>National Frameworks </a:t>
            </a:r>
            <a:r>
              <a:rPr lang="en-GB" sz="2600" dirty="0"/>
              <a:t>(latest 2018). HMICFRS undertakes service and thematic inspections and reviews.</a:t>
            </a:r>
          </a:p>
          <a:p>
            <a:endParaRPr lang="en-GB" sz="900" dirty="0"/>
          </a:p>
          <a:p>
            <a:r>
              <a:rPr lang="en-GB" sz="2900" dirty="0"/>
              <a:t>Government has Intervention powers since 1999. Annual Audits and NAO  reports. External Audit currently acknowledged as “unfit for purpose” (Redmond 2020) </a:t>
            </a:r>
          </a:p>
          <a:p>
            <a:endParaRPr lang="en-GB" sz="8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6131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9AECFB-79CC-4F76-7FBC-DA73E7944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>
                <a:solidFill>
                  <a:srgbClr val="FFFFFF"/>
                </a:solidFill>
                <a:latin typeface="+mn-lt"/>
              </a:rPr>
              <a:t>HMICFRS Inspection Programme 2025-2027.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07542-5676-04DB-CB79-31C17A577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b="1" dirty="0"/>
              <a:t>Aspects of Performance previously outside of their evaluations</a:t>
            </a:r>
          </a:p>
          <a:p>
            <a:pPr marL="0" indent="0">
              <a:buNone/>
            </a:pPr>
            <a:endParaRPr lang="en-GB" sz="1000" dirty="0"/>
          </a:p>
          <a:p>
            <a:r>
              <a:rPr lang="en-GB" sz="2400" dirty="0"/>
              <a:t>The impact of </a:t>
            </a:r>
            <a:r>
              <a:rPr lang="en-GB" sz="2400" b="1" dirty="0"/>
              <a:t>FRA governance, oversight and scrutiny </a:t>
            </a:r>
            <a:r>
              <a:rPr lang="en-GB" sz="2400" dirty="0"/>
              <a:t>of FRS – “we will not inspect governance in the FRA …. only the impact of FRA governance. </a:t>
            </a:r>
          </a:p>
          <a:p>
            <a:endParaRPr lang="en-GB" sz="1000" dirty="0"/>
          </a:p>
          <a:p>
            <a:r>
              <a:rPr lang="en-GB" sz="2400" b="1" dirty="0"/>
              <a:t>Leadership at all levels in FRS</a:t>
            </a:r>
            <a:r>
              <a:rPr lang="en-GB" sz="2400" dirty="0"/>
              <a:t>.</a:t>
            </a:r>
          </a:p>
          <a:p>
            <a:endParaRPr lang="en-GB" sz="1000" dirty="0"/>
          </a:p>
          <a:p>
            <a:r>
              <a:rPr lang="en-GB" sz="2400" b="1" dirty="0"/>
              <a:t>FRSs’ work </a:t>
            </a:r>
            <a:r>
              <a:rPr lang="en-GB" sz="2400" dirty="0"/>
              <a:t>to improve </a:t>
            </a:r>
            <a:r>
              <a:rPr lang="en-GB" sz="2400" b="1" dirty="0"/>
              <a:t>community resilience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b="1" dirty="0"/>
              <a:t>We have also identified opportunities to better show the context within which FRSs are operating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06598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98DBF1-FBEF-8381-6288-3E54937F1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1153572"/>
            <a:ext cx="3567194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  <a:latin typeface="+mn-lt"/>
              </a:rPr>
              <a:t>FRAs and  </a:t>
            </a:r>
            <a:br>
              <a:rPr lang="en-GB" sz="3600" b="1" dirty="0">
                <a:solidFill>
                  <a:srgbClr val="FFFFFF"/>
                </a:solidFill>
                <a:latin typeface="+mn-lt"/>
              </a:rPr>
            </a:br>
            <a:br>
              <a:rPr lang="en-GB" sz="3600" b="1" dirty="0">
                <a:solidFill>
                  <a:srgbClr val="FFFFFF"/>
                </a:solidFill>
                <a:latin typeface="+mn-lt"/>
              </a:rPr>
            </a:br>
            <a:r>
              <a:rPr lang="en-GB" sz="3600" b="1" dirty="0">
                <a:solidFill>
                  <a:srgbClr val="FFFFFF"/>
                </a:solidFill>
                <a:latin typeface="+mn-lt"/>
              </a:rPr>
              <a:t>Community Risk Management Plans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5B615-4662-4DC1-5F0B-3A3A342C2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186527" cy="5585619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GB" sz="3000" dirty="0"/>
              <a:t>CRMP must identify and assess </a:t>
            </a:r>
            <a:r>
              <a:rPr lang="en-GB" sz="3000" b="1" dirty="0"/>
              <a:t>all foreseeable risks </a:t>
            </a:r>
            <a:r>
              <a:rPr lang="en-GB" sz="3000" dirty="0"/>
              <a:t>to fire and rescue affecting communities. </a:t>
            </a:r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sz="3000" dirty="0"/>
              <a:t>HMICFRS will use the </a:t>
            </a:r>
            <a:r>
              <a:rPr lang="en-GB" sz="3000" b="1" dirty="0"/>
              <a:t>plan as a source of information for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Assessing risk and vulnerability </a:t>
            </a:r>
            <a:r>
              <a:rPr lang="en-GB" dirty="0"/>
              <a:t>in respect of each service;</a:t>
            </a:r>
          </a:p>
          <a:p>
            <a:endParaRPr lang="en-GB" sz="800" dirty="0"/>
          </a:p>
          <a:p>
            <a:r>
              <a:rPr lang="en-GB" dirty="0"/>
              <a:t>Identify the </a:t>
            </a:r>
            <a:r>
              <a:rPr lang="en-GB" b="1" dirty="0"/>
              <a:t>factors that affect public safety</a:t>
            </a:r>
            <a:r>
              <a:rPr lang="en-GB" dirty="0"/>
              <a:t>; and </a:t>
            </a:r>
          </a:p>
          <a:p>
            <a:endParaRPr lang="en-GB" sz="800" dirty="0"/>
          </a:p>
          <a:p>
            <a:r>
              <a:rPr lang="en-GB" sz="3000" dirty="0"/>
              <a:t>How FRS will </a:t>
            </a:r>
            <a:r>
              <a:rPr lang="en-GB" sz="3000" b="1" dirty="0"/>
              <a:t>use prevention, protection and response activities to mitigate risk</a:t>
            </a:r>
            <a:r>
              <a:rPr lang="en-GB" sz="3000" dirty="0"/>
              <a:t> to communities.</a:t>
            </a:r>
          </a:p>
          <a:p>
            <a:pPr marL="0" indent="0">
              <a:buNone/>
            </a:pP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3342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57743C-675B-66F4-AEF9-564AC71C8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>
                <a:solidFill>
                  <a:srgbClr val="FFFFFF"/>
                </a:solidFill>
                <a:latin typeface="+mn-lt"/>
              </a:rPr>
              <a:t>Integrating them into the reports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D3637-8AC2-7B95-F8BC-921AD2DD6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640" y="591344"/>
            <a:ext cx="7146526" cy="5585619"/>
          </a:xfrm>
        </p:spPr>
        <p:txBody>
          <a:bodyPr anchor="ctr">
            <a:normAutofit lnSpcReduction="10000"/>
          </a:bodyPr>
          <a:lstStyle/>
          <a:p>
            <a:r>
              <a:rPr lang="en-GB" dirty="0"/>
              <a:t>In the assessment of effectiveness, we will also examine </a:t>
            </a:r>
            <a:r>
              <a:rPr lang="en-GB" b="1" dirty="0"/>
              <a:t>how FRS’s work with local communities to make them more resilience</a:t>
            </a:r>
          </a:p>
          <a:p>
            <a:endParaRPr lang="en-GB" sz="1000" dirty="0"/>
          </a:p>
          <a:p>
            <a:r>
              <a:rPr lang="en-GB" dirty="0"/>
              <a:t>In the assessment of efficiency, </a:t>
            </a:r>
            <a:r>
              <a:rPr lang="en-GB" b="1" dirty="0"/>
              <a:t>we will combine how FRS uses its resources to manage current risks and how it is planning to manage future risks </a:t>
            </a:r>
            <a:r>
              <a:rPr lang="en-GB" dirty="0"/>
              <a:t>(so as to concentrate more on outcomes for communities and the workforce).</a:t>
            </a:r>
          </a:p>
          <a:p>
            <a:endParaRPr lang="en-GB" sz="1000" dirty="0"/>
          </a:p>
          <a:p>
            <a:r>
              <a:rPr lang="en-GB" dirty="0"/>
              <a:t>In people we will add a </a:t>
            </a:r>
            <a:r>
              <a:rPr lang="en-GB" b="1" dirty="0"/>
              <a:t>new section </a:t>
            </a:r>
            <a:r>
              <a:rPr lang="en-GB" dirty="0"/>
              <a:t>to reports after ‘overall summary’ where we set out the </a:t>
            </a:r>
            <a:r>
              <a:rPr lang="en-GB" b="1" dirty="0"/>
              <a:t>most important findings on the services leadership</a:t>
            </a:r>
          </a:p>
        </p:txBody>
      </p:sp>
    </p:spTree>
    <p:extLst>
      <p:ext uri="{BB962C8B-B14F-4D97-AF65-F5344CB8AC3E}">
        <p14:creationId xmlns:p14="http://schemas.microsoft.com/office/powerpoint/2010/main" val="505383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D7D48A-FC97-203A-E6E5-C9D09B64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Overview and Scrutiny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43998-4E64-274E-F7E8-6C9435084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lnSpcReduction="10000"/>
          </a:bodyPr>
          <a:lstStyle/>
          <a:p>
            <a:r>
              <a:rPr lang="en-GB" sz="2000" dirty="0"/>
              <a:t>Overview and Scrutiny model of executive governance </a:t>
            </a:r>
            <a:r>
              <a:rPr lang="en-GB" sz="2000" b="1" dirty="0"/>
              <a:t>derived from parliamentary model</a:t>
            </a:r>
            <a:r>
              <a:rPr lang="en-GB" sz="2000" dirty="0"/>
              <a:t> (but more extensive) introduced in 2000 Local Government Act 2000 to replace internal scrutiny the committee system  </a:t>
            </a:r>
          </a:p>
          <a:p>
            <a:endParaRPr lang="en-GB" sz="800" dirty="0"/>
          </a:p>
          <a:p>
            <a:r>
              <a:rPr lang="en-GB" sz="2000" dirty="0"/>
              <a:t>Localism Act 2011 gave option of </a:t>
            </a:r>
            <a:r>
              <a:rPr lang="en-GB" sz="2000" b="1" dirty="0"/>
              <a:t>reverting to committee system </a:t>
            </a:r>
            <a:r>
              <a:rPr lang="en-GB" sz="2000" dirty="0"/>
              <a:t>which generated concerns over the effectiveness of scrutiny </a:t>
            </a:r>
          </a:p>
          <a:p>
            <a:endParaRPr lang="en-GB" sz="800" dirty="0"/>
          </a:p>
          <a:p>
            <a:r>
              <a:rPr lang="en-GB" sz="2000" dirty="0"/>
              <a:t>In 2017 the DCLG Select Committee Inquiry found </a:t>
            </a:r>
            <a:r>
              <a:rPr lang="en-GB" sz="2000" b="1" dirty="0"/>
              <a:t>“the most significant factor in determining whether or not scrutiny committees are effective is the organisational culture of a particular authority”  </a:t>
            </a:r>
            <a:r>
              <a:rPr lang="en-GB" sz="2000" dirty="0"/>
              <a:t>The will as well as the wherewithal?</a:t>
            </a:r>
          </a:p>
          <a:p>
            <a:endParaRPr lang="en-GB" sz="800" dirty="0"/>
          </a:p>
          <a:p>
            <a:r>
              <a:rPr lang="en-GB" sz="2000" dirty="0"/>
              <a:t>FRS External Scrutiny by HMICFRS, Auditors and Courts.</a:t>
            </a:r>
          </a:p>
          <a:p>
            <a:endParaRPr lang="en-GB" sz="800" dirty="0"/>
          </a:p>
          <a:p>
            <a:r>
              <a:rPr lang="en-GB" sz="2000" dirty="0"/>
              <a:t>PCCs and FPCCs consistently acknowledged to have relatively </a:t>
            </a:r>
            <a:r>
              <a:rPr lang="en-GB" sz="2000" b="1" dirty="0"/>
              <a:t>poor internal scrutiny</a:t>
            </a:r>
            <a:r>
              <a:rPr lang="en-GB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05035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A5A6F-C9D5-1239-8109-0C22D5DA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4594745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The 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(under) use 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of 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Independent Non-Executive Directors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(NEDS)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436C-E9EB-2811-AB99-BC51E3C8F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lnSpcReduction="10000"/>
          </a:bodyPr>
          <a:lstStyle/>
          <a:p>
            <a:r>
              <a:rPr lang="en-GB" sz="2000" dirty="0"/>
              <a:t>Use of NEDs adopted from </a:t>
            </a:r>
            <a:r>
              <a:rPr lang="en-GB" sz="2000" b="1" dirty="0"/>
              <a:t>private sector </a:t>
            </a:r>
            <a:r>
              <a:rPr lang="en-GB" sz="2000" dirty="0"/>
              <a:t>governance model. </a:t>
            </a:r>
          </a:p>
          <a:p>
            <a:endParaRPr lang="en-GB" sz="800" dirty="0"/>
          </a:p>
          <a:p>
            <a:r>
              <a:rPr lang="en-GB" sz="2000" b="1" dirty="0"/>
              <a:t>2017 Select Committee </a:t>
            </a:r>
            <a:r>
              <a:rPr lang="en-GB" sz="2000" dirty="0"/>
              <a:t>used evidence from within LAs.</a:t>
            </a:r>
          </a:p>
          <a:p>
            <a:endParaRPr lang="en-GB" sz="800" dirty="0"/>
          </a:p>
          <a:p>
            <a:r>
              <a:rPr lang="en-GB" sz="2000" b="1" dirty="0"/>
              <a:t>Central Government </a:t>
            </a:r>
            <a:r>
              <a:rPr lang="en-GB" sz="2000" dirty="0"/>
              <a:t>departments and Non-Departmental Public Bodies adopted NEDs in 2000s</a:t>
            </a:r>
          </a:p>
          <a:p>
            <a:endParaRPr lang="en-GB" sz="800" dirty="0"/>
          </a:p>
          <a:p>
            <a:r>
              <a:rPr lang="en-GB" sz="2000" dirty="0"/>
              <a:t>Most evidence available on local public services is from </a:t>
            </a:r>
            <a:r>
              <a:rPr lang="en-GB" sz="2000" b="1" dirty="0"/>
              <a:t>NHS trusts </a:t>
            </a:r>
            <a:r>
              <a:rPr lang="en-GB" sz="2000" dirty="0"/>
              <a:t>and from </a:t>
            </a:r>
            <a:r>
              <a:rPr lang="en-GB" sz="2000" b="1" dirty="0"/>
              <a:t>Education</a:t>
            </a:r>
            <a:r>
              <a:rPr lang="en-GB" sz="2000" dirty="0"/>
              <a:t> (primary secondary tertiary and HEIs)</a:t>
            </a:r>
          </a:p>
          <a:p>
            <a:endParaRPr lang="en-GB" sz="800" dirty="0"/>
          </a:p>
          <a:p>
            <a:r>
              <a:rPr lang="en-GB" sz="2000" b="1" dirty="0"/>
              <a:t>Pre-2012 Health &amp; Social Care Act </a:t>
            </a:r>
            <a:r>
              <a:rPr lang="en-GB" sz="2000" dirty="0"/>
              <a:t>appears the most effective model (Board is made up of Executive Team and expert NEDS with independent chair) </a:t>
            </a:r>
          </a:p>
          <a:p>
            <a:endParaRPr lang="en-GB" sz="800" dirty="0"/>
          </a:p>
          <a:p>
            <a:r>
              <a:rPr lang="en-GB" sz="2000" dirty="0"/>
              <a:t>In non-PFCC authority, PCC or Mayor can </a:t>
            </a:r>
            <a:r>
              <a:rPr lang="en-GB" sz="2000" b="1" dirty="0"/>
              <a:t>attend or nominate a delegate onto the scrutiny panel/committee </a:t>
            </a:r>
            <a:r>
              <a:rPr lang="en-GB" sz="2000" dirty="0"/>
              <a:t>(Lakoma 2024).</a:t>
            </a:r>
          </a:p>
        </p:txBody>
      </p:sp>
    </p:spTree>
    <p:extLst>
      <p:ext uri="{BB962C8B-B14F-4D97-AF65-F5344CB8AC3E}">
        <p14:creationId xmlns:p14="http://schemas.microsoft.com/office/powerpoint/2010/main" val="2613712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08A5D2-0F3E-CEFC-D463-75BD3F3FD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967038"/>
          </a:xfrm>
        </p:spPr>
        <p:txBody>
          <a:bodyPr anchor="ctr">
            <a:normAutofit/>
          </a:bodyPr>
          <a:lstStyle/>
          <a:p>
            <a:r>
              <a:rPr lang="en-GB" sz="4000" b="1" dirty="0">
                <a:latin typeface="+mn-lt"/>
              </a:rPr>
              <a:t>Big take-out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37C78-487A-E965-0C4E-745E2185E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2346960"/>
            <a:ext cx="5806440" cy="3893119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The lesson for individual FRA and FRSs</a:t>
            </a:r>
          </a:p>
          <a:p>
            <a:pPr marL="0" indent="0">
              <a:buNone/>
            </a:pPr>
            <a:endParaRPr lang="en-GB" sz="900" b="1" dirty="0"/>
          </a:p>
          <a:p>
            <a:r>
              <a:rPr lang="en-GB" sz="2600" dirty="0"/>
              <a:t>In practice it is all about mutually respectful and supportive relationships  and ultimately it is about trust</a:t>
            </a:r>
          </a:p>
          <a:p>
            <a:endParaRPr lang="en-GB" sz="1700" dirty="0"/>
          </a:p>
          <a:p>
            <a:endParaRPr lang="en-GB" sz="1700" dirty="0"/>
          </a:p>
          <a:p>
            <a:pPr marL="0" indent="0">
              <a:buNone/>
            </a:pPr>
            <a:r>
              <a:rPr lang="en-GB" sz="3000" b="1" dirty="0"/>
              <a:t>The real question for the sector</a:t>
            </a:r>
          </a:p>
          <a:p>
            <a:pPr marL="0" indent="0">
              <a:buNone/>
            </a:pPr>
            <a:endParaRPr lang="en-GB" sz="900" dirty="0"/>
          </a:p>
          <a:p>
            <a:r>
              <a:rPr lang="en-GB" sz="2600" dirty="0"/>
              <a:t>How do you facilitate good governance and good scrutiny both internal and external? </a:t>
            </a:r>
          </a:p>
          <a:p>
            <a:endParaRPr lang="en-GB" sz="1700" dirty="0"/>
          </a:p>
        </p:txBody>
      </p:sp>
      <p:pic>
        <p:nvPicPr>
          <p:cNvPr id="5" name="Picture 4" descr="Hands holding each other's wrists and interlinked to form a circle">
            <a:extLst>
              <a:ext uri="{FF2B5EF4-FFF2-40B4-BE49-F238E27FC236}">
                <a16:creationId xmlns:a16="http://schemas.microsoft.com/office/drawing/2014/main" id="{69DE3346-B3C0-9EF8-F476-BDD71BBE95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899" r="22264" b="-1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6849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uestion marks in a line and one question mark is lit">
            <a:extLst>
              <a:ext uri="{FF2B5EF4-FFF2-40B4-BE49-F238E27FC236}">
                <a16:creationId xmlns:a16="http://schemas.microsoft.com/office/drawing/2014/main" id="{4E185511-D05B-5D3C-6998-06A60109D57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0783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6568F-057B-EC92-84C8-FAC99E28C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473" y="2950387"/>
            <a:ext cx="3052293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4000" b="1" dirty="0">
                <a:solidFill>
                  <a:srgbClr val="FFFFFF"/>
                </a:solidFill>
              </a:rPr>
              <a:t>Thank you </a:t>
            </a:r>
            <a:br>
              <a:rPr lang="en-US" sz="4000" b="1" dirty="0">
                <a:solidFill>
                  <a:srgbClr val="FFFFFF"/>
                </a:solidFill>
              </a:rPr>
            </a:br>
            <a:r>
              <a:rPr lang="en-US" sz="4000" b="1" dirty="0">
                <a:solidFill>
                  <a:srgbClr val="FFFFFF"/>
                </a:solidFill>
              </a:rPr>
              <a:t>for </a:t>
            </a:r>
            <a:br>
              <a:rPr lang="en-US" sz="4000" b="1" dirty="0">
                <a:solidFill>
                  <a:srgbClr val="FFFFFF"/>
                </a:solidFill>
              </a:rPr>
            </a:br>
            <a:r>
              <a:rPr lang="en-US" sz="4000" b="1" dirty="0">
                <a:solidFill>
                  <a:srgbClr val="FFFFFF"/>
                </a:solidFill>
              </a:rPr>
              <a:t>listening.</a:t>
            </a:r>
          </a:p>
        </p:txBody>
      </p:sp>
    </p:spTree>
    <p:extLst>
      <p:ext uri="{BB962C8B-B14F-4D97-AF65-F5344CB8AC3E}">
        <p14:creationId xmlns:p14="http://schemas.microsoft.com/office/powerpoint/2010/main" val="277408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406EF-5EEF-9C45-2B41-BE2B000A5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3700" b="1">
                <a:solidFill>
                  <a:srgbClr val="FFFFFF"/>
                </a:solidFill>
                <a:latin typeface="+mn-lt"/>
              </a:rPr>
              <a:t>Governance, Accountability and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4B7CE-9CF1-A852-554D-E7A713DEB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9" y="649480"/>
            <a:ext cx="6861058" cy="5546047"/>
          </a:xfrm>
        </p:spPr>
        <p:txBody>
          <a:bodyPr anchor="ctr"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Higher standards of Governance, Accountability and Transparency are required in democratic administrations when operating in the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public interest and spending the public’s money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/>
          </a:p>
          <a:p>
            <a:pPr marL="342900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Governance, Leadership, Management are overlapping concepts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(as are Strategic and Operational Governance) and they are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core concepts in public policy, public service delivery and public assurance. </a:t>
            </a:r>
          </a:p>
          <a:p>
            <a:pPr marL="34290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Accountability in the Public Sector is Complex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 it works at both individual and systemic levels and has multiple dimensions e.g., types (political, legal, bureaucratic, professional) directions (vertical, horizontal, diagonal) and temporal (retrospective and prospective).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5445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3DC972-7946-095B-5C36-F248579D6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748885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Good Governance is essential, 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but 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it is not a panacea.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55F27-BFC2-C586-7674-6AEC6519F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1" y="649480"/>
            <a:ext cx="688848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/>
              <a:t>Good Governance is an </a:t>
            </a:r>
            <a:r>
              <a:rPr lang="en-GB" sz="2400" b="1" dirty="0"/>
              <a:t>integral part of a cluster of mutually supporting attributes </a:t>
            </a:r>
            <a:r>
              <a:rPr lang="en-GB" sz="2400" dirty="0"/>
              <a:t>that underpin successful organisations,</a:t>
            </a:r>
            <a:r>
              <a:rPr lang="en-GB" sz="2400" u="sng" dirty="0"/>
              <a:t> it is only one part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sz="800" dirty="0"/>
          </a:p>
          <a:p>
            <a:r>
              <a:rPr lang="en-GB" sz="2000" dirty="0"/>
              <a:t>These  include:</a:t>
            </a:r>
          </a:p>
          <a:p>
            <a:pPr lvl="1"/>
            <a:r>
              <a:rPr lang="en-GB" sz="2000" dirty="0"/>
              <a:t>Organisational </a:t>
            </a:r>
            <a:r>
              <a:rPr lang="en-GB" sz="2000" b="1" dirty="0"/>
              <a:t>Culture, </a:t>
            </a:r>
          </a:p>
          <a:p>
            <a:pPr lvl="1"/>
            <a:r>
              <a:rPr lang="en-GB" sz="2000" b="1" dirty="0"/>
              <a:t>Leadership</a:t>
            </a:r>
            <a:r>
              <a:rPr lang="en-GB" sz="2000" dirty="0"/>
              <a:t>, throughout all levels (particularly in FRS circumstances)</a:t>
            </a:r>
          </a:p>
          <a:p>
            <a:pPr lvl="1"/>
            <a:r>
              <a:rPr lang="en-GB" sz="2000" b="1" dirty="0"/>
              <a:t>Strategy</a:t>
            </a:r>
            <a:r>
              <a:rPr lang="en-GB" sz="2000" dirty="0"/>
              <a:t> and strategic oversight, </a:t>
            </a:r>
          </a:p>
          <a:p>
            <a:pPr lvl="1"/>
            <a:r>
              <a:rPr lang="en-GB" sz="2000" dirty="0"/>
              <a:t>Efficient and effective </a:t>
            </a:r>
            <a:r>
              <a:rPr lang="en-GB" sz="2000" b="1" dirty="0"/>
              <a:t>Collaborations and Partnerships </a:t>
            </a:r>
          </a:p>
          <a:p>
            <a:pPr lvl="1"/>
            <a:r>
              <a:rPr lang="en-GB" sz="2000" dirty="0"/>
              <a:t>Operational Issues and </a:t>
            </a:r>
            <a:r>
              <a:rPr lang="en-GB" sz="2000" b="1" dirty="0"/>
              <a:t>service delivery </a:t>
            </a:r>
          </a:p>
          <a:p>
            <a:pPr lvl="1"/>
            <a:r>
              <a:rPr lang="en-GB" sz="2000" dirty="0"/>
              <a:t>These are all interrelated and based on </a:t>
            </a:r>
            <a:r>
              <a:rPr lang="en-GB" sz="2000" b="1" dirty="0"/>
              <a:t>mutual respect trust and reciprocity.</a:t>
            </a:r>
          </a:p>
          <a:p>
            <a:pPr lvl="1"/>
            <a:endParaRPr lang="en-GB" sz="800" dirty="0"/>
          </a:p>
          <a:p>
            <a:r>
              <a:rPr lang="en-GB" sz="2400" dirty="0"/>
              <a:t>The key to good organisations is how they deal with </a:t>
            </a:r>
            <a:r>
              <a:rPr lang="en-GB" sz="2400" b="1" dirty="0"/>
              <a:t>relationships</a:t>
            </a:r>
            <a:r>
              <a:rPr lang="en-GB" sz="2400" dirty="0"/>
              <a:t> 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8650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2A9F4D-ADA6-EA18-30BE-DB88A342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586855"/>
            <a:ext cx="3302328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Some basic underpinnings from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E90D2-D551-85C8-476F-AEF5A08D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GB" dirty="0"/>
              <a:t>Good governance is like leadership it is </a:t>
            </a:r>
            <a:r>
              <a:rPr lang="en-GB" b="1" dirty="0"/>
              <a:t>everybody's business </a:t>
            </a:r>
            <a:r>
              <a:rPr lang="en-GB" dirty="0"/>
              <a:t>not just the Senior Leadership Teams.</a:t>
            </a:r>
          </a:p>
          <a:p>
            <a:endParaRPr lang="en-GB" sz="1000" dirty="0"/>
          </a:p>
          <a:p>
            <a:r>
              <a:rPr lang="en-GB" dirty="0"/>
              <a:t>The purpose of good governance is more than just establishing </a:t>
            </a:r>
            <a:r>
              <a:rPr lang="en-GB" b="1" dirty="0"/>
              <a:t>constitutional arrangements,</a:t>
            </a:r>
            <a:r>
              <a:rPr lang="en-GB" dirty="0"/>
              <a:t> administrative structures and </a:t>
            </a:r>
            <a:r>
              <a:rPr lang="en-GB" b="1" dirty="0"/>
              <a:t>delegated powers</a:t>
            </a:r>
            <a:r>
              <a:rPr lang="en-GB" dirty="0"/>
              <a:t>.</a:t>
            </a:r>
          </a:p>
          <a:p>
            <a:endParaRPr lang="en-GB" sz="1000" dirty="0"/>
          </a:p>
          <a:p>
            <a:r>
              <a:rPr lang="en-GB" dirty="0"/>
              <a:t>The purpose of good governance as shown by CIPFAs Framework is to </a:t>
            </a:r>
            <a:r>
              <a:rPr lang="en-GB" b="1" dirty="0"/>
              <a:t>improve outcomes delivered to the public.</a:t>
            </a:r>
            <a:r>
              <a:rPr lang="en-GB" dirty="0"/>
              <a:t>           (an example from Nottingham City Council)</a:t>
            </a:r>
          </a:p>
        </p:txBody>
      </p:sp>
    </p:spTree>
    <p:extLst>
      <p:ext uri="{BB962C8B-B14F-4D97-AF65-F5344CB8AC3E}">
        <p14:creationId xmlns:p14="http://schemas.microsoft.com/office/powerpoint/2010/main" val="158880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3DD7D5-A7CB-A207-C6F3-4E9C1E2F7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>
                <a:solidFill>
                  <a:srgbClr val="FFFFFF"/>
                </a:solidFill>
                <a:latin typeface="+mn-lt"/>
              </a:rPr>
              <a:t>Learning from other sector governance arrangements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696AA-AED4-BB62-2063-1CED36BEF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lnSpcReduction="10000"/>
          </a:bodyPr>
          <a:lstStyle/>
          <a:p>
            <a:r>
              <a:rPr lang="en-GB" b="1" dirty="0"/>
              <a:t>There is no one definitive framework, but the most relevant ones are: </a:t>
            </a:r>
          </a:p>
          <a:p>
            <a:endParaRPr lang="en-GB" sz="2400" dirty="0"/>
          </a:p>
          <a:p>
            <a:r>
              <a:rPr lang="en-GB" sz="2400" dirty="0"/>
              <a:t>The </a:t>
            </a:r>
            <a:r>
              <a:rPr lang="en-GB" sz="2400" b="1" dirty="0"/>
              <a:t>CIPFA/IFCA </a:t>
            </a:r>
            <a:r>
              <a:rPr lang="en-GB" sz="2400" dirty="0"/>
              <a:t>Framework</a:t>
            </a:r>
          </a:p>
          <a:p>
            <a:r>
              <a:rPr lang="en-GB" sz="2400" dirty="0"/>
              <a:t>The </a:t>
            </a:r>
            <a:r>
              <a:rPr lang="en-GB" sz="2400" b="1" dirty="0"/>
              <a:t>Local Government </a:t>
            </a:r>
            <a:r>
              <a:rPr lang="en-GB" sz="2400" dirty="0"/>
              <a:t>Framework</a:t>
            </a:r>
          </a:p>
          <a:p>
            <a:r>
              <a:rPr lang="en-GB" sz="2400" dirty="0"/>
              <a:t>The </a:t>
            </a:r>
            <a:r>
              <a:rPr lang="en-GB" sz="2400" b="1" dirty="0"/>
              <a:t>NHS</a:t>
            </a:r>
            <a:r>
              <a:rPr lang="en-GB" sz="2400" dirty="0"/>
              <a:t> Framework</a:t>
            </a:r>
          </a:p>
          <a:p>
            <a:r>
              <a:rPr lang="en-GB" sz="2400" dirty="0"/>
              <a:t>The </a:t>
            </a:r>
            <a:r>
              <a:rPr lang="en-GB" sz="2400" b="1" dirty="0"/>
              <a:t>Police</a:t>
            </a:r>
            <a:r>
              <a:rPr lang="en-GB" sz="2400" dirty="0"/>
              <a:t> Leadership and Standards Framework</a:t>
            </a:r>
          </a:p>
          <a:p>
            <a:r>
              <a:rPr lang="en-GB" sz="2400" dirty="0"/>
              <a:t>The </a:t>
            </a:r>
            <a:r>
              <a:rPr lang="en-GB" sz="2400" b="1" dirty="0"/>
              <a:t>NFCC </a:t>
            </a:r>
            <a:r>
              <a:rPr lang="en-GB" sz="2400" dirty="0"/>
              <a:t> Project and Corporate Governance</a:t>
            </a:r>
          </a:p>
          <a:p>
            <a:endParaRPr lang="en-GB" sz="2400" dirty="0"/>
          </a:p>
          <a:p>
            <a:r>
              <a:rPr lang="en-GB" b="1" dirty="0"/>
              <a:t>Academics find students benefit most when students compare all these frameworks and see the differences and the reasons for differences</a:t>
            </a:r>
          </a:p>
        </p:txBody>
      </p:sp>
    </p:spTree>
    <p:extLst>
      <p:ext uri="{BB962C8B-B14F-4D97-AF65-F5344CB8AC3E}">
        <p14:creationId xmlns:p14="http://schemas.microsoft.com/office/powerpoint/2010/main" val="420339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CD3AC6-00B9-4A82-275C-11FBD54E1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773509" cy="1148980"/>
          </a:xfrm>
        </p:spPr>
        <p:txBody>
          <a:bodyPr anchor="b">
            <a:normAutofit/>
          </a:bodyPr>
          <a:lstStyle/>
          <a:p>
            <a:r>
              <a:rPr lang="en-GB" sz="3200" b="1" dirty="0">
                <a:latin typeface="+mn-lt"/>
              </a:rPr>
              <a:t>The model of ‘good governance’ in the public sector?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0BD7B-D3B2-87BD-AE8F-AC0FDCD49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604" y="2044700"/>
            <a:ext cx="5773509" cy="4089400"/>
          </a:xfrm>
        </p:spPr>
        <p:txBody>
          <a:bodyPr anchor="t">
            <a:normAutofit/>
          </a:bodyPr>
          <a:lstStyle/>
          <a:p>
            <a:r>
              <a:rPr lang="en-GB" sz="2000" dirty="0"/>
              <a:t>Based on the </a:t>
            </a:r>
            <a:r>
              <a:rPr lang="en-GB" sz="2000" b="1" dirty="0"/>
              <a:t>International Framework Good Governance in the Public Sector </a:t>
            </a:r>
            <a:r>
              <a:rPr lang="en-GB" sz="2000" dirty="0"/>
              <a:t>(IFCA 2014)</a:t>
            </a:r>
          </a:p>
          <a:p>
            <a:endParaRPr lang="en-GB" sz="800" dirty="0"/>
          </a:p>
          <a:p>
            <a:r>
              <a:rPr lang="en-GB" sz="2000" b="1" dirty="0"/>
              <a:t>“Delivering Good Governance in Local Government” </a:t>
            </a:r>
            <a:r>
              <a:rPr lang="en-GB" sz="2000" dirty="0"/>
              <a:t>Framework. (Solace/CIPFA 2016)</a:t>
            </a:r>
          </a:p>
          <a:p>
            <a:endParaRPr lang="en-GB" sz="800" dirty="0"/>
          </a:p>
          <a:p>
            <a:r>
              <a:rPr lang="en-GB" sz="2000" dirty="0"/>
              <a:t>A set of principles that should underpin an authority’s:</a:t>
            </a:r>
          </a:p>
          <a:p>
            <a:pPr marL="457200" lvl="1" indent="0">
              <a:buNone/>
            </a:pPr>
            <a:r>
              <a:rPr lang="en-GB" sz="2000" dirty="0"/>
              <a:t>• Planning, priorities, and objectives</a:t>
            </a:r>
          </a:p>
          <a:p>
            <a:pPr marL="457200" lvl="1" indent="0">
              <a:buNone/>
            </a:pPr>
            <a:r>
              <a:rPr lang="en-GB" sz="2000" dirty="0"/>
              <a:t>• Decision making</a:t>
            </a:r>
          </a:p>
          <a:p>
            <a:pPr marL="457200" lvl="1" indent="0">
              <a:buNone/>
            </a:pPr>
            <a:r>
              <a:rPr lang="en-GB" sz="2000" dirty="0"/>
              <a:t>• Policies &amp; procedures</a:t>
            </a:r>
          </a:p>
          <a:p>
            <a:pPr marL="457200" lvl="1" indent="0">
              <a:buNone/>
            </a:pPr>
            <a:r>
              <a:rPr lang="en-GB" sz="2000" dirty="0"/>
              <a:t>• Culture, values, ways of working</a:t>
            </a:r>
          </a:p>
          <a:p>
            <a:pPr marL="457200" lvl="1" indent="0">
              <a:buNone/>
            </a:pPr>
            <a:endParaRPr lang="en-GB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BA3319-1A03-9662-6699-EB75FA4BD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7106" y="909081"/>
            <a:ext cx="3588251" cy="507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1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F0AE10-CA44-B0B4-6AEC-EF57C3F7E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6969" y="405837"/>
            <a:ext cx="8345031" cy="63562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E5DBE2-57F3-D8AF-B4AE-C1DDA7EB3DBE}"/>
              </a:ext>
            </a:extLst>
          </p:cNvPr>
          <p:cNvSpPr txBox="1"/>
          <p:nvPr/>
        </p:nvSpPr>
        <p:spPr>
          <a:xfrm>
            <a:off x="428979" y="2690336"/>
            <a:ext cx="3149599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Definition:</a:t>
            </a:r>
            <a:br>
              <a:rPr lang="en-GB" dirty="0"/>
            </a:br>
            <a:br>
              <a:rPr lang="en-GB" dirty="0"/>
            </a:br>
            <a:r>
              <a:rPr lang="en-GB" sz="2400" b="1" dirty="0"/>
              <a:t>Governance comprises the arrangements put in place to ensure that the intended outcomes for stakeholders are defined and achieved.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8C78B3-4AE9-69C2-CA48-A6ECE66B353B}"/>
              </a:ext>
            </a:extLst>
          </p:cNvPr>
          <p:cNvSpPr txBox="1"/>
          <p:nvPr/>
        </p:nvSpPr>
        <p:spPr>
          <a:xfrm>
            <a:off x="417689" y="405837"/>
            <a:ext cx="3160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Delivering Good Governance in Local Government, Framework </a:t>
            </a:r>
          </a:p>
        </p:txBody>
      </p:sp>
    </p:spTree>
    <p:extLst>
      <p:ext uri="{BB962C8B-B14F-4D97-AF65-F5344CB8AC3E}">
        <p14:creationId xmlns:p14="http://schemas.microsoft.com/office/powerpoint/2010/main" val="3790644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12C397-B31C-4F4C-F434-2BC03EE26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4606034"/>
          </a:xfrm>
        </p:spPr>
        <p:txBody>
          <a:bodyPr anchor="b">
            <a:normAutofit/>
          </a:bodyPr>
          <a:lstStyle/>
          <a:p>
            <a:pPr algn="r"/>
            <a:r>
              <a:rPr lang="en-GB" sz="3600" b="1" dirty="0">
                <a:solidFill>
                  <a:srgbClr val="FFFFFF"/>
                </a:solidFill>
                <a:latin typeface="+mn-lt"/>
              </a:rPr>
              <a:t>The origins of Fire Service  Governance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3600" b="1" dirty="0">
                <a:solidFill>
                  <a:srgbClr val="FFFFFF"/>
                </a:solidFill>
                <a:latin typeface="+mn-lt"/>
              </a:rPr>
              <a:t>Local Government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5570A-4E0F-EF63-E340-25672E57B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9" y="649480"/>
            <a:ext cx="6861058" cy="5546047"/>
          </a:xfrm>
        </p:spPr>
        <p:txBody>
          <a:bodyPr anchor="ctr">
            <a:normAutofit/>
          </a:bodyPr>
          <a:lstStyle/>
          <a:p>
            <a:r>
              <a:rPr lang="en-GB" sz="2200" dirty="0"/>
              <a:t>In</a:t>
            </a:r>
            <a:r>
              <a:rPr lang="en-GB" sz="2200" b="1" dirty="0"/>
              <a:t> 1947 </a:t>
            </a:r>
            <a:r>
              <a:rPr lang="en-GB" sz="2200" dirty="0"/>
              <a:t>the national fire service was transformed into a Local government service (counties and boroughs) and after Local Government Reorganisation in</a:t>
            </a:r>
            <a:r>
              <a:rPr lang="en-GB" sz="2200" b="1" dirty="0"/>
              <a:t> 1974 </a:t>
            </a:r>
            <a:r>
              <a:rPr lang="en-GB" sz="2200" dirty="0"/>
              <a:t>became the responsibility of County and “upper tier” LAs.</a:t>
            </a:r>
          </a:p>
          <a:p>
            <a:endParaRPr lang="en-GB" sz="2000" dirty="0"/>
          </a:p>
          <a:p>
            <a:r>
              <a:rPr lang="en-GB" sz="2200" dirty="0"/>
              <a:t>Thus 1947-2001 both Police and FRS were governed by the committee system of LAs which is essentially an </a:t>
            </a:r>
            <a:r>
              <a:rPr lang="en-GB" sz="2200" b="1" dirty="0"/>
              <a:t>indirectly elected stakeholder model </a:t>
            </a:r>
            <a:r>
              <a:rPr lang="en-GB" sz="2200" dirty="0"/>
              <a:t>of governance.</a:t>
            </a:r>
          </a:p>
          <a:p>
            <a:endParaRPr lang="en-GB" sz="2000" dirty="0"/>
          </a:p>
          <a:p>
            <a:r>
              <a:rPr lang="en-GB" sz="2200" dirty="0"/>
              <a:t>The Local Government Act 2000 introduced </a:t>
            </a:r>
            <a:r>
              <a:rPr lang="en-GB" sz="2200" b="1" dirty="0"/>
              <a:t>Overview and Scrutiny System </a:t>
            </a:r>
            <a:r>
              <a:rPr lang="en-GB" sz="2200" dirty="0"/>
              <a:t>which was mandatory for all but smallest district councils.    </a:t>
            </a:r>
          </a:p>
        </p:txBody>
      </p:sp>
    </p:spTree>
    <p:extLst>
      <p:ext uri="{BB962C8B-B14F-4D97-AF65-F5344CB8AC3E}">
        <p14:creationId xmlns:p14="http://schemas.microsoft.com/office/powerpoint/2010/main" val="1963644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43BDC-1511-54A5-41DF-B2C2B919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5521401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FRS Governance in the UK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 Single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National Services</a:t>
            </a:r>
            <a:br>
              <a:rPr lang="en-GB" sz="4000" b="1" dirty="0">
                <a:solidFill>
                  <a:srgbClr val="FFFFFF"/>
                </a:solidFill>
                <a:latin typeface="+mn-lt"/>
              </a:rPr>
            </a:br>
            <a:r>
              <a:rPr lang="en-GB" sz="4000" b="1" dirty="0">
                <a:solidFill>
                  <a:srgbClr val="FFFFFF"/>
                </a:solidFill>
                <a:latin typeface="+mn-lt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D80CF-48D0-D755-66DD-202015D25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9100" y="320040"/>
            <a:ext cx="7721599" cy="616966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GB" sz="3000" b="1" dirty="0"/>
              <a:t>Northern Ireland </a:t>
            </a:r>
          </a:p>
          <a:p>
            <a:r>
              <a:rPr lang="en-GB" sz="2200" dirty="0"/>
              <a:t>NI Office and (intermittently) devolved to </a:t>
            </a:r>
            <a:r>
              <a:rPr lang="en-GB" sz="2200" b="1" dirty="0"/>
              <a:t>Stormont; Non-Departmental Public Body; NIFRS Board - </a:t>
            </a:r>
            <a:r>
              <a:rPr lang="en-GB" sz="2200" dirty="0"/>
              <a:t>the Chair and 10 NEDs appointed by Ministers (4 District Councillors 6 lay members) plus the CFO. </a:t>
            </a:r>
          </a:p>
          <a:p>
            <a:endParaRPr lang="en-GB" sz="900" dirty="0"/>
          </a:p>
          <a:p>
            <a:r>
              <a:rPr lang="en-GB" sz="2200" dirty="0"/>
              <a:t>Local authorities much weaker in NI so </a:t>
            </a:r>
            <a:r>
              <a:rPr lang="en-GB" sz="2200" b="1" dirty="0"/>
              <a:t>little robust local scrutiny </a:t>
            </a:r>
            <a:r>
              <a:rPr lang="en-GB" sz="2200" dirty="0"/>
              <a:t>and </a:t>
            </a:r>
            <a:r>
              <a:rPr lang="en-GB" sz="2200" b="1" dirty="0"/>
              <a:t>no dedicated Inspectorate. </a:t>
            </a:r>
            <a:r>
              <a:rPr lang="en-GB" sz="2200" dirty="0"/>
              <a:t>Annual financial audits only.</a:t>
            </a:r>
          </a:p>
          <a:p>
            <a:endParaRPr lang="en-GB" sz="2000" b="1" dirty="0"/>
          </a:p>
          <a:p>
            <a:endParaRPr lang="en-GB" sz="2000" b="1" dirty="0"/>
          </a:p>
          <a:p>
            <a:pPr marL="0" indent="0">
              <a:buNone/>
            </a:pPr>
            <a:r>
              <a:rPr lang="en-GB" sz="3000" b="1" dirty="0"/>
              <a:t>Scotland </a:t>
            </a:r>
          </a:p>
          <a:p>
            <a:r>
              <a:rPr lang="en-GB" sz="2200" dirty="0"/>
              <a:t>Ministers set objectives and expectations  in </a:t>
            </a:r>
            <a:r>
              <a:rPr lang="en-GB" sz="2200" b="1" dirty="0"/>
              <a:t>Fire and Rescue Framework </a:t>
            </a:r>
            <a:r>
              <a:rPr lang="en-GB" sz="2200" dirty="0"/>
              <a:t>2022 relationships in a </a:t>
            </a:r>
            <a:r>
              <a:rPr lang="en-GB" sz="2200" b="1" dirty="0"/>
              <a:t>Governance and Accountability Framework </a:t>
            </a:r>
            <a:r>
              <a:rPr lang="en-GB" sz="2200" dirty="0"/>
              <a:t>2024</a:t>
            </a:r>
          </a:p>
          <a:p>
            <a:endParaRPr lang="en-GB" sz="900" b="1" dirty="0"/>
          </a:p>
          <a:p>
            <a:r>
              <a:rPr lang="en-GB" sz="2000" b="1" dirty="0"/>
              <a:t>SFRS Board </a:t>
            </a:r>
            <a:r>
              <a:rPr lang="en-GB" sz="2000" dirty="0"/>
              <a:t>a Chair and 14 Non-Executive members appointed by Scottish Ministers with (annual report to parliament).</a:t>
            </a:r>
          </a:p>
          <a:p>
            <a:endParaRPr lang="en-GB" sz="900" b="1" dirty="0"/>
          </a:p>
          <a:p>
            <a:r>
              <a:rPr lang="en-GB" sz="2200" b="1" dirty="0"/>
              <a:t>HM Fire Service Inspectorate </a:t>
            </a:r>
            <a:r>
              <a:rPr lang="en-GB" sz="2200" dirty="0"/>
              <a:t>(service delivery, local delivery, thematic focussed inspections Dispute determinations (non-domestic). </a:t>
            </a:r>
            <a:r>
              <a:rPr lang="en-GB" sz="2200" b="1" dirty="0"/>
              <a:t>Audit Scotland – </a:t>
            </a:r>
            <a:r>
              <a:rPr lang="en-GB" sz="2200" dirty="0"/>
              <a:t>annual Audit reports and National reports (2012, 2015, 2018). </a:t>
            </a:r>
          </a:p>
        </p:txBody>
      </p:sp>
    </p:spTree>
    <p:extLst>
      <p:ext uri="{BB962C8B-B14F-4D97-AF65-F5344CB8AC3E}">
        <p14:creationId xmlns:p14="http://schemas.microsoft.com/office/powerpoint/2010/main" val="3623586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1424</Words>
  <Application>Microsoft Office PowerPoint</Application>
  <PresentationFormat>Widescreen</PresentationFormat>
  <Paragraphs>148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Agenda-Bold</vt:lpstr>
      <vt:lpstr>Agenda-Light</vt:lpstr>
      <vt:lpstr>UtopiaStd-DispIt</vt:lpstr>
      <vt:lpstr>Arial</vt:lpstr>
      <vt:lpstr>Calibri</vt:lpstr>
      <vt:lpstr>Calibri Light</vt:lpstr>
      <vt:lpstr>Office Theme</vt:lpstr>
      <vt:lpstr> FRS governance:  the current state-of- play   and   HMICFRS  Inspection Programme 2025-2027 </vt:lpstr>
      <vt:lpstr>Governance, Accountability and Transparency</vt:lpstr>
      <vt:lpstr>Good Governance is essential,  but  it is not a panacea. </vt:lpstr>
      <vt:lpstr>Some basic underpinnings from research</vt:lpstr>
      <vt:lpstr>Learning from other sector governance arrangements</vt:lpstr>
      <vt:lpstr>The model of ‘good governance’ in the public sector?</vt:lpstr>
      <vt:lpstr>PowerPoint Presentation</vt:lpstr>
      <vt:lpstr>The origins of Fire Service  Governance   Local Government  </vt:lpstr>
      <vt:lpstr>FRS Governance in the UK     Single National Services  </vt:lpstr>
      <vt:lpstr>FRS Governance  Wales &amp; England    Multiple Local Services </vt:lpstr>
      <vt:lpstr>HMICFRS Inspection Programme 2025-2027.</vt:lpstr>
      <vt:lpstr>FRAs and    Community Risk Management Plans</vt:lpstr>
      <vt:lpstr>Integrating them into the reports</vt:lpstr>
      <vt:lpstr>Overview and Scrutiny</vt:lpstr>
      <vt:lpstr>The  (under) use  of   Independent Non-Executive Directors (NEDS) </vt:lpstr>
      <vt:lpstr>Big take-out messages</vt:lpstr>
      <vt:lpstr>Thank you  for  listening.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HMICFRS  Academic Reference Group  4th September 2024    How governance holds fire services to account</dc:title>
  <dc:creator>Murphy, Peter</dc:creator>
  <cp:lastModifiedBy>Murphy, Peter</cp:lastModifiedBy>
  <cp:revision>18</cp:revision>
  <cp:lastPrinted>2025-01-23T09:20:55Z</cp:lastPrinted>
  <dcterms:created xsi:type="dcterms:W3CDTF">2024-08-23T14:16:52Z</dcterms:created>
  <dcterms:modified xsi:type="dcterms:W3CDTF">2025-01-23T13:47:21Z</dcterms:modified>
</cp:coreProperties>
</file>