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7" r:id="rId5"/>
    <p:sldId id="259" r:id="rId6"/>
    <p:sldId id="306" r:id="rId7"/>
    <p:sldId id="329" r:id="rId8"/>
    <p:sldId id="330" r:id="rId9"/>
    <p:sldId id="336" r:id="rId10"/>
    <p:sldId id="258" r:id="rId11"/>
    <p:sldId id="273" r:id="rId12"/>
    <p:sldId id="288" r:id="rId13"/>
    <p:sldId id="290" r:id="rId14"/>
    <p:sldId id="291" r:id="rId15"/>
    <p:sldId id="292" r:id="rId16"/>
    <p:sldId id="293" r:id="rId17"/>
    <p:sldId id="337" r:id="rId18"/>
    <p:sldId id="338" r:id="rId19"/>
    <p:sldId id="339" r:id="rId20"/>
    <p:sldId id="305" r:id="rId21"/>
    <p:sldId id="335" r:id="rId22"/>
    <p:sldId id="285" r:id="rId23"/>
    <p:sldId id="342" r:id="rId24"/>
    <p:sldId id="331" r:id="rId25"/>
    <p:sldId id="307" r:id="rId26"/>
    <p:sldId id="327" r:id="rId27"/>
    <p:sldId id="340" r:id="rId28"/>
    <p:sldId id="34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5B"/>
    <a:srgbClr val="B5B0AC"/>
    <a:srgbClr val="6F6258"/>
    <a:srgbClr val="E5E5E5"/>
    <a:srgbClr val="EC6D86"/>
    <a:srgbClr val="9E043D"/>
    <a:srgbClr val="BB3F07"/>
    <a:srgbClr val="C7D533"/>
    <a:srgbClr val="821E69"/>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p:restoredTop sz="94711"/>
  </p:normalViewPr>
  <p:slideViewPr>
    <p:cSldViewPr snapToGrid="0" snapToObjects="1">
      <p:cViewPr varScale="1">
        <p:scale>
          <a:sx n="106" d="100"/>
          <a:sy n="106" d="100"/>
        </p:scale>
        <p:origin x="492"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8861E-3CFA-4CCA-B88C-DA8CBC62FA1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CEB52AA5-DD48-4A80-9F62-11CC7E72CC20}">
      <dgm:prSet phldrT="[Text]"/>
      <dgm:spPr/>
      <dgm:t>
        <a:bodyPr/>
        <a:lstStyle/>
        <a:p>
          <a:r>
            <a:rPr lang="en-GB" dirty="0"/>
            <a:t>Stage 1</a:t>
          </a:r>
        </a:p>
      </dgm:t>
    </dgm:pt>
    <dgm:pt modelId="{E0B96B2A-EDD5-4F9A-8194-B3F2981A1E4B}" type="parTrans" cxnId="{D495AFF1-DB70-42EF-A983-766F30371FE0}">
      <dgm:prSet/>
      <dgm:spPr/>
      <dgm:t>
        <a:bodyPr/>
        <a:lstStyle/>
        <a:p>
          <a:endParaRPr lang="en-GB"/>
        </a:p>
      </dgm:t>
    </dgm:pt>
    <dgm:pt modelId="{E0755DBE-2D48-49E4-B445-E865C997EECA}" type="sibTrans" cxnId="{D495AFF1-DB70-42EF-A983-766F30371FE0}">
      <dgm:prSet/>
      <dgm:spPr/>
      <dgm:t>
        <a:bodyPr/>
        <a:lstStyle/>
        <a:p>
          <a:endParaRPr lang="en-GB"/>
        </a:p>
      </dgm:t>
    </dgm:pt>
    <dgm:pt modelId="{AB691F7C-F104-4113-B6C9-EDC8510818C1}">
      <dgm:prSet phldrT="[Text]"/>
      <dgm:spPr/>
      <dgm:t>
        <a:bodyPr/>
        <a:lstStyle/>
        <a:p>
          <a:r>
            <a:rPr lang="en-GB" sz="3100" dirty="0"/>
            <a:t>Internal review of individual outputs</a:t>
          </a:r>
        </a:p>
      </dgm:t>
    </dgm:pt>
    <dgm:pt modelId="{ED33CF51-5681-414A-8C8B-380B2CAC951D}" type="parTrans" cxnId="{B10213D8-DD7D-4366-9186-B542949A71F3}">
      <dgm:prSet/>
      <dgm:spPr/>
      <dgm:t>
        <a:bodyPr/>
        <a:lstStyle/>
        <a:p>
          <a:endParaRPr lang="en-GB"/>
        </a:p>
      </dgm:t>
    </dgm:pt>
    <dgm:pt modelId="{B46EA9B6-B7B6-42B8-8C15-727C311B9CD5}" type="sibTrans" cxnId="{B10213D8-DD7D-4366-9186-B542949A71F3}">
      <dgm:prSet/>
      <dgm:spPr/>
      <dgm:t>
        <a:bodyPr/>
        <a:lstStyle/>
        <a:p>
          <a:endParaRPr lang="en-GB"/>
        </a:p>
      </dgm:t>
    </dgm:pt>
    <dgm:pt modelId="{E047817F-EE3B-477F-AB87-5E13C744D433}">
      <dgm:prSet phldrT="[Text]" custT="1"/>
      <dgm:spPr/>
      <dgm:t>
        <a:bodyPr/>
        <a:lstStyle/>
        <a:p>
          <a:r>
            <a:rPr lang="en-GB" sz="1800" dirty="0"/>
            <a:t>1 within the same department 1 from another department</a:t>
          </a:r>
        </a:p>
      </dgm:t>
    </dgm:pt>
    <dgm:pt modelId="{DEAF845F-2885-4DF5-8079-9C199E0FE8A2}" type="parTrans" cxnId="{0D03C5B4-D8D6-4E0B-B901-309F8492B361}">
      <dgm:prSet/>
      <dgm:spPr/>
      <dgm:t>
        <a:bodyPr/>
        <a:lstStyle/>
        <a:p>
          <a:endParaRPr lang="en-GB"/>
        </a:p>
      </dgm:t>
    </dgm:pt>
    <dgm:pt modelId="{392F167B-416B-4B1C-8422-7E5DB61A8C3C}" type="sibTrans" cxnId="{0D03C5B4-D8D6-4E0B-B901-309F8492B361}">
      <dgm:prSet/>
      <dgm:spPr/>
      <dgm:t>
        <a:bodyPr/>
        <a:lstStyle/>
        <a:p>
          <a:endParaRPr lang="en-GB"/>
        </a:p>
      </dgm:t>
    </dgm:pt>
    <dgm:pt modelId="{08A5F1F0-29E8-4EDF-AB20-A437F37C8688}">
      <dgm:prSet phldrT="[Text]"/>
      <dgm:spPr/>
      <dgm:t>
        <a:bodyPr/>
        <a:lstStyle/>
        <a:p>
          <a:r>
            <a:rPr lang="en-GB" dirty="0"/>
            <a:t>Stage 2</a:t>
          </a:r>
        </a:p>
      </dgm:t>
    </dgm:pt>
    <dgm:pt modelId="{1242FFA2-B655-44BF-B19B-7A18F3DEFF2F}" type="parTrans" cxnId="{5C36E63C-420A-4E0F-92D7-A515EA75A8F9}">
      <dgm:prSet/>
      <dgm:spPr/>
      <dgm:t>
        <a:bodyPr/>
        <a:lstStyle/>
        <a:p>
          <a:endParaRPr lang="en-GB"/>
        </a:p>
      </dgm:t>
    </dgm:pt>
    <dgm:pt modelId="{B09573CF-86E9-45D1-BA77-401FDF670A3A}" type="sibTrans" cxnId="{5C36E63C-420A-4E0F-92D7-A515EA75A8F9}">
      <dgm:prSet/>
      <dgm:spPr/>
      <dgm:t>
        <a:bodyPr/>
        <a:lstStyle/>
        <a:p>
          <a:endParaRPr lang="en-GB"/>
        </a:p>
      </dgm:t>
    </dgm:pt>
    <dgm:pt modelId="{F913A5D8-8E78-4AFA-A7C1-E931849B7158}">
      <dgm:prSet phldrT="[Text]"/>
      <dgm:spPr/>
      <dgm:t>
        <a:bodyPr/>
        <a:lstStyle/>
        <a:p>
          <a:r>
            <a:rPr lang="en-GB" sz="3100" dirty="0"/>
            <a:t>External Peer Assessment</a:t>
          </a:r>
        </a:p>
      </dgm:t>
    </dgm:pt>
    <dgm:pt modelId="{386C8AFE-C0E0-4CD2-9389-7A8C8B167DC8}" type="parTrans" cxnId="{547D3733-6421-4D40-B63A-13B6A99C47BB}">
      <dgm:prSet/>
      <dgm:spPr/>
      <dgm:t>
        <a:bodyPr/>
        <a:lstStyle/>
        <a:p>
          <a:endParaRPr lang="en-GB"/>
        </a:p>
      </dgm:t>
    </dgm:pt>
    <dgm:pt modelId="{2735B3E8-E6EA-406B-9B49-1E5EA2BE7A06}" type="sibTrans" cxnId="{547D3733-6421-4D40-B63A-13B6A99C47BB}">
      <dgm:prSet/>
      <dgm:spPr/>
      <dgm:t>
        <a:bodyPr/>
        <a:lstStyle/>
        <a:p>
          <a:endParaRPr lang="en-GB"/>
        </a:p>
      </dgm:t>
    </dgm:pt>
    <dgm:pt modelId="{D14CD49E-0DD4-4F5A-99DE-60321877F677}">
      <dgm:prSet phldrT="[Text]" custT="1"/>
      <dgm:spPr/>
      <dgm:t>
        <a:bodyPr/>
        <a:lstStyle/>
        <a:p>
          <a:r>
            <a:rPr lang="en-GB" sz="1800" dirty="0"/>
            <a:t>2 or 3 peers off authorised list</a:t>
          </a:r>
        </a:p>
      </dgm:t>
    </dgm:pt>
    <dgm:pt modelId="{E918DD2A-5AC2-4323-A4C3-9C1C9FD58B99}" type="parTrans" cxnId="{D9D0473E-CC4A-4675-A1CA-5F5AFC5948EA}">
      <dgm:prSet/>
      <dgm:spPr/>
      <dgm:t>
        <a:bodyPr/>
        <a:lstStyle/>
        <a:p>
          <a:endParaRPr lang="en-GB"/>
        </a:p>
      </dgm:t>
    </dgm:pt>
    <dgm:pt modelId="{947A3F8E-FDA6-4BF5-999E-3CB87C09B8CF}" type="sibTrans" cxnId="{D9D0473E-CC4A-4675-A1CA-5F5AFC5948EA}">
      <dgm:prSet/>
      <dgm:spPr/>
      <dgm:t>
        <a:bodyPr/>
        <a:lstStyle/>
        <a:p>
          <a:endParaRPr lang="en-GB"/>
        </a:p>
      </dgm:t>
    </dgm:pt>
    <dgm:pt modelId="{3DE7406E-55EB-429F-930A-AD0C771C1CC8}">
      <dgm:prSet phldrT="[Text]"/>
      <dgm:spPr/>
      <dgm:t>
        <a:bodyPr/>
        <a:lstStyle/>
        <a:p>
          <a:r>
            <a:rPr lang="en-GB" dirty="0"/>
            <a:t>Stage 3</a:t>
          </a:r>
        </a:p>
      </dgm:t>
    </dgm:pt>
    <dgm:pt modelId="{8AA5A7A0-4D7A-4AD5-9F88-02F1424C0ACE}" type="parTrans" cxnId="{38DFF039-0324-4345-8D32-7F2CEACCA8A7}">
      <dgm:prSet/>
      <dgm:spPr/>
      <dgm:t>
        <a:bodyPr/>
        <a:lstStyle/>
        <a:p>
          <a:endParaRPr lang="en-GB"/>
        </a:p>
      </dgm:t>
    </dgm:pt>
    <dgm:pt modelId="{B6D6761D-44CC-470C-ABDA-AB3FCEB6E0AD}" type="sibTrans" cxnId="{38DFF039-0324-4345-8D32-7F2CEACCA8A7}">
      <dgm:prSet/>
      <dgm:spPr/>
      <dgm:t>
        <a:bodyPr/>
        <a:lstStyle/>
        <a:p>
          <a:endParaRPr lang="en-GB"/>
        </a:p>
      </dgm:t>
    </dgm:pt>
    <dgm:pt modelId="{BB60DF59-28CD-4013-AEB1-D68B19217A22}">
      <dgm:prSet phldrT="[Text]"/>
      <dgm:spPr/>
      <dgm:t>
        <a:bodyPr/>
        <a:lstStyle/>
        <a:p>
          <a:r>
            <a:rPr lang="en-GB" sz="3100" dirty="0"/>
            <a:t>Moderation within School</a:t>
          </a:r>
        </a:p>
      </dgm:t>
    </dgm:pt>
    <dgm:pt modelId="{C7C016AF-315E-44CD-A4D7-861444B58CB2}" type="parTrans" cxnId="{D403F6C3-8B8A-4102-9673-55ED41DED057}">
      <dgm:prSet/>
      <dgm:spPr/>
      <dgm:t>
        <a:bodyPr/>
        <a:lstStyle/>
        <a:p>
          <a:endParaRPr lang="en-GB"/>
        </a:p>
      </dgm:t>
    </dgm:pt>
    <dgm:pt modelId="{ED4BEEDA-FD9B-4403-8826-0879342CBB3C}" type="sibTrans" cxnId="{D403F6C3-8B8A-4102-9673-55ED41DED057}">
      <dgm:prSet/>
      <dgm:spPr/>
      <dgm:t>
        <a:bodyPr/>
        <a:lstStyle/>
        <a:p>
          <a:endParaRPr lang="en-GB"/>
        </a:p>
      </dgm:t>
    </dgm:pt>
    <dgm:pt modelId="{2A490601-948A-4887-B922-F7EC129F0423}">
      <dgm:prSet phldrT="[Text]" custT="1"/>
      <dgm:spPr/>
      <dgm:t>
        <a:bodyPr/>
        <a:lstStyle/>
        <a:p>
          <a:r>
            <a:rPr lang="en-GB" sz="1800" dirty="0"/>
            <a:t>If quality is 3 or 4* add to university database</a:t>
          </a:r>
        </a:p>
      </dgm:t>
    </dgm:pt>
    <dgm:pt modelId="{7CBD315D-7C44-4F3A-8741-8E1662ECC2B2}" type="parTrans" cxnId="{EE2ACF0E-A314-45DE-BF06-CA425D648D71}">
      <dgm:prSet/>
      <dgm:spPr/>
      <dgm:t>
        <a:bodyPr/>
        <a:lstStyle/>
        <a:p>
          <a:endParaRPr lang="en-GB"/>
        </a:p>
      </dgm:t>
    </dgm:pt>
    <dgm:pt modelId="{EABC4D46-80FC-4906-9112-4BCF7DD1C404}" type="sibTrans" cxnId="{EE2ACF0E-A314-45DE-BF06-CA425D648D71}">
      <dgm:prSet/>
      <dgm:spPr/>
      <dgm:t>
        <a:bodyPr/>
        <a:lstStyle/>
        <a:p>
          <a:endParaRPr lang="en-GB"/>
        </a:p>
      </dgm:t>
    </dgm:pt>
    <dgm:pt modelId="{646E4DF3-060B-49DD-9DA3-CBC1042A6B86}" type="pres">
      <dgm:prSet presAssocID="{D3A8861E-3CFA-4CCA-B88C-DA8CBC62FA1E}" presName="linearFlow" presStyleCnt="0">
        <dgm:presLayoutVars>
          <dgm:dir/>
          <dgm:animLvl val="lvl"/>
          <dgm:resizeHandles val="exact"/>
        </dgm:presLayoutVars>
      </dgm:prSet>
      <dgm:spPr/>
    </dgm:pt>
    <dgm:pt modelId="{A7C9BD6E-41C3-4B70-A931-1AEC8521C122}" type="pres">
      <dgm:prSet presAssocID="{CEB52AA5-DD48-4A80-9F62-11CC7E72CC20}" presName="composite" presStyleCnt="0"/>
      <dgm:spPr/>
    </dgm:pt>
    <dgm:pt modelId="{D5DD1CF7-FB3B-4491-99FF-3593F241015F}" type="pres">
      <dgm:prSet presAssocID="{CEB52AA5-DD48-4A80-9F62-11CC7E72CC20}" presName="parentText" presStyleLbl="alignNode1" presStyleIdx="0" presStyleCnt="3">
        <dgm:presLayoutVars>
          <dgm:chMax val="1"/>
          <dgm:bulletEnabled val="1"/>
        </dgm:presLayoutVars>
      </dgm:prSet>
      <dgm:spPr/>
    </dgm:pt>
    <dgm:pt modelId="{85A42842-D1C2-4812-B9B2-5B3F01EDFC51}" type="pres">
      <dgm:prSet presAssocID="{CEB52AA5-DD48-4A80-9F62-11CC7E72CC20}" presName="descendantText" presStyleLbl="alignAcc1" presStyleIdx="0" presStyleCnt="3">
        <dgm:presLayoutVars>
          <dgm:bulletEnabled val="1"/>
        </dgm:presLayoutVars>
      </dgm:prSet>
      <dgm:spPr/>
    </dgm:pt>
    <dgm:pt modelId="{BE36223D-159F-469D-9798-CCCC82B7F6AD}" type="pres">
      <dgm:prSet presAssocID="{E0755DBE-2D48-49E4-B445-E865C997EECA}" presName="sp" presStyleCnt="0"/>
      <dgm:spPr/>
    </dgm:pt>
    <dgm:pt modelId="{78CBCE4D-43D7-4D01-90EF-E9D8178B37A5}" type="pres">
      <dgm:prSet presAssocID="{08A5F1F0-29E8-4EDF-AB20-A437F37C8688}" presName="composite" presStyleCnt="0"/>
      <dgm:spPr/>
    </dgm:pt>
    <dgm:pt modelId="{775E459F-C275-4B14-9172-0B5E72B39435}" type="pres">
      <dgm:prSet presAssocID="{08A5F1F0-29E8-4EDF-AB20-A437F37C8688}" presName="parentText" presStyleLbl="alignNode1" presStyleIdx="1" presStyleCnt="3">
        <dgm:presLayoutVars>
          <dgm:chMax val="1"/>
          <dgm:bulletEnabled val="1"/>
        </dgm:presLayoutVars>
      </dgm:prSet>
      <dgm:spPr/>
    </dgm:pt>
    <dgm:pt modelId="{0F226338-B411-432C-9E26-9F1820540FED}" type="pres">
      <dgm:prSet presAssocID="{08A5F1F0-29E8-4EDF-AB20-A437F37C8688}" presName="descendantText" presStyleLbl="alignAcc1" presStyleIdx="1" presStyleCnt="3">
        <dgm:presLayoutVars>
          <dgm:bulletEnabled val="1"/>
        </dgm:presLayoutVars>
      </dgm:prSet>
      <dgm:spPr/>
    </dgm:pt>
    <dgm:pt modelId="{6F0E85D3-797C-4F2C-9F14-32BF10002E4C}" type="pres">
      <dgm:prSet presAssocID="{B09573CF-86E9-45D1-BA77-401FDF670A3A}" presName="sp" presStyleCnt="0"/>
      <dgm:spPr/>
    </dgm:pt>
    <dgm:pt modelId="{1231CE79-EAD4-4CC5-9C59-FD26C6DFCBCB}" type="pres">
      <dgm:prSet presAssocID="{3DE7406E-55EB-429F-930A-AD0C771C1CC8}" presName="composite" presStyleCnt="0"/>
      <dgm:spPr/>
    </dgm:pt>
    <dgm:pt modelId="{D97329FE-B96C-4ECD-9BAF-26EBB643E4A7}" type="pres">
      <dgm:prSet presAssocID="{3DE7406E-55EB-429F-930A-AD0C771C1CC8}" presName="parentText" presStyleLbl="alignNode1" presStyleIdx="2" presStyleCnt="3">
        <dgm:presLayoutVars>
          <dgm:chMax val="1"/>
          <dgm:bulletEnabled val="1"/>
        </dgm:presLayoutVars>
      </dgm:prSet>
      <dgm:spPr/>
    </dgm:pt>
    <dgm:pt modelId="{79F0F2F6-3E07-40C3-BE02-00671B39A2FA}" type="pres">
      <dgm:prSet presAssocID="{3DE7406E-55EB-429F-930A-AD0C771C1CC8}" presName="descendantText" presStyleLbl="alignAcc1" presStyleIdx="2" presStyleCnt="3" custLinFactNeighborX="0" custLinFactNeighborY="-7286">
        <dgm:presLayoutVars>
          <dgm:bulletEnabled val="1"/>
        </dgm:presLayoutVars>
      </dgm:prSet>
      <dgm:spPr/>
    </dgm:pt>
  </dgm:ptLst>
  <dgm:cxnLst>
    <dgm:cxn modelId="{EE2ACF0E-A314-45DE-BF06-CA425D648D71}" srcId="{3DE7406E-55EB-429F-930A-AD0C771C1CC8}" destId="{2A490601-948A-4887-B922-F7EC129F0423}" srcOrd="1" destOrd="0" parTransId="{7CBD315D-7C44-4F3A-8741-8E1662ECC2B2}" sibTransId="{EABC4D46-80FC-4906-9112-4BCF7DD1C404}"/>
    <dgm:cxn modelId="{7E401721-CE73-49C0-842E-3966FE2C4BD2}" type="presOf" srcId="{2A490601-948A-4887-B922-F7EC129F0423}" destId="{79F0F2F6-3E07-40C3-BE02-00671B39A2FA}" srcOrd="0" destOrd="1" presId="urn:microsoft.com/office/officeart/2005/8/layout/chevron2"/>
    <dgm:cxn modelId="{547D3733-6421-4D40-B63A-13B6A99C47BB}" srcId="{08A5F1F0-29E8-4EDF-AB20-A437F37C8688}" destId="{F913A5D8-8E78-4AFA-A7C1-E931849B7158}" srcOrd="0" destOrd="0" parTransId="{386C8AFE-C0E0-4CD2-9389-7A8C8B167DC8}" sibTransId="{2735B3E8-E6EA-406B-9B49-1E5EA2BE7A06}"/>
    <dgm:cxn modelId="{14326036-5456-4675-8A8F-5C754ACFBC5A}" type="presOf" srcId="{08A5F1F0-29E8-4EDF-AB20-A437F37C8688}" destId="{775E459F-C275-4B14-9172-0B5E72B39435}" srcOrd="0" destOrd="0" presId="urn:microsoft.com/office/officeart/2005/8/layout/chevron2"/>
    <dgm:cxn modelId="{38DFF039-0324-4345-8D32-7F2CEACCA8A7}" srcId="{D3A8861E-3CFA-4CCA-B88C-DA8CBC62FA1E}" destId="{3DE7406E-55EB-429F-930A-AD0C771C1CC8}" srcOrd="2" destOrd="0" parTransId="{8AA5A7A0-4D7A-4AD5-9F88-02F1424C0ACE}" sibTransId="{B6D6761D-44CC-470C-ABDA-AB3FCEB6E0AD}"/>
    <dgm:cxn modelId="{5C36E63C-420A-4E0F-92D7-A515EA75A8F9}" srcId="{D3A8861E-3CFA-4CCA-B88C-DA8CBC62FA1E}" destId="{08A5F1F0-29E8-4EDF-AB20-A437F37C8688}" srcOrd="1" destOrd="0" parTransId="{1242FFA2-B655-44BF-B19B-7A18F3DEFF2F}" sibTransId="{B09573CF-86E9-45D1-BA77-401FDF670A3A}"/>
    <dgm:cxn modelId="{D9D0473E-CC4A-4675-A1CA-5F5AFC5948EA}" srcId="{08A5F1F0-29E8-4EDF-AB20-A437F37C8688}" destId="{D14CD49E-0DD4-4F5A-99DE-60321877F677}" srcOrd="1" destOrd="0" parTransId="{E918DD2A-5AC2-4323-A4C3-9C1C9FD58B99}" sibTransId="{947A3F8E-FDA6-4BF5-999E-3CB87C09B8CF}"/>
    <dgm:cxn modelId="{40EECA4F-D284-45FC-95B6-5226AADFF793}" type="presOf" srcId="{D14CD49E-0DD4-4F5A-99DE-60321877F677}" destId="{0F226338-B411-432C-9E26-9F1820540FED}" srcOrd="0" destOrd="1" presId="urn:microsoft.com/office/officeart/2005/8/layout/chevron2"/>
    <dgm:cxn modelId="{43D3AA98-B791-4371-B859-6AC3523284CF}" type="presOf" srcId="{BB60DF59-28CD-4013-AEB1-D68B19217A22}" destId="{79F0F2F6-3E07-40C3-BE02-00671B39A2FA}" srcOrd="0" destOrd="0" presId="urn:microsoft.com/office/officeart/2005/8/layout/chevron2"/>
    <dgm:cxn modelId="{0D03C5B4-D8D6-4E0B-B901-309F8492B361}" srcId="{CEB52AA5-DD48-4A80-9F62-11CC7E72CC20}" destId="{E047817F-EE3B-477F-AB87-5E13C744D433}" srcOrd="1" destOrd="0" parTransId="{DEAF845F-2885-4DF5-8079-9C199E0FE8A2}" sibTransId="{392F167B-416B-4B1C-8422-7E5DB61A8C3C}"/>
    <dgm:cxn modelId="{2A2C8CBF-8300-43E2-ACD3-72D1C54558B5}" type="presOf" srcId="{D3A8861E-3CFA-4CCA-B88C-DA8CBC62FA1E}" destId="{646E4DF3-060B-49DD-9DA3-CBC1042A6B86}" srcOrd="0" destOrd="0" presId="urn:microsoft.com/office/officeart/2005/8/layout/chevron2"/>
    <dgm:cxn modelId="{D403F6C3-8B8A-4102-9673-55ED41DED057}" srcId="{3DE7406E-55EB-429F-930A-AD0C771C1CC8}" destId="{BB60DF59-28CD-4013-AEB1-D68B19217A22}" srcOrd="0" destOrd="0" parTransId="{C7C016AF-315E-44CD-A4D7-861444B58CB2}" sibTransId="{ED4BEEDA-FD9B-4403-8826-0879342CBB3C}"/>
    <dgm:cxn modelId="{61057BC4-5016-4F51-A416-77B984EEC8EC}" type="presOf" srcId="{CEB52AA5-DD48-4A80-9F62-11CC7E72CC20}" destId="{D5DD1CF7-FB3B-4491-99FF-3593F241015F}" srcOrd="0" destOrd="0" presId="urn:microsoft.com/office/officeart/2005/8/layout/chevron2"/>
    <dgm:cxn modelId="{6776AFC8-1CA1-4FAD-A43F-02AAAC7C9B30}" type="presOf" srcId="{3DE7406E-55EB-429F-930A-AD0C771C1CC8}" destId="{D97329FE-B96C-4ECD-9BAF-26EBB643E4A7}" srcOrd="0" destOrd="0" presId="urn:microsoft.com/office/officeart/2005/8/layout/chevron2"/>
    <dgm:cxn modelId="{CCE64ED2-6E6E-4FED-95E5-8053ACC43062}" type="presOf" srcId="{F913A5D8-8E78-4AFA-A7C1-E931849B7158}" destId="{0F226338-B411-432C-9E26-9F1820540FED}" srcOrd="0" destOrd="0" presId="urn:microsoft.com/office/officeart/2005/8/layout/chevron2"/>
    <dgm:cxn modelId="{B10213D8-DD7D-4366-9186-B542949A71F3}" srcId="{CEB52AA5-DD48-4A80-9F62-11CC7E72CC20}" destId="{AB691F7C-F104-4113-B6C9-EDC8510818C1}" srcOrd="0" destOrd="0" parTransId="{ED33CF51-5681-414A-8C8B-380B2CAC951D}" sibTransId="{B46EA9B6-B7B6-42B8-8C15-727C311B9CD5}"/>
    <dgm:cxn modelId="{1830D2DF-49D1-4990-87BF-717C675E0C34}" type="presOf" srcId="{AB691F7C-F104-4113-B6C9-EDC8510818C1}" destId="{85A42842-D1C2-4812-B9B2-5B3F01EDFC51}" srcOrd="0" destOrd="0" presId="urn:microsoft.com/office/officeart/2005/8/layout/chevron2"/>
    <dgm:cxn modelId="{AEF8B4E0-8BA6-4C90-B36C-883AD48A8C43}" type="presOf" srcId="{E047817F-EE3B-477F-AB87-5E13C744D433}" destId="{85A42842-D1C2-4812-B9B2-5B3F01EDFC51}" srcOrd="0" destOrd="1" presId="urn:microsoft.com/office/officeart/2005/8/layout/chevron2"/>
    <dgm:cxn modelId="{D495AFF1-DB70-42EF-A983-766F30371FE0}" srcId="{D3A8861E-3CFA-4CCA-B88C-DA8CBC62FA1E}" destId="{CEB52AA5-DD48-4A80-9F62-11CC7E72CC20}" srcOrd="0" destOrd="0" parTransId="{E0B96B2A-EDD5-4F9A-8194-B3F2981A1E4B}" sibTransId="{E0755DBE-2D48-49E4-B445-E865C997EECA}"/>
    <dgm:cxn modelId="{77EA9E91-2098-4537-9057-20CDC13575E8}" type="presParOf" srcId="{646E4DF3-060B-49DD-9DA3-CBC1042A6B86}" destId="{A7C9BD6E-41C3-4B70-A931-1AEC8521C122}" srcOrd="0" destOrd="0" presId="urn:microsoft.com/office/officeart/2005/8/layout/chevron2"/>
    <dgm:cxn modelId="{9275E08D-9BB2-49BA-9A7D-9AA19425D320}" type="presParOf" srcId="{A7C9BD6E-41C3-4B70-A931-1AEC8521C122}" destId="{D5DD1CF7-FB3B-4491-99FF-3593F241015F}" srcOrd="0" destOrd="0" presId="urn:microsoft.com/office/officeart/2005/8/layout/chevron2"/>
    <dgm:cxn modelId="{AA63E9C1-1999-43E8-8D98-C053D2364A9F}" type="presParOf" srcId="{A7C9BD6E-41C3-4B70-A931-1AEC8521C122}" destId="{85A42842-D1C2-4812-B9B2-5B3F01EDFC51}" srcOrd="1" destOrd="0" presId="urn:microsoft.com/office/officeart/2005/8/layout/chevron2"/>
    <dgm:cxn modelId="{1D8AD9D5-EB66-4131-A983-944D3C0E3D35}" type="presParOf" srcId="{646E4DF3-060B-49DD-9DA3-CBC1042A6B86}" destId="{BE36223D-159F-469D-9798-CCCC82B7F6AD}" srcOrd="1" destOrd="0" presId="urn:microsoft.com/office/officeart/2005/8/layout/chevron2"/>
    <dgm:cxn modelId="{42059ED9-C445-4FE9-827E-08FFC7CAB107}" type="presParOf" srcId="{646E4DF3-060B-49DD-9DA3-CBC1042A6B86}" destId="{78CBCE4D-43D7-4D01-90EF-E9D8178B37A5}" srcOrd="2" destOrd="0" presId="urn:microsoft.com/office/officeart/2005/8/layout/chevron2"/>
    <dgm:cxn modelId="{D03890D6-8D0C-42D0-B30E-59A5629A7660}" type="presParOf" srcId="{78CBCE4D-43D7-4D01-90EF-E9D8178B37A5}" destId="{775E459F-C275-4B14-9172-0B5E72B39435}" srcOrd="0" destOrd="0" presId="urn:microsoft.com/office/officeart/2005/8/layout/chevron2"/>
    <dgm:cxn modelId="{2EE160C8-7627-402C-94FB-515E9B867DF7}" type="presParOf" srcId="{78CBCE4D-43D7-4D01-90EF-E9D8178B37A5}" destId="{0F226338-B411-432C-9E26-9F1820540FED}" srcOrd="1" destOrd="0" presId="urn:microsoft.com/office/officeart/2005/8/layout/chevron2"/>
    <dgm:cxn modelId="{2FC87B3D-5AEE-4EAD-9D15-382CA4356302}" type="presParOf" srcId="{646E4DF3-060B-49DD-9DA3-CBC1042A6B86}" destId="{6F0E85D3-797C-4F2C-9F14-32BF10002E4C}" srcOrd="3" destOrd="0" presId="urn:microsoft.com/office/officeart/2005/8/layout/chevron2"/>
    <dgm:cxn modelId="{4E2872B2-77E8-4E18-BA36-329996F51D36}" type="presParOf" srcId="{646E4DF3-060B-49DD-9DA3-CBC1042A6B86}" destId="{1231CE79-EAD4-4CC5-9C59-FD26C6DFCBCB}" srcOrd="4" destOrd="0" presId="urn:microsoft.com/office/officeart/2005/8/layout/chevron2"/>
    <dgm:cxn modelId="{AD0EE244-FC59-421B-9CCB-0CC864DCDFB6}" type="presParOf" srcId="{1231CE79-EAD4-4CC5-9C59-FD26C6DFCBCB}" destId="{D97329FE-B96C-4ECD-9BAF-26EBB643E4A7}" srcOrd="0" destOrd="0" presId="urn:microsoft.com/office/officeart/2005/8/layout/chevron2"/>
    <dgm:cxn modelId="{C6BB469E-AB06-43B7-AE8A-A18D57B77CF8}" type="presParOf" srcId="{1231CE79-EAD4-4CC5-9C59-FD26C6DFCBCB}" destId="{79F0F2F6-3E07-40C3-BE02-00671B39A2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F30872-79A6-429F-8378-A952AD13396D}" type="doc">
      <dgm:prSet loTypeId="urn:microsoft.com/office/officeart/2005/8/layout/hProcess11" loCatId="process" qsTypeId="urn:microsoft.com/office/officeart/2005/8/quickstyle/simple1" qsCatId="simple" csTypeId="urn:microsoft.com/office/officeart/2005/8/colors/accent1_2" csCatId="accent1" phldr="1"/>
      <dgm:spPr/>
    </dgm:pt>
    <dgm:pt modelId="{95A84BA2-9123-41B1-87D2-5845BAFE0CC1}">
      <dgm:prSet phldrT="[Text]" custT="1"/>
      <dgm:spPr/>
      <dgm:t>
        <a:bodyPr/>
        <a:lstStyle/>
        <a:p>
          <a:r>
            <a:rPr lang="en-GB" sz="1100" dirty="0"/>
            <a:t>Full UoA review by REF Planning Group (Autumn 25)</a:t>
          </a:r>
        </a:p>
      </dgm:t>
    </dgm:pt>
    <dgm:pt modelId="{E82538D1-5866-4B3A-832D-C7138C4F16D9}" type="parTrans" cxnId="{84696F95-5654-45E8-8928-FD45B4A77EDD}">
      <dgm:prSet/>
      <dgm:spPr/>
      <dgm:t>
        <a:bodyPr/>
        <a:lstStyle/>
        <a:p>
          <a:endParaRPr lang="en-GB"/>
        </a:p>
      </dgm:t>
    </dgm:pt>
    <dgm:pt modelId="{03995008-263F-4484-AC03-DEB5403ACA9F}" type="sibTrans" cxnId="{84696F95-5654-45E8-8928-FD45B4A77EDD}">
      <dgm:prSet/>
      <dgm:spPr/>
      <dgm:t>
        <a:bodyPr/>
        <a:lstStyle/>
        <a:p>
          <a:endParaRPr lang="en-GB"/>
        </a:p>
      </dgm:t>
    </dgm:pt>
    <dgm:pt modelId="{92E0CD44-8263-4607-BF7C-8FD3AAC0A56A}">
      <dgm:prSet phldrT="[Text]" custT="1"/>
      <dgm:spPr/>
      <dgm:t>
        <a:bodyPr/>
        <a:lstStyle/>
        <a:p>
          <a:r>
            <a:rPr lang="en-GB" sz="1100" dirty="0"/>
            <a:t>Full UoA review by REF Planning Group (Autumn 26)</a:t>
          </a:r>
        </a:p>
      </dgm:t>
    </dgm:pt>
    <dgm:pt modelId="{5D0D5CAA-C1BE-4411-99ED-F5927D7B44BD}" type="parTrans" cxnId="{691636BD-46E9-4244-B181-9F90E963E2BE}">
      <dgm:prSet/>
      <dgm:spPr/>
      <dgm:t>
        <a:bodyPr/>
        <a:lstStyle/>
        <a:p>
          <a:endParaRPr lang="en-GB"/>
        </a:p>
      </dgm:t>
    </dgm:pt>
    <dgm:pt modelId="{1585AA1B-D224-4663-B1E6-8C4B9BAB93E6}" type="sibTrans" cxnId="{691636BD-46E9-4244-B181-9F90E963E2BE}">
      <dgm:prSet/>
      <dgm:spPr/>
      <dgm:t>
        <a:bodyPr/>
        <a:lstStyle/>
        <a:p>
          <a:endParaRPr lang="en-GB"/>
        </a:p>
      </dgm:t>
    </dgm:pt>
    <dgm:pt modelId="{14B1D807-878E-4A34-801A-B7A7BC659279}">
      <dgm:prSet phldrT="[Text]" custT="1"/>
      <dgm:spPr/>
      <dgm:t>
        <a:bodyPr/>
        <a:lstStyle/>
        <a:p>
          <a:r>
            <a:rPr lang="en-GB" sz="1100" dirty="0"/>
            <a:t>Full UoA review by REF Planning Group (Autumn 27)</a:t>
          </a:r>
        </a:p>
      </dgm:t>
    </dgm:pt>
    <dgm:pt modelId="{482993EF-3B4B-46C5-9519-6BCA39E70EDC}" type="parTrans" cxnId="{F3B71A9E-66E3-4BC3-8C14-8DFA580F9E78}">
      <dgm:prSet/>
      <dgm:spPr/>
      <dgm:t>
        <a:bodyPr/>
        <a:lstStyle/>
        <a:p>
          <a:endParaRPr lang="en-GB"/>
        </a:p>
      </dgm:t>
    </dgm:pt>
    <dgm:pt modelId="{D5C760C7-7890-486D-93E9-2C7F06D84619}" type="sibTrans" cxnId="{F3B71A9E-66E3-4BC3-8C14-8DFA580F9E78}">
      <dgm:prSet/>
      <dgm:spPr/>
      <dgm:t>
        <a:bodyPr/>
        <a:lstStyle/>
        <a:p>
          <a:endParaRPr lang="en-GB"/>
        </a:p>
      </dgm:t>
    </dgm:pt>
    <dgm:pt modelId="{14CD1B2D-DD24-4900-9FC2-64420F494E8C}">
      <dgm:prSet phldrT="[Text]" custT="1"/>
      <dgm:spPr/>
      <dgm:t>
        <a:bodyPr/>
        <a:lstStyle/>
        <a:p>
          <a:r>
            <a:rPr lang="en-GB" sz="1100" dirty="0"/>
            <a:t>Reviews of </a:t>
          </a:r>
          <a:r>
            <a:rPr lang="en-GB" sz="1100" dirty="0" err="1"/>
            <a:t>UoAs</a:t>
          </a:r>
          <a:r>
            <a:rPr lang="en-GB" sz="1100" dirty="0"/>
            <a:t> by REF Planning Group focusing on specific elements as required</a:t>
          </a:r>
        </a:p>
      </dgm:t>
    </dgm:pt>
    <dgm:pt modelId="{1C06093E-91CB-45B8-9F9D-B2857CA2A1BB}" type="parTrans" cxnId="{8C33FE58-7942-4F92-97BF-1B5F7369BC24}">
      <dgm:prSet/>
      <dgm:spPr/>
      <dgm:t>
        <a:bodyPr/>
        <a:lstStyle/>
        <a:p>
          <a:endParaRPr lang="en-GB"/>
        </a:p>
      </dgm:t>
    </dgm:pt>
    <dgm:pt modelId="{7042681A-1372-49F1-B85D-AEB88A2EEEAB}" type="sibTrans" cxnId="{8C33FE58-7942-4F92-97BF-1B5F7369BC24}">
      <dgm:prSet/>
      <dgm:spPr/>
      <dgm:t>
        <a:bodyPr/>
        <a:lstStyle/>
        <a:p>
          <a:endParaRPr lang="en-GB"/>
        </a:p>
      </dgm:t>
    </dgm:pt>
    <dgm:pt modelId="{CE30CB37-2210-4210-8456-93F7AE147073}">
      <dgm:prSet phldrT="[Text]" custT="1"/>
      <dgm:spPr/>
      <dgm:t>
        <a:bodyPr/>
        <a:lstStyle/>
        <a:p>
          <a:r>
            <a:rPr lang="en-GB" sz="1100" dirty="0"/>
            <a:t>Submission Deadline (Autumn 28)</a:t>
          </a:r>
        </a:p>
      </dgm:t>
    </dgm:pt>
    <dgm:pt modelId="{2152C5DE-D4DA-4BDE-B017-C47DC60B56BC}" type="parTrans" cxnId="{253CF9DE-20D0-4282-AD03-41F300396CDB}">
      <dgm:prSet/>
      <dgm:spPr/>
      <dgm:t>
        <a:bodyPr/>
        <a:lstStyle/>
        <a:p>
          <a:endParaRPr lang="en-GB"/>
        </a:p>
      </dgm:t>
    </dgm:pt>
    <dgm:pt modelId="{87BEA79A-7F7F-45E2-B5A0-B9FDD28137BC}" type="sibTrans" cxnId="{253CF9DE-20D0-4282-AD03-41F300396CDB}">
      <dgm:prSet/>
      <dgm:spPr/>
      <dgm:t>
        <a:bodyPr/>
        <a:lstStyle/>
        <a:p>
          <a:endParaRPr lang="en-GB"/>
        </a:p>
      </dgm:t>
    </dgm:pt>
    <dgm:pt modelId="{B5164048-B923-426B-AF23-580AA9DDB911}">
      <dgm:prSet phldrT="[Text]" custT="1"/>
      <dgm:spPr/>
      <dgm:t>
        <a:bodyPr/>
        <a:lstStyle/>
        <a:p>
          <a:r>
            <a:rPr lang="en-GB" sz="1100" dirty="0"/>
            <a:t>Tranche 9 output review (Apr 25)</a:t>
          </a:r>
        </a:p>
      </dgm:t>
    </dgm:pt>
    <dgm:pt modelId="{DBD5279D-0C4C-40AD-B127-2D7350CDC9E5}" type="parTrans" cxnId="{84496998-CC23-4167-80E4-DC118B0AE8D0}">
      <dgm:prSet/>
      <dgm:spPr/>
      <dgm:t>
        <a:bodyPr/>
        <a:lstStyle/>
        <a:p>
          <a:endParaRPr lang="en-GB"/>
        </a:p>
      </dgm:t>
    </dgm:pt>
    <dgm:pt modelId="{8E1B72FB-875A-4AF7-9E5A-6F74CD5CFA6F}" type="sibTrans" cxnId="{84496998-CC23-4167-80E4-DC118B0AE8D0}">
      <dgm:prSet/>
      <dgm:spPr/>
      <dgm:t>
        <a:bodyPr/>
        <a:lstStyle/>
        <a:p>
          <a:endParaRPr lang="en-GB"/>
        </a:p>
      </dgm:t>
    </dgm:pt>
    <dgm:pt modelId="{E528826F-933D-4221-9528-46F7ADB4D8D0}">
      <dgm:prSet phldrT="[Text]" custT="1"/>
      <dgm:spPr/>
      <dgm:t>
        <a:bodyPr/>
        <a:lstStyle/>
        <a:p>
          <a:r>
            <a:rPr lang="en-GB" sz="1100" dirty="0"/>
            <a:t>Tranche 10 output review (Oct 25)</a:t>
          </a:r>
        </a:p>
      </dgm:t>
    </dgm:pt>
    <dgm:pt modelId="{39F9F297-94F0-4243-BB27-02675FF5A1E2}" type="parTrans" cxnId="{971839A6-65A3-4DF8-A618-7A47DB27FA5B}">
      <dgm:prSet/>
      <dgm:spPr/>
      <dgm:t>
        <a:bodyPr/>
        <a:lstStyle/>
        <a:p>
          <a:endParaRPr lang="en-GB"/>
        </a:p>
      </dgm:t>
    </dgm:pt>
    <dgm:pt modelId="{66427172-EC85-4D6A-B3CD-10005DFF80C3}" type="sibTrans" cxnId="{971839A6-65A3-4DF8-A618-7A47DB27FA5B}">
      <dgm:prSet/>
      <dgm:spPr/>
      <dgm:t>
        <a:bodyPr/>
        <a:lstStyle/>
        <a:p>
          <a:endParaRPr lang="en-GB"/>
        </a:p>
      </dgm:t>
    </dgm:pt>
    <dgm:pt modelId="{46BC8160-E9DB-4741-A7B4-72FC2ABA3D67}">
      <dgm:prSet phldrT="[Text]" custT="1"/>
      <dgm:spPr/>
      <dgm:t>
        <a:bodyPr/>
        <a:lstStyle/>
        <a:p>
          <a:r>
            <a:rPr lang="en-GB" sz="1100" dirty="0"/>
            <a:t>Tranche 11 output review (Apr 26)</a:t>
          </a:r>
        </a:p>
      </dgm:t>
    </dgm:pt>
    <dgm:pt modelId="{2080A19F-6DDB-47D2-84FE-D2E36F5686C2}" type="parTrans" cxnId="{6E8E0FB3-4824-44EF-938B-D90337CEC1FE}">
      <dgm:prSet/>
      <dgm:spPr/>
      <dgm:t>
        <a:bodyPr/>
        <a:lstStyle/>
        <a:p>
          <a:endParaRPr lang="en-GB"/>
        </a:p>
      </dgm:t>
    </dgm:pt>
    <dgm:pt modelId="{BFE8DDDF-B0FD-4751-B10A-E6D96B4E3C96}" type="sibTrans" cxnId="{6E8E0FB3-4824-44EF-938B-D90337CEC1FE}">
      <dgm:prSet/>
      <dgm:spPr/>
      <dgm:t>
        <a:bodyPr/>
        <a:lstStyle/>
        <a:p>
          <a:endParaRPr lang="en-GB"/>
        </a:p>
      </dgm:t>
    </dgm:pt>
    <dgm:pt modelId="{EE762C32-26D2-4C20-9ACE-E36BCA2535EA}">
      <dgm:prSet phldrT="[Text]" custT="1"/>
      <dgm:spPr/>
      <dgm:t>
        <a:bodyPr/>
        <a:lstStyle/>
        <a:p>
          <a:r>
            <a:rPr lang="en-GB" sz="1100" dirty="0"/>
            <a:t>Tranche 12 output review (Oct 26)</a:t>
          </a:r>
        </a:p>
      </dgm:t>
    </dgm:pt>
    <dgm:pt modelId="{2A0907E0-B83E-4A04-AE50-1B0D08F0100F}" type="parTrans" cxnId="{758B34E5-58E1-4F16-84FE-A9757A22A0DB}">
      <dgm:prSet/>
      <dgm:spPr/>
      <dgm:t>
        <a:bodyPr/>
        <a:lstStyle/>
        <a:p>
          <a:endParaRPr lang="en-GB"/>
        </a:p>
      </dgm:t>
    </dgm:pt>
    <dgm:pt modelId="{5BFEDFE2-37ED-4F55-811A-F8EA6E70A2AD}" type="sibTrans" cxnId="{758B34E5-58E1-4F16-84FE-A9757A22A0DB}">
      <dgm:prSet/>
      <dgm:spPr/>
      <dgm:t>
        <a:bodyPr/>
        <a:lstStyle/>
        <a:p>
          <a:endParaRPr lang="en-GB"/>
        </a:p>
      </dgm:t>
    </dgm:pt>
    <dgm:pt modelId="{CF722A59-EB26-478C-97F9-180C52AA7DA6}">
      <dgm:prSet phldrT="[Text]" custT="1"/>
      <dgm:spPr/>
      <dgm:t>
        <a:bodyPr/>
        <a:lstStyle/>
        <a:p>
          <a:r>
            <a:rPr lang="en-GB" sz="1100" dirty="0"/>
            <a:t>Tranche 13 output review (Apr 27)</a:t>
          </a:r>
        </a:p>
      </dgm:t>
    </dgm:pt>
    <dgm:pt modelId="{6A503A56-F711-4368-84DE-E18E3572B465}" type="parTrans" cxnId="{738013B0-6A59-4A41-89ED-33281ECE290F}">
      <dgm:prSet/>
      <dgm:spPr/>
      <dgm:t>
        <a:bodyPr/>
        <a:lstStyle/>
        <a:p>
          <a:endParaRPr lang="en-GB"/>
        </a:p>
      </dgm:t>
    </dgm:pt>
    <dgm:pt modelId="{AB664341-32F0-452A-93B1-B333C2A87363}" type="sibTrans" cxnId="{738013B0-6A59-4A41-89ED-33281ECE290F}">
      <dgm:prSet/>
      <dgm:spPr/>
      <dgm:t>
        <a:bodyPr/>
        <a:lstStyle/>
        <a:p>
          <a:endParaRPr lang="en-GB"/>
        </a:p>
      </dgm:t>
    </dgm:pt>
    <dgm:pt modelId="{7BCD3EBB-A98C-4E37-90BD-FE87CF8F19C4}">
      <dgm:prSet phldrT="[Text]" custT="1"/>
      <dgm:spPr/>
      <dgm:t>
        <a:bodyPr/>
        <a:lstStyle/>
        <a:p>
          <a:r>
            <a:rPr lang="en-GB" sz="1100" dirty="0"/>
            <a:t>Tranche 14 output review (Oct 27)</a:t>
          </a:r>
        </a:p>
      </dgm:t>
    </dgm:pt>
    <dgm:pt modelId="{26567697-B02A-42C9-97B5-F9E70759589E}" type="parTrans" cxnId="{E5045DD3-1FEB-4285-8802-AE69D930FABE}">
      <dgm:prSet/>
      <dgm:spPr/>
      <dgm:t>
        <a:bodyPr/>
        <a:lstStyle/>
        <a:p>
          <a:endParaRPr lang="en-GB"/>
        </a:p>
      </dgm:t>
    </dgm:pt>
    <dgm:pt modelId="{0243BEDA-6871-497F-BD33-99C215ABB1A6}" type="sibTrans" cxnId="{E5045DD3-1FEB-4285-8802-AE69D930FABE}">
      <dgm:prSet/>
      <dgm:spPr/>
      <dgm:t>
        <a:bodyPr/>
        <a:lstStyle/>
        <a:p>
          <a:endParaRPr lang="en-GB"/>
        </a:p>
      </dgm:t>
    </dgm:pt>
    <dgm:pt modelId="{8F6AE4FC-D633-470B-8ED1-C539EC2249CB}">
      <dgm:prSet phldrT="[Text]" custT="1"/>
      <dgm:spPr/>
      <dgm:t>
        <a:bodyPr/>
        <a:lstStyle/>
        <a:p>
          <a:r>
            <a:rPr lang="en-GB" sz="1100" dirty="0"/>
            <a:t>Tranche 15 output review (Apr 28)</a:t>
          </a:r>
        </a:p>
      </dgm:t>
    </dgm:pt>
    <dgm:pt modelId="{5AB6F311-1017-4D63-BCFC-3CD124A55902}" type="parTrans" cxnId="{FC0729AF-B191-4608-96C5-A5ABC4E2E42D}">
      <dgm:prSet/>
      <dgm:spPr/>
      <dgm:t>
        <a:bodyPr/>
        <a:lstStyle/>
        <a:p>
          <a:endParaRPr lang="en-GB"/>
        </a:p>
      </dgm:t>
    </dgm:pt>
    <dgm:pt modelId="{A2190BCC-D063-4CE1-A997-7278AFD55FE3}" type="sibTrans" cxnId="{FC0729AF-B191-4608-96C5-A5ABC4E2E42D}">
      <dgm:prSet/>
      <dgm:spPr/>
      <dgm:t>
        <a:bodyPr/>
        <a:lstStyle/>
        <a:p>
          <a:endParaRPr lang="en-GB"/>
        </a:p>
      </dgm:t>
    </dgm:pt>
    <dgm:pt modelId="{51F15606-3D51-4988-B96B-075D34907925}">
      <dgm:prSet phldrT="[Text]" custT="1"/>
      <dgm:spPr/>
      <dgm:t>
        <a:bodyPr/>
        <a:lstStyle/>
        <a:p>
          <a:r>
            <a:rPr lang="en-GB" sz="1100" dirty="0"/>
            <a:t>Review of outputs as needed for REF purposes</a:t>
          </a:r>
        </a:p>
      </dgm:t>
    </dgm:pt>
    <dgm:pt modelId="{5F6787C0-D38B-44DC-BE86-B4944E453F1F}" type="parTrans" cxnId="{A08DC029-40A6-48B6-BA06-857D5EE4DF4D}">
      <dgm:prSet/>
      <dgm:spPr/>
      <dgm:t>
        <a:bodyPr/>
        <a:lstStyle/>
        <a:p>
          <a:endParaRPr lang="en-GB"/>
        </a:p>
      </dgm:t>
    </dgm:pt>
    <dgm:pt modelId="{6F01F5A5-E029-4DE7-A7F0-D8A62672A156}" type="sibTrans" cxnId="{A08DC029-40A6-48B6-BA06-857D5EE4DF4D}">
      <dgm:prSet/>
      <dgm:spPr/>
      <dgm:t>
        <a:bodyPr/>
        <a:lstStyle/>
        <a:p>
          <a:endParaRPr lang="en-GB"/>
        </a:p>
      </dgm:t>
    </dgm:pt>
    <dgm:pt modelId="{63B46FCF-74FA-4DFA-9DE1-593E33E9FBFE}">
      <dgm:prSet phldrT="[Text]" custT="1"/>
      <dgm:spPr/>
      <dgm:t>
        <a:bodyPr/>
        <a:lstStyle/>
        <a:p>
          <a:r>
            <a:rPr lang="en-GB" sz="1100" dirty="0"/>
            <a:t>Submissions approved by REF Planning Group</a:t>
          </a:r>
        </a:p>
      </dgm:t>
    </dgm:pt>
    <dgm:pt modelId="{34575E66-2BFE-4BCF-A102-B4460F9F8900}" type="parTrans" cxnId="{EB286605-C4DA-436F-86E0-9390AC86979D}">
      <dgm:prSet/>
      <dgm:spPr/>
      <dgm:t>
        <a:bodyPr/>
        <a:lstStyle/>
        <a:p>
          <a:endParaRPr lang="en-GB"/>
        </a:p>
      </dgm:t>
    </dgm:pt>
    <dgm:pt modelId="{44089C61-1956-4617-BECB-5360E50804BF}" type="sibTrans" cxnId="{EB286605-C4DA-436F-86E0-9390AC86979D}">
      <dgm:prSet/>
      <dgm:spPr/>
      <dgm:t>
        <a:bodyPr/>
        <a:lstStyle/>
        <a:p>
          <a:endParaRPr lang="en-GB"/>
        </a:p>
      </dgm:t>
    </dgm:pt>
    <dgm:pt modelId="{7AD7C7E1-1A17-4492-B87D-F6B881D420CB}" type="pres">
      <dgm:prSet presAssocID="{C0F30872-79A6-429F-8378-A952AD13396D}" presName="Name0" presStyleCnt="0">
        <dgm:presLayoutVars>
          <dgm:dir/>
          <dgm:resizeHandles val="exact"/>
        </dgm:presLayoutVars>
      </dgm:prSet>
      <dgm:spPr/>
    </dgm:pt>
    <dgm:pt modelId="{44A4BCE9-C6D1-49FF-A674-564E13E4FE48}" type="pres">
      <dgm:prSet presAssocID="{C0F30872-79A6-429F-8378-A952AD13396D}" presName="arrow" presStyleLbl="bgShp" presStyleIdx="0" presStyleCnt="1"/>
      <dgm:spPr/>
    </dgm:pt>
    <dgm:pt modelId="{3889F6AF-9A6D-4B05-B772-E50CC2202F42}" type="pres">
      <dgm:prSet presAssocID="{C0F30872-79A6-429F-8378-A952AD13396D}" presName="points" presStyleCnt="0"/>
      <dgm:spPr/>
    </dgm:pt>
    <dgm:pt modelId="{C614150C-AF14-4A05-A9B3-8C3F1F920D5B}" type="pres">
      <dgm:prSet presAssocID="{B5164048-B923-426B-AF23-580AA9DDB911}" presName="compositeA" presStyleCnt="0"/>
      <dgm:spPr/>
    </dgm:pt>
    <dgm:pt modelId="{DB57722F-F865-4259-A008-95A2D592BD55}" type="pres">
      <dgm:prSet presAssocID="{B5164048-B923-426B-AF23-580AA9DDB911}" presName="textA" presStyleLbl="revTx" presStyleIdx="0" presStyleCnt="14">
        <dgm:presLayoutVars>
          <dgm:bulletEnabled val="1"/>
        </dgm:presLayoutVars>
      </dgm:prSet>
      <dgm:spPr/>
    </dgm:pt>
    <dgm:pt modelId="{64B2345F-BD4E-4FE8-8049-577F622A70CA}" type="pres">
      <dgm:prSet presAssocID="{B5164048-B923-426B-AF23-580AA9DDB911}" presName="circleA" presStyleLbl="node1" presStyleIdx="0" presStyleCnt="14"/>
      <dgm:spPr/>
    </dgm:pt>
    <dgm:pt modelId="{CBECC49E-D02A-4151-93ED-ACD61FD0C861}" type="pres">
      <dgm:prSet presAssocID="{B5164048-B923-426B-AF23-580AA9DDB911}" presName="spaceA" presStyleCnt="0"/>
      <dgm:spPr/>
    </dgm:pt>
    <dgm:pt modelId="{CE61A448-F5A7-4985-90AA-5D7F015D88BD}" type="pres">
      <dgm:prSet presAssocID="{8E1B72FB-875A-4AF7-9E5A-6F74CD5CFA6F}" presName="space" presStyleCnt="0"/>
      <dgm:spPr/>
    </dgm:pt>
    <dgm:pt modelId="{02CA3015-C28D-4A69-A4F4-E13FFD0E1DBE}" type="pres">
      <dgm:prSet presAssocID="{95A84BA2-9123-41B1-87D2-5845BAFE0CC1}" presName="compositeB" presStyleCnt="0"/>
      <dgm:spPr/>
    </dgm:pt>
    <dgm:pt modelId="{ADFEC0E9-1CCD-42C4-B42B-DD2E4F7BD03A}" type="pres">
      <dgm:prSet presAssocID="{95A84BA2-9123-41B1-87D2-5845BAFE0CC1}" presName="textB" presStyleLbl="revTx" presStyleIdx="1" presStyleCnt="14">
        <dgm:presLayoutVars>
          <dgm:bulletEnabled val="1"/>
        </dgm:presLayoutVars>
      </dgm:prSet>
      <dgm:spPr/>
    </dgm:pt>
    <dgm:pt modelId="{70901B0F-E87F-4E11-94D2-864AB0E01A4F}" type="pres">
      <dgm:prSet presAssocID="{95A84BA2-9123-41B1-87D2-5845BAFE0CC1}" presName="circleB" presStyleLbl="node1" presStyleIdx="1" presStyleCnt="14"/>
      <dgm:spPr/>
    </dgm:pt>
    <dgm:pt modelId="{8F7D52C1-7DD3-4C26-9E14-F16B1238B2B5}" type="pres">
      <dgm:prSet presAssocID="{95A84BA2-9123-41B1-87D2-5845BAFE0CC1}" presName="spaceB" presStyleCnt="0"/>
      <dgm:spPr/>
    </dgm:pt>
    <dgm:pt modelId="{31A64CFC-7827-4C3A-8485-2051E55C0DA9}" type="pres">
      <dgm:prSet presAssocID="{03995008-263F-4484-AC03-DEB5403ACA9F}" presName="space" presStyleCnt="0"/>
      <dgm:spPr/>
    </dgm:pt>
    <dgm:pt modelId="{2E4A7F7C-2962-4436-B48F-E74B0A4695AC}" type="pres">
      <dgm:prSet presAssocID="{E528826F-933D-4221-9528-46F7ADB4D8D0}" presName="compositeA" presStyleCnt="0"/>
      <dgm:spPr/>
    </dgm:pt>
    <dgm:pt modelId="{727FFC3B-88BB-47D9-88FD-D3167120787D}" type="pres">
      <dgm:prSet presAssocID="{E528826F-933D-4221-9528-46F7ADB4D8D0}" presName="textA" presStyleLbl="revTx" presStyleIdx="2" presStyleCnt="14">
        <dgm:presLayoutVars>
          <dgm:bulletEnabled val="1"/>
        </dgm:presLayoutVars>
      </dgm:prSet>
      <dgm:spPr/>
    </dgm:pt>
    <dgm:pt modelId="{8F5CBA27-CE90-45E4-900A-28DBD8135BA1}" type="pres">
      <dgm:prSet presAssocID="{E528826F-933D-4221-9528-46F7ADB4D8D0}" presName="circleA" presStyleLbl="node1" presStyleIdx="2" presStyleCnt="14"/>
      <dgm:spPr/>
    </dgm:pt>
    <dgm:pt modelId="{86A81093-893F-4C02-B35F-8CFDB126353F}" type="pres">
      <dgm:prSet presAssocID="{E528826F-933D-4221-9528-46F7ADB4D8D0}" presName="spaceA" presStyleCnt="0"/>
      <dgm:spPr/>
    </dgm:pt>
    <dgm:pt modelId="{1ADDD416-2C05-4B65-A040-76F6BE10F91A}" type="pres">
      <dgm:prSet presAssocID="{66427172-EC85-4D6A-B3CD-10005DFF80C3}" presName="space" presStyleCnt="0"/>
      <dgm:spPr/>
    </dgm:pt>
    <dgm:pt modelId="{CD1DCF5F-30F6-4FB4-8A33-75190B6A0F1E}" type="pres">
      <dgm:prSet presAssocID="{46BC8160-E9DB-4741-A7B4-72FC2ABA3D67}" presName="compositeB" presStyleCnt="0"/>
      <dgm:spPr/>
    </dgm:pt>
    <dgm:pt modelId="{D1EF36C0-5729-4299-909E-2425F0DB1594}" type="pres">
      <dgm:prSet presAssocID="{46BC8160-E9DB-4741-A7B4-72FC2ABA3D67}" presName="textB" presStyleLbl="revTx" presStyleIdx="3" presStyleCnt="14">
        <dgm:presLayoutVars>
          <dgm:bulletEnabled val="1"/>
        </dgm:presLayoutVars>
      </dgm:prSet>
      <dgm:spPr/>
    </dgm:pt>
    <dgm:pt modelId="{6C9A44D5-2F51-4C32-AAC7-FD21147C8726}" type="pres">
      <dgm:prSet presAssocID="{46BC8160-E9DB-4741-A7B4-72FC2ABA3D67}" presName="circleB" presStyleLbl="node1" presStyleIdx="3" presStyleCnt="14"/>
      <dgm:spPr/>
    </dgm:pt>
    <dgm:pt modelId="{63EDB290-AEEB-4A7E-A457-9F820207A59C}" type="pres">
      <dgm:prSet presAssocID="{46BC8160-E9DB-4741-A7B4-72FC2ABA3D67}" presName="spaceB" presStyleCnt="0"/>
      <dgm:spPr/>
    </dgm:pt>
    <dgm:pt modelId="{FB7E5A47-55B2-4908-AFDA-3097B07CE1F8}" type="pres">
      <dgm:prSet presAssocID="{BFE8DDDF-B0FD-4751-B10A-E6D96B4E3C96}" presName="space" presStyleCnt="0"/>
      <dgm:spPr/>
    </dgm:pt>
    <dgm:pt modelId="{1D4AB0D7-1205-4BAC-BD43-9F7D42ABD531}" type="pres">
      <dgm:prSet presAssocID="{92E0CD44-8263-4607-BF7C-8FD3AAC0A56A}" presName="compositeA" presStyleCnt="0"/>
      <dgm:spPr/>
    </dgm:pt>
    <dgm:pt modelId="{6C5449A7-529A-450A-81CE-33C9BE5EC3F4}" type="pres">
      <dgm:prSet presAssocID="{92E0CD44-8263-4607-BF7C-8FD3AAC0A56A}" presName="textA" presStyleLbl="revTx" presStyleIdx="4" presStyleCnt="14">
        <dgm:presLayoutVars>
          <dgm:bulletEnabled val="1"/>
        </dgm:presLayoutVars>
      </dgm:prSet>
      <dgm:spPr/>
    </dgm:pt>
    <dgm:pt modelId="{F9A3A642-03FE-466B-B26B-686AAC4D836C}" type="pres">
      <dgm:prSet presAssocID="{92E0CD44-8263-4607-BF7C-8FD3AAC0A56A}" presName="circleA" presStyleLbl="node1" presStyleIdx="4" presStyleCnt="14"/>
      <dgm:spPr/>
    </dgm:pt>
    <dgm:pt modelId="{511F54A6-F7AD-47D2-9D8E-96A5CEF05C06}" type="pres">
      <dgm:prSet presAssocID="{92E0CD44-8263-4607-BF7C-8FD3AAC0A56A}" presName="spaceA" presStyleCnt="0"/>
      <dgm:spPr/>
    </dgm:pt>
    <dgm:pt modelId="{619E1BD9-ABA7-4578-8330-E7AE188828BB}" type="pres">
      <dgm:prSet presAssocID="{1585AA1B-D224-4663-B1E6-8C4B9BAB93E6}" presName="space" presStyleCnt="0"/>
      <dgm:spPr/>
    </dgm:pt>
    <dgm:pt modelId="{9AC9AD39-AF68-49E4-98DA-44D85D1D08B2}" type="pres">
      <dgm:prSet presAssocID="{EE762C32-26D2-4C20-9ACE-E36BCA2535EA}" presName="compositeB" presStyleCnt="0"/>
      <dgm:spPr/>
    </dgm:pt>
    <dgm:pt modelId="{B1A3E9A6-2A37-4218-A055-1FA1B389A36A}" type="pres">
      <dgm:prSet presAssocID="{EE762C32-26D2-4C20-9ACE-E36BCA2535EA}" presName="textB" presStyleLbl="revTx" presStyleIdx="5" presStyleCnt="14">
        <dgm:presLayoutVars>
          <dgm:bulletEnabled val="1"/>
        </dgm:presLayoutVars>
      </dgm:prSet>
      <dgm:spPr/>
    </dgm:pt>
    <dgm:pt modelId="{2D02CF8A-7749-461A-B331-B6CFCA4C6AFC}" type="pres">
      <dgm:prSet presAssocID="{EE762C32-26D2-4C20-9ACE-E36BCA2535EA}" presName="circleB" presStyleLbl="node1" presStyleIdx="5" presStyleCnt="14"/>
      <dgm:spPr/>
    </dgm:pt>
    <dgm:pt modelId="{87B0D995-E637-4F1A-8D73-59D8633FF79D}" type="pres">
      <dgm:prSet presAssocID="{EE762C32-26D2-4C20-9ACE-E36BCA2535EA}" presName="spaceB" presStyleCnt="0"/>
      <dgm:spPr/>
    </dgm:pt>
    <dgm:pt modelId="{5EFEC288-4FC4-4B5B-A62E-CA9CC342240F}" type="pres">
      <dgm:prSet presAssocID="{5BFEDFE2-37ED-4F55-811A-F8EA6E70A2AD}" presName="space" presStyleCnt="0"/>
      <dgm:spPr/>
    </dgm:pt>
    <dgm:pt modelId="{9134BC4C-D2A9-4798-A568-3B2260AEF748}" type="pres">
      <dgm:prSet presAssocID="{CF722A59-EB26-478C-97F9-180C52AA7DA6}" presName="compositeA" presStyleCnt="0"/>
      <dgm:spPr/>
    </dgm:pt>
    <dgm:pt modelId="{ACA8B20F-FA38-4507-8FA5-EF7C945AC95A}" type="pres">
      <dgm:prSet presAssocID="{CF722A59-EB26-478C-97F9-180C52AA7DA6}" presName="textA" presStyleLbl="revTx" presStyleIdx="6" presStyleCnt="14">
        <dgm:presLayoutVars>
          <dgm:bulletEnabled val="1"/>
        </dgm:presLayoutVars>
      </dgm:prSet>
      <dgm:spPr/>
    </dgm:pt>
    <dgm:pt modelId="{3FA40B80-1C34-4103-B3F3-BAA04439EE17}" type="pres">
      <dgm:prSet presAssocID="{CF722A59-EB26-478C-97F9-180C52AA7DA6}" presName="circleA" presStyleLbl="node1" presStyleIdx="6" presStyleCnt="14"/>
      <dgm:spPr/>
    </dgm:pt>
    <dgm:pt modelId="{68362D70-4F9F-4AD5-8B0A-C1FB38068C09}" type="pres">
      <dgm:prSet presAssocID="{CF722A59-EB26-478C-97F9-180C52AA7DA6}" presName="spaceA" presStyleCnt="0"/>
      <dgm:spPr/>
    </dgm:pt>
    <dgm:pt modelId="{2123B369-BEB7-42B2-9971-E0B8B994A535}" type="pres">
      <dgm:prSet presAssocID="{AB664341-32F0-452A-93B1-B333C2A87363}" presName="space" presStyleCnt="0"/>
      <dgm:spPr/>
    </dgm:pt>
    <dgm:pt modelId="{4F7D017E-BEEC-4B8E-94BC-39DE6C697548}" type="pres">
      <dgm:prSet presAssocID="{14B1D807-878E-4A34-801A-B7A7BC659279}" presName="compositeB" presStyleCnt="0"/>
      <dgm:spPr/>
    </dgm:pt>
    <dgm:pt modelId="{FF6B10C6-7BC6-4289-813E-CE338E145E82}" type="pres">
      <dgm:prSet presAssocID="{14B1D807-878E-4A34-801A-B7A7BC659279}" presName="textB" presStyleLbl="revTx" presStyleIdx="7" presStyleCnt="14">
        <dgm:presLayoutVars>
          <dgm:bulletEnabled val="1"/>
        </dgm:presLayoutVars>
      </dgm:prSet>
      <dgm:spPr/>
    </dgm:pt>
    <dgm:pt modelId="{BD2C3350-3DBF-4CAC-BE55-7CD8C2B53B65}" type="pres">
      <dgm:prSet presAssocID="{14B1D807-878E-4A34-801A-B7A7BC659279}" presName="circleB" presStyleLbl="node1" presStyleIdx="7" presStyleCnt="14"/>
      <dgm:spPr/>
    </dgm:pt>
    <dgm:pt modelId="{3584DE9B-C5D7-40F6-B4FA-D608C25C4ADB}" type="pres">
      <dgm:prSet presAssocID="{14B1D807-878E-4A34-801A-B7A7BC659279}" presName="spaceB" presStyleCnt="0"/>
      <dgm:spPr/>
    </dgm:pt>
    <dgm:pt modelId="{1E151E19-DCA0-4DBA-B3E7-4122E96A4B2B}" type="pres">
      <dgm:prSet presAssocID="{D5C760C7-7890-486D-93E9-2C7F06D84619}" presName="space" presStyleCnt="0"/>
      <dgm:spPr/>
    </dgm:pt>
    <dgm:pt modelId="{17BC8775-22A4-40F0-BF46-62F8D73F1B50}" type="pres">
      <dgm:prSet presAssocID="{7BCD3EBB-A98C-4E37-90BD-FE87CF8F19C4}" presName="compositeA" presStyleCnt="0"/>
      <dgm:spPr/>
    </dgm:pt>
    <dgm:pt modelId="{13684703-D39E-437D-BA53-2F4C4D0F501D}" type="pres">
      <dgm:prSet presAssocID="{7BCD3EBB-A98C-4E37-90BD-FE87CF8F19C4}" presName="textA" presStyleLbl="revTx" presStyleIdx="8" presStyleCnt="14">
        <dgm:presLayoutVars>
          <dgm:bulletEnabled val="1"/>
        </dgm:presLayoutVars>
      </dgm:prSet>
      <dgm:spPr/>
    </dgm:pt>
    <dgm:pt modelId="{83C9CF21-F708-4A93-8D40-DF0AE8488F44}" type="pres">
      <dgm:prSet presAssocID="{7BCD3EBB-A98C-4E37-90BD-FE87CF8F19C4}" presName="circleA" presStyleLbl="node1" presStyleIdx="8" presStyleCnt="14"/>
      <dgm:spPr/>
    </dgm:pt>
    <dgm:pt modelId="{BD1D4876-3E19-4091-AC7B-3ED849F08C3A}" type="pres">
      <dgm:prSet presAssocID="{7BCD3EBB-A98C-4E37-90BD-FE87CF8F19C4}" presName="spaceA" presStyleCnt="0"/>
      <dgm:spPr/>
    </dgm:pt>
    <dgm:pt modelId="{5E449DA9-4A08-41A7-AFC8-E9006D883667}" type="pres">
      <dgm:prSet presAssocID="{0243BEDA-6871-497F-BD33-99C215ABB1A6}" presName="space" presStyleCnt="0"/>
      <dgm:spPr/>
    </dgm:pt>
    <dgm:pt modelId="{D9AD0260-1686-437D-AA9F-394C5C9B0E42}" type="pres">
      <dgm:prSet presAssocID="{14CD1B2D-DD24-4900-9FC2-64420F494E8C}" presName="compositeB" presStyleCnt="0"/>
      <dgm:spPr/>
    </dgm:pt>
    <dgm:pt modelId="{DAB8CA28-D4D0-4E22-9784-6C1CE87807DE}" type="pres">
      <dgm:prSet presAssocID="{14CD1B2D-DD24-4900-9FC2-64420F494E8C}" presName="textB" presStyleLbl="revTx" presStyleIdx="9" presStyleCnt="14">
        <dgm:presLayoutVars>
          <dgm:bulletEnabled val="1"/>
        </dgm:presLayoutVars>
      </dgm:prSet>
      <dgm:spPr/>
    </dgm:pt>
    <dgm:pt modelId="{7FEF641A-FA92-473A-8233-90E1B6746C41}" type="pres">
      <dgm:prSet presAssocID="{14CD1B2D-DD24-4900-9FC2-64420F494E8C}" presName="circleB" presStyleLbl="node1" presStyleIdx="9" presStyleCnt="14"/>
      <dgm:spPr/>
    </dgm:pt>
    <dgm:pt modelId="{A11E915B-FB96-4655-9BA4-21508310ECF9}" type="pres">
      <dgm:prSet presAssocID="{14CD1B2D-DD24-4900-9FC2-64420F494E8C}" presName="spaceB" presStyleCnt="0"/>
      <dgm:spPr/>
    </dgm:pt>
    <dgm:pt modelId="{0528746B-CC95-4FB2-8778-F2BF553CE479}" type="pres">
      <dgm:prSet presAssocID="{7042681A-1372-49F1-B85D-AEB88A2EEEAB}" presName="space" presStyleCnt="0"/>
      <dgm:spPr/>
    </dgm:pt>
    <dgm:pt modelId="{29205E6D-91DC-495C-8CBC-C3B320F364E9}" type="pres">
      <dgm:prSet presAssocID="{8F6AE4FC-D633-470B-8ED1-C539EC2249CB}" presName="compositeA" presStyleCnt="0"/>
      <dgm:spPr/>
    </dgm:pt>
    <dgm:pt modelId="{EED2A9FF-AB9B-4034-821D-A5DDE12EC8EF}" type="pres">
      <dgm:prSet presAssocID="{8F6AE4FC-D633-470B-8ED1-C539EC2249CB}" presName="textA" presStyleLbl="revTx" presStyleIdx="10" presStyleCnt="14">
        <dgm:presLayoutVars>
          <dgm:bulletEnabled val="1"/>
        </dgm:presLayoutVars>
      </dgm:prSet>
      <dgm:spPr/>
    </dgm:pt>
    <dgm:pt modelId="{0325A8B0-CD15-4328-AB28-3A0BDAF7AB58}" type="pres">
      <dgm:prSet presAssocID="{8F6AE4FC-D633-470B-8ED1-C539EC2249CB}" presName="circleA" presStyleLbl="node1" presStyleIdx="10" presStyleCnt="14"/>
      <dgm:spPr/>
    </dgm:pt>
    <dgm:pt modelId="{C613788B-8C72-4E84-99ED-7FC3110614C4}" type="pres">
      <dgm:prSet presAssocID="{8F6AE4FC-D633-470B-8ED1-C539EC2249CB}" presName="spaceA" presStyleCnt="0"/>
      <dgm:spPr/>
    </dgm:pt>
    <dgm:pt modelId="{5CFF8A27-B794-4F33-B778-3EBB3D37629F}" type="pres">
      <dgm:prSet presAssocID="{A2190BCC-D063-4CE1-A997-7278AFD55FE3}" presName="space" presStyleCnt="0"/>
      <dgm:spPr/>
    </dgm:pt>
    <dgm:pt modelId="{9D992EAA-4933-4E38-A39B-D263DEC00EF1}" type="pres">
      <dgm:prSet presAssocID="{51F15606-3D51-4988-B96B-075D34907925}" presName="compositeB" presStyleCnt="0"/>
      <dgm:spPr/>
    </dgm:pt>
    <dgm:pt modelId="{43AFC4BA-79C3-469C-A61D-F9846AA4BD8A}" type="pres">
      <dgm:prSet presAssocID="{51F15606-3D51-4988-B96B-075D34907925}" presName="textB" presStyleLbl="revTx" presStyleIdx="11" presStyleCnt="14">
        <dgm:presLayoutVars>
          <dgm:bulletEnabled val="1"/>
        </dgm:presLayoutVars>
      </dgm:prSet>
      <dgm:spPr/>
    </dgm:pt>
    <dgm:pt modelId="{4B8EB1F9-DBDB-4F72-B09A-37AE4FBEBD4A}" type="pres">
      <dgm:prSet presAssocID="{51F15606-3D51-4988-B96B-075D34907925}" presName="circleB" presStyleLbl="node1" presStyleIdx="11" presStyleCnt="14"/>
      <dgm:spPr/>
    </dgm:pt>
    <dgm:pt modelId="{9A67A56E-37F7-493F-9408-A507D70E44BC}" type="pres">
      <dgm:prSet presAssocID="{51F15606-3D51-4988-B96B-075D34907925}" presName="spaceB" presStyleCnt="0"/>
      <dgm:spPr/>
    </dgm:pt>
    <dgm:pt modelId="{D3C1C7DF-D40D-464C-8BC3-0EFC46AEF809}" type="pres">
      <dgm:prSet presAssocID="{6F01F5A5-E029-4DE7-A7F0-D8A62672A156}" presName="space" presStyleCnt="0"/>
      <dgm:spPr/>
    </dgm:pt>
    <dgm:pt modelId="{007FA4F0-CFDD-49F7-B0BA-867A915E15BB}" type="pres">
      <dgm:prSet presAssocID="{63B46FCF-74FA-4DFA-9DE1-593E33E9FBFE}" presName="compositeA" presStyleCnt="0"/>
      <dgm:spPr/>
    </dgm:pt>
    <dgm:pt modelId="{82E35C94-BAD8-4673-AD16-7381BF9C5CA5}" type="pres">
      <dgm:prSet presAssocID="{63B46FCF-74FA-4DFA-9DE1-593E33E9FBFE}" presName="textA" presStyleLbl="revTx" presStyleIdx="12" presStyleCnt="14">
        <dgm:presLayoutVars>
          <dgm:bulletEnabled val="1"/>
        </dgm:presLayoutVars>
      </dgm:prSet>
      <dgm:spPr/>
    </dgm:pt>
    <dgm:pt modelId="{E2E3EC49-3198-4768-B936-0BF27965E06D}" type="pres">
      <dgm:prSet presAssocID="{63B46FCF-74FA-4DFA-9DE1-593E33E9FBFE}" presName="circleA" presStyleLbl="node1" presStyleIdx="12" presStyleCnt="14"/>
      <dgm:spPr/>
    </dgm:pt>
    <dgm:pt modelId="{06E31F77-D18F-4AC1-8D75-C447E92C875E}" type="pres">
      <dgm:prSet presAssocID="{63B46FCF-74FA-4DFA-9DE1-593E33E9FBFE}" presName="spaceA" presStyleCnt="0"/>
      <dgm:spPr/>
    </dgm:pt>
    <dgm:pt modelId="{F74CD118-85EA-4C99-83B6-D8950BE65031}" type="pres">
      <dgm:prSet presAssocID="{44089C61-1956-4617-BECB-5360E50804BF}" presName="space" presStyleCnt="0"/>
      <dgm:spPr/>
    </dgm:pt>
    <dgm:pt modelId="{79C4C18F-F1FC-44FE-A263-BA2FED25E15F}" type="pres">
      <dgm:prSet presAssocID="{CE30CB37-2210-4210-8456-93F7AE147073}" presName="compositeB" presStyleCnt="0"/>
      <dgm:spPr/>
    </dgm:pt>
    <dgm:pt modelId="{33D82B45-0178-4407-8BDB-822F6983854C}" type="pres">
      <dgm:prSet presAssocID="{CE30CB37-2210-4210-8456-93F7AE147073}" presName="textB" presStyleLbl="revTx" presStyleIdx="13" presStyleCnt="14">
        <dgm:presLayoutVars>
          <dgm:bulletEnabled val="1"/>
        </dgm:presLayoutVars>
      </dgm:prSet>
      <dgm:spPr/>
    </dgm:pt>
    <dgm:pt modelId="{595C2F6E-CB78-4177-B043-2DB981E75266}" type="pres">
      <dgm:prSet presAssocID="{CE30CB37-2210-4210-8456-93F7AE147073}" presName="circleB" presStyleLbl="node1" presStyleIdx="13" presStyleCnt="14"/>
      <dgm:spPr/>
    </dgm:pt>
    <dgm:pt modelId="{8D0CCDF5-82AE-4D61-83C9-8572849D98B2}" type="pres">
      <dgm:prSet presAssocID="{CE30CB37-2210-4210-8456-93F7AE147073}" presName="spaceB" presStyleCnt="0"/>
      <dgm:spPr/>
    </dgm:pt>
  </dgm:ptLst>
  <dgm:cxnLst>
    <dgm:cxn modelId="{EB286605-C4DA-436F-86E0-9390AC86979D}" srcId="{C0F30872-79A6-429F-8378-A952AD13396D}" destId="{63B46FCF-74FA-4DFA-9DE1-593E33E9FBFE}" srcOrd="12" destOrd="0" parTransId="{34575E66-2BFE-4BCF-A102-B4460F9F8900}" sibTransId="{44089C61-1956-4617-BECB-5360E50804BF}"/>
    <dgm:cxn modelId="{625FBF05-D092-4724-9A0B-97FB545D2D04}" type="presOf" srcId="{63B46FCF-74FA-4DFA-9DE1-593E33E9FBFE}" destId="{82E35C94-BAD8-4673-AD16-7381BF9C5CA5}" srcOrd="0" destOrd="0" presId="urn:microsoft.com/office/officeart/2005/8/layout/hProcess11"/>
    <dgm:cxn modelId="{EC4AE21E-9B64-4CC1-8A90-60D253AB03AE}" type="presOf" srcId="{CF722A59-EB26-478C-97F9-180C52AA7DA6}" destId="{ACA8B20F-FA38-4507-8FA5-EF7C945AC95A}" srcOrd="0" destOrd="0" presId="urn:microsoft.com/office/officeart/2005/8/layout/hProcess11"/>
    <dgm:cxn modelId="{A08DC029-40A6-48B6-BA06-857D5EE4DF4D}" srcId="{C0F30872-79A6-429F-8378-A952AD13396D}" destId="{51F15606-3D51-4988-B96B-075D34907925}" srcOrd="11" destOrd="0" parTransId="{5F6787C0-D38B-44DC-BE86-B4944E453F1F}" sibTransId="{6F01F5A5-E029-4DE7-A7F0-D8A62672A156}"/>
    <dgm:cxn modelId="{6BC10F64-62B4-436C-8753-5BC9B80DFC58}" type="presOf" srcId="{95A84BA2-9123-41B1-87D2-5845BAFE0CC1}" destId="{ADFEC0E9-1CCD-42C4-B42B-DD2E4F7BD03A}" srcOrd="0" destOrd="0" presId="urn:microsoft.com/office/officeart/2005/8/layout/hProcess11"/>
    <dgm:cxn modelId="{BD95566C-3239-477E-B0B5-40477C0938B5}" type="presOf" srcId="{7BCD3EBB-A98C-4E37-90BD-FE87CF8F19C4}" destId="{13684703-D39E-437D-BA53-2F4C4D0F501D}" srcOrd="0" destOrd="0" presId="urn:microsoft.com/office/officeart/2005/8/layout/hProcess11"/>
    <dgm:cxn modelId="{CCD4484D-7DC5-453B-BFD4-5C1D93209EF8}" type="presOf" srcId="{46BC8160-E9DB-4741-A7B4-72FC2ABA3D67}" destId="{D1EF36C0-5729-4299-909E-2425F0DB1594}" srcOrd="0" destOrd="0" presId="urn:microsoft.com/office/officeart/2005/8/layout/hProcess11"/>
    <dgm:cxn modelId="{7D3A526F-F13A-410E-AF51-F2D57E2DB25C}" type="presOf" srcId="{E528826F-933D-4221-9528-46F7ADB4D8D0}" destId="{727FFC3B-88BB-47D9-88FD-D3167120787D}" srcOrd="0" destOrd="0" presId="urn:microsoft.com/office/officeart/2005/8/layout/hProcess11"/>
    <dgm:cxn modelId="{8C33FE58-7942-4F92-97BF-1B5F7369BC24}" srcId="{C0F30872-79A6-429F-8378-A952AD13396D}" destId="{14CD1B2D-DD24-4900-9FC2-64420F494E8C}" srcOrd="9" destOrd="0" parTransId="{1C06093E-91CB-45B8-9F9D-B2857CA2A1BB}" sibTransId="{7042681A-1372-49F1-B85D-AEB88A2EEEAB}"/>
    <dgm:cxn modelId="{3FFA027E-E1BE-4221-A2BC-8D733D3BECDB}" type="presOf" srcId="{14CD1B2D-DD24-4900-9FC2-64420F494E8C}" destId="{DAB8CA28-D4D0-4E22-9784-6C1CE87807DE}" srcOrd="0" destOrd="0" presId="urn:microsoft.com/office/officeart/2005/8/layout/hProcess11"/>
    <dgm:cxn modelId="{4F85D886-482D-49EA-9C05-FBAA99532F1C}" type="presOf" srcId="{EE762C32-26D2-4C20-9ACE-E36BCA2535EA}" destId="{B1A3E9A6-2A37-4218-A055-1FA1B389A36A}" srcOrd="0" destOrd="0" presId="urn:microsoft.com/office/officeart/2005/8/layout/hProcess11"/>
    <dgm:cxn modelId="{25BDD794-3DDC-4F4F-B0DD-9F9071D5A41C}" type="presOf" srcId="{51F15606-3D51-4988-B96B-075D34907925}" destId="{43AFC4BA-79C3-469C-A61D-F9846AA4BD8A}" srcOrd="0" destOrd="0" presId="urn:microsoft.com/office/officeart/2005/8/layout/hProcess11"/>
    <dgm:cxn modelId="{84696F95-5654-45E8-8928-FD45B4A77EDD}" srcId="{C0F30872-79A6-429F-8378-A952AD13396D}" destId="{95A84BA2-9123-41B1-87D2-5845BAFE0CC1}" srcOrd="1" destOrd="0" parTransId="{E82538D1-5866-4B3A-832D-C7138C4F16D9}" sibTransId="{03995008-263F-4484-AC03-DEB5403ACA9F}"/>
    <dgm:cxn modelId="{84496998-CC23-4167-80E4-DC118B0AE8D0}" srcId="{C0F30872-79A6-429F-8378-A952AD13396D}" destId="{B5164048-B923-426B-AF23-580AA9DDB911}" srcOrd="0" destOrd="0" parTransId="{DBD5279D-0C4C-40AD-B127-2D7350CDC9E5}" sibTransId="{8E1B72FB-875A-4AF7-9E5A-6F74CD5CFA6F}"/>
    <dgm:cxn modelId="{F3B71A9E-66E3-4BC3-8C14-8DFA580F9E78}" srcId="{C0F30872-79A6-429F-8378-A952AD13396D}" destId="{14B1D807-878E-4A34-801A-B7A7BC659279}" srcOrd="7" destOrd="0" parTransId="{482993EF-3B4B-46C5-9519-6BCA39E70EDC}" sibTransId="{D5C760C7-7890-486D-93E9-2C7F06D84619}"/>
    <dgm:cxn modelId="{0DED2BA0-9487-4688-ADDD-0DDDD1762553}" type="presOf" srcId="{CE30CB37-2210-4210-8456-93F7AE147073}" destId="{33D82B45-0178-4407-8BDB-822F6983854C}" srcOrd="0" destOrd="0" presId="urn:microsoft.com/office/officeart/2005/8/layout/hProcess11"/>
    <dgm:cxn modelId="{B3CADAA4-BA87-4BD4-932E-899D896F653B}" type="presOf" srcId="{92E0CD44-8263-4607-BF7C-8FD3AAC0A56A}" destId="{6C5449A7-529A-450A-81CE-33C9BE5EC3F4}" srcOrd="0" destOrd="0" presId="urn:microsoft.com/office/officeart/2005/8/layout/hProcess11"/>
    <dgm:cxn modelId="{971839A6-65A3-4DF8-A618-7A47DB27FA5B}" srcId="{C0F30872-79A6-429F-8378-A952AD13396D}" destId="{E528826F-933D-4221-9528-46F7ADB4D8D0}" srcOrd="2" destOrd="0" parTransId="{39F9F297-94F0-4243-BB27-02675FF5A1E2}" sibTransId="{66427172-EC85-4D6A-B3CD-10005DFF80C3}"/>
    <dgm:cxn modelId="{FC0729AF-B191-4608-96C5-A5ABC4E2E42D}" srcId="{C0F30872-79A6-429F-8378-A952AD13396D}" destId="{8F6AE4FC-D633-470B-8ED1-C539EC2249CB}" srcOrd="10" destOrd="0" parTransId="{5AB6F311-1017-4D63-BCFC-3CD124A55902}" sibTransId="{A2190BCC-D063-4CE1-A997-7278AFD55FE3}"/>
    <dgm:cxn modelId="{738013B0-6A59-4A41-89ED-33281ECE290F}" srcId="{C0F30872-79A6-429F-8378-A952AD13396D}" destId="{CF722A59-EB26-478C-97F9-180C52AA7DA6}" srcOrd="6" destOrd="0" parTransId="{6A503A56-F711-4368-84DE-E18E3572B465}" sibTransId="{AB664341-32F0-452A-93B1-B333C2A87363}"/>
    <dgm:cxn modelId="{6E8E0FB3-4824-44EF-938B-D90337CEC1FE}" srcId="{C0F30872-79A6-429F-8378-A952AD13396D}" destId="{46BC8160-E9DB-4741-A7B4-72FC2ABA3D67}" srcOrd="3" destOrd="0" parTransId="{2080A19F-6DDB-47D2-84FE-D2E36F5686C2}" sibTransId="{BFE8DDDF-B0FD-4751-B10A-E6D96B4E3C96}"/>
    <dgm:cxn modelId="{586A65B6-E9CF-4D4F-B569-F72AF2C186B8}" type="presOf" srcId="{B5164048-B923-426B-AF23-580AA9DDB911}" destId="{DB57722F-F865-4259-A008-95A2D592BD55}" srcOrd="0" destOrd="0" presId="urn:microsoft.com/office/officeart/2005/8/layout/hProcess11"/>
    <dgm:cxn modelId="{5DC3DEB9-4566-4715-AC08-3C0F26AE9784}" type="presOf" srcId="{14B1D807-878E-4A34-801A-B7A7BC659279}" destId="{FF6B10C6-7BC6-4289-813E-CE338E145E82}" srcOrd="0" destOrd="0" presId="urn:microsoft.com/office/officeart/2005/8/layout/hProcess11"/>
    <dgm:cxn modelId="{691636BD-46E9-4244-B181-9F90E963E2BE}" srcId="{C0F30872-79A6-429F-8378-A952AD13396D}" destId="{92E0CD44-8263-4607-BF7C-8FD3AAC0A56A}" srcOrd="4" destOrd="0" parTransId="{5D0D5CAA-C1BE-4411-99ED-F5927D7B44BD}" sibTransId="{1585AA1B-D224-4663-B1E6-8C4B9BAB93E6}"/>
    <dgm:cxn modelId="{E5045DD3-1FEB-4285-8802-AE69D930FABE}" srcId="{C0F30872-79A6-429F-8378-A952AD13396D}" destId="{7BCD3EBB-A98C-4E37-90BD-FE87CF8F19C4}" srcOrd="8" destOrd="0" parTransId="{26567697-B02A-42C9-97B5-F9E70759589E}" sibTransId="{0243BEDA-6871-497F-BD33-99C215ABB1A6}"/>
    <dgm:cxn modelId="{253CF9DE-20D0-4282-AD03-41F300396CDB}" srcId="{C0F30872-79A6-429F-8378-A952AD13396D}" destId="{CE30CB37-2210-4210-8456-93F7AE147073}" srcOrd="13" destOrd="0" parTransId="{2152C5DE-D4DA-4BDE-B017-C47DC60B56BC}" sibTransId="{87BEA79A-7F7F-45E2-B5A0-B9FDD28137BC}"/>
    <dgm:cxn modelId="{758B34E5-58E1-4F16-84FE-A9757A22A0DB}" srcId="{C0F30872-79A6-429F-8378-A952AD13396D}" destId="{EE762C32-26D2-4C20-9ACE-E36BCA2535EA}" srcOrd="5" destOrd="0" parTransId="{2A0907E0-B83E-4A04-AE50-1B0D08F0100F}" sibTransId="{5BFEDFE2-37ED-4F55-811A-F8EA6E70A2AD}"/>
    <dgm:cxn modelId="{66401FF6-394B-4FDE-ABDC-57B67DA365E8}" type="presOf" srcId="{C0F30872-79A6-429F-8378-A952AD13396D}" destId="{7AD7C7E1-1A17-4492-B87D-F6B881D420CB}" srcOrd="0" destOrd="0" presId="urn:microsoft.com/office/officeart/2005/8/layout/hProcess11"/>
    <dgm:cxn modelId="{05B77DFE-4FA5-4447-BBC8-87E1BA0330E4}" type="presOf" srcId="{8F6AE4FC-D633-470B-8ED1-C539EC2249CB}" destId="{EED2A9FF-AB9B-4034-821D-A5DDE12EC8EF}" srcOrd="0" destOrd="0" presId="urn:microsoft.com/office/officeart/2005/8/layout/hProcess11"/>
    <dgm:cxn modelId="{B0D80D0E-4B8E-409A-B967-F415A596F76C}" type="presParOf" srcId="{7AD7C7E1-1A17-4492-B87D-F6B881D420CB}" destId="{44A4BCE9-C6D1-49FF-A674-564E13E4FE48}" srcOrd="0" destOrd="0" presId="urn:microsoft.com/office/officeart/2005/8/layout/hProcess11"/>
    <dgm:cxn modelId="{F433F239-A2DD-40B4-9699-E41B3DF5A84B}" type="presParOf" srcId="{7AD7C7E1-1A17-4492-B87D-F6B881D420CB}" destId="{3889F6AF-9A6D-4B05-B772-E50CC2202F42}" srcOrd="1" destOrd="0" presId="urn:microsoft.com/office/officeart/2005/8/layout/hProcess11"/>
    <dgm:cxn modelId="{C1A9FDBA-81C8-41E4-8E78-19CF8AA27115}" type="presParOf" srcId="{3889F6AF-9A6D-4B05-B772-E50CC2202F42}" destId="{C614150C-AF14-4A05-A9B3-8C3F1F920D5B}" srcOrd="0" destOrd="0" presId="urn:microsoft.com/office/officeart/2005/8/layout/hProcess11"/>
    <dgm:cxn modelId="{84B36FE6-85FC-49A1-91C2-5F8E45E117C2}" type="presParOf" srcId="{C614150C-AF14-4A05-A9B3-8C3F1F920D5B}" destId="{DB57722F-F865-4259-A008-95A2D592BD55}" srcOrd="0" destOrd="0" presId="urn:microsoft.com/office/officeart/2005/8/layout/hProcess11"/>
    <dgm:cxn modelId="{D62C74D9-C385-42D1-A22A-EBD5DAA129F7}" type="presParOf" srcId="{C614150C-AF14-4A05-A9B3-8C3F1F920D5B}" destId="{64B2345F-BD4E-4FE8-8049-577F622A70CA}" srcOrd="1" destOrd="0" presId="urn:microsoft.com/office/officeart/2005/8/layout/hProcess11"/>
    <dgm:cxn modelId="{BC07EA33-ED31-4B6F-A1EC-BFBCB722DD01}" type="presParOf" srcId="{C614150C-AF14-4A05-A9B3-8C3F1F920D5B}" destId="{CBECC49E-D02A-4151-93ED-ACD61FD0C861}" srcOrd="2" destOrd="0" presId="urn:microsoft.com/office/officeart/2005/8/layout/hProcess11"/>
    <dgm:cxn modelId="{09911382-2C3D-431E-853C-EC8882DEA7D9}" type="presParOf" srcId="{3889F6AF-9A6D-4B05-B772-E50CC2202F42}" destId="{CE61A448-F5A7-4985-90AA-5D7F015D88BD}" srcOrd="1" destOrd="0" presId="urn:microsoft.com/office/officeart/2005/8/layout/hProcess11"/>
    <dgm:cxn modelId="{8A395A55-6ED6-4389-A5C2-A46BEEF2E8D9}" type="presParOf" srcId="{3889F6AF-9A6D-4B05-B772-E50CC2202F42}" destId="{02CA3015-C28D-4A69-A4F4-E13FFD0E1DBE}" srcOrd="2" destOrd="0" presId="urn:microsoft.com/office/officeart/2005/8/layout/hProcess11"/>
    <dgm:cxn modelId="{A90B0B57-A99F-4F9D-AA98-97BC21C60826}" type="presParOf" srcId="{02CA3015-C28D-4A69-A4F4-E13FFD0E1DBE}" destId="{ADFEC0E9-1CCD-42C4-B42B-DD2E4F7BD03A}" srcOrd="0" destOrd="0" presId="urn:microsoft.com/office/officeart/2005/8/layout/hProcess11"/>
    <dgm:cxn modelId="{966E8523-7DBA-4364-8172-599BECFD818E}" type="presParOf" srcId="{02CA3015-C28D-4A69-A4F4-E13FFD0E1DBE}" destId="{70901B0F-E87F-4E11-94D2-864AB0E01A4F}" srcOrd="1" destOrd="0" presId="urn:microsoft.com/office/officeart/2005/8/layout/hProcess11"/>
    <dgm:cxn modelId="{65363C37-0B50-4A12-96B9-7F9F28AEADC6}" type="presParOf" srcId="{02CA3015-C28D-4A69-A4F4-E13FFD0E1DBE}" destId="{8F7D52C1-7DD3-4C26-9E14-F16B1238B2B5}" srcOrd="2" destOrd="0" presId="urn:microsoft.com/office/officeart/2005/8/layout/hProcess11"/>
    <dgm:cxn modelId="{4EE036B7-F27A-4A11-A94A-2E97D81333FC}" type="presParOf" srcId="{3889F6AF-9A6D-4B05-B772-E50CC2202F42}" destId="{31A64CFC-7827-4C3A-8485-2051E55C0DA9}" srcOrd="3" destOrd="0" presId="urn:microsoft.com/office/officeart/2005/8/layout/hProcess11"/>
    <dgm:cxn modelId="{925977BF-3D33-4F47-AD03-DD9E4B00C87F}" type="presParOf" srcId="{3889F6AF-9A6D-4B05-B772-E50CC2202F42}" destId="{2E4A7F7C-2962-4436-B48F-E74B0A4695AC}" srcOrd="4" destOrd="0" presId="urn:microsoft.com/office/officeart/2005/8/layout/hProcess11"/>
    <dgm:cxn modelId="{B7F78F3C-B7DD-460D-9A12-1C3C0F3BA9D7}" type="presParOf" srcId="{2E4A7F7C-2962-4436-B48F-E74B0A4695AC}" destId="{727FFC3B-88BB-47D9-88FD-D3167120787D}" srcOrd="0" destOrd="0" presId="urn:microsoft.com/office/officeart/2005/8/layout/hProcess11"/>
    <dgm:cxn modelId="{02361D7B-36BC-44B7-840B-DE29A8EF72E9}" type="presParOf" srcId="{2E4A7F7C-2962-4436-B48F-E74B0A4695AC}" destId="{8F5CBA27-CE90-45E4-900A-28DBD8135BA1}" srcOrd="1" destOrd="0" presId="urn:microsoft.com/office/officeart/2005/8/layout/hProcess11"/>
    <dgm:cxn modelId="{556CEFFD-6D38-4565-9B25-B232D510F69F}" type="presParOf" srcId="{2E4A7F7C-2962-4436-B48F-E74B0A4695AC}" destId="{86A81093-893F-4C02-B35F-8CFDB126353F}" srcOrd="2" destOrd="0" presId="urn:microsoft.com/office/officeart/2005/8/layout/hProcess11"/>
    <dgm:cxn modelId="{151FF440-9298-43B5-BAFD-A65EFE74F2DE}" type="presParOf" srcId="{3889F6AF-9A6D-4B05-B772-E50CC2202F42}" destId="{1ADDD416-2C05-4B65-A040-76F6BE10F91A}" srcOrd="5" destOrd="0" presId="urn:microsoft.com/office/officeart/2005/8/layout/hProcess11"/>
    <dgm:cxn modelId="{D282C800-D0EA-4F52-A622-8C621D313923}" type="presParOf" srcId="{3889F6AF-9A6D-4B05-B772-E50CC2202F42}" destId="{CD1DCF5F-30F6-4FB4-8A33-75190B6A0F1E}" srcOrd="6" destOrd="0" presId="urn:microsoft.com/office/officeart/2005/8/layout/hProcess11"/>
    <dgm:cxn modelId="{54AE2E40-C86C-449A-91C2-5E7F844BEFCD}" type="presParOf" srcId="{CD1DCF5F-30F6-4FB4-8A33-75190B6A0F1E}" destId="{D1EF36C0-5729-4299-909E-2425F0DB1594}" srcOrd="0" destOrd="0" presId="urn:microsoft.com/office/officeart/2005/8/layout/hProcess11"/>
    <dgm:cxn modelId="{45FDA803-B4B3-4EEC-B878-19268BDDA3E7}" type="presParOf" srcId="{CD1DCF5F-30F6-4FB4-8A33-75190B6A0F1E}" destId="{6C9A44D5-2F51-4C32-AAC7-FD21147C8726}" srcOrd="1" destOrd="0" presId="urn:microsoft.com/office/officeart/2005/8/layout/hProcess11"/>
    <dgm:cxn modelId="{04385DDD-E858-4F85-B4D5-3FBA54CB848C}" type="presParOf" srcId="{CD1DCF5F-30F6-4FB4-8A33-75190B6A0F1E}" destId="{63EDB290-AEEB-4A7E-A457-9F820207A59C}" srcOrd="2" destOrd="0" presId="urn:microsoft.com/office/officeart/2005/8/layout/hProcess11"/>
    <dgm:cxn modelId="{BDD66813-D1BF-4049-A074-2B305BBE0EB4}" type="presParOf" srcId="{3889F6AF-9A6D-4B05-B772-E50CC2202F42}" destId="{FB7E5A47-55B2-4908-AFDA-3097B07CE1F8}" srcOrd="7" destOrd="0" presId="urn:microsoft.com/office/officeart/2005/8/layout/hProcess11"/>
    <dgm:cxn modelId="{5123C3B1-F25C-47A7-9375-7D0D1D1AAB10}" type="presParOf" srcId="{3889F6AF-9A6D-4B05-B772-E50CC2202F42}" destId="{1D4AB0D7-1205-4BAC-BD43-9F7D42ABD531}" srcOrd="8" destOrd="0" presId="urn:microsoft.com/office/officeart/2005/8/layout/hProcess11"/>
    <dgm:cxn modelId="{3715E6A6-906E-484A-B980-1C582C75BCAC}" type="presParOf" srcId="{1D4AB0D7-1205-4BAC-BD43-9F7D42ABD531}" destId="{6C5449A7-529A-450A-81CE-33C9BE5EC3F4}" srcOrd="0" destOrd="0" presId="urn:microsoft.com/office/officeart/2005/8/layout/hProcess11"/>
    <dgm:cxn modelId="{B9725A57-32E7-4505-93F6-2FB7B91625CD}" type="presParOf" srcId="{1D4AB0D7-1205-4BAC-BD43-9F7D42ABD531}" destId="{F9A3A642-03FE-466B-B26B-686AAC4D836C}" srcOrd="1" destOrd="0" presId="urn:microsoft.com/office/officeart/2005/8/layout/hProcess11"/>
    <dgm:cxn modelId="{31F49395-137E-4366-A9D9-5D5296EAE86F}" type="presParOf" srcId="{1D4AB0D7-1205-4BAC-BD43-9F7D42ABD531}" destId="{511F54A6-F7AD-47D2-9D8E-96A5CEF05C06}" srcOrd="2" destOrd="0" presId="urn:microsoft.com/office/officeart/2005/8/layout/hProcess11"/>
    <dgm:cxn modelId="{A24774D4-0132-472A-A0AB-34774A73A026}" type="presParOf" srcId="{3889F6AF-9A6D-4B05-B772-E50CC2202F42}" destId="{619E1BD9-ABA7-4578-8330-E7AE188828BB}" srcOrd="9" destOrd="0" presId="urn:microsoft.com/office/officeart/2005/8/layout/hProcess11"/>
    <dgm:cxn modelId="{86AE9607-31C2-4D81-A58E-1A4958A27CF4}" type="presParOf" srcId="{3889F6AF-9A6D-4B05-B772-E50CC2202F42}" destId="{9AC9AD39-AF68-49E4-98DA-44D85D1D08B2}" srcOrd="10" destOrd="0" presId="urn:microsoft.com/office/officeart/2005/8/layout/hProcess11"/>
    <dgm:cxn modelId="{B2221365-BBBC-4733-A6E2-41609F998AD9}" type="presParOf" srcId="{9AC9AD39-AF68-49E4-98DA-44D85D1D08B2}" destId="{B1A3E9A6-2A37-4218-A055-1FA1B389A36A}" srcOrd="0" destOrd="0" presId="urn:microsoft.com/office/officeart/2005/8/layout/hProcess11"/>
    <dgm:cxn modelId="{C00078F3-FF7C-4B81-81E4-659D02600017}" type="presParOf" srcId="{9AC9AD39-AF68-49E4-98DA-44D85D1D08B2}" destId="{2D02CF8A-7749-461A-B331-B6CFCA4C6AFC}" srcOrd="1" destOrd="0" presId="urn:microsoft.com/office/officeart/2005/8/layout/hProcess11"/>
    <dgm:cxn modelId="{A0B9CAF8-1529-4A27-997C-D4303D804760}" type="presParOf" srcId="{9AC9AD39-AF68-49E4-98DA-44D85D1D08B2}" destId="{87B0D995-E637-4F1A-8D73-59D8633FF79D}" srcOrd="2" destOrd="0" presId="urn:microsoft.com/office/officeart/2005/8/layout/hProcess11"/>
    <dgm:cxn modelId="{A71C1697-9611-49E0-B676-46D2B4900184}" type="presParOf" srcId="{3889F6AF-9A6D-4B05-B772-E50CC2202F42}" destId="{5EFEC288-4FC4-4B5B-A62E-CA9CC342240F}" srcOrd="11" destOrd="0" presId="urn:microsoft.com/office/officeart/2005/8/layout/hProcess11"/>
    <dgm:cxn modelId="{36AA34C4-A00B-43D4-BBA3-F1EA4F331FAC}" type="presParOf" srcId="{3889F6AF-9A6D-4B05-B772-E50CC2202F42}" destId="{9134BC4C-D2A9-4798-A568-3B2260AEF748}" srcOrd="12" destOrd="0" presId="urn:microsoft.com/office/officeart/2005/8/layout/hProcess11"/>
    <dgm:cxn modelId="{6B27431D-06C4-4DBA-A589-B139CED215F8}" type="presParOf" srcId="{9134BC4C-D2A9-4798-A568-3B2260AEF748}" destId="{ACA8B20F-FA38-4507-8FA5-EF7C945AC95A}" srcOrd="0" destOrd="0" presId="urn:microsoft.com/office/officeart/2005/8/layout/hProcess11"/>
    <dgm:cxn modelId="{E1A9E31E-E16A-428D-B957-0C4C491EA060}" type="presParOf" srcId="{9134BC4C-D2A9-4798-A568-3B2260AEF748}" destId="{3FA40B80-1C34-4103-B3F3-BAA04439EE17}" srcOrd="1" destOrd="0" presId="urn:microsoft.com/office/officeart/2005/8/layout/hProcess11"/>
    <dgm:cxn modelId="{77519122-76FB-49E8-8A29-E173AB9EED75}" type="presParOf" srcId="{9134BC4C-D2A9-4798-A568-3B2260AEF748}" destId="{68362D70-4F9F-4AD5-8B0A-C1FB38068C09}" srcOrd="2" destOrd="0" presId="urn:microsoft.com/office/officeart/2005/8/layout/hProcess11"/>
    <dgm:cxn modelId="{45DF30A5-6C15-4292-976B-69BFB28526D1}" type="presParOf" srcId="{3889F6AF-9A6D-4B05-B772-E50CC2202F42}" destId="{2123B369-BEB7-42B2-9971-E0B8B994A535}" srcOrd="13" destOrd="0" presId="urn:microsoft.com/office/officeart/2005/8/layout/hProcess11"/>
    <dgm:cxn modelId="{AA47166B-E679-4CAC-A62B-C8F69D2DAD70}" type="presParOf" srcId="{3889F6AF-9A6D-4B05-B772-E50CC2202F42}" destId="{4F7D017E-BEEC-4B8E-94BC-39DE6C697548}" srcOrd="14" destOrd="0" presId="urn:microsoft.com/office/officeart/2005/8/layout/hProcess11"/>
    <dgm:cxn modelId="{2683CC40-0287-43A4-A521-78814D85276F}" type="presParOf" srcId="{4F7D017E-BEEC-4B8E-94BC-39DE6C697548}" destId="{FF6B10C6-7BC6-4289-813E-CE338E145E82}" srcOrd="0" destOrd="0" presId="urn:microsoft.com/office/officeart/2005/8/layout/hProcess11"/>
    <dgm:cxn modelId="{172BB018-2772-4D3F-B2E1-86B21E0AE728}" type="presParOf" srcId="{4F7D017E-BEEC-4B8E-94BC-39DE6C697548}" destId="{BD2C3350-3DBF-4CAC-BE55-7CD8C2B53B65}" srcOrd="1" destOrd="0" presId="urn:microsoft.com/office/officeart/2005/8/layout/hProcess11"/>
    <dgm:cxn modelId="{DDC02B4C-8525-4FD6-A3B3-804A0AA1931D}" type="presParOf" srcId="{4F7D017E-BEEC-4B8E-94BC-39DE6C697548}" destId="{3584DE9B-C5D7-40F6-B4FA-D608C25C4ADB}" srcOrd="2" destOrd="0" presId="urn:microsoft.com/office/officeart/2005/8/layout/hProcess11"/>
    <dgm:cxn modelId="{DD6947A5-4527-415D-B671-DDEAC13E4215}" type="presParOf" srcId="{3889F6AF-9A6D-4B05-B772-E50CC2202F42}" destId="{1E151E19-DCA0-4DBA-B3E7-4122E96A4B2B}" srcOrd="15" destOrd="0" presId="urn:microsoft.com/office/officeart/2005/8/layout/hProcess11"/>
    <dgm:cxn modelId="{941D7D76-E5FD-4D20-81C1-BEA7E7AD27F4}" type="presParOf" srcId="{3889F6AF-9A6D-4B05-B772-E50CC2202F42}" destId="{17BC8775-22A4-40F0-BF46-62F8D73F1B50}" srcOrd="16" destOrd="0" presId="urn:microsoft.com/office/officeart/2005/8/layout/hProcess11"/>
    <dgm:cxn modelId="{789205C8-2D16-4852-BEB9-47F04861B0AE}" type="presParOf" srcId="{17BC8775-22A4-40F0-BF46-62F8D73F1B50}" destId="{13684703-D39E-437D-BA53-2F4C4D0F501D}" srcOrd="0" destOrd="0" presId="urn:microsoft.com/office/officeart/2005/8/layout/hProcess11"/>
    <dgm:cxn modelId="{23C88695-C34B-4577-95A4-0E8F7AD18E33}" type="presParOf" srcId="{17BC8775-22A4-40F0-BF46-62F8D73F1B50}" destId="{83C9CF21-F708-4A93-8D40-DF0AE8488F44}" srcOrd="1" destOrd="0" presId="urn:microsoft.com/office/officeart/2005/8/layout/hProcess11"/>
    <dgm:cxn modelId="{C12EBE52-C41F-42EC-B4BF-D3394B70E16F}" type="presParOf" srcId="{17BC8775-22A4-40F0-BF46-62F8D73F1B50}" destId="{BD1D4876-3E19-4091-AC7B-3ED849F08C3A}" srcOrd="2" destOrd="0" presId="urn:microsoft.com/office/officeart/2005/8/layout/hProcess11"/>
    <dgm:cxn modelId="{F185A7C5-1F0C-4BCB-ACC9-E455758EBC0A}" type="presParOf" srcId="{3889F6AF-9A6D-4B05-B772-E50CC2202F42}" destId="{5E449DA9-4A08-41A7-AFC8-E9006D883667}" srcOrd="17" destOrd="0" presId="urn:microsoft.com/office/officeart/2005/8/layout/hProcess11"/>
    <dgm:cxn modelId="{81C8A756-E747-453A-9782-7169AA7B0412}" type="presParOf" srcId="{3889F6AF-9A6D-4B05-B772-E50CC2202F42}" destId="{D9AD0260-1686-437D-AA9F-394C5C9B0E42}" srcOrd="18" destOrd="0" presId="urn:microsoft.com/office/officeart/2005/8/layout/hProcess11"/>
    <dgm:cxn modelId="{4160170D-B21E-45EB-8B84-1B4DBA0BD201}" type="presParOf" srcId="{D9AD0260-1686-437D-AA9F-394C5C9B0E42}" destId="{DAB8CA28-D4D0-4E22-9784-6C1CE87807DE}" srcOrd="0" destOrd="0" presId="urn:microsoft.com/office/officeart/2005/8/layout/hProcess11"/>
    <dgm:cxn modelId="{F25299C9-3FDE-4845-AD8A-9DE3E003195E}" type="presParOf" srcId="{D9AD0260-1686-437D-AA9F-394C5C9B0E42}" destId="{7FEF641A-FA92-473A-8233-90E1B6746C41}" srcOrd="1" destOrd="0" presId="urn:microsoft.com/office/officeart/2005/8/layout/hProcess11"/>
    <dgm:cxn modelId="{AC46AC89-3613-46E5-BBB4-816304993359}" type="presParOf" srcId="{D9AD0260-1686-437D-AA9F-394C5C9B0E42}" destId="{A11E915B-FB96-4655-9BA4-21508310ECF9}" srcOrd="2" destOrd="0" presId="urn:microsoft.com/office/officeart/2005/8/layout/hProcess11"/>
    <dgm:cxn modelId="{A8F33685-CA6D-42CE-9C11-0ACCD07BDEE1}" type="presParOf" srcId="{3889F6AF-9A6D-4B05-B772-E50CC2202F42}" destId="{0528746B-CC95-4FB2-8778-F2BF553CE479}" srcOrd="19" destOrd="0" presId="urn:microsoft.com/office/officeart/2005/8/layout/hProcess11"/>
    <dgm:cxn modelId="{CE5075AF-E97A-4986-8D9C-4B2FC941C9D4}" type="presParOf" srcId="{3889F6AF-9A6D-4B05-B772-E50CC2202F42}" destId="{29205E6D-91DC-495C-8CBC-C3B320F364E9}" srcOrd="20" destOrd="0" presId="urn:microsoft.com/office/officeart/2005/8/layout/hProcess11"/>
    <dgm:cxn modelId="{B1966424-518A-484E-BC6E-401F9BF87718}" type="presParOf" srcId="{29205E6D-91DC-495C-8CBC-C3B320F364E9}" destId="{EED2A9FF-AB9B-4034-821D-A5DDE12EC8EF}" srcOrd="0" destOrd="0" presId="urn:microsoft.com/office/officeart/2005/8/layout/hProcess11"/>
    <dgm:cxn modelId="{E780CE95-F4CD-407C-BD6D-9EB7EE509DD3}" type="presParOf" srcId="{29205E6D-91DC-495C-8CBC-C3B320F364E9}" destId="{0325A8B0-CD15-4328-AB28-3A0BDAF7AB58}" srcOrd="1" destOrd="0" presId="urn:microsoft.com/office/officeart/2005/8/layout/hProcess11"/>
    <dgm:cxn modelId="{7E9C6D37-E067-4E8E-B730-12A1B25DEDC2}" type="presParOf" srcId="{29205E6D-91DC-495C-8CBC-C3B320F364E9}" destId="{C613788B-8C72-4E84-99ED-7FC3110614C4}" srcOrd="2" destOrd="0" presId="urn:microsoft.com/office/officeart/2005/8/layout/hProcess11"/>
    <dgm:cxn modelId="{F05588F0-AF84-4EAD-911D-022313A12537}" type="presParOf" srcId="{3889F6AF-9A6D-4B05-B772-E50CC2202F42}" destId="{5CFF8A27-B794-4F33-B778-3EBB3D37629F}" srcOrd="21" destOrd="0" presId="urn:microsoft.com/office/officeart/2005/8/layout/hProcess11"/>
    <dgm:cxn modelId="{3474EF7C-E2A1-4365-A2C7-1D7E72A5365E}" type="presParOf" srcId="{3889F6AF-9A6D-4B05-B772-E50CC2202F42}" destId="{9D992EAA-4933-4E38-A39B-D263DEC00EF1}" srcOrd="22" destOrd="0" presId="urn:microsoft.com/office/officeart/2005/8/layout/hProcess11"/>
    <dgm:cxn modelId="{C4F1E72D-22AF-466C-8446-F1DB96A45A62}" type="presParOf" srcId="{9D992EAA-4933-4E38-A39B-D263DEC00EF1}" destId="{43AFC4BA-79C3-469C-A61D-F9846AA4BD8A}" srcOrd="0" destOrd="0" presId="urn:microsoft.com/office/officeart/2005/8/layout/hProcess11"/>
    <dgm:cxn modelId="{A6DB39AC-8954-44C8-A391-FB6915B70107}" type="presParOf" srcId="{9D992EAA-4933-4E38-A39B-D263DEC00EF1}" destId="{4B8EB1F9-DBDB-4F72-B09A-37AE4FBEBD4A}" srcOrd="1" destOrd="0" presId="urn:microsoft.com/office/officeart/2005/8/layout/hProcess11"/>
    <dgm:cxn modelId="{E8604DAD-AAB3-4462-8F4F-9A0174A4ABC0}" type="presParOf" srcId="{9D992EAA-4933-4E38-A39B-D263DEC00EF1}" destId="{9A67A56E-37F7-493F-9408-A507D70E44BC}" srcOrd="2" destOrd="0" presId="urn:microsoft.com/office/officeart/2005/8/layout/hProcess11"/>
    <dgm:cxn modelId="{12D35C97-610C-4556-B99E-493E0F358305}" type="presParOf" srcId="{3889F6AF-9A6D-4B05-B772-E50CC2202F42}" destId="{D3C1C7DF-D40D-464C-8BC3-0EFC46AEF809}" srcOrd="23" destOrd="0" presId="urn:microsoft.com/office/officeart/2005/8/layout/hProcess11"/>
    <dgm:cxn modelId="{B039FBED-39A7-40AB-9329-84F4799320C7}" type="presParOf" srcId="{3889F6AF-9A6D-4B05-B772-E50CC2202F42}" destId="{007FA4F0-CFDD-49F7-B0BA-867A915E15BB}" srcOrd="24" destOrd="0" presId="urn:microsoft.com/office/officeart/2005/8/layout/hProcess11"/>
    <dgm:cxn modelId="{1A5E15B5-A111-42B4-86CB-116962DE36A6}" type="presParOf" srcId="{007FA4F0-CFDD-49F7-B0BA-867A915E15BB}" destId="{82E35C94-BAD8-4673-AD16-7381BF9C5CA5}" srcOrd="0" destOrd="0" presId="urn:microsoft.com/office/officeart/2005/8/layout/hProcess11"/>
    <dgm:cxn modelId="{35FC9682-2B43-4A35-899A-7DE56CC73D2F}" type="presParOf" srcId="{007FA4F0-CFDD-49F7-B0BA-867A915E15BB}" destId="{E2E3EC49-3198-4768-B936-0BF27965E06D}" srcOrd="1" destOrd="0" presId="urn:microsoft.com/office/officeart/2005/8/layout/hProcess11"/>
    <dgm:cxn modelId="{FE595001-1D7C-4707-881B-D216138A195D}" type="presParOf" srcId="{007FA4F0-CFDD-49F7-B0BA-867A915E15BB}" destId="{06E31F77-D18F-4AC1-8D75-C447E92C875E}" srcOrd="2" destOrd="0" presId="urn:microsoft.com/office/officeart/2005/8/layout/hProcess11"/>
    <dgm:cxn modelId="{A2A60D47-BD25-4556-9A07-41BE94B08AA0}" type="presParOf" srcId="{3889F6AF-9A6D-4B05-B772-E50CC2202F42}" destId="{F74CD118-85EA-4C99-83B6-D8950BE65031}" srcOrd="25" destOrd="0" presId="urn:microsoft.com/office/officeart/2005/8/layout/hProcess11"/>
    <dgm:cxn modelId="{150E7C0F-191C-48A9-A091-DE0DD2F23B28}" type="presParOf" srcId="{3889F6AF-9A6D-4B05-B772-E50CC2202F42}" destId="{79C4C18F-F1FC-44FE-A263-BA2FED25E15F}" srcOrd="26" destOrd="0" presId="urn:microsoft.com/office/officeart/2005/8/layout/hProcess11"/>
    <dgm:cxn modelId="{32476967-0469-44AC-A409-D73A768DD988}" type="presParOf" srcId="{79C4C18F-F1FC-44FE-A263-BA2FED25E15F}" destId="{33D82B45-0178-4407-8BDB-822F6983854C}" srcOrd="0" destOrd="0" presId="urn:microsoft.com/office/officeart/2005/8/layout/hProcess11"/>
    <dgm:cxn modelId="{B6F77266-D4FD-485D-B8AB-1021D0182DFC}" type="presParOf" srcId="{79C4C18F-F1FC-44FE-A263-BA2FED25E15F}" destId="{595C2F6E-CB78-4177-B043-2DB981E75266}" srcOrd="1" destOrd="0" presId="urn:microsoft.com/office/officeart/2005/8/layout/hProcess11"/>
    <dgm:cxn modelId="{6E272B96-2134-4EFD-B956-34C889BEDD1D}" type="presParOf" srcId="{79C4C18F-F1FC-44FE-A263-BA2FED25E15F}" destId="{8D0CCDF5-82AE-4D61-83C9-8572849D98B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A8861E-3CFA-4CCA-B88C-DA8CBC62FA1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CEB52AA5-DD48-4A80-9F62-11CC7E72CC20}">
      <dgm:prSet phldrT="[Text]"/>
      <dgm:spPr/>
      <dgm:t>
        <a:bodyPr/>
        <a:lstStyle/>
        <a:p>
          <a:r>
            <a:rPr lang="en-GB" dirty="0"/>
            <a:t>Stage 1</a:t>
          </a:r>
        </a:p>
      </dgm:t>
    </dgm:pt>
    <dgm:pt modelId="{E0B96B2A-EDD5-4F9A-8194-B3F2981A1E4B}" type="parTrans" cxnId="{D495AFF1-DB70-42EF-A983-766F30371FE0}">
      <dgm:prSet/>
      <dgm:spPr/>
      <dgm:t>
        <a:bodyPr/>
        <a:lstStyle/>
        <a:p>
          <a:endParaRPr lang="en-GB"/>
        </a:p>
      </dgm:t>
    </dgm:pt>
    <dgm:pt modelId="{E0755DBE-2D48-49E4-B445-E865C997EECA}" type="sibTrans" cxnId="{D495AFF1-DB70-42EF-A983-766F30371FE0}">
      <dgm:prSet/>
      <dgm:spPr/>
      <dgm:t>
        <a:bodyPr/>
        <a:lstStyle/>
        <a:p>
          <a:endParaRPr lang="en-GB"/>
        </a:p>
      </dgm:t>
    </dgm:pt>
    <dgm:pt modelId="{AB691F7C-F104-4113-B6C9-EDC8510818C1}">
      <dgm:prSet phldrT="[Text]"/>
      <dgm:spPr/>
      <dgm:t>
        <a:bodyPr/>
        <a:lstStyle/>
        <a:p>
          <a:r>
            <a:rPr lang="en-GB" sz="3100" dirty="0"/>
            <a:t>Internal review of individual all types of outputs</a:t>
          </a:r>
        </a:p>
      </dgm:t>
    </dgm:pt>
    <dgm:pt modelId="{ED33CF51-5681-414A-8C8B-380B2CAC951D}" type="parTrans" cxnId="{B10213D8-DD7D-4366-9186-B542949A71F3}">
      <dgm:prSet/>
      <dgm:spPr/>
      <dgm:t>
        <a:bodyPr/>
        <a:lstStyle/>
        <a:p>
          <a:endParaRPr lang="en-GB"/>
        </a:p>
      </dgm:t>
    </dgm:pt>
    <dgm:pt modelId="{B46EA9B6-B7B6-42B8-8C15-727C311B9CD5}" type="sibTrans" cxnId="{B10213D8-DD7D-4366-9186-B542949A71F3}">
      <dgm:prSet/>
      <dgm:spPr/>
      <dgm:t>
        <a:bodyPr/>
        <a:lstStyle/>
        <a:p>
          <a:endParaRPr lang="en-GB"/>
        </a:p>
      </dgm:t>
    </dgm:pt>
    <dgm:pt modelId="{E047817F-EE3B-477F-AB87-5E13C744D433}">
      <dgm:prSet phldrT="[Text]" custT="1"/>
      <dgm:spPr/>
      <dgm:t>
        <a:bodyPr/>
        <a:lstStyle/>
        <a:p>
          <a:r>
            <a:rPr lang="en-GB" sz="1800" dirty="0"/>
            <a:t>1 within the same department 1 from another department (within NBS)</a:t>
          </a:r>
        </a:p>
      </dgm:t>
    </dgm:pt>
    <dgm:pt modelId="{DEAF845F-2885-4DF5-8079-9C199E0FE8A2}" type="parTrans" cxnId="{0D03C5B4-D8D6-4E0B-B901-309F8492B361}">
      <dgm:prSet/>
      <dgm:spPr/>
      <dgm:t>
        <a:bodyPr/>
        <a:lstStyle/>
        <a:p>
          <a:endParaRPr lang="en-GB"/>
        </a:p>
      </dgm:t>
    </dgm:pt>
    <dgm:pt modelId="{392F167B-416B-4B1C-8422-7E5DB61A8C3C}" type="sibTrans" cxnId="{0D03C5B4-D8D6-4E0B-B901-309F8492B361}">
      <dgm:prSet/>
      <dgm:spPr/>
      <dgm:t>
        <a:bodyPr/>
        <a:lstStyle/>
        <a:p>
          <a:endParaRPr lang="en-GB"/>
        </a:p>
      </dgm:t>
    </dgm:pt>
    <dgm:pt modelId="{08A5F1F0-29E8-4EDF-AB20-A437F37C8688}">
      <dgm:prSet phldrT="[Text]"/>
      <dgm:spPr/>
      <dgm:t>
        <a:bodyPr/>
        <a:lstStyle/>
        <a:p>
          <a:r>
            <a:rPr lang="en-GB" dirty="0"/>
            <a:t>Stage 2</a:t>
          </a:r>
        </a:p>
      </dgm:t>
    </dgm:pt>
    <dgm:pt modelId="{1242FFA2-B655-44BF-B19B-7A18F3DEFF2F}" type="parTrans" cxnId="{5C36E63C-420A-4E0F-92D7-A515EA75A8F9}">
      <dgm:prSet/>
      <dgm:spPr/>
      <dgm:t>
        <a:bodyPr/>
        <a:lstStyle/>
        <a:p>
          <a:endParaRPr lang="en-GB"/>
        </a:p>
      </dgm:t>
    </dgm:pt>
    <dgm:pt modelId="{B09573CF-86E9-45D1-BA77-401FDF670A3A}" type="sibTrans" cxnId="{5C36E63C-420A-4E0F-92D7-A515EA75A8F9}">
      <dgm:prSet/>
      <dgm:spPr/>
      <dgm:t>
        <a:bodyPr/>
        <a:lstStyle/>
        <a:p>
          <a:endParaRPr lang="en-GB"/>
        </a:p>
      </dgm:t>
    </dgm:pt>
    <dgm:pt modelId="{F913A5D8-8E78-4AFA-A7C1-E931849B7158}">
      <dgm:prSet phldrT="[Text]"/>
      <dgm:spPr/>
      <dgm:t>
        <a:bodyPr/>
        <a:lstStyle/>
        <a:p>
          <a:r>
            <a:rPr lang="en-GB" sz="3100" dirty="0"/>
            <a:t>External Peer Assessment</a:t>
          </a:r>
        </a:p>
      </dgm:t>
    </dgm:pt>
    <dgm:pt modelId="{386C8AFE-C0E0-4CD2-9389-7A8C8B167DC8}" type="parTrans" cxnId="{547D3733-6421-4D40-B63A-13B6A99C47BB}">
      <dgm:prSet/>
      <dgm:spPr/>
      <dgm:t>
        <a:bodyPr/>
        <a:lstStyle/>
        <a:p>
          <a:endParaRPr lang="en-GB"/>
        </a:p>
      </dgm:t>
    </dgm:pt>
    <dgm:pt modelId="{2735B3E8-E6EA-406B-9B49-1E5EA2BE7A06}" type="sibTrans" cxnId="{547D3733-6421-4D40-B63A-13B6A99C47BB}">
      <dgm:prSet/>
      <dgm:spPr/>
      <dgm:t>
        <a:bodyPr/>
        <a:lstStyle/>
        <a:p>
          <a:endParaRPr lang="en-GB"/>
        </a:p>
      </dgm:t>
    </dgm:pt>
    <dgm:pt modelId="{D14CD49E-0DD4-4F5A-99DE-60321877F677}">
      <dgm:prSet phldrT="[Text]" custT="1"/>
      <dgm:spPr/>
      <dgm:t>
        <a:bodyPr/>
        <a:lstStyle/>
        <a:p>
          <a:r>
            <a:rPr lang="en-GB" sz="1800" dirty="0"/>
            <a:t>2 or 3 peers off authorised list but </a:t>
          </a:r>
          <a:r>
            <a:rPr lang="en-GB" sz="1800" b="1" dirty="0">
              <a:solidFill>
                <a:srgbClr val="E6005B"/>
              </a:solidFill>
            </a:rPr>
            <a:t>only 3* and 2/3* boundary - we don’t’ review 4* or 1/2* </a:t>
          </a:r>
        </a:p>
      </dgm:t>
    </dgm:pt>
    <dgm:pt modelId="{E918DD2A-5AC2-4323-A4C3-9C1C9FD58B99}" type="parTrans" cxnId="{D9D0473E-CC4A-4675-A1CA-5F5AFC5948EA}">
      <dgm:prSet/>
      <dgm:spPr/>
      <dgm:t>
        <a:bodyPr/>
        <a:lstStyle/>
        <a:p>
          <a:endParaRPr lang="en-GB"/>
        </a:p>
      </dgm:t>
    </dgm:pt>
    <dgm:pt modelId="{947A3F8E-FDA6-4BF5-999E-3CB87C09B8CF}" type="sibTrans" cxnId="{D9D0473E-CC4A-4675-A1CA-5F5AFC5948EA}">
      <dgm:prSet/>
      <dgm:spPr/>
      <dgm:t>
        <a:bodyPr/>
        <a:lstStyle/>
        <a:p>
          <a:endParaRPr lang="en-GB"/>
        </a:p>
      </dgm:t>
    </dgm:pt>
    <dgm:pt modelId="{3DE7406E-55EB-429F-930A-AD0C771C1CC8}">
      <dgm:prSet phldrT="[Text]"/>
      <dgm:spPr/>
      <dgm:t>
        <a:bodyPr/>
        <a:lstStyle/>
        <a:p>
          <a:r>
            <a:rPr lang="en-GB" dirty="0"/>
            <a:t>Stage 3</a:t>
          </a:r>
        </a:p>
      </dgm:t>
    </dgm:pt>
    <dgm:pt modelId="{8AA5A7A0-4D7A-4AD5-9F88-02F1424C0ACE}" type="parTrans" cxnId="{38DFF039-0324-4345-8D32-7F2CEACCA8A7}">
      <dgm:prSet/>
      <dgm:spPr/>
      <dgm:t>
        <a:bodyPr/>
        <a:lstStyle/>
        <a:p>
          <a:endParaRPr lang="en-GB"/>
        </a:p>
      </dgm:t>
    </dgm:pt>
    <dgm:pt modelId="{B6D6761D-44CC-470C-ABDA-AB3FCEB6E0AD}" type="sibTrans" cxnId="{38DFF039-0324-4345-8D32-7F2CEACCA8A7}">
      <dgm:prSet/>
      <dgm:spPr/>
      <dgm:t>
        <a:bodyPr/>
        <a:lstStyle/>
        <a:p>
          <a:endParaRPr lang="en-GB"/>
        </a:p>
      </dgm:t>
    </dgm:pt>
    <dgm:pt modelId="{BB60DF59-28CD-4013-AEB1-D68B19217A22}">
      <dgm:prSet phldrT="[Text]"/>
      <dgm:spPr/>
      <dgm:t>
        <a:bodyPr/>
        <a:lstStyle/>
        <a:p>
          <a:r>
            <a:rPr lang="en-GB" sz="3100" dirty="0"/>
            <a:t>Moderation within School</a:t>
          </a:r>
        </a:p>
      </dgm:t>
    </dgm:pt>
    <dgm:pt modelId="{C7C016AF-315E-44CD-A4D7-861444B58CB2}" type="parTrans" cxnId="{D403F6C3-8B8A-4102-9673-55ED41DED057}">
      <dgm:prSet/>
      <dgm:spPr/>
      <dgm:t>
        <a:bodyPr/>
        <a:lstStyle/>
        <a:p>
          <a:endParaRPr lang="en-GB"/>
        </a:p>
      </dgm:t>
    </dgm:pt>
    <dgm:pt modelId="{ED4BEEDA-FD9B-4403-8826-0879342CBB3C}" type="sibTrans" cxnId="{D403F6C3-8B8A-4102-9673-55ED41DED057}">
      <dgm:prSet/>
      <dgm:spPr/>
      <dgm:t>
        <a:bodyPr/>
        <a:lstStyle/>
        <a:p>
          <a:endParaRPr lang="en-GB"/>
        </a:p>
      </dgm:t>
    </dgm:pt>
    <dgm:pt modelId="{2A490601-948A-4887-B922-F7EC129F0423}">
      <dgm:prSet phldrT="[Text]" custT="1"/>
      <dgm:spPr/>
      <dgm:t>
        <a:bodyPr/>
        <a:lstStyle/>
        <a:p>
          <a:r>
            <a:rPr lang="en-GB" sz="1800" dirty="0"/>
            <a:t>If quality is </a:t>
          </a:r>
          <a:r>
            <a:rPr lang="en-GB" sz="1800" b="1" dirty="0">
              <a:solidFill>
                <a:srgbClr val="E6005B"/>
              </a:solidFill>
            </a:rPr>
            <a:t>3* solid or 4*</a:t>
          </a:r>
          <a:r>
            <a:rPr lang="en-GB" sz="1800" dirty="0"/>
            <a:t> add to university database</a:t>
          </a:r>
        </a:p>
      </dgm:t>
    </dgm:pt>
    <dgm:pt modelId="{7CBD315D-7C44-4F3A-8741-8E1662ECC2B2}" type="parTrans" cxnId="{EE2ACF0E-A314-45DE-BF06-CA425D648D71}">
      <dgm:prSet/>
      <dgm:spPr/>
      <dgm:t>
        <a:bodyPr/>
        <a:lstStyle/>
        <a:p>
          <a:endParaRPr lang="en-GB"/>
        </a:p>
      </dgm:t>
    </dgm:pt>
    <dgm:pt modelId="{EABC4D46-80FC-4906-9112-4BCF7DD1C404}" type="sibTrans" cxnId="{EE2ACF0E-A314-45DE-BF06-CA425D648D71}">
      <dgm:prSet/>
      <dgm:spPr/>
      <dgm:t>
        <a:bodyPr/>
        <a:lstStyle/>
        <a:p>
          <a:endParaRPr lang="en-GB"/>
        </a:p>
      </dgm:t>
    </dgm:pt>
    <dgm:pt modelId="{646E4DF3-060B-49DD-9DA3-CBC1042A6B86}" type="pres">
      <dgm:prSet presAssocID="{D3A8861E-3CFA-4CCA-B88C-DA8CBC62FA1E}" presName="linearFlow" presStyleCnt="0">
        <dgm:presLayoutVars>
          <dgm:dir/>
          <dgm:animLvl val="lvl"/>
          <dgm:resizeHandles val="exact"/>
        </dgm:presLayoutVars>
      </dgm:prSet>
      <dgm:spPr/>
    </dgm:pt>
    <dgm:pt modelId="{A7C9BD6E-41C3-4B70-A931-1AEC8521C122}" type="pres">
      <dgm:prSet presAssocID="{CEB52AA5-DD48-4A80-9F62-11CC7E72CC20}" presName="composite" presStyleCnt="0"/>
      <dgm:spPr/>
    </dgm:pt>
    <dgm:pt modelId="{D5DD1CF7-FB3B-4491-99FF-3593F241015F}" type="pres">
      <dgm:prSet presAssocID="{CEB52AA5-DD48-4A80-9F62-11CC7E72CC20}" presName="parentText" presStyleLbl="alignNode1" presStyleIdx="0" presStyleCnt="3">
        <dgm:presLayoutVars>
          <dgm:chMax val="1"/>
          <dgm:bulletEnabled val="1"/>
        </dgm:presLayoutVars>
      </dgm:prSet>
      <dgm:spPr/>
    </dgm:pt>
    <dgm:pt modelId="{85A42842-D1C2-4812-B9B2-5B3F01EDFC51}" type="pres">
      <dgm:prSet presAssocID="{CEB52AA5-DD48-4A80-9F62-11CC7E72CC20}" presName="descendantText" presStyleLbl="alignAcc1" presStyleIdx="0" presStyleCnt="3">
        <dgm:presLayoutVars>
          <dgm:bulletEnabled val="1"/>
        </dgm:presLayoutVars>
      </dgm:prSet>
      <dgm:spPr/>
    </dgm:pt>
    <dgm:pt modelId="{BE36223D-159F-469D-9798-CCCC82B7F6AD}" type="pres">
      <dgm:prSet presAssocID="{E0755DBE-2D48-49E4-B445-E865C997EECA}" presName="sp" presStyleCnt="0"/>
      <dgm:spPr/>
    </dgm:pt>
    <dgm:pt modelId="{78CBCE4D-43D7-4D01-90EF-E9D8178B37A5}" type="pres">
      <dgm:prSet presAssocID="{08A5F1F0-29E8-4EDF-AB20-A437F37C8688}" presName="composite" presStyleCnt="0"/>
      <dgm:spPr/>
    </dgm:pt>
    <dgm:pt modelId="{775E459F-C275-4B14-9172-0B5E72B39435}" type="pres">
      <dgm:prSet presAssocID="{08A5F1F0-29E8-4EDF-AB20-A437F37C8688}" presName="parentText" presStyleLbl="alignNode1" presStyleIdx="1" presStyleCnt="3">
        <dgm:presLayoutVars>
          <dgm:chMax val="1"/>
          <dgm:bulletEnabled val="1"/>
        </dgm:presLayoutVars>
      </dgm:prSet>
      <dgm:spPr/>
    </dgm:pt>
    <dgm:pt modelId="{0F226338-B411-432C-9E26-9F1820540FED}" type="pres">
      <dgm:prSet presAssocID="{08A5F1F0-29E8-4EDF-AB20-A437F37C8688}" presName="descendantText" presStyleLbl="alignAcc1" presStyleIdx="1" presStyleCnt="3">
        <dgm:presLayoutVars>
          <dgm:bulletEnabled val="1"/>
        </dgm:presLayoutVars>
      </dgm:prSet>
      <dgm:spPr/>
    </dgm:pt>
    <dgm:pt modelId="{6F0E85D3-797C-4F2C-9F14-32BF10002E4C}" type="pres">
      <dgm:prSet presAssocID="{B09573CF-86E9-45D1-BA77-401FDF670A3A}" presName="sp" presStyleCnt="0"/>
      <dgm:spPr/>
    </dgm:pt>
    <dgm:pt modelId="{1231CE79-EAD4-4CC5-9C59-FD26C6DFCBCB}" type="pres">
      <dgm:prSet presAssocID="{3DE7406E-55EB-429F-930A-AD0C771C1CC8}" presName="composite" presStyleCnt="0"/>
      <dgm:spPr/>
    </dgm:pt>
    <dgm:pt modelId="{D97329FE-B96C-4ECD-9BAF-26EBB643E4A7}" type="pres">
      <dgm:prSet presAssocID="{3DE7406E-55EB-429F-930A-AD0C771C1CC8}" presName="parentText" presStyleLbl="alignNode1" presStyleIdx="2" presStyleCnt="3">
        <dgm:presLayoutVars>
          <dgm:chMax val="1"/>
          <dgm:bulletEnabled val="1"/>
        </dgm:presLayoutVars>
      </dgm:prSet>
      <dgm:spPr/>
    </dgm:pt>
    <dgm:pt modelId="{79F0F2F6-3E07-40C3-BE02-00671B39A2FA}" type="pres">
      <dgm:prSet presAssocID="{3DE7406E-55EB-429F-930A-AD0C771C1CC8}" presName="descendantText" presStyleLbl="alignAcc1" presStyleIdx="2" presStyleCnt="3" custLinFactNeighborX="0" custLinFactNeighborY="-7286">
        <dgm:presLayoutVars>
          <dgm:bulletEnabled val="1"/>
        </dgm:presLayoutVars>
      </dgm:prSet>
      <dgm:spPr/>
    </dgm:pt>
  </dgm:ptLst>
  <dgm:cxnLst>
    <dgm:cxn modelId="{EE2ACF0E-A314-45DE-BF06-CA425D648D71}" srcId="{3DE7406E-55EB-429F-930A-AD0C771C1CC8}" destId="{2A490601-948A-4887-B922-F7EC129F0423}" srcOrd="1" destOrd="0" parTransId="{7CBD315D-7C44-4F3A-8741-8E1662ECC2B2}" sibTransId="{EABC4D46-80FC-4906-9112-4BCF7DD1C404}"/>
    <dgm:cxn modelId="{7E401721-CE73-49C0-842E-3966FE2C4BD2}" type="presOf" srcId="{2A490601-948A-4887-B922-F7EC129F0423}" destId="{79F0F2F6-3E07-40C3-BE02-00671B39A2FA}" srcOrd="0" destOrd="1" presId="urn:microsoft.com/office/officeart/2005/8/layout/chevron2"/>
    <dgm:cxn modelId="{547D3733-6421-4D40-B63A-13B6A99C47BB}" srcId="{08A5F1F0-29E8-4EDF-AB20-A437F37C8688}" destId="{F913A5D8-8E78-4AFA-A7C1-E931849B7158}" srcOrd="0" destOrd="0" parTransId="{386C8AFE-C0E0-4CD2-9389-7A8C8B167DC8}" sibTransId="{2735B3E8-E6EA-406B-9B49-1E5EA2BE7A06}"/>
    <dgm:cxn modelId="{14326036-5456-4675-8A8F-5C754ACFBC5A}" type="presOf" srcId="{08A5F1F0-29E8-4EDF-AB20-A437F37C8688}" destId="{775E459F-C275-4B14-9172-0B5E72B39435}" srcOrd="0" destOrd="0" presId="urn:microsoft.com/office/officeart/2005/8/layout/chevron2"/>
    <dgm:cxn modelId="{38DFF039-0324-4345-8D32-7F2CEACCA8A7}" srcId="{D3A8861E-3CFA-4CCA-B88C-DA8CBC62FA1E}" destId="{3DE7406E-55EB-429F-930A-AD0C771C1CC8}" srcOrd="2" destOrd="0" parTransId="{8AA5A7A0-4D7A-4AD5-9F88-02F1424C0ACE}" sibTransId="{B6D6761D-44CC-470C-ABDA-AB3FCEB6E0AD}"/>
    <dgm:cxn modelId="{5C36E63C-420A-4E0F-92D7-A515EA75A8F9}" srcId="{D3A8861E-3CFA-4CCA-B88C-DA8CBC62FA1E}" destId="{08A5F1F0-29E8-4EDF-AB20-A437F37C8688}" srcOrd="1" destOrd="0" parTransId="{1242FFA2-B655-44BF-B19B-7A18F3DEFF2F}" sibTransId="{B09573CF-86E9-45D1-BA77-401FDF670A3A}"/>
    <dgm:cxn modelId="{D9D0473E-CC4A-4675-A1CA-5F5AFC5948EA}" srcId="{08A5F1F0-29E8-4EDF-AB20-A437F37C8688}" destId="{D14CD49E-0DD4-4F5A-99DE-60321877F677}" srcOrd="1" destOrd="0" parTransId="{E918DD2A-5AC2-4323-A4C3-9C1C9FD58B99}" sibTransId="{947A3F8E-FDA6-4BF5-999E-3CB87C09B8CF}"/>
    <dgm:cxn modelId="{40EECA4F-D284-45FC-95B6-5226AADFF793}" type="presOf" srcId="{D14CD49E-0DD4-4F5A-99DE-60321877F677}" destId="{0F226338-B411-432C-9E26-9F1820540FED}" srcOrd="0" destOrd="1" presId="urn:microsoft.com/office/officeart/2005/8/layout/chevron2"/>
    <dgm:cxn modelId="{43D3AA98-B791-4371-B859-6AC3523284CF}" type="presOf" srcId="{BB60DF59-28CD-4013-AEB1-D68B19217A22}" destId="{79F0F2F6-3E07-40C3-BE02-00671B39A2FA}" srcOrd="0" destOrd="0" presId="urn:microsoft.com/office/officeart/2005/8/layout/chevron2"/>
    <dgm:cxn modelId="{0D03C5B4-D8D6-4E0B-B901-309F8492B361}" srcId="{CEB52AA5-DD48-4A80-9F62-11CC7E72CC20}" destId="{E047817F-EE3B-477F-AB87-5E13C744D433}" srcOrd="1" destOrd="0" parTransId="{DEAF845F-2885-4DF5-8079-9C199E0FE8A2}" sibTransId="{392F167B-416B-4B1C-8422-7E5DB61A8C3C}"/>
    <dgm:cxn modelId="{2A2C8CBF-8300-43E2-ACD3-72D1C54558B5}" type="presOf" srcId="{D3A8861E-3CFA-4CCA-B88C-DA8CBC62FA1E}" destId="{646E4DF3-060B-49DD-9DA3-CBC1042A6B86}" srcOrd="0" destOrd="0" presId="urn:microsoft.com/office/officeart/2005/8/layout/chevron2"/>
    <dgm:cxn modelId="{D403F6C3-8B8A-4102-9673-55ED41DED057}" srcId="{3DE7406E-55EB-429F-930A-AD0C771C1CC8}" destId="{BB60DF59-28CD-4013-AEB1-D68B19217A22}" srcOrd="0" destOrd="0" parTransId="{C7C016AF-315E-44CD-A4D7-861444B58CB2}" sibTransId="{ED4BEEDA-FD9B-4403-8826-0879342CBB3C}"/>
    <dgm:cxn modelId="{61057BC4-5016-4F51-A416-77B984EEC8EC}" type="presOf" srcId="{CEB52AA5-DD48-4A80-9F62-11CC7E72CC20}" destId="{D5DD1CF7-FB3B-4491-99FF-3593F241015F}" srcOrd="0" destOrd="0" presId="urn:microsoft.com/office/officeart/2005/8/layout/chevron2"/>
    <dgm:cxn modelId="{6776AFC8-1CA1-4FAD-A43F-02AAAC7C9B30}" type="presOf" srcId="{3DE7406E-55EB-429F-930A-AD0C771C1CC8}" destId="{D97329FE-B96C-4ECD-9BAF-26EBB643E4A7}" srcOrd="0" destOrd="0" presId="urn:microsoft.com/office/officeart/2005/8/layout/chevron2"/>
    <dgm:cxn modelId="{CCE64ED2-6E6E-4FED-95E5-8053ACC43062}" type="presOf" srcId="{F913A5D8-8E78-4AFA-A7C1-E931849B7158}" destId="{0F226338-B411-432C-9E26-9F1820540FED}" srcOrd="0" destOrd="0" presId="urn:microsoft.com/office/officeart/2005/8/layout/chevron2"/>
    <dgm:cxn modelId="{B10213D8-DD7D-4366-9186-B542949A71F3}" srcId="{CEB52AA5-DD48-4A80-9F62-11CC7E72CC20}" destId="{AB691F7C-F104-4113-B6C9-EDC8510818C1}" srcOrd="0" destOrd="0" parTransId="{ED33CF51-5681-414A-8C8B-380B2CAC951D}" sibTransId="{B46EA9B6-B7B6-42B8-8C15-727C311B9CD5}"/>
    <dgm:cxn modelId="{1830D2DF-49D1-4990-87BF-717C675E0C34}" type="presOf" srcId="{AB691F7C-F104-4113-B6C9-EDC8510818C1}" destId="{85A42842-D1C2-4812-B9B2-5B3F01EDFC51}" srcOrd="0" destOrd="0" presId="urn:microsoft.com/office/officeart/2005/8/layout/chevron2"/>
    <dgm:cxn modelId="{AEF8B4E0-8BA6-4C90-B36C-883AD48A8C43}" type="presOf" srcId="{E047817F-EE3B-477F-AB87-5E13C744D433}" destId="{85A42842-D1C2-4812-B9B2-5B3F01EDFC51}" srcOrd="0" destOrd="1" presId="urn:microsoft.com/office/officeart/2005/8/layout/chevron2"/>
    <dgm:cxn modelId="{D495AFF1-DB70-42EF-A983-766F30371FE0}" srcId="{D3A8861E-3CFA-4CCA-B88C-DA8CBC62FA1E}" destId="{CEB52AA5-DD48-4A80-9F62-11CC7E72CC20}" srcOrd="0" destOrd="0" parTransId="{E0B96B2A-EDD5-4F9A-8194-B3F2981A1E4B}" sibTransId="{E0755DBE-2D48-49E4-B445-E865C997EECA}"/>
    <dgm:cxn modelId="{77EA9E91-2098-4537-9057-20CDC13575E8}" type="presParOf" srcId="{646E4DF3-060B-49DD-9DA3-CBC1042A6B86}" destId="{A7C9BD6E-41C3-4B70-A931-1AEC8521C122}" srcOrd="0" destOrd="0" presId="urn:microsoft.com/office/officeart/2005/8/layout/chevron2"/>
    <dgm:cxn modelId="{9275E08D-9BB2-49BA-9A7D-9AA19425D320}" type="presParOf" srcId="{A7C9BD6E-41C3-4B70-A931-1AEC8521C122}" destId="{D5DD1CF7-FB3B-4491-99FF-3593F241015F}" srcOrd="0" destOrd="0" presId="urn:microsoft.com/office/officeart/2005/8/layout/chevron2"/>
    <dgm:cxn modelId="{AA63E9C1-1999-43E8-8D98-C053D2364A9F}" type="presParOf" srcId="{A7C9BD6E-41C3-4B70-A931-1AEC8521C122}" destId="{85A42842-D1C2-4812-B9B2-5B3F01EDFC51}" srcOrd="1" destOrd="0" presId="urn:microsoft.com/office/officeart/2005/8/layout/chevron2"/>
    <dgm:cxn modelId="{1D8AD9D5-EB66-4131-A983-944D3C0E3D35}" type="presParOf" srcId="{646E4DF3-060B-49DD-9DA3-CBC1042A6B86}" destId="{BE36223D-159F-469D-9798-CCCC82B7F6AD}" srcOrd="1" destOrd="0" presId="urn:microsoft.com/office/officeart/2005/8/layout/chevron2"/>
    <dgm:cxn modelId="{42059ED9-C445-4FE9-827E-08FFC7CAB107}" type="presParOf" srcId="{646E4DF3-060B-49DD-9DA3-CBC1042A6B86}" destId="{78CBCE4D-43D7-4D01-90EF-E9D8178B37A5}" srcOrd="2" destOrd="0" presId="urn:microsoft.com/office/officeart/2005/8/layout/chevron2"/>
    <dgm:cxn modelId="{D03890D6-8D0C-42D0-B30E-59A5629A7660}" type="presParOf" srcId="{78CBCE4D-43D7-4D01-90EF-E9D8178B37A5}" destId="{775E459F-C275-4B14-9172-0B5E72B39435}" srcOrd="0" destOrd="0" presId="urn:microsoft.com/office/officeart/2005/8/layout/chevron2"/>
    <dgm:cxn modelId="{2EE160C8-7627-402C-94FB-515E9B867DF7}" type="presParOf" srcId="{78CBCE4D-43D7-4D01-90EF-E9D8178B37A5}" destId="{0F226338-B411-432C-9E26-9F1820540FED}" srcOrd="1" destOrd="0" presId="urn:microsoft.com/office/officeart/2005/8/layout/chevron2"/>
    <dgm:cxn modelId="{2FC87B3D-5AEE-4EAD-9D15-382CA4356302}" type="presParOf" srcId="{646E4DF3-060B-49DD-9DA3-CBC1042A6B86}" destId="{6F0E85D3-797C-4F2C-9F14-32BF10002E4C}" srcOrd="3" destOrd="0" presId="urn:microsoft.com/office/officeart/2005/8/layout/chevron2"/>
    <dgm:cxn modelId="{4E2872B2-77E8-4E18-BA36-329996F51D36}" type="presParOf" srcId="{646E4DF3-060B-49DD-9DA3-CBC1042A6B86}" destId="{1231CE79-EAD4-4CC5-9C59-FD26C6DFCBCB}" srcOrd="4" destOrd="0" presId="urn:microsoft.com/office/officeart/2005/8/layout/chevron2"/>
    <dgm:cxn modelId="{AD0EE244-FC59-421B-9CCB-0CC864DCDFB6}" type="presParOf" srcId="{1231CE79-EAD4-4CC5-9C59-FD26C6DFCBCB}" destId="{D97329FE-B96C-4ECD-9BAF-26EBB643E4A7}" srcOrd="0" destOrd="0" presId="urn:microsoft.com/office/officeart/2005/8/layout/chevron2"/>
    <dgm:cxn modelId="{C6BB469E-AB06-43B7-AE8A-A18D57B77CF8}" type="presParOf" srcId="{1231CE79-EAD4-4CC5-9C59-FD26C6DFCBCB}" destId="{79F0F2F6-3E07-40C3-BE02-00671B39A2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D1CF7-FB3B-4491-99FF-3593F241015F}">
      <dsp:nvSpPr>
        <dsp:cNvPr id="0" name=""/>
        <dsp:cNvSpPr/>
      </dsp:nvSpPr>
      <dsp:spPr>
        <a:xfrm rot="5400000">
          <a:off x="-240186" y="242202"/>
          <a:ext cx="1601241" cy="11208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Stage 1</a:t>
          </a:r>
        </a:p>
      </dsp:txBody>
      <dsp:txXfrm rot="-5400000">
        <a:off x="1" y="562451"/>
        <a:ext cx="1120869" cy="480372"/>
      </dsp:txXfrm>
    </dsp:sp>
    <dsp:sp modelId="{85A42842-D1C2-4812-B9B2-5B3F01EDFC51}">
      <dsp:nvSpPr>
        <dsp:cNvPr id="0" name=""/>
        <dsp:cNvSpPr/>
      </dsp:nvSpPr>
      <dsp:spPr>
        <a:xfrm rot="5400000">
          <a:off x="5297831" y="-4174945"/>
          <a:ext cx="1040807" cy="9394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Internal review of individual outputs</a:t>
          </a:r>
        </a:p>
        <a:p>
          <a:pPr marL="171450" lvl="1" indent="-171450" algn="l" defTabSz="800100">
            <a:lnSpc>
              <a:spcPct val="90000"/>
            </a:lnSpc>
            <a:spcBef>
              <a:spcPct val="0"/>
            </a:spcBef>
            <a:spcAft>
              <a:spcPct val="15000"/>
            </a:spcAft>
            <a:buChar char="•"/>
          </a:pPr>
          <a:r>
            <a:rPr lang="en-GB" sz="1800" kern="1200" dirty="0"/>
            <a:t>1 within the same department 1 from another department</a:t>
          </a:r>
        </a:p>
      </dsp:txBody>
      <dsp:txXfrm rot="-5400000">
        <a:off x="1120870" y="52824"/>
        <a:ext cx="9343922" cy="939191"/>
      </dsp:txXfrm>
    </dsp:sp>
    <dsp:sp modelId="{775E459F-C275-4B14-9172-0B5E72B39435}">
      <dsp:nvSpPr>
        <dsp:cNvPr id="0" name=""/>
        <dsp:cNvSpPr/>
      </dsp:nvSpPr>
      <dsp:spPr>
        <a:xfrm rot="5400000">
          <a:off x="-240186" y="1649365"/>
          <a:ext cx="1601241" cy="11208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Stage 2</a:t>
          </a:r>
        </a:p>
      </dsp:txBody>
      <dsp:txXfrm rot="-5400000">
        <a:off x="1" y="1969614"/>
        <a:ext cx="1120869" cy="480372"/>
      </dsp:txXfrm>
    </dsp:sp>
    <dsp:sp modelId="{0F226338-B411-432C-9E26-9F1820540FED}">
      <dsp:nvSpPr>
        <dsp:cNvPr id="0" name=""/>
        <dsp:cNvSpPr/>
      </dsp:nvSpPr>
      <dsp:spPr>
        <a:xfrm rot="5400000">
          <a:off x="5297831" y="-2767782"/>
          <a:ext cx="1040807" cy="9394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External Peer Assessment</a:t>
          </a:r>
        </a:p>
        <a:p>
          <a:pPr marL="171450" lvl="1" indent="-171450" algn="l" defTabSz="800100">
            <a:lnSpc>
              <a:spcPct val="90000"/>
            </a:lnSpc>
            <a:spcBef>
              <a:spcPct val="0"/>
            </a:spcBef>
            <a:spcAft>
              <a:spcPct val="15000"/>
            </a:spcAft>
            <a:buChar char="•"/>
          </a:pPr>
          <a:r>
            <a:rPr lang="en-GB" sz="1800" kern="1200" dirty="0"/>
            <a:t>2 or 3 peers off authorised list</a:t>
          </a:r>
        </a:p>
      </dsp:txBody>
      <dsp:txXfrm rot="-5400000">
        <a:off x="1120870" y="1459987"/>
        <a:ext cx="9343922" cy="939191"/>
      </dsp:txXfrm>
    </dsp:sp>
    <dsp:sp modelId="{D97329FE-B96C-4ECD-9BAF-26EBB643E4A7}">
      <dsp:nvSpPr>
        <dsp:cNvPr id="0" name=""/>
        <dsp:cNvSpPr/>
      </dsp:nvSpPr>
      <dsp:spPr>
        <a:xfrm rot="5400000">
          <a:off x="-240186" y="3056527"/>
          <a:ext cx="1601241" cy="11208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Stage 3</a:t>
          </a:r>
        </a:p>
      </dsp:txBody>
      <dsp:txXfrm rot="-5400000">
        <a:off x="1" y="3376776"/>
        <a:ext cx="1120869" cy="480372"/>
      </dsp:txXfrm>
    </dsp:sp>
    <dsp:sp modelId="{79F0F2F6-3E07-40C3-BE02-00671B39A2FA}">
      <dsp:nvSpPr>
        <dsp:cNvPr id="0" name=""/>
        <dsp:cNvSpPr/>
      </dsp:nvSpPr>
      <dsp:spPr>
        <a:xfrm rot="5400000">
          <a:off x="5297831" y="-1436453"/>
          <a:ext cx="1040807" cy="93947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Moderation within School</a:t>
          </a:r>
        </a:p>
        <a:p>
          <a:pPr marL="171450" lvl="1" indent="-171450" algn="l" defTabSz="800100">
            <a:lnSpc>
              <a:spcPct val="90000"/>
            </a:lnSpc>
            <a:spcBef>
              <a:spcPct val="0"/>
            </a:spcBef>
            <a:spcAft>
              <a:spcPct val="15000"/>
            </a:spcAft>
            <a:buChar char="•"/>
          </a:pPr>
          <a:r>
            <a:rPr lang="en-GB" sz="1800" kern="1200" dirty="0"/>
            <a:t>If quality is 3 or 4* add to university database</a:t>
          </a:r>
        </a:p>
      </dsp:txBody>
      <dsp:txXfrm rot="-5400000">
        <a:off x="1120870" y="2791316"/>
        <a:ext cx="9343922" cy="939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4BCE9-C6D1-49FF-A674-564E13E4FE48}">
      <dsp:nvSpPr>
        <dsp:cNvPr id="0" name=""/>
        <dsp:cNvSpPr/>
      </dsp:nvSpPr>
      <dsp:spPr>
        <a:xfrm>
          <a:off x="0" y="1112519"/>
          <a:ext cx="11020080" cy="14833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7722F-F865-4259-A008-95A2D592BD55}">
      <dsp:nvSpPr>
        <dsp:cNvPr id="0" name=""/>
        <dsp:cNvSpPr/>
      </dsp:nvSpPr>
      <dsp:spPr>
        <a:xfrm>
          <a:off x="1604" y="0"/>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t>Tranche 9 output review (Apr 25)</a:t>
          </a:r>
        </a:p>
      </dsp:txBody>
      <dsp:txXfrm>
        <a:off x="1604" y="0"/>
        <a:ext cx="676782" cy="1483360"/>
      </dsp:txXfrm>
    </dsp:sp>
    <dsp:sp modelId="{64B2345F-BD4E-4FE8-8049-577F622A70CA}">
      <dsp:nvSpPr>
        <dsp:cNvPr id="0" name=""/>
        <dsp:cNvSpPr/>
      </dsp:nvSpPr>
      <dsp:spPr>
        <a:xfrm>
          <a:off x="154575"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EC0E9-1CCD-42C4-B42B-DD2E4F7BD03A}">
      <dsp:nvSpPr>
        <dsp:cNvPr id="0" name=""/>
        <dsp:cNvSpPr/>
      </dsp:nvSpPr>
      <dsp:spPr>
        <a:xfrm>
          <a:off x="712225" y="2225039"/>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t>Full UoA review by REF Planning Group (Autumn 25)</a:t>
          </a:r>
        </a:p>
      </dsp:txBody>
      <dsp:txXfrm>
        <a:off x="712225" y="2225039"/>
        <a:ext cx="676782" cy="1483360"/>
      </dsp:txXfrm>
    </dsp:sp>
    <dsp:sp modelId="{70901B0F-E87F-4E11-94D2-864AB0E01A4F}">
      <dsp:nvSpPr>
        <dsp:cNvPr id="0" name=""/>
        <dsp:cNvSpPr/>
      </dsp:nvSpPr>
      <dsp:spPr>
        <a:xfrm>
          <a:off x="865197"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FFC3B-88BB-47D9-88FD-D3167120787D}">
      <dsp:nvSpPr>
        <dsp:cNvPr id="0" name=""/>
        <dsp:cNvSpPr/>
      </dsp:nvSpPr>
      <dsp:spPr>
        <a:xfrm>
          <a:off x="1422847" y="0"/>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t>Tranche 10 output review (Oct 25)</a:t>
          </a:r>
        </a:p>
      </dsp:txBody>
      <dsp:txXfrm>
        <a:off x="1422847" y="0"/>
        <a:ext cx="676782" cy="1483360"/>
      </dsp:txXfrm>
    </dsp:sp>
    <dsp:sp modelId="{8F5CBA27-CE90-45E4-900A-28DBD8135BA1}">
      <dsp:nvSpPr>
        <dsp:cNvPr id="0" name=""/>
        <dsp:cNvSpPr/>
      </dsp:nvSpPr>
      <dsp:spPr>
        <a:xfrm>
          <a:off x="1575818"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F36C0-5729-4299-909E-2425F0DB1594}">
      <dsp:nvSpPr>
        <dsp:cNvPr id="0" name=""/>
        <dsp:cNvSpPr/>
      </dsp:nvSpPr>
      <dsp:spPr>
        <a:xfrm>
          <a:off x="2133469" y="2225039"/>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t>Tranche 11 output review (Apr 26)</a:t>
          </a:r>
        </a:p>
      </dsp:txBody>
      <dsp:txXfrm>
        <a:off x="2133469" y="2225039"/>
        <a:ext cx="676782" cy="1483360"/>
      </dsp:txXfrm>
    </dsp:sp>
    <dsp:sp modelId="{6C9A44D5-2F51-4C32-AAC7-FD21147C8726}">
      <dsp:nvSpPr>
        <dsp:cNvPr id="0" name=""/>
        <dsp:cNvSpPr/>
      </dsp:nvSpPr>
      <dsp:spPr>
        <a:xfrm>
          <a:off x="2286440"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449A7-529A-450A-81CE-33C9BE5EC3F4}">
      <dsp:nvSpPr>
        <dsp:cNvPr id="0" name=""/>
        <dsp:cNvSpPr/>
      </dsp:nvSpPr>
      <dsp:spPr>
        <a:xfrm>
          <a:off x="2844090" y="0"/>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t>Full UoA review by REF Planning Group (Autumn 26)</a:t>
          </a:r>
        </a:p>
      </dsp:txBody>
      <dsp:txXfrm>
        <a:off x="2844090" y="0"/>
        <a:ext cx="676782" cy="1483360"/>
      </dsp:txXfrm>
    </dsp:sp>
    <dsp:sp modelId="{F9A3A642-03FE-466B-B26B-686AAC4D836C}">
      <dsp:nvSpPr>
        <dsp:cNvPr id="0" name=""/>
        <dsp:cNvSpPr/>
      </dsp:nvSpPr>
      <dsp:spPr>
        <a:xfrm>
          <a:off x="2997062"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3E9A6-2A37-4218-A055-1FA1B389A36A}">
      <dsp:nvSpPr>
        <dsp:cNvPr id="0" name=""/>
        <dsp:cNvSpPr/>
      </dsp:nvSpPr>
      <dsp:spPr>
        <a:xfrm>
          <a:off x="3554712" y="2225039"/>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t>Tranche 12 output review (Oct 26)</a:t>
          </a:r>
        </a:p>
      </dsp:txBody>
      <dsp:txXfrm>
        <a:off x="3554712" y="2225039"/>
        <a:ext cx="676782" cy="1483360"/>
      </dsp:txXfrm>
    </dsp:sp>
    <dsp:sp modelId="{2D02CF8A-7749-461A-B331-B6CFCA4C6AFC}">
      <dsp:nvSpPr>
        <dsp:cNvPr id="0" name=""/>
        <dsp:cNvSpPr/>
      </dsp:nvSpPr>
      <dsp:spPr>
        <a:xfrm>
          <a:off x="3707683"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8B20F-FA38-4507-8FA5-EF7C945AC95A}">
      <dsp:nvSpPr>
        <dsp:cNvPr id="0" name=""/>
        <dsp:cNvSpPr/>
      </dsp:nvSpPr>
      <dsp:spPr>
        <a:xfrm>
          <a:off x="4265334" y="0"/>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t>Tranche 13 output review (Apr 27)</a:t>
          </a:r>
        </a:p>
      </dsp:txBody>
      <dsp:txXfrm>
        <a:off x="4265334" y="0"/>
        <a:ext cx="676782" cy="1483360"/>
      </dsp:txXfrm>
    </dsp:sp>
    <dsp:sp modelId="{3FA40B80-1C34-4103-B3F3-BAA04439EE17}">
      <dsp:nvSpPr>
        <dsp:cNvPr id="0" name=""/>
        <dsp:cNvSpPr/>
      </dsp:nvSpPr>
      <dsp:spPr>
        <a:xfrm>
          <a:off x="4418305"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B10C6-7BC6-4289-813E-CE338E145E82}">
      <dsp:nvSpPr>
        <dsp:cNvPr id="0" name=""/>
        <dsp:cNvSpPr/>
      </dsp:nvSpPr>
      <dsp:spPr>
        <a:xfrm>
          <a:off x="4975956" y="2225039"/>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t>Full UoA review by REF Planning Group (Autumn 27)</a:t>
          </a:r>
        </a:p>
      </dsp:txBody>
      <dsp:txXfrm>
        <a:off x="4975956" y="2225039"/>
        <a:ext cx="676782" cy="1483360"/>
      </dsp:txXfrm>
    </dsp:sp>
    <dsp:sp modelId="{BD2C3350-3DBF-4CAC-BE55-7CD8C2B53B65}">
      <dsp:nvSpPr>
        <dsp:cNvPr id="0" name=""/>
        <dsp:cNvSpPr/>
      </dsp:nvSpPr>
      <dsp:spPr>
        <a:xfrm>
          <a:off x="5128927"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84703-D39E-437D-BA53-2F4C4D0F501D}">
      <dsp:nvSpPr>
        <dsp:cNvPr id="0" name=""/>
        <dsp:cNvSpPr/>
      </dsp:nvSpPr>
      <dsp:spPr>
        <a:xfrm>
          <a:off x="5686577" y="0"/>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t>Tranche 14 output review (Oct 27)</a:t>
          </a:r>
        </a:p>
      </dsp:txBody>
      <dsp:txXfrm>
        <a:off x="5686577" y="0"/>
        <a:ext cx="676782" cy="1483360"/>
      </dsp:txXfrm>
    </dsp:sp>
    <dsp:sp modelId="{83C9CF21-F708-4A93-8D40-DF0AE8488F44}">
      <dsp:nvSpPr>
        <dsp:cNvPr id="0" name=""/>
        <dsp:cNvSpPr/>
      </dsp:nvSpPr>
      <dsp:spPr>
        <a:xfrm>
          <a:off x="5839548"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8CA28-D4D0-4E22-9784-6C1CE87807DE}">
      <dsp:nvSpPr>
        <dsp:cNvPr id="0" name=""/>
        <dsp:cNvSpPr/>
      </dsp:nvSpPr>
      <dsp:spPr>
        <a:xfrm>
          <a:off x="6397199" y="2225039"/>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t>Reviews of </a:t>
          </a:r>
          <a:r>
            <a:rPr lang="en-GB" sz="1100" kern="1200" dirty="0" err="1"/>
            <a:t>UoAs</a:t>
          </a:r>
          <a:r>
            <a:rPr lang="en-GB" sz="1100" kern="1200" dirty="0"/>
            <a:t> by REF Planning Group focusing on specific elements as required</a:t>
          </a:r>
        </a:p>
      </dsp:txBody>
      <dsp:txXfrm>
        <a:off x="6397199" y="2225039"/>
        <a:ext cx="676782" cy="1483360"/>
      </dsp:txXfrm>
    </dsp:sp>
    <dsp:sp modelId="{7FEF641A-FA92-473A-8233-90E1B6746C41}">
      <dsp:nvSpPr>
        <dsp:cNvPr id="0" name=""/>
        <dsp:cNvSpPr/>
      </dsp:nvSpPr>
      <dsp:spPr>
        <a:xfrm>
          <a:off x="6550170"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2A9FF-AB9B-4034-821D-A5DDE12EC8EF}">
      <dsp:nvSpPr>
        <dsp:cNvPr id="0" name=""/>
        <dsp:cNvSpPr/>
      </dsp:nvSpPr>
      <dsp:spPr>
        <a:xfrm>
          <a:off x="7107821" y="0"/>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t>Tranche 15 output review (Apr 28)</a:t>
          </a:r>
        </a:p>
      </dsp:txBody>
      <dsp:txXfrm>
        <a:off x="7107821" y="0"/>
        <a:ext cx="676782" cy="1483360"/>
      </dsp:txXfrm>
    </dsp:sp>
    <dsp:sp modelId="{0325A8B0-CD15-4328-AB28-3A0BDAF7AB58}">
      <dsp:nvSpPr>
        <dsp:cNvPr id="0" name=""/>
        <dsp:cNvSpPr/>
      </dsp:nvSpPr>
      <dsp:spPr>
        <a:xfrm>
          <a:off x="7260792"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FC4BA-79C3-469C-A61D-F9846AA4BD8A}">
      <dsp:nvSpPr>
        <dsp:cNvPr id="0" name=""/>
        <dsp:cNvSpPr/>
      </dsp:nvSpPr>
      <dsp:spPr>
        <a:xfrm>
          <a:off x="7818442" y="2225039"/>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t>Review of outputs as needed for REF purposes</a:t>
          </a:r>
        </a:p>
      </dsp:txBody>
      <dsp:txXfrm>
        <a:off x="7818442" y="2225039"/>
        <a:ext cx="676782" cy="1483360"/>
      </dsp:txXfrm>
    </dsp:sp>
    <dsp:sp modelId="{4B8EB1F9-DBDB-4F72-B09A-37AE4FBEBD4A}">
      <dsp:nvSpPr>
        <dsp:cNvPr id="0" name=""/>
        <dsp:cNvSpPr/>
      </dsp:nvSpPr>
      <dsp:spPr>
        <a:xfrm>
          <a:off x="7971414"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35C94-BAD8-4673-AD16-7381BF9C5CA5}">
      <dsp:nvSpPr>
        <dsp:cNvPr id="0" name=""/>
        <dsp:cNvSpPr/>
      </dsp:nvSpPr>
      <dsp:spPr>
        <a:xfrm>
          <a:off x="8529064" y="0"/>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t>Submissions approved by REF Planning Group</a:t>
          </a:r>
        </a:p>
      </dsp:txBody>
      <dsp:txXfrm>
        <a:off x="8529064" y="0"/>
        <a:ext cx="676782" cy="1483360"/>
      </dsp:txXfrm>
    </dsp:sp>
    <dsp:sp modelId="{E2E3EC49-3198-4768-B936-0BF27965E06D}">
      <dsp:nvSpPr>
        <dsp:cNvPr id="0" name=""/>
        <dsp:cNvSpPr/>
      </dsp:nvSpPr>
      <dsp:spPr>
        <a:xfrm>
          <a:off x="8682035"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82B45-0178-4407-8BDB-822F6983854C}">
      <dsp:nvSpPr>
        <dsp:cNvPr id="0" name=""/>
        <dsp:cNvSpPr/>
      </dsp:nvSpPr>
      <dsp:spPr>
        <a:xfrm>
          <a:off x="9239686" y="2225039"/>
          <a:ext cx="676782"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t>Submission Deadline (Autumn 28)</a:t>
          </a:r>
        </a:p>
      </dsp:txBody>
      <dsp:txXfrm>
        <a:off x="9239686" y="2225039"/>
        <a:ext cx="676782" cy="1483360"/>
      </dsp:txXfrm>
    </dsp:sp>
    <dsp:sp modelId="{595C2F6E-CB78-4177-B043-2DB981E75266}">
      <dsp:nvSpPr>
        <dsp:cNvPr id="0" name=""/>
        <dsp:cNvSpPr/>
      </dsp:nvSpPr>
      <dsp:spPr>
        <a:xfrm>
          <a:off x="9392657" y="1668779"/>
          <a:ext cx="370840" cy="370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D1CF7-FB3B-4491-99FF-3593F241015F}">
      <dsp:nvSpPr>
        <dsp:cNvPr id="0" name=""/>
        <dsp:cNvSpPr/>
      </dsp:nvSpPr>
      <dsp:spPr>
        <a:xfrm rot="5400000">
          <a:off x="-239951" y="244124"/>
          <a:ext cx="1599678" cy="111977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Stage 1</a:t>
          </a:r>
        </a:p>
      </dsp:txBody>
      <dsp:txXfrm rot="-5400000">
        <a:off x="1" y="564059"/>
        <a:ext cx="1119774" cy="479904"/>
      </dsp:txXfrm>
    </dsp:sp>
    <dsp:sp modelId="{85A42842-D1C2-4812-B9B2-5B3F01EDFC51}">
      <dsp:nvSpPr>
        <dsp:cNvPr id="0" name=""/>
        <dsp:cNvSpPr/>
      </dsp:nvSpPr>
      <dsp:spPr>
        <a:xfrm rot="5400000">
          <a:off x="5297791" y="-4173844"/>
          <a:ext cx="1039790" cy="93958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Internal review of individual all types of outputs</a:t>
          </a:r>
        </a:p>
        <a:p>
          <a:pPr marL="171450" lvl="1" indent="-171450" algn="l" defTabSz="800100">
            <a:lnSpc>
              <a:spcPct val="90000"/>
            </a:lnSpc>
            <a:spcBef>
              <a:spcPct val="0"/>
            </a:spcBef>
            <a:spcAft>
              <a:spcPct val="15000"/>
            </a:spcAft>
            <a:buChar char="•"/>
          </a:pPr>
          <a:r>
            <a:rPr lang="en-GB" sz="1800" kern="1200" dirty="0"/>
            <a:t>1 within the same department 1 from another department (within NBS)</a:t>
          </a:r>
        </a:p>
      </dsp:txBody>
      <dsp:txXfrm rot="-5400000">
        <a:off x="1119774" y="54931"/>
        <a:ext cx="9345067" cy="938274"/>
      </dsp:txXfrm>
    </dsp:sp>
    <dsp:sp modelId="{775E459F-C275-4B14-9172-0B5E72B39435}">
      <dsp:nvSpPr>
        <dsp:cNvPr id="0" name=""/>
        <dsp:cNvSpPr/>
      </dsp:nvSpPr>
      <dsp:spPr>
        <a:xfrm rot="5400000">
          <a:off x="-239951" y="1649912"/>
          <a:ext cx="1599678" cy="111977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Stage 2</a:t>
          </a:r>
        </a:p>
      </dsp:txBody>
      <dsp:txXfrm rot="-5400000">
        <a:off x="1" y="1969847"/>
        <a:ext cx="1119774" cy="479904"/>
      </dsp:txXfrm>
    </dsp:sp>
    <dsp:sp modelId="{0F226338-B411-432C-9E26-9F1820540FED}">
      <dsp:nvSpPr>
        <dsp:cNvPr id="0" name=""/>
        <dsp:cNvSpPr/>
      </dsp:nvSpPr>
      <dsp:spPr>
        <a:xfrm rot="5400000">
          <a:off x="5297791" y="-2768056"/>
          <a:ext cx="1039790" cy="93958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External Peer Assessment</a:t>
          </a:r>
        </a:p>
        <a:p>
          <a:pPr marL="171450" lvl="1" indent="-171450" algn="l" defTabSz="800100">
            <a:lnSpc>
              <a:spcPct val="90000"/>
            </a:lnSpc>
            <a:spcBef>
              <a:spcPct val="0"/>
            </a:spcBef>
            <a:spcAft>
              <a:spcPct val="15000"/>
            </a:spcAft>
            <a:buChar char="•"/>
          </a:pPr>
          <a:r>
            <a:rPr lang="en-GB" sz="1800" kern="1200" dirty="0"/>
            <a:t>2 or 3 peers off authorised list but </a:t>
          </a:r>
          <a:r>
            <a:rPr lang="en-GB" sz="1800" b="1" kern="1200" dirty="0">
              <a:solidFill>
                <a:srgbClr val="E6005B"/>
              </a:solidFill>
            </a:rPr>
            <a:t>only 3* and 2/3* boundary - we don’t’ review 4* or 1/2* </a:t>
          </a:r>
        </a:p>
      </dsp:txBody>
      <dsp:txXfrm rot="-5400000">
        <a:off x="1119774" y="1460719"/>
        <a:ext cx="9345067" cy="938274"/>
      </dsp:txXfrm>
    </dsp:sp>
    <dsp:sp modelId="{D97329FE-B96C-4ECD-9BAF-26EBB643E4A7}">
      <dsp:nvSpPr>
        <dsp:cNvPr id="0" name=""/>
        <dsp:cNvSpPr/>
      </dsp:nvSpPr>
      <dsp:spPr>
        <a:xfrm rot="5400000">
          <a:off x="-239951" y="3055700"/>
          <a:ext cx="1599678" cy="111977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Stage 3</a:t>
          </a:r>
        </a:p>
      </dsp:txBody>
      <dsp:txXfrm rot="-5400000">
        <a:off x="1" y="3375635"/>
        <a:ext cx="1119774" cy="479904"/>
      </dsp:txXfrm>
    </dsp:sp>
    <dsp:sp modelId="{79F0F2F6-3E07-40C3-BE02-00671B39A2FA}">
      <dsp:nvSpPr>
        <dsp:cNvPr id="0" name=""/>
        <dsp:cNvSpPr/>
      </dsp:nvSpPr>
      <dsp:spPr>
        <a:xfrm rot="5400000">
          <a:off x="5297791" y="-1438027"/>
          <a:ext cx="1039790" cy="93958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Moderation within School</a:t>
          </a:r>
        </a:p>
        <a:p>
          <a:pPr marL="171450" lvl="1" indent="-171450" algn="l" defTabSz="800100">
            <a:lnSpc>
              <a:spcPct val="90000"/>
            </a:lnSpc>
            <a:spcBef>
              <a:spcPct val="0"/>
            </a:spcBef>
            <a:spcAft>
              <a:spcPct val="15000"/>
            </a:spcAft>
            <a:buChar char="•"/>
          </a:pPr>
          <a:r>
            <a:rPr lang="en-GB" sz="1800" kern="1200" dirty="0"/>
            <a:t>If quality is </a:t>
          </a:r>
          <a:r>
            <a:rPr lang="en-GB" sz="1800" b="1" kern="1200" dirty="0">
              <a:solidFill>
                <a:srgbClr val="E6005B"/>
              </a:solidFill>
            </a:rPr>
            <a:t>3* solid or 4*</a:t>
          </a:r>
          <a:r>
            <a:rPr lang="en-GB" sz="1800" kern="1200" dirty="0"/>
            <a:t> add to university database</a:t>
          </a:r>
        </a:p>
      </dsp:txBody>
      <dsp:txXfrm rot="-5400000">
        <a:off x="1119774" y="2790748"/>
        <a:ext cx="9345067" cy="9382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1</a:t>
            </a:fld>
            <a:endParaRPr lang="en-US"/>
          </a:p>
        </p:txBody>
      </p:sp>
    </p:spTree>
    <p:extLst>
      <p:ext uri="{BB962C8B-B14F-4D97-AF65-F5344CB8AC3E}">
        <p14:creationId xmlns:p14="http://schemas.microsoft.com/office/powerpoint/2010/main" val="404826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90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0880D-02B3-105C-FBBE-5E8CA8045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43324-96EA-6B5A-2A02-61C5D4A12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20C17-4AA8-8CEE-A931-610211EB082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CC1C63C-E4EC-2399-05ED-F9DB7D82D0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227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11/02/2025</a:t>
            </a:fld>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11/02/2025</a:t>
            </a:fld>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77713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11/02/2025</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FB6DC7-6C51-4635-981D-FAA5C0D53F1D}" type="datetimeFigureOut">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369568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 id="2147483690" r:id="rId29"/>
    <p:sldLayoutId id="2147483691" r:id="rId30"/>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results2021.ref.ac.uk/profiles/institutions/10004797"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ef.ac.u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a%20anton.muszanskyj@ntu.ac.uk?subject=REF%20sub-panel%20membership%20application" TargetMode="External"/><Relationship Id="rId2" Type="http://schemas.openxmlformats.org/officeDocument/2006/relationships/hyperlink" Target="https://engagementhub.ukri.org/re-ref/7add9cfc/consultatio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7C1C-DC5E-464D-8E5D-9F1A86CDD66E}"/>
              </a:ext>
            </a:extLst>
          </p:cNvPr>
          <p:cNvSpPr>
            <a:spLocks noGrp="1"/>
          </p:cNvSpPr>
          <p:nvPr>
            <p:ph type="ctrTitle"/>
          </p:nvPr>
        </p:nvSpPr>
        <p:spPr/>
        <p:txBody>
          <a:bodyPr>
            <a:normAutofit/>
          </a:bodyPr>
          <a:lstStyle/>
          <a:p>
            <a:r>
              <a:rPr lang="en-GB" sz="4800" dirty="0"/>
              <a:t>Lessons from REF 2021 and preparations for REF 2029 </a:t>
            </a:r>
            <a:endParaRPr lang="en-US" sz="4800" dirty="0"/>
          </a:p>
        </p:txBody>
      </p:sp>
      <p:sp>
        <p:nvSpPr>
          <p:cNvPr id="3" name="Subtitle 2">
            <a:extLst>
              <a:ext uri="{FF2B5EF4-FFF2-40B4-BE49-F238E27FC236}">
                <a16:creationId xmlns:a16="http://schemas.microsoft.com/office/drawing/2014/main" id="{2C77A979-F57A-8144-9955-D74341C388EF}"/>
              </a:ext>
            </a:extLst>
          </p:cNvPr>
          <p:cNvSpPr>
            <a:spLocks noGrp="1"/>
          </p:cNvSpPr>
          <p:nvPr>
            <p:ph type="subTitle" idx="1"/>
          </p:nvPr>
        </p:nvSpPr>
        <p:spPr>
          <a:xfrm>
            <a:off x="442912" y="4547937"/>
            <a:ext cx="11306175" cy="1284535"/>
          </a:xfrm>
        </p:spPr>
        <p:txBody>
          <a:bodyPr>
            <a:normAutofit/>
          </a:bodyPr>
          <a:lstStyle/>
          <a:p>
            <a:r>
              <a:rPr lang="en-US" sz="2000" dirty="0">
                <a:solidFill>
                  <a:schemeClr val="bg1"/>
                </a:solidFill>
              </a:rPr>
              <a:t>Pete Murphy </a:t>
            </a:r>
            <a:r>
              <a:rPr lang="en-US" sz="2000" b="0" dirty="0">
                <a:solidFill>
                  <a:schemeClr val="bg1"/>
                </a:solidFill>
              </a:rPr>
              <a:t>(peter.murphy@ntu.ac.uk)</a:t>
            </a:r>
          </a:p>
          <a:p>
            <a:r>
              <a:rPr lang="en-US" sz="2000" dirty="0">
                <a:solidFill>
                  <a:schemeClr val="bg1"/>
                </a:solidFill>
              </a:rPr>
              <a:t>Nottingham Business School</a:t>
            </a:r>
          </a:p>
          <a:p>
            <a:r>
              <a:rPr lang="en-US" sz="2000" dirty="0" err="1">
                <a:solidFill>
                  <a:schemeClr val="bg1"/>
                </a:solidFill>
              </a:rPr>
              <a:t>UoA</a:t>
            </a:r>
            <a:r>
              <a:rPr lang="en-US" sz="2000" dirty="0">
                <a:solidFill>
                  <a:schemeClr val="bg1"/>
                </a:solidFill>
              </a:rPr>
              <a:t> Panel 17 Business and Management REF2021</a:t>
            </a:r>
          </a:p>
        </p:txBody>
      </p:sp>
      <p:sp>
        <p:nvSpPr>
          <p:cNvPr id="4" name="Date Placeholder 3">
            <a:extLst>
              <a:ext uri="{FF2B5EF4-FFF2-40B4-BE49-F238E27FC236}">
                <a16:creationId xmlns:a16="http://schemas.microsoft.com/office/drawing/2014/main" id="{813A04FD-1A18-E449-AAAD-5FC79BD61DFF}"/>
              </a:ext>
            </a:extLst>
          </p:cNvPr>
          <p:cNvSpPr>
            <a:spLocks noGrp="1"/>
          </p:cNvSpPr>
          <p:nvPr>
            <p:ph type="dt" sz="half" idx="10"/>
          </p:nvPr>
        </p:nvSpPr>
        <p:spPr/>
        <p:txBody>
          <a:bodyPr/>
          <a:lstStyle/>
          <a:p>
            <a:r>
              <a:rPr lang="en-US" dirty="0"/>
              <a:t>February  2025</a:t>
            </a:r>
          </a:p>
        </p:txBody>
      </p:sp>
    </p:spTree>
    <p:extLst>
      <p:ext uri="{BB962C8B-B14F-4D97-AF65-F5344CB8AC3E}">
        <p14:creationId xmlns:p14="http://schemas.microsoft.com/office/powerpoint/2010/main" val="1716478228"/>
      </p:ext>
    </p:extLst>
  </p:cSld>
  <p:clrMapOvr>
    <a:masterClrMapping/>
  </p:clrMapOvr>
  <mc:AlternateContent xmlns:mc="http://schemas.openxmlformats.org/markup-compatibility/2006" xmlns:p14="http://schemas.microsoft.com/office/powerpoint/2010/main">
    <mc:Choice Requires="p14">
      <p:transition spd="slow" p14:dur="2000" advTm="9137"/>
    </mc:Choice>
    <mc:Fallback xmlns="">
      <p:transition spd="slow" advTm="91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85000" lnSpcReduction="20000"/>
          </a:bodyPr>
          <a:lstStyle/>
          <a:p>
            <a:r>
              <a:rPr lang="en-GB" dirty="0"/>
              <a:t>Contractual arrangement and benchmarks (T&amp;R, T&amp;S, T&amp;P)</a:t>
            </a:r>
          </a:p>
          <a:p>
            <a:endParaRPr lang="en-GB" dirty="0"/>
          </a:p>
          <a:p>
            <a:r>
              <a:rPr lang="en-GB" dirty="0"/>
              <a:t>NTU-wide Annual REF Planning Review Process</a:t>
            </a:r>
          </a:p>
          <a:p>
            <a:pPr lvl="1"/>
            <a:r>
              <a:rPr lang="en-GB" dirty="0"/>
              <a:t>Individual Outputs – internal and External Peer Review Process</a:t>
            </a:r>
          </a:p>
          <a:p>
            <a:pPr lvl="1"/>
            <a:r>
              <a:rPr lang="en-GB" dirty="0"/>
              <a:t>Impact Case Studies – bi-annual review and external support</a:t>
            </a:r>
          </a:p>
          <a:p>
            <a:pPr lvl="1"/>
            <a:r>
              <a:rPr lang="en-GB" dirty="0"/>
              <a:t>Research Environment reviews</a:t>
            </a:r>
          </a:p>
          <a:p>
            <a:pPr lvl="1"/>
            <a:endParaRPr lang="en-GB" dirty="0"/>
          </a:p>
          <a:p>
            <a:r>
              <a:rPr lang="en-GB" dirty="0"/>
              <a:t>NBS - co-ordinated through Research Strategy Group (monthly)  </a:t>
            </a:r>
          </a:p>
          <a:p>
            <a:pPr lvl="1"/>
            <a:r>
              <a:rPr lang="en-GB" dirty="0"/>
              <a:t>Annual Individual Research Review for allocating research hours</a:t>
            </a:r>
          </a:p>
          <a:p>
            <a:pPr lvl="1"/>
            <a:r>
              <a:rPr lang="en-GB" dirty="0"/>
              <a:t>Impact Case Study support Network</a:t>
            </a:r>
          </a:p>
          <a:p>
            <a:pPr lvl="1"/>
            <a:r>
              <a:rPr lang="en-GB" dirty="0"/>
              <a:t>Development initiatives – funding, support, visiting scholars </a:t>
            </a:r>
          </a:p>
          <a:p>
            <a:endParaRPr lang="en-GB" dirty="0"/>
          </a:p>
          <a:p>
            <a:pPr lvl="1"/>
            <a:endParaRPr lang="en-GB" dirty="0"/>
          </a:p>
        </p:txBody>
      </p:sp>
      <p:sp>
        <p:nvSpPr>
          <p:cNvPr id="2" name="Title 1"/>
          <p:cNvSpPr>
            <a:spLocks noGrp="1"/>
          </p:cNvSpPr>
          <p:nvPr>
            <p:ph type="title"/>
          </p:nvPr>
        </p:nvSpPr>
        <p:spPr/>
        <p:txBody>
          <a:bodyPr>
            <a:normAutofit/>
          </a:bodyPr>
          <a:lstStyle/>
          <a:p>
            <a:pPr algn="ctr"/>
            <a:r>
              <a:rPr lang="en-GB" sz="4000" b="1" dirty="0">
                <a:solidFill>
                  <a:schemeClr val="accent1"/>
                </a:solidFill>
                <a:latin typeface="+mn-lt"/>
              </a:rPr>
              <a:t>Drivers and processes for delivery</a:t>
            </a:r>
          </a:p>
        </p:txBody>
      </p:sp>
      <p:sp>
        <p:nvSpPr>
          <p:cNvPr id="3" name="Text Placeholder 2">
            <a:extLst>
              <a:ext uri="{FF2B5EF4-FFF2-40B4-BE49-F238E27FC236}">
                <a16:creationId xmlns:a16="http://schemas.microsoft.com/office/drawing/2014/main" id="{6BF6F682-68CD-7B48-3BDC-C0A02A40E6B8}"/>
              </a:ext>
            </a:extLst>
          </p:cNvPr>
          <p:cNvSpPr>
            <a:spLocks noGrp="1"/>
          </p:cNvSpPr>
          <p:nvPr>
            <p:ph type="body" sz="quarter" idx="10"/>
          </p:nvPr>
        </p:nvSpPr>
        <p:spPr/>
        <p:txBody>
          <a:bodyPr/>
          <a:lstStyle/>
          <a:p>
            <a:endParaRPr lang="en-GB"/>
          </a:p>
        </p:txBody>
      </p:sp>
      <p:pic>
        <p:nvPicPr>
          <p:cNvPr id="4" name="Picture 3">
            <a:extLst>
              <a:ext uri="{FF2B5EF4-FFF2-40B4-BE49-F238E27FC236}">
                <a16:creationId xmlns:a16="http://schemas.microsoft.com/office/drawing/2014/main" id="{A5CC434A-8CBA-EF35-84E1-65365C32119F}"/>
              </a:ext>
            </a:extLst>
          </p:cNvPr>
          <p:cNvPicPr>
            <a:picLocks noChangeAspect="1"/>
          </p:cNvPicPr>
          <p:nvPr/>
        </p:nvPicPr>
        <p:blipFill>
          <a:blip r:embed="rId2"/>
          <a:stretch>
            <a:fillRect/>
          </a:stretch>
        </p:blipFill>
        <p:spPr>
          <a:xfrm>
            <a:off x="8566484" y="2389541"/>
            <a:ext cx="3182603" cy="2567469"/>
          </a:xfrm>
          <a:prstGeom prst="rect">
            <a:avLst/>
          </a:prstGeom>
        </p:spPr>
      </p:pic>
    </p:spTree>
    <p:extLst>
      <p:ext uri="{BB962C8B-B14F-4D97-AF65-F5344CB8AC3E}">
        <p14:creationId xmlns:p14="http://schemas.microsoft.com/office/powerpoint/2010/main" val="146678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DC36-E2F2-4BCF-B47A-DA666C6E7AAD}"/>
              </a:ext>
            </a:extLst>
          </p:cNvPr>
          <p:cNvSpPr>
            <a:spLocks noGrp="1"/>
          </p:cNvSpPr>
          <p:nvPr>
            <p:ph type="title"/>
          </p:nvPr>
        </p:nvSpPr>
        <p:spPr/>
        <p:txBody>
          <a:bodyPr>
            <a:normAutofit fontScale="90000"/>
          </a:bodyPr>
          <a:lstStyle/>
          <a:p>
            <a:pPr algn="ctr"/>
            <a:r>
              <a:rPr lang="en-GB" sz="4000" dirty="0">
                <a:solidFill>
                  <a:schemeClr val="accent1"/>
                </a:solidFill>
                <a:latin typeface="+mn-lt"/>
              </a:rPr>
              <a:t>NBS Delivering/assuring individual outputs</a:t>
            </a:r>
            <a:br>
              <a:rPr lang="en-GB" sz="4000" dirty="0">
                <a:solidFill>
                  <a:schemeClr val="accent1"/>
                </a:solidFill>
                <a:latin typeface="+mn-lt"/>
              </a:rPr>
            </a:br>
            <a:r>
              <a:rPr lang="en-GB" sz="4000" dirty="0">
                <a:solidFill>
                  <a:schemeClr val="accent1"/>
                </a:solidFill>
                <a:latin typeface="+mn-lt"/>
              </a:rPr>
              <a:t>Six-monthly tranches of outputs</a:t>
            </a:r>
          </a:p>
        </p:txBody>
      </p:sp>
      <p:graphicFrame>
        <p:nvGraphicFramePr>
          <p:cNvPr id="4" name="Content Placeholder 3">
            <a:extLst>
              <a:ext uri="{FF2B5EF4-FFF2-40B4-BE49-F238E27FC236}">
                <a16:creationId xmlns:a16="http://schemas.microsoft.com/office/drawing/2014/main" id="{5419B003-4C85-4800-BFE6-E32F50295E23}"/>
              </a:ext>
            </a:extLst>
          </p:cNvPr>
          <p:cNvGraphicFramePr>
            <a:graphicFrameLocks noGrp="1"/>
          </p:cNvGraphicFramePr>
          <p:nvPr>
            <p:ph idx="1"/>
          </p:nvPr>
        </p:nvGraphicFramePr>
        <p:xfrm>
          <a:off x="838200" y="2146852"/>
          <a:ext cx="10515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992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57C709-4DA5-4D83-8FAB-E1985669C346}"/>
              </a:ext>
            </a:extLst>
          </p:cNvPr>
          <p:cNvSpPr>
            <a:spLocks noGrp="1"/>
          </p:cNvSpPr>
          <p:nvPr>
            <p:ph sz="half" idx="1"/>
          </p:nvPr>
        </p:nvSpPr>
        <p:spPr/>
        <p:txBody>
          <a:bodyPr>
            <a:normAutofit fontScale="77500" lnSpcReduction="20000"/>
          </a:bodyPr>
          <a:lstStyle/>
          <a:p>
            <a:pPr marL="0" indent="0">
              <a:buNone/>
            </a:pPr>
            <a:r>
              <a:rPr lang="en-GB" dirty="0"/>
              <a:t>Reviewed at School, College and University levels – internal and external support available at School, College and University levels </a:t>
            </a:r>
          </a:p>
          <a:p>
            <a:pPr marL="0" indent="0">
              <a:buNone/>
            </a:pPr>
            <a:r>
              <a:rPr lang="en-GB" dirty="0"/>
              <a:t>(increasingly bespoke as case matures).</a:t>
            </a:r>
          </a:p>
          <a:p>
            <a:pPr marL="0" indent="0">
              <a:buNone/>
            </a:pPr>
            <a:endParaRPr lang="en-GB" dirty="0"/>
          </a:p>
          <a:p>
            <a:pPr marL="0" indent="0">
              <a:buNone/>
            </a:pPr>
            <a:r>
              <a:rPr lang="en-GB" dirty="0"/>
              <a:t>Review of the case</a:t>
            </a:r>
          </a:p>
          <a:p>
            <a:pPr marL="457200" lvl="1" indent="0">
              <a:buNone/>
            </a:pPr>
            <a:r>
              <a:rPr lang="en-GB" dirty="0"/>
              <a:t>Summary of nature of Impact</a:t>
            </a:r>
          </a:p>
          <a:p>
            <a:pPr marL="457200" lvl="1" indent="0">
              <a:buNone/>
            </a:pPr>
            <a:r>
              <a:rPr lang="en-GB" dirty="0"/>
              <a:t>Strategy for academic underpinning</a:t>
            </a:r>
          </a:p>
          <a:p>
            <a:pPr marL="457200" lvl="1" indent="0">
              <a:buNone/>
            </a:pPr>
            <a:r>
              <a:rPr lang="en-GB" dirty="0"/>
              <a:t>Strategy for non-academic impact</a:t>
            </a:r>
          </a:p>
          <a:p>
            <a:pPr marL="457200" lvl="1" indent="0">
              <a:buNone/>
            </a:pPr>
            <a:r>
              <a:rPr lang="en-GB" dirty="0"/>
              <a:t>Risk register; risk review and mitigation strategy</a:t>
            </a:r>
          </a:p>
          <a:p>
            <a:pPr marL="457200" lvl="1" indent="0">
              <a:buNone/>
            </a:pPr>
            <a:r>
              <a:rPr lang="en-GB" dirty="0"/>
              <a:t>Plan B</a:t>
            </a:r>
          </a:p>
          <a:p>
            <a:pPr marL="457200" lvl="1" indent="0">
              <a:buNone/>
            </a:pPr>
            <a:endParaRPr lang="en-GB" dirty="0"/>
          </a:p>
          <a:p>
            <a:pPr marL="0" indent="0">
              <a:buNone/>
            </a:pPr>
            <a:r>
              <a:rPr lang="en-GB" dirty="0"/>
              <a:t>Road Map or Plan of Action or Benefits Realisation Strategy</a:t>
            </a:r>
          </a:p>
        </p:txBody>
      </p:sp>
      <p:sp>
        <p:nvSpPr>
          <p:cNvPr id="2" name="Title 1">
            <a:extLst>
              <a:ext uri="{FF2B5EF4-FFF2-40B4-BE49-F238E27FC236}">
                <a16:creationId xmlns:a16="http://schemas.microsoft.com/office/drawing/2014/main" id="{DE9DF07F-09D7-4523-A35F-42BBFC241943}"/>
              </a:ext>
            </a:extLst>
          </p:cNvPr>
          <p:cNvSpPr>
            <a:spLocks noGrp="1"/>
          </p:cNvSpPr>
          <p:nvPr>
            <p:ph type="title"/>
          </p:nvPr>
        </p:nvSpPr>
        <p:spPr/>
        <p:txBody>
          <a:bodyPr>
            <a:normAutofit fontScale="90000"/>
          </a:bodyPr>
          <a:lstStyle/>
          <a:p>
            <a:pPr algn="ctr"/>
            <a:r>
              <a:rPr lang="en-GB" sz="4000" b="1" dirty="0">
                <a:solidFill>
                  <a:schemeClr val="accent1"/>
                </a:solidFill>
                <a:latin typeface="+mn-lt"/>
              </a:rPr>
              <a:t>Delivering and assuring impact case studies</a:t>
            </a:r>
            <a:br>
              <a:rPr lang="en-GB" sz="4000" b="1" dirty="0">
                <a:solidFill>
                  <a:schemeClr val="accent1"/>
                </a:solidFill>
                <a:latin typeface="+mn-lt"/>
              </a:rPr>
            </a:br>
            <a:r>
              <a:rPr lang="en-GB" sz="4000" b="1" dirty="0">
                <a:solidFill>
                  <a:schemeClr val="tx1"/>
                </a:solidFill>
                <a:latin typeface="+mn-lt"/>
              </a:rPr>
              <a:t>(</a:t>
            </a:r>
            <a:r>
              <a:rPr lang="en-GB" sz="3200" dirty="0">
                <a:solidFill>
                  <a:schemeClr val="tx1"/>
                </a:solidFill>
                <a:latin typeface="+mn-lt"/>
              </a:rPr>
              <a:t>Six-</a:t>
            </a:r>
            <a:r>
              <a:rPr lang="en-GB" sz="3200" b="1" dirty="0">
                <a:solidFill>
                  <a:schemeClr val="tx1"/>
                </a:solidFill>
                <a:latin typeface="+mn-lt"/>
              </a:rPr>
              <a:t>monthly reviews with support from RAND)</a:t>
            </a:r>
            <a:endParaRPr lang="en-GB" sz="4000" b="1" dirty="0">
              <a:solidFill>
                <a:schemeClr val="tx1"/>
              </a:solidFill>
              <a:latin typeface="+mn-lt"/>
            </a:endParaRPr>
          </a:p>
        </p:txBody>
      </p:sp>
      <p:sp>
        <p:nvSpPr>
          <p:cNvPr id="4" name="Text Placeholder 3">
            <a:extLst>
              <a:ext uri="{FF2B5EF4-FFF2-40B4-BE49-F238E27FC236}">
                <a16:creationId xmlns:a16="http://schemas.microsoft.com/office/drawing/2014/main" id="{0D597DFD-BD60-4F6F-5832-901DBC7C58D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702053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8E07A-ABE6-46CC-8F0E-3BBE4BCD5EF6}"/>
              </a:ext>
            </a:extLst>
          </p:cNvPr>
          <p:cNvSpPr>
            <a:spLocks noGrp="1"/>
          </p:cNvSpPr>
          <p:nvPr>
            <p:ph sz="half" idx="2"/>
          </p:nvPr>
        </p:nvSpPr>
        <p:spPr>
          <a:xfrm>
            <a:off x="442914" y="2463801"/>
            <a:ext cx="11306174" cy="2997200"/>
          </a:xfrm>
        </p:spPr>
        <p:txBody>
          <a:bodyPr>
            <a:normAutofit fontScale="92500" lnSpcReduction="10000"/>
          </a:bodyPr>
          <a:lstStyle/>
          <a:p>
            <a:r>
              <a:rPr lang="en-GB" dirty="0"/>
              <a:t>Less clear than other two parts</a:t>
            </a:r>
          </a:p>
          <a:p>
            <a:r>
              <a:rPr lang="en-GB" dirty="0"/>
              <a:t>Wider scholastic contributions - Conferences, panels, seminars, editorials, reviewing</a:t>
            </a:r>
          </a:p>
          <a:p>
            <a:r>
              <a:rPr lang="en-GB" dirty="0"/>
              <a:t>PhD and Doctorate performance metrics</a:t>
            </a:r>
          </a:p>
          <a:p>
            <a:r>
              <a:rPr lang="en-GB" dirty="0"/>
              <a:t>Research Infrastructure – Category ‘A’ and Category ‘C’ staff</a:t>
            </a:r>
          </a:p>
          <a:p>
            <a:r>
              <a:rPr lang="en-GB" dirty="0"/>
              <a:t>Development of Early Career Researchers – accommodation; support; financial and academic investment</a:t>
            </a:r>
          </a:p>
          <a:p>
            <a:r>
              <a:rPr lang="en-GB" dirty="0"/>
              <a:t>Interdisciplinary and International developments.</a:t>
            </a:r>
          </a:p>
        </p:txBody>
      </p:sp>
      <p:sp>
        <p:nvSpPr>
          <p:cNvPr id="2" name="Title 1">
            <a:extLst>
              <a:ext uri="{FF2B5EF4-FFF2-40B4-BE49-F238E27FC236}">
                <a16:creationId xmlns:a16="http://schemas.microsoft.com/office/drawing/2014/main" id="{27070203-B32A-4401-848C-E03BC042FF82}"/>
              </a:ext>
            </a:extLst>
          </p:cNvPr>
          <p:cNvSpPr>
            <a:spLocks noGrp="1"/>
          </p:cNvSpPr>
          <p:nvPr>
            <p:ph type="title"/>
          </p:nvPr>
        </p:nvSpPr>
        <p:spPr/>
        <p:txBody>
          <a:bodyPr>
            <a:normAutofit fontScale="90000"/>
          </a:bodyPr>
          <a:lstStyle/>
          <a:p>
            <a:pPr algn="ctr"/>
            <a:r>
              <a:rPr lang="en-GB" sz="3600" b="1" dirty="0">
                <a:solidFill>
                  <a:schemeClr val="tx1"/>
                </a:solidFill>
                <a:latin typeface="+mn-lt"/>
              </a:rPr>
              <a:t>Delivering and assuring an </a:t>
            </a:r>
            <a:br>
              <a:rPr lang="en-GB" sz="3600" b="1" dirty="0">
                <a:solidFill>
                  <a:schemeClr val="accent1"/>
                </a:solidFill>
                <a:latin typeface="+mn-lt"/>
              </a:rPr>
            </a:br>
            <a:r>
              <a:rPr lang="en-GB" sz="3600" b="1" dirty="0">
                <a:solidFill>
                  <a:schemeClr val="accent1"/>
                </a:solidFill>
                <a:latin typeface="+mn-lt"/>
              </a:rPr>
              <a:t>Improved Research </a:t>
            </a:r>
            <a:r>
              <a:rPr lang="en-GB" sz="3600" dirty="0">
                <a:solidFill>
                  <a:schemeClr val="accent1"/>
                </a:solidFill>
                <a:latin typeface="+mn-lt"/>
              </a:rPr>
              <a:t>E</a:t>
            </a:r>
            <a:r>
              <a:rPr lang="en-GB" sz="3600" b="1" dirty="0">
                <a:solidFill>
                  <a:schemeClr val="accent1"/>
                </a:solidFill>
                <a:latin typeface="+mn-lt"/>
              </a:rPr>
              <a:t>nvironment </a:t>
            </a:r>
          </a:p>
        </p:txBody>
      </p:sp>
      <p:sp>
        <p:nvSpPr>
          <p:cNvPr id="5" name="Text Placeholder 4">
            <a:extLst>
              <a:ext uri="{FF2B5EF4-FFF2-40B4-BE49-F238E27FC236}">
                <a16:creationId xmlns:a16="http://schemas.microsoft.com/office/drawing/2014/main" id="{D2AB98F3-05E1-BA83-6274-1C7E0484403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37072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6104A-394C-4A95-BFB8-89B3CF2F0333}"/>
              </a:ext>
            </a:extLst>
          </p:cNvPr>
          <p:cNvSpPr>
            <a:spLocks noGrp="1"/>
          </p:cNvSpPr>
          <p:nvPr>
            <p:ph sz="half" idx="1"/>
          </p:nvPr>
        </p:nvSpPr>
        <p:spPr>
          <a:xfrm>
            <a:off x="442913" y="1287965"/>
            <a:ext cx="11306174" cy="4409573"/>
          </a:xfrm>
        </p:spPr>
        <p:txBody>
          <a:bodyPr>
            <a:normAutofit fontScale="92500" lnSpcReduction="20000"/>
          </a:bodyPr>
          <a:lstStyle/>
          <a:p>
            <a:pPr marL="0" indent="0">
              <a:buNone/>
            </a:pPr>
            <a:r>
              <a:rPr lang="en-GB" sz="2000" b="1" dirty="0">
                <a:solidFill>
                  <a:schemeClr val="accent1"/>
                </a:solidFill>
              </a:rPr>
              <a:t>2014</a:t>
            </a:r>
          </a:p>
          <a:p>
            <a:pPr lvl="1"/>
            <a:r>
              <a:rPr lang="en-GB" sz="1700" dirty="0"/>
              <a:t>24 FTE submitted at 2.5 GPA (180 FTE faculty) (= 48</a:t>
            </a:r>
            <a:r>
              <a:rPr lang="en-GB" sz="1700" baseline="30000" dirty="0"/>
              <a:t>th</a:t>
            </a:r>
            <a:r>
              <a:rPr lang="en-GB" sz="1700" dirty="0"/>
              <a:t>)</a:t>
            </a:r>
          </a:p>
          <a:p>
            <a:pPr lvl="1"/>
            <a:r>
              <a:rPr lang="en-GB" sz="1700" dirty="0"/>
              <a:t>3 Impact Case Studies (Rated 3*/4*) (=18</a:t>
            </a:r>
            <a:r>
              <a:rPr lang="en-GB" sz="1700" baseline="30000" dirty="0"/>
              <a:t>th</a:t>
            </a:r>
            <a:r>
              <a:rPr lang="en-GB" sz="1700" dirty="0"/>
              <a:t>)</a:t>
            </a:r>
          </a:p>
          <a:p>
            <a:pPr lvl="1"/>
            <a:r>
              <a:rPr lang="en-GB" sz="1700" dirty="0"/>
              <a:t>Research Environment (=92</a:t>
            </a:r>
            <a:r>
              <a:rPr lang="en-GB" sz="1700" baseline="30000" dirty="0"/>
              <a:t>nd</a:t>
            </a:r>
            <a:r>
              <a:rPr lang="en-GB" sz="1700" dirty="0"/>
              <a:t>)</a:t>
            </a:r>
          </a:p>
          <a:p>
            <a:endParaRPr lang="en-GB" sz="2000" dirty="0"/>
          </a:p>
          <a:p>
            <a:r>
              <a:rPr lang="en-GB" sz="2000" b="1" dirty="0">
                <a:solidFill>
                  <a:schemeClr val="accent1"/>
                </a:solidFill>
              </a:rPr>
              <a:t>2021 (Objectives) </a:t>
            </a:r>
          </a:p>
          <a:p>
            <a:pPr lvl="1"/>
            <a:r>
              <a:rPr lang="en-GB" sz="1700" dirty="0"/>
              <a:t>60-80 FTEs submitted at 3.0 GPA (2020 FTE faculty)</a:t>
            </a:r>
          </a:p>
          <a:p>
            <a:pPr lvl="1"/>
            <a:r>
              <a:rPr lang="en-GB" sz="1700" dirty="0"/>
              <a:t>Case Studies 6-7 Impact (Rated 3*/4*)</a:t>
            </a:r>
          </a:p>
          <a:p>
            <a:pPr lvl="1"/>
            <a:r>
              <a:rPr lang="en-GB" sz="1700" dirty="0"/>
              <a:t>Research Environment (50th)</a:t>
            </a:r>
          </a:p>
          <a:p>
            <a:endParaRPr lang="en-GB" sz="2000" dirty="0"/>
          </a:p>
          <a:p>
            <a:r>
              <a:rPr lang="en-GB" sz="2000" b="1" dirty="0">
                <a:solidFill>
                  <a:schemeClr val="accent1"/>
                </a:solidFill>
              </a:rPr>
              <a:t>2021 Result </a:t>
            </a:r>
          </a:p>
          <a:p>
            <a:pPr lvl="1"/>
            <a:r>
              <a:rPr lang="en-GB" sz="1700" dirty="0"/>
              <a:t>57.50 at 2.9</a:t>
            </a:r>
          </a:p>
          <a:p>
            <a:pPr lvl="1"/>
            <a:r>
              <a:rPr lang="en-GB" sz="1700" dirty="0"/>
              <a:t>5 Impact Case Studies</a:t>
            </a:r>
          </a:p>
          <a:p>
            <a:pPr lvl="1"/>
            <a:r>
              <a:rPr lang="en-GB" sz="1700" dirty="0"/>
              <a:t>Research Environment (5</a:t>
            </a:r>
          </a:p>
          <a:p>
            <a:pPr marL="457200" lvl="1" indent="0">
              <a:buNone/>
            </a:pPr>
            <a:r>
              <a:rPr lang="en-GB" sz="1700" b="1" dirty="0">
                <a:solidFill>
                  <a:schemeClr val="accent1"/>
                </a:solidFill>
                <a:hlinkClick r:id="rId2"/>
              </a:rPr>
              <a:t>REF Result 2021</a:t>
            </a:r>
            <a:r>
              <a:rPr lang="en-GB" sz="1700" b="1" dirty="0">
                <a:solidFill>
                  <a:schemeClr val="accent1"/>
                </a:solidFill>
              </a:rPr>
              <a:t>    </a:t>
            </a:r>
          </a:p>
          <a:p>
            <a:endParaRPr lang="en-GB" sz="2000" dirty="0">
              <a:solidFill>
                <a:schemeClr val="accent1"/>
              </a:solidFill>
            </a:endParaRPr>
          </a:p>
          <a:p>
            <a:endParaRPr lang="en-GB" dirty="0"/>
          </a:p>
          <a:p>
            <a:endParaRPr lang="en-GB" dirty="0"/>
          </a:p>
          <a:p>
            <a:endParaRPr lang="en-GB" dirty="0"/>
          </a:p>
        </p:txBody>
      </p:sp>
      <p:sp>
        <p:nvSpPr>
          <p:cNvPr id="2" name="Title 1">
            <a:extLst>
              <a:ext uri="{FF2B5EF4-FFF2-40B4-BE49-F238E27FC236}">
                <a16:creationId xmlns:a16="http://schemas.microsoft.com/office/drawing/2014/main" id="{12A8143E-1076-489D-896B-5BC934742F37}"/>
              </a:ext>
            </a:extLst>
          </p:cNvPr>
          <p:cNvSpPr>
            <a:spLocks noGrp="1"/>
          </p:cNvSpPr>
          <p:nvPr>
            <p:ph type="title"/>
          </p:nvPr>
        </p:nvSpPr>
        <p:spPr>
          <a:xfrm>
            <a:off x="442912" y="431213"/>
            <a:ext cx="11306175" cy="856752"/>
          </a:xfrm>
        </p:spPr>
        <p:txBody>
          <a:bodyPr>
            <a:normAutofit/>
          </a:bodyPr>
          <a:lstStyle/>
          <a:p>
            <a:pPr algn="ctr"/>
            <a:r>
              <a:rPr lang="en-GB" sz="3600" b="1" dirty="0">
                <a:solidFill>
                  <a:schemeClr val="accent1"/>
                </a:solidFill>
                <a:latin typeface="+mn-lt"/>
              </a:rPr>
              <a:t>REF2021 ambitions and preparations</a:t>
            </a:r>
          </a:p>
        </p:txBody>
      </p:sp>
      <p:sp>
        <p:nvSpPr>
          <p:cNvPr id="6" name="Text Placeholder 5">
            <a:extLst>
              <a:ext uri="{FF2B5EF4-FFF2-40B4-BE49-F238E27FC236}">
                <a16:creationId xmlns:a16="http://schemas.microsoft.com/office/drawing/2014/main" id="{B6C119E0-55E8-536B-066C-D7BF85137966}"/>
              </a:ext>
            </a:extLst>
          </p:cNvPr>
          <p:cNvSpPr>
            <a:spLocks noGrp="1"/>
          </p:cNvSpPr>
          <p:nvPr>
            <p:ph type="body" sz="quarter" idx="10"/>
          </p:nvPr>
        </p:nvSpPr>
        <p:spPr/>
        <p:txBody>
          <a:bodyPr/>
          <a:lstStyle/>
          <a:p>
            <a:endParaRPr lang="en-GB"/>
          </a:p>
        </p:txBody>
      </p:sp>
      <p:pic>
        <p:nvPicPr>
          <p:cNvPr id="5" name="Content Placeholder 4">
            <a:extLst>
              <a:ext uri="{FF2B5EF4-FFF2-40B4-BE49-F238E27FC236}">
                <a16:creationId xmlns:a16="http://schemas.microsoft.com/office/drawing/2014/main" id="{FA7C0973-B5A6-40E2-ABFC-89293361E4BE}"/>
              </a:ext>
            </a:extLst>
          </p:cNvPr>
          <p:cNvPicPr>
            <a:picLocks noGrp="1" noChangeAspect="1"/>
          </p:cNvPicPr>
          <p:nvPr>
            <p:ph sz="half" idx="4294967295"/>
          </p:nvPr>
        </p:nvPicPr>
        <p:blipFill>
          <a:blip r:embed="rId3"/>
          <a:stretch>
            <a:fillRect/>
          </a:stretch>
        </p:blipFill>
        <p:spPr>
          <a:xfrm>
            <a:off x="6438996" y="2052303"/>
            <a:ext cx="5549371" cy="3385970"/>
          </a:xfrm>
          <a:prstGeom prst="rect">
            <a:avLst/>
          </a:prstGeom>
        </p:spPr>
      </p:pic>
    </p:spTree>
    <p:extLst>
      <p:ext uri="{BB962C8B-B14F-4D97-AF65-F5344CB8AC3E}">
        <p14:creationId xmlns:p14="http://schemas.microsoft.com/office/powerpoint/2010/main" val="230519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D1E547-CDA8-AC68-0D8D-99298AD74CB7}"/>
              </a:ext>
            </a:extLst>
          </p:cNvPr>
          <p:cNvSpPr>
            <a:spLocks noGrp="1"/>
          </p:cNvSpPr>
          <p:nvPr>
            <p:ph sz="half" idx="1"/>
          </p:nvPr>
        </p:nvSpPr>
        <p:spPr/>
        <p:txBody>
          <a:bodyPr>
            <a:normAutofit lnSpcReduction="10000"/>
          </a:bodyPr>
          <a:lstStyle/>
          <a:p>
            <a:r>
              <a:rPr lang="en-GB" dirty="0"/>
              <a:t>14 out of 16 units over-achieved with a GPA of 3.0+ for individual outputs - the 2 largest submissions (</a:t>
            </a:r>
            <a:r>
              <a:rPr lang="en-GB" dirty="0" err="1"/>
              <a:t>UoAs</a:t>
            </a:r>
            <a:r>
              <a:rPr lang="en-GB" dirty="0"/>
              <a:t> A4 and C17) where the exception).</a:t>
            </a:r>
          </a:p>
          <a:p>
            <a:endParaRPr lang="en-GB" sz="800" dirty="0"/>
          </a:p>
          <a:p>
            <a:r>
              <a:rPr lang="en-GB" dirty="0"/>
              <a:t>NBS Impact Case Studies significantly underperformed expectations  (Rewritten in Feb/March 2021 by Pro-VC Research)</a:t>
            </a:r>
          </a:p>
          <a:p>
            <a:endParaRPr lang="en-GB" sz="800" dirty="0"/>
          </a:p>
          <a:p>
            <a:r>
              <a:rPr lang="en-GB" dirty="0"/>
              <a:t>Environment GPA of 2.5 was 3</a:t>
            </a:r>
            <a:r>
              <a:rPr lang="en-GB" baseline="30000" dirty="0"/>
              <a:t>rd</a:t>
            </a:r>
            <a:r>
              <a:rPr lang="en-GB" dirty="0"/>
              <a:t> lowest of NTUs 14 </a:t>
            </a:r>
            <a:r>
              <a:rPr lang="en-GB" dirty="0" err="1"/>
              <a:t>UoAs</a:t>
            </a:r>
            <a:endParaRPr lang="en-GB" dirty="0"/>
          </a:p>
          <a:p>
            <a:endParaRPr lang="en-GB" sz="800" dirty="0"/>
          </a:p>
          <a:p>
            <a:r>
              <a:rPr lang="en-GB" dirty="0"/>
              <a:t>Resulted in a fundamental review and early changes at the centre and in </a:t>
            </a:r>
            <a:r>
              <a:rPr lang="en-GB" dirty="0" err="1"/>
              <a:t>UoAs</a:t>
            </a:r>
            <a:r>
              <a:rPr lang="en-GB" dirty="0"/>
              <a:t>.</a:t>
            </a:r>
          </a:p>
          <a:p>
            <a:endParaRPr lang="en-GB" dirty="0"/>
          </a:p>
          <a:p>
            <a:endParaRPr lang="en-GB" dirty="0"/>
          </a:p>
        </p:txBody>
      </p:sp>
      <p:sp>
        <p:nvSpPr>
          <p:cNvPr id="3" name="Title 2">
            <a:extLst>
              <a:ext uri="{FF2B5EF4-FFF2-40B4-BE49-F238E27FC236}">
                <a16:creationId xmlns:a16="http://schemas.microsoft.com/office/drawing/2014/main" id="{3F1277C1-EF64-F7CD-6C8D-16C9C6D7BF63}"/>
              </a:ext>
            </a:extLst>
          </p:cNvPr>
          <p:cNvSpPr>
            <a:spLocks noGrp="1"/>
          </p:cNvSpPr>
          <p:nvPr>
            <p:ph type="title"/>
          </p:nvPr>
        </p:nvSpPr>
        <p:spPr/>
        <p:txBody>
          <a:bodyPr>
            <a:normAutofit/>
          </a:bodyPr>
          <a:lstStyle/>
          <a:p>
            <a:r>
              <a:rPr lang="en-GB" sz="3600" dirty="0"/>
              <a:t>What happened </a:t>
            </a:r>
          </a:p>
        </p:txBody>
      </p:sp>
      <p:sp>
        <p:nvSpPr>
          <p:cNvPr id="4" name="Text Placeholder 3">
            <a:extLst>
              <a:ext uri="{FF2B5EF4-FFF2-40B4-BE49-F238E27FC236}">
                <a16:creationId xmlns:a16="http://schemas.microsoft.com/office/drawing/2014/main" id="{D6BC108C-07EB-6EE2-8EEC-7DCAC740ED06}"/>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638234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FBDB1-B28B-19C2-D26E-46C6DD5927F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88D1A1-D9A4-B218-46A4-FB1552908C37}"/>
              </a:ext>
            </a:extLst>
          </p:cNvPr>
          <p:cNvSpPr>
            <a:spLocks noGrp="1"/>
          </p:cNvSpPr>
          <p:nvPr>
            <p:ph sz="half" idx="1"/>
          </p:nvPr>
        </p:nvSpPr>
        <p:spPr/>
        <p:txBody>
          <a:bodyPr>
            <a:normAutofit fontScale="92500" lnSpcReduction="20000"/>
          </a:bodyPr>
          <a:lstStyle/>
          <a:p>
            <a:r>
              <a:rPr lang="en-GB" dirty="0"/>
              <a:t>Review of REF2021 decisions to include</a:t>
            </a:r>
          </a:p>
          <a:p>
            <a:pPr lvl="1"/>
            <a:r>
              <a:rPr lang="en-GB" dirty="0"/>
              <a:t>Only staff in post on census date (no previous colleagues)</a:t>
            </a:r>
          </a:p>
          <a:p>
            <a:pPr lvl="1"/>
            <a:r>
              <a:rPr lang="en-GB" dirty="0"/>
              <a:t>Only Staff that were on the T&amp;R pathway</a:t>
            </a:r>
          </a:p>
          <a:p>
            <a:pPr lvl="1"/>
            <a:r>
              <a:rPr lang="en-GB" dirty="0"/>
              <a:t>Only PRJAs as part of output submission.</a:t>
            </a:r>
          </a:p>
          <a:p>
            <a:pPr marL="457200" lvl="1" indent="0">
              <a:buNone/>
            </a:pPr>
            <a:r>
              <a:rPr lang="en-GB" dirty="0"/>
              <a:t> </a:t>
            </a:r>
          </a:p>
          <a:p>
            <a:r>
              <a:rPr lang="en-GB" dirty="0"/>
              <a:t>The central infrastructure and quality assurance was considerably strengthened particularly support for ICS and Knowledge Exchange generally</a:t>
            </a:r>
          </a:p>
          <a:p>
            <a:endParaRPr lang="en-GB" sz="800" dirty="0"/>
          </a:p>
          <a:p>
            <a:r>
              <a:rPr lang="en-GB" dirty="0"/>
              <a:t>Smaller </a:t>
            </a:r>
            <a:r>
              <a:rPr lang="en-GB" dirty="0" err="1"/>
              <a:t>UoAs</a:t>
            </a:r>
            <a:r>
              <a:rPr lang="en-GB" dirty="0"/>
              <a:t> consistently received greater support and attention than they had done previously - There was a strong early preference for smaller </a:t>
            </a:r>
            <a:r>
              <a:rPr lang="en-GB" dirty="0" err="1"/>
              <a:t>UoA</a:t>
            </a:r>
            <a:r>
              <a:rPr lang="en-GB" dirty="0"/>
              <a:t> submissions – since weakened</a:t>
            </a:r>
          </a:p>
          <a:p>
            <a:endParaRPr lang="en-GB" dirty="0"/>
          </a:p>
          <a:p>
            <a:endParaRPr lang="en-GB" dirty="0"/>
          </a:p>
        </p:txBody>
      </p:sp>
      <p:sp>
        <p:nvSpPr>
          <p:cNvPr id="3" name="Title 2">
            <a:extLst>
              <a:ext uri="{FF2B5EF4-FFF2-40B4-BE49-F238E27FC236}">
                <a16:creationId xmlns:a16="http://schemas.microsoft.com/office/drawing/2014/main" id="{8AFFB72D-C97B-C96B-16C0-0A71508506DE}"/>
              </a:ext>
            </a:extLst>
          </p:cNvPr>
          <p:cNvSpPr>
            <a:spLocks noGrp="1"/>
          </p:cNvSpPr>
          <p:nvPr>
            <p:ph type="title"/>
          </p:nvPr>
        </p:nvSpPr>
        <p:spPr/>
        <p:txBody>
          <a:bodyPr>
            <a:normAutofit/>
          </a:bodyPr>
          <a:lstStyle/>
          <a:p>
            <a:r>
              <a:rPr lang="en-GB" sz="3600" dirty="0"/>
              <a:t>What has happened – structures and processes  </a:t>
            </a:r>
          </a:p>
        </p:txBody>
      </p:sp>
      <p:sp>
        <p:nvSpPr>
          <p:cNvPr id="4" name="Text Placeholder 3">
            <a:extLst>
              <a:ext uri="{FF2B5EF4-FFF2-40B4-BE49-F238E27FC236}">
                <a16:creationId xmlns:a16="http://schemas.microsoft.com/office/drawing/2014/main" id="{144353FD-92D6-91EB-F578-50384D488C86}"/>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7440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6A90-2DFC-43E8-9AF7-612B022F179E}"/>
              </a:ext>
            </a:extLst>
          </p:cNvPr>
          <p:cNvSpPr>
            <a:spLocks noGrp="1"/>
          </p:cNvSpPr>
          <p:nvPr>
            <p:ph type="title"/>
          </p:nvPr>
        </p:nvSpPr>
        <p:spPr/>
        <p:txBody>
          <a:bodyPr>
            <a:normAutofit/>
          </a:bodyPr>
          <a:lstStyle/>
          <a:p>
            <a:r>
              <a:rPr lang="en-GB" dirty="0"/>
              <a:t>REF Planning at NTU</a:t>
            </a:r>
          </a:p>
        </p:txBody>
      </p:sp>
      <p:sp>
        <p:nvSpPr>
          <p:cNvPr id="3" name="Content Placeholder 2">
            <a:extLst>
              <a:ext uri="{FF2B5EF4-FFF2-40B4-BE49-F238E27FC236}">
                <a16:creationId xmlns:a16="http://schemas.microsoft.com/office/drawing/2014/main" id="{4D3106BD-51B8-4C14-9A09-49C01C78DB4E}"/>
              </a:ext>
            </a:extLst>
          </p:cNvPr>
          <p:cNvSpPr>
            <a:spLocks noGrp="1"/>
          </p:cNvSpPr>
          <p:nvPr>
            <p:ph idx="1"/>
          </p:nvPr>
        </p:nvSpPr>
        <p:spPr>
          <a:xfrm>
            <a:off x="442912" y="1802084"/>
            <a:ext cx="11088688" cy="3895454"/>
          </a:xfrm>
        </p:spPr>
        <p:txBody>
          <a:bodyPr>
            <a:normAutofit fontScale="70000" lnSpcReduction="20000"/>
          </a:bodyPr>
          <a:lstStyle/>
          <a:p>
            <a:r>
              <a:rPr lang="en-GB" dirty="0"/>
              <a:t>Planning for REF 2029 began the moment the submission to REF 2021 was made moved to a continuous REF cycle.</a:t>
            </a:r>
          </a:p>
          <a:p>
            <a:endParaRPr lang="en-GB" sz="900" dirty="0"/>
          </a:p>
          <a:p>
            <a:r>
              <a:rPr lang="en-GB" dirty="0"/>
              <a:t> It is overseen by the REF Planning Group, which reports to the University Executive Team, and is chaired by the (new) Pro Vice-Chancellor – Research &amp; International. The Vice-Chancellor is a member. Schools are represented through Associate Deans for Research, with HR, Research Strategy and Operations, Research Culture and Environment, and </a:t>
            </a:r>
            <a:r>
              <a:rPr lang="en-GB" dirty="0">
                <a:solidFill>
                  <a:schemeClr val="accent1"/>
                </a:solidFill>
              </a:rPr>
              <a:t>former REF 2021 sub-panel members</a:t>
            </a:r>
            <a:r>
              <a:rPr lang="en-GB" dirty="0"/>
              <a:t> also included. </a:t>
            </a:r>
          </a:p>
          <a:p>
            <a:endParaRPr lang="en-GB" sz="1300" dirty="0"/>
          </a:p>
          <a:p>
            <a:r>
              <a:rPr lang="en-GB" dirty="0"/>
              <a:t>Support from RAND, external reviewers and external consultants deemed disappointing and/or poor </a:t>
            </a:r>
            <a:r>
              <a:rPr lang="en-GB" dirty="0" err="1"/>
              <a:t>vfm</a:t>
            </a:r>
            <a:r>
              <a:rPr lang="en-GB" dirty="0"/>
              <a:t>.</a:t>
            </a:r>
          </a:p>
          <a:p>
            <a:endParaRPr lang="en-GB" sz="1000" dirty="0"/>
          </a:p>
          <a:p>
            <a:r>
              <a:rPr lang="en-GB" dirty="0"/>
              <a:t>It meets periodically (typically around 3 times per year) to discuss developments and monitor progress. </a:t>
            </a:r>
            <a:r>
              <a:rPr lang="en-GB" b="1" dirty="0">
                <a:solidFill>
                  <a:schemeClr val="accent1"/>
                </a:solidFill>
              </a:rPr>
              <a:t>The autumn meeting is used for a detailed review of all parts of all units of assessment under development</a:t>
            </a:r>
            <a:r>
              <a:rPr lang="en-GB" dirty="0"/>
              <a:t>. </a:t>
            </a:r>
          </a:p>
          <a:p>
            <a:endParaRPr lang="en-GB" sz="1000" dirty="0"/>
          </a:p>
          <a:p>
            <a:r>
              <a:rPr lang="en-GB" dirty="0"/>
              <a:t>The focus and cadence of meetings will reflect each phase of the REF cycle (currently middle phase). </a:t>
            </a:r>
          </a:p>
        </p:txBody>
      </p:sp>
      <p:sp>
        <p:nvSpPr>
          <p:cNvPr id="5" name="Text Placeholder 4">
            <a:extLst>
              <a:ext uri="{FF2B5EF4-FFF2-40B4-BE49-F238E27FC236}">
                <a16:creationId xmlns:a16="http://schemas.microsoft.com/office/drawing/2014/main" id="{45F3BD41-4E51-40FF-BDB3-263FAD44F6FA}"/>
              </a:ext>
            </a:extLst>
          </p:cNvPr>
          <p:cNvSpPr>
            <a:spLocks noGrp="1"/>
          </p:cNvSpPr>
          <p:nvPr>
            <p:ph type="body" sz="quarter" idx="10"/>
          </p:nvPr>
        </p:nvSpPr>
        <p:spPr/>
        <p:txBody>
          <a:bodyPr/>
          <a:lstStyle/>
          <a:p>
            <a:r>
              <a:rPr lang="en-US" dirty="0"/>
              <a:t>www.ntu.ac.uk</a:t>
            </a:r>
          </a:p>
        </p:txBody>
      </p:sp>
    </p:spTree>
    <p:extLst>
      <p:ext uri="{BB962C8B-B14F-4D97-AF65-F5344CB8AC3E}">
        <p14:creationId xmlns:p14="http://schemas.microsoft.com/office/powerpoint/2010/main" val="4212813441"/>
      </p:ext>
    </p:extLst>
  </p:cSld>
  <p:clrMapOvr>
    <a:masterClrMapping/>
  </p:clrMapOvr>
  <mc:AlternateContent xmlns:mc="http://schemas.openxmlformats.org/markup-compatibility/2006" xmlns:p14="http://schemas.microsoft.com/office/powerpoint/2010/main">
    <mc:Choice Requires="p14">
      <p:transition spd="slow" p14:dur="2000" advTm="51836"/>
    </mc:Choice>
    <mc:Fallback xmlns="">
      <p:transition spd="slow" advTm="5183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3DDCE-5893-25E9-1F84-F7B395FB3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84472-D8FD-EDC9-811A-B82CED38B8A3}"/>
              </a:ext>
            </a:extLst>
          </p:cNvPr>
          <p:cNvSpPr>
            <a:spLocks noGrp="1"/>
          </p:cNvSpPr>
          <p:nvPr>
            <p:ph type="title"/>
          </p:nvPr>
        </p:nvSpPr>
        <p:spPr/>
        <p:txBody>
          <a:bodyPr>
            <a:noAutofit/>
          </a:bodyPr>
          <a:lstStyle/>
          <a:p>
            <a:r>
              <a:rPr lang="en-GB" sz="3200" dirty="0"/>
              <a:t>REF Planning Timeline – review of Units of Assessment (</a:t>
            </a:r>
            <a:r>
              <a:rPr lang="en-GB" sz="3200" dirty="0" err="1"/>
              <a:t>UoAs</a:t>
            </a:r>
            <a:r>
              <a:rPr lang="en-GB" sz="3200" dirty="0"/>
              <a:t>) and outputs (subject to change).</a:t>
            </a:r>
          </a:p>
        </p:txBody>
      </p:sp>
      <p:graphicFrame>
        <p:nvGraphicFramePr>
          <p:cNvPr id="8" name="Content Placeholder 7">
            <a:extLst>
              <a:ext uri="{FF2B5EF4-FFF2-40B4-BE49-F238E27FC236}">
                <a16:creationId xmlns:a16="http://schemas.microsoft.com/office/drawing/2014/main" id="{88A1E6FF-370C-A02D-8AAF-AF032A3B975D}"/>
              </a:ext>
            </a:extLst>
          </p:cNvPr>
          <p:cNvGraphicFramePr>
            <a:graphicFrameLocks noGrp="1"/>
          </p:cNvGraphicFramePr>
          <p:nvPr>
            <p:ph idx="1"/>
            <p:extLst>
              <p:ext uri="{D42A27DB-BD31-4B8C-83A1-F6EECF244321}">
                <p14:modId xmlns:p14="http://schemas.microsoft.com/office/powerpoint/2010/main" val="919747148"/>
              </p:ext>
            </p:extLst>
          </p:nvPr>
        </p:nvGraphicFramePr>
        <p:xfrm>
          <a:off x="442912" y="1989138"/>
          <a:ext cx="11020081"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E4DB0A5D-20CD-CDA8-B9E0-63A03854C84C}"/>
              </a:ext>
            </a:extLst>
          </p:cNvPr>
          <p:cNvSpPr>
            <a:spLocks noGrp="1"/>
          </p:cNvSpPr>
          <p:nvPr>
            <p:ph type="body" sz="quarter" idx="10"/>
          </p:nvPr>
        </p:nvSpPr>
        <p:spPr/>
        <p:txBody>
          <a:bodyPr/>
          <a:lstStyle/>
          <a:p>
            <a:r>
              <a:rPr lang="en-US" dirty="0"/>
              <a:t>www.ntu.ac.uk</a:t>
            </a:r>
          </a:p>
        </p:txBody>
      </p:sp>
    </p:spTree>
    <p:extLst>
      <p:ext uri="{BB962C8B-B14F-4D97-AF65-F5344CB8AC3E}">
        <p14:creationId xmlns:p14="http://schemas.microsoft.com/office/powerpoint/2010/main" val="2958466353"/>
      </p:ext>
    </p:extLst>
  </p:cSld>
  <p:clrMapOvr>
    <a:masterClrMapping/>
  </p:clrMapOvr>
  <mc:AlternateContent xmlns:mc="http://schemas.openxmlformats.org/markup-compatibility/2006" xmlns:p14="http://schemas.microsoft.com/office/powerpoint/2010/main">
    <mc:Choice Requires="p14">
      <p:transition spd="slow" p14:dur="2000" advTm="51836"/>
    </mc:Choice>
    <mc:Fallback xmlns="">
      <p:transition spd="slow" advTm="5183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a:xfrm>
            <a:off x="442913" y="1882066"/>
            <a:ext cx="11306174" cy="3960522"/>
          </a:xfrm>
        </p:spPr>
        <p:txBody>
          <a:bodyPr>
            <a:normAutofit fontScale="85000" lnSpcReduction="20000"/>
          </a:bodyPr>
          <a:lstStyle/>
          <a:p>
            <a:endParaRPr lang="en-GB" sz="900" dirty="0"/>
          </a:p>
          <a:p>
            <a:r>
              <a:rPr lang="en-GB" dirty="0"/>
              <a:t>A revised institutional output review process was instigated in 2021 to generate assessments and scoring of outputs produced by NTU researchers. </a:t>
            </a:r>
          </a:p>
          <a:p>
            <a:endParaRPr lang="en-GB" sz="900" dirty="0"/>
          </a:p>
          <a:p>
            <a:r>
              <a:rPr lang="en-GB" dirty="0"/>
              <a:t>Scores generated can be used to support various institutional processes, not just REF preparations. </a:t>
            </a:r>
          </a:p>
          <a:p>
            <a:endParaRPr lang="en-GB" sz="900" dirty="0"/>
          </a:p>
          <a:p>
            <a:r>
              <a:rPr lang="en-GB" dirty="0"/>
              <a:t>Outputs are reviewed on a biannual basis, and the process is managed by internal panels aligned with REF units of assessment. </a:t>
            </a:r>
          </a:p>
          <a:p>
            <a:endParaRPr lang="en-GB" sz="900" dirty="0"/>
          </a:p>
          <a:p>
            <a:r>
              <a:rPr lang="en-GB" b="1" dirty="0">
                <a:solidFill>
                  <a:schemeClr val="accent1"/>
                </a:solidFill>
              </a:rPr>
              <a:t>External review of some internally-rated outputs, predominantly at boundaries where there was notable attrition between predicted and actual scores in REF 2021</a:t>
            </a:r>
            <a:r>
              <a:rPr lang="en-GB" b="1" dirty="0"/>
              <a:t>. </a:t>
            </a:r>
            <a:r>
              <a:rPr lang="en-GB" dirty="0"/>
              <a:t>Scores can be adjusted, but only for REF purposes. </a:t>
            </a:r>
          </a:p>
          <a:p>
            <a:endParaRPr lang="en-GB"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noAutofit/>
          </a:bodyPr>
          <a:lstStyle/>
          <a:p>
            <a:r>
              <a:rPr lang="en-US" sz="3200" dirty="0"/>
              <a:t>Planning for </a:t>
            </a:r>
            <a:r>
              <a:rPr lang="en-GB" sz="3200" dirty="0"/>
              <a:t>contribution to knowledge and understanding</a:t>
            </a:r>
            <a:r>
              <a:rPr lang="en-US" sz="3200" dirty="0"/>
              <a:t> </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130767093"/>
      </p:ext>
    </p:extLst>
  </p:cSld>
  <p:clrMapOvr>
    <a:masterClrMapping/>
  </p:clrMapOvr>
  <mc:AlternateContent xmlns:mc="http://schemas.openxmlformats.org/markup-compatibility/2006" xmlns:p14="http://schemas.microsoft.com/office/powerpoint/2010/main">
    <mc:Choice Requires="p14">
      <p:transition spd="slow" p14:dur="2000" advTm="69669"/>
    </mc:Choice>
    <mc:Fallback xmlns="">
      <p:transition spd="slow" advTm="696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p:txBody>
          <a:bodyPr>
            <a:normAutofit fontScale="92500"/>
          </a:bodyPr>
          <a:lstStyle/>
          <a:p>
            <a:pPr marL="0" indent="0">
              <a:buNone/>
            </a:pPr>
            <a:r>
              <a:rPr lang="en-GB" dirty="0"/>
              <a:t>The Research Excellence Framework (REF) is the UK’s system for assessing the quality of research in UK higher education institutions. Iterations of the REF, variously titled, have been in operation for the last three decades, with the most recent exercise undertaken in 2021 and the next in 2029. The REF has three main purposes:</a:t>
            </a:r>
          </a:p>
          <a:p>
            <a:pPr marL="457200" indent="-457200">
              <a:buAutoNum type="arabicPeriod"/>
            </a:pPr>
            <a:r>
              <a:rPr lang="en-GB" dirty="0">
                <a:latin typeface="+mn-lt"/>
              </a:rPr>
              <a:t>To </a:t>
            </a:r>
            <a:r>
              <a:rPr lang="en-GB" b="0" i="0" dirty="0">
                <a:solidFill>
                  <a:srgbClr val="000000"/>
                </a:solidFill>
                <a:effectLst/>
                <a:latin typeface="+mn-lt"/>
              </a:rPr>
              <a:t>provide accountability for public investment in research and produce evidence of the benefits of this investment.</a:t>
            </a:r>
          </a:p>
          <a:p>
            <a:pPr marL="457200" indent="-457200">
              <a:buFont typeface="Wingdings" pitchFamily="2" charset="2"/>
              <a:buAutoNum type="arabicPeriod"/>
            </a:pPr>
            <a:r>
              <a:rPr lang="en-GB" b="0" i="0" dirty="0">
                <a:solidFill>
                  <a:srgbClr val="000000"/>
                </a:solidFill>
                <a:effectLst/>
                <a:latin typeface="+mn-lt"/>
              </a:rPr>
              <a:t>To provide benchmarking information and establish reputational yardsticks, for use within the HE sector and for public information.</a:t>
            </a:r>
          </a:p>
          <a:p>
            <a:pPr marL="457200" indent="-457200">
              <a:buFont typeface="Wingdings" pitchFamily="2" charset="2"/>
              <a:buAutoNum type="arabicPeriod"/>
            </a:pPr>
            <a:r>
              <a:rPr lang="en-GB" b="0" i="0" dirty="0">
                <a:solidFill>
                  <a:srgbClr val="000000"/>
                </a:solidFill>
                <a:effectLst/>
                <a:latin typeface="+mn-lt"/>
              </a:rPr>
              <a:t>To inform the selective allocation of funding for research (circa £2bn pa). </a:t>
            </a:r>
            <a:r>
              <a:rPr lang="en-GB" dirty="0">
                <a:solidFill>
                  <a:srgbClr val="000000"/>
                </a:solidFill>
                <a:latin typeface="+mn-lt"/>
              </a:rPr>
              <a:t> </a:t>
            </a:r>
            <a:endParaRPr lang="en-GB" dirty="0">
              <a:latin typeface="+mn-lt"/>
            </a:endParaRPr>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normAutofit/>
          </a:bodyPr>
          <a:lstStyle/>
          <a:p>
            <a:r>
              <a:rPr lang="en-US" sz="3600" dirty="0"/>
              <a:t>What is the Research Excellence Framework?</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2719722660"/>
      </p:ext>
    </p:extLst>
  </p:cSld>
  <p:clrMapOvr>
    <a:masterClrMapping/>
  </p:clrMapOvr>
  <mc:AlternateContent xmlns:mc="http://schemas.openxmlformats.org/markup-compatibility/2006" xmlns:p14="http://schemas.microsoft.com/office/powerpoint/2010/main">
    <mc:Choice Requires="p14">
      <p:transition spd="slow" p14:dur="2000" advTm="46264"/>
    </mc:Choice>
    <mc:Fallback xmlns="">
      <p:transition spd="slow" advTm="4626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DC36-E2F2-4BCF-B47A-DA666C6E7AAD}"/>
              </a:ext>
            </a:extLst>
          </p:cNvPr>
          <p:cNvSpPr>
            <a:spLocks noGrp="1"/>
          </p:cNvSpPr>
          <p:nvPr>
            <p:ph type="title"/>
          </p:nvPr>
        </p:nvSpPr>
        <p:spPr/>
        <p:txBody>
          <a:bodyPr>
            <a:normAutofit fontScale="90000"/>
          </a:bodyPr>
          <a:lstStyle/>
          <a:p>
            <a:pPr algn="ctr"/>
            <a:r>
              <a:rPr lang="en-GB" sz="4000" dirty="0">
                <a:solidFill>
                  <a:schemeClr val="accent1"/>
                </a:solidFill>
                <a:latin typeface="+mn-lt"/>
              </a:rPr>
              <a:t>NBS Delivering/assuring individual outputs</a:t>
            </a:r>
            <a:br>
              <a:rPr lang="en-GB" sz="4000" dirty="0">
                <a:solidFill>
                  <a:schemeClr val="accent1"/>
                </a:solidFill>
                <a:latin typeface="+mn-lt"/>
              </a:rPr>
            </a:br>
            <a:r>
              <a:rPr lang="en-GB" sz="4000" dirty="0">
                <a:solidFill>
                  <a:schemeClr val="accent1"/>
                </a:solidFill>
                <a:latin typeface="+mn-lt"/>
              </a:rPr>
              <a:t>Six-monthly tranches of outputs</a:t>
            </a:r>
          </a:p>
        </p:txBody>
      </p:sp>
      <p:graphicFrame>
        <p:nvGraphicFramePr>
          <p:cNvPr id="4" name="Content Placeholder 3">
            <a:extLst>
              <a:ext uri="{FF2B5EF4-FFF2-40B4-BE49-F238E27FC236}">
                <a16:creationId xmlns:a16="http://schemas.microsoft.com/office/drawing/2014/main" id="{5419B003-4C85-4800-BFE6-E32F50295E23}"/>
              </a:ext>
            </a:extLst>
          </p:cNvPr>
          <p:cNvGraphicFramePr>
            <a:graphicFrameLocks noGrp="1"/>
          </p:cNvGraphicFramePr>
          <p:nvPr>
            <p:ph idx="1"/>
            <p:extLst>
              <p:ext uri="{D42A27DB-BD31-4B8C-83A1-F6EECF244321}">
                <p14:modId xmlns:p14="http://schemas.microsoft.com/office/powerpoint/2010/main" val="1451567123"/>
              </p:ext>
            </p:extLst>
          </p:nvPr>
        </p:nvGraphicFramePr>
        <p:xfrm>
          <a:off x="838200" y="2146852"/>
          <a:ext cx="10515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603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a:xfrm>
            <a:off x="442913" y="2552700"/>
            <a:ext cx="11306174" cy="3144838"/>
          </a:xfrm>
        </p:spPr>
        <p:txBody>
          <a:bodyPr>
            <a:normAutofit/>
          </a:bodyPr>
          <a:lstStyle/>
          <a:p>
            <a:r>
              <a:rPr lang="en-GB" dirty="0"/>
              <a:t>REF have reintroduced an </a:t>
            </a:r>
            <a:r>
              <a:rPr lang="en-GB" dirty="0">
                <a:solidFill>
                  <a:srgbClr val="E6005B"/>
                </a:solidFill>
              </a:rPr>
              <a:t>Impact (and Engagement) Statement</a:t>
            </a:r>
            <a:r>
              <a:rPr lang="en-GB" dirty="0"/>
              <a:t>, worth 20-50% of </a:t>
            </a:r>
            <a:r>
              <a:rPr lang="en-GB" dirty="0" err="1"/>
              <a:t>UoA</a:t>
            </a:r>
            <a:r>
              <a:rPr lang="en-GB" dirty="0"/>
              <a:t> impact submission.</a:t>
            </a:r>
          </a:p>
          <a:p>
            <a:endParaRPr lang="en-GB" sz="800" dirty="0"/>
          </a:p>
          <a:p>
            <a:r>
              <a:rPr lang="en-GB" dirty="0"/>
              <a:t>NTU new </a:t>
            </a:r>
            <a:r>
              <a:rPr lang="en-GB" dirty="0">
                <a:solidFill>
                  <a:srgbClr val="E6005B"/>
                </a:solidFill>
              </a:rPr>
              <a:t>Research Impact Culture Framework </a:t>
            </a:r>
            <a:r>
              <a:rPr lang="en-GB" dirty="0"/>
              <a:t>is being implemented.</a:t>
            </a:r>
          </a:p>
          <a:p>
            <a:endParaRPr lang="en-GB" sz="800" dirty="0"/>
          </a:p>
          <a:p>
            <a:r>
              <a:rPr lang="en-GB" dirty="0">
                <a:solidFill>
                  <a:srgbClr val="E6005B"/>
                </a:solidFill>
              </a:rPr>
              <a:t>Strengthened Infrastructure and Support: </a:t>
            </a:r>
            <a:r>
              <a:rPr lang="en-GB" dirty="0"/>
              <a:t>Research Impact Champions/Network, Institute for Knowledge Exchange Practice, Nottingham Civic Exchange, marketing, library/open research…</a:t>
            </a:r>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noAutofit/>
          </a:bodyPr>
          <a:lstStyle/>
          <a:p>
            <a:r>
              <a:rPr lang="en-US" sz="3200" dirty="0"/>
              <a:t>Planning for </a:t>
            </a:r>
            <a:r>
              <a:rPr lang="en-GB" sz="3200" dirty="0"/>
              <a:t>impact and engagement: </a:t>
            </a:r>
            <a:br>
              <a:rPr lang="en-GB" sz="3200" dirty="0"/>
            </a:br>
            <a:r>
              <a:rPr lang="en-GB" sz="3200" dirty="0"/>
              <a:t>strategy, culture, and environment</a:t>
            </a:r>
            <a:endParaRPr lang="en-US" sz="3200" dirty="0"/>
          </a:p>
        </p:txBody>
      </p:sp>
    </p:spTree>
    <p:extLst>
      <p:ext uri="{BB962C8B-B14F-4D97-AF65-F5344CB8AC3E}">
        <p14:creationId xmlns:p14="http://schemas.microsoft.com/office/powerpoint/2010/main" val="3374471888"/>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a:xfrm>
            <a:off x="442913" y="2116476"/>
            <a:ext cx="11306174" cy="3941424"/>
          </a:xfrm>
        </p:spPr>
        <p:txBody>
          <a:bodyPr>
            <a:normAutofit fontScale="62500" lnSpcReduction="20000"/>
          </a:bodyPr>
          <a:lstStyle/>
          <a:p>
            <a:r>
              <a:rPr lang="en-GB" sz="2900" dirty="0"/>
              <a:t>ICS, acknowledged/formally </a:t>
            </a:r>
            <a:r>
              <a:rPr lang="en-GB" sz="2900" dirty="0">
                <a:solidFill>
                  <a:srgbClr val="E6005B"/>
                </a:solidFill>
              </a:rPr>
              <a:t>listed centrally </a:t>
            </a:r>
            <a:r>
              <a:rPr lang="en-GB" sz="2900" dirty="0"/>
              <a:t>- ICS candidates (and future REFS)</a:t>
            </a:r>
          </a:p>
          <a:p>
            <a:endParaRPr lang="en-GB" sz="900" dirty="0"/>
          </a:p>
          <a:p>
            <a:r>
              <a:rPr lang="en-GB" sz="2900" dirty="0"/>
              <a:t>Reduction to </a:t>
            </a:r>
            <a:r>
              <a:rPr lang="en-GB" sz="2900" dirty="0">
                <a:solidFill>
                  <a:srgbClr val="E6005B"/>
                </a:solidFill>
              </a:rPr>
              <a:t>1 ICS for small units </a:t>
            </a:r>
            <a:r>
              <a:rPr lang="en-GB" sz="2900" dirty="0"/>
              <a:t>is ‘big’ for NTU (</a:t>
            </a:r>
            <a:r>
              <a:rPr lang="en-GB" sz="2900" b="1" dirty="0"/>
              <a:t>10 out of our 14 are small</a:t>
            </a:r>
            <a:r>
              <a:rPr lang="en-GB" sz="2900" dirty="0"/>
              <a:t>).</a:t>
            </a:r>
          </a:p>
          <a:p>
            <a:endParaRPr lang="en-GB" sz="900" dirty="0"/>
          </a:p>
          <a:p>
            <a:r>
              <a:rPr lang="en-GB" sz="2900" dirty="0"/>
              <a:t>Continued investment in impact ICS through a </a:t>
            </a:r>
            <a:r>
              <a:rPr lang="en-GB" sz="2900" dirty="0">
                <a:solidFill>
                  <a:srgbClr val="E6005B"/>
                </a:solidFill>
              </a:rPr>
              <a:t>new NTU Impact Accelerator Fund </a:t>
            </a:r>
            <a:r>
              <a:rPr lang="en-GB" sz="2900" dirty="0"/>
              <a:t>(40 out of 85) ICSs supported to date.</a:t>
            </a:r>
          </a:p>
          <a:p>
            <a:endParaRPr lang="en-GB" sz="1000" dirty="0"/>
          </a:p>
          <a:p>
            <a:r>
              <a:rPr lang="en-GB" sz="2900" dirty="0"/>
              <a:t>Impact activities include IP commercialisation, policy, public engagement etc.</a:t>
            </a:r>
          </a:p>
          <a:p>
            <a:endParaRPr lang="en-GB" sz="1000" dirty="0"/>
          </a:p>
          <a:p>
            <a:r>
              <a:rPr lang="en-GB" sz="2900" dirty="0">
                <a:solidFill>
                  <a:srgbClr val="E6005B"/>
                </a:solidFill>
              </a:rPr>
              <a:t>Annual ICS reviews </a:t>
            </a:r>
            <a:r>
              <a:rPr lang="en-GB" sz="2900" dirty="0"/>
              <a:t>(June-Sept) continued from REF2021.</a:t>
            </a:r>
          </a:p>
          <a:p>
            <a:endParaRPr lang="en-GB" sz="1100" dirty="0"/>
          </a:p>
          <a:p>
            <a:r>
              <a:rPr lang="en-GB" sz="2900" dirty="0">
                <a:solidFill>
                  <a:srgbClr val="E6005B"/>
                </a:solidFill>
              </a:rPr>
              <a:t>Regular workshops and writing retreats 2hours, ½, 1, 3, and 5, day duration</a:t>
            </a:r>
            <a:r>
              <a:rPr lang="en-GB" sz="2900" dirty="0"/>
              <a:t>.</a:t>
            </a:r>
          </a:p>
          <a:p>
            <a:endParaRPr lang="en-GB" sz="1300" dirty="0"/>
          </a:p>
          <a:p>
            <a:r>
              <a:rPr lang="en-GB" sz="2900" dirty="0"/>
              <a:t>1:1s with strengthened support team (both ICS and KE teams).</a:t>
            </a:r>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noAutofit/>
          </a:bodyPr>
          <a:lstStyle/>
          <a:p>
            <a:r>
              <a:rPr lang="en-US" sz="3200" dirty="0"/>
              <a:t>Planning for </a:t>
            </a:r>
            <a:r>
              <a:rPr lang="en-GB" sz="3200" dirty="0"/>
              <a:t>impact and engagement: </a:t>
            </a:r>
            <a:br>
              <a:rPr lang="en-GB" sz="3200" dirty="0"/>
            </a:br>
            <a:r>
              <a:rPr lang="en-GB" sz="3200" dirty="0"/>
              <a:t>Impact Case Study (ICS) Support</a:t>
            </a:r>
            <a:endParaRPr lang="en-US" sz="3200" dirty="0"/>
          </a:p>
        </p:txBody>
      </p:sp>
    </p:spTree>
    <p:extLst>
      <p:ext uri="{BB962C8B-B14F-4D97-AF65-F5344CB8AC3E}">
        <p14:creationId xmlns:p14="http://schemas.microsoft.com/office/powerpoint/2010/main" val="2997595826"/>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AB48A5-AA54-4130-90E4-DAD2FECE73B9}"/>
              </a:ext>
            </a:extLst>
          </p:cNvPr>
          <p:cNvSpPr>
            <a:spLocks noGrp="1"/>
          </p:cNvSpPr>
          <p:nvPr>
            <p:ph sz="half" idx="1"/>
          </p:nvPr>
        </p:nvSpPr>
        <p:spPr/>
        <p:txBody>
          <a:bodyPr>
            <a:normAutofit/>
          </a:bodyPr>
          <a:lstStyle/>
          <a:p>
            <a:r>
              <a:rPr lang="en-GB" dirty="0"/>
              <a:t>Annual </a:t>
            </a:r>
            <a:r>
              <a:rPr lang="en-GB" dirty="0">
                <a:solidFill>
                  <a:srgbClr val="E6005B"/>
                </a:solidFill>
              </a:rPr>
              <a:t>data harvest </a:t>
            </a:r>
            <a:r>
              <a:rPr lang="en-GB" dirty="0"/>
              <a:t>at individual, school/unit of assessment and institutional level. </a:t>
            </a:r>
          </a:p>
          <a:p>
            <a:endParaRPr lang="en-GB" sz="800" dirty="0"/>
          </a:p>
          <a:p>
            <a:r>
              <a:rPr lang="en-GB" dirty="0"/>
              <a:t>Active participation in REF </a:t>
            </a:r>
            <a:r>
              <a:rPr lang="en-GB" dirty="0">
                <a:solidFill>
                  <a:srgbClr val="E6005B"/>
                </a:solidFill>
              </a:rPr>
              <a:t>PCE consultations and pilots</a:t>
            </a:r>
            <a:r>
              <a:rPr lang="en-GB" dirty="0"/>
              <a:t>. </a:t>
            </a:r>
          </a:p>
          <a:p>
            <a:endParaRPr lang="en-GB" sz="800" dirty="0"/>
          </a:p>
          <a:p>
            <a:r>
              <a:rPr lang="en-GB" dirty="0"/>
              <a:t>Begin to ‘put the jigsaw together’ for institutional and unit of assessment level people, culture and environment statements. </a:t>
            </a:r>
          </a:p>
          <a:p>
            <a:endParaRPr lang="en-GB" sz="800" dirty="0"/>
          </a:p>
          <a:p>
            <a:r>
              <a:rPr lang="en-GB" dirty="0"/>
              <a:t>NBS in a week position within NTU given our past performance</a:t>
            </a:r>
          </a:p>
        </p:txBody>
      </p:sp>
      <p:sp>
        <p:nvSpPr>
          <p:cNvPr id="3" name="Title 2">
            <a:extLst>
              <a:ext uri="{FF2B5EF4-FFF2-40B4-BE49-F238E27FC236}">
                <a16:creationId xmlns:a16="http://schemas.microsoft.com/office/drawing/2014/main" id="{DCA2D554-7C17-4487-B560-7D6F9184DAA1}"/>
              </a:ext>
            </a:extLst>
          </p:cNvPr>
          <p:cNvSpPr>
            <a:spLocks noGrp="1"/>
          </p:cNvSpPr>
          <p:nvPr>
            <p:ph type="title"/>
          </p:nvPr>
        </p:nvSpPr>
        <p:spPr>
          <a:xfrm>
            <a:off x="442912" y="800100"/>
            <a:ext cx="11306175" cy="1073088"/>
          </a:xfrm>
        </p:spPr>
        <p:txBody>
          <a:bodyPr>
            <a:normAutofit/>
          </a:bodyPr>
          <a:lstStyle/>
          <a:p>
            <a:r>
              <a:rPr lang="en-GB" sz="3600" dirty="0"/>
              <a:t>Planning for people, culture and environment</a:t>
            </a:r>
          </a:p>
        </p:txBody>
      </p:sp>
      <p:sp>
        <p:nvSpPr>
          <p:cNvPr id="4" name="Text Placeholder 3">
            <a:extLst>
              <a:ext uri="{FF2B5EF4-FFF2-40B4-BE49-F238E27FC236}">
                <a16:creationId xmlns:a16="http://schemas.microsoft.com/office/drawing/2014/main" id="{AF028C78-0617-47C8-A72A-C6E83213FC8C}"/>
              </a:ext>
            </a:extLst>
          </p:cNvPr>
          <p:cNvSpPr>
            <a:spLocks noGrp="1"/>
          </p:cNvSpPr>
          <p:nvPr>
            <p:ph type="body" sz="quarter" idx="10"/>
          </p:nvPr>
        </p:nvSpPr>
        <p:spPr/>
        <p:txBody>
          <a:bodyPr/>
          <a:lstStyle/>
          <a:p>
            <a:r>
              <a:rPr lang="en-US" dirty="0"/>
              <a:t>www.ntu.ac.uk</a:t>
            </a:r>
          </a:p>
        </p:txBody>
      </p:sp>
    </p:spTree>
    <p:extLst>
      <p:ext uri="{BB962C8B-B14F-4D97-AF65-F5344CB8AC3E}">
        <p14:creationId xmlns:p14="http://schemas.microsoft.com/office/powerpoint/2010/main" val="792315032"/>
      </p:ext>
    </p:extLst>
  </p:cSld>
  <p:clrMapOvr>
    <a:masterClrMapping/>
  </p:clrMapOvr>
  <mc:AlternateContent xmlns:mc="http://schemas.openxmlformats.org/markup-compatibility/2006" xmlns:p14="http://schemas.microsoft.com/office/powerpoint/2010/main">
    <mc:Choice Requires="p14">
      <p:transition spd="slow" p14:dur="2000" advTm="26841"/>
    </mc:Choice>
    <mc:Fallback xmlns="">
      <p:transition spd="slow" advTm="2684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3C8BB2-75B8-CFF1-5E9E-BCBE93F77F25}"/>
              </a:ext>
            </a:extLst>
          </p:cNvPr>
          <p:cNvSpPr>
            <a:spLocks noGrp="1"/>
          </p:cNvSpPr>
          <p:nvPr>
            <p:ph sz="half" idx="1"/>
          </p:nvPr>
        </p:nvSpPr>
        <p:spPr>
          <a:xfrm>
            <a:off x="442913" y="1989138"/>
            <a:ext cx="11306174" cy="3916362"/>
          </a:xfrm>
        </p:spPr>
        <p:txBody>
          <a:bodyPr>
            <a:normAutofit fontScale="85000" lnSpcReduction="20000"/>
          </a:bodyPr>
          <a:lstStyle/>
          <a:p>
            <a:r>
              <a:rPr lang="en-GB" dirty="0"/>
              <a:t>C17 had Headcount 61 and </a:t>
            </a:r>
            <a:r>
              <a:rPr lang="en-GB" b="1" dirty="0"/>
              <a:t>FTE of 55.65 </a:t>
            </a:r>
            <a:r>
              <a:rPr lang="en-GB" dirty="0"/>
              <a:t>(June figures); prior to MARS Scheme</a:t>
            </a:r>
          </a:p>
          <a:p>
            <a:endParaRPr lang="en-GB" sz="900" dirty="0"/>
          </a:p>
          <a:p>
            <a:r>
              <a:rPr lang="en-GB" b="1" dirty="0"/>
              <a:t>Outputs</a:t>
            </a:r>
            <a:r>
              <a:rPr lang="en-GB" dirty="0"/>
              <a:t> (GPA 3.25) we had 159 3* and 31 4*; Total 190</a:t>
            </a:r>
          </a:p>
          <a:p>
            <a:endParaRPr lang="en-GB" sz="900" dirty="0"/>
          </a:p>
          <a:p>
            <a:r>
              <a:rPr lang="en-GB" dirty="0"/>
              <a:t>Impact Case Studies require by current position 4 but </a:t>
            </a:r>
            <a:r>
              <a:rPr lang="en-GB" b="1" dirty="0"/>
              <a:t>expect to need 5/6</a:t>
            </a:r>
            <a:r>
              <a:rPr lang="en-GB" dirty="0"/>
              <a:t>. In September those acknowledge in development were reduced from 12 to 10 with 5 </a:t>
            </a:r>
            <a:r>
              <a:rPr lang="en-GB" dirty="0" err="1"/>
              <a:t>GGreen</a:t>
            </a:r>
            <a:r>
              <a:rPr lang="en-GB" dirty="0"/>
              <a:t> and 5 Amber.</a:t>
            </a:r>
          </a:p>
          <a:p>
            <a:endParaRPr lang="en-GB" sz="900" dirty="0"/>
          </a:p>
          <a:p>
            <a:r>
              <a:rPr lang="en-GB" b="1" dirty="0"/>
              <a:t>PCE: </a:t>
            </a:r>
            <a:r>
              <a:rPr lang="en-GB" dirty="0"/>
              <a:t>Grant Income (July 2024) £2.6m; PGR numbers static average 15; Networks and esteem-based relationships (and KTPs) internally rated good.</a:t>
            </a:r>
          </a:p>
          <a:p>
            <a:endParaRPr lang="en-GB" sz="900" dirty="0"/>
          </a:p>
          <a:p>
            <a:r>
              <a:rPr lang="en-GB" b="1" dirty="0"/>
              <a:t>EDI</a:t>
            </a:r>
            <a:r>
              <a:rPr lang="en-GB" dirty="0"/>
              <a:t> an identified weakness - appraisal and improvement to every part of process and revamped Athena Swan aspirations (Traditional good EDI position in past REFs had declined significantly in 2020/2021). </a:t>
            </a:r>
          </a:p>
        </p:txBody>
      </p:sp>
      <p:sp>
        <p:nvSpPr>
          <p:cNvPr id="3" name="Title 2">
            <a:extLst>
              <a:ext uri="{FF2B5EF4-FFF2-40B4-BE49-F238E27FC236}">
                <a16:creationId xmlns:a16="http://schemas.microsoft.com/office/drawing/2014/main" id="{E7984689-8F9C-5B60-71F6-C90510F36C5F}"/>
              </a:ext>
            </a:extLst>
          </p:cNvPr>
          <p:cNvSpPr>
            <a:spLocks noGrp="1"/>
          </p:cNvSpPr>
          <p:nvPr>
            <p:ph type="title"/>
          </p:nvPr>
        </p:nvSpPr>
        <p:spPr/>
        <p:txBody>
          <a:bodyPr>
            <a:normAutofit/>
          </a:bodyPr>
          <a:lstStyle/>
          <a:p>
            <a:r>
              <a:rPr lang="en-GB" sz="3200" dirty="0"/>
              <a:t>Current Progress (Sept 2024)</a:t>
            </a:r>
          </a:p>
        </p:txBody>
      </p:sp>
      <p:sp>
        <p:nvSpPr>
          <p:cNvPr id="4" name="Text Placeholder 3">
            <a:extLst>
              <a:ext uri="{FF2B5EF4-FFF2-40B4-BE49-F238E27FC236}">
                <a16:creationId xmlns:a16="http://schemas.microsoft.com/office/drawing/2014/main" id="{D93F4DAB-3F51-F303-35A0-5C37F86B1C38}"/>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76649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435686-E851-9A35-B5E2-7679C8AA8A9A}"/>
              </a:ext>
            </a:extLst>
          </p:cNvPr>
          <p:cNvSpPr>
            <a:spLocks noGrp="1"/>
          </p:cNvSpPr>
          <p:nvPr>
            <p:ph type="ctrTitle"/>
          </p:nvPr>
        </p:nvSpPr>
        <p:spPr/>
        <p:txBody>
          <a:bodyPr>
            <a:normAutofit/>
          </a:bodyPr>
          <a:lstStyle/>
          <a:p>
            <a:pPr algn="ctr"/>
            <a:r>
              <a:rPr lang="en-GB" sz="3600" dirty="0"/>
              <a:t>Thank you for listening</a:t>
            </a:r>
          </a:p>
        </p:txBody>
      </p:sp>
      <p:sp>
        <p:nvSpPr>
          <p:cNvPr id="5" name="Subtitle 4">
            <a:extLst>
              <a:ext uri="{FF2B5EF4-FFF2-40B4-BE49-F238E27FC236}">
                <a16:creationId xmlns:a16="http://schemas.microsoft.com/office/drawing/2014/main" id="{D03623CD-3AA5-C8D6-D3C4-0C8806888681}"/>
              </a:ext>
            </a:extLst>
          </p:cNvPr>
          <p:cNvSpPr>
            <a:spLocks noGrp="1"/>
          </p:cNvSpPr>
          <p:nvPr>
            <p:ph type="subTitle" idx="1"/>
          </p:nvPr>
        </p:nvSpPr>
        <p:spPr>
          <a:xfrm>
            <a:off x="442912" y="4455622"/>
            <a:ext cx="11306175" cy="1408904"/>
          </a:xfrm>
        </p:spPr>
        <p:txBody>
          <a:bodyPr/>
          <a:lstStyle/>
          <a:p>
            <a:pPr algn="ctr"/>
            <a:r>
              <a:rPr lang="en-GB" dirty="0">
                <a:solidFill>
                  <a:schemeClr val="bg1"/>
                </a:solidFill>
              </a:rPr>
              <a:t>Happy to take any questions</a:t>
            </a:r>
          </a:p>
        </p:txBody>
      </p:sp>
      <p:sp>
        <p:nvSpPr>
          <p:cNvPr id="2" name="Date Placeholder 1">
            <a:extLst>
              <a:ext uri="{FF2B5EF4-FFF2-40B4-BE49-F238E27FC236}">
                <a16:creationId xmlns:a16="http://schemas.microsoft.com/office/drawing/2014/main" id="{10CF1223-8709-7D51-355A-009B14872943}"/>
              </a:ext>
            </a:extLst>
          </p:cNvPr>
          <p:cNvSpPr>
            <a:spLocks noGrp="1"/>
          </p:cNvSpPr>
          <p:nvPr>
            <p:ph type="dt" sz="half" idx="10"/>
          </p:nvPr>
        </p:nvSpPr>
        <p:spPr/>
        <p:txBody>
          <a:bodyPr/>
          <a:lstStyle/>
          <a:p>
            <a:fld id="{71E69CFD-BF20-41CD-9862-467DB4EE9244}" type="datetime1">
              <a:rPr lang="en-GB" smtClean="0"/>
              <a:t>11/02/2025</a:t>
            </a:fld>
            <a:endParaRPr lang="en-GB"/>
          </a:p>
        </p:txBody>
      </p:sp>
    </p:spTree>
    <p:extLst>
      <p:ext uri="{BB962C8B-B14F-4D97-AF65-F5344CB8AC3E}">
        <p14:creationId xmlns:p14="http://schemas.microsoft.com/office/powerpoint/2010/main" val="325917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normAutofit/>
          </a:bodyPr>
          <a:lstStyle/>
          <a:p>
            <a:r>
              <a:rPr lang="en-US" sz="3600" dirty="0"/>
              <a:t>REF 2029 – what we know</a:t>
            </a:r>
          </a:p>
        </p:txBody>
      </p:sp>
      <p:sp>
        <p:nvSpPr>
          <p:cNvPr id="13" name="Content Placeholder 12">
            <a:extLst>
              <a:ext uri="{FF2B5EF4-FFF2-40B4-BE49-F238E27FC236}">
                <a16:creationId xmlns:a16="http://schemas.microsoft.com/office/drawing/2014/main" id="{1B756115-CF74-7BA9-AE18-23F8299CCD72}"/>
              </a:ext>
            </a:extLst>
          </p:cNvPr>
          <p:cNvSpPr>
            <a:spLocks noGrp="1"/>
          </p:cNvSpPr>
          <p:nvPr>
            <p:ph sz="half" idx="1"/>
          </p:nvPr>
        </p:nvSpPr>
        <p:spPr>
          <a:xfrm>
            <a:off x="442913" y="1668544"/>
            <a:ext cx="11306174" cy="4028994"/>
          </a:xfrm>
        </p:spPr>
        <p:txBody>
          <a:bodyPr>
            <a:normAutofit fontScale="92500" lnSpcReduction="20000"/>
          </a:bodyPr>
          <a:lstStyle/>
          <a:p>
            <a:pPr marL="457200" indent="-457200">
              <a:buAutoNum type="arabicPeriod"/>
            </a:pPr>
            <a:r>
              <a:rPr lang="en-GB" sz="2000" dirty="0"/>
              <a:t>There will be a REF! latest information is at </a:t>
            </a:r>
            <a:r>
              <a:rPr lang="en-GB" sz="2000" dirty="0">
                <a:hlinkClick r:id="rId2"/>
              </a:rPr>
              <a:t>https://www.ref.ac.uk/</a:t>
            </a:r>
            <a:r>
              <a:rPr lang="en-GB" sz="2000" dirty="0"/>
              <a:t> </a:t>
            </a:r>
          </a:p>
          <a:p>
            <a:pPr marL="457200" indent="-457200">
              <a:buAutoNum type="arabicPeriod"/>
            </a:pPr>
            <a:r>
              <a:rPr lang="en-GB" sz="2000" dirty="0"/>
              <a:t>Delayed by a year, with submissions to be made in </a:t>
            </a:r>
            <a:r>
              <a:rPr lang="en-GB" sz="2000" b="1" dirty="0"/>
              <a:t>Autumn 2028 </a:t>
            </a:r>
            <a:r>
              <a:rPr lang="en-GB" sz="2000" dirty="0"/>
              <a:t>and results in </a:t>
            </a:r>
            <a:r>
              <a:rPr lang="en-GB" sz="2000" b="1" dirty="0"/>
              <a:t>December 2029</a:t>
            </a:r>
            <a:r>
              <a:rPr lang="en-GB" sz="2000" dirty="0"/>
              <a:t>. </a:t>
            </a:r>
          </a:p>
          <a:p>
            <a:pPr marL="457200" indent="-457200">
              <a:buAutoNum type="arabicPeriod"/>
            </a:pPr>
            <a:r>
              <a:rPr lang="en-GB" sz="2000" dirty="0"/>
              <a:t>Three discrete submission elements will remain (outputs (60%), impact (25%), environment (15%) in REF 2021 with some changes:</a:t>
            </a:r>
          </a:p>
          <a:p>
            <a:pPr marL="457200" indent="-457200">
              <a:buAutoNum type="arabicPeriod"/>
            </a:pPr>
            <a:endParaRPr lang="en-GB" sz="2000" dirty="0"/>
          </a:p>
          <a:p>
            <a:pPr marL="0" indent="0">
              <a:buNone/>
            </a:pPr>
            <a:r>
              <a:rPr lang="en-GB" sz="1800" b="1" i="0" dirty="0">
                <a:solidFill>
                  <a:srgbClr val="333333"/>
                </a:solidFill>
                <a:effectLst/>
                <a:latin typeface="Roboto" panose="02000000000000000000" pitchFamily="2" charset="0"/>
              </a:rPr>
              <a:t>Contribution to knowledge and understanding (50% weighting) replaces the outputs element</a:t>
            </a:r>
            <a:r>
              <a:rPr lang="en-GB" sz="1800" b="0" i="0" dirty="0">
                <a:solidFill>
                  <a:srgbClr val="333333"/>
                </a:solidFill>
                <a:effectLst/>
                <a:latin typeface="Roboto" panose="02000000000000000000" pitchFamily="2" charset="0"/>
              </a:rPr>
              <a:t>. It will largely be based on assessment of research outputs but will also include </a:t>
            </a:r>
            <a:r>
              <a:rPr lang="en-GB" sz="1800" b="0" i="0" dirty="0">
                <a:solidFill>
                  <a:srgbClr val="FF0000"/>
                </a:solidFill>
                <a:effectLst/>
                <a:latin typeface="Roboto" panose="02000000000000000000" pitchFamily="2" charset="0"/>
              </a:rPr>
              <a:t>evidence of broader contributions </a:t>
            </a:r>
            <a:r>
              <a:rPr lang="en-GB" sz="1800" b="0" i="0" dirty="0">
                <a:solidFill>
                  <a:srgbClr val="333333"/>
                </a:solidFill>
                <a:effectLst/>
                <a:latin typeface="Roboto" panose="02000000000000000000" pitchFamily="2" charset="0"/>
              </a:rPr>
              <a:t>to the advancement of the discipline.</a:t>
            </a:r>
          </a:p>
          <a:p>
            <a:pPr marL="0" indent="0">
              <a:buNone/>
            </a:pPr>
            <a:r>
              <a:rPr lang="en-GB" sz="1800" b="1" i="0" dirty="0">
                <a:solidFill>
                  <a:srgbClr val="333333"/>
                </a:solidFill>
                <a:effectLst/>
                <a:latin typeface="Roboto" panose="02000000000000000000" pitchFamily="2" charset="0"/>
              </a:rPr>
              <a:t>Engagement and impact (25% weighting) replaces the impact element</a:t>
            </a:r>
            <a:r>
              <a:rPr lang="en-GB" sz="1800" b="0" i="0" dirty="0">
                <a:solidFill>
                  <a:srgbClr val="333333"/>
                </a:solidFill>
                <a:effectLst/>
                <a:latin typeface="Roboto" panose="02000000000000000000" pitchFamily="2" charset="0"/>
              </a:rPr>
              <a:t>. It is similar to the impact element of REF 2014 and will consist of impact case studies and </a:t>
            </a:r>
            <a:r>
              <a:rPr lang="en-GB" sz="1800" b="0" i="0" dirty="0">
                <a:solidFill>
                  <a:srgbClr val="FF0000"/>
                </a:solidFill>
                <a:effectLst/>
                <a:latin typeface="Roboto" panose="02000000000000000000" pitchFamily="2" charset="0"/>
              </a:rPr>
              <a:t>an accompanying statement</a:t>
            </a:r>
            <a:r>
              <a:rPr lang="en-GB" sz="1800" b="0" i="0" dirty="0">
                <a:solidFill>
                  <a:srgbClr val="333333"/>
                </a:solidFill>
                <a:effectLst/>
                <a:latin typeface="Roboto" panose="02000000000000000000" pitchFamily="2" charset="0"/>
              </a:rPr>
              <a:t>.</a:t>
            </a:r>
          </a:p>
          <a:p>
            <a:pPr marL="0" indent="0">
              <a:buNone/>
            </a:pPr>
            <a:r>
              <a:rPr lang="en-GB" sz="1800" b="1" i="0" dirty="0">
                <a:solidFill>
                  <a:srgbClr val="333333"/>
                </a:solidFill>
                <a:effectLst/>
                <a:latin typeface="Roboto" panose="02000000000000000000" pitchFamily="2" charset="0"/>
              </a:rPr>
              <a:t>People, culture and environment (25% weighting) replaces the environment element </a:t>
            </a:r>
            <a:r>
              <a:rPr lang="en-GB" sz="1800" b="0" i="0" dirty="0">
                <a:solidFill>
                  <a:srgbClr val="333333"/>
                </a:solidFill>
                <a:effectLst/>
                <a:latin typeface="Roboto" panose="02000000000000000000" pitchFamily="2" charset="0"/>
              </a:rPr>
              <a:t>and will be </a:t>
            </a:r>
            <a:r>
              <a:rPr lang="en-GB" sz="1800" b="0" i="0" dirty="0">
                <a:solidFill>
                  <a:srgbClr val="FF0000"/>
                </a:solidFill>
                <a:effectLst/>
                <a:latin typeface="Roboto" panose="02000000000000000000" pitchFamily="2" charset="0"/>
              </a:rPr>
              <a:t>expanded to include research culture.</a:t>
            </a:r>
            <a:r>
              <a:rPr lang="en-GB" sz="1800" b="0" i="0" dirty="0">
                <a:solidFill>
                  <a:srgbClr val="333333"/>
                </a:solidFill>
                <a:effectLst/>
                <a:latin typeface="Roboto" panose="02000000000000000000" pitchFamily="2" charset="0"/>
              </a:rPr>
              <a:t> </a:t>
            </a:r>
          </a:p>
          <a:p>
            <a:pPr marL="0" indent="0">
              <a:buNone/>
            </a:pPr>
            <a:r>
              <a:rPr lang="en-GB" sz="1800" dirty="0">
                <a:solidFill>
                  <a:srgbClr val="FF0000"/>
                </a:solidFill>
                <a:latin typeface="Roboto" panose="02000000000000000000" pitchFamily="2" charset="0"/>
              </a:rPr>
              <a:t>Weightings</a:t>
            </a:r>
            <a:r>
              <a:rPr lang="en-GB" sz="1800" dirty="0">
                <a:solidFill>
                  <a:srgbClr val="333333"/>
                </a:solidFill>
                <a:latin typeface="Roboto" panose="02000000000000000000" pitchFamily="2" charset="0"/>
              </a:rPr>
              <a:t> are all still indicative and subject to confirmation. </a:t>
            </a:r>
            <a:endParaRPr lang="en-GB" sz="1800" b="0" i="0" dirty="0">
              <a:solidFill>
                <a:srgbClr val="333333"/>
              </a:solidFill>
              <a:effectLst/>
              <a:latin typeface="Roboto" panose="02000000000000000000" pitchFamily="2" charset="0"/>
            </a:endParaRPr>
          </a:p>
          <a:p>
            <a:pPr marL="0" indent="0">
              <a:buNone/>
            </a:pPr>
            <a:endParaRPr lang="en-GB" sz="1500" b="0" i="0" dirty="0">
              <a:solidFill>
                <a:srgbClr val="333333"/>
              </a:solidFill>
              <a:effectLst/>
              <a:latin typeface="Roboto" panose="02000000000000000000" pitchFamily="2"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63623030"/>
      </p:ext>
    </p:extLst>
  </p:cSld>
  <p:clrMapOvr>
    <a:masterClrMapping/>
  </p:clrMapOvr>
  <mc:AlternateContent xmlns:mc="http://schemas.openxmlformats.org/markup-compatibility/2006" xmlns:p14="http://schemas.microsoft.com/office/powerpoint/2010/main">
    <mc:Choice Requires="p14">
      <p:transition spd="slow" p14:dur="2000" advTm="52161"/>
    </mc:Choice>
    <mc:Fallback xmlns="">
      <p:transition spd="slow" advTm="5216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normAutofit/>
          </a:bodyPr>
          <a:lstStyle/>
          <a:p>
            <a:r>
              <a:rPr lang="en-US" sz="3600" dirty="0"/>
              <a:t>REF 2029 – more of what we know</a:t>
            </a:r>
          </a:p>
        </p:txBody>
      </p:sp>
      <p:sp>
        <p:nvSpPr>
          <p:cNvPr id="13" name="Content Placeholder 12">
            <a:extLst>
              <a:ext uri="{FF2B5EF4-FFF2-40B4-BE49-F238E27FC236}">
                <a16:creationId xmlns:a16="http://schemas.microsoft.com/office/drawing/2014/main" id="{1B756115-CF74-7BA9-AE18-23F8299CCD72}"/>
              </a:ext>
            </a:extLst>
          </p:cNvPr>
          <p:cNvSpPr>
            <a:spLocks noGrp="1"/>
          </p:cNvSpPr>
          <p:nvPr>
            <p:ph sz="half" idx="1"/>
          </p:nvPr>
        </p:nvSpPr>
        <p:spPr>
          <a:xfrm>
            <a:off x="442913" y="1802083"/>
            <a:ext cx="11306174" cy="3895455"/>
          </a:xfrm>
        </p:spPr>
        <p:txBody>
          <a:bodyPr>
            <a:normAutofit/>
          </a:bodyPr>
          <a:lstStyle/>
          <a:p>
            <a:pPr marL="457200" indent="-457200">
              <a:buAutoNum type="arabicPeriod"/>
            </a:pPr>
            <a:r>
              <a:rPr lang="en-GB" sz="1800" b="1" dirty="0"/>
              <a:t>Volume</a:t>
            </a:r>
            <a:r>
              <a:rPr lang="en-GB" sz="1800" dirty="0"/>
              <a:t> (how much stuff we have to submit) will be based on the average  number of staff affiliated with each unit of assessment over two years (2025/6 and 2026/7) as indicated through institutional </a:t>
            </a:r>
            <a:r>
              <a:rPr lang="en-GB" sz="1800" dirty="0">
                <a:solidFill>
                  <a:srgbClr val="FF0000"/>
                </a:solidFill>
              </a:rPr>
              <a:t>HESA </a:t>
            </a:r>
            <a:r>
              <a:rPr lang="en-GB" sz="1800" dirty="0"/>
              <a:t>returns. </a:t>
            </a:r>
          </a:p>
          <a:p>
            <a:pPr marL="457200" indent="-457200">
              <a:buAutoNum type="arabicPeriod"/>
            </a:pPr>
            <a:r>
              <a:rPr lang="en-GB" sz="1800" dirty="0"/>
              <a:t>Currently, there is </a:t>
            </a:r>
            <a:r>
              <a:rPr lang="en-GB" sz="1800" b="1" dirty="0"/>
              <a:t>no minimum or maximum number of outputs any individual can contribute</a:t>
            </a:r>
            <a:r>
              <a:rPr lang="en-GB" sz="1800" dirty="0"/>
              <a:t>, though there has been pushback against removing an upper limit. Academic staff on any pathway, technical, research-only staff etc can contribute outputs. </a:t>
            </a:r>
            <a:r>
              <a:rPr lang="en-GB" sz="1800" dirty="0">
                <a:solidFill>
                  <a:srgbClr val="FF0000"/>
                </a:solidFill>
              </a:rPr>
              <a:t>Outputs authored solely by doctoral candidates will still be ineligible.  </a:t>
            </a:r>
          </a:p>
          <a:p>
            <a:pPr marL="457200" indent="-457200">
              <a:buAutoNum type="arabicPeriod"/>
            </a:pPr>
            <a:r>
              <a:rPr lang="en-GB" sz="1800" dirty="0"/>
              <a:t>The </a:t>
            </a:r>
            <a:r>
              <a:rPr lang="en-GB" sz="1800" b="1" dirty="0"/>
              <a:t>minimum number of impact case studies </a:t>
            </a:r>
            <a:r>
              <a:rPr lang="en-GB" sz="1800" dirty="0"/>
              <a:t>required per unit of assessment will drop to </a:t>
            </a:r>
            <a:r>
              <a:rPr lang="en-GB" sz="1800" b="1" dirty="0">
                <a:solidFill>
                  <a:srgbClr val="FF0000"/>
                </a:solidFill>
              </a:rPr>
              <a:t>one</a:t>
            </a:r>
            <a:r>
              <a:rPr lang="en-GB" sz="1800" dirty="0"/>
              <a:t>, and there will be a </a:t>
            </a:r>
            <a:r>
              <a:rPr lang="en-GB" sz="1800" dirty="0">
                <a:solidFill>
                  <a:srgbClr val="FF0000"/>
                </a:solidFill>
              </a:rPr>
              <a:t>removal of the need for case studies to be underpinned by outputs of at least 2* quality. </a:t>
            </a:r>
          </a:p>
          <a:p>
            <a:pPr marL="457200" indent="-457200">
              <a:buAutoNum type="arabicPeriod"/>
            </a:pPr>
            <a:r>
              <a:rPr lang="en-GB" sz="1800" b="1" dirty="0"/>
              <a:t>Open Access requirements </a:t>
            </a:r>
            <a:r>
              <a:rPr lang="en-GB" sz="1800" dirty="0"/>
              <a:t>will still exclude longform outputs (books and book chapters) but these will be included in the next REF. </a:t>
            </a:r>
            <a:r>
              <a:rPr lang="en-GB" sz="1800" dirty="0">
                <a:solidFill>
                  <a:srgbClr val="FF0000"/>
                </a:solidFill>
              </a:rPr>
              <a:t>Deposit requirements shift from date of acceptance to date of publication </a:t>
            </a:r>
            <a:r>
              <a:rPr lang="en-GB" sz="1800" dirty="0"/>
              <a:t>for outputs published from 1 January 2026 onwards.  </a:t>
            </a:r>
          </a:p>
        </p:txBody>
      </p:sp>
    </p:spTree>
    <p:extLst>
      <p:ext uri="{BB962C8B-B14F-4D97-AF65-F5344CB8AC3E}">
        <p14:creationId xmlns:p14="http://schemas.microsoft.com/office/powerpoint/2010/main" val="4278861874"/>
      </p:ext>
    </p:extLst>
  </p:cSld>
  <p:clrMapOvr>
    <a:masterClrMapping/>
  </p:clrMapOvr>
  <mc:AlternateContent xmlns:mc="http://schemas.openxmlformats.org/markup-compatibility/2006" xmlns:p14="http://schemas.microsoft.com/office/powerpoint/2010/main">
    <mc:Choice Requires="p14">
      <p:transition spd="slow" p14:dur="2000" advTm="52161"/>
    </mc:Choice>
    <mc:Fallback xmlns="">
      <p:transition spd="slow" advTm="521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a:xfrm>
            <a:off x="6205586" y="6057900"/>
            <a:ext cx="5473699" cy="368888"/>
          </a:xfrm>
        </p:spPr>
        <p:txBody>
          <a:bodyPr/>
          <a:lstStyle/>
          <a:p>
            <a:r>
              <a:rPr lang="en-US" dirty="0" err="1"/>
              <a:t>www.ntu.ac.uk</a:t>
            </a:r>
            <a:endParaRPr lang="en-US"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normAutofit/>
          </a:bodyPr>
          <a:lstStyle/>
          <a:p>
            <a:r>
              <a:rPr lang="en-US" sz="3600" dirty="0"/>
              <a:t>REF 2029 – what we don’t know</a:t>
            </a:r>
          </a:p>
        </p:txBody>
      </p:sp>
      <p:sp>
        <p:nvSpPr>
          <p:cNvPr id="13" name="Content Placeholder 12">
            <a:extLst>
              <a:ext uri="{FF2B5EF4-FFF2-40B4-BE49-F238E27FC236}">
                <a16:creationId xmlns:a16="http://schemas.microsoft.com/office/drawing/2014/main" id="{1B756115-CF74-7BA9-AE18-23F8299CCD72}"/>
              </a:ext>
            </a:extLst>
          </p:cNvPr>
          <p:cNvSpPr>
            <a:spLocks noGrp="1"/>
          </p:cNvSpPr>
          <p:nvPr>
            <p:ph sz="half" idx="1"/>
          </p:nvPr>
        </p:nvSpPr>
        <p:spPr/>
        <p:txBody>
          <a:bodyPr>
            <a:normAutofit fontScale="92500" lnSpcReduction="10000"/>
          </a:bodyPr>
          <a:lstStyle/>
          <a:p>
            <a:pPr marL="457200" indent="-457200">
              <a:buAutoNum type="arabicPeriod"/>
            </a:pPr>
            <a:r>
              <a:rPr lang="en-GB" b="1" dirty="0"/>
              <a:t>The final rules. </a:t>
            </a:r>
            <a:r>
              <a:rPr lang="en-GB" dirty="0"/>
              <a:t>Policy module to be issued in Autumn/Winter 2024/2025 (including on staff and output eligibility, and codes of practice), draft guidance and consultation in Summer/Autumn 2025, and final guidance published in Winter 2025/2026.</a:t>
            </a:r>
          </a:p>
          <a:p>
            <a:pPr marL="457200" indent="-457200">
              <a:buAutoNum type="arabicPeriod"/>
            </a:pPr>
            <a:endParaRPr lang="en-GB" dirty="0"/>
          </a:p>
          <a:p>
            <a:pPr marL="457200" indent="-457200">
              <a:buAutoNum type="arabicPeriod"/>
            </a:pPr>
            <a:r>
              <a:rPr lang="en-GB" dirty="0"/>
              <a:t>PCE – consultation to determine </a:t>
            </a:r>
            <a:r>
              <a:rPr lang="en-GB" b="1" dirty="0"/>
              <a:t>indicators against which PCE will be measured </a:t>
            </a:r>
            <a:r>
              <a:rPr lang="en-GB" dirty="0"/>
              <a:t>concluded in autumn 2024. Pilot panels in eight units of assessment have been established to assesses submissions from participating institutions. NTU is participating in pilots in two units of assessment. The outcomes of the pilot will be used to inform the final approach to assessing PCE. </a:t>
            </a:r>
          </a:p>
        </p:txBody>
      </p:sp>
    </p:spTree>
    <p:extLst>
      <p:ext uri="{BB962C8B-B14F-4D97-AF65-F5344CB8AC3E}">
        <p14:creationId xmlns:p14="http://schemas.microsoft.com/office/powerpoint/2010/main" val="3377361094"/>
      </p:ext>
    </p:extLst>
  </p:cSld>
  <p:clrMapOvr>
    <a:masterClrMapping/>
  </p:clrMapOvr>
  <mc:AlternateContent xmlns:mc="http://schemas.openxmlformats.org/markup-compatibility/2006" xmlns:p14="http://schemas.microsoft.com/office/powerpoint/2010/main">
    <mc:Choice Requires="p14">
      <p:transition spd="slow" p14:dur="2000" advTm="52161"/>
    </mc:Choice>
    <mc:Fallback xmlns="">
      <p:transition spd="slow" advTm="521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4391A-CBBC-C288-E1D9-4BFBD6930E6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C379DD5-FB60-C822-904F-710DEA8EB34B}"/>
              </a:ext>
            </a:extLst>
          </p:cNvPr>
          <p:cNvSpPr>
            <a:spLocks noGrp="1"/>
          </p:cNvSpPr>
          <p:nvPr>
            <p:ph type="body" sz="quarter" idx="10"/>
          </p:nvPr>
        </p:nvSpPr>
        <p:spPr/>
        <p:txBody>
          <a:bodyPr/>
          <a:lstStyle/>
          <a:p>
            <a:r>
              <a:rPr lang="en-US" dirty="0" err="1"/>
              <a:t>www.ntu.ac.uk</a:t>
            </a:r>
            <a:endParaRPr lang="en-US" dirty="0"/>
          </a:p>
        </p:txBody>
      </p:sp>
      <p:sp>
        <p:nvSpPr>
          <p:cNvPr id="2" name="Content Placeholder 1">
            <a:extLst>
              <a:ext uri="{FF2B5EF4-FFF2-40B4-BE49-F238E27FC236}">
                <a16:creationId xmlns:a16="http://schemas.microsoft.com/office/drawing/2014/main" id="{FE3F88D1-1DDD-BD46-A307-F4A464FBC8A3}"/>
              </a:ext>
            </a:extLst>
          </p:cNvPr>
          <p:cNvSpPr>
            <a:spLocks noGrp="1"/>
          </p:cNvSpPr>
          <p:nvPr>
            <p:ph sz="half" idx="1"/>
          </p:nvPr>
        </p:nvSpPr>
        <p:spPr>
          <a:xfrm>
            <a:off x="442913" y="1724097"/>
            <a:ext cx="11306174" cy="4174131"/>
          </a:xfrm>
        </p:spPr>
        <p:txBody>
          <a:bodyPr>
            <a:normAutofit fontScale="92500" lnSpcReduction="20000"/>
          </a:bodyPr>
          <a:lstStyle/>
          <a:p>
            <a:r>
              <a:rPr lang="en-GB" sz="2000" dirty="0">
                <a:effectLst/>
                <a:latin typeface="Aptos" panose="020B0004020202020204" pitchFamily="34" charset="0"/>
                <a:ea typeface="DengXian" panose="02010600030101010101" pitchFamily="2" charset="-122"/>
                <a:cs typeface="Aptos" panose="020B0004020202020204" pitchFamily="34" charset="0"/>
              </a:rPr>
              <a:t>The call is now open to join REF 2029 panels, with opportunities to join sub-panels as a member (</a:t>
            </a:r>
            <a:r>
              <a:rPr lang="en-GB" sz="2000" dirty="0">
                <a:solidFill>
                  <a:srgbClr val="FF0000"/>
                </a:solidFill>
                <a:effectLst/>
                <a:latin typeface="Aptos" panose="020B0004020202020204" pitchFamily="34" charset="0"/>
                <a:ea typeface="DengXian" panose="02010600030101010101" pitchFamily="2" charset="-122"/>
                <a:cs typeface="Aptos" panose="020B0004020202020204" pitchFamily="34" charset="0"/>
              </a:rPr>
              <a:t>deadline 28 April</a:t>
            </a:r>
            <a:r>
              <a:rPr lang="en-GB" sz="2000" dirty="0">
                <a:effectLst/>
                <a:latin typeface="Aptos" panose="020B0004020202020204" pitchFamily="34" charset="0"/>
                <a:ea typeface="DengXian" panose="02010600030101010101" pitchFamily="2" charset="-122"/>
                <a:cs typeface="Aptos" panose="020B0004020202020204" pitchFamily="34" charset="0"/>
              </a:rPr>
              <a:t>), chair and deputy chair (</a:t>
            </a:r>
            <a:r>
              <a:rPr lang="en-GB" sz="2000" dirty="0">
                <a:solidFill>
                  <a:srgbClr val="FF0000"/>
                </a:solidFill>
                <a:effectLst/>
                <a:latin typeface="Aptos" panose="020B0004020202020204" pitchFamily="34" charset="0"/>
                <a:ea typeface="DengXian" panose="02010600030101010101" pitchFamily="2" charset="-122"/>
                <a:cs typeface="Aptos" panose="020B0004020202020204" pitchFamily="34" charset="0"/>
              </a:rPr>
              <a:t>deadline 6 February</a:t>
            </a:r>
            <a:r>
              <a:rPr lang="en-GB" sz="2000" dirty="0">
                <a:effectLst/>
                <a:latin typeface="Aptos" panose="020B0004020202020204" pitchFamily="34" charset="0"/>
                <a:ea typeface="DengXian" panose="02010600030101010101" pitchFamily="2" charset="-122"/>
                <a:cs typeface="Aptos" panose="020B0004020202020204" pitchFamily="34" charset="0"/>
              </a:rPr>
              <a:t>) and others. More details are available here: </a:t>
            </a:r>
            <a:r>
              <a:rPr lang="en-GB" sz="2000" dirty="0">
                <a:effectLst/>
                <a:latin typeface="Aptos" panose="020B0004020202020204" pitchFamily="34" charset="0"/>
                <a:ea typeface="DengXian" panose="02010600030101010101" pitchFamily="2" charset="-122"/>
                <a:cs typeface="Aptos" panose="020B0004020202020204" pitchFamily="34" charset="0"/>
                <a:hlinkClick r:id="rId2"/>
              </a:rPr>
              <a:t>https://engagementhub.ukri.org/re-ref/7add9cfc/consultation/</a:t>
            </a:r>
            <a:r>
              <a:rPr lang="en-GB" sz="2000" dirty="0">
                <a:effectLst/>
                <a:latin typeface="Aptos" panose="020B0004020202020204" pitchFamily="34" charset="0"/>
                <a:ea typeface="DengXian" panose="02010600030101010101" pitchFamily="2" charset="-122"/>
                <a:cs typeface="Aptos" panose="020B0004020202020204" pitchFamily="34" charset="0"/>
              </a:rPr>
              <a:t> </a:t>
            </a:r>
          </a:p>
          <a:p>
            <a:endParaRPr lang="en-GB" sz="900" dirty="0">
              <a:effectLst/>
              <a:latin typeface="Aptos" panose="020B0004020202020204" pitchFamily="34" charset="0"/>
              <a:ea typeface="DengXian" panose="02010600030101010101" pitchFamily="2" charset="-122"/>
              <a:cs typeface="Aptos" panose="020B0004020202020204" pitchFamily="34" charset="0"/>
            </a:endParaRPr>
          </a:p>
          <a:p>
            <a:r>
              <a:rPr lang="en-GB" sz="2000" dirty="0">
                <a:effectLst/>
                <a:latin typeface="Aptos" panose="020B0004020202020204" pitchFamily="34" charset="0"/>
                <a:ea typeface="DengXian" panose="02010600030101010101" pitchFamily="2" charset="-122"/>
                <a:cs typeface="Aptos" panose="020B0004020202020204" pitchFamily="34" charset="0"/>
              </a:rPr>
              <a:t>Unlike in previous REFs, where nominations had to be made through learned societies and sector bodies, REF 2029 will utilise a </a:t>
            </a:r>
            <a:r>
              <a:rPr lang="en-GB" sz="2000" dirty="0">
                <a:solidFill>
                  <a:srgbClr val="FF0000"/>
                </a:solidFill>
                <a:effectLst/>
                <a:latin typeface="Aptos" panose="020B0004020202020204" pitchFamily="34" charset="0"/>
                <a:ea typeface="DengXian" panose="02010600030101010101" pitchFamily="2" charset="-122"/>
                <a:cs typeface="Aptos" panose="020B0004020202020204" pitchFamily="34" charset="0"/>
              </a:rPr>
              <a:t>self-nomination process</a:t>
            </a:r>
            <a:r>
              <a:rPr lang="en-GB" sz="2000" dirty="0">
                <a:effectLst/>
                <a:latin typeface="Aptos" panose="020B0004020202020204" pitchFamily="34" charset="0"/>
                <a:ea typeface="DengXian" panose="02010600030101010101" pitchFamily="2" charset="-122"/>
                <a:cs typeface="Aptos" panose="020B0004020202020204" pitchFamily="34" charset="0"/>
              </a:rPr>
              <a:t>. The intention of this is to </a:t>
            </a:r>
            <a:r>
              <a:rPr lang="en-GB" sz="2000" b="1" dirty="0">
                <a:effectLst/>
                <a:latin typeface="Aptos" panose="020B0004020202020204" pitchFamily="34" charset="0"/>
                <a:ea typeface="DengXian" panose="02010600030101010101" pitchFamily="2" charset="-122"/>
                <a:cs typeface="Aptos" panose="020B0004020202020204" pitchFamily="34" charset="0"/>
              </a:rPr>
              <a:t>‘enhance transparency, broaden the pool of potential applicants, and ensure that the panels reflect the diversity of expertise within each discipline.’ </a:t>
            </a:r>
          </a:p>
          <a:p>
            <a:endParaRPr lang="en-GB" sz="900" dirty="0">
              <a:effectLst/>
              <a:latin typeface="Aptos" panose="020B0004020202020204" pitchFamily="34" charset="0"/>
              <a:ea typeface="DengXian" panose="02010600030101010101" pitchFamily="2" charset="-122"/>
              <a:cs typeface="Aptos" panose="020B0004020202020204" pitchFamily="34" charset="0"/>
            </a:endParaRPr>
          </a:p>
          <a:p>
            <a:r>
              <a:rPr lang="en-GB" sz="2000" dirty="0">
                <a:effectLst/>
                <a:latin typeface="Aptos" panose="020B0004020202020204" pitchFamily="34" charset="0"/>
                <a:ea typeface="DengXian" panose="02010600030101010101" pitchFamily="2" charset="-122"/>
                <a:cs typeface="Aptos" panose="020B0004020202020204" pitchFamily="34" charset="0"/>
              </a:rPr>
              <a:t> Colleagues wishing to apply are firstly asked to confirm with their line manager that they can be released for the required amount of time to execute the role of sub-panel member and, secondly, inform the Secretary to the NTU REF Planning Group (</a:t>
            </a:r>
            <a:r>
              <a:rPr lang="en-GB" sz="2000" u="sng" dirty="0">
                <a:solidFill>
                  <a:srgbClr val="467886"/>
                </a:solidFill>
                <a:effectLst/>
                <a:latin typeface="Aptos" panose="020B0004020202020204" pitchFamily="34" charset="0"/>
                <a:ea typeface="DengXian" panose="02010600030101010101" pitchFamily="2" charset="-122"/>
                <a:cs typeface="Aptos" panose="020B0004020202020204" pitchFamily="34" charset="0"/>
                <a:hlinkClick r:id="rId3"/>
              </a:rPr>
              <a:t>Anton Muszanskyj</a:t>
            </a:r>
            <a:r>
              <a:rPr lang="en-GB" sz="2000" dirty="0">
                <a:effectLst/>
                <a:latin typeface="Aptos" panose="020B0004020202020204" pitchFamily="34" charset="0"/>
                <a:ea typeface="DengXian" panose="02010600030101010101" pitchFamily="2" charset="-122"/>
                <a:cs typeface="Aptos" panose="020B0004020202020204" pitchFamily="34" charset="0"/>
              </a:rPr>
              <a:t>) once an application has been submitted. </a:t>
            </a:r>
          </a:p>
          <a:p>
            <a:endParaRPr lang="en-GB" sz="900" dirty="0">
              <a:effectLst/>
              <a:latin typeface="Aptos" panose="020B0004020202020204" pitchFamily="34" charset="0"/>
              <a:ea typeface="DengXian" panose="02010600030101010101" pitchFamily="2" charset="-122"/>
              <a:cs typeface="Aptos" panose="020B0004020202020204" pitchFamily="34" charset="0"/>
            </a:endParaRPr>
          </a:p>
          <a:p>
            <a:r>
              <a:rPr lang="en-GB" sz="2000" dirty="0">
                <a:latin typeface="Aptos" panose="020B0004020202020204" pitchFamily="34" charset="0"/>
                <a:ea typeface="DengXian" panose="02010600030101010101" pitchFamily="2" charset="-122"/>
                <a:cs typeface="Aptos" panose="020B0004020202020204" pitchFamily="34" charset="0"/>
              </a:rPr>
              <a:t>Applications are encouraged from suitably qualified colleagues, though support for these will need to be balanced with potential volumes of interest and associated resourcing implications for departments and schools. </a:t>
            </a:r>
            <a:endParaRPr lang="en-GB" sz="2000" dirty="0">
              <a:effectLst/>
              <a:latin typeface="Aptos" panose="020B0004020202020204" pitchFamily="34" charset="0"/>
              <a:ea typeface="DengXian" panose="02010600030101010101" pitchFamily="2" charset="-122"/>
              <a:cs typeface="Aptos" panose="020B0004020202020204" pitchFamily="34" charset="0"/>
            </a:endParaRPr>
          </a:p>
          <a:p>
            <a:endParaRPr lang="en-GB" sz="1800" dirty="0">
              <a:effectLst/>
              <a:latin typeface="Aptos" panose="020B0004020202020204" pitchFamily="34" charset="0"/>
              <a:ea typeface="DengXian" panose="02010600030101010101" pitchFamily="2" charset="-122"/>
              <a:cs typeface="Aptos" panose="020B0004020202020204" pitchFamily="34" charset="0"/>
            </a:endParaRPr>
          </a:p>
        </p:txBody>
      </p:sp>
      <p:sp>
        <p:nvSpPr>
          <p:cNvPr id="3" name="Title 2">
            <a:extLst>
              <a:ext uri="{FF2B5EF4-FFF2-40B4-BE49-F238E27FC236}">
                <a16:creationId xmlns:a16="http://schemas.microsoft.com/office/drawing/2014/main" id="{D41A8003-A10A-CCFD-3B67-EFFB560216D9}"/>
              </a:ext>
            </a:extLst>
          </p:cNvPr>
          <p:cNvSpPr>
            <a:spLocks noGrp="1"/>
          </p:cNvSpPr>
          <p:nvPr>
            <p:ph type="title"/>
          </p:nvPr>
        </p:nvSpPr>
        <p:spPr/>
        <p:txBody>
          <a:bodyPr>
            <a:normAutofit/>
          </a:bodyPr>
          <a:lstStyle/>
          <a:p>
            <a:r>
              <a:rPr lang="en-US" sz="3600" dirty="0"/>
              <a:t>REF panel membership</a:t>
            </a:r>
          </a:p>
        </p:txBody>
      </p:sp>
    </p:spTree>
    <p:extLst>
      <p:ext uri="{BB962C8B-B14F-4D97-AF65-F5344CB8AC3E}">
        <p14:creationId xmlns:p14="http://schemas.microsoft.com/office/powerpoint/2010/main" val="4264212812"/>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EA4-958C-4302-BA6D-5E2386846C76}"/>
              </a:ext>
            </a:extLst>
          </p:cNvPr>
          <p:cNvSpPr>
            <a:spLocks noGrp="1"/>
          </p:cNvSpPr>
          <p:nvPr>
            <p:ph type="title"/>
          </p:nvPr>
        </p:nvSpPr>
        <p:spPr>
          <a:xfrm>
            <a:off x="876694" y="741391"/>
            <a:ext cx="3549649" cy="3315220"/>
          </a:xfrm>
        </p:spPr>
        <p:txBody>
          <a:bodyPr anchor="b">
            <a:normAutofit/>
          </a:bodyPr>
          <a:lstStyle/>
          <a:p>
            <a:pPr>
              <a:lnSpc>
                <a:spcPct val="90000"/>
              </a:lnSpc>
            </a:pPr>
            <a:r>
              <a:rPr lang="en-GB" sz="2200" b="1" dirty="0">
                <a:latin typeface="+mn-lt"/>
              </a:rPr>
              <a:t>Edge Hill University Business School</a:t>
            </a:r>
            <a:br>
              <a:rPr lang="en-GB" sz="2200" b="1" dirty="0">
                <a:latin typeface="+mn-lt"/>
              </a:rPr>
            </a:br>
            <a:br>
              <a:rPr lang="en-GB" sz="2200" b="1" dirty="0">
                <a:latin typeface="+mn-lt"/>
              </a:rPr>
            </a:br>
            <a:br>
              <a:rPr lang="en-GB" sz="2200" b="1" dirty="0">
                <a:latin typeface="+mn-lt"/>
              </a:rPr>
            </a:br>
            <a:br>
              <a:rPr lang="en-GB" sz="2200" b="1" dirty="0">
                <a:latin typeface="+mn-lt"/>
              </a:rPr>
            </a:br>
            <a:r>
              <a:rPr lang="en-GB" sz="2200" b="1" dirty="0">
                <a:latin typeface="+mn-lt"/>
              </a:rPr>
              <a:t>NBS preparations for the Research Excellence Framework 2021</a:t>
            </a:r>
          </a:p>
        </p:txBody>
      </p:sp>
      <p:sp>
        <p:nvSpPr>
          <p:cNvPr id="3" name="Content Placeholder 2">
            <a:extLst>
              <a:ext uri="{FF2B5EF4-FFF2-40B4-BE49-F238E27FC236}">
                <a16:creationId xmlns:a16="http://schemas.microsoft.com/office/drawing/2014/main" id="{690712E2-4449-4660-A05E-4863527D8C74}"/>
              </a:ext>
            </a:extLst>
          </p:cNvPr>
          <p:cNvSpPr>
            <a:spLocks noGrp="1"/>
          </p:cNvSpPr>
          <p:nvPr>
            <p:ph idx="1"/>
          </p:nvPr>
        </p:nvSpPr>
        <p:spPr>
          <a:xfrm>
            <a:off x="660562" y="877413"/>
            <a:ext cx="3346964" cy="5103895"/>
          </a:xfrm>
        </p:spPr>
        <p:txBody>
          <a:bodyPr anchor="t">
            <a:normAutofit lnSpcReduction="10000"/>
          </a:bodyPr>
          <a:lstStyle/>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b="1" dirty="0"/>
          </a:p>
          <a:p>
            <a:pPr marL="0" indent="0">
              <a:lnSpc>
                <a:spcPct val="90000"/>
              </a:lnSpc>
              <a:buNone/>
            </a:pPr>
            <a:r>
              <a:rPr lang="en-GB" sz="1800" b="1" dirty="0"/>
              <a:t>Professor Pete Murphy </a:t>
            </a:r>
          </a:p>
          <a:p>
            <a:pPr marL="0" indent="0">
              <a:lnSpc>
                <a:spcPct val="90000"/>
              </a:lnSpc>
              <a:buNone/>
            </a:pPr>
            <a:r>
              <a:rPr lang="en-GB" sz="1800" b="1" dirty="0"/>
              <a:t>Nottingham Business School</a:t>
            </a:r>
          </a:p>
        </p:txBody>
      </p:sp>
      <p:pic>
        <p:nvPicPr>
          <p:cNvPr id="4" name="Picture 3">
            <a:extLst>
              <a:ext uri="{FF2B5EF4-FFF2-40B4-BE49-F238E27FC236}">
                <a16:creationId xmlns:a16="http://schemas.microsoft.com/office/drawing/2014/main" id="{680D2D62-1E26-404F-8A18-735EE6980C4D}"/>
              </a:ext>
            </a:extLst>
          </p:cNvPr>
          <p:cNvPicPr>
            <a:picLocks noChangeAspect="1"/>
          </p:cNvPicPr>
          <p:nvPr/>
        </p:nvPicPr>
        <p:blipFill>
          <a:blip r:embed="rId2"/>
          <a:srcRect r="2215" b="1"/>
          <a:stretch/>
        </p:blipFill>
        <p:spPr>
          <a:xfrm>
            <a:off x="5089243" y="877413"/>
            <a:ext cx="6222628" cy="5043096"/>
          </a:xfrm>
          <a:prstGeom prst="rect">
            <a:avLst/>
          </a:prstGeom>
        </p:spPr>
      </p:pic>
      <p:grpSp>
        <p:nvGrpSpPr>
          <p:cNvPr id="9" name="Group 8">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0" name="Rectangle 9">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427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vert="horz" lIns="91440" tIns="45720" rIns="91440" bIns="45720" rtlCol="0" anchor="b">
            <a:normAutofit/>
          </a:bodyPr>
          <a:lstStyle/>
          <a:p>
            <a:pPr>
              <a:lnSpc>
                <a:spcPct val="90000"/>
              </a:lnSpc>
            </a:pPr>
            <a:r>
              <a:rPr lang="en-US" sz="3800" b="1" dirty="0">
                <a:solidFill>
                  <a:schemeClr val="tx1"/>
                </a:solidFill>
                <a:latin typeface="+mj-lt"/>
                <a:cs typeface="+mj-cs"/>
              </a:rPr>
              <a:t>NBS Strategic Leadership Team for Research &amp; REF 2021</a:t>
            </a:r>
          </a:p>
        </p:txBody>
      </p:sp>
      <p:pic>
        <p:nvPicPr>
          <p:cNvPr id="5" name="Content Placeholder 4">
            <a:extLst>
              <a:ext uri="{FF2B5EF4-FFF2-40B4-BE49-F238E27FC236}">
                <a16:creationId xmlns:a16="http://schemas.microsoft.com/office/drawing/2014/main" id="{3355F153-1E15-4FFB-90D1-A4B9C0245E75}"/>
              </a:ext>
            </a:extLst>
          </p:cNvPr>
          <p:cNvPicPr>
            <a:picLocks noGrp="1" noChangeAspect="1"/>
          </p:cNvPicPr>
          <p:nvPr>
            <p:ph sz="half" idx="2"/>
          </p:nvPr>
        </p:nvPicPr>
        <p:blipFill>
          <a:blip r:embed="rId2"/>
          <a:srcRect l="23268" r="3140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143500" y="2706624"/>
            <a:ext cx="6405372" cy="3822192"/>
          </a:xfrm>
        </p:spPr>
        <p:txBody>
          <a:bodyPr vert="horz" lIns="91440" tIns="45720" rIns="91440" bIns="45720" rtlCol="0">
            <a:normAutofit/>
          </a:bodyPr>
          <a:lstStyle/>
          <a:p>
            <a:pPr marL="0">
              <a:lnSpc>
                <a:spcPct val="90000"/>
              </a:lnSpc>
              <a:buFont typeface="Arial" panose="020B0604020202020204" pitchFamily="34" charset="0"/>
              <a:buChar char="•"/>
            </a:pPr>
            <a:r>
              <a:rPr lang="en-US" sz="1800" dirty="0">
                <a:latin typeface="+mn-lt"/>
                <a:cs typeface="+mn-cs"/>
              </a:rPr>
              <a:t>Chair of RSG and ADR - Professor Murphy</a:t>
            </a:r>
          </a:p>
          <a:p>
            <a:pPr marL="0">
              <a:lnSpc>
                <a:spcPct val="90000"/>
              </a:lnSpc>
              <a:buFont typeface="Arial" panose="020B0604020202020204" pitchFamily="34" charset="0"/>
              <a:buChar char="•"/>
            </a:pPr>
            <a:r>
              <a:rPr lang="en-US" sz="1800" dirty="0">
                <a:latin typeface="+mn-lt"/>
                <a:cs typeface="+mn-cs"/>
              </a:rPr>
              <a:t>Vice Chair of RSG (Dean of NBS)  - Professor Yazdani</a:t>
            </a:r>
          </a:p>
          <a:p>
            <a:pPr marL="0">
              <a:lnSpc>
                <a:spcPct val="90000"/>
              </a:lnSpc>
              <a:buFont typeface="Arial" panose="020B0604020202020204" pitchFamily="34" charset="0"/>
              <a:buChar char="•"/>
            </a:pPr>
            <a:r>
              <a:rPr lang="en-US" sz="1800" dirty="0" err="1">
                <a:latin typeface="+mn-lt"/>
                <a:cs typeface="+mn-cs"/>
              </a:rPr>
              <a:t>UoA</a:t>
            </a:r>
            <a:r>
              <a:rPr lang="en-US" sz="1800" dirty="0">
                <a:latin typeface="+mn-lt"/>
                <a:cs typeface="+mn-cs"/>
              </a:rPr>
              <a:t> Outputs Assurance Team - Professor Ackrill (.2 FTE)</a:t>
            </a:r>
          </a:p>
          <a:p>
            <a:pPr marL="457200" lvl="1">
              <a:lnSpc>
                <a:spcPct val="90000"/>
              </a:lnSpc>
              <a:buFont typeface="Arial" panose="020B0604020202020204" pitchFamily="34" charset="0"/>
              <a:buChar char="•"/>
            </a:pPr>
            <a:r>
              <a:rPr lang="en-US" sz="1800" dirty="0">
                <a:latin typeface="+mn-lt"/>
                <a:cs typeface="+mn-cs"/>
              </a:rPr>
              <a:t>Associate Professor Ramanathan (.2 FTE)</a:t>
            </a:r>
          </a:p>
          <a:p>
            <a:pPr marL="457200" lvl="1">
              <a:lnSpc>
                <a:spcPct val="90000"/>
              </a:lnSpc>
              <a:buFont typeface="Arial" panose="020B0604020202020204" pitchFamily="34" charset="0"/>
              <a:buChar char="•"/>
            </a:pPr>
            <a:r>
              <a:rPr lang="en-US" sz="1800" dirty="0">
                <a:latin typeface="+mn-lt"/>
                <a:cs typeface="+mn-cs"/>
              </a:rPr>
              <a:t>Associate Professor Thompson (.2 FTE)</a:t>
            </a:r>
          </a:p>
          <a:p>
            <a:pPr marL="457200" lvl="1">
              <a:lnSpc>
                <a:spcPct val="90000"/>
              </a:lnSpc>
              <a:buFont typeface="Arial" panose="020B0604020202020204" pitchFamily="34" charset="0"/>
              <a:buChar char="•"/>
            </a:pPr>
            <a:r>
              <a:rPr lang="en-US" sz="1800" dirty="0">
                <a:latin typeface="+mn-lt"/>
                <a:cs typeface="+mn-cs"/>
              </a:rPr>
              <a:t>Associate Professor Abdo (.2 FTE) </a:t>
            </a:r>
          </a:p>
          <a:p>
            <a:pPr marL="457200" lvl="1">
              <a:lnSpc>
                <a:spcPct val="90000"/>
              </a:lnSpc>
              <a:buFont typeface="Arial" panose="020B0604020202020204" pitchFamily="34" charset="0"/>
              <a:buChar char="•"/>
            </a:pPr>
            <a:r>
              <a:rPr lang="en-US" sz="1800" dirty="0">
                <a:latin typeface="+mn-lt"/>
                <a:cs typeface="+mn-cs"/>
              </a:rPr>
              <a:t>Associate Professor King (.2 FTE)</a:t>
            </a:r>
          </a:p>
          <a:p>
            <a:pPr marL="0">
              <a:lnSpc>
                <a:spcPct val="90000"/>
              </a:lnSpc>
              <a:buFont typeface="Arial" panose="020B0604020202020204" pitchFamily="34" charset="0"/>
              <a:buChar char="•"/>
            </a:pPr>
            <a:r>
              <a:rPr lang="en-US" sz="1800" dirty="0">
                <a:latin typeface="+mn-lt"/>
                <a:cs typeface="+mn-cs"/>
              </a:rPr>
              <a:t>Coordinator - Research Environment (.2 FTE) - Professor Clark</a:t>
            </a:r>
          </a:p>
          <a:p>
            <a:pPr marL="0">
              <a:lnSpc>
                <a:spcPct val="90000"/>
              </a:lnSpc>
              <a:buFont typeface="Arial" panose="020B0604020202020204" pitchFamily="34" charset="0"/>
              <a:buChar char="•"/>
            </a:pPr>
            <a:r>
              <a:rPr lang="en-US" sz="1800" dirty="0">
                <a:latin typeface="+mn-lt"/>
                <a:cs typeface="+mn-cs"/>
              </a:rPr>
              <a:t>Coordinator – ECRs Development (.2 FTE) - Prof Collins</a:t>
            </a:r>
          </a:p>
          <a:p>
            <a:pPr marL="0">
              <a:lnSpc>
                <a:spcPct val="90000"/>
              </a:lnSpc>
              <a:buFont typeface="Arial" panose="020B0604020202020204" pitchFamily="34" charset="0"/>
              <a:buChar char="•"/>
            </a:pPr>
            <a:r>
              <a:rPr lang="en-US" sz="1800" dirty="0">
                <a:latin typeface="+mn-lt"/>
                <a:cs typeface="+mn-cs"/>
              </a:rPr>
              <a:t>Coordinator - Impact Case Studies (.2 FTE) – Murphy </a:t>
            </a:r>
          </a:p>
        </p:txBody>
      </p:sp>
    </p:spTree>
    <p:extLst>
      <p:ext uri="{BB962C8B-B14F-4D97-AF65-F5344CB8AC3E}">
        <p14:creationId xmlns:p14="http://schemas.microsoft.com/office/powerpoint/2010/main" val="315582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912" y="431212"/>
            <a:ext cx="11306176" cy="858745"/>
          </a:xfrm>
        </p:spPr>
        <p:txBody>
          <a:bodyPr vert="horz" lIns="91440" tIns="45720" rIns="91440" bIns="45720" rtlCol="0" anchor="b">
            <a:normAutofit/>
          </a:bodyPr>
          <a:lstStyle/>
          <a:p>
            <a:pPr algn="ctr">
              <a:lnSpc>
                <a:spcPct val="90000"/>
              </a:lnSpc>
            </a:pPr>
            <a:r>
              <a:rPr lang="en-US" sz="3600" b="1" dirty="0">
                <a:solidFill>
                  <a:schemeClr val="accent1"/>
                </a:solidFill>
                <a:latin typeface="+mn-lt"/>
                <a:cs typeface="+mj-cs"/>
              </a:rPr>
              <a:t>NBS Research Objectives</a:t>
            </a:r>
          </a:p>
        </p:txBody>
      </p:sp>
      <p:sp>
        <p:nvSpPr>
          <p:cNvPr id="3" name="Content Placeholder 2"/>
          <p:cNvSpPr>
            <a:spLocks noGrp="1"/>
          </p:cNvSpPr>
          <p:nvPr>
            <p:ph idx="1"/>
          </p:nvPr>
        </p:nvSpPr>
        <p:spPr>
          <a:xfrm>
            <a:off x="442912" y="1511301"/>
            <a:ext cx="6392333" cy="4546600"/>
          </a:xfrm>
        </p:spPr>
        <p:txBody>
          <a:bodyPr vert="horz" lIns="91440" tIns="45720" rIns="91440" bIns="45720" rtlCol="0" anchor="t">
            <a:normAutofit lnSpcReduction="10000"/>
          </a:bodyPr>
          <a:lstStyle/>
          <a:p>
            <a:pPr marL="0" indent="0">
              <a:lnSpc>
                <a:spcPct val="90000"/>
              </a:lnSpc>
              <a:buNone/>
            </a:pPr>
            <a:r>
              <a:rPr lang="en-US" sz="2000" b="1" dirty="0">
                <a:latin typeface="+mn-lt"/>
                <a:cs typeface="+mn-cs"/>
              </a:rPr>
              <a:t>A sustainable step change in the quality and quantity of research and its outputs and impacts (Overall Objective)</a:t>
            </a:r>
          </a:p>
          <a:p>
            <a:pPr>
              <a:lnSpc>
                <a:spcPct val="90000"/>
              </a:lnSpc>
              <a:buFont typeface="Arial" panose="020B0604020202020204" pitchFamily="34" charset="0"/>
              <a:buChar char="•"/>
            </a:pPr>
            <a:endParaRPr lang="en-US" sz="1800" dirty="0">
              <a:latin typeface="+mn-lt"/>
              <a:cs typeface="+mn-cs"/>
            </a:endParaRPr>
          </a:p>
          <a:p>
            <a:pPr marL="0">
              <a:lnSpc>
                <a:spcPct val="90000"/>
              </a:lnSpc>
              <a:buFont typeface="Arial" panose="020B0604020202020204" pitchFamily="34" charset="0"/>
              <a:buChar char="•"/>
            </a:pPr>
            <a:r>
              <a:rPr lang="en-US" sz="1800" dirty="0">
                <a:latin typeface="+mn-lt"/>
                <a:cs typeface="+mn-cs"/>
              </a:rPr>
              <a:t>1. Long term: Achieve and retain international accreditations (EPAC, AACSB, EQUIS, AMBA)</a:t>
            </a:r>
          </a:p>
          <a:p>
            <a:pPr marL="514350">
              <a:lnSpc>
                <a:spcPct val="90000"/>
              </a:lnSpc>
              <a:buFont typeface="Arial" panose="020B0604020202020204" pitchFamily="34" charset="0"/>
              <a:buChar char="•"/>
            </a:pPr>
            <a:endParaRPr lang="en-US" sz="1800" dirty="0">
              <a:latin typeface="+mn-lt"/>
              <a:cs typeface="+mn-cs"/>
            </a:endParaRPr>
          </a:p>
          <a:p>
            <a:pPr marL="0">
              <a:lnSpc>
                <a:spcPct val="90000"/>
              </a:lnSpc>
              <a:buFont typeface="Arial" panose="020B0604020202020204" pitchFamily="34" charset="0"/>
              <a:buChar char="•"/>
            </a:pPr>
            <a:r>
              <a:rPr lang="en-US" sz="1800" dirty="0">
                <a:latin typeface="+mn-lt"/>
                <a:cs typeface="+mn-cs"/>
              </a:rPr>
              <a:t>2. Medium term: 2021REF</a:t>
            </a:r>
          </a:p>
          <a:p>
            <a:pPr lvl="1">
              <a:lnSpc>
                <a:spcPct val="90000"/>
              </a:lnSpc>
              <a:buFont typeface="Arial" panose="020B0604020202020204" pitchFamily="34" charset="0"/>
              <a:buChar char="•"/>
            </a:pPr>
            <a:r>
              <a:rPr lang="en-US" sz="1800" dirty="0">
                <a:latin typeface="+mn-lt"/>
                <a:cs typeface="+mn-cs"/>
              </a:rPr>
              <a:t>65-85 individuals submitting individual REF outputs 162.5 – 200 plus contingency</a:t>
            </a:r>
          </a:p>
          <a:p>
            <a:pPr lvl="1">
              <a:lnSpc>
                <a:spcPct val="90000"/>
              </a:lnSpc>
              <a:buFont typeface="Arial" panose="020B0604020202020204" pitchFamily="34" charset="0"/>
              <a:buChar char="•"/>
            </a:pPr>
            <a:r>
              <a:rPr lang="en-US" sz="1800" dirty="0">
                <a:latin typeface="+mn-lt"/>
                <a:cs typeface="+mn-cs"/>
              </a:rPr>
              <a:t>6-8 Impact Case Studies</a:t>
            </a:r>
          </a:p>
          <a:p>
            <a:pPr lvl="1">
              <a:lnSpc>
                <a:spcPct val="90000"/>
              </a:lnSpc>
              <a:buFont typeface="Arial" panose="020B0604020202020204" pitchFamily="34" charset="0"/>
              <a:buChar char="•"/>
            </a:pPr>
            <a:r>
              <a:rPr lang="en-US" sz="1800" dirty="0">
                <a:latin typeface="+mn-lt"/>
                <a:cs typeface="+mn-cs"/>
              </a:rPr>
              <a:t> Improved Research Environment</a:t>
            </a:r>
          </a:p>
          <a:p>
            <a:pPr lvl="1">
              <a:lnSpc>
                <a:spcPct val="90000"/>
              </a:lnSpc>
              <a:buFont typeface="Arial" panose="020B0604020202020204" pitchFamily="34" charset="0"/>
              <a:buChar char="•"/>
            </a:pPr>
            <a:endParaRPr lang="en-US" sz="1800" dirty="0">
              <a:latin typeface="+mn-lt"/>
              <a:cs typeface="+mn-cs"/>
            </a:endParaRPr>
          </a:p>
          <a:p>
            <a:pPr marL="0">
              <a:lnSpc>
                <a:spcPct val="90000"/>
              </a:lnSpc>
              <a:buFont typeface="Arial" panose="020B0604020202020204" pitchFamily="34" charset="0"/>
              <a:buChar char="•"/>
            </a:pPr>
            <a:r>
              <a:rPr lang="en-US" sz="1800" dirty="0">
                <a:latin typeface="+mn-lt"/>
                <a:cs typeface="+mn-cs"/>
              </a:rPr>
              <a:t>3. Build research infrastructure and sustainability and prepare for next REF</a:t>
            </a:r>
            <a:endParaRPr lang="en-US" sz="1500" dirty="0">
              <a:latin typeface="+mn-lt"/>
              <a:cs typeface="+mn-cs"/>
            </a:endParaRPr>
          </a:p>
          <a:p>
            <a:pPr marL="457200" lvl="1">
              <a:lnSpc>
                <a:spcPct val="90000"/>
              </a:lnSpc>
              <a:buFont typeface="Arial" panose="020B0604020202020204" pitchFamily="34" charset="0"/>
              <a:buChar char="•"/>
            </a:pPr>
            <a:endParaRPr lang="en-US" sz="1500" dirty="0">
              <a:latin typeface="+mn-lt"/>
              <a:cs typeface="+mn-cs"/>
            </a:endParaRPr>
          </a:p>
        </p:txBody>
      </p:sp>
      <p:pic>
        <p:nvPicPr>
          <p:cNvPr id="17" name="Content Placeholder 16">
            <a:extLst>
              <a:ext uri="{FF2B5EF4-FFF2-40B4-BE49-F238E27FC236}">
                <a16:creationId xmlns:a16="http://schemas.microsoft.com/office/drawing/2014/main" id="{E99DEAE2-A696-E3A5-EB83-0617A0FD88BB}"/>
              </a:ext>
            </a:extLst>
          </p:cNvPr>
          <p:cNvPicPr>
            <a:picLocks noGrp="1" noChangeAspect="1"/>
          </p:cNvPicPr>
          <p:nvPr>
            <p:ph idx="12"/>
          </p:nvPr>
        </p:nvPicPr>
        <p:blipFill>
          <a:blip r:embed="rId2"/>
          <a:stretch>
            <a:fillRect/>
          </a:stretch>
        </p:blipFill>
        <p:spPr>
          <a:xfrm>
            <a:off x="7560153" y="1989138"/>
            <a:ext cx="3557025" cy="3708400"/>
          </a:xfrm>
          <a:prstGeom prst="rect">
            <a:avLst/>
          </a:prstGeom>
        </p:spPr>
      </p:pic>
      <p:sp>
        <p:nvSpPr>
          <p:cNvPr id="13" name="Text Placeholder 12">
            <a:extLst>
              <a:ext uri="{FF2B5EF4-FFF2-40B4-BE49-F238E27FC236}">
                <a16:creationId xmlns:a16="http://schemas.microsoft.com/office/drawing/2014/main" id="{408A20E2-BA7D-FC26-6191-C54E23A5621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691874911"/>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11" ma:contentTypeDescription="Create a new document." ma:contentTypeScope="" ma:versionID="bf0b94b058452ed3cec91f89e664909d">
  <xsd:schema xmlns:xsd="http://www.w3.org/2001/XMLSchema" xmlns:xs="http://www.w3.org/2001/XMLSchema" xmlns:p="http://schemas.microsoft.com/office/2006/metadata/properties" xmlns:ns2="8dbe2aa3-3237-4830-85c4-3d48417ef302" xmlns:ns3="b317b901-4ab4-4161-80c3-da5df50c25bf" targetNamespace="http://schemas.microsoft.com/office/2006/metadata/properties" ma:root="true" ma:fieldsID="d988d784501c0b668dd73c0ebdbd98a4" ns2:_="" ns3:_="">
    <xsd:import namespace="8dbe2aa3-3237-4830-85c4-3d48417ef302"/>
    <xsd:import namespace="b317b901-4ab4-4161-80c3-da5df50c25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17b901-4ab4-4161-80c3-da5df50c25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F1859A-D475-4A9D-83E1-80A36DBA260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1063616-57F3-4C87-BB7F-2974CF36DE76}">
  <ds:schemaRefs>
    <ds:schemaRef ds:uri="http://schemas.microsoft.com/sharepoint/v3/contenttype/forms"/>
  </ds:schemaRefs>
</ds:datastoreItem>
</file>

<file path=customXml/itemProps3.xml><?xml version="1.0" encoding="utf-8"?>
<ds:datastoreItem xmlns:ds="http://schemas.openxmlformats.org/officeDocument/2006/customXml" ds:itemID="{72E4F038-6994-4608-A1EA-AF583DA06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b317b901-4ab4-4161-80c3-da5df50c2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2545</Words>
  <Application>Microsoft Office PowerPoint</Application>
  <PresentationFormat>Widescreen</PresentationFormat>
  <Paragraphs>253</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Roboto</vt:lpstr>
      <vt:lpstr>Wingdings</vt:lpstr>
      <vt:lpstr>Office Theme</vt:lpstr>
      <vt:lpstr>Lessons from REF 2021 and preparations for REF 2029 </vt:lpstr>
      <vt:lpstr>What is the Research Excellence Framework?</vt:lpstr>
      <vt:lpstr>REF 2029 – what we know</vt:lpstr>
      <vt:lpstr>REF 2029 – more of what we know</vt:lpstr>
      <vt:lpstr>REF 2029 – what we don’t know</vt:lpstr>
      <vt:lpstr>REF panel membership</vt:lpstr>
      <vt:lpstr>Edge Hill University Business School    NBS preparations for the Research Excellence Framework 2021</vt:lpstr>
      <vt:lpstr>NBS Strategic Leadership Team for Research &amp; REF 2021</vt:lpstr>
      <vt:lpstr>NBS Research Objectives</vt:lpstr>
      <vt:lpstr>Drivers and processes for delivery</vt:lpstr>
      <vt:lpstr>NBS Delivering/assuring individual outputs Six-monthly tranches of outputs</vt:lpstr>
      <vt:lpstr>Delivering and assuring impact case studies (Six-monthly reviews with support from RAND)</vt:lpstr>
      <vt:lpstr>Delivering and assuring an  Improved Research Environment </vt:lpstr>
      <vt:lpstr>REF2021 ambitions and preparations</vt:lpstr>
      <vt:lpstr>What happened </vt:lpstr>
      <vt:lpstr>What has happened – structures and processes  </vt:lpstr>
      <vt:lpstr>REF Planning at NTU</vt:lpstr>
      <vt:lpstr>REF Planning Timeline – review of Units of Assessment (UoAs) and outputs (subject to change).</vt:lpstr>
      <vt:lpstr>Planning for contribution to knowledge and understanding </vt:lpstr>
      <vt:lpstr>NBS Delivering/assuring individual outputs Six-monthly tranches of outputs</vt:lpstr>
      <vt:lpstr>Planning for impact and engagement:  strategy, culture, and environment</vt:lpstr>
      <vt:lpstr>Planning for impact and engagement:  Impact Case Study (ICS) Support</vt:lpstr>
      <vt:lpstr>Planning for people, culture and environment</vt:lpstr>
      <vt:lpstr>Current Progress (Sept 2024)</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Gallacher, Jonathan</cp:lastModifiedBy>
  <cp:revision>155</cp:revision>
  <dcterms:created xsi:type="dcterms:W3CDTF">2020-08-07T10:40:47Z</dcterms:created>
  <dcterms:modified xsi:type="dcterms:W3CDTF">2025-02-11T10:06:50Z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