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3"/>
  </p:sldMasterIdLst>
  <p:notesMasterIdLst>
    <p:notesMasterId r:id="rId16"/>
  </p:notesMasterIdLst>
  <p:sldIdLst>
    <p:sldId id="269" r:id="rId4"/>
    <p:sldId id="285" r:id="rId5"/>
    <p:sldId id="270" r:id="rId6"/>
    <p:sldId id="282" r:id="rId7"/>
    <p:sldId id="281" r:id="rId8"/>
    <p:sldId id="280" r:id="rId9"/>
    <p:sldId id="279" r:id="rId10"/>
    <p:sldId id="283" r:id="rId11"/>
    <p:sldId id="284" r:id="rId12"/>
    <p:sldId id="286" r:id="rId13"/>
    <p:sldId id="271" r:id="rId14"/>
    <p:sldId id="278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F42CF58-0758-60AF-B082-A1A9D278C652}" v="5" dt="2024-06-06T10:05:12.86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642" autoAdjust="0"/>
    <p:restoredTop sz="95807"/>
  </p:normalViewPr>
  <p:slideViewPr>
    <p:cSldViewPr snapToGrid="0">
      <p:cViewPr varScale="1">
        <p:scale>
          <a:sx n="103" d="100"/>
          <a:sy n="103" d="100"/>
        </p:scale>
        <p:origin x="58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7" d="100"/>
          <a:sy n="97" d="100"/>
        </p:scale>
        <p:origin x="4328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1.xml"/><Relationship Id="rId21" Type="http://schemas.microsoft.com/office/2015/10/relationships/revisionInfo" Target="revisionInfo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4886CE-19D1-124E-B1DC-04AA06E9B56B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F6412A-10F7-E849-9164-D21DEFB72A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8702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F6412A-10F7-E849-9164-D21DEFB72A1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171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F6412A-10F7-E849-9164-D21DEFB72A1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7466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F6412A-10F7-E849-9164-D21DEFB72A1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1615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F6412A-10F7-E849-9164-D21DEFB72A1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7390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F6412A-10F7-E849-9164-D21DEFB72A1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5409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F6412A-10F7-E849-9164-D21DEFB72A1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3303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F6412A-10F7-E849-9164-D21DEFB72A1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6152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556798-703C-9A9D-F900-7B0ED7D771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FA08524-9DDC-6BD6-8B0C-FB7F8433EC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A6B692-60ED-A4D9-D4A1-61F96E4EED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080C9-0B15-4C22-8A92-1A172807C2AE}" type="datetimeFigureOut">
              <a:rPr lang="en-GB" smtClean="0"/>
              <a:t>18/02/2025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4D7D93-A8DA-87E3-284D-50DFA49A33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C7F052-469F-E7B0-DBCB-7D334B5CC8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AB02A-885E-42BC-9B09-45D82DEAB5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73061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1CBAF-B22E-3683-07DD-601623C19E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C39E0D1-05D3-5F8E-741F-566AD5F3F7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E240C0-F146-5DF2-A451-C3C219FDD6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080C9-0B15-4C22-8A92-1A172807C2AE}" type="datetimeFigureOut">
              <a:rPr lang="en-GB" smtClean="0"/>
              <a:t>18/02/2025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95743E-8FAA-2605-0823-A34FA2681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6D222D-105B-70EB-AABE-BE34179BD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AB02A-885E-42BC-9B09-45D82DEAB5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05238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08339C4-B22A-31C0-B8AA-80AD2EBD49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2C72DA9-CFF2-9751-1948-75C3E8FEE3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02DB51-3882-674C-D19E-E79E875FDA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080C9-0B15-4C22-8A92-1A172807C2AE}" type="datetimeFigureOut">
              <a:rPr lang="en-GB" smtClean="0"/>
              <a:t>18/02/2025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4A2A6E-FCD4-4501-F770-7650D2757C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083939-BF1E-2A6E-E92E-4119609C5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AB02A-885E-42BC-9B09-45D82DEAB5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88239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resentati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ADF23B6-683D-2B48-8B2D-8FF423A50C05}"/>
              </a:ext>
            </a:extLst>
          </p:cNvPr>
          <p:cNvSpPr/>
          <p:nvPr userDrawn="1"/>
        </p:nvSpPr>
        <p:spPr>
          <a:xfrm>
            <a:off x="0" y="441326"/>
            <a:ext cx="12191999" cy="5256212"/>
          </a:xfrm>
          <a:prstGeom prst="rect">
            <a:avLst/>
          </a:prstGeom>
          <a:gradFill>
            <a:gsLst>
              <a:gs pos="75000">
                <a:srgbClr val="821E69"/>
              </a:gs>
              <a:gs pos="0">
                <a:srgbClr val="C7017F"/>
              </a:gs>
            </a:gsLst>
            <a:lin ang="10800000" scaled="0"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E6005B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7E7F3C-6AC2-084C-81DA-BE9E4A815A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2912" y="1989138"/>
            <a:ext cx="11306175" cy="1848949"/>
          </a:xfrm>
          <a:prstGeom prst="rect">
            <a:avLst/>
          </a:prstGeom>
        </p:spPr>
        <p:txBody>
          <a:bodyPr lIns="0" rIns="90000" anchor="b"/>
          <a:lstStyle>
            <a:lvl1pPr algn="l"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3D8BCC-A8A8-F640-A027-5BF8353F71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2912" y="4015578"/>
            <a:ext cx="11306175" cy="1155172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algn="l">
              <a:buNone/>
              <a:defRPr sz="3000" b="1"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E19FAFA-C3E1-0844-82DB-27D43E467A6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49110" y="821854"/>
            <a:ext cx="3415017" cy="966450"/>
          </a:xfrm>
          <a:prstGeom prst="rect">
            <a:avLst/>
          </a:prstGeom>
        </p:spPr>
      </p:pic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3B4F1C1A-7877-C445-BF44-4797CDCC7B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75386" y="5184991"/>
            <a:ext cx="5473701" cy="358775"/>
          </a:xfrm>
          <a:prstGeom prst="rect">
            <a:avLst/>
          </a:prstGeom>
        </p:spPr>
        <p:txBody>
          <a:bodyPr lIns="0" tIns="0" rIns="0" bIns="0" anchor="b" anchorCtr="0"/>
          <a:lstStyle>
            <a:lvl1pPr algn="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97342E9-89D0-D246-B0E5-635614E13D75}" type="datetime1">
              <a:rPr lang="en-GB" smtClean="0"/>
              <a:pPr/>
              <a:t>18/02/2025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83CAB5-FEBC-6EFD-F1F8-4E5803F8797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82407" y="5822481"/>
            <a:ext cx="11491699" cy="940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5928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1395D28-07F6-9F47-8128-50C443109906}"/>
              </a:ext>
            </a:extLst>
          </p:cNvPr>
          <p:cNvSpPr/>
          <p:nvPr userDrawn="1"/>
        </p:nvSpPr>
        <p:spPr>
          <a:xfrm>
            <a:off x="1" y="0"/>
            <a:ext cx="12191999" cy="441325"/>
          </a:xfrm>
          <a:prstGeom prst="rect">
            <a:avLst/>
          </a:prstGeom>
          <a:gradFill>
            <a:gsLst>
              <a:gs pos="75000">
                <a:srgbClr val="821E69"/>
              </a:gs>
              <a:gs pos="0">
                <a:srgbClr val="C7017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2ACF5D-95B4-ED49-9DD6-98E1235076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2913" y="1989138"/>
            <a:ext cx="11306174" cy="3708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E523BD2-753E-0A47-B307-D80B3FF627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2" y="800100"/>
            <a:ext cx="11306175" cy="1001983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D683437-A234-3E4E-8B92-A0C560819C16}"/>
              </a:ext>
            </a:extLst>
          </p:cNvPr>
          <p:cNvSpPr/>
          <p:nvPr userDrawn="1"/>
        </p:nvSpPr>
        <p:spPr>
          <a:xfrm>
            <a:off x="0" y="6742113"/>
            <a:ext cx="12191999" cy="125999"/>
          </a:xfrm>
          <a:prstGeom prst="rect">
            <a:avLst/>
          </a:prstGeom>
          <a:solidFill>
            <a:srgbClr val="6F62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6F6258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FD60AE7-EBE3-DE48-8A6D-2EBC83EABD1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42912" y="5834151"/>
            <a:ext cx="568359" cy="673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2134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>
            <a:extLst>
              <a:ext uri="{FF2B5EF4-FFF2-40B4-BE49-F238E27FC236}">
                <a16:creationId xmlns:a16="http://schemas.microsoft.com/office/drawing/2014/main" id="{B048F09A-B384-8C49-9343-9C78BE3724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06632" y="1989138"/>
            <a:ext cx="9378733" cy="2372252"/>
          </a:xfrm>
          <a:prstGeom prst="rect">
            <a:avLst/>
          </a:prstGeom>
        </p:spPr>
        <p:txBody>
          <a:bodyPr lIns="0" rIns="90000" anchor="ctr" anchorCtr="0">
            <a:normAutofit/>
          </a:bodyPr>
          <a:lstStyle>
            <a:lvl1pPr algn="l">
              <a:defRPr sz="4500" b="1">
                <a:solidFill>
                  <a:srgbClr val="821E69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24" name="Subtitle 2">
            <a:extLst>
              <a:ext uri="{FF2B5EF4-FFF2-40B4-BE49-F238E27FC236}">
                <a16:creationId xmlns:a16="http://schemas.microsoft.com/office/drawing/2014/main" id="{338F5E73-6BFD-7748-BFD6-93FCF46A77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06632" y="4542366"/>
            <a:ext cx="9378733" cy="1155172"/>
          </a:xfrm>
          <a:prstGeom prst="rect">
            <a:avLst/>
          </a:prstGeom>
        </p:spPr>
        <p:txBody>
          <a:bodyPr lIns="0" anchor="ctr" anchorCtr="0">
            <a:normAutofit/>
          </a:bodyPr>
          <a:lstStyle>
            <a:lvl1pPr marL="0" indent="0" algn="l">
              <a:buNone/>
              <a:defRPr sz="3000" b="1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A445871-F22C-8149-89B5-7B905A45C8BB}"/>
              </a:ext>
            </a:extLst>
          </p:cNvPr>
          <p:cNvSpPr/>
          <p:nvPr userDrawn="1"/>
        </p:nvSpPr>
        <p:spPr>
          <a:xfrm>
            <a:off x="1" y="0"/>
            <a:ext cx="12191999" cy="441325"/>
          </a:xfrm>
          <a:prstGeom prst="rect">
            <a:avLst/>
          </a:prstGeom>
          <a:gradFill>
            <a:gsLst>
              <a:gs pos="75000">
                <a:srgbClr val="821E69"/>
              </a:gs>
              <a:gs pos="0">
                <a:srgbClr val="C7017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492D590-6370-9248-A87D-7C043CEB1B97}"/>
              </a:ext>
            </a:extLst>
          </p:cNvPr>
          <p:cNvSpPr/>
          <p:nvPr userDrawn="1"/>
        </p:nvSpPr>
        <p:spPr>
          <a:xfrm>
            <a:off x="0" y="6742113"/>
            <a:ext cx="12191999" cy="125999"/>
          </a:xfrm>
          <a:prstGeom prst="rect">
            <a:avLst/>
          </a:prstGeom>
          <a:solidFill>
            <a:srgbClr val="6F62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6F6258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3F8CF18-CDBA-A947-85C6-770E2EC78F8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2913" y="1010601"/>
            <a:ext cx="977432" cy="79756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F2125AF-5301-C24E-AF5E-52CD0605CD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10771654" y="4899976"/>
            <a:ext cx="977432" cy="7975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5F64E15-8CA9-4C46-A6DF-7B5FFD32E03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42912" y="5834151"/>
            <a:ext cx="568359" cy="673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3641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73C710-A668-F144-8CC5-039AD81D32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2" y="800101"/>
            <a:ext cx="11306176" cy="1001982"/>
          </a:xfrm>
          <a:prstGeom prst="rect">
            <a:avLst/>
          </a:prstGeom>
        </p:spPr>
        <p:txBody>
          <a:bodyPr anchor="ctr" anchorCtr="0"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09ECCE-CA94-5841-8835-15D01FC20C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2912" y="1989138"/>
            <a:ext cx="5473701" cy="370839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82F0DD8-CD89-964C-A0BF-3C891A947F9F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6275388" y="1989138"/>
            <a:ext cx="5473700" cy="3708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0920C73-37A6-4942-A69E-C78ECC18A0C3}"/>
              </a:ext>
            </a:extLst>
          </p:cNvPr>
          <p:cNvSpPr/>
          <p:nvPr userDrawn="1"/>
        </p:nvSpPr>
        <p:spPr>
          <a:xfrm>
            <a:off x="1" y="0"/>
            <a:ext cx="12191999" cy="441325"/>
          </a:xfrm>
          <a:prstGeom prst="rect">
            <a:avLst/>
          </a:prstGeom>
          <a:gradFill>
            <a:gsLst>
              <a:gs pos="75000">
                <a:srgbClr val="821E69"/>
              </a:gs>
              <a:gs pos="0">
                <a:srgbClr val="C7017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8D3B3AF-D3BA-1045-BAB2-3557246A2F38}"/>
              </a:ext>
            </a:extLst>
          </p:cNvPr>
          <p:cNvSpPr/>
          <p:nvPr userDrawn="1"/>
        </p:nvSpPr>
        <p:spPr>
          <a:xfrm>
            <a:off x="0" y="6742113"/>
            <a:ext cx="12191999" cy="125999"/>
          </a:xfrm>
          <a:prstGeom prst="rect">
            <a:avLst/>
          </a:prstGeom>
          <a:solidFill>
            <a:srgbClr val="6F62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6F6258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4119247-1DA2-FD45-BD7C-01E0F02B950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42912" y="5834151"/>
            <a:ext cx="568359" cy="673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3993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resentation 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05F40A0-24CE-1A4E-BEAA-839D1ED1AA27}"/>
              </a:ext>
            </a:extLst>
          </p:cNvPr>
          <p:cNvSpPr/>
          <p:nvPr userDrawn="1"/>
        </p:nvSpPr>
        <p:spPr>
          <a:xfrm>
            <a:off x="0" y="441326"/>
            <a:ext cx="12191999" cy="6300786"/>
          </a:xfrm>
          <a:prstGeom prst="rect">
            <a:avLst/>
          </a:prstGeom>
          <a:gradFill>
            <a:gsLst>
              <a:gs pos="75000">
                <a:srgbClr val="821E69"/>
              </a:gs>
              <a:gs pos="0">
                <a:srgbClr val="C7017F"/>
              </a:gs>
            </a:gsLst>
            <a:lin ang="10800000" scaled="0"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E6005B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EE1A0BD-8134-9B4A-AE3E-E7C0EECCD029}"/>
              </a:ext>
            </a:extLst>
          </p:cNvPr>
          <p:cNvSpPr txBox="1"/>
          <p:nvPr userDrawn="1"/>
        </p:nvSpPr>
        <p:spPr>
          <a:xfrm>
            <a:off x="442913" y="2024062"/>
            <a:ext cx="11306175" cy="1814024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rmAutofit/>
          </a:bodyPr>
          <a:lstStyle/>
          <a:p>
            <a:pPr algn="l"/>
            <a:r>
              <a:rPr lang="en-US" sz="6000" b="1" dirty="0">
                <a:solidFill>
                  <a:schemeClr val="bg1"/>
                </a:solidFill>
              </a:rPr>
              <a:t>Thank you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685146E-CEB4-454E-95E3-E3ABBAEF55F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49110" y="821854"/>
            <a:ext cx="3415017" cy="966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85907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3B6DE1-B43E-CF93-B06F-D0F1A797B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05E2ED-BFD3-E6D4-D8F6-28C858E209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E456F0-0A53-4CEF-F528-E6EFB71B29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080C9-0B15-4C22-8A92-1A172807C2AE}" type="datetimeFigureOut">
              <a:rPr lang="en-GB" smtClean="0"/>
              <a:t>18/02/2025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FEC16F-7A19-7843-C8C2-BA4A615A61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1AEC06-5C48-702C-1D62-8E22F30D4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AB02A-885E-42BC-9B09-45D82DEAB5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3186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4F2BC3-AB0A-999C-D73C-2E80066B0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8BC599-6197-C2B0-FC64-0B4B29F229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E30DE0-9C47-1202-5BB0-FB8B7B047B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080C9-0B15-4C22-8A92-1A172807C2AE}" type="datetimeFigureOut">
              <a:rPr lang="en-GB" smtClean="0"/>
              <a:t>18/02/2025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6DC9EE-0FC6-C750-BC32-F7DDD80415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422144-6173-5BFF-9D0E-5949113CE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AB02A-885E-42BC-9B09-45D82DEAB5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72673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4C37A2-9607-C8DC-BA5B-85F9B69B4E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F85C6B-3788-25EF-415B-CACCF03D2C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AB4F8B-1052-1FE9-4F51-CCA08E6BDE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4182D1-8500-B601-EC2D-7246E86B95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080C9-0B15-4C22-8A92-1A172807C2AE}" type="datetimeFigureOut">
              <a:rPr lang="en-GB" smtClean="0"/>
              <a:t>18/02/2025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175E19-04A0-ACDC-B623-FC74168301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970675-1442-EE98-30AC-F93E65A2D2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AB02A-885E-42BC-9B09-45D82DEAB5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40780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1542A7-FDD4-75F0-3B5E-73F39156E7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3A26F7-4AB1-5B27-37A1-141684504A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4F596D-93D8-03E3-9ADC-7995128D38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4716F5F-6E41-8727-4B12-BFE7D76E5E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EF33953-E2FB-AEDD-8A6B-70F7FBFD70B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BC8E9BC-A986-A575-697E-1848D6F4BE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080C9-0B15-4C22-8A92-1A172807C2AE}" type="datetimeFigureOut">
              <a:rPr lang="en-GB" smtClean="0"/>
              <a:t>18/02/2025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F36117D-C17D-D17F-32B9-161DA8D8F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88AEF2-DD5D-7939-35DF-D64D487827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AB02A-885E-42BC-9B09-45D82DEAB5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16817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58D4B6-DE43-A1EF-46DB-A37DB22B1F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23701EB-7FF9-E253-FE80-CE3E86B75E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080C9-0B15-4C22-8A92-1A172807C2AE}" type="datetimeFigureOut">
              <a:rPr lang="en-GB" smtClean="0"/>
              <a:t>18/02/2025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A68701-F940-C63C-FA46-D1B72023E8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114C80-F73B-D7E4-78A1-AE16CD2A01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AB02A-885E-42BC-9B09-45D82DEAB5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19021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B743CC0-F04E-5204-851D-0BD7DD7BCF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080C9-0B15-4C22-8A92-1A172807C2AE}" type="datetimeFigureOut">
              <a:rPr lang="en-GB" smtClean="0"/>
              <a:t>18/02/2025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8A9CECD-22D0-2737-7B4E-DAF26062B8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4A8F32-DF42-D835-9BA0-535743674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AB02A-885E-42BC-9B09-45D82DEAB5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38033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4E994-BC05-FD94-D16A-2A4BD695FE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8358E7-D16D-4484-F994-CCCC24D878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4B5C64-6910-3090-A488-D340BB2CC1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D2932A-F659-6142-03DA-911F7F9364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080C9-0B15-4C22-8A92-1A172807C2AE}" type="datetimeFigureOut">
              <a:rPr lang="en-GB" smtClean="0"/>
              <a:t>18/02/2025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07030A-A8F8-4A61-4FC3-ADDD3B669C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908557-8BB8-C966-91C4-4890CEDAC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AB02A-885E-42BC-9B09-45D82DEAB5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49581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F262ED-0757-7391-12B9-938950388C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F08ED30-80A5-1397-FB84-1BB6175BAFB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192351-B2B2-189F-B2E4-1152B7265B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EE9CD7-488A-318D-0C99-5D18590E36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080C9-0B15-4C22-8A92-1A172807C2AE}" type="datetimeFigureOut">
              <a:rPr lang="en-GB" smtClean="0"/>
              <a:t>18/02/2025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D94F9C-98A9-EDF1-3EB2-257EC2BD6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DD5833-BFD3-1EA5-B985-C74F8E0A05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AB02A-885E-42BC-9B09-45D82DEAB5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42543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0B0F8C0-8FC8-3F1D-ADED-7E6AE0997E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F24048-9CA9-45A8-4AF5-834F986523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7675B6-5132-9384-008C-1BA6CFDF7B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1080C9-0B15-4C22-8A92-1A172807C2AE}" type="datetimeFigureOut">
              <a:rPr lang="en-GB" smtClean="0"/>
              <a:t>18/02/2025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14711-921A-385C-3D93-1D3CD3D932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A18F9F-32F9-1BDC-3AAE-A14C9FF4A3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AAB02A-885E-42BC-9B09-45D82DEAB5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2964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777C1C-DC5E-464D-8E5D-9F1A86CDD6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2912" y="1987826"/>
            <a:ext cx="11306175" cy="1850261"/>
          </a:xfrm>
        </p:spPr>
        <p:txBody>
          <a:bodyPr>
            <a:noAutofit/>
          </a:bodyPr>
          <a:lstStyle/>
          <a:p>
            <a:pPr algn="ctr"/>
            <a:r>
              <a:rPr lang="en-US" sz="4400" dirty="0"/>
              <a:t>NBS Showcase </a:t>
            </a:r>
            <a:br>
              <a:rPr lang="en-US" sz="4400" dirty="0"/>
            </a:br>
            <a:r>
              <a:rPr lang="en-US" sz="4400" dirty="0"/>
              <a:t>#</a:t>
            </a:r>
            <a:r>
              <a:rPr lang="en-US" sz="4400" dirty="0" err="1"/>
              <a:t>NBSBright</a:t>
            </a:r>
            <a:r>
              <a:rPr lang="en-US" sz="4400" dirty="0"/>
              <a:t>: NBS students as business consultants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C77A979-F57A-8144-9955-D74341C388E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lnSpc>
                <a:spcPct val="115000"/>
              </a:lnSpc>
            </a:pP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Dr Amanda Thompson, Head of Personalisation and Experiential Learning </a:t>
            </a:r>
          </a:p>
          <a:p>
            <a:r>
              <a:rPr lang="en-GB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Dr David </a:t>
            </a:r>
            <a:r>
              <a:rPr lang="en-GB" sz="18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Candon</a:t>
            </a:r>
            <a:r>
              <a:rPr lang="en-GB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, Senior Lecturer, Department of Economics</a:t>
            </a:r>
            <a:r>
              <a:rPr lang="en-GB" dirty="0">
                <a:effectLst/>
              </a:rPr>
              <a:t> 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3A04FD-1A18-E449-AAAD-5FC79BD61D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75386" y="5195151"/>
            <a:ext cx="5473701" cy="358775"/>
          </a:xfrm>
          <a:prstGeom prst="rect">
            <a:avLst/>
          </a:prstGeom>
        </p:spPr>
        <p:txBody>
          <a:bodyPr/>
          <a:lstStyle/>
          <a:p>
            <a:fld id="{197342E9-89D0-D246-B0E5-635614E13D75}" type="datetime1">
              <a:rPr lang="en-GB" smtClean="0"/>
              <a:pPr/>
              <a:t>18/02/2025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64782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NBS Bright - Highlight Reel 29_11_23.mp4">
            <a:hlinkClick r:id="" action="ppaction://media"/>
            <a:extLst>
              <a:ext uri="{FF2B5EF4-FFF2-40B4-BE49-F238E27FC236}">
                <a16:creationId xmlns:a16="http://schemas.microsoft.com/office/drawing/2014/main" id="{19EDFC3B-A041-DB1F-A048-63C369D58677}"/>
              </a:ext>
            </a:extLst>
          </p:cNvPr>
          <p:cNvPicPr>
            <a:picLocks noGrp="1" noChangeAspect="1"/>
          </p:cNvPicPr>
          <p:nvPr>
            <p:ph idx="1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29137" y="643466"/>
            <a:ext cx="3219989" cy="5729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660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546836A-CAB9-2144-B576-A2DBE2DA27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06633" y="2001169"/>
            <a:ext cx="9378733" cy="3425073"/>
          </a:xfrm>
        </p:spPr>
        <p:txBody>
          <a:bodyPr>
            <a:noAutofit/>
          </a:bodyPr>
          <a:lstStyle/>
          <a:p>
            <a:r>
              <a:rPr lang="en-GB" sz="2800" b="0" i="0" dirty="0">
                <a:solidFill>
                  <a:srgbClr val="000000"/>
                </a:solidFill>
                <a:effectLst/>
                <a:latin typeface="+mn-lt"/>
              </a:rPr>
              <a:t>I didn't really set any expectations; however, I was quite blown away with what was presented. I was already motivated and excited by what I think C'RIBBE's potential is, but the students collectively added so much more than I thought was possible. It has really opened my mind to the huge possibilities that can be had if efforts are put in the right direction</a:t>
            </a:r>
            <a:br>
              <a:rPr lang="en-GB" sz="2800" b="0" i="0" dirty="0">
                <a:solidFill>
                  <a:srgbClr val="000000"/>
                </a:solidFill>
                <a:effectLst/>
                <a:latin typeface="+mn-lt"/>
              </a:rPr>
            </a:br>
            <a:br>
              <a:rPr lang="en-GB" sz="2800" b="0" i="0" dirty="0">
                <a:solidFill>
                  <a:srgbClr val="000000"/>
                </a:solidFill>
                <a:effectLst/>
                <a:latin typeface="+mn-lt"/>
              </a:rPr>
            </a:br>
            <a:r>
              <a:rPr lang="en-GB" sz="2800" b="0" i="0" dirty="0">
                <a:solidFill>
                  <a:srgbClr val="000000"/>
                </a:solidFill>
                <a:effectLst/>
                <a:latin typeface="+mn-lt"/>
              </a:rPr>
              <a:t>(James Douglas, C’RIBBE)</a:t>
            </a:r>
            <a:endParaRPr lang="en-US" sz="2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468015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1087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6357D09-341E-CD33-62B3-3A34301A40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2913" y="1802083"/>
            <a:ext cx="11306174" cy="3936980"/>
          </a:xfrm>
        </p:spPr>
        <p:txBody>
          <a:bodyPr>
            <a:normAutofit fontScale="92500" lnSpcReduction="10000"/>
          </a:bodyPr>
          <a:lstStyle/>
          <a:p>
            <a:r>
              <a:rPr lang="en-GB" sz="20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</a:rPr>
              <a:t>NBS is known as a leader among business schools in the field of personalisation and experiential learning. We enable our students to live, thrive and succeed in a connected and evolving world by developing their capabilities through high-impact experiential and personalised learning </a:t>
            </a:r>
          </a:p>
          <a:p>
            <a:r>
              <a:rPr lang="en-GB" sz="20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</a:rPr>
              <a:t>The PEL team have been instrumental in designing a credit-bearing thread of personal and professional development modules which is core for all students:</a:t>
            </a:r>
          </a:p>
          <a:p>
            <a:r>
              <a:rPr lang="en-GB" sz="2000" dirty="0">
                <a:solidFill>
                  <a:srgbClr val="000000"/>
                </a:solidFill>
                <a:highlight>
                  <a:srgbClr val="FFFFFF"/>
                </a:highlight>
              </a:rPr>
              <a:t>Level 4 – Personal and Academic Development </a:t>
            </a:r>
          </a:p>
          <a:p>
            <a:r>
              <a:rPr lang="en-GB" sz="2000" dirty="0">
                <a:solidFill>
                  <a:srgbClr val="000000"/>
                </a:solidFill>
                <a:highlight>
                  <a:srgbClr val="FFFFFF"/>
                </a:highlight>
              </a:rPr>
              <a:t>Level 5 – Applied Professional Development </a:t>
            </a:r>
          </a:p>
          <a:p>
            <a:r>
              <a:rPr lang="en-GB" sz="2000" dirty="0">
                <a:solidFill>
                  <a:srgbClr val="000000"/>
                </a:solidFill>
                <a:highlight>
                  <a:srgbClr val="FFFFFF"/>
                </a:highlight>
              </a:rPr>
              <a:t>Level 6 – Developing Professional Impact </a:t>
            </a:r>
          </a:p>
          <a:p>
            <a:r>
              <a:rPr lang="en-GB" sz="2000" dirty="0">
                <a:solidFill>
                  <a:srgbClr val="000000"/>
                </a:solidFill>
                <a:highlight>
                  <a:srgbClr val="FFFFFF"/>
                </a:highlight>
              </a:rPr>
              <a:t>Tailored versions of these modules exist to ensure content/material is discipline specific </a:t>
            </a:r>
          </a:p>
          <a:p>
            <a:r>
              <a:rPr lang="en-GB" sz="2000" dirty="0">
                <a:solidFill>
                  <a:srgbClr val="000000"/>
                </a:solidFill>
                <a:highlight>
                  <a:srgbClr val="FFFFFF"/>
                </a:highlight>
              </a:rPr>
              <a:t>PD modules are a key vehicle within NBS for embedding work/work-like experience within the curriculum </a:t>
            </a:r>
          </a:p>
          <a:p>
            <a:r>
              <a:rPr lang="en-GB" sz="2000" dirty="0">
                <a:solidFill>
                  <a:srgbClr val="000000"/>
                </a:solidFill>
                <a:highlight>
                  <a:srgbClr val="FFFFFF"/>
                </a:highlight>
              </a:rPr>
              <a:t>In addition, all students are mentored to select relevant CPD to complement their personal development journey and support their career aspirations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E732CF2-0E18-AF84-8898-957AD7782C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Personalisation</a:t>
            </a:r>
            <a:r>
              <a:rPr lang="en-US" dirty="0"/>
              <a:t> and Experiential learning (PEL) at NBS</a:t>
            </a:r>
          </a:p>
        </p:txBody>
      </p:sp>
    </p:spTree>
    <p:extLst>
      <p:ext uri="{BB962C8B-B14F-4D97-AF65-F5344CB8AC3E}">
        <p14:creationId xmlns:p14="http://schemas.microsoft.com/office/powerpoint/2010/main" val="24586646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B6F555F-D42B-6C44-A0D8-6A3229F3EF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#</a:t>
            </a:r>
            <a:r>
              <a:rPr lang="en-US" dirty="0" err="1"/>
              <a:t>NBSBright</a:t>
            </a:r>
            <a:r>
              <a:rPr lang="en-US" dirty="0"/>
              <a:t>?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9EE3CEA-FBFD-0A44-8784-BBA08B4B8B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2912" y="1802084"/>
            <a:ext cx="5473701" cy="3984354"/>
          </a:xfrm>
        </p:spPr>
        <p:txBody>
          <a:bodyPr>
            <a:normAutofit fontScale="70000" lnSpcReduction="20000"/>
          </a:bodyPr>
          <a:lstStyle/>
          <a:p>
            <a:pPr>
              <a:buFont typeface="Wingdings" pitchFamily="2" charset="2"/>
              <a:buChar char="Ø"/>
            </a:pPr>
            <a:r>
              <a:rPr lang="en-GB" dirty="0">
                <a:ea typeface="Aptos" panose="020B0004020202020204" pitchFamily="34" charset="0"/>
                <a:cs typeface="Arial" panose="020B0604020202020204" pitchFamily="34" charset="0"/>
              </a:rPr>
              <a:t>A</a:t>
            </a:r>
            <a:r>
              <a:rPr lang="en-GB" dirty="0">
                <a:effectLst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effectLst/>
                <a:ea typeface="Aptos" panose="020B0004020202020204" pitchFamily="34" charset="0"/>
                <a:cs typeface="Arial" panose="020B0604020202020204" pitchFamily="34" charset="0"/>
              </a:rPr>
              <a:t>summatively</a:t>
            </a:r>
            <a:r>
              <a:rPr lang="en-GB" dirty="0">
                <a:effectLst/>
                <a:ea typeface="Aptos" panose="020B0004020202020204" pitchFamily="34" charset="0"/>
                <a:cs typeface="Arial" panose="020B0604020202020204" pitchFamily="34" charset="0"/>
              </a:rPr>
              <a:t> assessed live group consultancy experience </a:t>
            </a:r>
            <a:r>
              <a:rPr lang="en-GB" dirty="0">
                <a:ea typeface="Aptos" panose="020B0004020202020204" pitchFamily="34" charset="0"/>
                <a:cs typeface="Arial" panose="020B0604020202020204" pitchFamily="34" charset="0"/>
              </a:rPr>
              <a:t>for </a:t>
            </a:r>
            <a:r>
              <a:rPr lang="en-GB" dirty="0">
                <a:effectLst/>
                <a:ea typeface="Aptos" panose="020B0004020202020204" pitchFamily="34" charset="0"/>
                <a:cs typeface="Arial" panose="020B0604020202020204" pitchFamily="34" charset="0"/>
              </a:rPr>
              <a:t>final year undergraduate NBS students</a:t>
            </a:r>
            <a:r>
              <a:rPr lang="en-GB" dirty="0">
                <a:effectLst/>
              </a:rPr>
              <a:t> </a:t>
            </a:r>
          </a:p>
          <a:p>
            <a:pPr>
              <a:buFont typeface="Wingdings" pitchFamily="2" charset="2"/>
              <a:buChar char="Ø"/>
            </a:pPr>
            <a:r>
              <a:rPr lang="en-GB" dirty="0"/>
              <a:t>Embedded within the core, final year UG personal development module - Developing Professional Impact (DPI), weighted 40% of the module </a:t>
            </a:r>
          </a:p>
          <a:p>
            <a:pPr>
              <a:buFont typeface="Wingdings" pitchFamily="2" charset="2"/>
              <a:buChar char="Ø"/>
            </a:pPr>
            <a:r>
              <a:rPr lang="en-GB" dirty="0"/>
              <a:t>Runs at scale – 1500+ students per annum </a:t>
            </a:r>
          </a:p>
          <a:p>
            <a:pPr>
              <a:buFont typeface="Wingdings" pitchFamily="2" charset="2"/>
              <a:buChar char="Ø"/>
            </a:pPr>
            <a:r>
              <a:rPr lang="en-GB" dirty="0">
                <a:effectLst/>
                <a:ea typeface="Aptos" panose="020B0004020202020204" pitchFamily="34" charset="0"/>
                <a:cs typeface="Arial" panose="020B0604020202020204" pitchFamily="34" charset="0"/>
              </a:rPr>
              <a:t>The initiative enables </a:t>
            </a:r>
            <a:r>
              <a:rPr lang="en-GB" dirty="0">
                <a:solidFill>
                  <a:srgbClr val="000000"/>
                </a:solidFill>
                <a:effectLst/>
                <a:highlight>
                  <a:srgbClr val="FFFFFF"/>
                </a:highlight>
                <a:ea typeface="Aptos" panose="020B0004020202020204" pitchFamily="34" charset="0"/>
              </a:rPr>
              <a:t>organisations from a wide range of sectors to tap into the talent and creative thinking of Business School students to help solve contemporary business challenges</a:t>
            </a:r>
          </a:p>
          <a:p>
            <a:pPr>
              <a:buFont typeface="Wingdings" pitchFamily="2" charset="2"/>
              <a:buChar char="Ø"/>
            </a:pPr>
            <a:r>
              <a:rPr lang="en-GB" dirty="0"/>
              <a:t>C</a:t>
            </a:r>
            <a:r>
              <a:rPr lang="en-GB" dirty="0">
                <a:effectLst/>
              </a:rPr>
              <a:t>ulminates with students presenting their findings and recommendations to the client (face to face), </a:t>
            </a:r>
            <a:r>
              <a:rPr lang="en-GB" dirty="0"/>
              <a:t>under assessment conditions </a:t>
            </a:r>
            <a:r>
              <a:rPr lang="en-GB" dirty="0">
                <a:effectLst/>
              </a:rPr>
              <a:t>   </a:t>
            </a:r>
            <a:endParaRPr lang="en-GB" dirty="0"/>
          </a:p>
        </p:txBody>
      </p:sp>
      <p:pic>
        <p:nvPicPr>
          <p:cNvPr id="6" name="Content Placeholder 5" descr="A group of people in a room&#10;&#10;Description automatically generated">
            <a:extLst>
              <a:ext uri="{FF2B5EF4-FFF2-40B4-BE49-F238E27FC236}">
                <a16:creationId xmlns:a16="http://schemas.microsoft.com/office/drawing/2014/main" id="{212CF9AD-5450-C8DC-3829-8A3CDB29FA26}"/>
              </a:ext>
            </a:extLst>
          </p:cNvPr>
          <p:cNvPicPr>
            <a:picLocks noGrp="1" noChangeAspect="1"/>
          </p:cNvPicPr>
          <p:nvPr>
            <p:ph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5388" y="1802083"/>
            <a:ext cx="5473700" cy="3861260"/>
          </a:xfrm>
        </p:spPr>
      </p:pic>
    </p:spTree>
    <p:extLst>
      <p:ext uri="{BB962C8B-B14F-4D97-AF65-F5344CB8AC3E}">
        <p14:creationId xmlns:p14="http://schemas.microsoft.com/office/powerpoint/2010/main" val="27197226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9EE3CEA-FBFD-0A44-8784-BBA08B4B8BD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>
              <a:buFont typeface="Wingdings" pitchFamily="2" charset="2"/>
              <a:buChar char="Ø"/>
            </a:pPr>
            <a:r>
              <a:rPr lang="en-GB" dirty="0">
                <a:solidFill>
                  <a:srgbClr val="000000"/>
                </a:solidFill>
                <a:highlight>
                  <a:srgbClr val="FFFFFF"/>
                </a:highlight>
                <a:ea typeface="Aptos" panose="020B0004020202020204" pitchFamily="34" charset="0"/>
              </a:rPr>
              <a:t>S</a:t>
            </a:r>
            <a:r>
              <a:rPr lang="en-GB" dirty="0">
                <a:solidFill>
                  <a:srgbClr val="000000"/>
                </a:solidFill>
                <a:effectLst/>
                <a:highlight>
                  <a:srgbClr val="FFFFFF"/>
                </a:highlight>
                <a:ea typeface="Aptos" panose="020B0004020202020204" pitchFamily="34" charset="0"/>
              </a:rPr>
              <a:t>tudents gain real-life consultancy experience</a:t>
            </a:r>
            <a:r>
              <a:rPr lang="en-GB" dirty="0">
                <a:effectLst/>
              </a:rPr>
              <a:t> to support their employability</a:t>
            </a:r>
          </a:p>
          <a:p>
            <a:pPr>
              <a:buFont typeface="Wingdings" pitchFamily="2" charset="2"/>
              <a:buChar char="Ø"/>
            </a:pPr>
            <a:r>
              <a:rPr lang="en-GB" dirty="0"/>
              <a:t>The project enhances students’ skill sets in project management, analysis, research, teamworking and communication</a:t>
            </a:r>
          </a:p>
          <a:p>
            <a:pPr>
              <a:buFont typeface="Wingdings" pitchFamily="2" charset="2"/>
              <a:buChar char="Ø"/>
            </a:pPr>
            <a:r>
              <a:rPr lang="en-GB" dirty="0"/>
              <a:t>The experience is work-like, with ample proximity and authenticity </a:t>
            </a:r>
            <a:endParaRPr lang="en-GB" dirty="0">
              <a:effectLst/>
            </a:endParaRPr>
          </a:p>
          <a:p>
            <a:pPr>
              <a:buFont typeface="Wingdings" pitchFamily="2" charset="2"/>
              <a:buChar char="Ø"/>
            </a:pPr>
            <a:r>
              <a:rPr lang="en-GB" kern="100" dirty="0">
                <a:solidFill>
                  <a:srgbClr val="000000"/>
                </a:solidFill>
                <a:highlight>
                  <a:srgbClr val="FFFFFF"/>
                </a:highlight>
                <a:ea typeface="Aptos" panose="020B0004020202020204" pitchFamily="34" charset="0"/>
                <a:cs typeface="Arial" panose="020B0604020202020204" pitchFamily="34" charset="0"/>
              </a:rPr>
              <a:t>P</a:t>
            </a:r>
            <a:r>
              <a:rPr lang="en-GB" kern="100" dirty="0">
                <a:solidFill>
                  <a:srgbClr val="000000"/>
                </a:solidFill>
                <a:effectLst/>
                <a:highlight>
                  <a:srgbClr val="FFFFFF"/>
                </a:highlight>
                <a:ea typeface="Aptos" panose="020B0004020202020204" pitchFamily="34" charset="0"/>
                <a:cs typeface="Arial" panose="020B0604020202020204" pitchFamily="34" charset="0"/>
              </a:rPr>
              <a:t>articipating organisations gain a fresh perspective on the issues they face, for free, and with minimal time commitment</a:t>
            </a:r>
          </a:p>
          <a:p>
            <a:pPr>
              <a:buFont typeface="Wingdings" pitchFamily="2" charset="2"/>
              <a:buChar char="Ø"/>
            </a:pPr>
            <a:r>
              <a:rPr lang="en-GB" kern="100" dirty="0">
                <a:solidFill>
                  <a:srgbClr val="000000"/>
                </a:solidFill>
                <a:highlight>
                  <a:srgbClr val="FFFFFF"/>
                </a:highlight>
                <a:ea typeface="Aptos" panose="020B0004020202020204" pitchFamily="34" charset="0"/>
                <a:cs typeface="Arial" panose="020B0604020202020204" pitchFamily="34" charset="0"/>
              </a:rPr>
              <a:t>Exposes businesses to ‘soon to be’ graduates, can be an opportunity for talent spotting </a:t>
            </a:r>
            <a:r>
              <a:rPr lang="en-GB" kern="100" dirty="0">
                <a:solidFill>
                  <a:srgbClr val="000000"/>
                </a:solidFill>
                <a:effectLst/>
                <a:highlight>
                  <a:srgbClr val="FFFFFF"/>
                </a:highlight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endParaRPr lang="en-GB" kern="100" dirty="0">
              <a:effectLst/>
              <a:ea typeface="Aptos" panose="020B0004020202020204" pitchFamily="34" charset="0"/>
              <a:cs typeface="Arial" panose="020B0604020202020204" pitchFamily="34" charset="0"/>
            </a:endParaRPr>
          </a:p>
          <a:p>
            <a:pPr>
              <a:buFont typeface="Wingdings" pitchFamily="2" charset="2"/>
              <a:buChar char="Ø"/>
            </a:pPr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B6F555F-D42B-6C44-A0D8-6A3229F3EF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Benefits of #</a:t>
            </a:r>
            <a:r>
              <a:rPr lang="en-US" dirty="0" err="1"/>
              <a:t>NBSBright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34539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9EE3CEA-FBFD-0A44-8784-BBA08B4B8BD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en-GB" dirty="0">
                <a:ea typeface="Aptos" panose="020B0004020202020204" pitchFamily="34" charset="0"/>
                <a:cs typeface="Arial" panose="020B0604020202020204" pitchFamily="34" charset="0"/>
              </a:rPr>
              <a:t>Sourcing suitable real business challenges for teams of students to tackle </a:t>
            </a:r>
          </a:p>
          <a:p>
            <a:pPr>
              <a:buFont typeface="Wingdings" pitchFamily="2" charset="2"/>
              <a:buChar char="Ø"/>
            </a:pPr>
            <a:r>
              <a:rPr lang="en-GB" dirty="0">
                <a:effectLst/>
                <a:cs typeface="Arial" panose="020B0604020202020204" pitchFamily="34" charset="0"/>
              </a:rPr>
              <a:t>Preparing students to interact with </a:t>
            </a:r>
            <a:r>
              <a:rPr lang="en-GB" dirty="0">
                <a:cs typeface="Arial" panose="020B0604020202020204" pitchFamily="34" charset="0"/>
              </a:rPr>
              <a:t>clients</a:t>
            </a:r>
          </a:p>
          <a:p>
            <a:pPr>
              <a:buFont typeface="Wingdings" pitchFamily="2" charset="2"/>
              <a:buChar char="Ø"/>
            </a:pPr>
            <a:r>
              <a:rPr lang="en-GB" dirty="0">
                <a:effectLst/>
                <a:cs typeface="Arial" panose="020B0604020202020204" pitchFamily="34" charset="0"/>
              </a:rPr>
              <a:t>The </a:t>
            </a:r>
            <a:r>
              <a:rPr lang="en-GB" dirty="0">
                <a:cs typeface="Arial" panose="020B0604020202020204" pitchFamily="34" charset="0"/>
              </a:rPr>
              <a:t>l</a:t>
            </a:r>
            <a:r>
              <a:rPr lang="en-GB" dirty="0">
                <a:effectLst/>
                <a:cs typeface="Arial" panose="020B0604020202020204" pitchFamily="34" charset="0"/>
              </a:rPr>
              <a:t>ogistics of arranging c.300 presentations in a short timescale</a:t>
            </a:r>
          </a:p>
          <a:p>
            <a:pPr>
              <a:buFont typeface="Wingdings" pitchFamily="2" charset="2"/>
              <a:buChar char="Ø"/>
            </a:pPr>
            <a:r>
              <a:rPr lang="en-GB" dirty="0">
                <a:cs typeface="Arial" panose="020B0604020202020204" pitchFamily="34" charset="0"/>
              </a:rPr>
              <a:t>Managing client and student expectations </a:t>
            </a:r>
          </a:p>
          <a:p>
            <a:pPr>
              <a:buFont typeface="Wingdings" pitchFamily="2" charset="2"/>
              <a:buChar char="Ø"/>
            </a:pPr>
            <a:r>
              <a:rPr lang="en-GB" dirty="0">
                <a:effectLst/>
                <a:cs typeface="Arial" panose="020B0604020202020204" pitchFamily="34" charset="0"/>
              </a:rPr>
              <a:t>Gathering and collating feedback </a:t>
            </a:r>
          </a:p>
          <a:p>
            <a:pPr>
              <a:buFont typeface="Wingdings" pitchFamily="2" charset="2"/>
              <a:buChar char="Ø"/>
            </a:pPr>
            <a:r>
              <a:rPr lang="en-GB" dirty="0">
                <a:cs typeface="Arial" panose="020B0604020202020204" pitchFamily="34" charset="0"/>
              </a:rPr>
              <a:t>YOY improvements </a:t>
            </a:r>
            <a:r>
              <a:rPr lang="en-GB" dirty="0">
                <a:effectLst/>
                <a:cs typeface="Arial" panose="020B0604020202020204" pitchFamily="34" charset="0"/>
              </a:rPr>
              <a:t>   </a:t>
            </a:r>
            <a:endParaRPr lang="en-GB" dirty="0">
              <a:effectLst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B6F555F-D42B-6C44-A0D8-6A3229F3EF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 associated with #</a:t>
            </a:r>
            <a:r>
              <a:rPr lang="en-US" dirty="0" err="1"/>
              <a:t>NBSBright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63825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9EE3CEA-FBFD-0A44-8784-BBA08B4B8B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2912" y="1802083"/>
            <a:ext cx="11306174" cy="4169465"/>
          </a:xfrm>
        </p:spPr>
        <p:txBody>
          <a:bodyPr>
            <a:normAutofit fontScale="85000" lnSpcReduction="20000"/>
          </a:bodyPr>
          <a:lstStyle/>
          <a:p>
            <a:pPr>
              <a:buFont typeface="Wingdings" pitchFamily="2" charset="2"/>
              <a:buChar char="Ø"/>
            </a:pPr>
            <a:r>
              <a:rPr lang="en-GB" dirty="0"/>
              <a:t>Target 1 challenge per 2 seminar groups – c. 40 challenges per annum, model has some flexibility within to adapt for fewer than/more than scenarios  </a:t>
            </a:r>
          </a:p>
          <a:p>
            <a:pPr>
              <a:buFont typeface="Wingdings" pitchFamily="2" charset="2"/>
              <a:buChar char="Ø"/>
            </a:pPr>
            <a:r>
              <a:rPr lang="en-GB" dirty="0"/>
              <a:t>Creation of a series of off-the-shelf challenges businesses can select from which we can be assured convert well into a project brief for the students </a:t>
            </a:r>
          </a:p>
          <a:p>
            <a:pPr>
              <a:buFont typeface="Wingdings" pitchFamily="2" charset="2"/>
              <a:buChar char="Ø"/>
            </a:pPr>
            <a:r>
              <a:rPr lang="en-GB" dirty="0"/>
              <a:t>We retain an option for clients to create their own brief, but the off-the-shelf challenges have significantly reduced the amount of bespoke brief writing for academics</a:t>
            </a:r>
          </a:p>
          <a:p>
            <a:pPr>
              <a:buFont typeface="Wingdings" pitchFamily="2" charset="2"/>
              <a:buChar char="Ø"/>
            </a:pPr>
            <a:r>
              <a:rPr lang="en-GB" dirty="0"/>
              <a:t>Creation of a landing page and application portal on the NTU website dedicated to #</a:t>
            </a:r>
            <a:r>
              <a:rPr lang="en-GB" dirty="0" err="1"/>
              <a:t>NBSBright</a:t>
            </a:r>
            <a:r>
              <a:rPr lang="en-GB" dirty="0"/>
              <a:t> </a:t>
            </a:r>
          </a:p>
          <a:p>
            <a:pPr>
              <a:buFont typeface="Wingdings" pitchFamily="2" charset="2"/>
              <a:buChar char="Ø"/>
            </a:pPr>
            <a:r>
              <a:rPr lang="en-GB" dirty="0"/>
              <a:t>The portal and website enables BDO and academic colleagues to provide a link to prospective organisations and create posts on LinkedIn and other platforms about the opportunity to generate interest among their wider networks</a:t>
            </a:r>
          </a:p>
          <a:p>
            <a:pPr>
              <a:buFont typeface="Wingdings" pitchFamily="2" charset="2"/>
              <a:buChar char="Ø"/>
            </a:pPr>
            <a:r>
              <a:rPr lang="en-GB" dirty="0"/>
              <a:t>Long lead time - commence campaign early (May), allowing 5 months to secure sufficient challenges 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B6F555F-D42B-6C44-A0D8-6A3229F3EF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Sourcing clients </a:t>
            </a:r>
          </a:p>
        </p:txBody>
      </p:sp>
    </p:spTree>
    <p:extLst>
      <p:ext uri="{BB962C8B-B14F-4D97-AF65-F5344CB8AC3E}">
        <p14:creationId xmlns:p14="http://schemas.microsoft.com/office/powerpoint/2010/main" val="12751308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9EE3CEA-FBFD-0A44-8784-BBA08B4B8B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2913" y="1989138"/>
            <a:ext cx="11306174" cy="3775558"/>
          </a:xfrm>
        </p:spPr>
        <p:txBody>
          <a:bodyPr>
            <a:normAutofit fontScale="85000" lnSpcReduction="10000"/>
          </a:bodyPr>
          <a:lstStyle/>
          <a:p>
            <a:pPr>
              <a:buFont typeface="Wingdings" pitchFamily="2" charset="2"/>
              <a:buChar char="Ø"/>
            </a:pPr>
            <a:r>
              <a:rPr lang="en-GB" dirty="0">
                <a:ea typeface="Aptos" panose="020B0004020202020204" pitchFamily="34" charset="0"/>
                <a:cs typeface="Arial" panose="020B0604020202020204" pitchFamily="34" charset="0"/>
              </a:rPr>
              <a:t>Being very up-front about the level of organisational input from the outset (on website &amp; application portal)</a:t>
            </a:r>
          </a:p>
          <a:p>
            <a:pPr>
              <a:buFont typeface="Wingdings" pitchFamily="2" charset="2"/>
              <a:buChar char="Ø"/>
            </a:pPr>
            <a:r>
              <a:rPr lang="en-GB" dirty="0">
                <a:cs typeface="Arial" panose="020B0604020202020204" pitchFamily="34" charset="0"/>
              </a:rPr>
              <a:t>Input minimal so as not to deter organisations from participating </a:t>
            </a:r>
          </a:p>
          <a:p>
            <a:pPr>
              <a:buFont typeface="Wingdings" pitchFamily="2" charset="2"/>
              <a:buChar char="Ø"/>
            </a:pPr>
            <a:r>
              <a:rPr lang="en-GB" dirty="0">
                <a:cs typeface="Arial" panose="020B0604020202020204" pitchFamily="34" charset="0"/>
              </a:rPr>
              <a:t>1 x 60-90 mins Teams call in Oct, half a day (am or pm) on campus in Nov to listen to presentations from all the groups who worked on the organisation’s challenge</a:t>
            </a:r>
          </a:p>
          <a:p>
            <a:pPr>
              <a:buFont typeface="Wingdings" pitchFamily="2" charset="2"/>
              <a:buChar char="Ø"/>
            </a:pPr>
            <a:r>
              <a:rPr lang="en-GB" dirty="0">
                <a:cs typeface="Arial" panose="020B0604020202020204" pitchFamily="34" charset="0"/>
              </a:rPr>
              <a:t>Regular email communications with clients at each stage of the process</a:t>
            </a:r>
          </a:p>
          <a:p>
            <a:pPr>
              <a:buFont typeface="Wingdings" pitchFamily="2" charset="2"/>
              <a:buChar char="Ø"/>
            </a:pPr>
            <a:r>
              <a:rPr lang="en-GB" dirty="0">
                <a:cs typeface="Arial" panose="020B0604020202020204" pitchFamily="34" charset="0"/>
              </a:rPr>
              <a:t>Managed via an NBS projects email address which several colleagues access – ensures speedy response to client queries </a:t>
            </a:r>
          </a:p>
          <a:p>
            <a:pPr>
              <a:buFont typeface="Wingdings" pitchFamily="2" charset="2"/>
              <a:buChar char="Ø"/>
            </a:pPr>
            <a:r>
              <a:rPr lang="en-GB" dirty="0">
                <a:cs typeface="Arial" panose="020B0604020202020204" pitchFamily="34" charset="0"/>
              </a:rPr>
              <a:t>Once the initiative is underway the seminar tutor acts as the main point of contact to set up the Oct Teams meeting  </a:t>
            </a:r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B6F555F-D42B-6C44-A0D8-6A3229F3EF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Managing the client experience </a:t>
            </a:r>
          </a:p>
        </p:txBody>
      </p:sp>
    </p:spTree>
    <p:extLst>
      <p:ext uri="{BB962C8B-B14F-4D97-AF65-F5344CB8AC3E}">
        <p14:creationId xmlns:p14="http://schemas.microsoft.com/office/powerpoint/2010/main" val="22985985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9EE3CEA-FBFD-0A44-8784-BBA08B4B8BD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Font typeface="Wingdings" pitchFamily="2" charset="2"/>
              <a:buChar char="Ø"/>
            </a:pPr>
            <a:r>
              <a:rPr lang="en-GB" dirty="0"/>
              <a:t>Series of supporting seminars throughout the consultancy experience, from first distribution of the challenge brief through to the final presentation  </a:t>
            </a:r>
          </a:p>
          <a:p>
            <a:pPr>
              <a:buFont typeface="Wingdings" pitchFamily="2" charset="2"/>
              <a:buChar char="Ø"/>
            </a:pPr>
            <a:r>
              <a:rPr lang="en-GB" dirty="0"/>
              <a:t>Questions vetting by seminar tutor before the Teams call (Oct) </a:t>
            </a:r>
          </a:p>
          <a:p>
            <a:pPr>
              <a:buFont typeface="Wingdings" pitchFamily="2" charset="2"/>
              <a:buChar char="Ø"/>
            </a:pPr>
            <a:r>
              <a:rPr lang="en-GB" dirty="0"/>
              <a:t>Advice on greeting etiquette, networking and dress expectations prior to the live in-person presentations </a:t>
            </a:r>
          </a:p>
          <a:p>
            <a:pPr>
              <a:buFont typeface="Wingdings" pitchFamily="2" charset="2"/>
              <a:buChar char="Ø"/>
            </a:pPr>
            <a:r>
              <a:rPr lang="en-GB" dirty="0"/>
              <a:t>Opportunity for a practice presentation to module teaching staff built into seminar time</a:t>
            </a:r>
          </a:p>
          <a:p>
            <a:pPr>
              <a:buFont typeface="Wingdings" pitchFamily="2" charset="2"/>
              <a:buChar char="Ø"/>
            </a:pPr>
            <a:r>
              <a:rPr lang="en-GB" dirty="0"/>
              <a:t>Seminar tutor present at the presentations to facilitate interaction between clients and groups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B6F555F-D42B-6C44-A0D8-6A3229F3EF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Preparing students to interact with clients </a:t>
            </a:r>
          </a:p>
        </p:txBody>
      </p:sp>
    </p:spTree>
    <p:extLst>
      <p:ext uri="{BB962C8B-B14F-4D97-AF65-F5344CB8AC3E}">
        <p14:creationId xmlns:p14="http://schemas.microsoft.com/office/powerpoint/2010/main" val="35055437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9EE3CEA-FBFD-0A44-8784-BBA08B4B8B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2913" y="1989137"/>
            <a:ext cx="5148419" cy="3961957"/>
          </a:xfrm>
        </p:spPr>
        <p:txBody>
          <a:bodyPr>
            <a:normAutofit fontScale="70000" lnSpcReduction="20000"/>
          </a:bodyPr>
          <a:lstStyle/>
          <a:p>
            <a:pPr>
              <a:buFont typeface="Wingdings" pitchFamily="2" charset="2"/>
              <a:buChar char="Ø"/>
            </a:pPr>
            <a:r>
              <a:rPr lang="en-GB" dirty="0"/>
              <a:t>Contingency for absent/delayed clients</a:t>
            </a:r>
          </a:p>
          <a:p>
            <a:pPr>
              <a:buFont typeface="Wingdings" pitchFamily="2" charset="2"/>
              <a:buChar char="Ø"/>
            </a:pPr>
            <a:r>
              <a:rPr lang="en-GB" dirty="0"/>
              <a:t>Use of alumni </a:t>
            </a:r>
          </a:p>
          <a:p>
            <a:pPr>
              <a:buFont typeface="Wingdings" pitchFamily="2" charset="2"/>
              <a:buChar char="Ø"/>
            </a:pPr>
            <a:r>
              <a:rPr lang="en-GB" dirty="0"/>
              <a:t>Self-contained space for event </a:t>
            </a:r>
          </a:p>
          <a:p>
            <a:pPr>
              <a:buFont typeface="Wingdings" pitchFamily="2" charset="2"/>
              <a:buChar char="Ø"/>
            </a:pPr>
            <a:r>
              <a:rPr lang="en-GB" dirty="0"/>
              <a:t>Breakout space for ‘am clients and ‘pm clients</a:t>
            </a:r>
          </a:p>
          <a:p>
            <a:pPr>
              <a:buFont typeface="Wingdings" pitchFamily="2" charset="2"/>
              <a:buChar char="Ø"/>
            </a:pPr>
            <a:r>
              <a:rPr lang="en-GB" dirty="0"/>
              <a:t>Layout in screened off ‘booths’ to minimise sound disruption and allow privacy </a:t>
            </a:r>
          </a:p>
          <a:p>
            <a:pPr>
              <a:buFont typeface="Wingdings" pitchFamily="2" charset="2"/>
              <a:buChar char="Ø"/>
            </a:pPr>
            <a:r>
              <a:rPr lang="en-GB" dirty="0"/>
              <a:t>Running order for each booth posted on the screen  </a:t>
            </a:r>
          </a:p>
          <a:p>
            <a:pPr>
              <a:buFont typeface="Wingdings" pitchFamily="2" charset="2"/>
              <a:buChar char="Ø"/>
            </a:pPr>
            <a:r>
              <a:rPr lang="en-GB" dirty="0"/>
              <a:t>Preloaded presentations to enable quick turnaround between presentations (synchronised prior submission date for presentations)</a:t>
            </a:r>
          </a:p>
          <a:p>
            <a:pPr>
              <a:buFont typeface="Wingdings" pitchFamily="2" charset="2"/>
              <a:buChar char="Ø"/>
            </a:pPr>
            <a:r>
              <a:rPr lang="en-GB" dirty="0"/>
              <a:t>Simple criteria and easy to use proforma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B6F555F-D42B-6C44-A0D8-6A3229F3EF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Assessed presentations </a:t>
            </a:r>
          </a:p>
        </p:txBody>
      </p:sp>
      <p:pic>
        <p:nvPicPr>
          <p:cNvPr id="9" name="Picture 8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A4096730-26AE-12C1-EE92-8E518DFDE2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8109" y="1989137"/>
            <a:ext cx="6130978" cy="370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1756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928005C906B0442BAAE1FED274CDDD6" ma:contentTypeVersion="18" ma:contentTypeDescription="Create a new document." ma:contentTypeScope="" ma:versionID="93606d7ade88ec987d4f84f57e015ebe">
  <xsd:schema xmlns:xsd="http://www.w3.org/2001/XMLSchema" xmlns:xs="http://www.w3.org/2001/XMLSchema" xmlns:p="http://schemas.microsoft.com/office/2006/metadata/properties" xmlns:ns2="65fb74d8-9f84-46ff-a72c-f1d10a380c0a" xmlns:ns3="2b88b40a-0079-430e-982b-63ceaf581e16" targetNamespace="http://schemas.microsoft.com/office/2006/metadata/properties" ma:root="true" ma:fieldsID="e92d600b503964592afa6e5bcfdf4e1e" ns2:_="" ns3:_="">
    <xsd:import namespace="65fb74d8-9f84-46ff-a72c-f1d10a380c0a"/>
    <xsd:import namespace="2b88b40a-0079-430e-982b-63ceaf581e1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AutoTag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ObjectDetectorVersions" minOccurs="0"/>
                <xsd:element ref="ns2:MediaServiceSearchPropertie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5fb74d8-9f84-46ff-a72c-f1d10a380c0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12feffd1-2dac-401b-9bc3-5f775bbd14d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LengthInSeconds" ma:index="25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b88b40a-0079-430e-982b-63ceaf581e16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0d1848d6-4fbd-4a35-80a9-b1a013788893}" ma:internalName="TaxCatchAll" ma:showField="CatchAllData" ma:web="2b88b40a-0079-430e-982b-63ceaf581e1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571EEFA-CA3D-46A1-82BC-8C9FE921CEF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5fb74d8-9f84-46ff-a72c-f1d10a380c0a"/>
    <ds:schemaRef ds:uri="2b88b40a-0079-430e-982b-63ceaf581e1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4A34B63-A0C2-4678-9EF3-64A47CCE3AA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906</Words>
  <Application>Microsoft Office PowerPoint</Application>
  <PresentationFormat>Widescreen</PresentationFormat>
  <Paragraphs>69</Paragraphs>
  <Slides>12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Aptos</vt:lpstr>
      <vt:lpstr>Arial</vt:lpstr>
      <vt:lpstr>Calibri</vt:lpstr>
      <vt:lpstr>Calibri Light</vt:lpstr>
      <vt:lpstr>Wingdings</vt:lpstr>
      <vt:lpstr>Office Theme</vt:lpstr>
      <vt:lpstr>NBS Showcase  #NBSBright: NBS students as business consultants </vt:lpstr>
      <vt:lpstr>Personalisation and Experiential learning (PEL) at NBS</vt:lpstr>
      <vt:lpstr>What is #NBSBright?</vt:lpstr>
      <vt:lpstr>Benefits of #NBSBright</vt:lpstr>
      <vt:lpstr>Challenges associated with #NBSBright</vt:lpstr>
      <vt:lpstr>Sourcing clients </vt:lpstr>
      <vt:lpstr>Managing the client experience </vt:lpstr>
      <vt:lpstr>Preparing students to interact with clients </vt:lpstr>
      <vt:lpstr>Assessed presentations </vt:lpstr>
      <vt:lpstr>PowerPoint Presentation</vt:lpstr>
      <vt:lpstr>I didn't really set any expectations; however, I was quite blown away with what was presented. I was already motivated and excited by what I think C'RIBBE's potential is, but the students collectively added so much more than I thought was possible. It has really opened my mind to the huge possibilities that can be had if efforts are put in the right direction  (James Douglas, C’RIBBE)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DPI TILT Presentation</dc:title>
  <dc:creator>Candon, David</dc:creator>
  <cp:lastModifiedBy>Cornwell, Melissa</cp:lastModifiedBy>
  <cp:revision>13</cp:revision>
  <dcterms:created xsi:type="dcterms:W3CDTF">2024-05-21T21:24:18Z</dcterms:created>
  <dcterms:modified xsi:type="dcterms:W3CDTF">2025-02-18T08:41:51Z</dcterms:modified>
</cp:coreProperties>
</file>