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8" r:id="rId3"/>
    <p:sldId id="312" r:id="rId4"/>
    <p:sldId id="326" r:id="rId5"/>
    <p:sldId id="309" r:id="rId6"/>
    <p:sldId id="352" r:id="rId7"/>
    <p:sldId id="345" r:id="rId8"/>
    <p:sldId id="340" r:id="rId9"/>
    <p:sldId id="347" r:id="rId10"/>
    <p:sldId id="350" r:id="rId11"/>
    <p:sldId id="351" r:id="rId12"/>
    <p:sldId id="304" r:id="rId13"/>
    <p:sldId id="353" r:id="rId14"/>
    <p:sldId id="354"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073"/>
  </p:normalViewPr>
  <p:slideViewPr>
    <p:cSldViewPr snapToGrid="0" snapToObjects="1">
      <p:cViewPr varScale="1">
        <p:scale>
          <a:sx n="107" d="100"/>
          <a:sy n="107" d="100"/>
        </p:scale>
        <p:origin x="7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February 19, 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0710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February 19, 2025</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6344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February 19, 2025</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6190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February 19, 2025</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9625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February 19, 2025</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81900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February 19, 2025</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5725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February 19, 2025</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1298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February 19, 2025</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64567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February 19, 2025</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3871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February 19, 2025</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2220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February 19, 2025</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5657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February 19,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831483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descr="Gradient pastel colours on a top view">
            <a:extLst>
              <a:ext uri="{FF2B5EF4-FFF2-40B4-BE49-F238E27FC236}">
                <a16:creationId xmlns:a16="http://schemas.microsoft.com/office/drawing/2014/main" id="{3B90DD7E-FC2E-41B1-84E5-12607647E27D}"/>
              </a:ext>
            </a:extLst>
          </p:cNvPr>
          <p:cNvPicPr>
            <a:picLocks noChangeAspect="1"/>
          </p:cNvPicPr>
          <p:nvPr/>
        </p:nvPicPr>
        <p:blipFill rotWithShape="1">
          <a:blip r:embed="rId2"/>
          <a:srcRect l="20783"/>
          <a:stretch/>
        </p:blipFill>
        <p:spPr>
          <a:xfrm>
            <a:off x="4139456" y="251519"/>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42EB03F-FCFD-1C45-93CD-9B2161B31FC8}"/>
              </a:ext>
            </a:extLst>
          </p:cNvPr>
          <p:cNvSpPr>
            <a:spLocks noGrp="1"/>
          </p:cNvSpPr>
          <p:nvPr>
            <p:ph type="ctrTitle"/>
          </p:nvPr>
        </p:nvSpPr>
        <p:spPr>
          <a:xfrm>
            <a:off x="997526" y="1270660"/>
            <a:ext cx="9630889" cy="1134835"/>
          </a:xfrm>
        </p:spPr>
        <p:txBody>
          <a:bodyPr anchor="t">
            <a:noAutofit/>
          </a:bodyPr>
          <a:lstStyle/>
          <a:p>
            <a:pPr algn="l"/>
            <a:r>
              <a:rPr lang="en-GB" sz="1800" b="1" dirty="0">
                <a:effectLst/>
                <a:latin typeface="Corbel" panose="020B0503020204020204" pitchFamily="34" charset="0"/>
                <a:ea typeface="Times New Roman" panose="02020603050405020304" pitchFamily="18" charset="0"/>
              </a:rPr>
              <a:t>The influence of the Global Financial Crisis and COVID-19 pandemic on the profitability and risk of U.S. banks </a:t>
            </a:r>
            <a:endParaRPr lang="en-US" sz="3200" dirty="0">
              <a:solidFill>
                <a:srgbClr val="002060"/>
              </a:solidFill>
            </a:endParaRPr>
          </a:p>
        </p:txBody>
      </p:sp>
      <p:sp>
        <p:nvSpPr>
          <p:cNvPr id="29" name="Rectangle 3">
            <a:extLst>
              <a:ext uri="{FF2B5EF4-FFF2-40B4-BE49-F238E27FC236}">
                <a16:creationId xmlns:a16="http://schemas.microsoft.com/office/drawing/2014/main" id="{0E83534F-39B4-234A-A0D0-BFC32F0F3D9F}"/>
              </a:ext>
            </a:extLst>
          </p:cNvPr>
          <p:cNvSpPr txBox="1">
            <a:spLocks/>
          </p:cNvSpPr>
          <p:nvPr/>
        </p:nvSpPr>
        <p:spPr>
          <a:xfrm>
            <a:off x="4497427" y="4207279"/>
            <a:ext cx="6400800" cy="2399202"/>
          </a:xfrm>
          <a:prstGeom prst="rect">
            <a:avLst/>
          </a:prstGeom>
        </p:spPr>
        <p:txBody>
          <a:bodyPr vert="horz" lIns="0" tIns="0" rIns="0" bIns="0" rtlCol="0">
            <a:normAutofit/>
          </a:bodyPr>
          <a:lstStyle>
            <a:lvl1pPr marL="0" indent="0" algn="ctr" defTabSz="914400" rtl="0" eaLnBrk="1" latinLnBrk="0" hangingPunct="1">
              <a:lnSpc>
                <a:spcPct val="150000"/>
              </a:lnSpc>
              <a:spcBef>
                <a:spcPts val="1000"/>
              </a:spcBef>
              <a:buFont typeface="Arial" panose="020B0604020202020204" pitchFamily="34" charset="0"/>
              <a:buNone/>
              <a:defRPr sz="1600"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ltLang="en-US" i="1" dirty="0"/>
              <a:t>		</a:t>
            </a:r>
          </a:p>
          <a:p>
            <a:r>
              <a:rPr lang="en-GB" altLang="en-US" i="1" dirty="0"/>
              <a:t>		DR. Thao Nguyen</a:t>
            </a:r>
          </a:p>
          <a:p>
            <a:r>
              <a:rPr lang="en-GB" altLang="en-US" i="1" dirty="0"/>
              <a:t>		</a:t>
            </a:r>
            <a:r>
              <a:rPr lang="en-GB" altLang="en-US" i="1" dirty="0" err="1"/>
              <a:t>Dr.</a:t>
            </a:r>
            <a:r>
              <a:rPr lang="en-GB" altLang="en-US" i="1" dirty="0"/>
              <a:t> CHRIS STEWART</a:t>
            </a:r>
          </a:p>
          <a:p>
            <a:r>
              <a:rPr lang="en-GB" altLang="en-US" sz="1800" b="1" dirty="0"/>
              <a:t>14-01-2025</a:t>
            </a:r>
          </a:p>
        </p:txBody>
      </p:sp>
    </p:spTree>
    <p:extLst>
      <p:ext uri="{BB962C8B-B14F-4D97-AF65-F5344CB8AC3E}">
        <p14:creationId xmlns:p14="http://schemas.microsoft.com/office/powerpoint/2010/main" val="131767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BC4D-7844-39F5-AB41-329D5AC5459E}"/>
            </a:ext>
          </a:extLst>
        </p:cNvPr>
        <p:cNvGrpSpPr/>
        <p:nvPr/>
      </p:nvGrpSpPr>
      <p:grpSpPr>
        <a:xfrm>
          <a:off x="0" y="0"/>
          <a:ext cx="0" cy="0"/>
          <a:chOff x="0" y="0"/>
          <a:chExt cx="0" cy="0"/>
        </a:xfrm>
      </p:grpSpPr>
      <p:sp>
        <p:nvSpPr>
          <p:cNvPr id="23561" name="Date Placeholder 1">
            <a:extLst>
              <a:ext uri="{FF2B5EF4-FFF2-40B4-BE49-F238E27FC236}">
                <a16:creationId xmlns:a16="http://schemas.microsoft.com/office/drawing/2014/main" id="{275A37E1-8B19-9DDD-027A-834F7EC80F4C}"/>
              </a:ext>
            </a:extLst>
          </p:cNvPr>
          <p:cNvSpPr>
            <a:spLocks noGrp="1"/>
          </p:cNvSpPr>
          <p:nvPr>
            <p:ph type="dt" sz="quarter" idx="10"/>
          </p:nvPr>
        </p:nvSpPr>
        <p:spPr bwMode="auto">
          <a:xfrm>
            <a:off x="7910111" y="6409170"/>
            <a:ext cx="370239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8DCB064F-AAE0-AD4A-957A-138C672932CA}" type="datetime1">
              <a:rPr lang="en-US" altLang="en-US" sz="800">
                <a:solidFill>
                  <a:schemeClr val="bg1"/>
                </a:solidFill>
                <a:latin typeface="+mn-lt"/>
                <a:cs typeface="+mn-cs"/>
              </a:rPr>
              <a:pPr>
                <a:spcAft>
                  <a:spcPts val="600"/>
                </a:spcAft>
              </a:pPr>
              <a:t>2/19/2025</a:t>
            </a:fld>
            <a:endParaRPr lang="en-US" altLang="en-US" sz="800">
              <a:solidFill>
                <a:schemeClr val="bg1"/>
              </a:solidFill>
              <a:latin typeface="+mn-lt"/>
              <a:cs typeface="+mn-cs"/>
            </a:endParaRPr>
          </a:p>
        </p:txBody>
      </p:sp>
      <p:sp>
        <p:nvSpPr>
          <p:cNvPr id="23562" name="Slide Number Placeholder 2">
            <a:extLst>
              <a:ext uri="{FF2B5EF4-FFF2-40B4-BE49-F238E27FC236}">
                <a16:creationId xmlns:a16="http://schemas.microsoft.com/office/drawing/2014/main" id="{4A73D597-AFBD-2E6D-12C2-1A0160435F6A}"/>
              </a:ext>
            </a:extLst>
          </p:cNvPr>
          <p:cNvSpPr>
            <a:spLocks noGrp="1"/>
          </p:cNvSpPr>
          <p:nvPr>
            <p:ph type="sldNum" sz="quarter" idx="12"/>
          </p:nvPr>
        </p:nvSpPr>
        <p:spPr bwMode="auto">
          <a:xfrm>
            <a:off x="11669678" y="6408742"/>
            <a:ext cx="43865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74A86E82-3AAB-F14B-9EC8-C69DAAEA421A}" type="slidenum">
              <a:rPr lang="en-US" altLang="en-US" sz="800">
                <a:solidFill>
                  <a:schemeClr val="bg1"/>
                </a:solidFill>
                <a:latin typeface="+mn-lt"/>
                <a:cs typeface="+mn-cs"/>
              </a:rPr>
              <a:pPr>
                <a:spcAft>
                  <a:spcPts val="600"/>
                </a:spcAft>
              </a:pPr>
              <a:t>10</a:t>
            </a:fld>
            <a:endParaRPr lang="en-US" altLang="en-US" sz="800">
              <a:solidFill>
                <a:schemeClr val="bg1"/>
              </a:solidFill>
              <a:latin typeface="+mn-lt"/>
              <a:cs typeface="+mn-cs"/>
            </a:endParaRPr>
          </a:p>
        </p:txBody>
      </p:sp>
      <p:sp>
        <p:nvSpPr>
          <p:cNvPr id="23553" name="Rectangle 2">
            <a:extLst>
              <a:ext uri="{FF2B5EF4-FFF2-40B4-BE49-F238E27FC236}">
                <a16:creationId xmlns:a16="http://schemas.microsoft.com/office/drawing/2014/main" id="{781A6C8D-516C-ECB7-90F9-AB8EC2E84D0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4" name="Rectangle 4">
            <a:extLst>
              <a:ext uri="{FF2B5EF4-FFF2-40B4-BE49-F238E27FC236}">
                <a16:creationId xmlns:a16="http://schemas.microsoft.com/office/drawing/2014/main" id="{CA6E156D-E8B6-1EE2-BAFC-A7522DFAC99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5" name="Rectangle 9">
            <a:extLst>
              <a:ext uri="{FF2B5EF4-FFF2-40B4-BE49-F238E27FC236}">
                <a16:creationId xmlns:a16="http://schemas.microsoft.com/office/drawing/2014/main" id="{0F920C57-BC77-2C1F-3B96-B97F6A38A64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6" name="Rectangle 11">
            <a:extLst>
              <a:ext uri="{FF2B5EF4-FFF2-40B4-BE49-F238E27FC236}">
                <a16:creationId xmlns:a16="http://schemas.microsoft.com/office/drawing/2014/main" id="{14AC9574-2F51-7322-0B19-0F3E599F41D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7" name="Rectangle 13">
            <a:extLst>
              <a:ext uri="{FF2B5EF4-FFF2-40B4-BE49-F238E27FC236}">
                <a16:creationId xmlns:a16="http://schemas.microsoft.com/office/drawing/2014/main" id="{3635FDFD-185A-66D0-F65C-6DDAC309712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8" name="Rectangle 15">
            <a:extLst>
              <a:ext uri="{FF2B5EF4-FFF2-40B4-BE49-F238E27FC236}">
                <a16:creationId xmlns:a16="http://schemas.microsoft.com/office/drawing/2014/main" id="{EA050695-4374-3B82-322A-91467FE166E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9" name="Rectangle 17">
            <a:extLst>
              <a:ext uri="{FF2B5EF4-FFF2-40B4-BE49-F238E27FC236}">
                <a16:creationId xmlns:a16="http://schemas.microsoft.com/office/drawing/2014/main" id="{A9EBC1D8-F794-B8D1-31C3-7D39642160B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0" name="Rectangle 19">
            <a:extLst>
              <a:ext uri="{FF2B5EF4-FFF2-40B4-BE49-F238E27FC236}">
                <a16:creationId xmlns:a16="http://schemas.microsoft.com/office/drawing/2014/main" id="{DCF91C17-9BEA-367F-178B-EFC77BB26B9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3" name="Rectangle 18">
            <a:extLst>
              <a:ext uri="{FF2B5EF4-FFF2-40B4-BE49-F238E27FC236}">
                <a16:creationId xmlns:a16="http://schemas.microsoft.com/office/drawing/2014/main" id="{FDD03317-774E-DDE2-DF93-17832776534A}"/>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C797074D-F84F-1E8B-084C-F00DA1BC4C4B}"/>
              </a:ext>
            </a:extLst>
          </p:cNvPr>
          <p:cNvPicPr>
            <a:picLocks noChangeAspect="1"/>
          </p:cNvPicPr>
          <p:nvPr/>
        </p:nvPicPr>
        <p:blipFill>
          <a:blip r:embed="rId2"/>
          <a:stretch>
            <a:fillRect/>
          </a:stretch>
        </p:blipFill>
        <p:spPr>
          <a:xfrm>
            <a:off x="21680" y="0"/>
            <a:ext cx="12148640" cy="6858000"/>
          </a:xfrm>
          <a:prstGeom prst="rect">
            <a:avLst/>
          </a:prstGeom>
        </p:spPr>
      </p:pic>
      <p:pic>
        <p:nvPicPr>
          <p:cNvPr id="6" name="Picture 5">
            <a:extLst>
              <a:ext uri="{FF2B5EF4-FFF2-40B4-BE49-F238E27FC236}">
                <a16:creationId xmlns:a16="http://schemas.microsoft.com/office/drawing/2014/main" id="{C8123BEE-6D2C-6E61-7C02-3BEA37499B41}"/>
              </a:ext>
            </a:extLst>
          </p:cNvPr>
          <p:cNvPicPr>
            <a:picLocks noChangeAspect="1"/>
          </p:cNvPicPr>
          <p:nvPr/>
        </p:nvPicPr>
        <p:blipFill>
          <a:blip r:embed="rId2"/>
          <a:stretch>
            <a:fillRect/>
          </a:stretch>
        </p:blipFill>
        <p:spPr>
          <a:xfrm>
            <a:off x="21680" y="0"/>
            <a:ext cx="12148640" cy="6858000"/>
          </a:xfrm>
          <a:prstGeom prst="rect">
            <a:avLst/>
          </a:prstGeom>
        </p:spPr>
      </p:pic>
      <p:pic>
        <p:nvPicPr>
          <p:cNvPr id="8" name="Picture 7">
            <a:extLst>
              <a:ext uri="{FF2B5EF4-FFF2-40B4-BE49-F238E27FC236}">
                <a16:creationId xmlns:a16="http://schemas.microsoft.com/office/drawing/2014/main" id="{0E89AD16-3DCD-6E1A-3B75-C1858E4FCAB5}"/>
              </a:ext>
            </a:extLst>
          </p:cNvPr>
          <p:cNvPicPr>
            <a:picLocks noChangeAspect="1"/>
          </p:cNvPicPr>
          <p:nvPr/>
        </p:nvPicPr>
        <p:blipFill>
          <a:blip r:embed="rId2"/>
          <a:stretch>
            <a:fillRect/>
          </a:stretch>
        </p:blipFill>
        <p:spPr>
          <a:xfrm>
            <a:off x="21680" y="0"/>
            <a:ext cx="12148640" cy="6858000"/>
          </a:xfrm>
          <a:prstGeom prst="rect">
            <a:avLst/>
          </a:prstGeom>
        </p:spPr>
      </p:pic>
    </p:spTree>
    <p:extLst>
      <p:ext uri="{BB962C8B-B14F-4D97-AF65-F5344CB8AC3E}">
        <p14:creationId xmlns:p14="http://schemas.microsoft.com/office/powerpoint/2010/main" val="164838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836AA-1BF4-99A0-04B6-93EDBB974292}"/>
            </a:ext>
          </a:extLst>
        </p:cNvPr>
        <p:cNvGrpSpPr/>
        <p:nvPr/>
      </p:nvGrpSpPr>
      <p:grpSpPr>
        <a:xfrm>
          <a:off x="0" y="0"/>
          <a:ext cx="0" cy="0"/>
          <a:chOff x="0" y="0"/>
          <a:chExt cx="0" cy="0"/>
        </a:xfrm>
      </p:grpSpPr>
      <p:sp>
        <p:nvSpPr>
          <p:cNvPr id="23561" name="Date Placeholder 1">
            <a:extLst>
              <a:ext uri="{FF2B5EF4-FFF2-40B4-BE49-F238E27FC236}">
                <a16:creationId xmlns:a16="http://schemas.microsoft.com/office/drawing/2014/main" id="{312BED25-5573-4B07-06CE-6506604E25D0}"/>
              </a:ext>
            </a:extLst>
          </p:cNvPr>
          <p:cNvSpPr>
            <a:spLocks noGrp="1"/>
          </p:cNvSpPr>
          <p:nvPr>
            <p:ph type="dt" sz="quarter" idx="10"/>
          </p:nvPr>
        </p:nvSpPr>
        <p:spPr bwMode="auto">
          <a:xfrm>
            <a:off x="7910111" y="6409170"/>
            <a:ext cx="370239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8DCB064F-AAE0-AD4A-957A-138C672932CA}" type="datetime1">
              <a:rPr lang="en-US" altLang="en-US" sz="800">
                <a:solidFill>
                  <a:schemeClr val="bg1"/>
                </a:solidFill>
                <a:latin typeface="+mn-lt"/>
                <a:cs typeface="+mn-cs"/>
              </a:rPr>
              <a:pPr>
                <a:spcAft>
                  <a:spcPts val="600"/>
                </a:spcAft>
              </a:pPr>
              <a:t>2/19/2025</a:t>
            </a:fld>
            <a:endParaRPr lang="en-US" altLang="en-US" sz="800">
              <a:solidFill>
                <a:schemeClr val="bg1"/>
              </a:solidFill>
              <a:latin typeface="+mn-lt"/>
              <a:cs typeface="+mn-cs"/>
            </a:endParaRPr>
          </a:p>
        </p:txBody>
      </p:sp>
      <p:sp>
        <p:nvSpPr>
          <p:cNvPr id="23562" name="Slide Number Placeholder 2">
            <a:extLst>
              <a:ext uri="{FF2B5EF4-FFF2-40B4-BE49-F238E27FC236}">
                <a16:creationId xmlns:a16="http://schemas.microsoft.com/office/drawing/2014/main" id="{E1B9A36E-4E99-9F7E-8DE9-9AE5C293C030}"/>
              </a:ext>
            </a:extLst>
          </p:cNvPr>
          <p:cNvSpPr>
            <a:spLocks noGrp="1"/>
          </p:cNvSpPr>
          <p:nvPr>
            <p:ph type="sldNum" sz="quarter" idx="12"/>
          </p:nvPr>
        </p:nvSpPr>
        <p:spPr bwMode="auto">
          <a:xfrm>
            <a:off x="11669678" y="6408742"/>
            <a:ext cx="438652" cy="4488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spcAft>
                <a:spcPts val="600"/>
              </a:spcAft>
            </a:pPr>
            <a:fld id="{74A86E82-3AAB-F14B-9EC8-C69DAAEA421A}" type="slidenum">
              <a:rPr lang="en-US" altLang="en-US" sz="800">
                <a:solidFill>
                  <a:schemeClr val="bg1"/>
                </a:solidFill>
                <a:latin typeface="+mn-lt"/>
                <a:cs typeface="+mn-cs"/>
              </a:rPr>
              <a:pPr>
                <a:spcAft>
                  <a:spcPts val="600"/>
                </a:spcAft>
              </a:pPr>
              <a:t>11</a:t>
            </a:fld>
            <a:endParaRPr lang="en-US" altLang="en-US" sz="800">
              <a:solidFill>
                <a:schemeClr val="bg1"/>
              </a:solidFill>
              <a:latin typeface="+mn-lt"/>
              <a:cs typeface="+mn-cs"/>
            </a:endParaRPr>
          </a:p>
        </p:txBody>
      </p:sp>
      <p:sp>
        <p:nvSpPr>
          <p:cNvPr id="23553" name="Rectangle 2">
            <a:extLst>
              <a:ext uri="{FF2B5EF4-FFF2-40B4-BE49-F238E27FC236}">
                <a16:creationId xmlns:a16="http://schemas.microsoft.com/office/drawing/2014/main" id="{9ECFA7FB-C338-A580-EE78-0292DB293AF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4" name="Rectangle 4">
            <a:extLst>
              <a:ext uri="{FF2B5EF4-FFF2-40B4-BE49-F238E27FC236}">
                <a16:creationId xmlns:a16="http://schemas.microsoft.com/office/drawing/2014/main" id="{07597791-37BF-6857-22D6-778B21950F3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5" name="Rectangle 9">
            <a:extLst>
              <a:ext uri="{FF2B5EF4-FFF2-40B4-BE49-F238E27FC236}">
                <a16:creationId xmlns:a16="http://schemas.microsoft.com/office/drawing/2014/main" id="{3E188365-E7EC-9DB9-71F2-DC8C2CC8243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6" name="Rectangle 11">
            <a:extLst>
              <a:ext uri="{FF2B5EF4-FFF2-40B4-BE49-F238E27FC236}">
                <a16:creationId xmlns:a16="http://schemas.microsoft.com/office/drawing/2014/main" id="{1A3D8A7C-2DE3-9B98-A0E2-22FE4738E50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7" name="Rectangle 13">
            <a:extLst>
              <a:ext uri="{FF2B5EF4-FFF2-40B4-BE49-F238E27FC236}">
                <a16:creationId xmlns:a16="http://schemas.microsoft.com/office/drawing/2014/main" id="{E7618C20-6A2F-A57E-B3F8-61645F4DD19C}"/>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8" name="Rectangle 15">
            <a:extLst>
              <a:ext uri="{FF2B5EF4-FFF2-40B4-BE49-F238E27FC236}">
                <a16:creationId xmlns:a16="http://schemas.microsoft.com/office/drawing/2014/main" id="{AB5407F3-3AEE-DCE4-4787-99EE692D9F6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59" name="Rectangle 17">
            <a:extLst>
              <a:ext uri="{FF2B5EF4-FFF2-40B4-BE49-F238E27FC236}">
                <a16:creationId xmlns:a16="http://schemas.microsoft.com/office/drawing/2014/main" id="{1190FC24-71BD-CC21-9D45-9A4D1E8C83B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0" name="Rectangle 19">
            <a:extLst>
              <a:ext uri="{FF2B5EF4-FFF2-40B4-BE49-F238E27FC236}">
                <a16:creationId xmlns:a16="http://schemas.microsoft.com/office/drawing/2014/main" id="{6AFC3A94-4DB4-3AB2-07AA-CB093B8FA244}"/>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3563" name="Rectangle 18">
            <a:extLst>
              <a:ext uri="{FF2B5EF4-FFF2-40B4-BE49-F238E27FC236}">
                <a16:creationId xmlns:a16="http://schemas.microsoft.com/office/drawing/2014/main" id="{EC1C651B-3C1A-B905-7B6E-9A366FC9A61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6A8C22FA-A026-EAB9-2FAE-1D4D71BC1ECB}"/>
              </a:ext>
            </a:extLst>
          </p:cNvPr>
          <p:cNvPicPr>
            <a:picLocks noChangeAspect="1"/>
          </p:cNvPicPr>
          <p:nvPr/>
        </p:nvPicPr>
        <p:blipFill>
          <a:blip r:embed="rId2"/>
          <a:stretch>
            <a:fillRect/>
          </a:stretch>
        </p:blipFill>
        <p:spPr>
          <a:xfrm>
            <a:off x="22683" y="0"/>
            <a:ext cx="12146634" cy="6858000"/>
          </a:xfrm>
          <a:prstGeom prst="rect">
            <a:avLst/>
          </a:prstGeom>
        </p:spPr>
      </p:pic>
    </p:spTree>
    <p:extLst>
      <p:ext uri="{BB962C8B-B14F-4D97-AF65-F5344CB8AC3E}">
        <p14:creationId xmlns:p14="http://schemas.microsoft.com/office/powerpoint/2010/main" val="185298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4A0BE04-621E-7540-B8D9-B44C41975957}"/>
              </a:ext>
            </a:extLst>
          </p:cNvPr>
          <p:cNvSpPr>
            <a:spLocks noGrp="1"/>
          </p:cNvSpPr>
          <p:nvPr>
            <p:ph type="title"/>
          </p:nvPr>
        </p:nvSpPr>
        <p:spPr>
          <a:xfrm>
            <a:off x="777922" y="1"/>
            <a:ext cx="10085696" cy="720089"/>
          </a:xfrm>
        </p:spPr>
        <p:txBody>
          <a:bodyPr>
            <a:normAutofit/>
          </a:bodyPr>
          <a:lstStyle/>
          <a:p>
            <a:pPr algn="ctr"/>
            <a:r>
              <a:rPr lang="en-US" altLang="en-US" sz="2800" dirty="0"/>
              <a:t>5. Findings and Conclusions</a:t>
            </a:r>
          </a:p>
        </p:txBody>
      </p:sp>
      <p:sp>
        <p:nvSpPr>
          <p:cNvPr id="25602" name="Content Placeholder 2">
            <a:extLst>
              <a:ext uri="{FF2B5EF4-FFF2-40B4-BE49-F238E27FC236}">
                <a16:creationId xmlns:a16="http://schemas.microsoft.com/office/drawing/2014/main" id="{3713B120-7EEA-D548-A3BE-0B17C893AD2C}"/>
              </a:ext>
            </a:extLst>
          </p:cNvPr>
          <p:cNvSpPr>
            <a:spLocks noGrp="1"/>
          </p:cNvSpPr>
          <p:nvPr>
            <p:ph idx="1"/>
          </p:nvPr>
        </p:nvSpPr>
        <p:spPr>
          <a:xfrm>
            <a:off x="1045029" y="908051"/>
            <a:ext cx="10224654" cy="5229859"/>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The coefficients on all three GFC dummy variables are significant and </a:t>
            </a:r>
            <a:r>
              <a:rPr lang="en-GB" sz="1800" dirty="0">
                <a:solidFill>
                  <a:srgbClr val="FF0000"/>
                </a:solidFill>
                <a:effectLst/>
                <a:latin typeface="Times New Roman" panose="02020603050405020304" pitchFamily="18" charset="0"/>
                <a:ea typeface="Times New Roman" panose="02020603050405020304" pitchFamily="18" charset="0"/>
              </a:rPr>
              <a:t>negative in all the full sample profitability models </a:t>
            </a:r>
            <a:r>
              <a:rPr lang="en-GB" sz="1800" dirty="0">
                <a:effectLst/>
                <a:latin typeface="Times New Roman" panose="02020603050405020304" pitchFamily="18" charset="0"/>
                <a:ea typeface="Times New Roman" panose="02020603050405020304" pitchFamily="18" charset="0"/>
              </a:rPr>
              <a:t>suggesting theoretically plausible downward shifts in profitability between 2007 and 2009 with the main downturn occurring in 2008. However, the </a:t>
            </a:r>
            <a:r>
              <a:rPr lang="en-GB" sz="1800" dirty="0">
                <a:solidFill>
                  <a:srgbClr val="FF0000"/>
                </a:solidFill>
                <a:effectLst/>
                <a:latin typeface="Times New Roman" panose="02020603050405020304" pitchFamily="18" charset="0"/>
                <a:ea typeface="Times New Roman" panose="02020603050405020304" pitchFamily="18" charset="0"/>
              </a:rPr>
              <a:t>Covid-19 crisis dummy variables only suggest a significant downward shift in profits in 2020. In 2021 there is a significant upward autonomous shift in profits and no significant shift in 2022</a:t>
            </a:r>
            <a:r>
              <a:rPr lang="en-GB" sz="2400" dirty="0">
                <a:solidFill>
                  <a:srgbClr val="FF0000"/>
                </a:solidFill>
              </a:rPr>
              <a:t>. </a:t>
            </a:r>
          </a:p>
          <a:p>
            <a:pPr algn="just"/>
            <a:r>
              <a:rPr lang="en-GB" sz="1800" dirty="0">
                <a:effectLst/>
                <a:latin typeface="Times New Roman" panose="02020603050405020304" pitchFamily="18" charset="0"/>
                <a:ea typeface="Times New Roman" panose="02020603050405020304" pitchFamily="18" charset="0"/>
              </a:rPr>
              <a:t>The full sample risk regressions virtually all suggest autonomous </a:t>
            </a:r>
            <a:r>
              <a:rPr lang="en-GB" sz="1800" dirty="0">
                <a:solidFill>
                  <a:srgbClr val="FF0000"/>
                </a:solidFill>
                <a:effectLst/>
                <a:latin typeface="Times New Roman" panose="02020603050405020304" pitchFamily="18" charset="0"/>
                <a:ea typeface="Times New Roman" panose="02020603050405020304" pitchFamily="18" charset="0"/>
              </a:rPr>
              <a:t>upward shifts in risk in 2007, 2008 and 2009</a:t>
            </a:r>
            <a:r>
              <a:rPr lang="en-GB" sz="1800" dirty="0">
                <a:effectLst/>
                <a:latin typeface="Times New Roman" panose="02020603050405020304" pitchFamily="18" charset="0"/>
                <a:ea typeface="Times New Roman" panose="02020603050405020304" pitchFamily="18" charset="0"/>
              </a:rPr>
              <a:t> in line with the expected adverse effect of the GFC on bank risk. However, while there is general evidence of autonomous upward shifts in risk in 2020, 2021 and 2022 it is </a:t>
            </a:r>
            <a:r>
              <a:rPr lang="en-GB" sz="1800" dirty="0">
                <a:solidFill>
                  <a:srgbClr val="FF0000"/>
                </a:solidFill>
                <a:effectLst/>
                <a:latin typeface="Times New Roman" panose="02020603050405020304" pitchFamily="18" charset="0"/>
                <a:ea typeface="Times New Roman" panose="02020603050405020304" pitchFamily="18" charset="0"/>
              </a:rPr>
              <a:t>not as clear cut for the Covid-19 period as it is for the GFC</a:t>
            </a:r>
            <a:r>
              <a:rPr lang="en-GB" sz="1800" dirty="0">
                <a:effectLst/>
                <a:latin typeface="Times New Roman" panose="02020603050405020304" pitchFamily="18" charset="0"/>
                <a:ea typeface="Times New Roman" panose="02020603050405020304" pitchFamily="18" charset="0"/>
              </a:rPr>
              <a:t>.  Further, the magnitudes of the dummy variables’ coefficients indicate that the upward shifts in bank risk caused by the </a:t>
            </a:r>
            <a:r>
              <a:rPr lang="en-GB" sz="1800" dirty="0">
                <a:solidFill>
                  <a:srgbClr val="FF0000"/>
                </a:solidFill>
                <a:effectLst/>
                <a:latin typeface="Times New Roman" panose="02020603050405020304" pitchFamily="18" charset="0"/>
                <a:ea typeface="Times New Roman" panose="02020603050405020304" pitchFamily="18" charset="0"/>
              </a:rPr>
              <a:t>GFC were greater than those resulting from the Covid-19 crises</a:t>
            </a:r>
            <a:r>
              <a:rPr lang="en-GB" sz="2400" dirty="0"/>
              <a:t>. </a:t>
            </a:r>
          </a:p>
          <a:p>
            <a:pPr algn="just"/>
            <a:endParaRPr lang="en-GB" altLang="en-US" sz="2400" dirty="0"/>
          </a:p>
        </p:txBody>
      </p:sp>
      <p:sp>
        <p:nvSpPr>
          <p:cNvPr id="25603" name="Date Placeholder 1">
            <a:extLst>
              <a:ext uri="{FF2B5EF4-FFF2-40B4-BE49-F238E27FC236}">
                <a16:creationId xmlns:a16="http://schemas.microsoft.com/office/drawing/2014/main" id="{EB5D329B-8AB1-2647-AF8B-E56A0DCB9DB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74BCA6-B7C9-D845-BCFC-513DA51C0ACA}" type="datetime1">
              <a:rPr lang="en-US" altLang="en-US" sz="1200">
                <a:solidFill>
                  <a:srgbClr val="045C75"/>
                </a:solidFill>
              </a:rPr>
              <a:pPr/>
              <a:t>2/19/2025</a:t>
            </a:fld>
            <a:endParaRPr lang="en-US" altLang="en-US" sz="1200">
              <a:solidFill>
                <a:srgbClr val="045C75"/>
              </a:solidFill>
            </a:endParaRPr>
          </a:p>
        </p:txBody>
      </p:sp>
      <p:sp>
        <p:nvSpPr>
          <p:cNvPr id="25604" name="Slide Number Placeholder 2">
            <a:extLst>
              <a:ext uri="{FF2B5EF4-FFF2-40B4-BE49-F238E27FC236}">
                <a16:creationId xmlns:a16="http://schemas.microsoft.com/office/drawing/2014/main" id="{977FE81C-381F-154E-A03A-F112F28515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48C779-C6D9-B04D-A5D2-D957E33B8042}" type="slidenum">
              <a:rPr lang="en-GB" altLang="en-US" sz="1200">
                <a:solidFill>
                  <a:srgbClr val="045C75"/>
                </a:solidFill>
              </a:rPr>
              <a:pPr/>
              <a:t>12</a:t>
            </a:fld>
            <a:endParaRPr lang="en-GB" altLang="en-US" sz="1200">
              <a:solidFill>
                <a:srgbClr val="045C7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2E29-942F-2419-0AA9-E5EF729C9D08}"/>
            </a:ext>
          </a:extLst>
        </p:cNvPr>
        <p:cNvGrpSpPr/>
        <p:nvPr/>
      </p:nvGrpSpPr>
      <p:grpSpPr>
        <a:xfrm>
          <a:off x="0" y="0"/>
          <a:ext cx="0" cy="0"/>
          <a:chOff x="0" y="0"/>
          <a:chExt cx="0" cy="0"/>
        </a:xfrm>
      </p:grpSpPr>
      <p:sp>
        <p:nvSpPr>
          <p:cNvPr id="25601" name="Title 1">
            <a:extLst>
              <a:ext uri="{FF2B5EF4-FFF2-40B4-BE49-F238E27FC236}">
                <a16:creationId xmlns:a16="http://schemas.microsoft.com/office/drawing/2014/main" id="{00066462-AEE9-4F40-9D67-82D21370B5FF}"/>
              </a:ext>
            </a:extLst>
          </p:cNvPr>
          <p:cNvSpPr>
            <a:spLocks noGrp="1"/>
          </p:cNvSpPr>
          <p:nvPr>
            <p:ph type="title"/>
          </p:nvPr>
        </p:nvSpPr>
        <p:spPr>
          <a:xfrm>
            <a:off x="777922" y="1"/>
            <a:ext cx="10085696" cy="720089"/>
          </a:xfrm>
        </p:spPr>
        <p:txBody>
          <a:bodyPr>
            <a:normAutofit/>
          </a:bodyPr>
          <a:lstStyle/>
          <a:p>
            <a:pPr algn="ctr"/>
            <a:r>
              <a:rPr lang="en-US" altLang="en-US" sz="2800" dirty="0"/>
              <a:t>5. Findings and Conclusions</a:t>
            </a:r>
          </a:p>
        </p:txBody>
      </p:sp>
      <p:sp>
        <p:nvSpPr>
          <p:cNvPr id="25602" name="Content Placeholder 2">
            <a:extLst>
              <a:ext uri="{FF2B5EF4-FFF2-40B4-BE49-F238E27FC236}">
                <a16:creationId xmlns:a16="http://schemas.microsoft.com/office/drawing/2014/main" id="{587DBE9D-4D4C-82FD-A941-8511BE50BDB0}"/>
              </a:ext>
            </a:extLst>
          </p:cNvPr>
          <p:cNvSpPr>
            <a:spLocks noGrp="1"/>
          </p:cNvSpPr>
          <p:nvPr>
            <p:ph idx="1"/>
          </p:nvPr>
        </p:nvSpPr>
        <p:spPr>
          <a:xfrm>
            <a:off x="1045029" y="908051"/>
            <a:ext cx="10224654" cy="5229859"/>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With the mass rollout of vaccinations, </a:t>
            </a:r>
            <a:r>
              <a:rPr lang="en-GB" sz="1800" dirty="0">
                <a:solidFill>
                  <a:srgbClr val="FF0000"/>
                </a:solidFill>
                <a:effectLst/>
                <a:latin typeface="Times New Roman" panose="02020603050405020304" pitchFamily="18" charset="0"/>
                <a:ea typeface="Times New Roman" panose="02020603050405020304" pitchFamily="18" charset="0"/>
              </a:rPr>
              <a:t>lockdowns have substantially reduced since 2022 and the adverse impacts of Covid-19 are declining. </a:t>
            </a:r>
            <a:r>
              <a:rPr lang="en-GB" sz="1800" dirty="0">
                <a:effectLst/>
                <a:latin typeface="Times New Roman" panose="02020603050405020304" pitchFamily="18" charset="0"/>
                <a:ea typeface="Times New Roman" panose="02020603050405020304" pitchFamily="18" charset="0"/>
              </a:rPr>
              <a:t>At the same time the demand for goods, most notably energy, have risen at a faster pace than supply could match causing worldwide inflationary pressures. Supply constraints of energy and the acceleration of inflation were exacerbated with the starting of the war between Russia and Ukraine in early 2022. Hence, the economic environment immediately post-2022 may also be regarded as a crisis period and care needs to be taken when using models of bank profit/risk identified for past periods to make (policy) recommendations for the (immediate) future</a:t>
            </a:r>
            <a:r>
              <a:rPr lang="en-GB" sz="2400" dirty="0"/>
              <a:t>. </a:t>
            </a:r>
          </a:p>
          <a:p>
            <a:pPr algn="just"/>
            <a:r>
              <a:rPr lang="en-GB" sz="1800" dirty="0">
                <a:effectLst/>
                <a:latin typeface="Times New Roman" panose="02020603050405020304" pitchFamily="18" charset="0"/>
                <a:ea typeface="Times New Roman" panose="02020603050405020304" pitchFamily="18" charset="0"/>
              </a:rPr>
              <a:t>There is </a:t>
            </a:r>
            <a:r>
              <a:rPr lang="en-GB" sz="1800" dirty="0">
                <a:solidFill>
                  <a:srgbClr val="FF0000"/>
                </a:solidFill>
                <a:effectLst/>
                <a:latin typeface="Times New Roman" panose="02020603050405020304" pitchFamily="18" charset="0"/>
                <a:ea typeface="Times New Roman" panose="02020603050405020304" pitchFamily="18" charset="0"/>
              </a:rPr>
              <a:t>clear heterogeneity across the sub-periods </a:t>
            </a:r>
            <a:r>
              <a:rPr lang="en-GB" sz="1800" dirty="0">
                <a:effectLst/>
                <a:latin typeface="Times New Roman" panose="02020603050405020304" pitchFamily="18" charset="0"/>
                <a:ea typeface="Times New Roman" panose="02020603050405020304" pitchFamily="18" charset="0"/>
              </a:rPr>
              <a:t>and measures of profit/risk in terms of which non-crisis variables are significant and the persistence of profit/risk. Our results suggest that profit/risk are determined by theory-based variables more in non-crisis than crisis periods. Further, profits are less persistent after the GFC suggesting the U.S. banking system became more competitive after this time while risk is generally much more persistent during crisis periods than non-crisis periods.</a:t>
            </a:r>
          </a:p>
          <a:p>
            <a:pPr algn="just"/>
            <a:endParaRPr lang="en-GB" sz="2400" dirty="0"/>
          </a:p>
          <a:p>
            <a:pPr algn="just"/>
            <a:endParaRPr lang="en-GB" altLang="en-US" sz="2400" dirty="0"/>
          </a:p>
        </p:txBody>
      </p:sp>
      <p:sp>
        <p:nvSpPr>
          <p:cNvPr id="25603" name="Date Placeholder 1">
            <a:extLst>
              <a:ext uri="{FF2B5EF4-FFF2-40B4-BE49-F238E27FC236}">
                <a16:creationId xmlns:a16="http://schemas.microsoft.com/office/drawing/2014/main" id="{CCDA2AD4-7B25-0B6A-3262-0F1600505926}"/>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74BCA6-B7C9-D845-BCFC-513DA51C0ACA}" type="datetime1">
              <a:rPr lang="en-US" altLang="en-US" sz="1200">
                <a:solidFill>
                  <a:srgbClr val="045C75"/>
                </a:solidFill>
              </a:rPr>
              <a:pPr/>
              <a:t>2/19/2025</a:t>
            </a:fld>
            <a:endParaRPr lang="en-US" altLang="en-US" sz="1200">
              <a:solidFill>
                <a:srgbClr val="045C75"/>
              </a:solidFill>
            </a:endParaRPr>
          </a:p>
        </p:txBody>
      </p:sp>
      <p:sp>
        <p:nvSpPr>
          <p:cNvPr id="25604" name="Slide Number Placeholder 2">
            <a:extLst>
              <a:ext uri="{FF2B5EF4-FFF2-40B4-BE49-F238E27FC236}">
                <a16:creationId xmlns:a16="http://schemas.microsoft.com/office/drawing/2014/main" id="{A64A3CA8-26C8-9B5F-C74C-BD5AFDF225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48C779-C6D9-B04D-A5D2-D957E33B8042}" type="slidenum">
              <a:rPr lang="en-GB" altLang="en-US" sz="1200">
                <a:solidFill>
                  <a:srgbClr val="045C75"/>
                </a:solidFill>
              </a:rPr>
              <a:pPr/>
              <a:t>13</a:t>
            </a:fld>
            <a:endParaRPr lang="en-GB" altLang="en-US" sz="1200">
              <a:solidFill>
                <a:srgbClr val="045C75"/>
              </a:solidFill>
            </a:endParaRPr>
          </a:p>
        </p:txBody>
      </p:sp>
    </p:spTree>
    <p:extLst>
      <p:ext uri="{BB962C8B-B14F-4D97-AF65-F5344CB8AC3E}">
        <p14:creationId xmlns:p14="http://schemas.microsoft.com/office/powerpoint/2010/main" val="329801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41AE-8CE3-1D70-5C57-11FD44415BAC}"/>
            </a:ext>
          </a:extLst>
        </p:cNvPr>
        <p:cNvGrpSpPr/>
        <p:nvPr/>
      </p:nvGrpSpPr>
      <p:grpSpPr>
        <a:xfrm>
          <a:off x="0" y="0"/>
          <a:ext cx="0" cy="0"/>
          <a:chOff x="0" y="0"/>
          <a:chExt cx="0" cy="0"/>
        </a:xfrm>
      </p:grpSpPr>
      <p:sp>
        <p:nvSpPr>
          <p:cNvPr id="25601" name="Title 1">
            <a:extLst>
              <a:ext uri="{FF2B5EF4-FFF2-40B4-BE49-F238E27FC236}">
                <a16:creationId xmlns:a16="http://schemas.microsoft.com/office/drawing/2014/main" id="{80599972-6A24-052B-3FF3-1561545E54F6}"/>
              </a:ext>
            </a:extLst>
          </p:cNvPr>
          <p:cNvSpPr>
            <a:spLocks noGrp="1"/>
          </p:cNvSpPr>
          <p:nvPr>
            <p:ph type="title"/>
          </p:nvPr>
        </p:nvSpPr>
        <p:spPr>
          <a:xfrm>
            <a:off x="777922" y="1"/>
            <a:ext cx="10085696" cy="720089"/>
          </a:xfrm>
        </p:spPr>
        <p:txBody>
          <a:bodyPr>
            <a:normAutofit/>
          </a:bodyPr>
          <a:lstStyle/>
          <a:p>
            <a:pPr algn="ctr"/>
            <a:r>
              <a:rPr lang="en-US" altLang="en-US" sz="2800" dirty="0"/>
              <a:t>5. Findings and Conclusions</a:t>
            </a:r>
          </a:p>
        </p:txBody>
      </p:sp>
      <p:sp>
        <p:nvSpPr>
          <p:cNvPr id="25602" name="Content Placeholder 2">
            <a:extLst>
              <a:ext uri="{FF2B5EF4-FFF2-40B4-BE49-F238E27FC236}">
                <a16:creationId xmlns:a16="http://schemas.microsoft.com/office/drawing/2014/main" id="{560436A9-2E24-7364-B72D-62F73C48FEAB}"/>
              </a:ext>
            </a:extLst>
          </p:cNvPr>
          <p:cNvSpPr>
            <a:spLocks noGrp="1"/>
          </p:cNvSpPr>
          <p:nvPr>
            <p:ph idx="1"/>
          </p:nvPr>
        </p:nvSpPr>
        <p:spPr>
          <a:xfrm>
            <a:off x="1045029" y="908051"/>
            <a:ext cx="10224654" cy="5229859"/>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Our findings indicate the need for </a:t>
            </a:r>
            <a:r>
              <a:rPr lang="en-GB" sz="1800" dirty="0">
                <a:solidFill>
                  <a:srgbClr val="FF0000"/>
                </a:solidFill>
                <a:effectLst/>
                <a:latin typeface="Times New Roman" panose="02020603050405020304" pitchFamily="18" charset="0"/>
                <a:ea typeface="Times New Roman" panose="02020603050405020304" pitchFamily="18" charset="0"/>
              </a:rPr>
              <a:t>responses and action plans from the Federal Reserve to mitigate different types of financial risks</a:t>
            </a:r>
            <a:r>
              <a:rPr lang="en-GB" sz="1800" dirty="0">
                <a:effectLst/>
                <a:latin typeface="Times New Roman" panose="02020603050405020304" pitchFamily="18" charset="0"/>
                <a:ea typeface="Times New Roman" panose="02020603050405020304" pitchFamily="18" charset="0"/>
              </a:rPr>
              <a:t> that could be presented by evolving idiosyncratic crisis in the near future, which, hence, affects financial stability </a:t>
            </a:r>
          </a:p>
          <a:p>
            <a:pPr algn="just"/>
            <a:r>
              <a:rPr lang="en-GB" sz="1800" dirty="0">
                <a:effectLst/>
                <a:latin typeface="Times New Roman" panose="02020603050405020304" pitchFamily="18" charset="0"/>
                <a:ea typeface="Times New Roman" panose="02020603050405020304" pitchFamily="18" charset="0"/>
              </a:rPr>
              <a:t>If the </a:t>
            </a:r>
            <a:r>
              <a:rPr lang="en-GB" sz="1800" dirty="0">
                <a:solidFill>
                  <a:srgbClr val="FF0000"/>
                </a:solidFill>
                <a:effectLst/>
                <a:latin typeface="Times New Roman" panose="02020603050405020304" pitchFamily="18" charset="0"/>
                <a:ea typeface="Times New Roman" panose="02020603050405020304" pitchFamily="18" charset="0"/>
              </a:rPr>
              <a:t>economy does recover more quickly than expected from the emerging energy and inflationary pressures, bank profitability should be able to recover post-Covid-19. However, if these issues drag on longer than expected, bank profitability will be drastically affected without intervention from the governments. </a:t>
            </a:r>
            <a:r>
              <a:rPr lang="en-GB" sz="1800" dirty="0">
                <a:effectLst/>
                <a:latin typeface="Times New Roman" panose="02020603050405020304" pitchFamily="18" charset="0"/>
                <a:ea typeface="Times New Roman" panose="02020603050405020304" pitchFamily="18" charset="0"/>
              </a:rPr>
              <a:t>Specifically, the Federal Reserve’s raising of interest rates from late 2022 throughout 2023 is a policy aimed at reducing regional inflation which should also help bank profitability</a:t>
            </a:r>
            <a:r>
              <a:rPr lang="en-GB" sz="2400" dirty="0"/>
              <a:t>. </a:t>
            </a:r>
          </a:p>
          <a:p>
            <a:pPr algn="just"/>
            <a:endParaRPr lang="en-GB" altLang="en-US" sz="2400" dirty="0"/>
          </a:p>
        </p:txBody>
      </p:sp>
      <p:sp>
        <p:nvSpPr>
          <p:cNvPr id="25603" name="Date Placeholder 1">
            <a:extLst>
              <a:ext uri="{FF2B5EF4-FFF2-40B4-BE49-F238E27FC236}">
                <a16:creationId xmlns:a16="http://schemas.microsoft.com/office/drawing/2014/main" id="{8E54B989-1D64-5435-F063-573550AC2A9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74BCA6-B7C9-D845-BCFC-513DA51C0ACA}" type="datetime1">
              <a:rPr lang="en-US" altLang="en-US" sz="1200">
                <a:solidFill>
                  <a:srgbClr val="045C75"/>
                </a:solidFill>
              </a:rPr>
              <a:pPr/>
              <a:t>2/19/2025</a:t>
            </a:fld>
            <a:endParaRPr lang="en-US" altLang="en-US" sz="1200">
              <a:solidFill>
                <a:srgbClr val="045C75"/>
              </a:solidFill>
            </a:endParaRPr>
          </a:p>
        </p:txBody>
      </p:sp>
      <p:sp>
        <p:nvSpPr>
          <p:cNvPr id="25604" name="Slide Number Placeholder 2">
            <a:extLst>
              <a:ext uri="{FF2B5EF4-FFF2-40B4-BE49-F238E27FC236}">
                <a16:creationId xmlns:a16="http://schemas.microsoft.com/office/drawing/2014/main" id="{858B8E8A-287B-B87F-6148-E75AF2D272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848C779-C6D9-B04D-A5D2-D957E33B8042}" type="slidenum">
              <a:rPr lang="en-GB" altLang="en-US" sz="1200">
                <a:solidFill>
                  <a:srgbClr val="045C75"/>
                </a:solidFill>
              </a:rPr>
              <a:pPr/>
              <a:t>14</a:t>
            </a:fld>
            <a:endParaRPr lang="en-GB" altLang="en-US" sz="1200">
              <a:solidFill>
                <a:srgbClr val="045C75"/>
              </a:solidFill>
            </a:endParaRPr>
          </a:p>
        </p:txBody>
      </p:sp>
    </p:spTree>
    <p:extLst>
      <p:ext uri="{BB962C8B-B14F-4D97-AF65-F5344CB8AC3E}">
        <p14:creationId xmlns:p14="http://schemas.microsoft.com/office/powerpoint/2010/main" val="428452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ED25BF6-8D8F-8A4E-8440-8D13273BA3C6}"/>
              </a:ext>
            </a:extLst>
          </p:cNvPr>
          <p:cNvSpPr>
            <a:spLocks noGrp="1" noChangeArrowheads="1"/>
          </p:cNvSpPr>
          <p:nvPr>
            <p:ph type="title"/>
          </p:nvPr>
        </p:nvSpPr>
        <p:spPr>
          <a:xfrm>
            <a:off x="2590800" y="1988840"/>
            <a:ext cx="7010400" cy="1583036"/>
          </a:xfrm>
          <a:ln>
            <a:miter lim="800000"/>
            <a:headEnd/>
            <a:tailEnd/>
          </a:ln>
        </p:spPr>
        <p:txBody>
          <a:bodyPr>
            <a:noAutofit/>
          </a:bodyPr>
          <a:lstStyle/>
          <a:p>
            <a:pPr algn="ctr">
              <a:defRPr/>
            </a:pPr>
            <a:r>
              <a:rPr lang="en-GB" sz="4800" i="1" dirty="0"/>
              <a:t>Thank you for your attention!</a:t>
            </a:r>
          </a:p>
        </p:txBody>
      </p:sp>
      <p:sp>
        <p:nvSpPr>
          <p:cNvPr id="2" name="Date Placeholder 1">
            <a:extLst>
              <a:ext uri="{FF2B5EF4-FFF2-40B4-BE49-F238E27FC236}">
                <a16:creationId xmlns:a16="http://schemas.microsoft.com/office/drawing/2014/main" id="{871F8783-DBD9-4D45-BE82-3A0492A40D1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C595BD56-FACE-0B4F-9EDA-90133550542D}" type="datetime1">
              <a:rPr lang="en-US" altLang="en-US" sz="1200">
                <a:solidFill>
                  <a:srgbClr val="045C75"/>
                </a:solidFill>
              </a:rPr>
              <a:pPr/>
              <a:t>2/19/2025</a:t>
            </a:fld>
            <a:endParaRPr lang="en-US" altLang="en-US" sz="1200">
              <a:solidFill>
                <a:srgbClr val="045C75"/>
              </a:solidFill>
            </a:endParaRPr>
          </a:p>
        </p:txBody>
      </p:sp>
      <p:sp>
        <p:nvSpPr>
          <p:cNvPr id="27651" name="Slide Number Placeholder 2">
            <a:extLst>
              <a:ext uri="{FF2B5EF4-FFF2-40B4-BE49-F238E27FC236}">
                <a16:creationId xmlns:a16="http://schemas.microsoft.com/office/drawing/2014/main" id="{F44FE8E1-62D3-6F44-AEFE-1CE15D8711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A1283A82-F2A7-784E-8B85-60A8917C9700}" type="slidenum">
              <a:rPr lang="en-GB" altLang="en-US" sz="1200">
                <a:solidFill>
                  <a:srgbClr val="045C75"/>
                </a:solidFill>
              </a:rPr>
              <a:pPr/>
              <a:t>15</a:t>
            </a:fld>
            <a:endParaRPr lang="en-GB"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0" fill="hold"/>
                                        <p:tgtEl>
                                          <p:spTgt spid="27650"/>
                                        </p:tgtEl>
                                        <p:attrNameLst>
                                          <p:attrName>ppt_w</p:attrName>
                                        </p:attrNameLst>
                                      </p:cBhvr>
                                      <p:tavLst>
                                        <p:tav tm="0" fmla="#ppt_w*sin(2.5*pi*$)">
                                          <p:val>
                                            <p:fltVal val="0"/>
                                          </p:val>
                                        </p:tav>
                                        <p:tav tm="100000">
                                          <p:val>
                                            <p:fltVal val="1"/>
                                          </p:val>
                                        </p:tav>
                                      </p:tavLst>
                                    </p:anim>
                                    <p:anim calcmode="lin" valueType="num">
                                      <p:cBhvr>
                                        <p:cTn id="8" dur="5000" fill="hold"/>
                                        <p:tgtEl>
                                          <p:spTgt spid="2765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0" fill="hold"/>
                                        <p:tgtEl>
                                          <p:spTgt spid="27650"/>
                                        </p:tgtEl>
                                        <p:attrNameLst>
                                          <p:attrName>ppt_x</p:attrName>
                                        </p:attrNameLst>
                                      </p:cBhvr>
                                      <p:tavLst>
                                        <p:tav tm="0">
                                          <p:val>
                                            <p:strVal val="#ppt_x"/>
                                          </p:val>
                                        </p:tav>
                                        <p:tav tm="100000">
                                          <p:val>
                                            <p:strVal val="#ppt_x"/>
                                          </p:val>
                                        </p:tav>
                                      </p:tavLst>
                                    </p:anim>
                                    <p:anim calcmode="lin" valueType="num">
                                      <p:cBhvr additive="base">
                                        <p:cTn id="14" dur="50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A6721D-BC62-0446-8E48-C20A2150264D}"/>
              </a:ext>
            </a:extLst>
          </p:cNvPr>
          <p:cNvSpPr>
            <a:spLocks noGrp="1"/>
          </p:cNvSpPr>
          <p:nvPr>
            <p:ph type="title"/>
          </p:nvPr>
        </p:nvSpPr>
        <p:spPr>
          <a:xfrm>
            <a:off x="2495550" y="692150"/>
            <a:ext cx="7272338" cy="649288"/>
          </a:xfrm>
        </p:spPr>
        <p:txBody>
          <a:bodyPr>
            <a:normAutofit fontScale="90000"/>
          </a:bodyPr>
          <a:lstStyle/>
          <a:p>
            <a:pPr algn="ctr" eaLnBrk="1" hangingPunct="1"/>
            <a:r>
              <a:rPr lang="en-GB" altLang="en-US"/>
              <a:t>Outline of the presentation</a:t>
            </a:r>
          </a:p>
        </p:txBody>
      </p:sp>
      <p:sp>
        <p:nvSpPr>
          <p:cNvPr id="8195" name="Rectangle 3">
            <a:extLst>
              <a:ext uri="{FF2B5EF4-FFF2-40B4-BE49-F238E27FC236}">
                <a16:creationId xmlns:a16="http://schemas.microsoft.com/office/drawing/2014/main" id="{D5B89AB7-5D52-C04B-BA6D-3D4B068B3E47}"/>
              </a:ext>
            </a:extLst>
          </p:cNvPr>
          <p:cNvSpPr>
            <a:spLocks noGrp="1"/>
          </p:cNvSpPr>
          <p:nvPr>
            <p:ph idx="1"/>
          </p:nvPr>
        </p:nvSpPr>
        <p:spPr>
          <a:xfrm>
            <a:off x="2057400" y="2420938"/>
            <a:ext cx="8153400" cy="3979862"/>
          </a:xfrm>
        </p:spPr>
        <p:txBody>
          <a:bodyPr/>
          <a:lstStyle/>
          <a:p>
            <a:pPr marL="990600" lvl="1" indent="-533400">
              <a:buFont typeface="Wingdings" pitchFamily="2" charset="2"/>
              <a:buAutoNum type="arabicPeriod"/>
            </a:pPr>
            <a:r>
              <a:rPr lang="en-GB" altLang="en-US"/>
              <a:t>Objectives</a:t>
            </a:r>
          </a:p>
          <a:p>
            <a:pPr marL="990600" lvl="1" indent="-533400">
              <a:buFont typeface="Wingdings" pitchFamily="2" charset="2"/>
              <a:buAutoNum type="arabicPeriod"/>
            </a:pPr>
            <a:r>
              <a:rPr lang="en-GB" altLang="en-US"/>
              <a:t>Literature review</a:t>
            </a:r>
          </a:p>
          <a:p>
            <a:pPr marL="990600" lvl="1" indent="-533400">
              <a:buFont typeface="Wingdings" pitchFamily="2" charset="2"/>
              <a:buAutoNum type="arabicPeriod"/>
            </a:pPr>
            <a:r>
              <a:rPr lang="en-GB" altLang="en-US"/>
              <a:t>Methodology</a:t>
            </a:r>
          </a:p>
          <a:p>
            <a:pPr marL="990600" lvl="1" indent="-533400">
              <a:buFont typeface="Wingdings" pitchFamily="2" charset="2"/>
              <a:buAutoNum type="arabicPeriod"/>
            </a:pPr>
            <a:r>
              <a:rPr lang="en-GB" altLang="en-US"/>
              <a:t>Results</a:t>
            </a:r>
          </a:p>
          <a:p>
            <a:pPr marL="990600" lvl="1" indent="-533400">
              <a:buFont typeface="Wingdings" pitchFamily="2" charset="2"/>
              <a:buAutoNum type="arabicPeriod"/>
            </a:pPr>
            <a:r>
              <a:rPr lang="en-GB" altLang="en-US"/>
              <a:t>Conclusions</a:t>
            </a:r>
          </a:p>
        </p:txBody>
      </p:sp>
      <p:sp>
        <p:nvSpPr>
          <p:cNvPr id="16387" name="Date Placeholder 1">
            <a:extLst>
              <a:ext uri="{FF2B5EF4-FFF2-40B4-BE49-F238E27FC236}">
                <a16:creationId xmlns:a16="http://schemas.microsoft.com/office/drawing/2014/main" id="{0DA9F996-E8CA-084B-8D8B-7810E3F9DE23}"/>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340A879D-9714-E74E-93F8-52016DC1FDE4}" type="datetime1">
              <a:rPr lang="en-US" altLang="en-US" sz="1200">
                <a:solidFill>
                  <a:srgbClr val="045C75"/>
                </a:solidFill>
              </a:rPr>
              <a:pPr/>
              <a:t>2/19/2025</a:t>
            </a:fld>
            <a:endParaRPr lang="en-US" altLang="en-US" sz="1200">
              <a:solidFill>
                <a:srgbClr val="045C75"/>
              </a:solidFill>
            </a:endParaRPr>
          </a:p>
        </p:txBody>
      </p:sp>
      <p:sp>
        <p:nvSpPr>
          <p:cNvPr id="16388" name="Slide Number Placeholder 2">
            <a:extLst>
              <a:ext uri="{FF2B5EF4-FFF2-40B4-BE49-F238E27FC236}">
                <a16:creationId xmlns:a16="http://schemas.microsoft.com/office/drawing/2014/main" id="{EF6C0CA3-F17E-5040-B695-A4D17E566F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0A203BF-713D-664E-8812-C3EFBF100A42}" type="slidenum">
              <a:rPr lang="en-GB" altLang="en-US" sz="1200">
                <a:solidFill>
                  <a:srgbClr val="045C75"/>
                </a:solidFill>
              </a:rPr>
              <a:pPr/>
              <a:t>2</a:t>
            </a:fld>
            <a:endParaRPr lang="en-GB" altLang="en-US" sz="1200">
              <a:solidFill>
                <a:srgbClr val="045C75"/>
              </a:solidFill>
            </a:endParaRPr>
          </a:p>
        </p:txBody>
      </p:sp>
    </p:spTree>
    <p:custDataLst>
      <p:tags r:id="rId1"/>
    </p:custDataLst>
  </p:cSld>
  <p:clrMapOvr>
    <a:masterClrMapping/>
  </p:clrMapOvr>
  <p:transition advTm="171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2000"/>
                                        <p:tgtEl>
                                          <p:spTgt spid="81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5">
                                            <p:txEl>
                                              <p:pRg st="2" end="2"/>
                                            </p:txEl>
                                          </p:spTgt>
                                        </p:tgtEl>
                                        <p:attrNameLst>
                                          <p:attrName>style.visibility</p:attrName>
                                        </p:attrNameLst>
                                      </p:cBhvr>
                                      <p:to>
                                        <p:strVal val="visible"/>
                                      </p:to>
                                    </p:set>
                                    <p:animEffect transition="in" filter="fade">
                                      <p:cBhvr>
                                        <p:cTn id="18" dur="2000"/>
                                        <p:tgtEl>
                                          <p:spTgt spid="81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Effect transition="in" filter="fade">
                                      <p:cBhvr>
                                        <p:cTn id="21" dur="2000"/>
                                        <p:tgtEl>
                                          <p:spTgt spid="819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BE23B8-FCA9-5E45-BFC3-62FDB7BFEE9E}"/>
              </a:ext>
            </a:extLst>
          </p:cNvPr>
          <p:cNvSpPr>
            <a:spLocks noGrp="1"/>
          </p:cNvSpPr>
          <p:nvPr>
            <p:ph type="title"/>
          </p:nvPr>
        </p:nvSpPr>
        <p:spPr>
          <a:xfrm>
            <a:off x="2063750" y="188913"/>
            <a:ext cx="7753350" cy="576262"/>
          </a:xfrm>
        </p:spPr>
        <p:txBody>
          <a:bodyPr/>
          <a:lstStyle/>
          <a:p>
            <a:pPr algn="ctr" eaLnBrk="1" hangingPunct="1"/>
            <a:r>
              <a:rPr lang="en-GB" altLang="en-US" sz="3200"/>
              <a:t>1. Objectives</a:t>
            </a:r>
          </a:p>
        </p:txBody>
      </p:sp>
      <p:sp>
        <p:nvSpPr>
          <p:cNvPr id="17410" name="Rectangle 3">
            <a:extLst>
              <a:ext uri="{FF2B5EF4-FFF2-40B4-BE49-F238E27FC236}">
                <a16:creationId xmlns:a16="http://schemas.microsoft.com/office/drawing/2014/main" id="{47B9CE7B-887E-D141-82E8-6A1536DE3AFE}"/>
              </a:ext>
            </a:extLst>
          </p:cNvPr>
          <p:cNvSpPr>
            <a:spLocks noGrp="1"/>
          </p:cNvSpPr>
          <p:nvPr>
            <p:ph idx="1"/>
          </p:nvPr>
        </p:nvSpPr>
        <p:spPr>
          <a:xfrm>
            <a:off x="997528" y="1196976"/>
            <a:ext cx="10284030" cy="4708525"/>
          </a:xfrm>
        </p:spPr>
        <p:txBody>
          <a:bodyPr>
            <a:normAutofit lnSpcReduction="10000"/>
          </a:bodyPr>
          <a:lstStyle/>
          <a:p>
            <a:pPr algn="just">
              <a:lnSpc>
                <a:spcPct val="80000"/>
              </a:lnSpc>
            </a:pPr>
            <a:r>
              <a:rPr lang="en-GB" altLang="en-US" sz="2800" dirty="0"/>
              <a:t>We examine</a:t>
            </a:r>
            <a:r>
              <a:rPr lang="en-GB" sz="2800" dirty="0"/>
              <a:t> the effect of crises on bank profitability and bank risk across 50 U.S. states and the District of Columbia from 1991 to 2022.</a:t>
            </a:r>
          </a:p>
          <a:p>
            <a:pPr algn="just">
              <a:lnSpc>
                <a:spcPct val="80000"/>
              </a:lnSpc>
            </a:pPr>
            <a:r>
              <a:rPr lang="en-GB" altLang="en-US" sz="2800" dirty="0"/>
              <a:t>We use aggregated annual data</a:t>
            </a:r>
          </a:p>
          <a:p>
            <a:pPr algn="just">
              <a:lnSpc>
                <a:spcPct val="80000"/>
              </a:lnSpc>
            </a:pPr>
            <a:r>
              <a:rPr lang="en-GB" sz="2800" dirty="0"/>
              <a:t>The pandemic caused recessions around the world and lead to the sharpest economic descent in U.S. recorded history. The Covid-19 outbreak also triggered the most rapid and comprehensive set of policy responses ever</a:t>
            </a:r>
          </a:p>
          <a:p>
            <a:pPr algn="just" eaLnBrk="1" hangingPunct="1">
              <a:lnSpc>
                <a:spcPct val="80000"/>
              </a:lnSpc>
            </a:pPr>
            <a:r>
              <a:rPr lang="en-GB" sz="2800" dirty="0"/>
              <a:t>The Global Financial Crisis (GFC) of 2007–2009 and the Covid-19 pandemic in 2020 have a significant negative impact on bank profitability.</a:t>
            </a:r>
          </a:p>
          <a:p>
            <a:pPr algn="just" eaLnBrk="1" hangingPunct="1">
              <a:lnSpc>
                <a:spcPct val="80000"/>
              </a:lnSpc>
            </a:pPr>
            <a:r>
              <a:rPr lang="en-GB" sz="2800" dirty="0"/>
              <a:t>The Covid-19 pandemic dummy variable in 2021 had a significant and positive impact on bank profits. </a:t>
            </a:r>
            <a:endParaRPr lang="en-GB" altLang="en-US" sz="2800" dirty="0"/>
          </a:p>
          <a:p>
            <a:pPr algn="just" eaLnBrk="1" hangingPunct="1">
              <a:lnSpc>
                <a:spcPct val="80000"/>
              </a:lnSpc>
            </a:pPr>
            <a:endParaRPr lang="en-GB" altLang="en-US" sz="2800" dirty="0"/>
          </a:p>
          <a:p>
            <a:pPr algn="just" eaLnBrk="1" hangingPunct="1">
              <a:lnSpc>
                <a:spcPct val="80000"/>
              </a:lnSpc>
              <a:buFont typeface="Monotype Sorts" pitchFamily="2" charset="2"/>
              <a:buNone/>
            </a:pPr>
            <a:endParaRPr lang="en-GB" altLang="en-US" sz="2800" dirty="0"/>
          </a:p>
        </p:txBody>
      </p:sp>
      <p:sp>
        <p:nvSpPr>
          <p:cNvPr id="17411" name="Date Placeholder 1">
            <a:extLst>
              <a:ext uri="{FF2B5EF4-FFF2-40B4-BE49-F238E27FC236}">
                <a16:creationId xmlns:a16="http://schemas.microsoft.com/office/drawing/2014/main" id="{6CE5CC51-838B-E742-B6A1-B23D9E1BB044}"/>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3295D1C1-C957-B244-BA21-2570CE30143E}" type="datetime1">
              <a:rPr lang="en-US" altLang="en-US" sz="1200">
                <a:solidFill>
                  <a:srgbClr val="045C75"/>
                </a:solidFill>
              </a:rPr>
              <a:pPr/>
              <a:t>2/19/2025</a:t>
            </a:fld>
            <a:endParaRPr lang="en-US" altLang="en-US" sz="1200">
              <a:solidFill>
                <a:srgbClr val="045C75"/>
              </a:solidFill>
            </a:endParaRPr>
          </a:p>
        </p:txBody>
      </p:sp>
      <p:sp>
        <p:nvSpPr>
          <p:cNvPr id="17412" name="Slide Number Placeholder 2">
            <a:extLst>
              <a:ext uri="{FF2B5EF4-FFF2-40B4-BE49-F238E27FC236}">
                <a16:creationId xmlns:a16="http://schemas.microsoft.com/office/drawing/2014/main" id="{90D18E78-0727-BE4C-8AE0-8226784EC9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A39E49EA-F1F8-4644-BA24-F4276572975F}" type="slidenum">
              <a:rPr lang="en-GB" altLang="en-US" sz="1200">
                <a:solidFill>
                  <a:srgbClr val="045C75"/>
                </a:solidFill>
              </a:rPr>
              <a:pPr/>
              <a:t>3</a:t>
            </a:fld>
            <a:endParaRPr lang="en-GB" altLang="en-US" sz="1200">
              <a:solidFill>
                <a:srgbClr val="045C7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72F4E0B0-9B13-874D-9C4C-7C00DAFCFEE6}"/>
              </a:ext>
            </a:extLst>
          </p:cNvPr>
          <p:cNvSpPr>
            <a:spLocks noGrp="1"/>
          </p:cNvSpPr>
          <p:nvPr>
            <p:ph type="title"/>
          </p:nvPr>
        </p:nvSpPr>
        <p:spPr>
          <a:xfrm>
            <a:off x="2063750" y="188913"/>
            <a:ext cx="8229600" cy="792162"/>
          </a:xfrm>
        </p:spPr>
        <p:txBody>
          <a:bodyPr>
            <a:normAutofit fontScale="90000"/>
          </a:bodyPr>
          <a:lstStyle/>
          <a:p>
            <a:pPr algn="ctr"/>
            <a:br>
              <a:rPr lang="en-GB" altLang="en-US" sz="3200"/>
            </a:br>
            <a:r>
              <a:rPr lang="en-GB" altLang="en-US" sz="3200"/>
              <a:t>2. Literature review</a:t>
            </a:r>
          </a:p>
        </p:txBody>
      </p:sp>
      <p:sp>
        <p:nvSpPr>
          <p:cNvPr id="18434" name="Content Placeholder 2">
            <a:extLst>
              <a:ext uri="{FF2B5EF4-FFF2-40B4-BE49-F238E27FC236}">
                <a16:creationId xmlns:a16="http://schemas.microsoft.com/office/drawing/2014/main" id="{3D7EFF08-154B-154F-8DED-CD7A62997A6B}"/>
              </a:ext>
            </a:extLst>
          </p:cNvPr>
          <p:cNvSpPr>
            <a:spLocks noGrp="1"/>
          </p:cNvSpPr>
          <p:nvPr>
            <p:ph idx="1"/>
          </p:nvPr>
        </p:nvSpPr>
        <p:spPr>
          <a:xfrm>
            <a:off x="1140030" y="1169989"/>
            <a:ext cx="10472849" cy="5165725"/>
          </a:xfrm>
        </p:spPr>
        <p:txBody>
          <a:bodyPr>
            <a:normAutofit/>
          </a:bodyPr>
          <a:lstStyle/>
          <a:p>
            <a:pPr algn="just">
              <a:buFont typeface="Arial" panose="020B0604020202020204" pitchFamily="34" charset="0"/>
              <a:buChar char="•"/>
            </a:pPr>
            <a:r>
              <a:rPr lang="en-GB" sz="1800" dirty="0"/>
              <a:t>Policymakers learned several lessons from the 2007–2009 Global Financial Crisis (GFC) and the GFC changed the goals of bank regulation. Before the GFC the main goals were </a:t>
            </a:r>
            <a:r>
              <a:rPr lang="en-GB" sz="1800" dirty="0">
                <a:solidFill>
                  <a:srgbClr val="FF0000"/>
                </a:solidFill>
              </a:rPr>
              <a:t>largely micro-prudential in nature,</a:t>
            </a:r>
            <a:r>
              <a:rPr lang="en-GB" sz="1800" dirty="0"/>
              <a:t> aiming to promote the safety and soundness of individual financial institutions. After the GFC, policymakers increasingly adopted a </a:t>
            </a:r>
            <a:r>
              <a:rPr lang="en-GB" sz="1800" dirty="0">
                <a:solidFill>
                  <a:srgbClr val="FF0000"/>
                </a:solidFill>
              </a:rPr>
              <a:t>macro-prudential approach</a:t>
            </a:r>
            <a:r>
              <a:rPr lang="en-GB" sz="1800" dirty="0"/>
              <a:t>, recognizing that, in the presence of fire-sale and credit-crunch externalities, they must take steps to promote the soundness and stability of the whole financial system (Hanson et al., 2011 and Blank et al., 2020)</a:t>
            </a:r>
            <a:r>
              <a:rPr lang="en-GB" altLang="en-US" sz="1800" dirty="0"/>
              <a:t>.</a:t>
            </a:r>
          </a:p>
          <a:p>
            <a:pPr algn="just"/>
            <a:r>
              <a:rPr lang="en-GB" sz="1800" dirty="0"/>
              <a:t>Some economies such as China, Brazil and Vietnam </a:t>
            </a:r>
            <a:r>
              <a:rPr lang="en-GB" sz="1800" dirty="0">
                <a:solidFill>
                  <a:srgbClr val="FF0000"/>
                </a:solidFill>
              </a:rPr>
              <a:t>were not as drastically affected by the GFC </a:t>
            </a:r>
            <a:r>
              <a:rPr lang="en-GB" sz="1800" dirty="0"/>
              <a:t>as other countries because free international capital mobility was limited for these nations, or the financial market did not attract much foreign capital in the first place. In contrast, the Covid-19 </a:t>
            </a:r>
            <a:r>
              <a:rPr lang="en-GB" sz="1800" dirty="0">
                <a:solidFill>
                  <a:srgbClr val="FF0000"/>
                </a:solidFill>
              </a:rPr>
              <a:t>pandemic dramatically affected all nations </a:t>
            </a:r>
            <a:r>
              <a:rPr lang="en-GB" sz="1800" dirty="0"/>
              <a:t>as countries could not close borders for too long. While research on the impacts of the Covid-19 pandemic on banking and financial systems are increasing the final effect of this crisis is still unknown (Goodell, 2020; Berger and </a:t>
            </a:r>
            <a:r>
              <a:rPr lang="en-GB" sz="1800" dirty="0" err="1"/>
              <a:t>Demirguc-Kunt</a:t>
            </a:r>
            <a:r>
              <a:rPr lang="en-GB" sz="1800" dirty="0"/>
              <a:t>, 2021; Berger et al. 2021)</a:t>
            </a:r>
          </a:p>
          <a:p>
            <a:pPr algn="just"/>
            <a:endParaRPr lang="en-GB" altLang="en-US" sz="1800" dirty="0"/>
          </a:p>
          <a:p>
            <a:pPr algn="just"/>
            <a:endParaRPr lang="en-GB" altLang="en-US" sz="1800" dirty="0"/>
          </a:p>
          <a:p>
            <a:pPr algn="just"/>
            <a:endParaRPr lang="en-GB" altLang="en-US" sz="1800" dirty="0"/>
          </a:p>
        </p:txBody>
      </p:sp>
      <p:sp>
        <p:nvSpPr>
          <p:cNvPr id="18435" name="Rectangle 2">
            <a:extLst>
              <a:ext uri="{FF2B5EF4-FFF2-40B4-BE49-F238E27FC236}">
                <a16:creationId xmlns:a16="http://schemas.microsoft.com/office/drawing/2014/main" id="{C37B654F-CB08-2446-9F39-D450FE252CAC}"/>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6" name="Rectangle 4">
            <a:extLst>
              <a:ext uri="{FF2B5EF4-FFF2-40B4-BE49-F238E27FC236}">
                <a16:creationId xmlns:a16="http://schemas.microsoft.com/office/drawing/2014/main" id="{CE26FB25-76A9-F848-B211-7FC2AD6BDDE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7" name="Rectangle 9">
            <a:extLst>
              <a:ext uri="{FF2B5EF4-FFF2-40B4-BE49-F238E27FC236}">
                <a16:creationId xmlns:a16="http://schemas.microsoft.com/office/drawing/2014/main" id="{E28B733C-F0FB-EE47-B7D4-B08C4460C82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8" name="Rectangle 11">
            <a:extLst>
              <a:ext uri="{FF2B5EF4-FFF2-40B4-BE49-F238E27FC236}">
                <a16:creationId xmlns:a16="http://schemas.microsoft.com/office/drawing/2014/main" id="{96EE75E9-A11B-AE43-A93F-35BBD56BE8A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39" name="Rectangle 13">
            <a:extLst>
              <a:ext uri="{FF2B5EF4-FFF2-40B4-BE49-F238E27FC236}">
                <a16:creationId xmlns:a16="http://schemas.microsoft.com/office/drawing/2014/main" id="{BB59D39A-9BDC-ED47-8EAE-C7B75E8882F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0" name="Rectangle 15">
            <a:extLst>
              <a:ext uri="{FF2B5EF4-FFF2-40B4-BE49-F238E27FC236}">
                <a16:creationId xmlns:a16="http://schemas.microsoft.com/office/drawing/2014/main" id="{FB5DA92C-A7F0-E44C-84C1-912500F3491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1" name="Rectangle 17">
            <a:extLst>
              <a:ext uri="{FF2B5EF4-FFF2-40B4-BE49-F238E27FC236}">
                <a16:creationId xmlns:a16="http://schemas.microsoft.com/office/drawing/2014/main" id="{675F3ECA-3C9D-7C43-BEAA-9E7E36B4405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2" name="Rectangle 19">
            <a:extLst>
              <a:ext uri="{FF2B5EF4-FFF2-40B4-BE49-F238E27FC236}">
                <a16:creationId xmlns:a16="http://schemas.microsoft.com/office/drawing/2014/main" id="{827F7989-60E5-D440-903D-5E87A13F196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3" name="Rectangle 9">
            <a:extLst>
              <a:ext uri="{FF2B5EF4-FFF2-40B4-BE49-F238E27FC236}">
                <a16:creationId xmlns:a16="http://schemas.microsoft.com/office/drawing/2014/main" id="{FF1450F6-2F3B-2443-8F6A-19D6CC143D0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4" name="Rectangle 15">
            <a:extLst>
              <a:ext uri="{FF2B5EF4-FFF2-40B4-BE49-F238E27FC236}">
                <a16:creationId xmlns:a16="http://schemas.microsoft.com/office/drawing/2014/main" id="{60EFE78E-130F-9943-9B09-2467A438B86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5" name="Rectangle 17">
            <a:extLst>
              <a:ext uri="{FF2B5EF4-FFF2-40B4-BE49-F238E27FC236}">
                <a16:creationId xmlns:a16="http://schemas.microsoft.com/office/drawing/2014/main" id="{6AFD2129-1E58-A748-BDD6-1382CE3DD2A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8446" name="Date Placeholder 1">
            <a:extLst>
              <a:ext uri="{FF2B5EF4-FFF2-40B4-BE49-F238E27FC236}">
                <a16:creationId xmlns:a16="http://schemas.microsoft.com/office/drawing/2014/main" id="{D19779BB-57EE-404C-BA18-5FFC731D6AB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91172D63-E61F-524D-B208-9C15FA79A57A}" type="datetime1">
              <a:rPr lang="en-US" altLang="en-US" sz="1200">
                <a:solidFill>
                  <a:srgbClr val="045C75"/>
                </a:solidFill>
              </a:rPr>
              <a:pPr/>
              <a:t>2/19/2025</a:t>
            </a:fld>
            <a:endParaRPr lang="en-US" altLang="en-US" sz="1200">
              <a:solidFill>
                <a:srgbClr val="045C75"/>
              </a:solidFill>
            </a:endParaRPr>
          </a:p>
        </p:txBody>
      </p:sp>
      <p:sp>
        <p:nvSpPr>
          <p:cNvPr id="18447" name="Slide Number Placeholder 2">
            <a:extLst>
              <a:ext uri="{FF2B5EF4-FFF2-40B4-BE49-F238E27FC236}">
                <a16:creationId xmlns:a16="http://schemas.microsoft.com/office/drawing/2014/main" id="{07F4AE47-3A50-FE4D-8032-FFA9D2E803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13FA91A5-F7FA-D44B-8D84-BFF562E07BC4}" type="slidenum">
              <a:rPr lang="en-GB" altLang="en-US" sz="1200">
                <a:solidFill>
                  <a:srgbClr val="045C75"/>
                </a:solidFill>
              </a:rPr>
              <a:pPr/>
              <a:t>4</a:t>
            </a:fld>
            <a:endParaRPr lang="en-GB" altLang="en-US" sz="1200">
              <a:solidFill>
                <a:srgbClr val="045C75"/>
              </a:solidFill>
            </a:endParaRPr>
          </a:p>
        </p:txBody>
      </p:sp>
      <p:sp>
        <p:nvSpPr>
          <p:cNvPr id="18448" name="Rectangle 17">
            <a:extLst>
              <a:ext uri="{FF2B5EF4-FFF2-40B4-BE49-F238E27FC236}">
                <a16:creationId xmlns:a16="http://schemas.microsoft.com/office/drawing/2014/main" id="{0B6BDC9B-C856-DD41-BD4F-5256D326DB56}"/>
              </a:ext>
            </a:extLst>
          </p:cNvPr>
          <p:cNvSpPr>
            <a:spLocks noChangeArrowheads="1"/>
          </p:cNvSpPr>
          <p:nvPr/>
        </p:nvSpPr>
        <p:spPr bwMode="auto">
          <a:xfrm>
            <a:off x="6002994" y="-25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sp>
        <p:nvSpPr>
          <p:cNvPr id="18449" name="Rectangle 2">
            <a:extLst>
              <a:ext uri="{FF2B5EF4-FFF2-40B4-BE49-F238E27FC236}">
                <a16:creationId xmlns:a16="http://schemas.microsoft.com/office/drawing/2014/main" id="{B0C8C2D3-4A34-B942-BCDA-E0274095E7A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10AC2F1-ED2D-6146-B66B-920B0F48165E}"/>
              </a:ext>
            </a:extLst>
          </p:cNvPr>
          <p:cNvSpPr>
            <a:spLocks noGrp="1"/>
          </p:cNvSpPr>
          <p:nvPr>
            <p:ph type="title"/>
          </p:nvPr>
        </p:nvSpPr>
        <p:spPr>
          <a:xfrm>
            <a:off x="1992313" y="101600"/>
            <a:ext cx="8229600" cy="431800"/>
          </a:xfrm>
        </p:spPr>
        <p:txBody>
          <a:bodyPr>
            <a:normAutofit fontScale="90000"/>
          </a:bodyPr>
          <a:lstStyle/>
          <a:p>
            <a:pPr algn="ctr"/>
            <a:br>
              <a:rPr lang="en-GB" altLang="en-US" sz="2800"/>
            </a:br>
            <a:r>
              <a:rPr lang="en-GB" altLang="en-US" sz="2800"/>
              <a:t>3. Methodology</a:t>
            </a:r>
          </a:p>
        </p:txBody>
      </p:sp>
      <mc:AlternateContent xmlns:mc="http://schemas.openxmlformats.org/markup-compatibility/2006" xmlns:a14="http://schemas.microsoft.com/office/drawing/2010/main">
        <mc:Choice Requires="a14">
          <p:sp>
            <p:nvSpPr>
              <p:cNvPr id="19458" name="Content Placeholder 2">
                <a:extLst>
                  <a:ext uri="{FF2B5EF4-FFF2-40B4-BE49-F238E27FC236}">
                    <a16:creationId xmlns:a16="http://schemas.microsoft.com/office/drawing/2014/main" id="{E0B081DE-B8CE-C74B-AF47-B3A148382EE0}"/>
                  </a:ext>
                </a:extLst>
              </p:cNvPr>
              <p:cNvSpPr>
                <a:spLocks noGrp="1"/>
              </p:cNvSpPr>
              <p:nvPr>
                <p:ph idx="1"/>
              </p:nvPr>
            </p:nvSpPr>
            <p:spPr>
              <a:xfrm>
                <a:off x="1045028" y="635000"/>
                <a:ext cx="10390909" cy="5689600"/>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We consider short run dynamic models of bank profitability (equation 1) and bank risk (equation 2) and include a lagged dependent variable to allow for possible dynamics (</a:t>
                </a:r>
                <a:r>
                  <a:rPr lang="en-GB" sz="1800" dirty="0">
                    <a:solidFill>
                      <a:srgbClr val="0070C0"/>
                    </a:solidFill>
                    <a:effectLst/>
                    <a:latin typeface="Times New Roman" panose="02020603050405020304" pitchFamily="18" charset="0"/>
                    <a:ea typeface="Times New Roman" panose="02020603050405020304" pitchFamily="18" charset="0"/>
                  </a:rPr>
                  <a:t>McMillan and McMillan, 2012; </a:t>
                </a:r>
                <a:r>
                  <a:rPr lang="en-GB" sz="1800" dirty="0" err="1">
                    <a:solidFill>
                      <a:srgbClr val="0070C0"/>
                    </a:solidFill>
                    <a:effectLst/>
                    <a:latin typeface="Times New Roman" panose="02020603050405020304" pitchFamily="18" charset="0"/>
                    <a:ea typeface="Times New Roman" panose="02020603050405020304" pitchFamily="18" charset="0"/>
                  </a:rPr>
                  <a:t>Apergis</a:t>
                </a:r>
                <a:r>
                  <a:rPr lang="en-GB" sz="1800" dirty="0">
                    <a:solidFill>
                      <a:srgbClr val="0070C0"/>
                    </a:solidFill>
                    <a:effectLst/>
                    <a:latin typeface="Times New Roman" panose="02020603050405020304" pitchFamily="18" charset="0"/>
                    <a:ea typeface="Times New Roman" panose="02020603050405020304" pitchFamily="18" charset="0"/>
                  </a:rPr>
                  <a:t>, 2014; Tran </a:t>
                </a:r>
                <a:r>
                  <a:rPr lang="en-GB" sz="1800" i="1" dirty="0">
                    <a:solidFill>
                      <a:srgbClr val="0070C0"/>
                    </a:solidFill>
                    <a:effectLst/>
                    <a:latin typeface="Times New Roman" panose="02020603050405020304" pitchFamily="18" charset="0"/>
                    <a:ea typeface="Times New Roman" panose="02020603050405020304" pitchFamily="18" charset="0"/>
                  </a:rPr>
                  <a:t>et al.,</a:t>
                </a:r>
                <a:r>
                  <a:rPr lang="en-GB" sz="1800" dirty="0">
                    <a:solidFill>
                      <a:srgbClr val="0070C0"/>
                    </a:solidFill>
                    <a:effectLst/>
                    <a:latin typeface="Times New Roman" panose="02020603050405020304" pitchFamily="18" charset="0"/>
                    <a:ea typeface="Times New Roman" panose="02020603050405020304" pitchFamily="18" charset="0"/>
                  </a:rPr>
                  <a:t> 2016; </a:t>
                </a:r>
                <a:r>
                  <a:rPr lang="en-GB" sz="1800" dirty="0" err="1">
                    <a:solidFill>
                      <a:srgbClr val="0070C0"/>
                    </a:solidFill>
                    <a:effectLst/>
                    <a:latin typeface="Times New Roman" panose="02020603050405020304" pitchFamily="18" charset="0"/>
                    <a:ea typeface="Times New Roman" panose="02020603050405020304" pitchFamily="18" charset="0"/>
                  </a:rPr>
                  <a:t>Koutoupis</a:t>
                </a:r>
                <a:r>
                  <a:rPr lang="en-GB" sz="1800" dirty="0">
                    <a:solidFill>
                      <a:srgbClr val="0070C0"/>
                    </a:solidFill>
                    <a:effectLst/>
                    <a:latin typeface="Times New Roman" panose="02020603050405020304" pitchFamily="18" charset="0"/>
                    <a:ea typeface="Times New Roman" panose="02020603050405020304" pitchFamily="18" charset="0"/>
                  </a:rPr>
                  <a:t> and </a:t>
                </a:r>
                <a:r>
                  <a:rPr lang="en-GB" sz="1800" dirty="0" err="1">
                    <a:solidFill>
                      <a:srgbClr val="0070C0"/>
                    </a:solidFill>
                    <a:effectLst/>
                    <a:latin typeface="Times New Roman" panose="02020603050405020304" pitchFamily="18" charset="0"/>
                    <a:ea typeface="Times New Roman" panose="02020603050405020304" pitchFamily="18" charset="0"/>
                  </a:rPr>
                  <a:t>Malisiovas</a:t>
                </a:r>
                <a:r>
                  <a:rPr lang="en-GB" sz="1800" dirty="0">
                    <a:solidFill>
                      <a:srgbClr val="0070C0"/>
                    </a:solidFill>
                    <a:effectLst/>
                    <a:latin typeface="Times New Roman" panose="02020603050405020304" pitchFamily="18" charset="0"/>
                    <a:ea typeface="Times New Roman" panose="02020603050405020304" pitchFamily="18" charset="0"/>
                  </a:rPr>
                  <a:t>, 2021</a:t>
                </a:r>
                <a:r>
                  <a:rPr lang="en-GB" sz="1800" dirty="0">
                    <a:effectLst/>
                    <a:latin typeface="Times New Roman" panose="02020603050405020304" pitchFamily="18" charset="0"/>
                    <a:ea typeface="Times New Roman" panose="02020603050405020304" pitchFamily="18" charset="0"/>
                  </a:rPr>
                  <a:t>)</a:t>
                </a:r>
                <a:r>
                  <a:rPr lang="en-GB" altLang="en-US" sz="1800" dirty="0"/>
                  <a:t>.</a:t>
                </a:r>
              </a:p>
              <a:p>
                <a:pPr algn="just"/>
                <a:endParaRPr lang="en-GB" altLang="en-US" sz="1800" dirty="0"/>
              </a:p>
              <a:p>
                <a:pPr lvl="8" algn="just"/>
                <a:r>
                  <a:rPr lang="en-GB" altLang="en-US" sz="1600" dirty="0"/>
                  <a:t>                                                                                                  (1)</a:t>
                </a:r>
              </a:p>
              <a:p>
                <a:pPr marL="3657600" lvl="8" indent="0" algn="just">
                  <a:buNone/>
                </a:pPr>
                <a:endParaRPr lang="en-GB" altLang="en-US" sz="1600" dirty="0"/>
              </a:p>
              <a:p>
                <a:pPr lvl="8" algn="just"/>
                <a:r>
                  <a:rPr lang="en-GB" altLang="en-US" sz="1600" dirty="0"/>
                  <a:t>                                                                                                   (2)</a:t>
                </a:r>
              </a:p>
              <a:p>
                <a:pPr algn="just"/>
                <a:endParaRPr lang="en-GB" altLang="en-US" sz="1800" dirty="0"/>
              </a:p>
              <a:p>
                <a:pPr algn="just"/>
                <a:endParaRPr lang="en-GB" altLang="en-US" sz="1800" dirty="0"/>
              </a:p>
              <a:p>
                <a:pPr algn="just"/>
                <a:r>
                  <a:rPr lang="en-GB" sz="1800" dirty="0">
                    <a:effectLst/>
                    <a:latin typeface="Times New Roman" panose="02020603050405020304" pitchFamily="18" charset="0"/>
                    <a:ea typeface="Times New Roman" panose="02020603050405020304" pitchFamily="18" charset="0"/>
                  </a:rPr>
                  <a:t>where, </a:t>
                </a:r>
                <a14:m>
                  <m:oMath xmlns:m="http://schemas.openxmlformats.org/officeDocument/2006/math">
                    <m:sSub>
                      <m:sSubPr>
                        <m:ctrlPr>
                          <a:rPr lang="en-GB" sz="1800" i="1">
                            <a:effectLst/>
                            <a:latin typeface="Cambria Math" panose="02040503050406030204" pitchFamily="18" charset="0"/>
                          </a:rPr>
                        </m:ctrlPr>
                      </m:sSubPr>
                      <m:e>
                        <m:r>
                          <m:rPr>
                            <m:sty m:val="p"/>
                          </m:rPr>
                          <a:rPr lang="en-GB" sz="1800">
                            <a:effectLst/>
                            <a:latin typeface="Cambria Math" panose="02040503050406030204" pitchFamily="18" charset="0"/>
                            <a:ea typeface="Times New Roman" panose="02020603050405020304" pitchFamily="18" charset="0"/>
                            <a:cs typeface="Times New Roman" panose="02020603050405020304" pitchFamily="18" charset="0"/>
                          </a:rPr>
                          <m:t>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800" dirty="0">
                    <a:effectLst/>
                    <a:latin typeface="Times New Roman" panose="02020603050405020304" pitchFamily="18" charset="0"/>
                    <a:ea typeface="Times New Roman" panose="02020603050405020304" pitchFamily="18" charset="0"/>
                  </a:rPr>
                  <a:t>denotes</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bank profitability and </a:t>
                </a:r>
                <a14:m>
                  <m:oMath xmlns:m="http://schemas.openxmlformats.org/officeDocument/2006/math">
                    <m:sSub>
                      <m:sSubPr>
                        <m:ctrlPr>
                          <a:rPr lang="en-GB" sz="1800" i="1">
                            <a:effectLst/>
                            <a:latin typeface="Cambria Math" panose="02040503050406030204" pitchFamily="18" charset="0"/>
                          </a:rPr>
                        </m:ctrlPr>
                      </m:sSubPr>
                      <m:e>
                        <m:r>
                          <a:rPr lang="en-GB" sz="1800">
                            <a:effectLst/>
                            <a:latin typeface="Cambria Math" panose="02040503050406030204" pitchFamily="18" charset="0"/>
                            <a:ea typeface="Times New Roman" panose="02020603050405020304" pitchFamily="18" charset="0"/>
                            <a:cs typeface="Times New Roman" panose="02020603050405020304" pitchFamily="18" charset="0"/>
                          </a:rPr>
                          <m:t>Ω</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GB" sz="1800" dirty="0">
                    <a:effectLst/>
                    <a:latin typeface="Times New Roman" panose="02020603050405020304" pitchFamily="18" charset="0"/>
                    <a:ea typeface="Times New Roman" panose="02020603050405020304" pitchFamily="18" charset="0"/>
                  </a:rPr>
                  <a:t>is bank risk. </a:t>
                </a:r>
                <a14:m>
                  <m:oMath xmlns:m="http://schemas.openxmlformats.org/officeDocument/2006/math">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1800">
                            <a:effectLst/>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n-GB" sz="1800" dirty="0">
                    <a:effectLst/>
                    <a:latin typeface="Times New Roman" panose="02020603050405020304" pitchFamily="18" charset="0"/>
                    <a:ea typeface="Times New Roman" panose="02020603050405020304" pitchFamily="18" charset="0"/>
                  </a:rPr>
                  <a:t> is a vector of bank-specific characteristics lagged by one year including the logarithm of firm total assets (LNTA), equity-to-assets (EOA), loan-to-assets (LOA), deposit-to-assets (DOA), and the ratio of salaries over assets (OCTA). </a:t>
                </a:r>
                <a14:m>
                  <m:oMath xmlns:m="http://schemas.openxmlformats.org/officeDocument/2006/math">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1800">
                            <a:effectLst/>
                            <a:latin typeface="Cambria Math" panose="02040503050406030204" pitchFamily="18" charset="0"/>
                            <a:ea typeface="Times New Roman" panose="02020603050405020304" pitchFamily="18" charset="0"/>
                            <a:cs typeface="Times New Roman" panose="02020603050405020304" pitchFamily="18" charset="0"/>
                          </a:rPr>
                          <m:t>  </m:t>
                        </m:r>
                      </m:sub>
                    </m:sSub>
                  </m:oMath>
                </a14:m>
                <a:r>
                  <a:rPr lang="en-GB" sz="1800" dirty="0">
                    <a:effectLst/>
                    <a:latin typeface="Times New Roman" panose="02020603050405020304" pitchFamily="18" charset="0"/>
                    <a:ea typeface="Times New Roman" panose="02020603050405020304" pitchFamily="18" charset="0"/>
                  </a:rPr>
                  <a:t>is a state characteristic vector lagged by one year that includes state GDP growth (SGDPG), regional inflation (RCPIG), state housing price index (SHPIC), and state unemployment rate (SUR).  </a:t>
                </a:r>
                <a14:m>
                  <m:oMath xmlns:m="http://schemas.openxmlformats.org/officeDocument/2006/math">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𝐶𝑟𝑖𝑠𝑒𝑠</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GB" sz="1800" dirty="0">
                    <a:effectLst/>
                    <a:latin typeface="Times New Roman" panose="02020603050405020304" pitchFamily="18" charset="0"/>
                    <a:ea typeface="Times New Roman" panose="02020603050405020304" pitchFamily="18" charset="0"/>
                  </a:rPr>
                  <a:t> denote the independent variable capturing the GFC and the pandemic and </a:t>
                </a:r>
                <a14:m>
                  <m:oMath xmlns:m="http://schemas.openxmlformats.org/officeDocument/2006/math">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GB" sz="1800" i="1">
                            <a:effectLst/>
                            <a:latin typeface="Cambria Math" panose="02040503050406030204" pitchFamily="18" charset="0"/>
                          </a:rPr>
                        </m:ctrlPr>
                      </m:sSubPr>
                      <m:e>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µ</m:t>
                        </m:r>
                      </m:e>
                      <m: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𝑡</m:t>
                        </m:r>
                      </m:sub>
                    </m:sSub>
                    <m:r>
                      <a:rPr lang="en-GB"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GB" sz="1800" dirty="0">
                    <a:effectLst/>
                    <a:latin typeface="Times New Roman" panose="02020603050405020304" pitchFamily="18" charset="0"/>
                    <a:ea typeface="Times New Roman" panose="02020603050405020304" pitchFamily="18" charset="0"/>
                  </a:rPr>
                  <a:t> is the random error. </a:t>
                </a:r>
              </a:p>
              <a:p>
                <a:pPr algn="just"/>
                <a:endParaRPr lang="en-GB" altLang="en-US" sz="1800" dirty="0"/>
              </a:p>
              <a:p>
                <a:pPr algn="just"/>
                <a:endParaRPr lang="en-GB" altLang="en-US" sz="1800" dirty="0"/>
              </a:p>
              <a:p>
                <a:pPr algn="just"/>
                <a:endParaRPr lang="en-GB" altLang="en-US" sz="1800" dirty="0"/>
              </a:p>
            </p:txBody>
          </p:sp>
        </mc:Choice>
        <mc:Fallback xmlns="">
          <p:sp>
            <p:nvSpPr>
              <p:cNvPr id="19458" name="Content Placeholder 2">
                <a:extLst>
                  <a:ext uri="{FF2B5EF4-FFF2-40B4-BE49-F238E27FC236}">
                    <a16:creationId xmlns:a16="http://schemas.microsoft.com/office/drawing/2014/main" id="{E0B081DE-B8CE-C74B-AF47-B3A148382EE0}"/>
                  </a:ext>
                </a:extLst>
              </p:cNvPr>
              <p:cNvSpPr>
                <a:spLocks noGrp="1" noRot="1" noChangeAspect="1" noMove="1" noResize="1" noEditPoints="1" noAdjustHandles="1" noChangeArrowheads="1" noChangeShapeType="1" noTextEdit="1"/>
              </p:cNvSpPr>
              <p:nvPr>
                <p:ph idx="1"/>
              </p:nvPr>
            </p:nvSpPr>
            <p:spPr>
              <a:xfrm>
                <a:off x="1045028" y="635000"/>
                <a:ext cx="10390909" cy="5689600"/>
              </a:xfrm>
              <a:blipFill>
                <a:blip r:embed="rId2"/>
                <a:stretch>
                  <a:fillRect l="-1232" t="-857" r="-1349"/>
                </a:stretch>
              </a:blipFill>
            </p:spPr>
            <p:txBody>
              <a:bodyPr/>
              <a:lstStyle/>
              <a:p>
                <a:r>
                  <a:rPr lang="en-GB">
                    <a:noFill/>
                  </a:rPr>
                  <a:t> </a:t>
                </a:r>
              </a:p>
            </p:txBody>
          </p:sp>
        </mc:Fallback>
      </mc:AlternateContent>
      <p:sp>
        <p:nvSpPr>
          <p:cNvPr id="19459" name="Rectangle 2">
            <a:extLst>
              <a:ext uri="{FF2B5EF4-FFF2-40B4-BE49-F238E27FC236}">
                <a16:creationId xmlns:a16="http://schemas.microsoft.com/office/drawing/2014/main" id="{D88CFF74-65E8-2A41-AAA8-356CD5A1B99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0" name="Rectangle 4">
            <a:extLst>
              <a:ext uri="{FF2B5EF4-FFF2-40B4-BE49-F238E27FC236}">
                <a16:creationId xmlns:a16="http://schemas.microsoft.com/office/drawing/2014/main" id="{34864213-1C7B-344B-8870-E0D084B9C5C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1" name="Rectangle 9">
            <a:extLst>
              <a:ext uri="{FF2B5EF4-FFF2-40B4-BE49-F238E27FC236}">
                <a16:creationId xmlns:a16="http://schemas.microsoft.com/office/drawing/2014/main" id="{45FE5EC3-4A32-9443-8E82-4D33FA294E3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2" name="Rectangle 11">
            <a:extLst>
              <a:ext uri="{FF2B5EF4-FFF2-40B4-BE49-F238E27FC236}">
                <a16:creationId xmlns:a16="http://schemas.microsoft.com/office/drawing/2014/main" id="{9A948C81-9F5C-C14D-B48C-125F3F368B8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3" name="Rectangle 13">
            <a:extLst>
              <a:ext uri="{FF2B5EF4-FFF2-40B4-BE49-F238E27FC236}">
                <a16:creationId xmlns:a16="http://schemas.microsoft.com/office/drawing/2014/main" id="{7625DDD6-728A-5F42-9F6E-5D5983B5141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4" name="Rectangle 15">
            <a:extLst>
              <a:ext uri="{FF2B5EF4-FFF2-40B4-BE49-F238E27FC236}">
                <a16:creationId xmlns:a16="http://schemas.microsoft.com/office/drawing/2014/main" id="{244E430E-8A45-7347-A868-DEE83D2B35B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5" name="Rectangle 17">
            <a:extLst>
              <a:ext uri="{FF2B5EF4-FFF2-40B4-BE49-F238E27FC236}">
                <a16:creationId xmlns:a16="http://schemas.microsoft.com/office/drawing/2014/main" id="{0280FA3D-5175-0E45-86FE-B141F00C891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6" name="Rectangle 19">
            <a:extLst>
              <a:ext uri="{FF2B5EF4-FFF2-40B4-BE49-F238E27FC236}">
                <a16:creationId xmlns:a16="http://schemas.microsoft.com/office/drawing/2014/main" id="{435637ED-B86E-014D-9251-71220A96D4EC}"/>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7" name="Date Placeholder 1">
            <a:extLst>
              <a:ext uri="{FF2B5EF4-FFF2-40B4-BE49-F238E27FC236}">
                <a16:creationId xmlns:a16="http://schemas.microsoft.com/office/drawing/2014/main" id="{49BF3B6B-1C63-9644-AABE-3342F49B86D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DAAB60C-12D9-9640-A411-255ABEABC849}" type="datetime1">
              <a:rPr lang="en-US" altLang="en-US" sz="1200">
                <a:solidFill>
                  <a:srgbClr val="045C75"/>
                </a:solidFill>
              </a:rPr>
              <a:pPr/>
              <a:t>2/19/2025</a:t>
            </a:fld>
            <a:endParaRPr lang="en-US" altLang="en-US" sz="1200">
              <a:solidFill>
                <a:srgbClr val="045C75"/>
              </a:solidFill>
            </a:endParaRPr>
          </a:p>
        </p:txBody>
      </p:sp>
      <p:sp>
        <p:nvSpPr>
          <p:cNvPr id="19468" name="Slide Number Placeholder 2">
            <a:extLst>
              <a:ext uri="{FF2B5EF4-FFF2-40B4-BE49-F238E27FC236}">
                <a16:creationId xmlns:a16="http://schemas.microsoft.com/office/drawing/2014/main" id="{D50E9C6C-DBAC-3348-B78B-A6E3BA591C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EBDC3905-76E1-8245-8120-A391A2F9B58B}" type="slidenum">
              <a:rPr lang="en-GB" altLang="en-US" sz="1200">
                <a:solidFill>
                  <a:srgbClr val="045C75"/>
                </a:solidFill>
              </a:rPr>
              <a:pPr/>
              <a:t>5</a:t>
            </a:fld>
            <a:endParaRPr lang="en-GB" altLang="en-US" sz="1200">
              <a:solidFill>
                <a:srgbClr val="045C75"/>
              </a:solidFill>
            </a:endParaRPr>
          </a:p>
        </p:txBody>
      </p:sp>
      <p:sp>
        <p:nvSpPr>
          <p:cNvPr id="19469" name="Rectangle 18">
            <a:extLst>
              <a:ext uri="{FF2B5EF4-FFF2-40B4-BE49-F238E27FC236}">
                <a16:creationId xmlns:a16="http://schemas.microsoft.com/office/drawing/2014/main" id="{F5D42BD9-E82F-E847-A113-8BC9B070366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AB44E257-2B67-28C0-C1EE-64121209D97F}"/>
              </a:ext>
            </a:extLst>
          </p:cNvPr>
          <p:cNvPicPr>
            <a:picLocks noChangeAspect="1"/>
          </p:cNvPicPr>
          <p:nvPr/>
        </p:nvPicPr>
        <p:blipFill>
          <a:blip r:embed="rId3"/>
          <a:stretch>
            <a:fillRect/>
          </a:stretch>
        </p:blipFill>
        <p:spPr>
          <a:xfrm>
            <a:off x="1881187" y="1720562"/>
            <a:ext cx="7515225" cy="704850"/>
          </a:xfrm>
          <a:prstGeom prst="rect">
            <a:avLst/>
          </a:prstGeom>
        </p:spPr>
      </p:pic>
      <p:pic>
        <p:nvPicPr>
          <p:cNvPr id="6" name="Picture 5">
            <a:extLst>
              <a:ext uri="{FF2B5EF4-FFF2-40B4-BE49-F238E27FC236}">
                <a16:creationId xmlns:a16="http://schemas.microsoft.com/office/drawing/2014/main" id="{90B2BAA7-DA19-EAD8-CECA-6F4B51582967}"/>
              </a:ext>
            </a:extLst>
          </p:cNvPr>
          <p:cNvPicPr>
            <a:picLocks noChangeAspect="1"/>
          </p:cNvPicPr>
          <p:nvPr/>
        </p:nvPicPr>
        <p:blipFill>
          <a:blip r:embed="rId4"/>
          <a:stretch>
            <a:fillRect/>
          </a:stretch>
        </p:blipFill>
        <p:spPr>
          <a:xfrm>
            <a:off x="1924049" y="2590367"/>
            <a:ext cx="7429500" cy="638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9BDAC-6791-65DC-967C-551B62D13D4A}"/>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1D0FB46E-C860-79F8-9384-E1A2B7D22E1E}"/>
              </a:ext>
            </a:extLst>
          </p:cNvPr>
          <p:cNvSpPr>
            <a:spLocks noGrp="1"/>
          </p:cNvSpPr>
          <p:nvPr>
            <p:ph type="title"/>
          </p:nvPr>
        </p:nvSpPr>
        <p:spPr>
          <a:xfrm>
            <a:off x="1992313" y="101600"/>
            <a:ext cx="8229600" cy="431800"/>
          </a:xfrm>
        </p:spPr>
        <p:txBody>
          <a:bodyPr>
            <a:normAutofit fontScale="90000"/>
          </a:bodyPr>
          <a:lstStyle/>
          <a:p>
            <a:pPr algn="ctr"/>
            <a:br>
              <a:rPr lang="en-GB" altLang="en-US" sz="2800"/>
            </a:br>
            <a:r>
              <a:rPr lang="en-GB" altLang="en-US" sz="2800"/>
              <a:t>3. Methodology</a:t>
            </a:r>
          </a:p>
        </p:txBody>
      </p:sp>
      <p:sp>
        <p:nvSpPr>
          <p:cNvPr id="19458" name="Content Placeholder 2">
            <a:extLst>
              <a:ext uri="{FF2B5EF4-FFF2-40B4-BE49-F238E27FC236}">
                <a16:creationId xmlns:a16="http://schemas.microsoft.com/office/drawing/2014/main" id="{7789FDAB-D044-F3FB-5398-7A308EA08AF8}"/>
              </a:ext>
            </a:extLst>
          </p:cNvPr>
          <p:cNvSpPr>
            <a:spLocks noGrp="1"/>
          </p:cNvSpPr>
          <p:nvPr>
            <p:ph idx="1"/>
          </p:nvPr>
        </p:nvSpPr>
        <p:spPr>
          <a:xfrm>
            <a:off x="1045028" y="635000"/>
            <a:ext cx="10390909" cy="5689600"/>
          </a:xfrm>
        </p:spPr>
        <p:txBody>
          <a:bodyPr>
            <a:normAutofit/>
          </a:bodyPr>
          <a:lstStyle/>
          <a:p>
            <a:pPr algn="just"/>
            <a:r>
              <a:rPr lang="en-GB" sz="1800" dirty="0">
                <a:effectLst/>
                <a:latin typeface="Times New Roman" panose="02020603050405020304" pitchFamily="18" charset="0"/>
                <a:ea typeface="Times New Roman" panose="02020603050405020304" pitchFamily="18" charset="0"/>
              </a:rPr>
              <a:t>To facilitate a valid comparison of the covariates’ coefficients across different measures of the dependent variable and different samples we derive the respective static long run solutions</a:t>
            </a:r>
            <a:r>
              <a:rPr lang="en-GB" altLang="en-US" sz="1800" dirty="0"/>
              <a:t>.</a:t>
            </a:r>
          </a:p>
          <a:p>
            <a:pPr algn="just"/>
            <a:endParaRPr lang="en-GB" altLang="en-US" sz="1800" dirty="0"/>
          </a:p>
          <a:p>
            <a:pPr algn="just"/>
            <a:endParaRPr lang="en-GB" altLang="en-US" sz="1800" dirty="0"/>
          </a:p>
          <a:p>
            <a:pPr algn="just"/>
            <a:endParaRPr lang="en-GB" altLang="en-US" sz="1800" dirty="0"/>
          </a:p>
          <a:p>
            <a:pPr algn="just"/>
            <a:endParaRPr lang="en-GB" altLang="en-US" sz="1800" dirty="0"/>
          </a:p>
          <a:p>
            <a:pPr algn="just"/>
            <a:endParaRPr lang="en-GB" altLang="en-US" sz="1800" dirty="0"/>
          </a:p>
          <a:p>
            <a:pPr algn="just"/>
            <a:endParaRPr lang="en-GB" altLang="en-US" sz="1800" dirty="0"/>
          </a:p>
          <a:p>
            <a:pPr algn="just"/>
            <a:endParaRPr lang="en-GB" altLang="en-US" sz="1800" dirty="0"/>
          </a:p>
        </p:txBody>
      </p:sp>
      <p:sp>
        <p:nvSpPr>
          <p:cNvPr id="19459" name="Rectangle 2">
            <a:extLst>
              <a:ext uri="{FF2B5EF4-FFF2-40B4-BE49-F238E27FC236}">
                <a16:creationId xmlns:a16="http://schemas.microsoft.com/office/drawing/2014/main" id="{67EF719C-B36D-AB12-05D8-96321275925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0" name="Rectangle 4">
            <a:extLst>
              <a:ext uri="{FF2B5EF4-FFF2-40B4-BE49-F238E27FC236}">
                <a16:creationId xmlns:a16="http://schemas.microsoft.com/office/drawing/2014/main" id="{DF1B719E-D37C-B502-E750-C802AE07527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1" name="Rectangle 9">
            <a:extLst>
              <a:ext uri="{FF2B5EF4-FFF2-40B4-BE49-F238E27FC236}">
                <a16:creationId xmlns:a16="http://schemas.microsoft.com/office/drawing/2014/main" id="{EB026833-D007-3145-90BA-EAECA7D0A39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2" name="Rectangle 11">
            <a:extLst>
              <a:ext uri="{FF2B5EF4-FFF2-40B4-BE49-F238E27FC236}">
                <a16:creationId xmlns:a16="http://schemas.microsoft.com/office/drawing/2014/main" id="{8E27A927-0AA9-68D9-A30E-09AA328691B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3" name="Rectangle 13">
            <a:extLst>
              <a:ext uri="{FF2B5EF4-FFF2-40B4-BE49-F238E27FC236}">
                <a16:creationId xmlns:a16="http://schemas.microsoft.com/office/drawing/2014/main" id="{68F21F96-8A3D-8FCF-2CCA-F2D8172D63D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4" name="Rectangle 15">
            <a:extLst>
              <a:ext uri="{FF2B5EF4-FFF2-40B4-BE49-F238E27FC236}">
                <a16:creationId xmlns:a16="http://schemas.microsoft.com/office/drawing/2014/main" id="{4D4E2382-8BD2-81AD-25A6-C6E3109716F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5" name="Rectangle 17">
            <a:extLst>
              <a:ext uri="{FF2B5EF4-FFF2-40B4-BE49-F238E27FC236}">
                <a16:creationId xmlns:a16="http://schemas.microsoft.com/office/drawing/2014/main" id="{88DDACAA-1D53-8CDB-AB77-AD0E064AA00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6" name="Rectangle 19">
            <a:extLst>
              <a:ext uri="{FF2B5EF4-FFF2-40B4-BE49-F238E27FC236}">
                <a16:creationId xmlns:a16="http://schemas.microsoft.com/office/drawing/2014/main" id="{CCB02918-3BF4-3029-767A-7C1BBA604EF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19467" name="Date Placeholder 1">
            <a:extLst>
              <a:ext uri="{FF2B5EF4-FFF2-40B4-BE49-F238E27FC236}">
                <a16:creationId xmlns:a16="http://schemas.microsoft.com/office/drawing/2014/main" id="{82971650-7654-16CB-01D9-564FBCBF77D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DAAB60C-12D9-9640-A411-255ABEABC849}" type="datetime1">
              <a:rPr lang="en-US" altLang="en-US" sz="1200">
                <a:solidFill>
                  <a:srgbClr val="045C75"/>
                </a:solidFill>
              </a:rPr>
              <a:pPr/>
              <a:t>2/19/2025</a:t>
            </a:fld>
            <a:endParaRPr lang="en-US" altLang="en-US" sz="1200">
              <a:solidFill>
                <a:srgbClr val="045C75"/>
              </a:solidFill>
            </a:endParaRPr>
          </a:p>
        </p:txBody>
      </p:sp>
      <p:sp>
        <p:nvSpPr>
          <p:cNvPr id="19468" name="Slide Number Placeholder 2">
            <a:extLst>
              <a:ext uri="{FF2B5EF4-FFF2-40B4-BE49-F238E27FC236}">
                <a16:creationId xmlns:a16="http://schemas.microsoft.com/office/drawing/2014/main" id="{3B52590A-7506-708A-D58A-4580F23DC4B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EBDC3905-76E1-8245-8120-A391A2F9B58B}" type="slidenum">
              <a:rPr lang="en-GB" altLang="en-US" sz="1200">
                <a:solidFill>
                  <a:srgbClr val="045C75"/>
                </a:solidFill>
              </a:rPr>
              <a:pPr/>
              <a:t>6</a:t>
            </a:fld>
            <a:endParaRPr lang="en-GB" altLang="en-US" sz="1200">
              <a:solidFill>
                <a:srgbClr val="045C75"/>
              </a:solidFill>
            </a:endParaRPr>
          </a:p>
        </p:txBody>
      </p:sp>
      <p:sp>
        <p:nvSpPr>
          <p:cNvPr id="19469" name="Rectangle 18">
            <a:extLst>
              <a:ext uri="{FF2B5EF4-FFF2-40B4-BE49-F238E27FC236}">
                <a16:creationId xmlns:a16="http://schemas.microsoft.com/office/drawing/2014/main" id="{C5DACBAA-5F2C-A892-3415-D93770BCCFA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3457B0BB-7577-B8BF-89AB-75BFA5B3E30D}"/>
              </a:ext>
            </a:extLst>
          </p:cNvPr>
          <p:cNvPicPr>
            <a:picLocks noChangeAspect="1"/>
          </p:cNvPicPr>
          <p:nvPr/>
        </p:nvPicPr>
        <p:blipFill>
          <a:blip r:embed="rId2"/>
          <a:stretch>
            <a:fillRect/>
          </a:stretch>
        </p:blipFill>
        <p:spPr>
          <a:xfrm>
            <a:off x="1790266" y="1691553"/>
            <a:ext cx="5743575" cy="2009775"/>
          </a:xfrm>
          <a:prstGeom prst="rect">
            <a:avLst/>
          </a:prstGeom>
        </p:spPr>
      </p:pic>
    </p:spTree>
    <p:extLst>
      <p:ext uri="{BB962C8B-B14F-4D97-AF65-F5344CB8AC3E}">
        <p14:creationId xmlns:p14="http://schemas.microsoft.com/office/powerpoint/2010/main" val="246175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A2E7087-6815-6745-A8C2-5DCE0E249A8A}"/>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2" name="Rectangle 4">
            <a:extLst>
              <a:ext uri="{FF2B5EF4-FFF2-40B4-BE49-F238E27FC236}">
                <a16:creationId xmlns:a16="http://schemas.microsoft.com/office/drawing/2014/main" id="{B0A091E0-E69E-BB46-8B16-0D136D0DA1E5}"/>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3" name="Rectangle 9">
            <a:extLst>
              <a:ext uri="{FF2B5EF4-FFF2-40B4-BE49-F238E27FC236}">
                <a16:creationId xmlns:a16="http://schemas.microsoft.com/office/drawing/2014/main" id="{EF9706C6-5E1D-944F-B0F8-A5AB6CA5E34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4" name="Rectangle 11">
            <a:extLst>
              <a:ext uri="{FF2B5EF4-FFF2-40B4-BE49-F238E27FC236}">
                <a16:creationId xmlns:a16="http://schemas.microsoft.com/office/drawing/2014/main" id="{E4E22CF3-ED87-CC49-9BE3-8075D3E28A7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5" name="Rectangle 13">
            <a:extLst>
              <a:ext uri="{FF2B5EF4-FFF2-40B4-BE49-F238E27FC236}">
                <a16:creationId xmlns:a16="http://schemas.microsoft.com/office/drawing/2014/main" id="{57D6B230-FD1A-C54C-B2C6-9B651A36163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6" name="Rectangle 15">
            <a:extLst>
              <a:ext uri="{FF2B5EF4-FFF2-40B4-BE49-F238E27FC236}">
                <a16:creationId xmlns:a16="http://schemas.microsoft.com/office/drawing/2014/main" id="{1C8E9EF9-D954-1E47-923A-8EF58025421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7" name="Rectangle 17">
            <a:extLst>
              <a:ext uri="{FF2B5EF4-FFF2-40B4-BE49-F238E27FC236}">
                <a16:creationId xmlns:a16="http://schemas.microsoft.com/office/drawing/2014/main" id="{A3B9EEC0-20EF-E447-8A82-46A47A97B6C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8" name="Rectangle 19">
            <a:extLst>
              <a:ext uri="{FF2B5EF4-FFF2-40B4-BE49-F238E27FC236}">
                <a16:creationId xmlns:a16="http://schemas.microsoft.com/office/drawing/2014/main" id="{C1EEC5EB-E225-2E44-A31E-41632309A193}"/>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0489" name="Date Placeholder 1">
            <a:extLst>
              <a:ext uri="{FF2B5EF4-FFF2-40B4-BE49-F238E27FC236}">
                <a16:creationId xmlns:a16="http://schemas.microsoft.com/office/drawing/2014/main" id="{B084A388-01C9-004F-B3A9-3C83BE8C58F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F9490DB7-C38A-6841-92D2-8DFBD0C79673}" type="datetime1">
              <a:rPr lang="en-US" altLang="en-US" sz="1200">
                <a:solidFill>
                  <a:srgbClr val="045C75"/>
                </a:solidFill>
              </a:rPr>
              <a:pPr/>
              <a:t>2/19/2025</a:t>
            </a:fld>
            <a:endParaRPr lang="en-US" altLang="en-US" sz="1200">
              <a:solidFill>
                <a:srgbClr val="045C75"/>
              </a:solidFill>
            </a:endParaRPr>
          </a:p>
        </p:txBody>
      </p:sp>
      <p:sp>
        <p:nvSpPr>
          <p:cNvPr id="20490" name="Slide Number Placeholder 2">
            <a:extLst>
              <a:ext uri="{FF2B5EF4-FFF2-40B4-BE49-F238E27FC236}">
                <a16:creationId xmlns:a16="http://schemas.microsoft.com/office/drawing/2014/main" id="{0D2EB51E-8D93-2B46-868B-AFFFA0E69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DFEAA780-5657-E145-BFF2-03B959D14325}" type="slidenum">
              <a:rPr lang="en-GB" altLang="en-US" sz="1200">
                <a:solidFill>
                  <a:srgbClr val="045C75"/>
                </a:solidFill>
              </a:rPr>
              <a:pPr/>
              <a:t>7</a:t>
            </a:fld>
            <a:endParaRPr lang="en-GB" altLang="en-US" sz="1200">
              <a:solidFill>
                <a:srgbClr val="045C75"/>
              </a:solidFill>
            </a:endParaRPr>
          </a:p>
        </p:txBody>
      </p:sp>
      <p:sp>
        <p:nvSpPr>
          <p:cNvPr id="20491" name="Rectangle 18">
            <a:extLst>
              <a:ext uri="{FF2B5EF4-FFF2-40B4-BE49-F238E27FC236}">
                <a16:creationId xmlns:a16="http://schemas.microsoft.com/office/drawing/2014/main" id="{FD292F7F-7AB8-6D4F-AA02-8DB3E73B619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4" name="Picture 3">
            <a:extLst>
              <a:ext uri="{FF2B5EF4-FFF2-40B4-BE49-F238E27FC236}">
                <a16:creationId xmlns:a16="http://schemas.microsoft.com/office/drawing/2014/main" id="{DC3DF762-DE13-8CA8-FF39-24930C09084F}"/>
              </a:ext>
            </a:extLst>
          </p:cNvPr>
          <p:cNvPicPr>
            <a:picLocks noChangeAspect="1"/>
          </p:cNvPicPr>
          <p:nvPr/>
        </p:nvPicPr>
        <p:blipFill>
          <a:blip r:embed="rId2"/>
          <a:stretch>
            <a:fillRect/>
          </a:stretch>
        </p:blipFill>
        <p:spPr>
          <a:xfrm>
            <a:off x="0" y="322109"/>
            <a:ext cx="12192000" cy="62137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F856712-CAE9-0949-BF97-4B7E51603D6F}"/>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6" name="Rectangle 4">
            <a:extLst>
              <a:ext uri="{FF2B5EF4-FFF2-40B4-BE49-F238E27FC236}">
                <a16:creationId xmlns:a16="http://schemas.microsoft.com/office/drawing/2014/main" id="{2FE87034-115B-7046-ABFC-6A9A00237D6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7" name="Rectangle 9">
            <a:extLst>
              <a:ext uri="{FF2B5EF4-FFF2-40B4-BE49-F238E27FC236}">
                <a16:creationId xmlns:a16="http://schemas.microsoft.com/office/drawing/2014/main" id="{EBC46AAB-EA11-4144-A2F6-75F5BACB3580}"/>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8" name="Rectangle 11">
            <a:extLst>
              <a:ext uri="{FF2B5EF4-FFF2-40B4-BE49-F238E27FC236}">
                <a16:creationId xmlns:a16="http://schemas.microsoft.com/office/drawing/2014/main" id="{85CC2AC5-2498-DB4A-8AC0-CEC5FBBC2C1D}"/>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09" name="Rectangle 13">
            <a:extLst>
              <a:ext uri="{FF2B5EF4-FFF2-40B4-BE49-F238E27FC236}">
                <a16:creationId xmlns:a16="http://schemas.microsoft.com/office/drawing/2014/main" id="{8E6A14C3-F68C-854B-892E-6A0BE99F309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0" name="Rectangle 15">
            <a:extLst>
              <a:ext uri="{FF2B5EF4-FFF2-40B4-BE49-F238E27FC236}">
                <a16:creationId xmlns:a16="http://schemas.microsoft.com/office/drawing/2014/main" id="{93EBF05B-3DD7-6843-922B-E46A6D5D7074}"/>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1" name="Rectangle 17">
            <a:extLst>
              <a:ext uri="{FF2B5EF4-FFF2-40B4-BE49-F238E27FC236}">
                <a16:creationId xmlns:a16="http://schemas.microsoft.com/office/drawing/2014/main" id="{31FC9BF0-28F5-F141-979D-BFD6AA8EB12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2" name="Rectangle 19">
            <a:extLst>
              <a:ext uri="{FF2B5EF4-FFF2-40B4-BE49-F238E27FC236}">
                <a16:creationId xmlns:a16="http://schemas.microsoft.com/office/drawing/2014/main" id="{3D6FD961-0467-A547-A57A-8872F8DC2255}"/>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1513" name="Date Placeholder 1">
            <a:extLst>
              <a:ext uri="{FF2B5EF4-FFF2-40B4-BE49-F238E27FC236}">
                <a16:creationId xmlns:a16="http://schemas.microsoft.com/office/drawing/2014/main" id="{D03564A7-FA9A-0C4C-873F-A045F74DD880}"/>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53A82257-A956-6B44-B7B8-842F1DEB06BC}" type="datetime1">
              <a:rPr lang="en-US" altLang="en-US" sz="1200">
                <a:solidFill>
                  <a:srgbClr val="045C75"/>
                </a:solidFill>
              </a:rPr>
              <a:pPr/>
              <a:t>2/19/2025</a:t>
            </a:fld>
            <a:endParaRPr lang="en-US" altLang="en-US" sz="1200">
              <a:solidFill>
                <a:srgbClr val="045C75"/>
              </a:solidFill>
            </a:endParaRPr>
          </a:p>
        </p:txBody>
      </p:sp>
      <p:sp>
        <p:nvSpPr>
          <p:cNvPr id="21514" name="Slide Number Placeholder 2">
            <a:extLst>
              <a:ext uri="{FF2B5EF4-FFF2-40B4-BE49-F238E27FC236}">
                <a16:creationId xmlns:a16="http://schemas.microsoft.com/office/drawing/2014/main" id="{365578A7-1AD1-B645-9C0E-43B87D57F6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27952296-31BD-7C46-B5B5-F72313F15E9B}" type="slidenum">
              <a:rPr lang="en-GB" altLang="en-US" sz="1200">
                <a:solidFill>
                  <a:srgbClr val="045C75"/>
                </a:solidFill>
              </a:rPr>
              <a:pPr/>
              <a:t>8</a:t>
            </a:fld>
            <a:endParaRPr lang="en-GB" altLang="en-US" sz="1200">
              <a:solidFill>
                <a:srgbClr val="045C75"/>
              </a:solidFill>
            </a:endParaRPr>
          </a:p>
        </p:txBody>
      </p:sp>
      <p:sp>
        <p:nvSpPr>
          <p:cNvPr id="21515" name="Rectangle 18">
            <a:extLst>
              <a:ext uri="{FF2B5EF4-FFF2-40B4-BE49-F238E27FC236}">
                <a16:creationId xmlns:a16="http://schemas.microsoft.com/office/drawing/2014/main" id="{D6A1B926-E1D1-3F4D-99AD-8E79C4640359}"/>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sp>
        <p:nvSpPr>
          <p:cNvPr id="21518" name="Title 1">
            <a:extLst>
              <a:ext uri="{FF2B5EF4-FFF2-40B4-BE49-F238E27FC236}">
                <a16:creationId xmlns:a16="http://schemas.microsoft.com/office/drawing/2014/main" id="{9C4406CA-968E-A84C-9444-1922B80BBA4A}"/>
              </a:ext>
            </a:extLst>
          </p:cNvPr>
          <p:cNvSpPr txBox="1">
            <a:spLocks/>
          </p:cNvSpPr>
          <p:nvPr/>
        </p:nvSpPr>
        <p:spPr bwMode="auto">
          <a:xfrm>
            <a:off x="818140" y="1571581"/>
            <a:ext cx="1493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spcBef>
                <a:spcPct val="0"/>
              </a:spcBef>
              <a:buClrTx/>
              <a:buSzTx/>
              <a:buFontTx/>
              <a:buNone/>
            </a:pPr>
            <a:br>
              <a:rPr lang="en-GB" altLang="en-US" sz="2800" dirty="0">
                <a:solidFill>
                  <a:schemeClr val="tx2"/>
                </a:solidFill>
                <a:latin typeface="Calibri" panose="020F0502020204030204" pitchFamily="34" charset="0"/>
              </a:rPr>
            </a:br>
            <a:r>
              <a:rPr lang="en-GB" altLang="en-US" sz="2800" dirty="0">
                <a:solidFill>
                  <a:schemeClr val="tx2"/>
                </a:solidFill>
                <a:latin typeface="Calibri" panose="020F0502020204030204" pitchFamily="34" charset="0"/>
              </a:rPr>
              <a:t>4. Results</a:t>
            </a:r>
          </a:p>
        </p:txBody>
      </p:sp>
      <p:pic>
        <p:nvPicPr>
          <p:cNvPr id="3" name="Picture 2">
            <a:extLst>
              <a:ext uri="{FF2B5EF4-FFF2-40B4-BE49-F238E27FC236}">
                <a16:creationId xmlns:a16="http://schemas.microsoft.com/office/drawing/2014/main" id="{247B70E0-EFA2-1541-5249-FD710E9EDC6E}"/>
              </a:ext>
            </a:extLst>
          </p:cNvPr>
          <p:cNvPicPr>
            <a:picLocks noChangeAspect="1"/>
          </p:cNvPicPr>
          <p:nvPr/>
        </p:nvPicPr>
        <p:blipFill>
          <a:blip r:embed="rId2"/>
          <a:stretch>
            <a:fillRect/>
          </a:stretch>
        </p:blipFill>
        <p:spPr>
          <a:xfrm>
            <a:off x="3121649" y="-93518"/>
            <a:ext cx="6134716" cy="6764482"/>
          </a:xfrm>
          <a:prstGeom prst="rect">
            <a:avLst/>
          </a:prstGeom>
        </p:spPr>
      </p:pic>
      <p:sp>
        <p:nvSpPr>
          <p:cNvPr id="4" name="Rectangle: Rounded Corners 3">
            <a:extLst>
              <a:ext uri="{FF2B5EF4-FFF2-40B4-BE49-F238E27FC236}">
                <a16:creationId xmlns:a16="http://schemas.microsoft.com/office/drawing/2014/main" id="{C7AFE9F0-6431-01AA-779D-4AADF784A289}"/>
              </a:ext>
            </a:extLst>
          </p:cNvPr>
          <p:cNvSpPr/>
          <p:nvPr/>
        </p:nvSpPr>
        <p:spPr>
          <a:xfrm>
            <a:off x="3784535" y="3719945"/>
            <a:ext cx="5471830" cy="176645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0970C77-BD10-5146-8364-758933D720F2}"/>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0" name="Rectangle 4">
            <a:extLst>
              <a:ext uri="{FF2B5EF4-FFF2-40B4-BE49-F238E27FC236}">
                <a16:creationId xmlns:a16="http://schemas.microsoft.com/office/drawing/2014/main" id="{42AB1BE4-A230-194C-91E0-679B64DA2FFA}"/>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1" name="Rectangle 9">
            <a:extLst>
              <a:ext uri="{FF2B5EF4-FFF2-40B4-BE49-F238E27FC236}">
                <a16:creationId xmlns:a16="http://schemas.microsoft.com/office/drawing/2014/main" id="{753CA10B-08D5-C24F-9C3E-14B350E2C6A6}"/>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2" name="Rectangle 11">
            <a:extLst>
              <a:ext uri="{FF2B5EF4-FFF2-40B4-BE49-F238E27FC236}">
                <a16:creationId xmlns:a16="http://schemas.microsoft.com/office/drawing/2014/main" id="{90F30A69-FE20-6446-8E5F-C89C0768BB07}"/>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3" name="Rectangle 13">
            <a:extLst>
              <a:ext uri="{FF2B5EF4-FFF2-40B4-BE49-F238E27FC236}">
                <a16:creationId xmlns:a16="http://schemas.microsoft.com/office/drawing/2014/main" id="{28C07282-2556-7F41-8629-B7AFE670500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4" name="Rectangle 15">
            <a:extLst>
              <a:ext uri="{FF2B5EF4-FFF2-40B4-BE49-F238E27FC236}">
                <a16:creationId xmlns:a16="http://schemas.microsoft.com/office/drawing/2014/main" id="{808F3633-3355-E848-A65B-E5ED13B30F78}"/>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5" name="Rectangle 17">
            <a:extLst>
              <a:ext uri="{FF2B5EF4-FFF2-40B4-BE49-F238E27FC236}">
                <a16:creationId xmlns:a16="http://schemas.microsoft.com/office/drawing/2014/main" id="{D442A044-D0DD-3449-A57B-F5B04071CC9E}"/>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6" name="Rectangle 19">
            <a:extLst>
              <a:ext uri="{FF2B5EF4-FFF2-40B4-BE49-F238E27FC236}">
                <a16:creationId xmlns:a16="http://schemas.microsoft.com/office/drawing/2014/main" id="{52D9DC17-3D1B-9246-BCE7-951741F93ACB}"/>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pPr algn="ctr">
              <a:spcBef>
                <a:spcPct val="20000"/>
              </a:spcBef>
              <a:buClr>
                <a:srgbClr val="FFFFFF"/>
              </a:buClr>
              <a:buSzPct val="75000"/>
              <a:buFont typeface="Monotype Sorts" pitchFamily="2" charset="2"/>
              <a:buNone/>
            </a:pPr>
            <a:endParaRPr lang="en-US" altLang="en-US"/>
          </a:p>
        </p:txBody>
      </p:sp>
      <p:sp>
        <p:nvSpPr>
          <p:cNvPr id="22537" name="Date Placeholder 1">
            <a:extLst>
              <a:ext uri="{FF2B5EF4-FFF2-40B4-BE49-F238E27FC236}">
                <a16:creationId xmlns:a16="http://schemas.microsoft.com/office/drawing/2014/main" id="{786915C0-351C-5F49-949C-C1FE21C7A47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7DD89522-915C-884D-9772-8B2D1ACF3A44}" type="datetime1">
              <a:rPr lang="en-US" altLang="en-US" sz="1200" smtClean="0">
                <a:solidFill>
                  <a:srgbClr val="045C75"/>
                </a:solidFill>
              </a:rPr>
              <a:pPr/>
              <a:t>2/19/2025</a:t>
            </a:fld>
            <a:endParaRPr lang="en-US" altLang="en-US" sz="1200">
              <a:solidFill>
                <a:srgbClr val="045C75"/>
              </a:solidFill>
            </a:endParaRPr>
          </a:p>
        </p:txBody>
      </p:sp>
      <p:sp>
        <p:nvSpPr>
          <p:cNvPr id="22538" name="Slide Number Placeholder 2">
            <a:extLst>
              <a:ext uri="{FF2B5EF4-FFF2-40B4-BE49-F238E27FC236}">
                <a16:creationId xmlns:a16="http://schemas.microsoft.com/office/drawing/2014/main" id="{1991A348-B406-6443-8E34-687890203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FFFF"/>
                </a:solidFill>
                <a:latin typeface="Arial" panose="020B0604020202020204" pitchFamily="34" charset="0"/>
                <a:cs typeface="Times New Roman" panose="02020603050405020304" pitchFamily="18" charset="0"/>
              </a:defRPr>
            </a:lvl1pPr>
            <a:lvl2pPr marL="742950" indent="-285750">
              <a:defRPr sz="2400">
                <a:solidFill>
                  <a:srgbClr val="FFFFFF"/>
                </a:solidFill>
                <a:latin typeface="Arial" panose="020B0604020202020204" pitchFamily="34" charset="0"/>
                <a:cs typeface="Times New Roman" panose="02020603050405020304" pitchFamily="18" charset="0"/>
              </a:defRPr>
            </a:lvl2pPr>
            <a:lvl3pPr marL="1143000" indent="-228600">
              <a:defRPr sz="2400">
                <a:solidFill>
                  <a:srgbClr val="FFFFFF"/>
                </a:solidFill>
                <a:latin typeface="Arial" panose="020B0604020202020204" pitchFamily="34" charset="0"/>
                <a:cs typeface="Times New Roman" panose="02020603050405020304" pitchFamily="18" charset="0"/>
              </a:defRPr>
            </a:lvl3pPr>
            <a:lvl4pPr marL="1600200" indent="-228600">
              <a:defRPr sz="2400">
                <a:solidFill>
                  <a:srgbClr val="FFFFFF"/>
                </a:solidFill>
                <a:latin typeface="Arial" panose="020B0604020202020204" pitchFamily="34" charset="0"/>
                <a:cs typeface="Times New Roman" panose="02020603050405020304" pitchFamily="18" charset="0"/>
              </a:defRPr>
            </a:lvl4pPr>
            <a:lvl5pPr marL="2057400" indent="-228600">
              <a:defRPr sz="2400">
                <a:solidFill>
                  <a:srgbClr val="FFFFFF"/>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FF"/>
                </a:solidFill>
                <a:latin typeface="Arial" panose="020B0604020202020204" pitchFamily="34" charset="0"/>
                <a:cs typeface="Times New Roman" panose="02020603050405020304" pitchFamily="18" charset="0"/>
              </a:defRPr>
            </a:lvl9pPr>
          </a:lstStyle>
          <a:p>
            <a:fld id="{E5206E01-E7A2-7C45-B47E-614EA985841A}" type="slidenum">
              <a:rPr lang="en-GB" altLang="en-US" sz="1200" smtClean="0">
                <a:solidFill>
                  <a:srgbClr val="045C75"/>
                </a:solidFill>
              </a:rPr>
              <a:pPr/>
              <a:t>9</a:t>
            </a:fld>
            <a:endParaRPr lang="en-GB" altLang="en-US" sz="1200">
              <a:solidFill>
                <a:srgbClr val="045C75"/>
              </a:solidFill>
            </a:endParaRPr>
          </a:p>
        </p:txBody>
      </p:sp>
      <p:sp>
        <p:nvSpPr>
          <p:cNvPr id="22539" name="Rectangle 18">
            <a:extLst>
              <a:ext uri="{FF2B5EF4-FFF2-40B4-BE49-F238E27FC236}">
                <a16:creationId xmlns:a16="http://schemas.microsoft.com/office/drawing/2014/main" id="{5CC543DA-E7DA-6F4D-9F99-5FEEF9349A61}"/>
              </a:ext>
            </a:extLst>
          </p:cNvPr>
          <p:cNvSpPr>
            <a:spLocks noChangeArrowheads="1"/>
          </p:cNvSpPr>
          <p:nvPr/>
        </p:nvSpPr>
        <p:spPr bwMode="auto">
          <a:xfrm>
            <a:off x="6002994" y="-231153"/>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lvl1pPr>
              <a:spcBef>
                <a:spcPct val="20000"/>
              </a:spcBef>
              <a:buClr>
                <a:srgbClr val="0BD0D9"/>
              </a:buClr>
              <a:buSzPct val="95000"/>
              <a:buFont typeface="Wingdings 2" pitchFamily="2"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itchFamily="2"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itchFamily="2"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itchFamily="2"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itchFamily="2"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Constantia" panose="02030602050306030303" pitchFamily="18" charset="0"/>
              </a:defRPr>
            </a:lvl9pPr>
          </a:lstStyle>
          <a:p>
            <a:pPr algn="ctr">
              <a:buClr>
                <a:srgbClr val="FFFFFF"/>
              </a:buClr>
              <a:buSzPct val="75000"/>
              <a:buFont typeface="Monotype Sorts" pitchFamily="2" charset="2"/>
              <a:buNone/>
            </a:pPr>
            <a:endParaRPr lang="en-US" altLang="en-US" sz="2400">
              <a:solidFill>
                <a:srgbClr val="FFFFFF"/>
              </a:solidFill>
              <a:latin typeface="Arial" panose="020B0604020202020204" pitchFamily="34" charset="0"/>
            </a:endParaRPr>
          </a:p>
        </p:txBody>
      </p:sp>
      <p:pic>
        <p:nvPicPr>
          <p:cNvPr id="3" name="Picture 2">
            <a:extLst>
              <a:ext uri="{FF2B5EF4-FFF2-40B4-BE49-F238E27FC236}">
                <a16:creationId xmlns:a16="http://schemas.microsoft.com/office/drawing/2014/main" id="{7CF9FB51-2D56-4C70-BED2-C9316F70620F}"/>
              </a:ext>
            </a:extLst>
          </p:cNvPr>
          <p:cNvPicPr>
            <a:picLocks noChangeAspect="1"/>
          </p:cNvPicPr>
          <p:nvPr/>
        </p:nvPicPr>
        <p:blipFill>
          <a:blip r:embed="rId2"/>
          <a:stretch>
            <a:fillRect/>
          </a:stretch>
        </p:blipFill>
        <p:spPr>
          <a:xfrm>
            <a:off x="3126124" y="0"/>
            <a:ext cx="5939752" cy="6858000"/>
          </a:xfrm>
          <a:prstGeom prst="rect">
            <a:avLst/>
          </a:prstGeom>
        </p:spPr>
      </p:pic>
      <p:sp>
        <p:nvSpPr>
          <p:cNvPr id="4" name="Rectangle: Rounded Corners 3">
            <a:extLst>
              <a:ext uri="{FF2B5EF4-FFF2-40B4-BE49-F238E27FC236}">
                <a16:creationId xmlns:a16="http://schemas.microsoft.com/office/drawing/2014/main" id="{6AB4B7A4-A92F-AE0B-5B4B-65543C51C389}"/>
              </a:ext>
            </a:extLst>
          </p:cNvPr>
          <p:cNvSpPr/>
          <p:nvPr/>
        </p:nvSpPr>
        <p:spPr>
          <a:xfrm>
            <a:off x="4049503" y="3891395"/>
            <a:ext cx="5016373" cy="176645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GradientRise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Monotype Sorts</vt:lpstr>
      <vt:lpstr>Arial</vt:lpstr>
      <vt:lpstr>Avenir Next LT Pro</vt:lpstr>
      <vt:lpstr>Calibri</vt:lpstr>
      <vt:lpstr>Cambria Math</vt:lpstr>
      <vt:lpstr>Corbel</vt:lpstr>
      <vt:lpstr>Times New Roman</vt:lpstr>
      <vt:lpstr>Wingdings</vt:lpstr>
      <vt:lpstr>GradientRiseVTI</vt:lpstr>
      <vt:lpstr>The influence of the Global Financial Crisis and COVID-19 pandemic on the profitability and risk of U.S. banks </vt:lpstr>
      <vt:lpstr>Outline of the presentation</vt:lpstr>
      <vt:lpstr>1. Objectives</vt:lpstr>
      <vt:lpstr> 2. Literature review</vt:lpstr>
      <vt:lpstr> 3. Methodology</vt:lpstr>
      <vt:lpstr> 3. Methodology</vt:lpstr>
      <vt:lpstr>PowerPoint Presentation</vt:lpstr>
      <vt:lpstr>PowerPoint Presentation</vt:lpstr>
      <vt:lpstr>PowerPoint Presentation</vt:lpstr>
      <vt:lpstr>PowerPoint Presentation</vt:lpstr>
      <vt:lpstr>PowerPoint Presentation</vt:lpstr>
      <vt:lpstr>5. Findings and Conclusions</vt:lpstr>
      <vt:lpstr>5. Findings and Conclusions</vt:lpstr>
      <vt:lpstr>5. Findings and 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Polictics Matter in US Bank Efficiency?</dc:title>
  <dc:creator>Nguyen, Thao</dc:creator>
  <cp:lastModifiedBy>Cornwell, Melissa</cp:lastModifiedBy>
  <cp:revision>15</cp:revision>
  <dcterms:created xsi:type="dcterms:W3CDTF">2021-08-11T11:55:27Z</dcterms:created>
  <dcterms:modified xsi:type="dcterms:W3CDTF">2025-02-19T13:40:56Z</dcterms:modified>
</cp:coreProperties>
</file>