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8" r:id="rId3"/>
    <p:sldId id="312" r:id="rId4"/>
    <p:sldId id="326" r:id="rId5"/>
    <p:sldId id="309" r:id="rId6"/>
    <p:sldId id="356" r:id="rId7"/>
    <p:sldId id="345" r:id="rId8"/>
    <p:sldId id="340" r:id="rId9"/>
    <p:sldId id="355" r:id="rId10"/>
    <p:sldId id="357" r:id="rId11"/>
    <p:sldId id="358" r:id="rId12"/>
    <p:sldId id="350" r:id="rId13"/>
    <p:sldId id="304" r:id="rId14"/>
    <p:sldId id="35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073"/>
  </p:normalViewPr>
  <p:slideViewPr>
    <p:cSldViewPr snapToGrid="0" snapToObjects="1">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February 19, 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0710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February 19, 2025</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44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February 19, 2025</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6190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February 19, 2025</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9625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February 19, 2025</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8190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February 19, 2025</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5725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February 19, 2025</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298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February 19, 2025</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6456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February 19, 2025</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3871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February 19, 2025</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2220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February 19, 2025</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5657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February 19,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831483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descr="Gradient pastel colours on a top view">
            <a:extLst>
              <a:ext uri="{FF2B5EF4-FFF2-40B4-BE49-F238E27FC236}">
                <a16:creationId xmlns:a16="http://schemas.microsoft.com/office/drawing/2014/main" id="{3B90DD7E-FC2E-41B1-84E5-12607647E27D}"/>
              </a:ext>
            </a:extLst>
          </p:cNvPr>
          <p:cNvPicPr>
            <a:picLocks noChangeAspect="1"/>
          </p:cNvPicPr>
          <p:nvPr/>
        </p:nvPicPr>
        <p:blipFill rotWithShape="1">
          <a:blip r:embed="rId2"/>
          <a:srcRect l="20783"/>
          <a:stretch/>
        </p:blipFill>
        <p:spPr>
          <a:xfrm>
            <a:off x="4139456" y="251519"/>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42EB03F-FCFD-1C45-93CD-9B2161B31FC8}"/>
              </a:ext>
            </a:extLst>
          </p:cNvPr>
          <p:cNvSpPr>
            <a:spLocks noGrp="1"/>
          </p:cNvSpPr>
          <p:nvPr>
            <p:ph type="ctrTitle"/>
          </p:nvPr>
        </p:nvSpPr>
        <p:spPr>
          <a:xfrm>
            <a:off x="997526" y="1270660"/>
            <a:ext cx="7969829" cy="1134835"/>
          </a:xfrm>
        </p:spPr>
        <p:txBody>
          <a:bodyPr anchor="t">
            <a:noAutofit/>
          </a:bodyPr>
          <a:lstStyle/>
          <a:p>
            <a:pPr algn="ct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The effect of uncertainty on bank risk in Europe</a:t>
            </a:r>
            <a:endParaRPr lang="en-GB" sz="1800" dirty="0">
              <a:effectLst/>
              <a:latin typeface="Times New Roman" panose="02020603050405020304" pitchFamily="18" charset="0"/>
              <a:ea typeface="Times New Roman" panose="02020603050405020304" pitchFamily="18" charset="0"/>
            </a:endParaRPr>
          </a:p>
        </p:txBody>
      </p:sp>
      <p:sp>
        <p:nvSpPr>
          <p:cNvPr id="29" name="Rectangle 3">
            <a:extLst>
              <a:ext uri="{FF2B5EF4-FFF2-40B4-BE49-F238E27FC236}">
                <a16:creationId xmlns:a16="http://schemas.microsoft.com/office/drawing/2014/main" id="{0E83534F-39B4-234A-A0D0-BFC32F0F3D9F}"/>
              </a:ext>
            </a:extLst>
          </p:cNvPr>
          <p:cNvSpPr txBox="1">
            <a:spLocks/>
          </p:cNvSpPr>
          <p:nvPr/>
        </p:nvSpPr>
        <p:spPr>
          <a:xfrm>
            <a:off x="4497427" y="4207279"/>
            <a:ext cx="6400800" cy="2808288"/>
          </a:xfrm>
          <a:prstGeom prst="rect">
            <a:avLst/>
          </a:prstGeom>
        </p:spPr>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altLang="en-US" i="1" dirty="0"/>
              <a:t>		</a:t>
            </a:r>
            <a:r>
              <a:rPr lang="en-GB" altLang="en-US" b="1" i="1" dirty="0"/>
              <a:t>DR.</a:t>
            </a:r>
            <a:r>
              <a:rPr lang="en-GB" altLang="en-US" i="1" dirty="0"/>
              <a:t> </a:t>
            </a:r>
            <a:r>
              <a:rPr lang="en-US" b="1" i="1" dirty="0" err="1"/>
              <a:t>FReeman</a:t>
            </a:r>
            <a:r>
              <a:rPr lang="en-US" b="1" i="1" dirty="0"/>
              <a:t> Owusu</a:t>
            </a:r>
          </a:p>
          <a:p>
            <a:pPr algn="r"/>
            <a:r>
              <a:rPr lang="de-DE" b="1" i="1" dirty="0"/>
              <a:t>DR. Albert Acheampong</a:t>
            </a:r>
            <a:endParaRPr lang="en-US" b="1" i="1" dirty="0"/>
          </a:p>
          <a:p>
            <a:pPr algn="r"/>
            <a:r>
              <a:rPr lang="en-GB" altLang="en-US" b="1" i="1" dirty="0"/>
              <a:t>DR. Thao Nguyen</a:t>
            </a:r>
          </a:p>
          <a:p>
            <a:pPr algn="r"/>
            <a:r>
              <a:rPr lang="en-US" b="1" i="1" dirty="0"/>
              <a:t>DR. Emmanuel Joel Aikins </a:t>
            </a:r>
            <a:r>
              <a:rPr lang="en-US" b="1" i="1" dirty="0" err="1"/>
              <a:t>Abakah</a:t>
            </a:r>
            <a:endParaRPr lang="en-GB" altLang="en-US" b="1" i="1" dirty="0"/>
          </a:p>
          <a:p>
            <a:r>
              <a:rPr lang="en-GB" altLang="en-US" i="1" dirty="0"/>
              <a:t>		13-14/01/2025</a:t>
            </a:r>
          </a:p>
        </p:txBody>
      </p:sp>
    </p:spTree>
    <p:extLst>
      <p:ext uri="{BB962C8B-B14F-4D97-AF65-F5344CB8AC3E}">
        <p14:creationId xmlns:p14="http://schemas.microsoft.com/office/powerpoint/2010/main" val="131767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1055-5A96-DAF3-470F-9872FC3E53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919B01-823E-44ED-5339-25F3DA7975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7FD0B86-B2DE-7436-DD77-F70AF72823C1}"/>
              </a:ext>
            </a:extLst>
          </p:cNvPr>
          <p:cNvPicPr>
            <a:picLocks noChangeAspect="1"/>
          </p:cNvPicPr>
          <p:nvPr/>
        </p:nvPicPr>
        <p:blipFill>
          <a:blip r:embed="rId2"/>
          <a:stretch>
            <a:fillRect/>
          </a:stretch>
        </p:blipFill>
        <p:spPr>
          <a:xfrm>
            <a:off x="1060877" y="0"/>
            <a:ext cx="10070245" cy="6858000"/>
          </a:xfrm>
          <a:prstGeom prst="rect">
            <a:avLst/>
          </a:prstGeom>
        </p:spPr>
      </p:pic>
      <p:sp>
        <p:nvSpPr>
          <p:cNvPr id="4" name="Rectangle: Rounded Corners 3">
            <a:extLst>
              <a:ext uri="{FF2B5EF4-FFF2-40B4-BE49-F238E27FC236}">
                <a16:creationId xmlns:a16="http://schemas.microsoft.com/office/drawing/2014/main" id="{1FB5E84F-EC6B-28F9-0A2F-1F8D55B969FD}"/>
              </a:ext>
            </a:extLst>
          </p:cNvPr>
          <p:cNvSpPr/>
          <p:nvPr/>
        </p:nvSpPr>
        <p:spPr>
          <a:xfrm>
            <a:off x="677810" y="860353"/>
            <a:ext cx="6003546" cy="381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55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B701-31DE-3469-64E9-22E36B41B6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5EF7C3-1585-7B1D-86F9-F300BFFA0A6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B055B74-A85C-E7E4-5A74-0EDF987280CF}"/>
              </a:ext>
            </a:extLst>
          </p:cNvPr>
          <p:cNvPicPr>
            <a:picLocks noChangeAspect="1"/>
          </p:cNvPicPr>
          <p:nvPr/>
        </p:nvPicPr>
        <p:blipFill>
          <a:blip r:embed="rId2"/>
          <a:stretch>
            <a:fillRect/>
          </a:stretch>
        </p:blipFill>
        <p:spPr>
          <a:xfrm>
            <a:off x="1058867" y="0"/>
            <a:ext cx="10074265" cy="6858000"/>
          </a:xfrm>
          <a:prstGeom prst="rect">
            <a:avLst/>
          </a:prstGeom>
        </p:spPr>
      </p:pic>
      <p:sp>
        <p:nvSpPr>
          <p:cNvPr id="4" name="Rectangle: Rounded Corners 3">
            <a:extLst>
              <a:ext uri="{FF2B5EF4-FFF2-40B4-BE49-F238E27FC236}">
                <a16:creationId xmlns:a16="http://schemas.microsoft.com/office/drawing/2014/main" id="{F6F07941-5D29-916D-C3F4-A8F65A23ED18}"/>
              </a:ext>
            </a:extLst>
          </p:cNvPr>
          <p:cNvSpPr/>
          <p:nvPr/>
        </p:nvSpPr>
        <p:spPr>
          <a:xfrm>
            <a:off x="6910109" y="811115"/>
            <a:ext cx="4462897" cy="381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61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BC4D-7844-39F5-AB41-329D5AC5459E}"/>
            </a:ext>
          </a:extLst>
        </p:cNvPr>
        <p:cNvGrpSpPr/>
        <p:nvPr/>
      </p:nvGrpSpPr>
      <p:grpSpPr>
        <a:xfrm>
          <a:off x="0" y="0"/>
          <a:ext cx="0" cy="0"/>
          <a:chOff x="0" y="0"/>
          <a:chExt cx="0" cy="0"/>
        </a:xfrm>
      </p:grpSpPr>
      <p:sp>
        <p:nvSpPr>
          <p:cNvPr id="23561" name="Date Placeholder 1">
            <a:extLst>
              <a:ext uri="{FF2B5EF4-FFF2-40B4-BE49-F238E27FC236}">
                <a16:creationId xmlns:a16="http://schemas.microsoft.com/office/drawing/2014/main" id="{275A37E1-8B19-9DDD-027A-834F7EC80F4C}"/>
              </a:ext>
            </a:extLst>
          </p:cNvPr>
          <p:cNvSpPr>
            <a:spLocks noGrp="1"/>
          </p:cNvSpPr>
          <p:nvPr>
            <p:ph type="dt" sz="quarter" idx="10"/>
          </p:nvPr>
        </p:nvSpPr>
        <p:spPr bwMode="auto">
          <a:xfrm>
            <a:off x="7910111" y="6409170"/>
            <a:ext cx="370239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8DCB064F-AAE0-AD4A-957A-138C672932CA}" type="datetime1">
              <a:rPr lang="en-US" altLang="en-US" sz="800">
                <a:solidFill>
                  <a:schemeClr val="bg1"/>
                </a:solidFill>
                <a:latin typeface="+mn-lt"/>
                <a:cs typeface="+mn-cs"/>
              </a:rPr>
              <a:pPr>
                <a:spcAft>
                  <a:spcPts val="600"/>
                </a:spcAft>
              </a:pPr>
              <a:t>2/19/2025</a:t>
            </a:fld>
            <a:endParaRPr lang="en-US" altLang="en-US" sz="800">
              <a:solidFill>
                <a:schemeClr val="bg1"/>
              </a:solidFill>
              <a:latin typeface="+mn-lt"/>
              <a:cs typeface="+mn-cs"/>
            </a:endParaRPr>
          </a:p>
        </p:txBody>
      </p:sp>
      <p:sp>
        <p:nvSpPr>
          <p:cNvPr id="23562" name="Slide Number Placeholder 2">
            <a:extLst>
              <a:ext uri="{FF2B5EF4-FFF2-40B4-BE49-F238E27FC236}">
                <a16:creationId xmlns:a16="http://schemas.microsoft.com/office/drawing/2014/main" id="{4A73D597-AFBD-2E6D-12C2-1A0160435F6A}"/>
              </a:ext>
            </a:extLst>
          </p:cNvPr>
          <p:cNvSpPr>
            <a:spLocks noGrp="1"/>
          </p:cNvSpPr>
          <p:nvPr>
            <p:ph type="sldNum" sz="quarter" idx="12"/>
          </p:nvPr>
        </p:nvSpPr>
        <p:spPr bwMode="auto">
          <a:xfrm>
            <a:off x="11669678" y="6408742"/>
            <a:ext cx="43865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74A86E82-3AAB-F14B-9EC8-C69DAAEA421A}" type="slidenum">
              <a:rPr lang="en-US" altLang="en-US" sz="800">
                <a:solidFill>
                  <a:schemeClr val="bg1"/>
                </a:solidFill>
                <a:latin typeface="+mn-lt"/>
                <a:cs typeface="+mn-cs"/>
              </a:rPr>
              <a:pPr>
                <a:spcAft>
                  <a:spcPts val="600"/>
                </a:spcAft>
              </a:pPr>
              <a:t>12</a:t>
            </a:fld>
            <a:endParaRPr lang="en-US" altLang="en-US" sz="800">
              <a:solidFill>
                <a:schemeClr val="bg1"/>
              </a:solidFill>
              <a:latin typeface="+mn-lt"/>
              <a:cs typeface="+mn-cs"/>
            </a:endParaRPr>
          </a:p>
        </p:txBody>
      </p:sp>
      <p:sp>
        <p:nvSpPr>
          <p:cNvPr id="23553" name="Rectangle 2">
            <a:extLst>
              <a:ext uri="{FF2B5EF4-FFF2-40B4-BE49-F238E27FC236}">
                <a16:creationId xmlns:a16="http://schemas.microsoft.com/office/drawing/2014/main" id="{781A6C8D-516C-ECB7-90F9-AB8EC2E84D0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4" name="Rectangle 4">
            <a:extLst>
              <a:ext uri="{FF2B5EF4-FFF2-40B4-BE49-F238E27FC236}">
                <a16:creationId xmlns:a16="http://schemas.microsoft.com/office/drawing/2014/main" id="{CA6E156D-E8B6-1EE2-BAFC-A7522DFAC99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5" name="Rectangle 9">
            <a:extLst>
              <a:ext uri="{FF2B5EF4-FFF2-40B4-BE49-F238E27FC236}">
                <a16:creationId xmlns:a16="http://schemas.microsoft.com/office/drawing/2014/main" id="{0F920C57-BC77-2C1F-3B96-B97F6A38A64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6" name="Rectangle 11">
            <a:extLst>
              <a:ext uri="{FF2B5EF4-FFF2-40B4-BE49-F238E27FC236}">
                <a16:creationId xmlns:a16="http://schemas.microsoft.com/office/drawing/2014/main" id="{14AC9574-2F51-7322-0B19-0F3E599F41D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7" name="Rectangle 13">
            <a:extLst>
              <a:ext uri="{FF2B5EF4-FFF2-40B4-BE49-F238E27FC236}">
                <a16:creationId xmlns:a16="http://schemas.microsoft.com/office/drawing/2014/main" id="{3635FDFD-185A-66D0-F65C-6DDAC309712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8" name="Rectangle 15">
            <a:extLst>
              <a:ext uri="{FF2B5EF4-FFF2-40B4-BE49-F238E27FC236}">
                <a16:creationId xmlns:a16="http://schemas.microsoft.com/office/drawing/2014/main" id="{EA050695-4374-3B82-322A-91467FE166E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9" name="Rectangle 17">
            <a:extLst>
              <a:ext uri="{FF2B5EF4-FFF2-40B4-BE49-F238E27FC236}">
                <a16:creationId xmlns:a16="http://schemas.microsoft.com/office/drawing/2014/main" id="{A9EBC1D8-F794-B8D1-31C3-7D39642160B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0" name="Rectangle 19">
            <a:extLst>
              <a:ext uri="{FF2B5EF4-FFF2-40B4-BE49-F238E27FC236}">
                <a16:creationId xmlns:a16="http://schemas.microsoft.com/office/drawing/2014/main" id="{DCF91C17-9BEA-367F-178B-EFC77BB26B9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3" name="Rectangle 18">
            <a:extLst>
              <a:ext uri="{FF2B5EF4-FFF2-40B4-BE49-F238E27FC236}">
                <a16:creationId xmlns:a16="http://schemas.microsoft.com/office/drawing/2014/main" id="{FDD03317-774E-DDE2-DF93-17832776534A}"/>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9D781D2B-F754-161C-C9C5-41760144275A}"/>
              </a:ext>
            </a:extLst>
          </p:cNvPr>
          <p:cNvPicPr>
            <a:picLocks noChangeAspect="1"/>
          </p:cNvPicPr>
          <p:nvPr/>
        </p:nvPicPr>
        <p:blipFill>
          <a:blip r:embed="rId2"/>
          <a:stretch>
            <a:fillRect/>
          </a:stretch>
        </p:blipFill>
        <p:spPr>
          <a:xfrm>
            <a:off x="1244489" y="0"/>
            <a:ext cx="9703022" cy="6858000"/>
          </a:xfrm>
          <a:prstGeom prst="rect">
            <a:avLst/>
          </a:prstGeom>
        </p:spPr>
      </p:pic>
    </p:spTree>
    <p:extLst>
      <p:ext uri="{BB962C8B-B14F-4D97-AF65-F5344CB8AC3E}">
        <p14:creationId xmlns:p14="http://schemas.microsoft.com/office/powerpoint/2010/main" val="164838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4A0BE04-621E-7540-B8D9-B44C41975957}"/>
              </a:ext>
            </a:extLst>
          </p:cNvPr>
          <p:cNvSpPr>
            <a:spLocks noGrp="1"/>
          </p:cNvSpPr>
          <p:nvPr>
            <p:ph type="title"/>
          </p:nvPr>
        </p:nvSpPr>
        <p:spPr>
          <a:xfrm>
            <a:off x="777922" y="1"/>
            <a:ext cx="10085696" cy="720089"/>
          </a:xfrm>
        </p:spPr>
        <p:txBody>
          <a:bodyPr>
            <a:normAutofit/>
          </a:bodyPr>
          <a:lstStyle/>
          <a:p>
            <a:pPr algn="ctr"/>
            <a:r>
              <a:rPr lang="en-US" altLang="en-US" sz="2800" dirty="0"/>
              <a:t>5. Findings and Conclusions</a:t>
            </a:r>
          </a:p>
        </p:txBody>
      </p:sp>
      <p:sp>
        <p:nvSpPr>
          <p:cNvPr id="25602" name="Content Placeholder 2">
            <a:extLst>
              <a:ext uri="{FF2B5EF4-FFF2-40B4-BE49-F238E27FC236}">
                <a16:creationId xmlns:a16="http://schemas.microsoft.com/office/drawing/2014/main" id="{3713B120-7EEA-D548-A3BE-0B17C893AD2C}"/>
              </a:ext>
            </a:extLst>
          </p:cNvPr>
          <p:cNvSpPr>
            <a:spLocks noGrp="1"/>
          </p:cNvSpPr>
          <p:nvPr>
            <p:ph idx="1"/>
          </p:nvPr>
        </p:nvSpPr>
        <p:spPr>
          <a:xfrm>
            <a:off x="1045029" y="908051"/>
            <a:ext cx="10224654" cy="5229859"/>
          </a:xfrm>
        </p:spPr>
        <p:txBody>
          <a:bodyPr>
            <a:normAutofit/>
          </a:bodyPr>
          <a:lstStyle/>
          <a:p>
            <a:pPr algn="just"/>
            <a:r>
              <a:rPr lang="en-US" sz="1800" dirty="0">
                <a:effectLst/>
                <a:latin typeface="Times New Roman" panose="02020603050405020304" pitchFamily="18" charset="0"/>
                <a:ea typeface="Times New Roman" panose="02020603050405020304" pitchFamily="18" charset="0"/>
              </a:rPr>
              <a:t>Our analysis, which encompasses 145 banks over the period from 2005 to 2022, reveals significant insights into the differential impacts of these crises on various bank risk types. Our findings indicate that </a:t>
            </a:r>
            <a:r>
              <a:rPr lang="en-US" sz="1800" dirty="0">
                <a:solidFill>
                  <a:srgbClr val="FF0000"/>
                </a:solidFill>
                <a:effectLst/>
                <a:latin typeface="Times New Roman" panose="02020603050405020304" pitchFamily="18" charset="0"/>
                <a:ea typeface="Times New Roman" panose="02020603050405020304" pitchFamily="18" charset="0"/>
              </a:rPr>
              <a:t>both COVID-19 pandemic and R-UWAR have significant and positive effects on accounting-based risk measures</a:t>
            </a:r>
            <a:r>
              <a:rPr lang="en-GB" sz="2400" dirty="0"/>
              <a:t>. </a:t>
            </a:r>
          </a:p>
          <a:p>
            <a:pPr algn="just"/>
            <a:r>
              <a:rPr lang="en-US" sz="1800" dirty="0">
                <a:effectLst/>
                <a:latin typeface="Times New Roman" panose="02020603050405020304" pitchFamily="18" charset="0"/>
                <a:ea typeface="Times New Roman" panose="02020603050405020304" pitchFamily="18" charset="0"/>
              </a:rPr>
              <a:t>However, in terms of </a:t>
            </a:r>
            <a:r>
              <a:rPr lang="en-US" sz="1800" dirty="0">
                <a:solidFill>
                  <a:srgbClr val="FF0000"/>
                </a:solidFill>
                <a:effectLst/>
                <a:latin typeface="Times New Roman" panose="02020603050405020304" pitchFamily="18" charset="0"/>
                <a:ea typeface="Times New Roman" panose="02020603050405020304" pitchFamily="18" charset="0"/>
              </a:rPr>
              <a:t>market-based risk measures, we find that only COVID-19 </a:t>
            </a:r>
            <a:r>
              <a:rPr lang="en-US" sz="1800" dirty="0">
                <a:effectLst/>
                <a:latin typeface="Times New Roman" panose="02020603050405020304" pitchFamily="18" charset="0"/>
                <a:ea typeface="Times New Roman" panose="02020603050405020304" pitchFamily="18" charset="0"/>
              </a:rPr>
              <a:t>has significant and positive effects on them.  R-UWAR does not exhibit a significant relationship with market-based risk measures, a nuance that indicates the unique economic repercussions of this geopolitical conflict</a:t>
            </a:r>
          </a:p>
          <a:p>
            <a:pPr algn="just"/>
            <a:r>
              <a:rPr lang="en-US" sz="1800" dirty="0">
                <a:effectLst/>
                <a:latin typeface="Times New Roman" panose="02020603050405020304" pitchFamily="18" charset="0"/>
                <a:ea typeface="Times New Roman" panose="02020603050405020304" pitchFamily="18" charset="0"/>
              </a:rPr>
              <a:t>We also document that effects of COVID-19 pandemic on accounting-based risk measures are </a:t>
            </a:r>
            <a:r>
              <a:rPr lang="en-US" sz="1800" dirty="0">
                <a:solidFill>
                  <a:srgbClr val="FF0000"/>
                </a:solidFill>
                <a:effectLst/>
                <a:latin typeface="Times New Roman" panose="02020603050405020304" pitchFamily="18" charset="0"/>
                <a:ea typeface="Times New Roman" panose="02020603050405020304" pitchFamily="18" charset="0"/>
              </a:rPr>
              <a:t>more pronounced for small banks than their big counterparts</a:t>
            </a:r>
            <a:r>
              <a:rPr lang="en-GB" sz="2400" dirty="0"/>
              <a:t>.</a:t>
            </a:r>
          </a:p>
          <a:p>
            <a:pPr algn="just"/>
            <a:r>
              <a:rPr lang="en-US" sz="1800" dirty="0">
                <a:solidFill>
                  <a:srgbClr val="FF0000"/>
                </a:solidFill>
                <a:effectLst/>
                <a:latin typeface="Times New Roman" panose="02020603050405020304" pitchFamily="18" charset="0"/>
                <a:ea typeface="Times New Roman" panose="02020603050405020304" pitchFamily="18" charset="0"/>
              </a:rPr>
              <a:t>Whilst COVID-19 has a more pronounced impact on banks from high corruption countries </a:t>
            </a:r>
            <a:r>
              <a:rPr lang="en-US" sz="1800" dirty="0">
                <a:effectLst/>
                <a:latin typeface="Times New Roman" panose="02020603050405020304" pitchFamily="18" charset="0"/>
                <a:ea typeface="Times New Roman" panose="02020603050405020304" pitchFamily="18" charset="0"/>
              </a:rPr>
              <a:t>than those from low corruption countries, the effect of R-UWAR based on the corruption levels is less clear. </a:t>
            </a:r>
            <a:r>
              <a:rPr lang="en-GB" sz="2400" dirty="0"/>
              <a:t> </a:t>
            </a:r>
          </a:p>
          <a:p>
            <a:pPr algn="just"/>
            <a:endParaRPr lang="en-GB" altLang="en-US" sz="2400" dirty="0"/>
          </a:p>
        </p:txBody>
      </p:sp>
      <p:sp>
        <p:nvSpPr>
          <p:cNvPr id="25603" name="Date Placeholder 1">
            <a:extLst>
              <a:ext uri="{FF2B5EF4-FFF2-40B4-BE49-F238E27FC236}">
                <a16:creationId xmlns:a16="http://schemas.microsoft.com/office/drawing/2014/main" id="{EB5D329B-8AB1-2647-AF8B-E56A0DCB9D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74BCA6-B7C9-D845-BCFC-513DA51C0ACA}" type="datetime1">
              <a:rPr lang="en-US" altLang="en-US" sz="1200">
                <a:solidFill>
                  <a:srgbClr val="045C75"/>
                </a:solidFill>
              </a:rPr>
              <a:pPr/>
              <a:t>2/19/2025</a:t>
            </a:fld>
            <a:endParaRPr lang="en-US" altLang="en-US" sz="1200">
              <a:solidFill>
                <a:srgbClr val="045C75"/>
              </a:solidFill>
            </a:endParaRPr>
          </a:p>
        </p:txBody>
      </p:sp>
      <p:sp>
        <p:nvSpPr>
          <p:cNvPr id="25604" name="Slide Number Placeholder 2">
            <a:extLst>
              <a:ext uri="{FF2B5EF4-FFF2-40B4-BE49-F238E27FC236}">
                <a16:creationId xmlns:a16="http://schemas.microsoft.com/office/drawing/2014/main" id="{977FE81C-381F-154E-A03A-F112F28515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48C779-C6D9-B04D-A5D2-D957E33B8042}" type="slidenum">
              <a:rPr lang="en-GB" altLang="en-US" sz="1200">
                <a:solidFill>
                  <a:srgbClr val="045C75"/>
                </a:solidFill>
              </a:rPr>
              <a:pPr/>
              <a:t>13</a:t>
            </a:fld>
            <a:endParaRPr lang="en-GB" altLang="en-US" sz="1200">
              <a:solidFill>
                <a:srgbClr val="045C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2E29-942F-2419-0AA9-E5EF729C9D08}"/>
            </a:ext>
          </a:extLst>
        </p:cNvPr>
        <p:cNvGrpSpPr/>
        <p:nvPr/>
      </p:nvGrpSpPr>
      <p:grpSpPr>
        <a:xfrm>
          <a:off x="0" y="0"/>
          <a:ext cx="0" cy="0"/>
          <a:chOff x="0" y="0"/>
          <a:chExt cx="0" cy="0"/>
        </a:xfrm>
      </p:grpSpPr>
      <p:sp>
        <p:nvSpPr>
          <p:cNvPr id="25601" name="Title 1">
            <a:extLst>
              <a:ext uri="{FF2B5EF4-FFF2-40B4-BE49-F238E27FC236}">
                <a16:creationId xmlns:a16="http://schemas.microsoft.com/office/drawing/2014/main" id="{00066462-AEE9-4F40-9D67-82D21370B5FF}"/>
              </a:ext>
            </a:extLst>
          </p:cNvPr>
          <p:cNvSpPr>
            <a:spLocks noGrp="1"/>
          </p:cNvSpPr>
          <p:nvPr>
            <p:ph type="title"/>
          </p:nvPr>
        </p:nvSpPr>
        <p:spPr>
          <a:xfrm>
            <a:off x="777922" y="1"/>
            <a:ext cx="10085696" cy="720089"/>
          </a:xfrm>
        </p:spPr>
        <p:txBody>
          <a:bodyPr>
            <a:normAutofit/>
          </a:bodyPr>
          <a:lstStyle/>
          <a:p>
            <a:pPr algn="ctr"/>
            <a:r>
              <a:rPr lang="en-US" altLang="en-US" sz="2800" dirty="0"/>
              <a:t>5. Findings and Conclusions</a:t>
            </a:r>
          </a:p>
        </p:txBody>
      </p:sp>
      <p:sp>
        <p:nvSpPr>
          <p:cNvPr id="25602" name="Content Placeholder 2">
            <a:extLst>
              <a:ext uri="{FF2B5EF4-FFF2-40B4-BE49-F238E27FC236}">
                <a16:creationId xmlns:a16="http://schemas.microsoft.com/office/drawing/2014/main" id="{587DBE9D-4D4C-82FD-A941-8511BE50BDB0}"/>
              </a:ext>
            </a:extLst>
          </p:cNvPr>
          <p:cNvSpPr>
            <a:spLocks noGrp="1"/>
          </p:cNvSpPr>
          <p:nvPr>
            <p:ph idx="1"/>
          </p:nvPr>
        </p:nvSpPr>
        <p:spPr>
          <a:xfrm>
            <a:off x="1045029" y="908051"/>
            <a:ext cx="10224654" cy="5229859"/>
          </a:xfrm>
        </p:spPr>
        <p:txBody>
          <a:bodyPr>
            <a:normAutofit/>
          </a:bodyPr>
          <a:lstStyle/>
          <a:p>
            <a:pPr algn="just"/>
            <a:r>
              <a:rPr lang="en-US" sz="1800" dirty="0">
                <a:effectLst/>
                <a:latin typeface="Times New Roman" panose="02020603050405020304" pitchFamily="18" charset="0"/>
                <a:ea typeface="Times New Roman" panose="02020603050405020304" pitchFamily="18" charset="0"/>
              </a:rPr>
              <a:t>Policies aimed at mitigating the effects of crises should be tailored, taking into account various factors including </a:t>
            </a:r>
            <a:r>
              <a:rPr lang="en-US" sz="1800" dirty="0">
                <a:solidFill>
                  <a:srgbClr val="FF0000"/>
                </a:solidFill>
                <a:effectLst/>
                <a:latin typeface="Times New Roman" panose="02020603050405020304" pitchFamily="18" charset="0"/>
                <a:ea typeface="Times New Roman" panose="02020603050405020304" pitchFamily="18" charset="0"/>
              </a:rPr>
              <a:t>specific bank characteristics, bank types, and country-specific traits like corruption indexes. </a:t>
            </a:r>
            <a:r>
              <a:rPr lang="en-US" sz="1800" dirty="0">
                <a:effectLst/>
                <a:latin typeface="Times New Roman" panose="02020603050405020304" pitchFamily="18" charset="0"/>
                <a:ea typeface="Times New Roman" panose="02020603050405020304" pitchFamily="18" charset="0"/>
              </a:rPr>
              <a:t>Lastly, assessing bank risk measures should involve consideration of the </a:t>
            </a:r>
            <a:r>
              <a:rPr lang="en-US" sz="1800" dirty="0">
                <a:solidFill>
                  <a:srgbClr val="FF0000"/>
                </a:solidFill>
                <a:effectLst/>
                <a:latin typeface="Times New Roman" panose="02020603050405020304" pitchFamily="18" charset="0"/>
                <a:ea typeface="Times New Roman" panose="02020603050405020304" pitchFamily="18" charset="0"/>
              </a:rPr>
              <a:t>types of risks that directly or indirectly impact the banking system</a:t>
            </a:r>
            <a:r>
              <a:rPr lang="en-GB" sz="2400" dirty="0"/>
              <a:t>. </a:t>
            </a:r>
          </a:p>
          <a:p>
            <a:pPr algn="just"/>
            <a:r>
              <a:rPr lang="en-GB" sz="1800" dirty="0">
                <a:effectLst/>
                <a:latin typeface="Times New Roman" panose="02020603050405020304" pitchFamily="18" charset="0"/>
                <a:ea typeface="Times New Roman" panose="02020603050405020304" pitchFamily="18" charset="0"/>
              </a:rPr>
              <a:t>Future research could build upon this study by examining the </a:t>
            </a:r>
            <a:r>
              <a:rPr lang="en-GB" sz="1800" dirty="0">
                <a:solidFill>
                  <a:srgbClr val="FF0000"/>
                </a:solidFill>
                <a:effectLst/>
                <a:latin typeface="Times New Roman" panose="02020603050405020304" pitchFamily="18" charset="0"/>
                <a:ea typeface="Times New Roman" panose="02020603050405020304" pitchFamily="18" charset="0"/>
              </a:rPr>
              <a:t>long-term impacts of these crises on bank stability and exploring the effectiveness of different risk mitigation strategies across various contexts. </a:t>
            </a:r>
            <a:r>
              <a:rPr lang="en-GB" sz="1800" dirty="0">
                <a:effectLst/>
                <a:latin typeface="Times New Roman" panose="02020603050405020304" pitchFamily="18" charset="0"/>
                <a:ea typeface="Times New Roman" panose="02020603050405020304" pitchFamily="18" charset="0"/>
              </a:rPr>
              <a:t>Additionally, further studies could investigate the role of </a:t>
            </a:r>
            <a:r>
              <a:rPr lang="en-GB" sz="1800" dirty="0">
                <a:solidFill>
                  <a:srgbClr val="FF0000"/>
                </a:solidFill>
                <a:effectLst/>
                <a:latin typeface="Times New Roman" panose="02020603050405020304" pitchFamily="18" charset="0"/>
                <a:ea typeface="Times New Roman" panose="02020603050405020304" pitchFamily="18" charset="0"/>
              </a:rPr>
              <a:t>regulatory frameworks in enhancing the resilience of banking systems to such multifaceted risks</a:t>
            </a:r>
            <a:r>
              <a:rPr lang="en-GB" sz="1800" dirty="0">
                <a:effectLst/>
                <a:latin typeface="Times New Roman" panose="02020603050405020304" pitchFamily="18" charset="0"/>
                <a:ea typeface="Times New Roman" panose="02020603050405020304" pitchFamily="18" charset="0"/>
              </a:rPr>
              <a:t>, providing deeper insights for policymakers and financial institutions aiming to fortify the global financial landscape against future crises</a:t>
            </a:r>
            <a:r>
              <a:rPr lang="en-GB" sz="2400" dirty="0"/>
              <a:t>. </a:t>
            </a:r>
          </a:p>
          <a:p>
            <a:pPr algn="just"/>
            <a:endParaRPr lang="en-GB" altLang="en-US" sz="2400" dirty="0"/>
          </a:p>
        </p:txBody>
      </p:sp>
      <p:sp>
        <p:nvSpPr>
          <p:cNvPr id="25603" name="Date Placeholder 1">
            <a:extLst>
              <a:ext uri="{FF2B5EF4-FFF2-40B4-BE49-F238E27FC236}">
                <a16:creationId xmlns:a16="http://schemas.microsoft.com/office/drawing/2014/main" id="{CCDA2AD4-7B25-0B6A-3262-0F160050592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74BCA6-B7C9-D845-BCFC-513DA51C0ACA}" type="datetime1">
              <a:rPr lang="en-US" altLang="en-US" sz="1200">
                <a:solidFill>
                  <a:srgbClr val="045C75"/>
                </a:solidFill>
              </a:rPr>
              <a:pPr/>
              <a:t>2/19/2025</a:t>
            </a:fld>
            <a:endParaRPr lang="en-US" altLang="en-US" sz="1200">
              <a:solidFill>
                <a:srgbClr val="045C75"/>
              </a:solidFill>
            </a:endParaRPr>
          </a:p>
        </p:txBody>
      </p:sp>
      <p:sp>
        <p:nvSpPr>
          <p:cNvPr id="25604" name="Slide Number Placeholder 2">
            <a:extLst>
              <a:ext uri="{FF2B5EF4-FFF2-40B4-BE49-F238E27FC236}">
                <a16:creationId xmlns:a16="http://schemas.microsoft.com/office/drawing/2014/main" id="{A64A3CA8-26C8-9B5F-C74C-BD5AFDF22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48C779-C6D9-B04D-A5D2-D957E33B8042}" type="slidenum">
              <a:rPr lang="en-GB" altLang="en-US" sz="1200">
                <a:solidFill>
                  <a:srgbClr val="045C75"/>
                </a:solidFill>
              </a:rPr>
              <a:pPr/>
              <a:t>14</a:t>
            </a:fld>
            <a:endParaRPr lang="en-GB" altLang="en-US" sz="1200">
              <a:solidFill>
                <a:srgbClr val="045C75"/>
              </a:solidFill>
            </a:endParaRPr>
          </a:p>
        </p:txBody>
      </p:sp>
    </p:spTree>
    <p:extLst>
      <p:ext uri="{BB962C8B-B14F-4D97-AF65-F5344CB8AC3E}">
        <p14:creationId xmlns:p14="http://schemas.microsoft.com/office/powerpoint/2010/main" val="329801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ED25BF6-8D8F-8A4E-8440-8D13273BA3C6}"/>
              </a:ext>
            </a:extLst>
          </p:cNvPr>
          <p:cNvSpPr>
            <a:spLocks noGrp="1" noChangeArrowheads="1"/>
          </p:cNvSpPr>
          <p:nvPr>
            <p:ph type="title"/>
          </p:nvPr>
        </p:nvSpPr>
        <p:spPr>
          <a:xfrm>
            <a:off x="2590800" y="1988840"/>
            <a:ext cx="7010400" cy="1583036"/>
          </a:xfrm>
          <a:ln>
            <a:miter lim="800000"/>
            <a:headEnd/>
            <a:tailEnd/>
          </a:ln>
        </p:spPr>
        <p:txBody>
          <a:bodyPr>
            <a:noAutofit/>
          </a:bodyPr>
          <a:lstStyle/>
          <a:p>
            <a:pPr algn="ctr">
              <a:defRPr/>
            </a:pPr>
            <a:r>
              <a:rPr lang="en-GB" sz="4800" i="1" dirty="0"/>
              <a:t>Thank you for your attention!</a:t>
            </a:r>
          </a:p>
        </p:txBody>
      </p:sp>
      <p:sp>
        <p:nvSpPr>
          <p:cNvPr id="2" name="Date Placeholder 1">
            <a:extLst>
              <a:ext uri="{FF2B5EF4-FFF2-40B4-BE49-F238E27FC236}">
                <a16:creationId xmlns:a16="http://schemas.microsoft.com/office/drawing/2014/main" id="{871F8783-DBD9-4D45-BE82-3A0492A40D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595BD56-FACE-0B4F-9EDA-90133550542D}" type="datetime1">
              <a:rPr lang="en-US" altLang="en-US" sz="1200">
                <a:solidFill>
                  <a:srgbClr val="045C75"/>
                </a:solidFill>
              </a:rPr>
              <a:pPr/>
              <a:t>2/19/2025</a:t>
            </a:fld>
            <a:endParaRPr lang="en-US" altLang="en-US" sz="1200">
              <a:solidFill>
                <a:srgbClr val="045C75"/>
              </a:solidFill>
            </a:endParaRPr>
          </a:p>
        </p:txBody>
      </p:sp>
      <p:sp>
        <p:nvSpPr>
          <p:cNvPr id="27651" name="Slide Number Placeholder 2">
            <a:extLst>
              <a:ext uri="{FF2B5EF4-FFF2-40B4-BE49-F238E27FC236}">
                <a16:creationId xmlns:a16="http://schemas.microsoft.com/office/drawing/2014/main" id="{F44FE8E1-62D3-6F44-AEFE-1CE15D871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A1283A82-F2A7-784E-8B85-60A8917C9700}" type="slidenum">
              <a:rPr lang="en-GB" altLang="en-US" sz="1200">
                <a:solidFill>
                  <a:srgbClr val="045C75"/>
                </a:solidFill>
              </a:rPr>
              <a:pPr/>
              <a:t>15</a:t>
            </a:fld>
            <a:endParaRPr lang="en-GB"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0" fill="hold"/>
                                        <p:tgtEl>
                                          <p:spTgt spid="27650"/>
                                        </p:tgtEl>
                                        <p:attrNameLst>
                                          <p:attrName>ppt_w</p:attrName>
                                        </p:attrNameLst>
                                      </p:cBhvr>
                                      <p:tavLst>
                                        <p:tav tm="0" fmla="#ppt_w*sin(2.5*pi*$)">
                                          <p:val>
                                            <p:fltVal val="0"/>
                                          </p:val>
                                        </p:tav>
                                        <p:tav tm="100000">
                                          <p:val>
                                            <p:fltVal val="1"/>
                                          </p:val>
                                        </p:tav>
                                      </p:tavLst>
                                    </p:anim>
                                    <p:anim calcmode="lin" valueType="num">
                                      <p:cBhvr>
                                        <p:cTn id="8" dur="5000" fill="hold"/>
                                        <p:tgtEl>
                                          <p:spTgt spid="2765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0" fill="hold"/>
                                        <p:tgtEl>
                                          <p:spTgt spid="27650"/>
                                        </p:tgtEl>
                                        <p:attrNameLst>
                                          <p:attrName>ppt_x</p:attrName>
                                        </p:attrNameLst>
                                      </p:cBhvr>
                                      <p:tavLst>
                                        <p:tav tm="0">
                                          <p:val>
                                            <p:strVal val="#ppt_x"/>
                                          </p:val>
                                        </p:tav>
                                        <p:tav tm="100000">
                                          <p:val>
                                            <p:strVal val="#ppt_x"/>
                                          </p:val>
                                        </p:tav>
                                      </p:tavLst>
                                    </p:anim>
                                    <p:anim calcmode="lin" valueType="num">
                                      <p:cBhvr additive="base">
                                        <p:cTn id="14" dur="50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A6721D-BC62-0446-8E48-C20A2150264D}"/>
              </a:ext>
            </a:extLst>
          </p:cNvPr>
          <p:cNvSpPr>
            <a:spLocks noGrp="1"/>
          </p:cNvSpPr>
          <p:nvPr>
            <p:ph type="title"/>
          </p:nvPr>
        </p:nvSpPr>
        <p:spPr>
          <a:xfrm>
            <a:off x="2495550" y="692150"/>
            <a:ext cx="7272338" cy="649288"/>
          </a:xfrm>
        </p:spPr>
        <p:txBody>
          <a:bodyPr>
            <a:normAutofit fontScale="90000"/>
          </a:bodyPr>
          <a:lstStyle/>
          <a:p>
            <a:pPr algn="ctr" eaLnBrk="1" hangingPunct="1"/>
            <a:r>
              <a:rPr lang="en-GB" altLang="en-US"/>
              <a:t>Outline of the presentation</a:t>
            </a:r>
          </a:p>
        </p:txBody>
      </p:sp>
      <p:sp>
        <p:nvSpPr>
          <p:cNvPr id="8195" name="Rectangle 3">
            <a:extLst>
              <a:ext uri="{FF2B5EF4-FFF2-40B4-BE49-F238E27FC236}">
                <a16:creationId xmlns:a16="http://schemas.microsoft.com/office/drawing/2014/main" id="{D5B89AB7-5D52-C04B-BA6D-3D4B068B3E47}"/>
              </a:ext>
            </a:extLst>
          </p:cNvPr>
          <p:cNvSpPr>
            <a:spLocks noGrp="1"/>
          </p:cNvSpPr>
          <p:nvPr>
            <p:ph idx="1"/>
          </p:nvPr>
        </p:nvSpPr>
        <p:spPr>
          <a:xfrm>
            <a:off x="2057400" y="2420938"/>
            <a:ext cx="8153400" cy="3979862"/>
          </a:xfrm>
        </p:spPr>
        <p:txBody>
          <a:bodyPr/>
          <a:lstStyle/>
          <a:p>
            <a:pPr marL="990600" lvl="1" indent="-533400">
              <a:buFont typeface="Wingdings" pitchFamily="2" charset="2"/>
              <a:buAutoNum type="arabicPeriod"/>
            </a:pPr>
            <a:r>
              <a:rPr lang="en-GB" altLang="en-US"/>
              <a:t>Objectives</a:t>
            </a:r>
          </a:p>
          <a:p>
            <a:pPr marL="990600" lvl="1" indent="-533400">
              <a:buFont typeface="Wingdings" pitchFamily="2" charset="2"/>
              <a:buAutoNum type="arabicPeriod"/>
            </a:pPr>
            <a:r>
              <a:rPr lang="en-GB" altLang="en-US"/>
              <a:t>Literature review</a:t>
            </a:r>
          </a:p>
          <a:p>
            <a:pPr marL="990600" lvl="1" indent="-533400">
              <a:buFont typeface="Wingdings" pitchFamily="2" charset="2"/>
              <a:buAutoNum type="arabicPeriod"/>
            </a:pPr>
            <a:r>
              <a:rPr lang="en-GB" altLang="en-US"/>
              <a:t>Methodology</a:t>
            </a:r>
          </a:p>
          <a:p>
            <a:pPr marL="990600" lvl="1" indent="-533400">
              <a:buFont typeface="Wingdings" pitchFamily="2" charset="2"/>
              <a:buAutoNum type="arabicPeriod"/>
            </a:pPr>
            <a:r>
              <a:rPr lang="en-GB" altLang="en-US"/>
              <a:t>Results</a:t>
            </a:r>
          </a:p>
          <a:p>
            <a:pPr marL="990600" lvl="1" indent="-533400">
              <a:buFont typeface="Wingdings" pitchFamily="2" charset="2"/>
              <a:buAutoNum type="arabicPeriod"/>
            </a:pPr>
            <a:r>
              <a:rPr lang="en-GB" altLang="en-US"/>
              <a:t>Conclusions</a:t>
            </a:r>
          </a:p>
        </p:txBody>
      </p:sp>
      <p:sp>
        <p:nvSpPr>
          <p:cNvPr id="16387" name="Date Placeholder 1">
            <a:extLst>
              <a:ext uri="{FF2B5EF4-FFF2-40B4-BE49-F238E27FC236}">
                <a16:creationId xmlns:a16="http://schemas.microsoft.com/office/drawing/2014/main" id="{0DA9F996-E8CA-084B-8D8B-7810E3F9DE2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340A879D-9714-E74E-93F8-52016DC1FDE4}" type="datetime1">
              <a:rPr lang="en-US" altLang="en-US" sz="1200">
                <a:solidFill>
                  <a:srgbClr val="045C75"/>
                </a:solidFill>
              </a:rPr>
              <a:pPr/>
              <a:t>2/19/2025</a:t>
            </a:fld>
            <a:endParaRPr lang="en-US" altLang="en-US" sz="1200">
              <a:solidFill>
                <a:srgbClr val="045C75"/>
              </a:solidFill>
            </a:endParaRPr>
          </a:p>
        </p:txBody>
      </p:sp>
      <p:sp>
        <p:nvSpPr>
          <p:cNvPr id="16388" name="Slide Number Placeholder 2">
            <a:extLst>
              <a:ext uri="{FF2B5EF4-FFF2-40B4-BE49-F238E27FC236}">
                <a16:creationId xmlns:a16="http://schemas.microsoft.com/office/drawing/2014/main" id="{EF6C0CA3-F17E-5040-B695-A4D17E566F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0A203BF-713D-664E-8812-C3EFBF100A42}" type="slidenum">
              <a:rPr lang="en-GB" altLang="en-US" sz="1200">
                <a:solidFill>
                  <a:srgbClr val="045C75"/>
                </a:solidFill>
              </a:rPr>
              <a:pPr/>
              <a:t>2</a:t>
            </a:fld>
            <a:endParaRPr lang="en-GB" altLang="en-US" sz="1200">
              <a:solidFill>
                <a:srgbClr val="045C75"/>
              </a:solidFill>
            </a:endParaRPr>
          </a:p>
        </p:txBody>
      </p:sp>
    </p:spTree>
    <p:custDataLst>
      <p:tags r:id="rId1"/>
    </p:custDataLst>
  </p:cSld>
  <p:clrMapOvr>
    <a:masterClrMapping/>
  </p:clrMapOvr>
  <p:transition advTm="171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2000"/>
                                        <p:tgtEl>
                                          <p:spTgt spid="81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fade">
                                      <p:cBhvr>
                                        <p:cTn id="18" dur="2000"/>
                                        <p:tgtEl>
                                          <p:spTgt spid="81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2000"/>
                                        <p:tgtEl>
                                          <p:spTgt spid="819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BE23B8-FCA9-5E45-BFC3-62FDB7BFEE9E}"/>
              </a:ext>
            </a:extLst>
          </p:cNvPr>
          <p:cNvSpPr>
            <a:spLocks noGrp="1"/>
          </p:cNvSpPr>
          <p:nvPr>
            <p:ph type="title"/>
          </p:nvPr>
        </p:nvSpPr>
        <p:spPr>
          <a:xfrm>
            <a:off x="2063750" y="188913"/>
            <a:ext cx="7753350" cy="576262"/>
          </a:xfrm>
        </p:spPr>
        <p:txBody>
          <a:bodyPr/>
          <a:lstStyle/>
          <a:p>
            <a:pPr algn="ctr" eaLnBrk="1" hangingPunct="1"/>
            <a:r>
              <a:rPr lang="en-GB" altLang="en-US" sz="3200"/>
              <a:t>1. Objectives</a:t>
            </a:r>
          </a:p>
        </p:txBody>
      </p:sp>
      <p:sp>
        <p:nvSpPr>
          <p:cNvPr id="17410" name="Rectangle 3">
            <a:extLst>
              <a:ext uri="{FF2B5EF4-FFF2-40B4-BE49-F238E27FC236}">
                <a16:creationId xmlns:a16="http://schemas.microsoft.com/office/drawing/2014/main" id="{47B9CE7B-887E-D141-82E8-6A1536DE3AFE}"/>
              </a:ext>
            </a:extLst>
          </p:cNvPr>
          <p:cNvSpPr>
            <a:spLocks noGrp="1"/>
          </p:cNvSpPr>
          <p:nvPr>
            <p:ph idx="1"/>
          </p:nvPr>
        </p:nvSpPr>
        <p:spPr>
          <a:xfrm>
            <a:off x="997528" y="1196976"/>
            <a:ext cx="10284030" cy="5385665"/>
          </a:xfrm>
        </p:spPr>
        <p:txBody>
          <a:bodyPr>
            <a:normAutofit lnSpcReduction="10000"/>
          </a:bodyPr>
          <a:lstStyle/>
          <a:p>
            <a:pPr algn="just">
              <a:lnSpc>
                <a:spcPct val="80000"/>
              </a:lnSpc>
            </a:pPr>
            <a:r>
              <a:rPr lang="en-GB" altLang="en-US" sz="2800" dirty="0"/>
              <a:t>We examine </a:t>
            </a:r>
            <a:r>
              <a:rPr lang="en-GB" sz="2800" dirty="0"/>
              <a:t>the impact of the COVID-19 pandemic and the Russia-Ukraine war on bank risk in Europe. </a:t>
            </a:r>
          </a:p>
          <a:p>
            <a:pPr algn="just">
              <a:lnSpc>
                <a:spcPct val="80000"/>
              </a:lnSpc>
            </a:pPr>
            <a:r>
              <a:rPr lang="en-GB" sz="2800" dirty="0"/>
              <a:t>Using an annual dataset of 145 banks from 2005 to 2022, the analysis identifies a significant and positive relationship between both events and accounting-based bank risk measures.</a:t>
            </a:r>
            <a:endParaRPr lang="en-GB" altLang="en-US" sz="2800" dirty="0"/>
          </a:p>
          <a:p>
            <a:pPr algn="just" eaLnBrk="1" hangingPunct="1">
              <a:lnSpc>
                <a:spcPct val="80000"/>
              </a:lnSpc>
            </a:pPr>
            <a:r>
              <a:rPr lang="en-GB" sz="2800" dirty="0"/>
              <a:t>The global banking sector came under intense pressure during  the COVID-19 pandemic due to </a:t>
            </a:r>
            <a:r>
              <a:rPr lang="en-GB" sz="2800" dirty="0">
                <a:solidFill>
                  <a:srgbClr val="FF0000"/>
                </a:solidFill>
              </a:rPr>
              <a:t>extended lockdowns, loan payment deferments and increased economic uncertainty. T</a:t>
            </a:r>
            <a:r>
              <a:rPr lang="en-GB" sz="2800" dirty="0"/>
              <a:t>he Russia-Ukraine war (R-UWAR) introduced a new wave of uncertainty that triggered </a:t>
            </a:r>
            <a:r>
              <a:rPr lang="en-GB" sz="2800" dirty="0">
                <a:solidFill>
                  <a:srgbClr val="FF0000"/>
                </a:solidFill>
              </a:rPr>
              <a:t>geopolitical tensions, energy supply disruptions, and inflationary pressures </a:t>
            </a:r>
            <a:r>
              <a:rPr lang="en-GB" sz="2800" dirty="0"/>
              <a:t>which further amplified the risks faced by banks. </a:t>
            </a:r>
          </a:p>
          <a:p>
            <a:pPr algn="just" eaLnBrk="1" hangingPunct="1">
              <a:lnSpc>
                <a:spcPct val="80000"/>
              </a:lnSpc>
            </a:pPr>
            <a:r>
              <a:rPr lang="en-GB" sz="2800" dirty="0"/>
              <a:t>The result is confirmed by propensity score matching, entropy balancing, lag analysis</a:t>
            </a:r>
          </a:p>
          <a:p>
            <a:pPr algn="just" eaLnBrk="1" hangingPunct="1">
              <a:lnSpc>
                <a:spcPct val="80000"/>
              </a:lnSpc>
            </a:pPr>
            <a:endParaRPr lang="en-GB" altLang="en-US" sz="2800" dirty="0"/>
          </a:p>
          <a:p>
            <a:pPr algn="just" eaLnBrk="1" hangingPunct="1">
              <a:lnSpc>
                <a:spcPct val="80000"/>
              </a:lnSpc>
            </a:pPr>
            <a:endParaRPr lang="en-GB" altLang="en-US" sz="2800" dirty="0"/>
          </a:p>
          <a:p>
            <a:pPr algn="just" eaLnBrk="1" hangingPunct="1">
              <a:lnSpc>
                <a:spcPct val="80000"/>
              </a:lnSpc>
              <a:buFont typeface="Monotype Sorts" pitchFamily="2" charset="2"/>
              <a:buNone/>
            </a:pPr>
            <a:endParaRPr lang="en-GB" altLang="en-US" sz="2800" dirty="0"/>
          </a:p>
        </p:txBody>
      </p:sp>
      <p:sp>
        <p:nvSpPr>
          <p:cNvPr id="17411" name="Date Placeholder 1">
            <a:extLst>
              <a:ext uri="{FF2B5EF4-FFF2-40B4-BE49-F238E27FC236}">
                <a16:creationId xmlns:a16="http://schemas.microsoft.com/office/drawing/2014/main" id="{6CE5CC51-838B-E742-B6A1-B23D9E1BB04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3295D1C1-C957-B244-BA21-2570CE30143E}" type="datetime1">
              <a:rPr lang="en-US" altLang="en-US" sz="1200">
                <a:solidFill>
                  <a:srgbClr val="045C75"/>
                </a:solidFill>
              </a:rPr>
              <a:pPr/>
              <a:t>2/19/2025</a:t>
            </a:fld>
            <a:endParaRPr lang="en-US" altLang="en-US" sz="1200">
              <a:solidFill>
                <a:srgbClr val="045C75"/>
              </a:solidFill>
            </a:endParaRPr>
          </a:p>
        </p:txBody>
      </p:sp>
      <p:sp>
        <p:nvSpPr>
          <p:cNvPr id="17412" name="Slide Number Placeholder 2">
            <a:extLst>
              <a:ext uri="{FF2B5EF4-FFF2-40B4-BE49-F238E27FC236}">
                <a16:creationId xmlns:a16="http://schemas.microsoft.com/office/drawing/2014/main" id="{90D18E78-0727-BE4C-8AE0-8226784EC9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A39E49EA-F1F8-4644-BA24-F4276572975F}" type="slidenum">
              <a:rPr lang="en-GB" altLang="en-US" sz="1200">
                <a:solidFill>
                  <a:srgbClr val="045C75"/>
                </a:solidFill>
              </a:rPr>
              <a:pPr/>
              <a:t>3</a:t>
            </a:fld>
            <a:endParaRPr lang="en-GB"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2F4E0B0-9B13-874D-9C4C-7C00DAFCFEE6}"/>
              </a:ext>
            </a:extLst>
          </p:cNvPr>
          <p:cNvSpPr>
            <a:spLocks noGrp="1"/>
          </p:cNvSpPr>
          <p:nvPr>
            <p:ph type="title"/>
          </p:nvPr>
        </p:nvSpPr>
        <p:spPr>
          <a:xfrm>
            <a:off x="2063750" y="188913"/>
            <a:ext cx="8229600" cy="792162"/>
          </a:xfrm>
        </p:spPr>
        <p:txBody>
          <a:bodyPr>
            <a:normAutofit fontScale="90000"/>
          </a:bodyPr>
          <a:lstStyle/>
          <a:p>
            <a:pPr algn="ctr"/>
            <a:br>
              <a:rPr lang="en-GB" altLang="en-US" sz="3200"/>
            </a:br>
            <a:r>
              <a:rPr lang="en-GB" altLang="en-US" sz="3200"/>
              <a:t>2. Literature review</a:t>
            </a:r>
          </a:p>
        </p:txBody>
      </p:sp>
      <p:sp>
        <p:nvSpPr>
          <p:cNvPr id="18434" name="Content Placeholder 2">
            <a:extLst>
              <a:ext uri="{FF2B5EF4-FFF2-40B4-BE49-F238E27FC236}">
                <a16:creationId xmlns:a16="http://schemas.microsoft.com/office/drawing/2014/main" id="{3D7EFF08-154B-154F-8DED-CD7A62997A6B}"/>
              </a:ext>
            </a:extLst>
          </p:cNvPr>
          <p:cNvSpPr>
            <a:spLocks noGrp="1"/>
          </p:cNvSpPr>
          <p:nvPr>
            <p:ph idx="1"/>
          </p:nvPr>
        </p:nvSpPr>
        <p:spPr>
          <a:xfrm>
            <a:off x="1140030" y="1169989"/>
            <a:ext cx="10472849" cy="5165725"/>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Worldwide economies and financial systems have been profoundly and unprecedentedly impacted by the COVID-19 pandemic, which emerged as a global health crisis. During this crisis, the banking sector, essential for both the stability of financial systems and the expansion of economies, </a:t>
            </a:r>
            <a:r>
              <a:rPr lang="en-GB" sz="1800" dirty="0">
                <a:solidFill>
                  <a:srgbClr val="FF0000"/>
                </a:solidFill>
                <a:effectLst/>
                <a:latin typeface="Times New Roman" panose="02020603050405020304" pitchFamily="18" charset="0"/>
                <a:ea typeface="Times New Roman" panose="02020603050405020304" pitchFamily="18" charset="0"/>
              </a:rPr>
              <a:t>faced significant challenges</a:t>
            </a:r>
            <a:r>
              <a:rPr lang="en-GB" sz="1800" dirty="0">
                <a:effectLst/>
                <a:latin typeface="Times New Roman" panose="02020603050405020304" pitchFamily="18" charset="0"/>
                <a:ea typeface="Times New Roman" panose="02020603050405020304" pitchFamily="18" charset="0"/>
              </a:rPr>
              <a:t>. Researchers have focused on understanding the pandemic's implications on banking systems, particularly in the </a:t>
            </a:r>
            <a:r>
              <a:rPr lang="en-GB" sz="1800" dirty="0">
                <a:solidFill>
                  <a:srgbClr val="FF0000"/>
                </a:solidFill>
                <a:effectLst/>
                <a:latin typeface="Times New Roman" panose="02020603050405020304" pitchFamily="18" charset="0"/>
                <a:ea typeface="Times New Roman" panose="02020603050405020304" pitchFamily="18" charset="0"/>
              </a:rPr>
              <a:t>context of risk management </a:t>
            </a:r>
            <a:r>
              <a:rPr lang="en-GB" sz="1800" dirty="0">
                <a:effectLst/>
                <a:latin typeface="Times New Roman" panose="02020603050405020304" pitchFamily="18" charset="0"/>
                <a:ea typeface="Times New Roman" panose="02020603050405020304" pitchFamily="18" charset="0"/>
              </a:rPr>
              <a:t>(</a:t>
            </a:r>
            <a:r>
              <a:rPr lang="en-GB" sz="1800" dirty="0">
                <a:solidFill>
                  <a:srgbClr val="0070C0"/>
                </a:solidFill>
                <a:effectLst/>
                <a:latin typeface="Times New Roman" panose="02020603050405020304" pitchFamily="18" charset="0"/>
                <a:ea typeface="Times New Roman" panose="02020603050405020304" pitchFamily="18" charset="0"/>
              </a:rPr>
              <a:t>Goodell, 2020; Berger et al., 2021</a:t>
            </a:r>
            <a:r>
              <a:rPr lang="en-GB" sz="1800" dirty="0">
                <a:effectLst/>
                <a:latin typeface="Times New Roman" panose="02020603050405020304" pitchFamily="18" charset="0"/>
                <a:ea typeface="Times New Roman" panose="02020603050405020304" pitchFamily="18" charset="0"/>
              </a:rPr>
              <a:t>)</a:t>
            </a:r>
            <a:r>
              <a:rPr lang="en-GB" altLang="en-US" sz="1800" dirty="0"/>
              <a:t>.</a:t>
            </a:r>
          </a:p>
          <a:p>
            <a:pPr algn="just">
              <a:lnSpc>
                <a:spcPct val="150000"/>
              </a:lnSpc>
              <a:spcAft>
                <a:spcPts val="800"/>
              </a:spcAft>
            </a:pPr>
            <a:r>
              <a:rPr lang="en-GB" sz="1800" dirty="0">
                <a:effectLst/>
                <a:latin typeface="Times New Roman" panose="02020603050405020304" pitchFamily="18" charset="0"/>
                <a:ea typeface="Times New Roman" panose="02020603050405020304" pitchFamily="18" charset="0"/>
              </a:rPr>
              <a:t>The war in Ukraine, marked by geopolitical tensions and economic sanctions, has caused significant </a:t>
            </a:r>
            <a:r>
              <a:rPr lang="en-GB" sz="1800" dirty="0">
                <a:solidFill>
                  <a:srgbClr val="FF0000"/>
                </a:solidFill>
                <a:effectLst/>
                <a:latin typeface="Times New Roman" panose="02020603050405020304" pitchFamily="18" charset="0"/>
                <a:ea typeface="Times New Roman" panose="02020603050405020304" pitchFamily="18" charset="0"/>
              </a:rPr>
              <a:t>disruptions to global financial systems </a:t>
            </a:r>
            <a:r>
              <a:rPr lang="en-GB" sz="1800" dirty="0">
                <a:effectLst/>
                <a:latin typeface="Times New Roman" panose="02020603050405020304" pitchFamily="18" charset="0"/>
                <a:ea typeface="Times New Roman" panose="02020603050405020304" pitchFamily="18" charset="0"/>
              </a:rPr>
              <a:t>(</a:t>
            </a:r>
            <a:r>
              <a:rPr lang="en-GB" sz="1800" dirty="0">
                <a:solidFill>
                  <a:srgbClr val="0070C0"/>
                </a:solidFill>
                <a:effectLst/>
                <a:latin typeface="Times New Roman" panose="02020603050405020304" pitchFamily="18" charset="0"/>
                <a:ea typeface="Times New Roman" panose="02020603050405020304" pitchFamily="18" charset="0"/>
              </a:rPr>
              <a:t>Caldara and </a:t>
            </a:r>
            <a:r>
              <a:rPr lang="en-GB" sz="1800" dirty="0" err="1">
                <a:solidFill>
                  <a:srgbClr val="0070C0"/>
                </a:solidFill>
                <a:effectLst/>
                <a:latin typeface="Times New Roman" panose="02020603050405020304" pitchFamily="18" charset="0"/>
                <a:ea typeface="Times New Roman" panose="02020603050405020304" pitchFamily="18" charset="0"/>
              </a:rPr>
              <a:t>Iacoviello</a:t>
            </a:r>
            <a:r>
              <a:rPr lang="en-GB" sz="1800" dirty="0">
                <a:solidFill>
                  <a:srgbClr val="0070C0"/>
                </a:solidFill>
                <a:effectLst/>
                <a:latin typeface="Times New Roman" panose="02020603050405020304" pitchFamily="18" charset="0"/>
                <a:ea typeface="Times New Roman" panose="02020603050405020304" pitchFamily="18" charset="0"/>
              </a:rPr>
              <a:t>, 2022</a:t>
            </a:r>
            <a:r>
              <a:rPr lang="en-GB" sz="1800" dirty="0">
                <a:effectLst/>
                <a:latin typeface="Times New Roman" panose="02020603050405020304" pitchFamily="18" charset="0"/>
                <a:ea typeface="Times New Roman" panose="02020603050405020304" pitchFamily="18" charset="0"/>
              </a:rPr>
              <a:t>). The financial repercussions of this conflict are especially likely to affect European banks due to their </a:t>
            </a:r>
            <a:r>
              <a:rPr lang="en-GB" sz="1800" dirty="0">
                <a:solidFill>
                  <a:srgbClr val="FF0000"/>
                </a:solidFill>
                <a:effectLst/>
                <a:latin typeface="Times New Roman" panose="02020603050405020304" pitchFamily="18" charset="0"/>
                <a:ea typeface="Times New Roman" panose="02020603050405020304" pitchFamily="18" charset="0"/>
              </a:rPr>
              <a:t>geographical proximity and economic ties to the region.</a:t>
            </a:r>
          </a:p>
          <a:p>
            <a:pPr marL="0" indent="0" algn="just">
              <a:buNone/>
            </a:pPr>
            <a:r>
              <a:rPr lang="en-GB" sz="1800" b="1" i="1" dirty="0">
                <a:effectLst/>
                <a:latin typeface="Times New Roman" panose="02020603050405020304" pitchFamily="18" charset="0"/>
                <a:ea typeface="Times New Roman" panose="02020603050405020304" pitchFamily="18" charset="0"/>
              </a:rPr>
              <a:t>H1:</a:t>
            </a:r>
            <a:r>
              <a:rPr lang="en-GB" sz="1800" i="1" dirty="0">
                <a:effectLst/>
                <a:latin typeface="Times New Roman" panose="02020603050405020304" pitchFamily="18" charset="0"/>
                <a:ea typeface="Times New Roman" panose="02020603050405020304" pitchFamily="18" charset="0"/>
              </a:rPr>
              <a:t> The COVID-19 pandemic increases the risk of European banks.</a:t>
            </a:r>
          </a:p>
          <a:p>
            <a:pPr marL="0" indent="0" algn="just">
              <a:buNone/>
            </a:pPr>
            <a:r>
              <a:rPr lang="en-GB" sz="1800" b="1" i="1" dirty="0">
                <a:effectLst/>
                <a:latin typeface="Times New Roman" panose="02020603050405020304" pitchFamily="18" charset="0"/>
                <a:ea typeface="Times New Roman" panose="02020603050405020304" pitchFamily="18" charset="0"/>
              </a:rPr>
              <a:t>H2:</a:t>
            </a:r>
            <a:r>
              <a:rPr lang="en-GB" sz="1800" i="1" dirty="0">
                <a:effectLst/>
                <a:latin typeface="Times New Roman" panose="02020603050405020304" pitchFamily="18" charset="0"/>
                <a:ea typeface="Times New Roman" panose="02020603050405020304" pitchFamily="18" charset="0"/>
              </a:rPr>
              <a:t> The Ukraine-Russia War increases the risk of European banks.</a:t>
            </a: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GB" sz="1800" dirty="0">
              <a:effectLst/>
              <a:latin typeface="Times New Roman" panose="02020603050405020304" pitchFamily="18" charset="0"/>
              <a:ea typeface="Times New Roman" panose="02020603050405020304" pitchFamily="18" charset="0"/>
            </a:endParaRPr>
          </a:p>
          <a:p>
            <a:pPr marL="0" indent="0" algn="just">
              <a:buNone/>
            </a:pPr>
            <a:endParaRPr lang="en-GB" altLang="en-US" sz="1800" dirty="0"/>
          </a:p>
          <a:p>
            <a:pPr algn="just"/>
            <a:endParaRPr lang="en-GB" altLang="en-US" sz="1800" dirty="0"/>
          </a:p>
          <a:p>
            <a:pPr algn="just"/>
            <a:endParaRPr lang="en-GB" altLang="en-US" sz="1800" dirty="0"/>
          </a:p>
        </p:txBody>
      </p:sp>
      <p:sp>
        <p:nvSpPr>
          <p:cNvPr id="18435" name="Rectangle 2">
            <a:extLst>
              <a:ext uri="{FF2B5EF4-FFF2-40B4-BE49-F238E27FC236}">
                <a16:creationId xmlns:a16="http://schemas.microsoft.com/office/drawing/2014/main" id="{C37B654F-CB08-2446-9F39-D450FE252CAC}"/>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6" name="Rectangle 4">
            <a:extLst>
              <a:ext uri="{FF2B5EF4-FFF2-40B4-BE49-F238E27FC236}">
                <a16:creationId xmlns:a16="http://schemas.microsoft.com/office/drawing/2014/main" id="{CE26FB25-76A9-F848-B211-7FC2AD6BDDE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7" name="Rectangle 9">
            <a:extLst>
              <a:ext uri="{FF2B5EF4-FFF2-40B4-BE49-F238E27FC236}">
                <a16:creationId xmlns:a16="http://schemas.microsoft.com/office/drawing/2014/main" id="{E28B733C-F0FB-EE47-B7D4-B08C4460C82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8" name="Rectangle 11">
            <a:extLst>
              <a:ext uri="{FF2B5EF4-FFF2-40B4-BE49-F238E27FC236}">
                <a16:creationId xmlns:a16="http://schemas.microsoft.com/office/drawing/2014/main" id="{96EE75E9-A11B-AE43-A93F-35BBD56BE8A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9" name="Rectangle 13">
            <a:extLst>
              <a:ext uri="{FF2B5EF4-FFF2-40B4-BE49-F238E27FC236}">
                <a16:creationId xmlns:a16="http://schemas.microsoft.com/office/drawing/2014/main" id="{BB59D39A-9BDC-ED47-8EAE-C7B75E8882F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0" name="Rectangle 15">
            <a:extLst>
              <a:ext uri="{FF2B5EF4-FFF2-40B4-BE49-F238E27FC236}">
                <a16:creationId xmlns:a16="http://schemas.microsoft.com/office/drawing/2014/main" id="{FB5DA92C-A7F0-E44C-84C1-912500F3491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1" name="Rectangle 17">
            <a:extLst>
              <a:ext uri="{FF2B5EF4-FFF2-40B4-BE49-F238E27FC236}">
                <a16:creationId xmlns:a16="http://schemas.microsoft.com/office/drawing/2014/main" id="{675F3ECA-3C9D-7C43-BEAA-9E7E36B4405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2" name="Rectangle 19">
            <a:extLst>
              <a:ext uri="{FF2B5EF4-FFF2-40B4-BE49-F238E27FC236}">
                <a16:creationId xmlns:a16="http://schemas.microsoft.com/office/drawing/2014/main" id="{827F7989-60E5-D440-903D-5E87A13F196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3" name="Rectangle 9">
            <a:extLst>
              <a:ext uri="{FF2B5EF4-FFF2-40B4-BE49-F238E27FC236}">
                <a16:creationId xmlns:a16="http://schemas.microsoft.com/office/drawing/2014/main" id="{FF1450F6-2F3B-2443-8F6A-19D6CC143D0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4" name="Rectangle 15">
            <a:extLst>
              <a:ext uri="{FF2B5EF4-FFF2-40B4-BE49-F238E27FC236}">
                <a16:creationId xmlns:a16="http://schemas.microsoft.com/office/drawing/2014/main" id="{60EFE78E-130F-9943-9B09-2467A438B86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5" name="Rectangle 17">
            <a:extLst>
              <a:ext uri="{FF2B5EF4-FFF2-40B4-BE49-F238E27FC236}">
                <a16:creationId xmlns:a16="http://schemas.microsoft.com/office/drawing/2014/main" id="{6AFD2129-1E58-A748-BDD6-1382CE3DD2A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6" name="Date Placeholder 1">
            <a:extLst>
              <a:ext uri="{FF2B5EF4-FFF2-40B4-BE49-F238E27FC236}">
                <a16:creationId xmlns:a16="http://schemas.microsoft.com/office/drawing/2014/main" id="{D19779BB-57EE-404C-BA18-5FFC731D6AB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91172D63-E61F-524D-B208-9C15FA79A57A}" type="datetime1">
              <a:rPr lang="en-US" altLang="en-US" sz="1200">
                <a:solidFill>
                  <a:srgbClr val="045C75"/>
                </a:solidFill>
              </a:rPr>
              <a:pPr/>
              <a:t>2/19/2025</a:t>
            </a:fld>
            <a:endParaRPr lang="en-US" altLang="en-US" sz="1200">
              <a:solidFill>
                <a:srgbClr val="045C75"/>
              </a:solidFill>
            </a:endParaRPr>
          </a:p>
        </p:txBody>
      </p:sp>
      <p:sp>
        <p:nvSpPr>
          <p:cNvPr id="18447" name="Slide Number Placeholder 2">
            <a:extLst>
              <a:ext uri="{FF2B5EF4-FFF2-40B4-BE49-F238E27FC236}">
                <a16:creationId xmlns:a16="http://schemas.microsoft.com/office/drawing/2014/main" id="{07F4AE47-3A50-FE4D-8032-FFA9D2E803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13FA91A5-F7FA-D44B-8D84-BFF562E07BC4}" type="slidenum">
              <a:rPr lang="en-GB" altLang="en-US" sz="1200">
                <a:solidFill>
                  <a:srgbClr val="045C75"/>
                </a:solidFill>
              </a:rPr>
              <a:pPr/>
              <a:t>4</a:t>
            </a:fld>
            <a:endParaRPr lang="en-GB" altLang="en-US" sz="1200">
              <a:solidFill>
                <a:srgbClr val="045C75"/>
              </a:solidFill>
            </a:endParaRPr>
          </a:p>
        </p:txBody>
      </p:sp>
      <p:sp>
        <p:nvSpPr>
          <p:cNvPr id="18448" name="Rectangle 17">
            <a:extLst>
              <a:ext uri="{FF2B5EF4-FFF2-40B4-BE49-F238E27FC236}">
                <a16:creationId xmlns:a16="http://schemas.microsoft.com/office/drawing/2014/main" id="{0B6BDC9B-C856-DD41-BD4F-5256D326DB56}"/>
              </a:ext>
            </a:extLst>
          </p:cNvPr>
          <p:cNvSpPr>
            <a:spLocks noChangeArrowheads="1"/>
          </p:cNvSpPr>
          <p:nvPr/>
        </p:nvSpPr>
        <p:spPr bwMode="auto">
          <a:xfrm>
            <a:off x="6002994" y="-25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sp>
        <p:nvSpPr>
          <p:cNvPr id="18449" name="Rectangle 2">
            <a:extLst>
              <a:ext uri="{FF2B5EF4-FFF2-40B4-BE49-F238E27FC236}">
                <a16:creationId xmlns:a16="http://schemas.microsoft.com/office/drawing/2014/main" id="{B0C8C2D3-4A34-B942-BCDA-E0274095E7A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10AC2F1-ED2D-6146-B66B-920B0F48165E}"/>
              </a:ext>
            </a:extLst>
          </p:cNvPr>
          <p:cNvSpPr>
            <a:spLocks noGrp="1"/>
          </p:cNvSpPr>
          <p:nvPr>
            <p:ph type="title"/>
          </p:nvPr>
        </p:nvSpPr>
        <p:spPr>
          <a:xfrm>
            <a:off x="1992313" y="101600"/>
            <a:ext cx="8229600" cy="431800"/>
          </a:xfrm>
        </p:spPr>
        <p:txBody>
          <a:bodyPr>
            <a:normAutofit fontScale="90000"/>
          </a:bodyPr>
          <a:lstStyle/>
          <a:p>
            <a:pPr algn="ctr"/>
            <a:br>
              <a:rPr lang="en-GB" altLang="en-US" sz="2800"/>
            </a:br>
            <a:r>
              <a:rPr lang="en-GB" altLang="en-US" sz="2800"/>
              <a:t>3. Methodology</a:t>
            </a:r>
          </a:p>
        </p:txBody>
      </p:sp>
      <mc:AlternateContent xmlns:mc="http://schemas.openxmlformats.org/markup-compatibility/2006" xmlns:a14="http://schemas.microsoft.com/office/drawing/2010/main">
        <mc:Choice Requires="a14">
          <p:sp>
            <p:nvSpPr>
              <p:cNvPr id="19458" name="Content Placeholder 2">
                <a:extLst>
                  <a:ext uri="{FF2B5EF4-FFF2-40B4-BE49-F238E27FC236}">
                    <a16:creationId xmlns:a16="http://schemas.microsoft.com/office/drawing/2014/main" id="{E0B081DE-B8CE-C74B-AF47-B3A148382EE0}"/>
                  </a:ext>
                </a:extLst>
              </p:cNvPr>
              <p:cNvSpPr>
                <a:spLocks noGrp="1"/>
              </p:cNvSpPr>
              <p:nvPr>
                <p:ph idx="1"/>
              </p:nvPr>
            </p:nvSpPr>
            <p:spPr>
              <a:xfrm>
                <a:off x="1045028" y="635000"/>
                <a:ext cx="10390909" cy="5689600"/>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We utilize annual EU bank data for each state spanning from 2005 to 2022. We consider models of bank risk </a:t>
                </a:r>
                <a:endParaRPr lang="en-GB" altLang="en-US" sz="1800" dirty="0"/>
              </a:p>
              <a:p>
                <a:pPr algn="just"/>
                <a:endParaRPr lang="en-GB" altLang="en-US" sz="1800" dirty="0"/>
              </a:p>
              <a:p>
                <a:pPr algn="just"/>
                <a:endParaRPr lang="en-GB" altLang="en-US" sz="1800" dirty="0"/>
              </a:p>
              <a:p>
                <a:pPr algn="just"/>
                <a:endParaRPr lang="en-GB" altLang="en-US" sz="1800" dirty="0"/>
              </a:p>
              <a:p>
                <a:pPr algn="just"/>
                <a:endParaRPr lang="en-GB" sz="1800" dirty="0">
                  <a:effectLst/>
                  <a:latin typeface="Times New Roman" panose="02020603050405020304" pitchFamily="18" charset="0"/>
                  <a:ea typeface="Times New Roman" panose="02020603050405020304" pitchFamily="18" charset="0"/>
                </a:endParaRPr>
              </a:p>
              <a:p>
                <a:pPr algn="just"/>
                <a:r>
                  <a:rPr lang="en-GB" dirty="0"/>
                  <a:t>where, </a:t>
                </a:r>
                <a14:m>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Π</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𝑡</m:t>
                        </m:r>
                      </m:sub>
                    </m:sSub>
                    <m:r>
                      <a:rPr lang="en-GB" i="1">
                        <a:latin typeface="Cambria Math" panose="02040503050406030204" pitchFamily="18" charset="0"/>
                      </a:rPr>
                      <m:t>  </m:t>
                    </m:r>
                  </m:oMath>
                </a14:m>
                <a:r>
                  <a:rPr lang="en-GB" dirty="0"/>
                  <a:t>is bank risk.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m:t>
                        </m:r>
                        <m:r>
                          <a:rPr lang="en-GB">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−1</m:t>
                        </m:r>
                        <m:r>
                          <a:rPr lang="en-GB">
                            <a:latin typeface="Cambria Math" panose="02040503050406030204" pitchFamily="18" charset="0"/>
                          </a:rPr>
                          <m:t>  </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m:t>
                        </m:r>
                        <m:r>
                          <a:rPr lang="en-GB">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−1</m:t>
                        </m:r>
                        <m:r>
                          <a:rPr lang="en-GB">
                            <a:latin typeface="Cambria Math" panose="02040503050406030204" pitchFamily="18" charset="0"/>
                          </a:rPr>
                          <m:t>  </m:t>
                        </m:r>
                      </m:sub>
                    </m:sSub>
                  </m:oMath>
                </a14:m>
                <a:r>
                  <a:rPr lang="en-GB" dirty="0"/>
                  <a:t>are vectors of bank and country.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𝐶𝑟𝑖𝑠𝑒𝑠</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𝑡</m:t>
                        </m:r>
                      </m:sub>
                    </m:sSub>
                  </m:oMath>
                </a14:m>
                <a:r>
                  <a:rPr lang="en-GB" dirty="0"/>
                  <a:t> denote the independent variable capturing the COVID-19 pandemic and the Russia-Ukraine war.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𝑡</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µ</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𝑡</m:t>
                        </m:r>
                      </m:sub>
                    </m:sSub>
                    <m:r>
                      <a:rPr lang="en-GB" i="1">
                        <a:latin typeface="Cambria Math" panose="02040503050406030204" pitchFamily="18" charset="0"/>
                      </a:rPr>
                      <m:t>)</m:t>
                    </m:r>
                  </m:oMath>
                </a14:m>
                <a:r>
                  <a:rPr lang="en-GB" dirty="0"/>
                  <a:t> is the random error. The definition and descriptive statistics of these variables are provided in Table 2. Pearson correlation matrix is reported in Table 3. All crisis variables are expected to be positively related to bank risk (</a:t>
                </a:r>
                <a:r>
                  <a:rPr lang="en-GB" dirty="0" err="1"/>
                  <a:t>Apergis</a:t>
                </a:r>
                <a:r>
                  <a:rPr lang="en-GB" dirty="0"/>
                  <a:t>, 2014; Vu et al., 2023).</a:t>
                </a:r>
              </a:p>
              <a:p>
                <a:pPr marL="0" indent="0" algn="just">
                  <a:buNone/>
                </a:pPr>
                <a:endParaRPr lang="en-GB" altLang="en-US" sz="1800" dirty="0"/>
              </a:p>
              <a:p>
                <a:pPr algn="just"/>
                <a:endParaRPr lang="en-GB" altLang="en-US" sz="1800" dirty="0"/>
              </a:p>
              <a:p>
                <a:pPr algn="just"/>
                <a:endParaRPr lang="en-GB" altLang="en-US" sz="1800" dirty="0"/>
              </a:p>
            </p:txBody>
          </p:sp>
        </mc:Choice>
        <mc:Fallback xmlns="">
          <p:sp>
            <p:nvSpPr>
              <p:cNvPr id="19458" name="Content Placeholder 2">
                <a:extLst>
                  <a:ext uri="{FF2B5EF4-FFF2-40B4-BE49-F238E27FC236}">
                    <a16:creationId xmlns:a16="http://schemas.microsoft.com/office/drawing/2014/main" id="{E0B081DE-B8CE-C74B-AF47-B3A148382EE0}"/>
                  </a:ext>
                </a:extLst>
              </p:cNvPr>
              <p:cNvSpPr>
                <a:spLocks noGrp="1" noRot="1" noChangeAspect="1" noMove="1" noResize="1" noEditPoints="1" noAdjustHandles="1" noChangeArrowheads="1" noChangeShapeType="1" noTextEdit="1"/>
              </p:cNvSpPr>
              <p:nvPr>
                <p:ph idx="1"/>
              </p:nvPr>
            </p:nvSpPr>
            <p:spPr>
              <a:xfrm>
                <a:off x="1045028" y="635000"/>
                <a:ext cx="10390909" cy="5689600"/>
              </a:xfrm>
              <a:blipFill>
                <a:blip r:embed="rId2"/>
                <a:stretch>
                  <a:fillRect l="-1408" t="-857" r="-1466"/>
                </a:stretch>
              </a:blipFill>
            </p:spPr>
            <p:txBody>
              <a:bodyPr/>
              <a:lstStyle/>
              <a:p>
                <a:r>
                  <a:rPr lang="en-GB">
                    <a:noFill/>
                  </a:rPr>
                  <a:t> </a:t>
                </a:r>
              </a:p>
            </p:txBody>
          </p:sp>
        </mc:Fallback>
      </mc:AlternateContent>
      <p:sp>
        <p:nvSpPr>
          <p:cNvPr id="19459" name="Rectangle 2">
            <a:extLst>
              <a:ext uri="{FF2B5EF4-FFF2-40B4-BE49-F238E27FC236}">
                <a16:creationId xmlns:a16="http://schemas.microsoft.com/office/drawing/2014/main" id="{D88CFF74-65E8-2A41-AAA8-356CD5A1B99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0" name="Rectangle 4">
            <a:extLst>
              <a:ext uri="{FF2B5EF4-FFF2-40B4-BE49-F238E27FC236}">
                <a16:creationId xmlns:a16="http://schemas.microsoft.com/office/drawing/2014/main" id="{34864213-1C7B-344B-8870-E0D084B9C5C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1" name="Rectangle 9">
            <a:extLst>
              <a:ext uri="{FF2B5EF4-FFF2-40B4-BE49-F238E27FC236}">
                <a16:creationId xmlns:a16="http://schemas.microsoft.com/office/drawing/2014/main" id="{45FE5EC3-4A32-9443-8E82-4D33FA294E3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2" name="Rectangle 11">
            <a:extLst>
              <a:ext uri="{FF2B5EF4-FFF2-40B4-BE49-F238E27FC236}">
                <a16:creationId xmlns:a16="http://schemas.microsoft.com/office/drawing/2014/main" id="{9A948C81-9F5C-C14D-B48C-125F3F368B8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3" name="Rectangle 13">
            <a:extLst>
              <a:ext uri="{FF2B5EF4-FFF2-40B4-BE49-F238E27FC236}">
                <a16:creationId xmlns:a16="http://schemas.microsoft.com/office/drawing/2014/main" id="{7625DDD6-728A-5F42-9F6E-5D5983B5141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4" name="Rectangle 15">
            <a:extLst>
              <a:ext uri="{FF2B5EF4-FFF2-40B4-BE49-F238E27FC236}">
                <a16:creationId xmlns:a16="http://schemas.microsoft.com/office/drawing/2014/main" id="{244E430E-8A45-7347-A868-DEE83D2B35B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5" name="Rectangle 17">
            <a:extLst>
              <a:ext uri="{FF2B5EF4-FFF2-40B4-BE49-F238E27FC236}">
                <a16:creationId xmlns:a16="http://schemas.microsoft.com/office/drawing/2014/main" id="{0280FA3D-5175-0E45-86FE-B141F00C891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6" name="Rectangle 19">
            <a:extLst>
              <a:ext uri="{FF2B5EF4-FFF2-40B4-BE49-F238E27FC236}">
                <a16:creationId xmlns:a16="http://schemas.microsoft.com/office/drawing/2014/main" id="{435637ED-B86E-014D-9251-71220A96D4EC}"/>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7" name="Date Placeholder 1">
            <a:extLst>
              <a:ext uri="{FF2B5EF4-FFF2-40B4-BE49-F238E27FC236}">
                <a16:creationId xmlns:a16="http://schemas.microsoft.com/office/drawing/2014/main" id="{49BF3B6B-1C63-9644-AABE-3342F49B86D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DAAB60C-12D9-9640-A411-255ABEABC849}" type="datetime1">
              <a:rPr lang="en-US" altLang="en-US" sz="1200">
                <a:solidFill>
                  <a:srgbClr val="045C75"/>
                </a:solidFill>
              </a:rPr>
              <a:pPr/>
              <a:t>2/19/2025</a:t>
            </a:fld>
            <a:endParaRPr lang="en-US" altLang="en-US" sz="1200">
              <a:solidFill>
                <a:srgbClr val="045C75"/>
              </a:solidFill>
            </a:endParaRPr>
          </a:p>
        </p:txBody>
      </p:sp>
      <p:sp>
        <p:nvSpPr>
          <p:cNvPr id="19468" name="Slide Number Placeholder 2">
            <a:extLst>
              <a:ext uri="{FF2B5EF4-FFF2-40B4-BE49-F238E27FC236}">
                <a16:creationId xmlns:a16="http://schemas.microsoft.com/office/drawing/2014/main" id="{D50E9C6C-DBAC-3348-B78B-A6E3BA591C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EBDC3905-76E1-8245-8120-A391A2F9B58B}" type="slidenum">
              <a:rPr lang="en-GB" altLang="en-US" sz="1200">
                <a:solidFill>
                  <a:srgbClr val="045C75"/>
                </a:solidFill>
              </a:rPr>
              <a:pPr/>
              <a:t>5</a:t>
            </a:fld>
            <a:endParaRPr lang="en-GB" altLang="en-US" sz="1200">
              <a:solidFill>
                <a:srgbClr val="045C75"/>
              </a:solidFill>
            </a:endParaRPr>
          </a:p>
        </p:txBody>
      </p:sp>
      <p:sp>
        <p:nvSpPr>
          <p:cNvPr id="19469" name="Rectangle 18">
            <a:extLst>
              <a:ext uri="{FF2B5EF4-FFF2-40B4-BE49-F238E27FC236}">
                <a16:creationId xmlns:a16="http://schemas.microsoft.com/office/drawing/2014/main" id="{F5D42BD9-E82F-E847-A113-8BC9B070366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F32AE531-3FF6-B5CF-4832-A3D48CD6A3DE}"/>
              </a:ext>
            </a:extLst>
          </p:cNvPr>
          <p:cNvPicPr>
            <a:picLocks noChangeAspect="1"/>
          </p:cNvPicPr>
          <p:nvPr/>
        </p:nvPicPr>
        <p:blipFill>
          <a:blip r:embed="rId3"/>
          <a:stretch>
            <a:fillRect/>
          </a:stretch>
        </p:blipFill>
        <p:spPr>
          <a:xfrm>
            <a:off x="1823171" y="965922"/>
            <a:ext cx="7153275" cy="1590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0E06-9E8D-EEFD-D2D6-030F70C5F91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1F3DAFE6-7852-06FA-605C-8286576C7419}"/>
              </a:ext>
            </a:extLst>
          </p:cNvPr>
          <p:cNvPicPr>
            <a:picLocks noGrp="1" noChangeAspect="1"/>
          </p:cNvPicPr>
          <p:nvPr>
            <p:ph idx="1"/>
          </p:nvPr>
        </p:nvPicPr>
        <p:blipFill>
          <a:blip r:embed="rId2"/>
          <a:stretch>
            <a:fillRect/>
          </a:stretch>
        </p:blipFill>
        <p:spPr>
          <a:xfrm>
            <a:off x="307075" y="191069"/>
            <a:ext cx="10815850" cy="6441743"/>
          </a:xfrm>
        </p:spPr>
      </p:pic>
    </p:spTree>
    <p:extLst>
      <p:ext uri="{BB962C8B-B14F-4D97-AF65-F5344CB8AC3E}">
        <p14:creationId xmlns:p14="http://schemas.microsoft.com/office/powerpoint/2010/main" val="322126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A2E7087-6815-6745-A8C2-5DCE0E249A8A}"/>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2" name="Rectangle 4">
            <a:extLst>
              <a:ext uri="{FF2B5EF4-FFF2-40B4-BE49-F238E27FC236}">
                <a16:creationId xmlns:a16="http://schemas.microsoft.com/office/drawing/2014/main" id="{B0A091E0-E69E-BB46-8B16-0D136D0DA1E5}"/>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3" name="Rectangle 9">
            <a:extLst>
              <a:ext uri="{FF2B5EF4-FFF2-40B4-BE49-F238E27FC236}">
                <a16:creationId xmlns:a16="http://schemas.microsoft.com/office/drawing/2014/main" id="{EF9706C6-5E1D-944F-B0F8-A5AB6CA5E34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4" name="Rectangle 11">
            <a:extLst>
              <a:ext uri="{FF2B5EF4-FFF2-40B4-BE49-F238E27FC236}">
                <a16:creationId xmlns:a16="http://schemas.microsoft.com/office/drawing/2014/main" id="{E4E22CF3-ED87-CC49-9BE3-8075D3E28A7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5" name="Rectangle 13">
            <a:extLst>
              <a:ext uri="{FF2B5EF4-FFF2-40B4-BE49-F238E27FC236}">
                <a16:creationId xmlns:a16="http://schemas.microsoft.com/office/drawing/2014/main" id="{57D6B230-FD1A-C54C-B2C6-9B651A36163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6" name="Rectangle 15">
            <a:extLst>
              <a:ext uri="{FF2B5EF4-FFF2-40B4-BE49-F238E27FC236}">
                <a16:creationId xmlns:a16="http://schemas.microsoft.com/office/drawing/2014/main" id="{1C8E9EF9-D954-1E47-923A-8EF58025421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7" name="Rectangle 17">
            <a:extLst>
              <a:ext uri="{FF2B5EF4-FFF2-40B4-BE49-F238E27FC236}">
                <a16:creationId xmlns:a16="http://schemas.microsoft.com/office/drawing/2014/main" id="{A3B9EEC0-20EF-E447-8A82-46A47A97B6C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8" name="Rectangle 19">
            <a:extLst>
              <a:ext uri="{FF2B5EF4-FFF2-40B4-BE49-F238E27FC236}">
                <a16:creationId xmlns:a16="http://schemas.microsoft.com/office/drawing/2014/main" id="{C1EEC5EB-E225-2E44-A31E-41632309A19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9" name="Date Placeholder 1">
            <a:extLst>
              <a:ext uri="{FF2B5EF4-FFF2-40B4-BE49-F238E27FC236}">
                <a16:creationId xmlns:a16="http://schemas.microsoft.com/office/drawing/2014/main" id="{B084A388-01C9-004F-B3A9-3C83BE8C58F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F9490DB7-C38A-6841-92D2-8DFBD0C79673}" type="datetime1">
              <a:rPr lang="en-US" altLang="en-US" sz="1200">
                <a:solidFill>
                  <a:srgbClr val="045C75"/>
                </a:solidFill>
              </a:rPr>
              <a:pPr/>
              <a:t>2/19/2025</a:t>
            </a:fld>
            <a:endParaRPr lang="en-US" altLang="en-US" sz="1200">
              <a:solidFill>
                <a:srgbClr val="045C75"/>
              </a:solidFill>
            </a:endParaRPr>
          </a:p>
        </p:txBody>
      </p:sp>
      <p:sp>
        <p:nvSpPr>
          <p:cNvPr id="20490" name="Slide Number Placeholder 2">
            <a:extLst>
              <a:ext uri="{FF2B5EF4-FFF2-40B4-BE49-F238E27FC236}">
                <a16:creationId xmlns:a16="http://schemas.microsoft.com/office/drawing/2014/main" id="{0D2EB51E-8D93-2B46-868B-AFFFA0E69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FEAA780-5657-E145-BFF2-03B959D14325}" type="slidenum">
              <a:rPr lang="en-GB" altLang="en-US" sz="1200">
                <a:solidFill>
                  <a:srgbClr val="045C75"/>
                </a:solidFill>
              </a:rPr>
              <a:pPr/>
              <a:t>7</a:t>
            </a:fld>
            <a:endParaRPr lang="en-GB" altLang="en-US" sz="1200">
              <a:solidFill>
                <a:srgbClr val="045C75"/>
              </a:solidFill>
            </a:endParaRPr>
          </a:p>
        </p:txBody>
      </p:sp>
      <p:sp>
        <p:nvSpPr>
          <p:cNvPr id="20491" name="Rectangle 18">
            <a:extLst>
              <a:ext uri="{FF2B5EF4-FFF2-40B4-BE49-F238E27FC236}">
                <a16:creationId xmlns:a16="http://schemas.microsoft.com/office/drawing/2014/main" id="{FD292F7F-7AB8-6D4F-AA02-8DB3E73B619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72C595F2-94BD-3ABD-38BB-73814EE8963C}"/>
              </a:ext>
            </a:extLst>
          </p:cNvPr>
          <p:cNvPicPr>
            <a:picLocks noChangeAspect="1"/>
          </p:cNvPicPr>
          <p:nvPr/>
        </p:nvPicPr>
        <p:blipFill>
          <a:blip r:embed="rId2"/>
          <a:stretch>
            <a:fillRect/>
          </a:stretch>
        </p:blipFill>
        <p:spPr>
          <a:xfrm>
            <a:off x="0" y="376154"/>
            <a:ext cx="12192000" cy="61056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F856712-CAE9-0949-BF97-4B7E51603D6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6" name="Rectangle 4">
            <a:extLst>
              <a:ext uri="{FF2B5EF4-FFF2-40B4-BE49-F238E27FC236}">
                <a16:creationId xmlns:a16="http://schemas.microsoft.com/office/drawing/2014/main" id="{2FE87034-115B-7046-ABFC-6A9A00237D6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7" name="Rectangle 9">
            <a:extLst>
              <a:ext uri="{FF2B5EF4-FFF2-40B4-BE49-F238E27FC236}">
                <a16:creationId xmlns:a16="http://schemas.microsoft.com/office/drawing/2014/main" id="{EBC46AAB-EA11-4144-A2F6-75F5BACB358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8" name="Rectangle 11">
            <a:extLst>
              <a:ext uri="{FF2B5EF4-FFF2-40B4-BE49-F238E27FC236}">
                <a16:creationId xmlns:a16="http://schemas.microsoft.com/office/drawing/2014/main" id="{85CC2AC5-2498-DB4A-8AC0-CEC5FBBC2C1D}"/>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9" name="Rectangle 13">
            <a:extLst>
              <a:ext uri="{FF2B5EF4-FFF2-40B4-BE49-F238E27FC236}">
                <a16:creationId xmlns:a16="http://schemas.microsoft.com/office/drawing/2014/main" id="{8E6A14C3-F68C-854B-892E-6A0BE99F309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0" name="Rectangle 15">
            <a:extLst>
              <a:ext uri="{FF2B5EF4-FFF2-40B4-BE49-F238E27FC236}">
                <a16:creationId xmlns:a16="http://schemas.microsoft.com/office/drawing/2014/main" id="{93EBF05B-3DD7-6843-922B-E46A6D5D7074}"/>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1" name="Rectangle 17">
            <a:extLst>
              <a:ext uri="{FF2B5EF4-FFF2-40B4-BE49-F238E27FC236}">
                <a16:creationId xmlns:a16="http://schemas.microsoft.com/office/drawing/2014/main" id="{31FC9BF0-28F5-F141-979D-BFD6AA8EB12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2" name="Rectangle 19">
            <a:extLst>
              <a:ext uri="{FF2B5EF4-FFF2-40B4-BE49-F238E27FC236}">
                <a16:creationId xmlns:a16="http://schemas.microsoft.com/office/drawing/2014/main" id="{3D6FD961-0467-A547-A57A-8872F8DC2255}"/>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3" name="Date Placeholder 1">
            <a:extLst>
              <a:ext uri="{FF2B5EF4-FFF2-40B4-BE49-F238E27FC236}">
                <a16:creationId xmlns:a16="http://schemas.microsoft.com/office/drawing/2014/main" id="{D03564A7-FA9A-0C4C-873F-A045F74DD88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53A82257-A956-6B44-B7B8-842F1DEB06BC}" type="datetime1">
              <a:rPr lang="en-US" altLang="en-US" sz="1200">
                <a:solidFill>
                  <a:srgbClr val="045C75"/>
                </a:solidFill>
              </a:rPr>
              <a:pPr/>
              <a:t>2/19/2025</a:t>
            </a:fld>
            <a:endParaRPr lang="en-US" altLang="en-US" sz="1200">
              <a:solidFill>
                <a:srgbClr val="045C75"/>
              </a:solidFill>
            </a:endParaRPr>
          </a:p>
        </p:txBody>
      </p:sp>
      <p:sp>
        <p:nvSpPr>
          <p:cNvPr id="21514" name="Slide Number Placeholder 2">
            <a:extLst>
              <a:ext uri="{FF2B5EF4-FFF2-40B4-BE49-F238E27FC236}">
                <a16:creationId xmlns:a16="http://schemas.microsoft.com/office/drawing/2014/main" id="{365578A7-1AD1-B645-9C0E-43B87D57F6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27952296-31BD-7C46-B5B5-F72313F15E9B}" type="slidenum">
              <a:rPr lang="en-GB" altLang="en-US" sz="1200">
                <a:solidFill>
                  <a:srgbClr val="045C75"/>
                </a:solidFill>
              </a:rPr>
              <a:pPr/>
              <a:t>8</a:t>
            </a:fld>
            <a:endParaRPr lang="en-GB" altLang="en-US" sz="1200">
              <a:solidFill>
                <a:srgbClr val="045C75"/>
              </a:solidFill>
            </a:endParaRPr>
          </a:p>
        </p:txBody>
      </p:sp>
      <p:sp>
        <p:nvSpPr>
          <p:cNvPr id="21515" name="Rectangle 18">
            <a:extLst>
              <a:ext uri="{FF2B5EF4-FFF2-40B4-BE49-F238E27FC236}">
                <a16:creationId xmlns:a16="http://schemas.microsoft.com/office/drawing/2014/main" id="{D6A1B926-E1D1-3F4D-99AD-8E79C464035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5" name="Picture 4">
            <a:extLst>
              <a:ext uri="{FF2B5EF4-FFF2-40B4-BE49-F238E27FC236}">
                <a16:creationId xmlns:a16="http://schemas.microsoft.com/office/drawing/2014/main" id="{163A9DC2-EF46-4FE9-2FB2-591E124BEB7A}"/>
              </a:ext>
            </a:extLst>
          </p:cNvPr>
          <p:cNvPicPr>
            <a:picLocks noChangeAspect="1"/>
          </p:cNvPicPr>
          <p:nvPr/>
        </p:nvPicPr>
        <p:blipFill>
          <a:blip r:embed="rId2"/>
          <a:stretch>
            <a:fillRect/>
          </a:stretch>
        </p:blipFill>
        <p:spPr>
          <a:xfrm>
            <a:off x="232680" y="0"/>
            <a:ext cx="11235319" cy="6858000"/>
          </a:xfrm>
          <a:prstGeom prst="rect">
            <a:avLst/>
          </a:prstGeom>
        </p:spPr>
      </p:pic>
      <p:sp>
        <p:nvSpPr>
          <p:cNvPr id="6" name="Rectangle: Rounded Corners 5">
            <a:extLst>
              <a:ext uri="{FF2B5EF4-FFF2-40B4-BE49-F238E27FC236}">
                <a16:creationId xmlns:a16="http://schemas.microsoft.com/office/drawing/2014/main" id="{F1B2CEFF-C9AF-9234-6BF2-2885E5E88616}"/>
              </a:ext>
            </a:extLst>
          </p:cNvPr>
          <p:cNvSpPr/>
          <p:nvPr/>
        </p:nvSpPr>
        <p:spPr>
          <a:xfrm>
            <a:off x="153068" y="943480"/>
            <a:ext cx="11314931" cy="7215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C98C-4C88-A86E-E838-D2C3EA028DF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F592A61-18E1-10A7-423B-CAB8BAA2DB2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3DFE246-3DD0-9AFE-66AC-1276C3719922}"/>
              </a:ext>
            </a:extLst>
          </p:cNvPr>
          <p:cNvPicPr>
            <a:picLocks noChangeAspect="1"/>
          </p:cNvPicPr>
          <p:nvPr/>
        </p:nvPicPr>
        <p:blipFill>
          <a:blip r:embed="rId2"/>
          <a:stretch>
            <a:fillRect/>
          </a:stretch>
        </p:blipFill>
        <p:spPr>
          <a:xfrm>
            <a:off x="594032" y="0"/>
            <a:ext cx="11003935" cy="6858000"/>
          </a:xfrm>
          <a:prstGeom prst="rect">
            <a:avLst/>
          </a:prstGeom>
        </p:spPr>
      </p:pic>
      <p:sp>
        <p:nvSpPr>
          <p:cNvPr id="4" name="Rectangle: Rounded Corners 3">
            <a:extLst>
              <a:ext uri="{FF2B5EF4-FFF2-40B4-BE49-F238E27FC236}">
                <a16:creationId xmlns:a16="http://schemas.microsoft.com/office/drawing/2014/main" id="{2E20F186-8AD4-5B24-9C34-80C08335B099}"/>
              </a:ext>
            </a:extLst>
          </p:cNvPr>
          <p:cNvSpPr/>
          <p:nvPr/>
        </p:nvSpPr>
        <p:spPr>
          <a:xfrm>
            <a:off x="677809" y="878652"/>
            <a:ext cx="11314931" cy="4150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935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GradientRise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Monotype Sorts</vt:lpstr>
      <vt:lpstr>Arial</vt:lpstr>
      <vt:lpstr>Avenir Next LT Pro</vt:lpstr>
      <vt:lpstr>Cambria Math</vt:lpstr>
      <vt:lpstr>Times New Roman</vt:lpstr>
      <vt:lpstr>Wingdings</vt:lpstr>
      <vt:lpstr>GradientRiseVTI</vt:lpstr>
      <vt:lpstr>The effect of uncertainty on bank risk in Europe</vt:lpstr>
      <vt:lpstr>Outline of the presentation</vt:lpstr>
      <vt:lpstr>1. Objectives</vt:lpstr>
      <vt:lpstr> 2. Literature review</vt:lpstr>
      <vt:lpstr> 3.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Findings and Conclusions</vt:lpstr>
      <vt:lpstr>5. Findings and 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Polictics Matter in US Bank Efficiency?</dc:title>
  <dc:creator>Nguyen, Thao</dc:creator>
  <cp:lastModifiedBy>Cornwell, Melissa</cp:lastModifiedBy>
  <cp:revision>15</cp:revision>
  <dcterms:created xsi:type="dcterms:W3CDTF">2021-08-11T11:55:27Z</dcterms:created>
  <dcterms:modified xsi:type="dcterms:W3CDTF">2025-02-19T14:00:29Z</dcterms:modified>
</cp:coreProperties>
</file>