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9" r:id="rId6"/>
    <p:sldId id="280" r:id="rId7"/>
    <p:sldId id="281" r:id="rId8"/>
    <p:sldId id="287" r:id="rId9"/>
    <p:sldId id="282" r:id="rId10"/>
    <p:sldId id="283" r:id="rId11"/>
    <p:sldId id="284" r:id="rId12"/>
    <p:sldId id="292" r:id="rId13"/>
    <p:sldId id="285" r:id="rId14"/>
    <p:sldId id="286" r:id="rId15"/>
    <p:sldId id="288" r:id="rId16"/>
    <p:sldId id="822" r:id="rId17"/>
    <p:sldId id="823" r:id="rId18"/>
    <p:sldId id="290" r:id="rId19"/>
    <p:sldId id="291"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6005B"/>
    <a:srgbClr val="C7D533"/>
    <a:srgbClr val="EC6D86"/>
    <a:srgbClr val="B5B0AC"/>
    <a:srgbClr val="6F6258"/>
    <a:srgbClr val="E5E5E5"/>
    <a:srgbClr val="9E043D"/>
    <a:srgbClr val="BB3F07"/>
    <a:srgbClr val="821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DED2D-6078-44E1-A53E-D66C661BC1DC}" v="47" dt="2025-02-18T15:54:02.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703"/>
  </p:normalViewPr>
  <p:slideViewPr>
    <p:cSldViewPr snapToGrid="0" snapToObjects="1">
      <p:cViewPr varScale="1">
        <p:scale>
          <a:sx n="59" d="100"/>
          <a:sy n="59" d="100"/>
        </p:scale>
        <p:origin x="1072" y="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60E84-6B43-4D71-943E-A361BF46460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516FE3D4-789C-4A2D-B354-10678E9DE0D8}">
      <dgm:prSet/>
      <dgm:spPr/>
      <dgm:t>
        <a:bodyPr/>
        <a:lstStyle/>
        <a:p>
          <a:pPr>
            <a:defRPr cap="all"/>
          </a:pPr>
          <a:r>
            <a:rPr lang="en-US" dirty="0"/>
            <a:t>Context</a:t>
          </a:r>
        </a:p>
      </dgm:t>
    </dgm:pt>
    <dgm:pt modelId="{FEC85EDA-A4C3-4940-A903-71D8D5C03B60}" type="parTrans" cxnId="{C4BF1C0F-18E6-4E54-9A4F-35CE682CADCD}">
      <dgm:prSet/>
      <dgm:spPr/>
      <dgm:t>
        <a:bodyPr/>
        <a:lstStyle/>
        <a:p>
          <a:endParaRPr lang="en-US"/>
        </a:p>
      </dgm:t>
    </dgm:pt>
    <dgm:pt modelId="{189FF0DE-F79D-4BE2-A103-35CEA1369521}" type="sibTrans" cxnId="{C4BF1C0F-18E6-4E54-9A4F-35CE682CADCD}">
      <dgm:prSet/>
      <dgm:spPr/>
      <dgm:t>
        <a:bodyPr/>
        <a:lstStyle/>
        <a:p>
          <a:endParaRPr lang="en-US"/>
        </a:p>
      </dgm:t>
    </dgm:pt>
    <dgm:pt modelId="{69B3B7F5-B6AE-4EB3-A5F8-6593E0832A12}">
      <dgm:prSet/>
      <dgm:spPr/>
      <dgm:t>
        <a:bodyPr/>
        <a:lstStyle/>
        <a:p>
          <a:pPr>
            <a:defRPr cap="all"/>
          </a:pPr>
          <a:r>
            <a:rPr lang="en-GB" dirty="0"/>
            <a:t>Discussion</a:t>
          </a:r>
          <a:endParaRPr lang="en-US" dirty="0"/>
        </a:p>
      </dgm:t>
    </dgm:pt>
    <dgm:pt modelId="{3807BAD3-D30A-4766-A980-647AE25954A8}" type="parTrans" cxnId="{7591ABD9-847E-4D49-A8CF-92B41762AF48}">
      <dgm:prSet/>
      <dgm:spPr/>
      <dgm:t>
        <a:bodyPr/>
        <a:lstStyle/>
        <a:p>
          <a:endParaRPr lang="en-US"/>
        </a:p>
      </dgm:t>
    </dgm:pt>
    <dgm:pt modelId="{2AF06A1E-EAD0-46FA-A98E-7A9D68D044B7}" type="sibTrans" cxnId="{7591ABD9-847E-4D49-A8CF-92B41762AF48}">
      <dgm:prSet/>
      <dgm:spPr/>
      <dgm:t>
        <a:bodyPr/>
        <a:lstStyle/>
        <a:p>
          <a:endParaRPr lang="en-US"/>
        </a:p>
      </dgm:t>
    </dgm:pt>
    <dgm:pt modelId="{4E1F1198-5A53-401E-853C-358146ADB6F7}" type="pres">
      <dgm:prSet presAssocID="{B5860E84-6B43-4D71-943E-A361BF46460A}" presName="root" presStyleCnt="0">
        <dgm:presLayoutVars>
          <dgm:dir/>
          <dgm:resizeHandles val="exact"/>
        </dgm:presLayoutVars>
      </dgm:prSet>
      <dgm:spPr/>
    </dgm:pt>
    <dgm:pt modelId="{6A380E93-7162-4137-A77C-67D7042F1ACF}" type="pres">
      <dgm:prSet presAssocID="{516FE3D4-789C-4A2D-B354-10678E9DE0D8}" presName="compNode" presStyleCnt="0"/>
      <dgm:spPr/>
    </dgm:pt>
    <dgm:pt modelId="{FC7CDF39-3DCC-4B79-8FE6-4029F8A9093A}" type="pres">
      <dgm:prSet presAssocID="{516FE3D4-789C-4A2D-B354-10678E9DE0D8}" presName="iconBgRect" presStyleLbl="bgShp" presStyleIdx="0" presStyleCnt="2"/>
      <dgm:spPr>
        <a:prstGeom prst="round2DiagRect">
          <a:avLst>
            <a:gd name="adj1" fmla="val 29727"/>
            <a:gd name="adj2" fmla="val 0"/>
          </a:avLst>
        </a:prstGeom>
      </dgm:spPr>
    </dgm:pt>
    <dgm:pt modelId="{8FBC8188-304A-4D7E-BC0D-1213EA6F1976}" type="pres">
      <dgm:prSet presAssocID="{516FE3D4-789C-4A2D-B354-10678E9DE0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993B7AD5-4320-4AAD-AF84-26EC271FD537}" type="pres">
      <dgm:prSet presAssocID="{516FE3D4-789C-4A2D-B354-10678E9DE0D8}" presName="spaceRect" presStyleCnt="0"/>
      <dgm:spPr/>
    </dgm:pt>
    <dgm:pt modelId="{7A922195-5F60-4434-84C9-E7099953C4DE}" type="pres">
      <dgm:prSet presAssocID="{516FE3D4-789C-4A2D-B354-10678E9DE0D8}" presName="textRect" presStyleLbl="revTx" presStyleIdx="0" presStyleCnt="2">
        <dgm:presLayoutVars>
          <dgm:chMax val="1"/>
          <dgm:chPref val="1"/>
        </dgm:presLayoutVars>
      </dgm:prSet>
      <dgm:spPr/>
    </dgm:pt>
    <dgm:pt modelId="{BF4AB735-4A31-4058-8971-76EDA70F4AFD}" type="pres">
      <dgm:prSet presAssocID="{189FF0DE-F79D-4BE2-A103-35CEA1369521}" presName="sibTrans" presStyleCnt="0"/>
      <dgm:spPr/>
    </dgm:pt>
    <dgm:pt modelId="{96AE827A-F3B1-4991-83E2-35C5F1E3F60E}" type="pres">
      <dgm:prSet presAssocID="{69B3B7F5-B6AE-4EB3-A5F8-6593E0832A12}" presName="compNode" presStyleCnt="0"/>
      <dgm:spPr/>
    </dgm:pt>
    <dgm:pt modelId="{1BBE2A30-4424-4982-A259-1D59323E0B43}" type="pres">
      <dgm:prSet presAssocID="{69B3B7F5-B6AE-4EB3-A5F8-6593E0832A12}" presName="iconBgRect" presStyleLbl="bgShp" presStyleIdx="1" presStyleCnt="2"/>
      <dgm:spPr>
        <a:prstGeom prst="round2DiagRect">
          <a:avLst>
            <a:gd name="adj1" fmla="val 29727"/>
            <a:gd name="adj2" fmla="val 0"/>
          </a:avLst>
        </a:prstGeom>
      </dgm:spPr>
    </dgm:pt>
    <dgm:pt modelId="{2BB75F24-A105-4DCA-BE82-E92F9E90B6B9}" type="pres">
      <dgm:prSet presAssocID="{69B3B7F5-B6AE-4EB3-A5F8-6593E0832A1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6878CCD-9E2F-4108-84D1-6168A1F45A5F}" type="pres">
      <dgm:prSet presAssocID="{69B3B7F5-B6AE-4EB3-A5F8-6593E0832A12}" presName="spaceRect" presStyleCnt="0"/>
      <dgm:spPr/>
    </dgm:pt>
    <dgm:pt modelId="{4EDC1C00-B0BE-488D-A414-F9D6AABFB79A}" type="pres">
      <dgm:prSet presAssocID="{69B3B7F5-B6AE-4EB3-A5F8-6593E0832A12}" presName="textRect" presStyleLbl="revTx" presStyleIdx="1" presStyleCnt="2">
        <dgm:presLayoutVars>
          <dgm:chMax val="1"/>
          <dgm:chPref val="1"/>
        </dgm:presLayoutVars>
      </dgm:prSet>
      <dgm:spPr/>
    </dgm:pt>
  </dgm:ptLst>
  <dgm:cxnLst>
    <dgm:cxn modelId="{C4BF1C0F-18E6-4E54-9A4F-35CE682CADCD}" srcId="{B5860E84-6B43-4D71-943E-A361BF46460A}" destId="{516FE3D4-789C-4A2D-B354-10678E9DE0D8}" srcOrd="0" destOrd="0" parTransId="{FEC85EDA-A4C3-4940-A903-71D8D5C03B60}" sibTransId="{189FF0DE-F79D-4BE2-A103-35CEA1369521}"/>
    <dgm:cxn modelId="{F42C3F69-1392-45A3-8830-593E98E5C3B7}" type="presOf" srcId="{69B3B7F5-B6AE-4EB3-A5F8-6593E0832A12}" destId="{4EDC1C00-B0BE-488D-A414-F9D6AABFB79A}" srcOrd="0" destOrd="0" presId="urn:microsoft.com/office/officeart/2018/5/layout/IconLeafLabelList"/>
    <dgm:cxn modelId="{252D7199-ADD6-4276-9575-9469F472A273}" type="presOf" srcId="{516FE3D4-789C-4A2D-B354-10678E9DE0D8}" destId="{7A922195-5F60-4434-84C9-E7099953C4DE}" srcOrd="0" destOrd="0" presId="urn:microsoft.com/office/officeart/2018/5/layout/IconLeafLabelList"/>
    <dgm:cxn modelId="{46FE38B8-1BCE-4ABF-9587-DC4B59E641C6}" type="presOf" srcId="{B5860E84-6B43-4D71-943E-A361BF46460A}" destId="{4E1F1198-5A53-401E-853C-358146ADB6F7}" srcOrd="0" destOrd="0" presId="urn:microsoft.com/office/officeart/2018/5/layout/IconLeafLabelList"/>
    <dgm:cxn modelId="{7591ABD9-847E-4D49-A8CF-92B41762AF48}" srcId="{B5860E84-6B43-4D71-943E-A361BF46460A}" destId="{69B3B7F5-B6AE-4EB3-A5F8-6593E0832A12}" srcOrd="1" destOrd="0" parTransId="{3807BAD3-D30A-4766-A980-647AE25954A8}" sibTransId="{2AF06A1E-EAD0-46FA-A98E-7A9D68D044B7}"/>
    <dgm:cxn modelId="{CECDBC0B-6C52-454F-8E13-10C76C088068}" type="presParOf" srcId="{4E1F1198-5A53-401E-853C-358146ADB6F7}" destId="{6A380E93-7162-4137-A77C-67D7042F1ACF}" srcOrd="0" destOrd="0" presId="urn:microsoft.com/office/officeart/2018/5/layout/IconLeafLabelList"/>
    <dgm:cxn modelId="{AE6BD202-A82F-465E-B392-97D68DC47A60}" type="presParOf" srcId="{6A380E93-7162-4137-A77C-67D7042F1ACF}" destId="{FC7CDF39-3DCC-4B79-8FE6-4029F8A9093A}" srcOrd="0" destOrd="0" presId="urn:microsoft.com/office/officeart/2018/5/layout/IconLeafLabelList"/>
    <dgm:cxn modelId="{294D7753-5E52-4F05-8AE5-F27A34F1B0BE}" type="presParOf" srcId="{6A380E93-7162-4137-A77C-67D7042F1ACF}" destId="{8FBC8188-304A-4D7E-BC0D-1213EA6F1976}" srcOrd="1" destOrd="0" presId="urn:microsoft.com/office/officeart/2018/5/layout/IconLeafLabelList"/>
    <dgm:cxn modelId="{96F6590D-6E12-423E-A771-E5F8E810A876}" type="presParOf" srcId="{6A380E93-7162-4137-A77C-67D7042F1ACF}" destId="{993B7AD5-4320-4AAD-AF84-26EC271FD537}" srcOrd="2" destOrd="0" presId="urn:microsoft.com/office/officeart/2018/5/layout/IconLeafLabelList"/>
    <dgm:cxn modelId="{0AE85B9E-14ED-419C-8409-3E7637D50F9E}" type="presParOf" srcId="{6A380E93-7162-4137-A77C-67D7042F1ACF}" destId="{7A922195-5F60-4434-84C9-E7099953C4DE}" srcOrd="3" destOrd="0" presId="urn:microsoft.com/office/officeart/2018/5/layout/IconLeafLabelList"/>
    <dgm:cxn modelId="{9D198D82-26AC-4352-9894-A4377DB10D2A}" type="presParOf" srcId="{4E1F1198-5A53-401E-853C-358146ADB6F7}" destId="{BF4AB735-4A31-4058-8971-76EDA70F4AFD}" srcOrd="1" destOrd="0" presId="urn:microsoft.com/office/officeart/2018/5/layout/IconLeafLabelList"/>
    <dgm:cxn modelId="{A6D672BA-49A1-4B23-851C-86175BCC4E76}" type="presParOf" srcId="{4E1F1198-5A53-401E-853C-358146ADB6F7}" destId="{96AE827A-F3B1-4991-83E2-35C5F1E3F60E}" srcOrd="2" destOrd="0" presId="urn:microsoft.com/office/officeart/2018/5/layout/IconLeafLabelList"/>
    <dgm:cxn modelId="{6085C504-6298-4AC0-858C-224F7C245D70}" type="presParOf" srcId="{96AE827A-F3B1-4991-83E2-35C5F1E3F60E}" destId="{1BBE2A30-4424-4982-A259-1D59323E0B43}" srcOrd="0" destOrd="0" presId="urn:microsoft.com/office/officeart/2018/5/layout/IconLeafLabelList"/>
    <dgm:cxn modelId="{C12C0AB9-C023-4568-8AC7-2B8A8A3825FD}" type="presParOf" srcId="{96AE827A-F3B1-4991-83E2-35C5F1E3F60E}" destId="{2BB75F24-A105-4DCA-BE82-E92F9E90B6B9}" srcOrd="1" destOrd="0" presId="urn:microsoft.com/office/officeart/2018/5/layout/IconLeafLabelList"/>
    <dgm:cxn modelId="{49480FE9-E106-4FF0-8ABA-17D77C375CC0}" type="presParOf" srcId="{96AE827A-F3B1-4991-83E2-35C5F1E3F60E}" destId="{66878CCD-9E2F-4108-84D1-6168A1F45A5F}" srcOrd="2" destOrd="0" presId="urn:microsoft.com/office/officeart/2018/5/layout/IconLeafLabelList"/>
    <dgm:cxn modelId="{F70EDAF8-13F8-411A-A052-1458942DC1A2}" type="presParOf" srcId="{96AE827A-F3B1-4991-83E2-35C5F1E3F60E}" destId="{4EDC1C00-B0BE-488D-A414-F9D6AABFB79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54C72-BAD9-48C9-8F98-13C5639B8E4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792BE92-87C9-40FC-AD73-CC5CF4844523}">
      <dgm:prSet/>
      <dgm:spPr/>
      <dgm:t>
        <a:bodyPr/>
        <a:lstStyle/>
        <a:p>
          <a:r>
            <a:rPr lang="en-GB"/>
            <a:t>Attendance has plummeted since Covid</a:t>
          </a:r>
          <a:endParaRPr lang="en-US"/>
        </a:p>
      </dgm:t>
    </dgm:pt>
    <dgm:pt modelId="{199074BC-6D9E-4D69-A4B9-661C4F135650}" type="parTrans" cxnId="{1B257233-E1F1-463A-B04E-1B2136517970}">
      <dgm:prSet/>
      <dgm:spPr/>
      <dgm:t>
        <a:bodyPr/>
        <a:lstStyle/>
        <a:p>
          <a:endParaRPr lang="en-US"/>
        </a:p>
      </dgm:t>
    </dgm:pt>
    <dgm:pt modelId="{CA393C88-9956-48C9-9340-A09E1D11B32D}" type="sibTrans" cxnId="{1B257233-E1F1-463A-B04E-1B2136517970}">
      <dgm:prSet/>
      <dgm:spPr/>
      <dgm:t>
        <a:bodyPr/>
        <a:lstStyle/>
        <a:p>
          <a:endParaRPr lang="en-US"/>
        </a:p>
      </dgm:t>
    </dgm:pt>
    <dgm:pt modelId="{5F31CE6A-6F8B-42F0-A26E-90EC2084830F}">
      <dgm:prSet/>
      <dgm:spPr/>
      <dgm:t>
        <a:bodyPr/>
        <a:lstStyle/>
        <a:p>
          <a:r>
            <a:rPr lang="en-GB"/>
            <a:t>Students who do attend seem less engaged, sometimes to the point of being disruptive</a:t>
          </a:r>
          <a:endParaRPr lang="en-US"/>
        </a:p>
      </dgm:t>
    </dgm:pt>
    <dgm:pt modelId="{10823B22-E22D-4484-8D0E-B8F5C6579E42}" type="parTrans" cxnId="{AD4ECAB4-FDF1-42F2-A81F-24306CB778D5}">
      <dgm:prSet/>
      <dgm:spPr/>
      <dgm:t>
        <a:bodyPr/>
        <a:lstStyle/>
        <a:p>
          <a:endParaRPr lang="en-US"/>
        </a:p>
      </dgm:t>
    </dgm:pt>
    <dgm:pt modelId="{6E567B84-0667-4FD1-BD67-81B09E0B27AA}" type="sibTrans" cxnId="{AD4ECAB4-FDF1-42F2-A81F-24306CB778D5}">
      <dgm:prSet/>
      <dgm:spPr/>
      <dgm:t>
        <a:bodyPr/>
        <a:lstStyle/>
        <a:p>
          <a:endParaRPr lang="en-US"/>
        </a:p>
      </dgm:t>
    </dgm:pt>
    <dgm:pt modelId="{46161716-48A8-436A-99FA-9E3D797BC3CB}">
      <dgm:prSet/>
      <dgm:spPr/>
      <dgm:t>
        <a:bodyPr/>
        <a:lstStyle/>
        <a:p>
          <a:r>
            <a:rPr lang="en-GB"/>
            <a:t>Are you seeing something similar? </a:t>
          </a:r>
          <a:endParaRPr lang="en-US"/>
        </a:p>
      </dgm:t>
    </dgm:pt>
    <dgm:pt modelId="{B86B4D80-A3A4-45BF-8BAC-B16D7552B42E}" type="parTrans" cxnId="{A1C45932-3B31-4E74-A29F-45F37365F069}">
      <dgm:prSet/>
      <dgm:spPr/>
      <dgm:t>
        <a:bodyPr/>
        <a:lstStyle/>
        <a:p>
          <a:endParaRPr lang="en-US"/>
        </a:p>
      </dgm:t>
    </dgm:pt>
    <dgm:pt modelId="{4AFA6F06-36EA-4B9A-BFB6-6C78EFDE794C}" type="sibTrans" cxnId="{A1C45932-3B31-4E74-A29F-45F37365F069}">
      <dgm:prSet/>
      <dgm:spPr/>
      <dgm:t>
        <a:bodyPr/>
        <a:lstStyle/>
        <a:p>
          <a:endParaRPr lang="en-US"/>
        </a:p>
      </dgm:t>
    </dgm:pt>
    <dgm:pt modelId="{C400AAC4-499B-484B-99B6-104B953989A0}">
      <dgm:prSet/>
      <dgm:spPr/>
      <dgm:t>
        <a:bodyPr/>
        <a:lstStyle/>
        <a:p>
          <a:r>
            <a:rPr lang="en-GB"/>
            <a:t>Why do we care given our universities’ current strategies…</a:t>
          </a:r>
          <a:endParaRPr lang="en-US"/>
        </a:p>
      </dgm:t>
    </dgm:pt>
    <dgm:pt modelId="{B3EB08FD-F7A3-40A7-8A59-7D0805C973B7}" type="parTrans" cxnId="{9E509363-BE3B-4D49-8B47-924D93E15ED6}">
      <dgm:prSet/>
      <dgm:spPr/>
      <dgm:t>
        <a:bodyPr/>
        <a:lstStyle/>
        <a:p>
          <a:endParaRPr lang="en-US"/>
        </a:p>
      </dgm:t>
    </dgm:pt>
    <dgm:pt modelId="{7974E697-0BBC-47B0-BEA6-9E26B7B660FD}" type="sibTrans" cxnId="{9E509363-BE3B-4D49-8B47-924D93E15ED6}">
      <dgm:prSet/>
      <dgm:spPr/>
      <dgm:t>
        <a:bodyPr/>
        <a:lstStyle/>
        <a:p>
          <a:endParaRPr lang="en-US"/>
        </a:p>
      </dgm:t>
    </dgm:pt>
    <dgm:pt modelId="{222752F8-C260-4E4C-A55C-F14A53FD31D4}" type="pres">
      <dgm:prSet presAssocID="{72854C72-BAD9-48C9-8F98-13C5639B8E49}" presName="vert0" presStyleCnt="0">
        <dgm:presLayoutVars>
          <dgm:dir/>
          <dgm:animOne val="branch"/>
          <dgm:animLvl val="lvl"/>
        </dgm:presLayoutVars>
      </dgm:prSet>
      <dgm:spPr/>
    </dgm:pt>
    <dgm:pt modelId="{634FD395-8D30-40E6-8FA8-CD8AEA247D08}" type="pres">
      <dgm:prSet presAssocID="{B792BE92-87C9-40FC-AD73-CC5CF4844523}" presName="thickLine" presStyleLbl="alignNode1" presStyleIdx="0" presStyleCnt="4"/>
      <dgm:spPr/>
    </dgm:pt>
    <dgm:pt modelId="{FC23273C-DCEC-4A53-B9FE-2A4FDFF16F1D}" type="pres">
      <dgm:prSet presAssocID="{B792BE92-87C9-40FC-AD73-CC5CF4844523}" presName="horz1" presStyleCnt="0"/>
      <dgm:spPr/>
    </dgm:pt>
    <dgm:pt modelId="{25B05BF1-A4D0-45D6-9053-D4F53C87852A}" type="pres">
      <dgm:prSet presAssocID="{B792BE92-87C9-40FC-AD73-CC5CF4844523}" presName="tx1" presStyleLbl="revTx" presStyleIdx="0" presStyleCnt="4"/>
      <dgm:spPr/>
    </dgm:pt>
    <dgm:pt modelId="{42D5A34E-04E8-455B-99C1-442EA833F038}" type="pres">
      <dgm:prSet presAssocID="{B792BE92-87C9-40FC-AD73-CC5CF4844523}" presName="vert1" presStyleCnt="0"/>
      <dgm:spPr/>
    </dgm:pt>
    <dgm:pt modelId="{BBA25A3B-FDF2-44B8-B596-07F29C04E075}" type="pres">
      <dgm:prSet presAssocID="{5F31CE6A-6F8B-42F0-A26E-90EC2084830F}" presName="thickLine" presStyleLbl="alignNode1" presStyleIdx="1" presStyleCnt="4"/>
      <dgm:spPr/>
    </dgm:pt>
    <dgm:pt modelId="{436D15B4-1A3B-420C-ACBC-17F4500D3864}" type="pres">
      <dgm:prSet presAssocID="{5F31CE6A-6F8B-42F0-A26E-90EC2084830F}" presName="horz1" presStyleCnt="0"/>
      <dgm:spPr/>
    </dgm:pt>
    <dgm:pt modelId="{697D37CC-EC6C-44D3-B496-CEE6EB94578B}" type="pres">
      <dgm:prSet presAssocID="{5F31CE6A-6F8B-42F0-A26E-90EC2084830F}" presName="tx1" presStyleLbl="revTx" presStyleIdx="1" presStyleCnt="4"/>
      <dgm:spPr/>
    </dgm:pt>
    <dgm:pt modelId="{207C3AFF-10C5-43FB-B10A-FE041AE75C4B}" type="pres">
      <dgm:prSet presAssocID="{5F31CE6A-6F8B-42F0-A26E-90EC2084830F}" presName="vert1" presStyleCnt="0"/>
      <dgm:spPr/>
    </dgm:pt>
    <dgm:pt modelId="{22CF2DD9-2EEC-48E8-8AD6-6D1B94C131B9}" type="pres">
      <dgm:prSet presAssocID="{46161716-48A8-436A-99FA-9E3D797BC3CB}" presName="thickLine" presStyleLbl="alignNode1" presStyleIdx="2" presStyleCnt="4"/>
      <dgm:spPr/>
    </dgm:pt>
    <dgm:pt modelId="{68DDCE97-A9E7-4D2A-859C-1AA229441219}" type="pres">
      <dgm:prSet presAssocID="{46161716-48A8-436A-99FA-9E3D797BC3CB}" presName="horz1" presStyleCnt="0"/>
      <dgm:spPr/>
    </dgm:pt>
    <dgm:pt modelId="{B536F3C9-B9B2-4140-ABD4-DD42A44657A6}" type="pres">
      <dgm:prSet presAssocID="{46161716-48A8-436A-99FA-9E3D797BC3CB}" presName="tx1" presStyleLbl="revTx" presStyleIdx="2" presStyleCnt="4"/>
      <dgm:spPr/>
    </dgm:pt>
    <dgm:pt modelId="{838FF7A6-6796-41D1-9D60-FE6B5EABB31C}" type="pres">
      <dgm:prSet presAssocID="{46161716-48A8-436A-99FA-9E3D797BC3CB}" presName="vert1" presStyleCnt="0"/>
      <dgm:spPr/>
    </dgm:pt>
    <dgm:pt modelId="{1E74629E-71C4-4B4C-9B18-08CD56A2EE31}" type="pres">
      <dgm:prSet presAssocID="{C400AAC4-499B-484B-99B6-104B953989A0}" presName="thickLine" presStyleLbl="alignNode1" presStyleIdx="3" presStyleCnt="4"/>
      <dgm:spPr/>
    </dgm:pt>
    <dgm:pt modelId="{ACFFF618-D7CF-4D1C-BB8A-9091F0DBBEE5}" type="pres">
      <dgm:prSet presAssocID="{C400AAC4-499B-484B-99B6-104B953989A0}" presName="horz1" presStyleCnt="0"/>
      <dgm:spPr/>
    </dgm:pt>
    <dgm:pt modelId="{ED093CC2-BA25-408B-9165-AE9889B6F550}" type="pres">
      <dgm:prSet presAssocID="{C400AAC4-499B-484B-99B6-104B953989A0}" presName="tx1" presStyleLbl="revTx" presStyleIdx="3" presStyleCnt="4"/>
      <dgm:spPr/>
    </dgm:pt>
    <dgm:pt modelId="{46E5C1A1-58A2-4150-8C6C-58A99B1BABDA}" type="pres">
      <dgm:prSet presAssocID="{C400AAC4-499B-484B-99B6-104B953989A0}" presName="vert1" presStyleCnt="0"/>
      <dgm:spPr/>
    </dgm:pt>
  </dgm:ptLst>
  <dgm:cxnLst>
    <dgm:cxn modelId="{5F7CB92D-353B-441C-8B87-6D1D44468C5B}" type="presOf" srcId="{46161716-48A8-436A-99FA-9E3D797BC3CB}" destId="{B536F3C9-B9B2-4140-ABD4-DD42A44657A6}" srcOrd="0" destOrd="0" presId="urn:microsoft.com/office/officeart/2008/layout/LinedList"/>
    <dgm:cxn modelId="{A1C45932-3B31-4E74-A29F-45F37365F069}" srcId="{72854C72-BAD9-48C9-8F98-13C5639B8E49}" destId="{46161716-48A8-436A-99FA-9E3D797BC3CB}" srcOrd="2" destOrd="0" parTransId="{B86B4D80-A3A4-45BF-8BAC-B16D7552B42E}" sibTransId="{4AFA6F06-36EA-4B9A-BFB6-6C78EFDE794C}"/>
    <dgm:cxn modelId="{1B257233-E1F1-463A-B04E-1B2136517970}" srcId="{72854C72-BAD9-48C9-8F98-13C5639B8E49}" destId="{B792BE92-87C9-40FC-AD73-CC5CF4844523}" srcOrd="0" destOrd="0" parTransId="{199074BC-6D9E-4D69-A4B9-661C4F135650}" sibTransId="{CA393C88-9956-48C9-9340-A09E1D11B32D}"/>
    <dgm:cxn modelId="{F796EA39-0CF6-4573-B249-EFDDBB6C0042}" type="presOf" srcId="{72854C72-BAD9-48C9-8F98-13C5639B8E49}" destId="{222752F8-C260-4E4C-A55C-F14A53FD31D4}" srcOrd="0" destOrd="0" presId="urn:microsoft.com/office/officeart/2008/layout/LinedList"/>
    <dgm:cxn modelId="{9E509363-BE3B-4D49-8B47-924D93E15ED6}" srcId="{72854C72-BAD9-48C9-8F98-13C5639B8E49}" destId="{C400AAC4-499B-484B-99B6-104B953989A0}" srcOrd="3" destOrd="0" parTransId="{B3EB08FD-F7A3-40A7-8A59-7D0805C973B7}" sibTransId="{7974E697-0BBC-47B0-BEA6-9E26B7B660FD}"/>
    <dgm:cxn modelId="{F6556769-F122-4636-A4EA-20AAB9F56D08}" type="presOf" srcId="{B792BE92-87C9-40FC-AD73-CC5CF4844523}" destId="{25B05BF1-A4D0-45D6-9053-D4F53C87852A}" srcOrd="0" destOrd="0" presId="urn:microsoft.com/office/officeart/2008/layout/LinedList"/>
    <dgm:cxn modelId="{E4F5398F-BB3D-4BD8-879F-0879C88FDCAF}" type="presOf" srcId="{5F31CE6A-6F8B-42F0-A26E-90EC2084830F}" destId="{697D37CC-EC6C-44D3-B496-CEE6EB94578B}" srcOrd="0" destOrd="0" presId="urn:microsoft.com/office/officeart/2008/layout/LinedList"/>
    <dgm:cxn modelId="{1EFFE496-A893-4D36-B443-72F9A266D1AF}" type="presOf" srcId="{C400AAC4-499B-484B-99B6-104B953989A0}" destId="{ED093CC2-BA25-408B-9165-AE9889B6F550}" srcOrd="0" destOrd="0" presId="urn:microsoft.com/office/officeart/2008/layout/LinedList"/>
    <dgm:cxn modelId="{AD4ECAB4-FDF1-42F2-A81F-24306CB778D5}" srcId="{72854C72-BAD9-48C9-8F98-13C5639B8E49}" destId="{5F31CE6A-6F8B-42F0-A26E-90EC2084830F}" srcOrd="1" destOrd="0" parTransId="{10823B22-E22D-4484-8D0E-B8F5C6579E42}" sibTransId="{6E567B84-0667-4FD1-BD67-81B09E0B27AA}"/>
    <dgm:cxn modelId="{7CBC52F6-0242-4A7B-8DDF-AAA32CE37677}" type="presParOf" srcId="{222752F8-C260-4E4C-A55C-F14A53FD31D4}" destId="{634FD395-8D30-40E6-8FA8-CD8AEA247D08}" srcOrd="0" destOrd="0" presId="urn:microsoft.com/office/officeart/2008/layout/LinedList"/>
    <dgm:cxn modelId="{13CC911A-8B4E-47E4-B43E-E12ACF86883D}" type="presParOf" srcId="{222752F8-C260-4E4C-A55C-F14A53FD31D4}" destId="{FC23273C-DCEC-4A53-B9FE-2A4FDFF16F1D}" srcOrd="1" destOrd="0" presId="urn:microsoft.com/office/officeart/2008/layout/LinedList"/>
    <dgm:cxn modelId="{38375CDD-940E-41DD-B710-6EB405A0A2FF}" type="presParOf" srcId="{FC23273C-DCEC-4A53-B9FE-2A4FDFF16F1D}" destId="{25B05BF1-A4D0-45D6-9053-D4F53C87852A}" srcOrd="0" destOrd="0" presId="urn:microsoft.com/office/officeart/2008/layout/LinedList"/>
    <dgm:cxn modelId="{02D404C4-6CB6-4AF8-8BF9-EF86166E5B19}" type="presParOf" srcId="{FC23273C-DCEC-4A53-B9FE-2A4FDFF16F1D}" destId="{42D5A34E-04E8-455B-99C1-442EA833F038}" srcOrd="1" destOrd="0" presId="urn:microsoft.com/office/officeart/2008/layout/LinedList"/>
    <dgm:cxn modelId="{2D4B16CD-9BD0-4840-8F5E-6F7BA3B6FFB3}" type="presParOf" srcId="{222752F8-C260-4E4C-A55C-F14A53FD31D4}" destId="{BBA25A3B-FDF2-44B8-B596-07F29C04E075}" srcOrd="2" destOrd="0" presId="urn:microsoft.com/office/officeart/2008/layout/LinedList"/>
    <dgm:cxn modelId="{7A7D820D-A8EF-48FD-84E5-9C44F97E533B}" type="presParOf" srcId="{222752F8-C260-4E4C-A55C-F14A53FD31D4}" destId="{436D15B4-1A3B-420C-ACBC-17F4500D3864}" srcOrd="3" destOrd="0" presId="urn:microsoft.com/office/officeart/2008/layout/LinedList"/>
    <dgm:cxn modelId="{006028C8-3315-41E9-8500-A5B04020E35F}" type="presParOf" srcId="{436D15B4-1A3B-420C-ACBC-17F4500D3864}" destId="{697D37CC-EC6C-44D3-B496-CEE6EB94578B}" srcOrd="0" destOrd="0" presId="urn:microsoft.com/office/officeart/2008/layout/LinedList"/>
    <dgm:cxn modelId="{DD25EB96-3A06-4426-8969-AD255347C756}" type="presParOf" srcId="{436D15B4-1A3B-420C-ACBC-17F4500D3864}" destId="{207C3AFF-10C5-43FB-B10A-FE041AE75C4B}" srcOrd="1" destOrd="0" presId="urn:microsoft.com/office/officeart/2008/layout/LinedList"/>
    <dgm:cxn modelId="{FDEB68DE-9AB3-4C80-8E59-6DB9CBBD44EA}" type="presParOf" srcId="{222752F8-C260-4E4C-A55C-F14A53FD31D4}" destId="{22CF2DD9-2EEC-48E8-8AD6-6D1B94C131B9}" srcOrd="4" destOrd="0" presId="urn:microsoft.com/office/officeart/2008/layout/LinedList"/>
    <dgm:cxn modelId="{AE7B8AF9-4963-4BFF-A7DB-82D2C57296BE}" type="presParOf" srcId="{222752F8-C260-4E4C-A55C-F14A53FD31D4}" destId="{68DDCE97-A9E7-4D2A-859C-1AA229441219}" srcOrd="5" destOrd="0" presId="urn:microsoft.com/office/officeart/2008/layout/LinedList"/>
    <dgm:cxn modelId="{C060B0DD-D1DD-41C7-9E92-937F07549632}" type="presParOf" srcId="{68DDCE97-A9E7-4D2A-859C-1AA229441219}" destId="{B536F3C9-B9B2-4140-ABD4-DD42A44657A6}" srcOrd="0" destOrd="0" presId="urn:microsoft.com/office/officeart/2008/layout/LinedList"/>
    <dgm:cxn modelId="{F4F7AAC0-DC38-4D8B-A282-6CD585ADB03A}" type="presParOf" srcId="{68DDCE97-A9E7-4D2A-859C-1AA229441219}" destId="{838FF7A6-6796-41D1-9D60-FE6B5EABB31C}" srcOrd="1" destOrd="0" presId="urn:microsoft.com/office/officeart/2008/layout/LinedList"/>
    <dgm:cxn modelId="{15F06A63-9645-4B70-B62F-FCD3F6523CC2}" type="presParOf" srcId="{222752F8-C260-4E4C-A55C-F14A53FD31D4}" destId="{1E74629E-71C4-4B4C-9B18-08CD56A2EE31}" srcOrd="6" destOrd="0" presId="urn:microsoft.com/office/officeart/2008/layout/LinedList"/>
    <dgm:cxn modelId="{D9B39291-7AB7-49B3-869A-8B06AAFBADC7}" type="presParOf" srcId="{222752F8-C260-4E4C-A55C-F14A53FD31D4}" destId="{ACFFF618-D7CF-4D1C-BB8A-9091F0DBBEE5}" srcOrd="7" destOrd="0" presId="urn:microsoft.com/office/officeart/2008/layout/LinedList"/>
    <dgm:cxn modelId="{AFFAAD77-74CF-4D5F-83A1-33139413B628}" type="presParOf" srcId="{ACFFF618-D7CF-4D1C-BB8A-9091F0DBBEE5}" destId="{ED093CC2-BA25-408B-9165-AE9889B6F550}" srcOrd="0" destOrd="0" presId="urn:microsoft.com/office/officeart/2008/layout/LinedList"/>
    <dgm:cxn modelId="{ABC244B6-3CD6-4D02-A8D2-7F9F7ADB33A4}" type="presParOf" srcId="{ACFFF618-D7CF-4D1C-BB8A-9091F0DBBEE5}" destId="{46E5C1A1-58A2-4150-8C6C-58A99B1BAB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79DCD-39DB-4582-BE03-DCD5CC5EAB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D19D21-5049-45BD-AD17-FE1137238A6B}">
      <dgm:prSet/>
      <dgm:spPr/>
      <dgm:t>
        <a:bodyPr/>
        <a:lstStyle/>
        <a:p>
          <a:r>
            <a:rPr lang="en-GB"/>
            <a:t>All students coming to our universities to study mathematics have made a conscious decision to undertake an on-campus, in-person degree. </a:t>
          </a:r>
          <a:endParaRPr lang="en-US"/>
        </a:p>
      </dgm:t>
    </dgm:pt>
    <dgm:pt modelId="{ECB8643F-909E-4408-9224-057B4ACC2704}" type="parTrans" cxnId="{ABC5273C-D908-436E-A4A9-6F3131E923D6}">
      <dgm:prSet/>
      <dgm:spPr/>
      <dgm:t>
        <a:bodyPr/>
        <a:lstStyle/>
        <a:p>
          <a:endParaRPr lang="en-US"/>
        </a:p>
      </dgm:t>
    </dgm:pt>
    <dgm:pt modelId="{DDD99D0B-BE4E-46C4-B34C-359BBD01426F}" type="sibTrans" cxnId="{ABC5273C-D908-436E-A4A9-6F3131E923D6}">
      <dgm:prSet/>
      <dgm:spPr/>
      <dgm:t>
        <a:bodyPr/>
        <a:lstStyle/>
        <a:p>
          <a:endParaRPr lang="en-US"/>
        </a:p>
      </dgm:t>
    </dgm:pt>
    <dgm:pt modelId="{5E6502E6-79B0-4075-AE9D-9A6D56E16663}">
      <dgm:prSet/>
      <dgm:spPr/>
      <dgm:t>
        <a:bodyPr/>
        <a:lstStyle/>
        <a:p>
          <a:r>
            <a:rPr lang="en-GB"/>
            <a:t>Therefore, the vast majority must have intended to study on campus and attend in-person.</a:t>
          </a:r>
          <a:endParaRPr lang="en-US"/>
        </a:p>
      </dgm:t>
    </dgm:pt>
    <dgm:pt modelId="{0E38CD30-BFD4-4D34-B12A-33F879B5B30A}" type="parTrans" cxnId="{8A976B85-5FAA-407D-9E77-3D121C9AED66}">
      <dgm:prSet/>
      <dgm:spPr/>
      <dgm:t>
        <a:bodyPr/>
        <a:lstStyle/>
        <a:p>
          <a:endParaRPr lang="en-US"/>
        </a:p>
      </dgm:t>
    </dgm:pt>
    <dgm:pt modelId="{31A5B967-8431-4733-8690-9E3759D28E11}" type="sibTrans" cxnId="{8A976B85-5FAA-407D-9E77-3D121C9AED66}">
      <dgm:prSet/>
      <dgm:spPr/>
      <dgm:t>
        <a:bodyPr/>
        <a:lstStyle/>
        <a:p>
          <a:endParaRPr lang="en-US"/>
        </a:p>
      </dgm:t>
    </dgm:pt>
    <dgm:pt modelId="{2E90C604-D302-4636-9E66-0A4840BF7EC1}">
      <dgm:prSet/>
      <dgm:spPr/>
      <dgm:t>
        <a:bodyPr/>
        <a:lstStyle/>
        <a:p>
          <a:r>
            <a:rPr lang="en-GB" dirty="0"/>
            <a:t>Some may end up remote for reasons beyond their control and we should cater for them. The rest want (</a:t>
          </a:r>
          <a:r>
            <a:rPr lang="en-GB" b="1" i="1" dirty="0"/>
            <a:t>or at least wanted</a:t>
          </a:r>
          <a:r>
            <a:rPr lang="en-GB" dirty="0"/>
            <a:t>) an in-person experience.</a:t>
          </a:r>
          <a:endParaRPr lang="en-US" dirty="0"/>
        </a:p>
      </dgm:t>
    </dgm:pt>
    <dgm:pt modelId="{42244DF6-3B8D-434B-93D9-28017989C863}" type="parTrans" cxnId="{EC247550-644E-4547-9354-448BDDEB4449}">
      <dgm:prSet/>
      <dgm:spPr/>
      <dgm:t>
        <a:bodyPr/>
        <a:lstStyle/>
        <a:p>
          <a:endParaRPr lang="en-US"/>
        </a:p>
      </dgm:t>
    </dgm:pt>
    <dgm:pt modelId="{179BAFF8-40BB-4FE4-98C1-5DEFB39D7D6F}" type="sibTrans" cxnId="{EC247550-644E-4547-9354-448BDDEB4449}">
      <dgm:prSet/>
      <dgm:spPr/>
      <dgm:t>
        <a:bodyPr/>
        <a:lstStyle/>
        <a:p>
          <a:endParaRPr lang="en-US"/>
        </a:p>
      </dgm:t>
    </dgm:pt>
    <dgm:pt modelId="{2507F31C-9C1B-487E-83E6-789CF9B9EBEE}">
      <dgm:prSet/>
      <dgm:spPr/>
      <dgm:t>
        <a:bodyPr/>
        <a:lstStyle/>
        <a:p>
          <a:r>
            <a:rPr lang="en-GB" b="1" i="1" dirty="0"/>
            <a:t>Do students expect that attending will be advantageous?</a:t>
          </a:r>
          <a:endParaRPr lang="en-US" b="1" dirty="0"/>
        </a:p>
      </dgm:t>
    </dgm:pt>
    <dgm:pt modelId="{1FE803FB-B044-46E0-BDF0-7E0FCB7FE04C}" type="parTrans" cxnId="{3C7B52FE-0639-4392-A0F2-6D888A840DA0}">
      <dgm:prSet/>
      <dgm:spPr/>
      <dgm:t>
        <a:bodyPr/>
        <a:lstStyle/>
        <a:p>
          <a:endParaRPr lang="en-US"/>
        </a:p>
      </dgm:t>
    </dgm:pt>
    <dgm:pt modelId="{20E24D84-6B4C-4321-986E-C9D12B740756}" type="sibTrans" cxnId="{3C7B52FE-0639-4392-A0F2-6D888A840DA0}">
      <dgm:prSet/>
      <dgm:spPr/>
      <dgm:t>
        <a:bodyPr/>
        <a:lstStyle/>
        <a:p>
          <a:endParaRPr lang="en-US"/>
        </a:p>
      </dgm:t>
    </dgm:pt>
    <dgm:pt modelId="{70AB20D6-3020-4E02-B6F3-AF2CFD4A744F}" type="pres">
      <dgm:prSet presAssocID="{62E79DCD-39DB-4582-BE03-DCD5CC5EABCE}" presName="root" presStyleCnt="0">
        <dgm:presLayoutVars>
          <dgm:dir/>
          <dgm:resizeHandles val="exact"/>
        </dgm:presLayoutVars>
      </dgm:prSet>
      <dgm:spPr/>
    </dgm:pt>
    <dgm:pt modelId="{94A42E88-360B-419B-90C4-6AD347B5B806}" type="pres">
      <dgm:prSet presAssocID="{F8D19D21-5049-45BD-AD17-FE1137238A6B}" presName="compNode" presStyleCnt="0"/>
      <dgm:spPr/>
    </dgm:pt>
    <dgm:pt modelId="{7D7ABB80-3A14-4F4B-B844-5FA3EA74AC49}" type="pres">
      <dgm:prSet presAssocID="{F8D19D21-5049-45BD-AD17-FE1137238A6B}" presName="bgRect" presStyleLbl="bgShp" presStyleIdx="0" presStyleCnt="4"/>
      <dgm:spPr/>
    </dgm:pt>
    <dgm:pt modelId="{9F231ED0-FF47-4A22-BE73-BD60428A76CE}" type="pres">
      <dgm:prSet presAssocID="{F8D19D21-5049-45BD-AD17-FE1137238A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0873FE5D-3441-4533-B091-C5952CC91D97}" type="pres">
      <dgm:prSet presAssocID="{F8D19D21-5049-45BD-AD17-FE1137238A6B}" presName="spaceRect" presStyleCnt="0"/>
      <dgm:spPr/>
    </dgm:pt>
    <dgm:pt modelId="{461D27E0-D4E3-409F-9575-A0F85E7BBF33}" type="pres">
      <dgm:prSet presAssocID="{F8D19D21-5049-45BD-AD17-FE1137238A6B}" presName="parTx" presStyleLbl="revTx" presStyleIdx="0" presStyleCnt="4">
        <dgm:presLayoutVars>
          <dgm:chMax val="0"/>
          <dgm:chPref val="0"/>
        </dgm:presLayoutVars>
      </dgm:prSet>
      <dgm:spPr/>
    </dgm:pt>
    <dgm:pt modelId="{54D4AB6E-A265-4B04-98D0-3349446D7B7E}" type="pres">
      <dgm:prSet presAssocID="{DDD99D0B-BE4E-46C4-B34C-359BBD01426F}" presName="sibTrans" presStyleCnt="0"/>
      <dgm:spPr/>
    </dgm:pt>
    <dgm:pt modelId="{22C01364-0F0A-41DE-B3BE-8F81829665F3}" type="pres">
      <dgm:prSet presAssocID="{5E6502E6-79B0-4075-AE9D-9A6D56E16663}" presName="compNode" presStyleCnt="0"/>
      <dgm:spPr/>
    </dgm:pt>
    <dgm:pt modelId="{70C966BB-37BA-4BD1-BE13-132BCCD9C230}" type="pres">
      <dgm:prSet presAssocID="{5E6502E6-79B0-4075-AE9D-9A6D56E16663}" presName="bgRect" presStyleLbl="bgShp" presStyleIdx="1" presStyleCnt="4"/>
      <dgm:spPr/>
    </dgm:pt>
    <dgm:pt modelId="{B1E92DFF-C8D7-4569-AE9B-F8D23F682D15}" type="pres">
      <dgm:prSet presAssocID="{5E6502E6-79B0-4075-AE9D-9A6D56E166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024EE059-206B-4458-A3D7-BA7257B7BBD6}" type="pres">
      <dgm:prSet presAssocID="{5E6502E6-79B0-4075-AE9D-9A6D56E16663}" presName="spaceRect" presStyleCnt="0"/>
      <dgm:spPr/>
    </dgm:pt>
    <dgm:pt modelId="{FE461812-9008-40EF-B745-838D7558E2C1}" type="pres">
      <dgm:prSet presAssocID="{5E6502E6-79B0-4075-AE9D-9A6D56E16663}" presName="parTx" presStyleLbl="revTx" presStyleIdx="1" presStyleCnt="4">
        <dgm:presLayoutVars>
          <dgm:chMax val="0"/>
          <dgm:chPref val="0"/>
        </dgm:presLayoutVars>
      </dgm:prSet>
      <dgm:spPr/>
    </dgm:pt>
    <dgm:pt modelId="{0907C9F0-4071-4719-B65D-1E9C10589803}" type="pres">
      <dgm:prSet presAssocID="{31A5B967-8431-4733-8690-9E3759D28E11}" presName="sibTrans" presStyleCnt="0"/>
      <dgm:spPr/>
    </dgm:pt>
    <dgm:pt modelId="{0AD74F95-69A7-4331-8D82-E8E00EF01262}" type="pres">
      <dgm:prSet presAssocID="{2E90C604-D302-4636-9E66-0A4840BF7EC1}" presName="compNode" presStyleCnt="0"/>
      <dgm:spPr/>
    </dgm:pt>
    <dgm:pt modelId="{6501028E-632A-4E8F-A0CE-A81C3CBE22F4}" type="pres">
      <dgm:prSet presAssocID="{2E90C604-D302-4636-9E66-0A4840BF7EC1}" presName="bgRect" presStyleLbl="bgShp" presStyleIdx="2" presStyleCnt="4"/>
      <dgm:spPr/>
    </dgm:pt>
    <dgm:pt modelId="{0A41F911-36B0-470A-BA1B-FF956190FC0F}" type="pres">
      <dgm:prSet presAssocID="{2E90C604-D302-4636-9E66-0A4840BF7EC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0418AF0E-EDDA-4DAE-B0D9-BD7C82E477CB}" type="pres">
      <dgm:prSet presAssocID="{2E90C604-D302-4636-9E66-0A4840BF7EC1}" presName="spaceRect" presStyleCnt="0"/>
      <dgm:spPr/>
    </dgm:pt>
    <dgm:pt modelId="{20529089-F145-4C9E-A5F6-C2BAE4358034}" type="pres">
      <dgm:prSet presAssocID="{2E90C604-D302-4636-9E66-0A4840BF7EC1}" presName="parTx" presStyleLbl="revTx" presStyleIdx="2" presStyleCnt="4">
        <dgm:presLayoutVars>
          <dgm:chMax val="0"/>
          <dgm:chPref val="0"/>
        </dgm:presLayoutVars>
      </dgm:prSet>
      <dgm:spPr/>
    </dgm:pt>
    <dgm:pt modelId="{778C1AE8-5072-43AE-ABE1-07E57D65F167}" type="pres">
      <dgm:prSet presAssocID="{179BAFF8-40BB-4FE4-98C1-5DEFB39D7D6F}" presName="sibTrans" presStyleCnt="0"/>
      <dgm:spPr/>
    </dgm:pt>
    <dgm:pt modelId="{3B5218A7-E669-47D1-8033-23DD6F29F91D}" type="pres">
      <dgm:prSet presAssocID="{2507F31C-9C1B-487E-83E6-789CF9B9EBEE}" presName="compNode" presStyleCnt="0"/>
      <dgm:spPr/>
    </dgm:pt>
    <dgm:pt modelId="{9CCEDC66-B8BF-49A5-8D61-18EADE4F154F}" type="pres">
      <dgm:prSet presAssocID="{2507F31C-9C1B-487E-83E6-789CF9B9EBEE}" presName="bgRect" presStyleLbl="bgShp" presStyleIdx="3" presStyleCnt="4"/>
      <dgm:spPr/>
    </dgm:pt>
    <dgm:pt modelId="{4069C983-B956-4C92-8D6C-53F270AD2444}" type="pres">
      <dgm:prSet presAssocID="{2507F31C-9C1B-487E-83E6-789CF9B9EB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ant"/>
        </a:ext>
      </dgm:extLst>
    </dgm:pt>
    <dgm:pt modelId="{40C078C6-9578-4FE1-8AB3-51882609D0CD}" type="pres">
      <dgm:prSet presAssocID="{2507F31C-9C1B-487E-83E6-789CF9B9EBEE}" presName="spaceRect" presStyleCnt="0"/>
      <dgm:spPr/>
    </dgm:pt>
    <dgm:pt modelId="{3A9C824B-D416-424D-8D7C-6418F0B4B309}" type="pres">
      <dgm:prSet presAssocID="{2507F31C-9C1B-487E-83E6-789CF9B9EBEE}" presName="parTx" presStyleLbl="revTx" presStyleIdx="3" presStyleCnt="4">
        <dgm:presLayoutVars>
          <dgm:chMax val="0"/>
          <dgm:chPref val="0"/>
        </dgm:presLayoutVars>
      </dgm:prSet>
      <dgm:spPr/>
    </dgm:pt>
  </dgm:ptLst>
  <dgm:cxnLst>
    <dgm:cxn modelId="{73177802-8F9C-4B69-9084-2FB83875739F}" type="presOf" srcId="{2507F31C-9C1B-487E-83E6-789CF9B9EBEE}" destId="{3A9C824B-D416-424D-8D7C-6418F0B4B309}" srcOrd="0" destOrd="0" presId="urn:microsoft.com/office/officeart/2018/2/layout/IconVerticalSolidList"/>
    <dgm:cxn modelId="{ABC5273C-D908-436E-A4A9-6F3131E923D6}" srcId="{62E79DCD-39DB-4582-BE03-DCD5CC5EABCE}" destId="{F8D19D21-5049-45BD-AD17-FE1137238A6B}" srcOrd="0" destOrd="0" parTransId="{ECB8643F-909E-4408-9224-057B4ACC2704}" sibTransId="{DDD99D0B-BE4E-46C4-B34C-359BBD01426F}"/>
    <dgm:cxn modelId="{EC247550-644E-4547-9354-448BDDEB4449}" srcId="{62E79DCD-39DB-4582-BE03-DCD5CC5EABCE}" destId="{2E90C604-D302-4636-9E66-0A4840BF7EC1}" srcOrd="2" destOrd="0" parTransId="{42244DF6-3B8D-434B-93D9-28017989C863}" sibTransId="{179BAFF8-40BB-4FE4-98C1-5DEFB39D7D6F}"/>
    <dgm:cxn modelId="{F5666373-0755-4A2F-A445-55F1F6BFA7BE}" type="presOf" srcId="{2E90C604-D302-4636-9E66-0A4840BF7EC1}" destId="{20529089-F145-4C9E-A5F6-C2BAE4358034}" srcOrd="0" destOrd="0" presId="urn:microsoft.com/office/officeart/2018/2/layout/IconVerticalSolidList"/>
    <dgm:cxn modelId="{8A976B85-5FAA-407D-9E77-3D121C9AED66}" srcId="{62E79DCD-39DB-4582-BE03-DCD5CC5EABCE}" destId="{5E6502E6-79B0-4075-AE9D-9A6D56E16663}" srcOrd="1" destOrd="0" parTransId="{0E38CD30-BFD4-4D34-B12A-33F879B5B30A}" sibTransId="{31A5B967-8431-4733-8690-9E3759D28E11}"/>
    <dgm:cxn modelId="{9AC5A9C5-C5F8-473B-AA47-14C099EBFB1E}" type="presOf" srcId="{F8D19D21-5049-45BD-AD17-FE1137238A6B}" destId="{461D27E0-D4E3-409F-9575-A0F85E7BBF33}" srcOrd="0" destOrd="0" presId="urn:microsoft.com/office/officeart/2018/2/layout/IconVerticalSolidList"/>
    <dgm:cxn modelId="{307A22ED-516D-4DEC-8E0F-473E08D18751}" type="presOf" srcId="{5E6502E6-79B0-4075-AE9D-9A6D56E16663}" destId="{FE461812-9008-40EF-B745-838D7558E2C1}" srcOrd="0" destOrd="0" presId="urn:microsoft.com/office/officeart/2018/2/layout/IconVerticalSolidList"/>
    <dgm:cxn modelId="{2DEC2CF5-621A-4B43-A7D5-7E9E976FD63D}" type="presOf" srcId="{62E79DCD-39DB-4582-BE03-DCD5CC5EABCE}" destId="{70AB20D6-3020-4E02-B6F3-AF2CFD4A744F}" srcOrd="0" destOrd="0" presId="urn:microsoft.com/office/officeart/2018/2/layout/IconVerticalSolidList"/>
    <dgm:cxn modelId="{3C7B52FE-0639-4392-A0F2-6D888A840DA0}" srcId="{62E79DCD-39DB-4582-BE03-DCD5CC5EABCE}" destId="{2507F31C-9C1B-487E-83E6-789CF9B9EBEE}" srcOrd="3" destOrd="0" parTransId="{1FE803FB-B044-46E0-BDF0-7E0FCB7FE04C}" sibTransId="{20E24D84-6B4C-4321-986E-C9D12B740756}"/>
    <dgm:cxn modelId="{BD6E215C-11A9-450E-B66A-BEF6C1DDD188}" type="presParOf" srcId="{70AB20D6-3020-4E02-B6F3-AF2CFD4A744F}" destId="{94A42E88-360B-419B-90C4-6AD347B5B806}" srcOrd="0" destOrd="0" presId="urn:microsoft.com/office/officeart/2018/2/layout/IconVerticalSolidList"/>
    <dgm:cxn modelId="{E62E852D-DDF8-4044-A991-0153A66987A1}" type="presParOf" srcId="{94A42E88-360B-419B-90C4-6AD347B5B806}" destId="{7D7ABB80-3A14-4F4B-B844-5FA3EA74AC49}" srcOrd="0" destOrd="0" presId="urn:microsoft.com/office/officeart/2018/2/layout/IconVerticalSolidList"/>
    <dgm:cxn modelId="{23D51DE3-9E8B-4342-A823-7945F514D742}" type="presParOf" srcId="{94A42E88-360B-419B-90C4-6AD347B5B806}" destId="{9F231ED0-FF47-4A22-BE73-BD60428A76CE}" srcOrd="1" destOrd="0" presId="urn:microsoft.com/office/officeart/2018/2/layout/IconVerticalSolidList"/>
    <dgm:cxn modelId="{E8648AC9-8C81-4B29-BA1C-4B454E9049DB}" type="presParOf" srcId="{94A42E88-360B-419B-90C4-6AD347B5B806}" destId="{0873FE5D-3441-4533-B091-C5952CC91D97}" srcOrd="2" destOrd="0" presId="urn:microsoft.com/office/officeart/2018/2/layout/IconVerticalSolidList"/>
    <dgm:cxn modelId="{CA2AE02F-FA43-433A-8A05-8DE6347E0395}" type="presParOf" srcId="{94A42E88-360B-419B-90C4-6AD347B5B806}" destId="{461D27E0-D4E3-409F-9575-A0F85E7BBF33}" srcOrd="3" destOrd="0" presId="urn:microsoft.com/office/officeart/2018/2/layout/IconVerticalSolidList"/>
    <dgm:cxn modelId="{22A37564-C488-42F7-8852-AFB8FEB4AC80}" type="presParOf" srcId="{70AB20D6-3020-4E02-B6F3-AF2CFD4A744F}" destId="{54D4AB6E-A265-4B04-98D0-3349446D7B7E}" srcOrd="1" destOrd="0" presId="urn:microsoft.com/office/officeart/2018/2/layout/IconVerticalSolidList"/>
    <dgm:cxn modelId="{51C79DDF-DA48-484F-ACE4-C3497E9B114C}" type="presParOf" srcId="{70AB20D6-3020-4E02-B6F3-AF2CFD4A744F}" destId="{22C01364-0F0A-41DE-B3BE-8F81829665F3}" srcOrd="2" destOrd="0" presId="urn:microsoft.com/office/officeart/2018/2/layout/IconVerticalSolidList"/>
    <dgm:cxn modelId="{1B11989B-5E8B-49F4-A077-A89AFCD868A1}" type="presParOf" srcId="{22C01364-0F0A-41DE-B3BE-8F81829665F3}" destId="{70C966BB-37BA-4BD1-BE13-132BCCD9C230}" srcOrd="0" destOrd="0" presId="urn:microsoft.com/office/officeart/2018/2/layout/IconVerticalSolidList"/>
    <dgm:cxn modelId="{D7EA8DAD-9670-4A3B-8121-3D10165EE2AB}" type="presParOf" srcId="{22C01364-0F0A-41DE-B3BE-8F81829665F3}" destId="{B1E92DFF-C8D7-4569-AE9B-F8D23F682D15}" srcOrd="1" destOrd="0" presId="urn:microsoft.com/office/officeart/2018/2/layout/IconVerticalSolidList"/>
    <dgm:cxn modelId="{0C5EEDD8-F92F-413E-9D8E-443E129F05B4}" type="presParOf" srcId="{22C01364-0F0A-41DE-B3BE-8F81829665F3}" destId="{024EE059-206B-4458-A3D7-BA7257B7BBD6}" srcOrd="2" destOrd="0" presId="urn:microsoft.com/office/officeart/2018/2/layout/IconVerticalSolidList"/>
    <dgm:cxn modelId="{187A1E1D-995E-4F75-B000-631D4E842887}" type="presParOf" srcId="{22C01364-0F0A-41DE-B3BE-8F81829665F3}" destId="{FE461812-9008-40EF-B745-838D7558E2C1}" srcOrd="3" destOrd="0" presId="urn:microsoft.com/office/officeart/2018/2/layout/IconVerticalSolidList"/>
    <dgm:cxn modelId="{08C698C0-7E8C-48C8-8353-93247AEAC540}" type="presParOf" srcId="{70AB20D6-3020-4E02-B6F3-AF2CFD4A744F}" destId="{0907C9F0-4071-4719-B65D-1E9C10589803}" srcOrd="3" destOrd="0" presId="urn:microsoft.com/office/officeart/2018/2/layout/IconVerticalSolidList"/>
    <dgm:cxn modelId="{9E2557AA-7914-4C72-9FCF-BA86128DDFF8}" type="presParOf" srcId="{70AB20D6-3020-4E02-B6F3-AF2CFD4A744F}" destId="{0AD74F95-69A7-4331-8D82-E8E00EF01262}" srcOrd="4" destOrd="0" presId="urn:microsoft.com/office/officeart/2018/2/layout/IconVerticalSolidList"/>
    <dgm:cxn modelId="{93D3F765-B742-447A-BD50-CEB41B7BA5CD}" type="presParOf" srcId="{0AD74F95-69A7-4331-8D82-E8E00EF01262}" destId="{6501028E-632A-4E8F-A0CE-A81C3CBE22F4}" srcOrd="0" destOrd="0" presId="urn:microsoft.com/office/officeart/2018/2/layout/IconVerticalSolidList"/>
    <dgm:cxn modelId="{C25FBBD9-895F-40BE-A8BD-E8C286F89AC8}" type="presParOf" srcId="{0AD74F95-69A7-4331-8D82-E8E00EF01262}" destId="{0A41F911-36B0-470A-BA1B-FF956190FC0F}" srcOrd="1" destOrd="0" presId="urn:microsoft.com/office/officeart/2018/2/layout/IconVerticalSolidList"/>
    <dgm:cxn modelId="{868B1CD7-7639-4BC3-9A67-43B19ECF5977}" type="presParOf" srcId="{0AD74F95-69A7-4331-8D82-E8E00EF01262}" destId="{0418AF0E-EDDA-4DAE-B0D9-BD7C82E477CB}" srcOrd="2" destOrd="0" presId="urn:microsoft.com/office/officeart/2018/2/layout/IconVerticalSolidList"/>
    <dgm:cxn modelId="{65C9AAFA-49B1-4EDD-9199-2BF44AB71981}" type="presParOf" srcId="{0AD74F95-69A7-4331-8D82-E8E00EF01262}" destId="{20529089-F145-4C9E-A5F6-C2BAE4358034}" srcOrd="3" destOrd="0" presId="urn:microsoft.com/office/officeart/2018/2/layout/IconVerticalSolidList"/>
    <dgm:cxn modelId="{6C01DBA7-2C6C-4CBD-8EEC-8B109627C90B}" type="presParOf" srcId="{70AB20D6-3020-4E02-B6F3-AF2CFD4A744F}" destId="{778C1AE8-5072-43AE-ABE1-07E57D65F167}" srcOrd="5" destOrd="0" presId="urn:microsoft.com/office/officeart/2018/2/layout/IconVerticalSolidList"/>
    <dgm:cxn modelId="{118650B4-84C9-4954-99E2-30A6185C6990}" type="presParOf" srcId="{70AB20D6-3020-4E02-B6F3-AF2CFD4A744F}" destId="{3B5218A7-E669-47D1-8033-23DD6F29F91D}" srcOrd="6" destOrd="0" presId="urn:microsoft.com/office/officeart/2018/2/layout/IconVerticalSolidList"/>
    <dgm:cxn modelId="{71A2BC6A-1B36-4C9E-9CB0-B6AD132F5D96}" type="presParOf" srcId="{3B5218A7-E669-47D1-8033-23DD6F29F91D}" destId="{9CCEDC66-B8BF-49A5-8D61-18EADE4F154F}" srcOrd="0" destOrd="0" presId="urn:microsoft.com/office/officeart/2018/2/layout/IconVerticalSolidList"/>
    <dgm:cxn modelId="{1C0756B2-B0ED-440F-B864-035CA93CA127}" type="presParOf" srcId="{3B5218A7-E669-47D1-8033-23DD6F29F91D}" destId="{4069C983-B956-4C92-8D6C-53F270AD2444}" srcOrd="1" destOrd="0" presId="urn:microsoft.com/office/officeart/2018/2/layout/IconVerticalSolidList"/>
    <dgm:cxn modelId="{220E04E9-6725-4C06-98DA-2F47586DE5B5}" type="presParOf" srcId="{3B5218A7-E669-47D1-8033-23DD6F29F91D}" destId="{40C078C6-9578-4FE1-8AB3-51882609D0CD}" srcOrd="2" destOrd="0" presId="urn:microsoft.com/office/officeart/2018/2/layout/IconVerticalSolidList"/>
    <dgm:cxn modelId="{06B1DF5A-0D68-4094-9107-EB86B428A103}" type="presParOf" srcId="{3B5218A7-E669-47D1-8033-23DD6F29F91D}" destId="{3A9C824B-D416-424D-8D7C-6418F0B4B3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CDF39-3DCC-4B79-8FE6-4029F8A9093A}">
      <dsp:nvSpPr>
        <dsp:cNvPr id="0" name=""/>
        <dsp:cNvSpPr/>
      </dsp:nvSpPr>
      <dsp:spPr>
        <a:xfrm>
          <a:off x="2440088" y="54199"/>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C8188-304A-4D7E-BC0D-1213EA6F1976}">
      <dsp:nvSpPr>
        <dsp:cNvPr id="0" name=""/>
        <dsp:cNvSpPr/>
      </dsp:nvSpPr>
      <dsp:spPr>
        <a:xfrm>
          <a:off x="2908088" y="52219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922195-5F60-4434-84C9-E7099953C4DE}">
      <dsp:nvSpPr>
        <dsp:cNvPr id="0" name=""/>
        <dsp:cNvSpPr/>
      </dsp:nvSpPr>
      <dsp:spPr>
        <a:xfrm>
          <a:off x="1738088" y="29342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US" sz="4400" kern="1200" dirty="0"/>
            <a:t>Context</a:t>
          </a:r>
        </a:p>
      </dsp:txBody>
      <dsp:txXfrm>
        <a:off x="1738088" y="2934200"/>
        <a:ext cx="3600000" cy="720000"/>
      </dsp:txXfrm>
    </dsp:sp>
    <dsp:sp modelId="{1BBE2A30-4424-4982-A259-1D59323E0B43}">
      <dsp:nvSpPr>
        <dsp:cNvPr id="0" name=""/>
        <dsp:cNvSpPr/>
      </dsp:nvSpPr>
      <dsp:spPr>
        <a:xfrm>
          <a:off x="6670088" y="54199"/>
          <a:ext cx="2196000" cy="2196000"/>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75F24-A105-4DCA-BE82-E92F9E90B6B9}">
      <dsp:nvSpPr>
        <dsp:cNvPr id="0" name=""/>
        <dsp:cNvSpPr/>
      </dsp:nvSpPr>
      <dsp:spPr>
        <a:xfrm>
          <a:off x="7138088" y="52219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C1C00-B0BE-488D-A414-F9D6AABFB79A}">
      <dsp:nvSpPr>
        <dsp:cNvPr id="0" name=""/>
        <dsp:cNvSpPr/>
      </dsp:nvSpPr>
      <dsp:spPr>
        <a:xfrm>
          <a:off x="5968088" y="293420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r>
            <a:rPr lang="en-GB" sz="4400" kern="1200" dirty="0"/>
            <a:t>Discussion</a:t>
          </a:r>
          <a:endParaRPr lang="en-US" sz="4400" kern="1200" dirty="0"/>
        </a:p>
      </dsp:txBody>
      <dsp:txXfrm>
        <a:off x="5968088" y="2934200"/>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FD395-8D30-40E6-8FA8-CD8AEA247D08}">
      <dsp:nvSpPr>
        <dsp:cNvPr id="0" name=""/>
        <dsp:cNvSpPr/>
      </dsp:nvSpPr>
      <dsp:spPr>
        <a:xfrm>
          <a:off x="0" y="0"/>
          <a:ext cx="741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05BF1-A4D0-45D6-9053-D4F53C87852A}">
      <dsp:nvSpPr>
        <dsp:cNvPr id="0" name=""/>
        <dsp:cNvSpPr/>
      </dsp:nvSpPr>
      <dsp:spPr>
        <a:xfrm>
          <a:off x="0" y="0"/>
          <a:ext cx="7416800" cy="92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Attendance has plummeted since Covid</a:t>
          </a:r>
          <a:endParaRPr lang="en-US" sz="2700" kern="1200"/>
        </a:p>
      </dsp:txBody>
      <dsp:txXfrm>
        <a:off x="0" y="0"/>
        <a:ext cx="7416800" cy="927099"/>
      </dsp:txXfrm>
    </dsp:sp>
    <dsp:sp modelId="{BBA25A3B-FDF2-44B8-B596-07F29C04E075}">
      <dsp:nvSpPr>
        <dsp:cNvPr id="0" name=""/>
        <dsp:cNvSpPr/>
      </dsp:nvSpPr>
      <dsp:spPr>
        <a:xfrm>
          <a:off x="0" y="927099"/>
          <a:ext cx="741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7D37CC-EC6C-44D3-B496-CEE6EB94578B}">
      <dsp:nvSpPr>
        <dsp:cNvPr id="0" name=""/>
        <dsp:cNvSpPr/>
      </dsp:nvSpPr>
      <dsp:spPr>
        <a:xfrm>
          <a:off x="0" y="927099"/>
          <a:ext cx="7416800" cy="92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Students who do attend seem less engaged, sometimes to the point of being disruptive</a:t>
          </a:r>
          <a:endParaRPr lang="en-US" sz="2700" kern="1200"/>
        </a:p>
      </dsp:txBody>
      <dsp:txXfrm>
        <a:off x="0" y="927099"/>
        <a:ext cx="7416800" cy="927099"/>
      </dsp:txXfrm>
    </dsp:sp>
    <dsp:sp modelId="{22CF2DD9-2EEC-48E8-8AD6-6D1B94C131B9}">
      <dsp:nvSpPr>
        <dsp:cNvPr id="0" name=""/>
        <dsp:cNvSpPr/>
      </dsp:nvSpPr>
      <dsp:spPr>
        <a:xfrm>
          <a:off x="0" y="1854199"/>
          <a:ext cx="741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6F3C9-B9B2-4140-ABD4-DD42A44657A6}">
      <dsp:nvSpPr>
        <dsp:cNvPr id="0" name=""/>
        <dsp:cNvSpPr/>
      </dsp:nvSpPr>
      <dsp:spPr>
        <a:xfrm>
          <a:off x="0" y="1854199"/>
          <a:ext cx="7416800" cy="92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Are you seeing something similar? </a:t>
          </a:r>
          <a:endParaRPr lang="en-US" sz="2700" kern="1200"/>
        </a:p>
      </dsp:txBody>
      <dsp:txXfrm>
        <a:off x="0" y="1854199"/>
        <a:ext cx="7416800" cy="927099"/>
      </dsp:txXfrm>
    </dsp:sp>
    <dsp:sp modelId="{1E74629E-71C4-4B4C-9B18-08CD56A2EE31}">
      <dsp:nvSpPr>
        <dsp:cNvPr id="0" name=""/>
        <dsp:cNvSpPr/>
      </dsp:nvSpPr>
      <dsp:spPr>
        <a:xfrm>
          <a:off x="0" y="2781299"/>
          <a:ext cx="7416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93CC2-BA25-408B-9165-AE9889B6F550}">
      <dsp:nvSpPr>
        <dsp:cNvPr id="0" name=""/>
        <dsp:cNvSpPr/>
      </dsp:nvSpPr>
      <dsp:spPr>
        <a:xfrm>
          <a:off x="0" y="2781299"/>
          <a:ext cx="7416800" cy="927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Why do we care given our universities’ current strategies…</a:t>
          </a:r>
          <a:endParaRPr lang="en-US" sz="2700" kern="1200"/>
        </a:p>
      </dsp:txBody>
      <dsp:txXfrm>
        <a:off x="0" y="2781299"/>
        <a:ext cx="7416800" cy="927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ABB80-3A14-4F4B-B844-5FA3EA74AC49}">
      <dsp:nvSpPr>
        <dsp:cNvPr id="0" name=""/>
        <dsp:cNvSpPr/>
      </dsp:nvSpPr>
      <dsp:spPr>
        <a:xfrm>
          <a:off x="0" y="1539"/>
          <a:ext cx="11306174" cy="780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1ED0-FF47-4A22-BE73-BD60428A76CE}">
      <dsp:nvSpPr>
        <dsp:cNvPr id="0" name=""/>
        <dsp:cNvSpPr/>
      </dsp:nvSpPr>
      <dsp:spPr>
        <a:xfrm>
          <a:off x="235970" y="177054"/>
          <a:ext cx="429037" cy="429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D27E0-D4E3-409F-9575-A0F85E7BBF33}">
      <dsp:nvSpPr>
        <dsp:cNvPr id="0" name=""/>
        <dsp:cNvSpPr/>
      </dsp:nvSpPr>
      <dsp:spPr>
        <a:xfrm>
          <a:off x="900978" y="1539"/>
          <a:ext cx="10405195" cy="78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7" tIns="82557" rIns="82557" bIns="82557" numCol="1" spcCol="1270" anchor="ctr" anchorCtr="0">
          <a:noAutofit/>
        </a:bodyPr>
        <a:lstStyle/>
        <a:p>
          <a:pPr marL="0" lvl="0" indent="0" algn="l" defTabSz="977900">
            <a:lnSpc>
              <a:spcPct val="90000"/>
            </a:lnSpc>
            <a:spcBef>
              <a:spcPct val="0"/>
            </a:spcBef>
            <a:spcAft>
              <a:spcPct val="35000"/>
            </a:spcAft>
            <a:buNone/>
          </a:pPr>
          <a:r>
            <a:rPr lang="en-GB" sz="2200" kern="1200"/>
            <a:t>All students coming to our universities to study mathematics have made a conscious decision to undertake an on-campus, in-person degree. </a:t>
          </a:r>
          <a:endParaRPr lang="en-US" sz="2200" kern="1200"/>
        </a:p>
      </dsp:txBody>
      <dsp:txXfrm>
        <a:off x="900978" y="1539"/>
        <a:ext cx="10405195" cy="780067"/>
      </dsp:txXfrm>
    </dsp:sp>
    <dsp:sp modelId="{70C966BB-37BA-4BD1-BE13-132BCCD9C230}">
      <dsp:nvSpPr>
        <dsp:cNvPr id="0" name=""/>
        <dsp:cNvSpPr/>
      </dsp:nvSpPr>
      <dsp:spPr>
        <a:xfrm>
          <a:off x="0" y="976623"/>
          <a:ext cx="11306174" cy="780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92DFF-C8D7-4569-AE9B-F8D23F682D15}">
      <dsp:nvSpPr>
        <dsp:cNvPr id="0" name=""/>
        <dsp:cNvSpPr/>
      </dsp:nvSpPr>
      <dsp:spPr>
        <a:xfrm>
          <a:off x="235970" y="1152139"/>
          <a:ext cx="429037" cy="429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461812-9008-40EF-B745-838D7558E2C1}">
      <dsp:nvSpPr>
        <dsp:cNvPr id="0" name=""/>
        <dsp:cNvSpPr/>
      </dsp:nvSpPr>
      <dsp:spPr>
        <a:xfrm>
          <a:off x="900978" y="976623"/>
          <a:ext cx="10405195" cy="78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7" tIns="82557" rIns="82557" bIns="82557" numCol="1" spcCol="1270" anchor="ctr" anchorCtr="0">
          <a:noAutofit/>
        </a:bodyPr>
        <a:lstStyle/>
        <a:p>
          <a:pPr marL="0" lvl="0" indent="0" algn="l" defTabSz="977900">
            <a:lnSpc>
              <a:spcPct val="90000"/>
            </a:lnSpc>
            <a:spcBef>
              <a:spcPct val="0"/>
            </a:spcBef>
            <a:spcAft>
              <a:spcPct val="35000"/>
            </a:spcAft>
            <a:buNone/>
          </a:pPr>
          <a:r>
            <a:rPr lang="en-GB" sz="2200" kern="1200"/>
            <a:t>Therefore, the vast majority must have intended to study on campus and attend in-person.</a:t>
          </a:r>
          <a:endParaRPr lang="en-US" sz="2200" kern="1200"/>
        </a:p>
      </dsp:txBody>
      <dsp:txXfrm>
        <a:off x="900978" y="976623"/>
        <a:ext cx="10405195" cy="780067"/>
      </dsp:txXfrm>
    </dsp:sp>
    <dsp:sp modelId="{6501028E-632A-4E8F-A0CE-A81C3CBE22F4}">
      <dsp:nvSpPr>
        <dsp:cNvPr id="0" name=""/>
        <dsp:cNvSpPr/>
      </dsp:nvSpPr>
      <dsp:spPr>
        <a:xfrm>
          <a:off x="0" y="1951708"/>
          <a:ext cx="11306174" cy="780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1F911-36B0-470A-BA1B-FF956190FC0F}">
      <dsp:nvSpPr>
        <dsp:cNvPr id="0" name=""/>
        <dsp:cNvSpPr/>
      </dsp:nvSpPr>
      <dsp:spPr>
        <a:xfrm>
          <a:off x="235970" y="2127223"/>
          <a:ext cx="429037" cy="429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529089-F145-4C9E-A5F6-C2BAE4358034}">
      <dsp:nvSpPr>
        <dsp:cNvPr id="0" name=""/>
        <dsp:cNvSpPr/>
      </dsp:nvSpPr>
      <dsp:spPr>
        <a:xfrm>
          <a:off x="900978" y="1951708"/>
          <a:ext cx="10405195" cy="78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7" tIns="82557" rIns="82557" bIns="82557" numCol="1" spcCol="1270" anchor="ctr" anchorCtr="0">
          <a:noAutofit/>
        </a:bodyPr>
        <a:lstStyle/>
        <a:p>
          <a:pPr marL="0" lvl="0" indent="0" algn="l" defTabSz="977900">
            <a:lnSpc>
              <a:spcPct val="90000"/>
            </a:lnSpc>
            <a:spcBef>
              <a:spcPct val="0"/>
            </a:spcBef>
            <a:spcAft>
              <a:spcPct val="35000"/>
            </a:spcAft>
            <a:buNone/>
          </a:pPr>
          <a:r>
            <a:rPr lang="en-GB" sz="2200" kern="1200" dirty="0"/>
            <a:t>Some may end up remote for reasons beyond their control and we should cater for them. The rest want (</a:t>
          </a:r>
          <a:r>
            <a:rPr lang="en-GB" sz="2200" b="1" i="1" kern="1200" dirty="0"/>
            <a:t>or at least wanted</a:t>
          </a:r>
          <a:r>
            <a:rPr lang="en-GB" sz="2200" kern="1200" dirty="0"/>
            <a:t>) an in-person experience.</a:t>
          </a:r>
          <a:endParaRPr lang="en-US" sz="2200" kern="1200" dirty="0"/>
        </a:p>
      </dsp:txBody>
      <dsp:txXfrm>
        <a:off x="900978" y="1951708"/>
        <a:ext cx="10405195" cy="780067"/>
      </dsp:txXfrm>
    </dsp:sp>
    <dsp:sp modelId="{9CCEDC66-B8BF-49A5-8D61-18EADE4F154F}">
      <dsp:nvSpPr>
        <dsp:cNvPr id="0" name=""/>
        <dsp:cNvSpPr/>
      </dsp:nvSpPr>
      <dsp:spPr>
        <a:xfrm>
          <a:off x="0" y="2926793"/>
          <a:ext cx="11306174" cy="7800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9C983-B956-4C92-8D6C-53F270AD2444}">
      <dsp:nvSpPr>
        <dsp:cNvPr id="0" name=""/>
        <dsp:cNvSpPr/>
      </dsp:nvSpPr>
      <dsp:spPr>
        <a:xfrm>
          <a:off x="235970" y="3102308"/>
          <a:ext cx="429037" cy="429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9C824B-D416-424D-8D7C-6418F0B4B309}">
      <dsp:nvSpPr>
        <dsp:cNvPr id="0" name=""/>
        <dsp:cNvSpPr/>
      </dsp:nvSpPr>
      <dsp:spPr>
        <a:xfrm>
          <a:off x="900978" y="2926793"/>
          <a:ext cx="10405195" cy="780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7" tIns="82557" rIns="82557" bIns="82557" numCol="1" spcCol="1270" anchor="ctr" anchorCtr="0">
          <a:noAutofit/>
        </a:bodyPr>
        <a:lstStyle/>
        <a:p>
          <a:pPr marL="0" lvl="0" indent="0" algn="l" defTabSz="977900">
            <a:lnSpc>
              <a:spcPct val="90000"/>
            </a:lnSpc>
            <a:spcBef>
              <a:spcPct val="0"/>
            </a:spcBef>
            <a:spcAft>
              <a:spcPct val="35000"/>
            </a:spcAft>
            <a:buNone/>
          </a:pPr>
          <a:r>
            <a:rPr lang="en-GB" sz="2200" b="1" i="1" kern="1200" dirty="0"/>
            <a:t>Do students expect that attending will be advantageous?</a:t>
          </a:r>
          <a:endParaRPr lang="en-US" sz="2200" b="1" kern="1200" dirty="0"/>
        </a:p>
      </dsp:txBody>
      <dsp:txXfrm>
        <a:off x="900978" y="2926793"/>
        <a:ext cx="10405195" cy="78006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2/24/2025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dirty="0"/>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24/02/2025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24/02/2025</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24/02/2025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Laurence.shaw@ntu.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manchester.ac.uk/strategic-plan" TargetMode="External"/><Relationship Id="rId2" Type="http://schemas.openxmlformats.org/officeDocument/2006/relationships/hyperlink" Target="https://www.hesa.ac.uk/data-and-analysis/students/where-study" TargetMode="External"/><Relationship Id="rId1" Type="http://schemas.openxmlformats.org/officeDocument/2006/relationships/slideLayout" Target="../slideLayouts/slideLayout4.xml"/><Relationship Id="rId5" Type="http://schemas.openxmlformats.org/officeDocument/2006/relationships/hyperlink" Target="https://www.ntu.ac.uk/about-us/strategy/university-reimagined" TargetMode="External"/><Relationship Id="rId4" Type="http://schemas.openxmlformats.org/officeDocument/2006/relationships/hyperlink" Target="https://strategy.liverpool.ac.u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370084" y="2156026"/>
            <a:ext cx="11306175" cy="1848949"/>
          </a:xfrm>
        </p:spPr>
        <p:txBody>
          <a:bodyPr>
            <a:normAutofit fontScale="90000"/>
          </a:bodyPr>
          <a:lstStyle/>
          <a:p>
            <a:r>
              <a:rPr lang="en-US" dirty="0"/>
              <a:t>The future of on-campus teaching and learning in mathematics</a:t>
            </a:r>
            <a:endParaRPr lang="en-GB"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4" y="4548173"/>
            <a:ext cx="11306174" cy="1723154"/>
          </a:xfrm>
        </p:spPr>
        <p:txBody>
          <a:bodyPr>
            <a:normAutofit fontScale="62500" lnSpcReduction="20000"/>
          </a:bodyPr>
          <a:lstStyle/>
          <a:p>
            <a:r>
              <a:rPr lang="en-US" sz="4000" dirty="0"/>
              <a:t>Laurence Shaw (School of Science &amp; Technology) </a:t>
            </a:r>
          </a:p>
          <a:p>
            <a:r>
              <a:rPr lang="en-US" sz="4000" dirty="0"/>
              <a:t>Charlotte Marshall (Centre for Academic Development &amp; Quality)</a:t>
            </a:r>
          </a:p>
          <a:p>
            <a:endParaRPr lang="en-US" sz="4000" dirty="0"/>
          </a:p>
          <a:p>
            <a:r>
              <a:rPr lang="en-US" sz="4000" dirty="0">
                <a:hlinkClick r:id="rId2"/>
              </a:rPr>
              <a:t>Laurence.shaw@ntu.ac.uk</a:t>
            </a:r>
            <a:r>
              <a:rPr lang="en-US" sz="4000" dirty="0"/>
              <a:t> </a:t>
            </a:r>
          </a:p>
          <a:p>
            <a:endParaRPr lang="en-US" sz="4000" dirty="0"/>
          </a:p>
          <a:p>
            <a:endParaRPr lang="en-US"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441C-B47B-2C57-1937-07FA7F08BA0A}"/>
              </a:ext>
            </a:extLst>
          </p:cNvPr>
          <p:cNvSpPr>
            <a:spLocks noGrp="1"/>
          </p:cNvSpPr>
          <p:nvPr>
            <p:ph type="ctrTitle"/>
          </p:nvPr>
        </p:nvSpPr>
        <p:spPr/>
        <p:txBody>
          <a:bodyPr/>
          <a:lstStyle/>
          <a:p>
            <a:r>
              <a:rPr lang="en-GB" dirty="0"/>
              <a:t>Question Time</a:t>
            </a:r>
          </a:p>
        </p:txBody>
      </p:sp>
      <p:sp>
        <p:nvSpPr>
          <p:cNvPr id="3" name="Subtitle 2">
            <a:extLst>
              <a:ext uri="{FF2B5EF4-FFF2-40B4-BE49-F238E27FC236}">
                <a16:creationId xmlns:a16="http://schemas.microsoft.com/office/drawing/2014/main" id="{73EDA7D3-0341-46A4-450F-DBB62ED0A183}"/>
              </a:ext>
            </a:extLst>
          </p:cNvPr>
          <p:cNvSpPr>
            <a:spLocks noGrp="1"/>
          </p:cNvSpPr>
          <p:nvPr>
            <p:ph type="subTitle" idx="1"/>
          </p:nvPr>
        </p:nvSpPr>
        <p:spPr/>
        <p:txBody>
          <a:bodyPr/>
          <a:lstStyle/>
          <a:p>
            <a:endParaRPr lang="en-GB"/>
          </a:p>
        </p:txBody>
      </p:sp>
      <p:sp>
        <p:nvSpPr>
          <p:cNvPr id="4" name="Text Placeholder 3">
            <a:extLst>
              <a:ext uri="{FF2B5EF4-FFF2-40B4-BE49-F238E27FC236}">
                <a16:creationId xmlns:a16="http://schemas.microsoft.com/office/drawing/2014/main" id="{D19EC615-3B98-2531-48FE-56316BD934C0}"/>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51509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61F4D74-D79A-8F3E-965C-4B4883569D92}"/>
              </a:ext>
            </a:extLst>
          </p:cNvPr>
          <p:cNvSpPr>
            <a:spLocks noGrp="1"/>
          </p:cNvSpPr>
          <p:nvPr>
            <p:ph sz="half" idx="1"/>
          </p:nvPr>
        </p:nvSpPr>
        <p:spPr/>
        <p:txBody>
          <a:bodyPr>
            <a:normAutofit lnSpcReduction="10000"/>
          </a:bodyPr>
          <a:lstStyle/>
          <a:p>
            <a:r>
              <a:rPr lang="en-GB" dirty="0"/>
              <a:t>If yes, what is keeping them away?</a:t>
            </a:r>
          </a:p>
          <a:p>
            <a:endParaRPr lang="en-GB" dirty="0"/>
          </a:p>
          <a:p>
            <a:r>
              <a:rPr lang="en-GB" dirty="0"/>
              <a:t>If not, why have they come to our institutions?</a:t>
            </a:r>
          </a:p>
          <a:p>
            <a:endParaRPr lang="en-GB" dirty="0"/>
          </a:p>
          <a:p>
            <a:r>
              <a:rPr lang="en-GB" dirty="0"/>
              <a:t>How do we get them back?</a:t>
            </a:r>
          </a:p>
          <a:p>
            <a:endParaRPr lang="en-GB" dirty="0"/>
          </a:p>
          <a:p>
            <a:r>
              <a:rPr lang="en-GB" dirty="0"/>
              <a:t>What should be the advantage(s) of coming to campus and </a:t>
            </a:r>
            <a:r>
              <a:rPr lang="en-GB"/>
              <a:t>attending classes in-person </a:t>
            </a:r>
            <a:r>
              <a:rPr lang="en-GB" dirty="0"/>
              <a:t>if you have </a:t>
            </a:r>
            <a:r>
              <a:rPr lang="en-GB"/>
              <a:t>the choice?</a:t>
            </a:r>
            <a:endParaRPr lang="en-GB" dirty="0"/>
          </a:p>
        </p:txBody>
      </p:sp>
      <p:sp>
        <p:nvSpPr>
          <p:cNvPr id="6" name="Title 5">
            <a:extLst>
              <a:ext uri="{FF2B5EF4-FFF2-40B4-BE49-F238E27FC236}">
                <a16:creationId xmlns:a16="http://schemas.microsoft.com/office/drawing/2014/main" id="{DD811AA4-AFA6-5999-6067-5CA90262CBE1}"/>
              </a:ext>
            </a:extLst>
          </p:cNvPr>
          <p:cNvSpPr>
            <a:spLocks noGrp="1"/>
          </p:cNvSpPr>
          <p:nvPr>
            <p:ph type="title"/>
          </p:nvPr>
        </p:nvSpPr>
        <p:spPr/>
        <p:txBody>
          <a:bodyPr>
            <a:normAutofit/>
          </a:bodyPr>
          <a:lstStyle/>
          <a:p>
            <a:r>
              <a:rPr lang="en-GB" dirty="0"/>
              <a:t>Is my assumption reasonable?</a:t>
            </a:r>
          </a:p>
        </p:txBody>
      </p:sp>
      <p:sp>
        <p:nvSpPr>
          <p:cNvPr id="12" name="Text Placeholder 11">
            <a:extLst>
              <a:ext uri="{FF2B5EF4-FFF2-40B4-BE49-F238E27FC236}">
                <a16:creationId xmlns:a16="http://schemas.microsoft.com/office/drawing/2014/main" id="{C20DF363-75D7-CDA0-D398-E03AE308038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0846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E4B19-263D-C818-4F04-061B7A6D1B25}"/>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D58FA9E8-30A7-F877-2A6B-032CE036AA17}"/>
              </a:ext>
            </a:extLst>
          </p:cNvPr>
          <p:cNvSpPr>
            <a:spLocks noGrp="1"/>
          </p:cNvSpPr>
          <p:nvPr>
            <p:ph sz="half" idx="1"/>
          </p:nvPr>
        </p:nvSpPr>
        <p:spPr/>
        <p:txBody>
          <a:bodyPr/>
          <a:lstStyle/>
          <a:p>
            <a:pPr marL="0" indent="0">
              <a:buNone/>
            </a:pPr>
            <a:r>
              <a:rPr lang="en-GB" b="1" dirty="0"/>
              <a:t>Would you rather?</a:t>
            </a:r>
          </a:p>
          <a:p>
            <a:endParaRPr lang="en-GB" dirty="0"/>
          </a:p>
          <a:p>
            <a:r>
              <a:rPr lang="en-GB" dirty="0"/>
              <a:t>100% attendance with mostly blank expressions and no interaction</a:t>
            </a:r>
          </a:p>
          <a:p>
            <a:endParaRPr lang="en-GB" dirty="0"/>
          </a:p>
          <a:p>
            <a:r>
              <a:rPr lang="en-GB" dirty="0"/>
              <a:t>70% attendance but a minority of disengaged students at the back</a:t>
            </a:r>
          </a:p>
          <a:p>
            <a:endParaRPr lang="en-GB" dirty="0"/>
          </a:p>
          <a:p>
            <a:r>
              <a:rPr lang="en-GB" dirty="0"/>
              <a:t>40% attendance but everyone there is fully engaged and involved</a:t>
            </a:r>
          </a:p>
          <a:p>
            <a:endParaRPr lang="en-GB" dirty="0"/>
          </a:p>
        </p:txBody>
      </p:sp>
      <p:sp>
        <p:nvSpPr>
          <p:cNvPr id="6" name="Title 5">
            <a:extLst>
              <a:ext uri="{FF2B5EF4-FFF2-40B4-BE49-F238E27FC236}">
                <a16:creationId xmlns:a16="http://schemas.microsoft.com/office/drawing/2014/main" id="{D78E420B-EFE1-269C-67CD-914432EB45E3}"/>
              </a:ext>
            </a:extLst>
          </p:cNvPr>
          <p:cNvSpPr>
            <a:spLocks noGrp="1"/>
          </p:cNvSpPr>
          <p:nvPr>
            <p:ph type="title"/>
          </p:nvPr>
        </p:nvSpPr>
        <p:spPr/>
        <p:txBody>
          <a:bodyPr>
            <a:normAutofit/>
          </a:bodyPr>
          <a:lstStyle/>
          <a:p>
            <a:r>
              <a:rPr lang="en-GB" dirty="0"/>
              <a:t>Attendance vs Engagement</a:t>
            </a:r>
          </a:p>
        </p:txBody>
      </p:sp>
      <p:sp>
        <p:nvSpPr>
          <p:cNvPr id="12" name="Text Placeholder 11">
            <a:extLst>
              <a:ext uri="{FF2B5EF4-FFF2-40B4-BE49-F238E27FC236}">
                <a16:creationId xmlns:a16="http://schemas.microsoft.com/office/drawing/2014/main" id="{A5EE5601-A54B-F10D-2223-43C8FA1F73F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21699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4640F-9FD8-9A39-A799-5ED450A2D485}"/>
              </a:ext>
            </a:extLst>
          </p:cNvPr>
          <p:cNvSpPr>
            <a:spLocks noGrp="1"/>
          </p:cNvSpPr>
          <p:nvPr>
            <p:ph type="ctrTitle"/>
          </p:nvPr>
        </p:nvSpPr>
        <p:spPr>
          <a:xfrm>
            <a:off x="1630036" y="1855960"/>
            <a:ext cx="9690859" cy="2640512"/>
          </a:xfrm>
        </p:spPr>
        <p:txBody>
          <a:bodyPr>
            <a:noAutofit/>
          </a:bodyPr>
          <a:lstStyle/>
          <a:p>
            <a:r>
              <a:rPr lang="en-GB" sz="3200" dirty="0">
                <a:effectLst/>
                <a:latin typeface="Aptos" panose="020B0004020202020204" pitchFamily="34" charset="0"/>
                <a:ea typeface="Yu Gothic" panose="020B0400000000000000" pitchFamily="34" charset="-128"/>
                <a:cs typeface="Arial" panose="020B0604020202020204" pitchFamily="34" charset="0"/>
              </a:rPr>
              <a:t>You are lecturing to a group of 1</a:t>
            </a:r>
            <a:r>
              <a:rPr lang="en-GB" sz="3200" baseline="30000" dirty="0">
                <a:effectLst/>
                <a:latin typeface="Aptos" panose="020B0004020202020204" pitchFamily="34" charset="0"/>
                <a:ea typeface="Yu Gothic" panose="020B0400000000000000" pitchFamily="34" charset="-128"/>
                <a:cs typeface="Arial" panose="020B0604020202020204" pitchFamily="34" charset="0"/>
              </a:rPr>
              <a:t>st</a:t>
            </a:r>
            <a:r>
              <a:rPr lang="en-GB" sz="3200" dirty="0">
                <a:effectLst/>
                <a:latin typeface="Aptos" panose="020B0004020202020204" pitchFamily="34" charset="0"/>
                <a:ea typeface="Yu Gothic" panose="020B0400000000000000" pitchFamily="34" charset="-128"/>
                <a:cs typeface="Arial" panose="020B0604020202020204" pitchFamily="34" charset="0"/>
              </a:rPr>
              <a:t> year students. This is the first time you have taught this group, and you are unfamiliar to them. </a:t>
            </a:r>
            <a:r>
              <a:rPr lang="en-GB" sz="3200" dirty="0">
                <a:latin typeface="Aptos" panose="020B0004020202020204" pitchFamily="34" charset="0"/>
                <a:ea typeface="Yu Gothic" panose="020B0400000000000000" pitchFamily="34" charset="-128"/>
              </a:rPr>
              <a:t>T</a:t>
            </a:r>
            <a:r>
              <a:rPr lang="en-GB" sz="3200" dirty="0">
                <a:effectLst/>
                <a:latin typeface="Aptos" panose="020B0004020202020204" pitchFamily="34" charset="0"/>
                <a:ea typeface="Yu Gothic" panose="020B0400000000000000" pitchFamily="34" charset="-128"/>
                <a:cs typeface="Arial" panose="020B0604020202020204" pitchFamily="34" charset="0"/>
              </a:rPr>
              <a:t>he number of students in the room is lower than you expected. One student arrives and tells you they need to leave but would you still mark them as present as they don’t want to get a bad reputation.</a:t>
            </a:r>
            <a:endParaRPr lang="en-GB" sz="3200" dirty="0"/>
          </a:p>
        </p:txBody>
      </p:sp>
      <p:sp>
        <p:nvSpPr>
          <p:cNvPr id="2" name="Content Placeholder 1">
            <a:extLst>
              <a:ext uri="{FF2B5EF4-FFF2-40B4-BE49-F238E27FC236}">
                <a16:creationId xmlns:a16="http://schemas.microsoft.com/office/drawing/2014/main" id="{F71F8D0F-5C1E-CC3B-FC98-49094B56242D}"/>
              </a:ext>
            </a:extLst>
          </p:cNvPr>
          <p:cNvSpPr>
            <a:spLocks noGrp="1"/>
          </p:cNvSpPr>
          <p:nvPr>
            <p:ph type="subTitle" idx="1"/>
          </p:nvPr>
        </p:nvSpPr>
        <p:spPr>
          <a:xfrm>
            <a:off x="1105296" y="5550284"/>
            <a:ext cx="9378733" cy="1155172"/>
          </a:xfrm>
        </p:spPr>
        <p:txBody>
          <a:bodyPr>
            <a:normAutofit/>
          </a:bodyPr>
          <a:lstStyle/>
          <a:p>
            <a:r>
              <a:rPr lang="en-GB" dirty="0"/>
              <a:t>What would you do if…</a:t>
            </a:r>
          </a:p>
        </p:txBody>
      </p:sp>
    </p:spTree>
    <p:extLst>
      <p:ext uri="{BB962C8B-B14F-4D97-AF65-F5344CB8AC3E}">
        <p14:creationId xmlns:p14="http://schemas.microsoft.com/office/powerpoint/2010/main" val="199726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4640F-9FD8-9A39-A799-5ED450A2D485}"/>
              </a:ext>
            </a:extLst>
          </p:cNvPr>
          <p:cNvSpPr>
            <a:spLocks noGrp="1"/>
          </p:cNvSpPr>
          <p:nvPr>
            <p:ph type="ctrTitle"/>
          </p:nvPr>
        </p:nvSpPr>
        <p:spPr>
          <a:xfrm>
            <a:off x="1630036" y="2124220"/>
            <a:ext cx="9690859" cy="2372252"/>
          </a:xfrm>
        </p:spPr>
        <p:txBody>
          <a:bodyPr>
            <a:noAutofit/>
          </a:bodyPr>
          <a:lstStyle/>
          <a:p>
            <a:r>
              <a:rPr lang="en-GB" sz="3200" dirty="0">
                <a:effectLst/>
                <a:latin typeface="Aptos" panose="020B0004020202020204" pitchFamily="34" charset="0"/>
                <a:ea typeface="Yu Gothic" panose="020B0400000000000000" pitchFamily="34" charset="-128"/>
                <a:cs typeface="Arial" panose="020B0604020202020204" pitchFamily="34" charset="0"/>
              </a:rPr>
              <a:t>You are delivering a lecture to a group of 40-50 students. Whilst it is clear that the majority are engaged with the </a:t>
            </a:r>
            <a:r>
              <a:rPr lang="en-GB" sz="3200" dirty="0" err="1">
                <a:effectLst/>
                <a:latin typeface="Aptos" panose="020B0004020202020204" pitchFamily="34" charset="0"/>
                <a:ea typeface="Yu Gothic" panose="020B0400000000000000" pitchFamily="34" charset="-128"/>
                <a:cs typeface="Arial" panose="020B0604020202020204" pitchFamily="34" charset="0"/>
              </a:rPr>
              <a:t>content,there</a:t>
            </a:r>
            <a:r>
              <a:rPr lang="en-GB" sz="3200" dirty="0">
                <a:effectLst/>
                <a:latin typeface="Aptos" panose="020B0004020202020204" pitchFamily="34" charset="0"/>
                <a:ea typeface="Yu Gothic" panose="020B0400000000000000" pitchFamily="34" charset="-128"/>
                <a:cs typeface="Arial" panose="020B0604020202020204" pitchFamily="34" charset="0"/>
              </a:rPr>
              <a:t> are 3 or 4 of the group that are wearing headphones. It is as if they are saying they are in the room, but they don’t care about the content. You’re frustrated by their apathy and are worried that other students might start to follow their lead.</a:t>
            </a:r>
            <a:endParaRPr lang="en-GB" sz="4400" dirty="0"/>
          </a:p>
        </p:txBody>
      </p:sp>
      <p:sp>
        <p:nvSpPr>
          <p:cNvPr id="2" name="Content Placeholder 1">
            <a:extLst>
              <a:ext uri="{FF2B5EF4-FFF2-40B4-BE49-F238E27FC236}">
                <a16:creationId xmlns:a16="http://schemas.microsoft.com/office/drawing/2014/main" id="{F71F8D0F-5C1E-CC3B-FC98-49094B56242D}"/>
              </a:ext>
            </a:extLst>
          </p:cNvPr>
          <p:cNvSpPr>
            <a:spLocks noGrp="1"/>
          </p:cNvSpPr>
          <p:nvPr>
            <p:ph type="subTitle" idx="1"/>
          </p:nvPr>
        </p:nvSpPr>
        <p:spPr>
          <a:xfrm>
            <a:off x="1105296" y="5550284"/>
            <a:ext cx="9378733" cy="1155172"/>
          </a:xfrm>
        </p:spPr>
        <p:txBody>
          <a:bodyPr>
            <a:normAutofit/>
          </a:bodyPr>
          <a:lstStyle/>
          <a:p>
            <a:r>
              <a:rPr lang="en-GB" dirty="0"/>
              <a:t>What would you do if…</a:t>
            </a:r>
          </a:p>
        </p:txBody>
      </p:sp>
    </p:spTree>
    <p:extLst>
      <p:ext uri="{BB962C8B-B14F-4D97-AF65-F5344CB8AC3E}">
        <p14:creationId xmlns:p14="http://schemas.microsoft.com/office/powerpoint/2010/main" val="326038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D148-8BDF-9ABA-D2A0-0A425BBD087B}"/>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AD38CEEF-C654-9426-9BE5-1CD58FA1482E}"/>
              </a:ext>
            </a:extLst>
          </p:cNvPr>
          <p:cNvSpPr>
            <a:spLocks noGrp="1"/>
          </p:cNvSpPr>
          <p:nvPr>
            <p:ph sz="half" idx="1"/>
          </p:nvPr>
        </p:nvSpPr>
        <p:spPr/>
        <p:txBody>
          <a:bodyPr/>
          <a:lstStyle/>
          <a:p>
            <a:r>
              <a:rPr lang="en-GB" dirty="0"/>
              <a:t>Hard to write this slide in advance…</a:t>
            </a:r>
          </a:p>
          <a:p>
            <a:endParaRPr lang="en-GB" dirty="0"/>
          </a:p>
          <a:p>
            <a:r>
              <a:rPr lang="en-GB" dirty="0"/>
              <a:t>Think about why your students are on your course</a:t>
            </a:r>
          </a:p>
          <a:p>
            <a:endParaRPr lang="en-GB" dirty="0"/>
          </a:p>
          <a:p>
            <a:r>
              <a:rPr lang="en-GB" dirty="0"/>
              <a:t>Do you need individual, departmental, or university level intervention</a:t>
            </a:r>
          </a:p>
          <a:p>
            <a:endParaRPr lang="en-GB" dirty="0"/>
          </a:p>
          <a:p>
            <a:r>
              <a:rPr lang="en-GB" dirty="0"/>
              <a:t>Get in touch if you fancy investigating further</a:t>
            </a:r>
          </a:p>
        </p:txBody>
      </p:sp>
      <p:sp>
        <p:nvSpPr>
          <p:cNvPr id="6" name="Title 5">
            <a:extLst>
              <a:ext uri="{FF2B5EF4-FFF2-40B4-BE49-F238E27FC236}">
                <a16:creationId xmlns:a16="http://schemas.microsoft.com/office/drawing/2014/main" id="{184084BC-4C9D-844C-C697-FDCDDAA5BAEF}"/>
              </a:ext>
            </a:extLst>
          </p:cNvPr>
          <p:cNvSpPr>
            <a:spLocks noGrp="1"/>
          </p:cNvSpPr>
          <p:nvPr>
            <p:ph type="title"/>
          </p:nvPr>
        </p:nvSpPr>
        <p:spPr/>
        <p:txBody>
          <a:bodyPr>
            <a:normAutofit/>
          </a:bodyPr>
          <a:lstStyle/>
          <a:p>
            <a:r>
              <a:rPr lang="en-GB" dirty="0"/>
              <a:t>Final Thoughts</a:t>
            </a:r>
          </a:p>
        </p:txBody>
      </p:sp>
      <p:sp>
        <p:nvSpPr>
          <p:cNvPr id="12" name="Text Placeholder 11">
            <a:extLst>
              <a:ext uri="{FF2B5EF4-FFF2-40B4-BE49-F238E27FC236}">
                <a16:creationId xmlns:a16="http://schemas.microsoft.com/office/drawing/2014/main" id="{848F408E-30F1-AAD3-D3A0-DAD7A450BD2B}"/>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1780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FCAD6-D880-D456-0A67-3EEC4397D74F}"/>
            </a:ext>
          </a:extLst>
        </p:cNvPr>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3890FD2-215F-A065-70D7-BD6FAC040D5E}"/>
              </a:ext>
            </a:extLst>
          </p:cNvPr>
          <p:cNvSpPr>
            <a:spLocks noGrp="1"/>
          </p:cNvSpPr>
          <p:nvPr>
            <p:ph sz="half" idx="1"/>
          </p:nvPr>
        </p:nvSpPr>
        <p:spPr/>
        <p:txBody>
          <a:bodyPr>
            <a:normAutofit fontScale="92500" lnSpcReduction="20000"/>
          </a:bodyPr>
          <a:lstStyle/>
          <a:p>
            <a:r>
              <a:rPr lang="en-GB" dirty="0"/>
              <a:t>Higher Education Statistics Agency (HESA) (2024) </a:t>
            </a:r>
            <a:r>
              <a:rPr lang="en-GB" i="1" dirty="0"/>
              <a:t>Where do HE students study? </a:t>
            </a:r>
            <a:r>
              <a:rPr lang="en-GB" i="1" dirty="0">
                <a:hlinkClick r:id="rId2"/>
              </a:rPr>
              <a:t>https://www.hesa.ac.uk/data-and-analysis/students/where-study</a:t>
            </a:r>
            <a:r>
              <a:rPr lang="en-GB" i="1" dirty="0"/>
              <a:t> </a:t>
            </a:r>
          </a:p>
          <a:p>
            <a:pPr marL="0" indent="0">
              <a:buNone/>
            </a:pPr>
            <a:endParaRPr lang="en-GB" dirty="0"/>
          </a:p>
          <a:p>
            <a:r>
              <a:rPr lang="en-GB" dirty="0"/>
              <a:t>University of Manchester (2023) </a:t>
            </a:r>
            <a:r>
              <a:rPr lang="en-GB" i="1" dirty="0"/>
              <a:t>Our Future</a:t>
            </a:r>
            <a:r>
              <a:rPr lang="en-GB" dirty="0"/>
              <a:t> </a:t>
            </a:r>
            <a:r>
              <a:rPr lang="en-GB" dirty="0">
                <a:hlinkClick r:id="rId3"/>
              </a:rPr>
              <a:t>www.manchester.ac.uk/strategic-plan</a:t>
            </a:r>
            <a:r>
              <a:rPr lang="en-GB" dirty="0"/>
              <a:t>. </a:t>
            </a:r>
          </a:p>
          <a:p>
            <a:pPr marL="0" indent="0">
              <a:buNone/>
            </a:pPr>
            <a:endParaRPr lang="en-GB" dirty="0"/>
          </a:p>
          <a:p>
            <a:r>
              <a:rPr lang="en-GB" dirty="0"/>
              <a:t>University of Liverpool (2023) </a:t>
            </a:r>
            <a:r>
              <a:rPr lang="en-GB" i="1" dirty="0"/>
              <a:t>Liverpool 2031: Our Strategic Ambition </a:t>
            </a:r>
            <a:r>
              <a:rPr lang="en-GB" i="1" dirty="0">
                <a:hlinkClick r:id="rId4"/>
              </a:rPr>
              <a:t>https://strategy.liverpool.ac.uk/</a:t>
            </a:r>
            <a:r>
              <a:rPr lang="en-GB" i="1" dirty="0"/>
              <a:t> </a:t>
            </a:r>
            <a:endParaRPr lang="en-GB" dirty="0"/>
          </a:p>
          <a:p>
            <a:endParaRPr lang="en-GB" dirty="0"/>
          </a:p>
          <a:p>
            <a:r>
              <a:rPr lang="en-GB" dirty="0"/>
              <a:t>Nottingham Trent University (2020) </a:t>
            </a:r>
            <a:r>
              <a:rPr lang="en-GB" i="1" dirty="0"/>
              <a:t>University, reimagined </a:t>
            </a:r>
            <a:r>
              <a:rPr lang="en-GB" i="1" dirty="0">
                <a:hlinkClick r:id="rId5"/>
              </a:rPr>
              <a:t>https://www.ntu.ac.uk/about-us/strategy/university-reimagined</a:t>
            </a:r>
            <a:r>
              <a:rPr lang="en-GB" i="1" dirty="0"/>
              <a:t>  </a:t>
            </a:r>
            <a:endParaRPr lang="en-GB" dirty="0"/>
          </a:p>
        </p:txBody>
      </p:sp>
      <p:sp>
        <p:nvSpPr>
          <p:cNvPr id="6" name="Title 5">
            <a:extLst>
              <a:ext uri="{FF2B5EF4-FFF2-40B4-BE49-F238E27FC236}">
                <a16:creationId xmlns:a16="http://schemas.microsoft.com/office/drawing/2014/main" id="{F4A5F816-F4AE-A9CB-09D2-6856963D5CDF}"/>
              </a:ext>
            </a:extLst>
          </p:cNvPr>
          <p:cNvSpPr>
            <a:spLocks noGrp="1"/>
          </p:cNvSpPr>
          <p:nvPr>
            <p:ph type="title"/>
          </p:nvPr>
        </p:nvSpPr>
        <p:spPr/>
        <p:txBody>
          <a:bodyPr>
            <a:normAutofit/>
          </a:bodyPr>
          <a:lstStyle/>
          <a:p>
            <a:r>
              <a:rPr lang="en-GB" dirty="0"/>
              <a:t>References</a:t>
            </a:r>
          </a:p>
        </p:txBody>
      </p:sp>
      <p:sp>
        <p:nvSpPr>
          <p:cNvPr id="12" name="Text Placeholder 11">
            <a:extLst>
              <a:ext uri="{FF2B5EF4-FFF2-40B4-BE49-F238E27FC236}">
                <a16:creationId xmlns:a16="http://schemas.microsoft.com/office/drawing/2014/main" id="{CC65E67D-91C3-143F-23B8-321AA0DC464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58599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0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B4213489-1EC9-7C4C-34CB-E43FCFE8B203}"/>
              </a:ext>
            </a:extLst>
          </p:cNvPr>
          <p:cNvSpPr>
            <a:spLocks noGrp="1"/>
          </p:cNvSpPr>
          <p:nvPr>
            <p:ph type="body" sz="quarter" idx="10"/>
          </p:nvPr>
        </p:nvSpPr>
        <p:spPr>
          <a:xfrm>
            <a:off x="6275387" y="6057900"/>
            <a:ext cx="5473699" cy="368888"/>
          </a:xfrm>
        </p:spPr>
        <p:txBody>
          <a:bodyPr/>
          <a:lstStyle/>
          <a:p>
            <a:endParaRPr lang="en-US"/>
          </a:p>
        </p:txBody>
      </p:sp>
      <p:sp>
        <p:nvSpPr>
          <p:cNvPr id="5" name="Title 4">
            <a:extLst>
              <a:ext uri="{FF2B5EF4-FFF2-40B4-BE49-F238E27FC236}">
                <a16:creationId xmlns:a16="http://schemas.microsoft.com/office/drawing/2014/main" id="{BF5D57A9-7058-8F2D-5CFB-048BDBC56318}"/>
              </a:ext>
            </a:extLst>
          </p:cNvPr>
          <p:cNvSpPr>
            <a:spLocks noGrp="1"/>
          </p:cNvSpPr>
          <p:nvPr>
            <p:ph type="title"/>
          </p:nvPr>
        </p:nvSpPr>
        <p:spPr>
          <a:xfrm>
            <a:off x="442912" y="800100"/>
            <a:ext cx="11306175" cy="1001983"/>
          </a:xfrm>
        </p:spPr>
        <p:txBody>
          <a:bodyPr anchor="ctr">
            <a:normAutofit/>
          </a:bodyPr>
          <a:lstStyle/>
          <a:p>
            <a:r>
              <a:rPr lang="en-GB" dirty="0"/>
              <a:t>Overview</a:t>
            </a:r>
          </a:p>
        </p:txBody>
      </p:sp>
      <p:graphicFrame>
        <p:nvGraphicFramePr>
          <p:cNvPr id="9" name="Content Placeholder 5">
            <a:extLst>
              <a:ext uri="{FF2B5EF4-FFF2-40B4-BE49-F238E27FC236}">
                <a16:creationId xmlns:a16="http://schemas.microsoft.com/office/drawing/2014/main" id="{38C22B49-A1B7-BA0D-FCC3-5831662363EF}"/>
              </a:ext>
            </a:extLst>
          </p:cNvPr>
          <p:cNvGraphicFramePr>
            <a:graphicFrameLocks noGrp="1"/>
          </p:cNvGraphicFramePr>
          <p:nvPr>
            <p:ph sz="quarter" idx="4"/>
            <p:extLst>
              <p:ext uri="{D42A27DB-BD31-4B8C-83A1-F6EECF244321}">
                <p14:modId xmlns:p14="http://schemas.microsoft.com/office/powerpoint/2010/main" val="1460672252"/>
              </p:ext>
            </p:extLst>
          </p:nvPr>
        </p:nvGraphicFramePr>
        <p:xfrm>
          <a:off x="442912" y="1989138"/>
          <a:ext cx="11306176"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hidden="1">
            <a:extLst>
              <a:ext uri="{FF2B5EF4-FFF2-40B4-BE49-F238E27FC236}">
                <a16:creationId xmlns:a16="http://schemas.microsoft.com/office/drawing/2014/main" id="{1EB4249E-6BD7-464F-A811-25906009CC26}"/>
              </a:ext>
            </a:extLst>
          </p:cNvPr>
          <p:cNvSpPr>
            <a:spLocks noGrp="1"/>
          </p:cNvSpPr>
          <p:nvPr>
            <p:ph type="dt" sz="half" idx="4294967295"/>
          </p:nvPr>
        </p:nvSpPr>
        <p:spPr>
          <a:xfrm>
            <a:off x="6718300" y="6057900"/>
            <a:ext cx="5473700" cy="358775"/>
          </a:xfrm>
          <a:prstGeom prst="rect">
            <a:avLst/>
          </a:prstGeom>
        </p:spPr>
        <p:txBody>
          <a:bodyPr/>
          <a:lstStyle/>
          <a:p>
            <a:pPr>
              <a:spcAft>
                <a:spcPts val="600"/>
              </a:spcAft>
            </a:pPr>
            <a:fld id="{197342E9-89D0-D246-B0E5-635614E13D75}" type="datetime1">
              <a:rPr lang="en-GB" smtClean="0"/>
              <a:pPr>
                <a:spcAft>
                  <a:spcPts val="600"/>
                </a:spcAft>
              </a:pPr>
              <a:t>24/02/2025</a:t>
            </a:fld>
            <a:endParaRPr lang="en-US"/>
          </a:p>
        </p:txBody>
      </p:sp>
    </p:spTree>
    <p:extLst>
      <p:ext uri="{BB962C8B-B14F-4D97-AF65-F5344CB8AC3E}">
        <p14:creationId xmlns:p14="http://schemas.microsoft.com/office/powerpoint/2010/main" val="93436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D591-2E36-B890-F614-4B454B1C6CE3}"/>
              </a:ext>
            </a:extLst>
          </p:cNvPr>
          <p:cNvSpPr>
            <a:spLocks noGrp="1"/>
          </p:cNvSpPr>
          <p:nvPr>
            <p:ph type="ctrTitle"/>
          </p:nvPr>
        </p:nvSpPr>
        <p:spPr/>
        <p:txBody>
          <a:bodyPr/>
          <a:lstStyle/>
          <a:p>
            <a:r>
              <a:rPr lang="en-GB" dirty="0"/>
              <a:t>Context</a:t>
            </a:r>
          </a:p>
        </p:txBody>
      </p:sp>
      <p:sp>
        <p:nvSpPr>
          <p:cNvPr id="4" name="Text Placeholder 3">
            <a:extLst>
              <a:ext uri="{FF2B5EF4-FFF2-40B4-BE49-F238E27FC236}">
                <a16:creationId xmlns:a16="http://schemas.microsoft.com/office/drawing/2014/main" id="{5E6AA22F-B866-6583-34DC-BBD5F24F9B41}"/>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00991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F0BD5E-FD9C-C998-54A0-BE6575E8D725}"/>
              </a:ext>
            </a:extLst>
          </p:cNvPr>
          <p:cNvSpPr>
            <a:spLocks noGrp="1"/>
          </p:cNvSpPr>
          <p:nvPr>
            <p:ph type="body" idx="1"/>
          </p:nvPr>
        </p:nvSpPr>
        <p:spPr>
          <a:xfrm>
            <a:off x="442912" y="2018035"/>
            <a:ext cx="11306176" cy="636855"/>
          </a:xfrm>
        </p:spPr>
        <p:txBody>
          <a:bodyPr/>
          <a:lstStyle/>
          <a:p>
            <a:r>
              <a:rPr lang="en-GB" b="1" dirty="0"/>
              <a:t>Post-92 vs Russell Group: </a:t>
            </a:r>
            <a:r>
              <a:rPr lang="en-GB" dirty="0"/>
              <a:t>How relevant are my experiences to yours?</a:t>
            </a:r>
          </a:p>
        </p:txBody>
      </p:sp>
      <p:sp>
        <p:nvSpPr>
          <p:cNvPr id="2" name="Content Placeholder 1">
            <a:extLst>
              <a:ext uri="{FF2B5EF4-FFF2-40B4-BE49-F238E27FC236}">
                <a16:creationId xmlns:a16="http://schemas.microsoft.com/office/drawing/2014/main" id="{66009704-90A1-70D4-263F-F890BA883B52}"/>
              </a:ext>
            </a:extLst>
          </p:cNvPr>
          <p:cNvSpPr>
            <a:spLocks noGrp="1"/>
          </p:cNvSpPr>
          <p:nvPr>
            <p:ph sz="half" idx="2"/>
          </p:nvPr>
        </p:nvSpPr>
        <p:spPr>
          <a:xfrm>
            <a:off x="442912" y="2760866"/>
            <a:ext cx="11306174" cy="2884489"/>
          </a:xfrm>
        </p:spPr>
        <p:txBody>
          <a:bodyPr>
            <a:normAutofit fontScale="77500" lnSpcReduction="20000"/>
          </a:bodyPr>
          <a:lstStyle/>
          <a:p>
            <a:pPr marL="0" indent="0">
              <a:buNone/>
            </a:pPr>
            <a:endParaRPr lang="en-GB" dirty="0"/>
          </a:p>
          <a:p>
            <a:r>
              <a:rPr lang="en-GB" dirty="0"/>
              <a:t>All large, on-campus universities in similar cities</a:t>
            </a:r>
          </a:p>
          <a:p>
            <a:endParaRPr lang="en-GB" dirty="0"/>
          </a:p>
          <a:p>
            <a:r>
              <a:rPr lang="en-GB" dirty="0"/>
              <a:t>You are starting to fish in our pond (international shortfall)</a:t>
            </a:r>
          </a:p>
          <a:p>
            <a:endParaRPr lang="en-GB" dirty="0"/>
          </a:p>
          <a:p>
            <a:r>
              <a:rPr lang="en-GB" dirty="0"/>
              <a:t>Looked for common ground with colleagues at University of Nottingham</a:t>
            </a:r>
          </a:p>
          <a:p>
            <a:endParaRPr lang="en-GB" dirty="0"/>
          </a:p>
          <a:p>
            <a:r>
              <a:rPr lang="en-GB" dirty="0"/>
              <a:t>Looked for commonality in our universities’ policies</a:t>
            </a:r>
          </a:p>
          <a:p>
            <a:endParaRPr lang="en-GB" dirty="0"/>
          </a:p>
          <a:p>
            <a:endParaRPr lang="en-GB" dirty="0"/>
          </a:p>
          <a:p>
            <a:endParaRPr lang="en-GB" dirty="0"/>
          </a:p>
        </p:txBody>
      </p:sp>
      <p:sp>
        <p:nvSpPr>
          <p:cNvPr id="3" name="Title 2">
            <a:extLst>
              <a:ext uri="{FF2B5EF4-FFF2-40B4-BE49-F238E27FC236}">
                <a16:creationId xmlns:a16="http://schemas.microsoft.com/office/drawing/2014/main" id="{CCBA2A63-5939-BD5A-7393-1E146F96E9D1}"/>
              </a:ext>
            </a:extLst>
          </p:cNvPr>
          <p:cNvSpPr>
            <a:spLocks noGrp="1"/>
          </p:cNvSpPr>
          <p:nvPr>
            <p:ph type="title"/>
          </p:nvPr>
        </p:nvSpPr>
        <p:spPr/>
        <p:txBody>
          <a:bodyPr/>
          <a:lstStyle/>
          <a:p>
            <a:r>
              <a:rPr lang="en-GB" dirty="0"/>
              <a:t>Why this topic?</a:t>
            </a:r>
          </a:p>
        </p:txBody>
      </p:sp>
      <p:sp>
        <p:nvSpPr>
          <p:cNvPr id="6" name="Text Placeholder 5">
            <a:extLst>
              <a:ext uri="{FF2B5EF4-FFF2-40B4-BE49-F238E27FC236}">
                <a16:creationId xmlns:a16="http://schemas.microsoft.com/office/drawing/2014/main" id="{E14D5B51-912F-5901-F762-B741A2F650D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60967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erial view of empty auditorium">
            <a:extLst>
              <a:ext uri="{FF2B5EF4-FFF2-40B4-BE49-F238E27FC236}">
                <a16:creationId xmlns:a16="http://schemas.microsoft.com/office/drawing/2014/main" id="{AFD5D2F7-0E25-C586-FFEA-B2246B00E2F7}"/>
              </a:ext>
            </a:extLst>
          </p:cNvPr>
          <p:cNvPicPr>
            <a:picLocks noGrp="1" noChangeAspect="1"/>
          </p:cNvPicPr>
          <p:nvPr>
            <p:ph idx="1"/>
          </p:nvPr>
        </p:nvPicPr>
        <p:blipFill>
          <a:blip r:embed="rId2"/>
          <a:stretch>
            <a:fillRect/>
          </a:stretch>
        </p:blipFill>
        <p:spPr>
          <a:xfrm>
            <a:off x="442913" y="2667001"/>
            <a:ext cx="3529012" cy="2352674"/>
          </a:xfrm>
        </p:spPr>
      </p:pic>
      <p:sp>
        <p:nvSpPr>
          <p:cNvPr id="12" name="Text Placeholder 3">
            <a:extLst>
              <a:ext uri="{FF2B5EF4-FFF2-40B4-BE49-F238E27FC236}">
                <a16:creationId xmlns:a16="http://schemas.microsoft.com/office/drawing/2014/main" id="{646817CF-31CC-0546-E9DF-698EBC1DA86A}"/>
              </a:ext>
            </a:extLst>
          </p:cNvPr>
          <p:cNvSpPr>
            <a:spLocks noGrp="1"/>
          </p:cNvSpPr>
          <p:nvPr>
            <p:ph type="body" sz="quarter" idx="10"/>
          </p:nvPr>
        </p:nvSpPr>
        <p:spPr>
          <a:xfrm>
            <a:off x="6275387" y="6057900"/>
            <a:ext cx="5473699" cy="368888"/>
          </a:xfrm>
        </p:spPr>
        <p:txBody>
          <a:bodyPr/>
          <a:lstStyle/>
          <a:p>
            <a:endParaRPr lang="en-US"/>
          </a:p>
        </p:txBody>
      </p:sp>
      <p:sp>
        <p:nvSpPr>
          <p:cNvPr id="3" name="Title 2">
            <a:extLst>
              <a:ext uri="{FF2B5EF4-FFF2-40B4-BE49-F238E27FC236}">
                <a16:creationId xmlns:a16="http://schemas.microsoft.com/office/drawing/2014/main" id="{E951FD78-83E0-CF21-841B-E1444B74D973}"/>
              </a:ext>
            </a:extLst>
          </p:cNvPr>
          <p:cNvSpPr>
            <a:spLocks noGrp="1"/>
          </p:cNvSpPr>
          <p:nvPr>
            <p:ph type="title"/>
          </p:nvPr>
        </p:nvSpPr>
        <p:spPr>
          <a:xfrm>
            <a:off x="442912" y="800100"/>
            <a:ext cx="11306175" cy="1001983"/>
          </a:xfrm>
        </p:spPr>
        <p:txBody>
          <a:bodyPr anchor="ctr">
            <a:normAutofit/>
          </a:bodyPr>
          <a:lstStyle/>
          <a:p>
            <a:r>
              <a:rPr lang="en-GB" dirty="0"/>
              <a:t>Our Experience (NTU Physics &amp; Maths)</a:t>
            </a:r>
          </a:p>
        </p:txBody>
      </p:sp>
      <p:graphicFrame>
        <p:nvGraphicFramePr>
          <p:cNvPr id="14" name="Content Placeholder 1">
            <a:extLst>
              <a:ext uri="{FF2B5EF4-FFF2-40B4-BE49-F238E27FC236}">
                <a16:creationId xmlns:a16="http://schemas.microsoft.com/office/drawing/2014/main" id="{C713491F-91DB-40A7-0633-36CF1A94B46C}"/>
              </a:ext>
            </a:extLst>
          </p:cNvPr>
          <p:cNvGraphicFramePr>
            <a:graphicFrameLocks noGrp="1"/>
          </p:cNvGraphicFramePr>
          <p:nvPr>
            <p:ph idx="12"/>
            <p:extLst>
              <p:ext uri="{D42A27DB-BD31-4B8C-83A1-F6EECF244321}">
                <p14:modId xmlns:p14="http://schemas.microsoft.com/office/powerpoint/2010/main" val="1757834723"/>
              </p:ext>
            </p:extLst>
          </p:nvPr>
        </p:nvGraphicFramePr>
        <p:xfrm>
          <a:off x="4332288" y="1989138"/>
          <a:ext cx="74168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298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30EEE-403F-3529-E236-856AABA89B25}"/>
              </a:ext>
            </a:extLst>
          </p:cNvPr>
          <p:cNvSpPr>
            <a:spLocks noGrp="1"/>
          </p:cNvSpPr>
          <p:nvPr>
            <p:ph sz="half" idx="1"/>
          </p:nvPr>
        </p:nvSpPr>
        <p:spPr/>
        <p:txBody>
          <a:bodyPr>
            <a:normAutofit fontScale="85000" lnSpcReduction="10000"/>
          </a:bodyPr>
          <a:lstStyle/>
          <a:p>
            <a:r>
              <a:rPr lang="en-GB" dirty="0"/>
              <a:t>“</a:t>
            </a:r>
            <a:r>
              <a:rPr lang="en-GB" b="0" i="1" dirty="0">
                <a:solidFill>
                  <a:srgbClr val="343536"/>
                </a:solidFill>
                <a:effectLst/>
                <a:latin typeface="Open Sans" panose="020B0606030504020204" pitchFamily="34" charset="0"/>
              </a:rPr>
              <a:t>We will create increased student choice and flexible learning through combinations of face-to-face, online and blended learning at greater scale</a:t>
            </a:r>
            <a:r>
              <a:rPr lang="en-GB" b="0" dirty="0">
                <a:solidFill>
                  <a:srgbClr val="343536"/>
                </a:solidFill>
                <a:effectLst/>
                <a:latin typeface="Open Sans" panose="020B0606030504020204" pitchFamily="34" charset="0"/>
              </a:rPr>
              <a:t>.” </a:t>
            </a:r>
            <a:r>
              <a:rPr lang="en-GB" b="1" dirty="0">
                <a:solidFill>
                  <a:srgbClr val="343536"/>
                </a:solidFill>
                <a:effectLst/>
                <a:latin typeface="Open Sans" panose="020B0606030504020204" pitchFamily="34" charset="0"/>
              </a:rPr>
              <a:t>UoM, </a:t>
            </a:r>
            <a:r>
              <a:rPr lang="en-GB" b="1" i="1" dirty="0">
                <a:solidFill>
                  <a:srgbClr val="343536"/>
                </a:solidFill>
                <a:effectLst/>
                <a:latin typeface="Open Sans" panose="020B0606030504020204" pitchFamily="34" charset="0"/>
              </a:rPr>
              <a:t>Our Future</a:t>
            </a:r>
          </a:p>
          <a:p>
            <a:endParaRPr lang="en-GB" b="1" dirty="0">
              <a:solidFill>
                <a:srgbClr val="343536"/>
              </a:solidFill>
              <a:effectLst/>
              <a:latin typeface="Open Sans" panose="020B0606030504020204" pitchFamily="34" charset="0"/>
            </a:endParaRPr>
          </a:p>
          <a:p>
            <a:r>
              <a:rPr lang="en-GB" i="1" dirty="0">
                <a:solidFill>
                  <a:srgbClr val="343536"/>
                </a:solidFill>
                <a:latin typeface="Open Sans" panose="020B0606030504020204" pitchFamily="34" charset="0"/>
                <a:ea typeface="Open Sans" panose="020B0606030504020204" pitchFamily="34" charset="0"/>
                <a:cs typeface="Open Sans" panose="020B0606030504020204" pitchFamily="34" charset="0"/>
              </a:rPr>
              <a:t>“</a:t>
            </a:r>
            <a:r>
              <a:rPr lang="en-GB" i="1" dirty="0">
                <a:latin typeface="Open Sans" panose="020B0606030504020204" pitchFamily="34" charset="0"/>
                <a:ea typeface="Open Sans" panose="020B0606030504020204" pitchFamily="34" charset="0"/>
                <a:cs typeface="Open Sans" panose="020B0606030504020204" pitchFamily="34" charset="0"/>
              </a:rPr>
              <a:t>Combine the best of in person and interactive online learning methods to provide more flexibility in how and when students want to study, embrace the future demand from students wanting to learn at their own pace, and open up learning opportunities to a broader range of students</a:t>
            </a:r>
            <a:r>
              <a:rPr lang="en-GB" i="1" dirty="0">
                <a:solidFill>
                  <a:srgbClr val="343536"/>
                </a:solidFill>
                <a:latin typeface="Open Sans" panose="020B0606030504020204" pitchFamily="34" charset="0"/>
                <a:ea typeface="Open Sans" panose="020B0606030504020204" pitchFamily="34" charset="0"/>
                <a:cs typeface="Open Sans" panose="020B0606030504020204" pitchFamily="34" charset="0"/>
              </a:rPr>
              <a:t>”</a:t>
            </a:r>
            <a:r>
              <a:rPr lang="en-GB" b="1" i="1" dirty="0">
                <a:solidFill>
                  <a:srgbClr val="343536"/>
                </a:solidFill>
                <a:latin typeface="Open Sans" panose="020B0606030504020204" pitchFamily="34" charset="0"/>
                <a:ea typeface="Open Sans" panose="020B0606030504020204" pitchFamily="34" charset="0"/>
                <a:cs typeface="Open Sans" panose="020B0606030504020204" pitchFamily="34" charset="0"/>
              </a:rPr>
              <a:t> </a:t>
            </a:r>
            <a:r>
              <a:rPr lang="en-GB" b="1" dirty="0" err="1">
                <a:solidFill>
                  <a:srgbClr val="343536"/>
                </a:solidFill>
                <a:latin typeface="Open Sans" panose="020B0606030504020204" pitchFamily="34" charset="0"/>
                <a:ea typeface="Open Sans" panose="020B0606030504020204" pitchFamily="34" charset="0"/>
                <a:cs typeface="Open Sans" panose="020B0606030504020204" pitchFamily="34" charset="0"/>
              </a:rPr>
              <a:t>UoL</a:t>
            </a:r>
            <a:r>
              <a:rPr lang="en-GB" b="1" dirty="0">
                <a:solidFill>
                  <a:srgbClr val="343536"/>
                </a:solidFill>
                <a:latin typeface="Open Sans" panose="020B0606030504020204" pitchFamily="34" charset="0"/>
                <a:ea typeface="Open Sans" panose="020B0606030504020204" pitchFamily="34" charset="0"/>
                <a:cs typeface="Open Sans" panose="020B0606030504020204" pitchFamily="34" charset="0"/>
              </a:rPr>
              <a:t>, </a:t>
            </a:r>
            <a:r>
              <a:rPr lang="en-GB" b="1" i="1" dirty="0">
                <a:solidFill>
                  <a:srgbClr val="343536"/>
                </a:solidFill>
                <a:latin typeface="Open Sans" panose="020B0606030504020204" pitchFamily="34" charset="0"/>
                <a:ea typeface="Open Sans" panose="020B0606030504020204" pitchFamily="34" charset="0"/>
                <a:cs typeface="Open Sans" panose="020B0606030504020204" pitchFamily="34" charset="0"/>
              </a:rPr>
              <a:t>Liverpool 2031: Our Strategic Ambition</a:t>
            </a:r>
          </a:p>
          <a:p>
            <a:endParaRPr lang="en-GB" b="1" i="1" dirty="0">
              <a:solidFill>
                <a:srgbClr val="343536"/>
              </a:solidFill>
              <a:latin typeface="Open Sans" panose="020B0606030504020204" pitchFamily="34" charset="0"/>
            </a:endParaRPr>
          </a:p>
          <a:p>
            <a:r>
              <a:rPr lang="en-GB" i="1" dirty="0">
                <a:solidFill>
                  <a:srgbClr val="343536"/>
                </a:solidFill>
                <a:effectLst/>
                <a:latin typeface="Open Sans" panose="020B0606030504020204" pitchFamily="34" charset="0"/>
              </a:rPr>
              <a:t>“We will weave face-to-face and digital provision seamlessly into all our programmes so students can plot their own routes through our courses” </a:t>
            </a:r>
            <a:r>
              <a:rPr lang="en-GB" b="1" dirty="0">
                <a:solidFill>
                  <a:srgbClr val="343536"/>
                </a:solidFill>
                <a:effectLst/>
                <a:latin typeface="Open Sans" panose="020B0606030504020204" pitchFamily="34" charset="0"/>
              </a:rPr>
              <a:t>NTU, </a:t>
            </a:r>
            <a:r>
              <a:rPr lang="en-GB" b="1" i="1" dirty="0">
                <a:solidFill>
                  <a:srgbClr val="343536"/>
                </a:solidFill>
                <a:effectLst/>
                <a:latin typeface="Open Sans" panose="020B0606030504020204" pitchFamily="34" charset="0"/>
              </a:rPr>
              <a:t>University, Reimagined</a:t>
            </a:r>
            <a:endParaRPr lang="en-GB" i="1" dirty="0">
              <a:solidFill>
                <a:srgbClr val="343536"/>
              </a:solidFill>
              <a:effectLst/>
              <a:latin typeface="Open Sans" panose="020B0606030504020204" pitchFamily="34" charset="0"/>
            </a:endParaRPr>
          </a:p>
          <a:p>
            <a:endParaRPr lang="en-GB" i="1" dirty="0"/>
          </a:p>
        </p:txBody>
      </p:sp>
      <p:sp>
        <p:nvSpPr>
          <p:cNvPr id="3" name="Title 2">
            <a:extLst>
              <a:ext uri="{FF2B5EF4-FFF2-40B4-BE49-F238E27FC236}">
                <a16:creationId xmlns:a16="http://schemas.microsoft.com/office/drawing/2014/main" id="{E4AD0BCE-B63B-A502-3C23-713545560641}"/>
              </a:ext>
            </a:extLst>
          </p:cNvPr>
          <p:cNvSpPr>
            <a:spLocks noGrp="1"/>
          </p:cNvSpPr>
          <p:nvPr>
            <p:ph type="title"/>
          </p:nvPr>
        </p:nvSpPr>
        <p:spPr/>
        <p:txBody>
          <a:bodyPr/>
          <a:lstStyle/>
          <a:p>
            <a:r>
              <a:rPr lang="en-GB" dirty="0"/>
              <a:t>University Policies</a:t>
            </a:r>
          </a:p>
        </p:txBody>
      </p:sp>
      <p:sp>
        <p:nvSpPr>
          <p:cNvPr id="4" name="Text Placeholder 3">
            <a:extLst>
              <a:ext uri="{FF2B5EF4-FFF2-40B4-BE49-F238E27FC236}">
                <a16:creationId xmlns:a16="http://schemas.microsoft.com/office/drawing/2014/main" id="{0F7E4F4A-628D-3763-62CF-2233D283E07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3868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8052CF-C0CC-4151-A9E0-DE5901D7CB50}"/>
              </a:ext>
            </a:extLst>
          </p:cNvPr>
          <p:cNvSpPr>
            <a:spLocks noGrp="1"/>
          </p:cNvSpPr>
          <p:nvPr>
            <p:ph type="title"/>
          </p:nvPr>
        </p:nvSpPr>
        <p:spPr/>
        <p:txBody>
          <a:bodyPr/>
          <a:lstStyle/>
          <a:p>
            <a:r>
              <a:rPr lang="en-GB" dirty="0"/>
              <a:t>The UK HE Mathematics Landscape</a:t>
            </a:r>
          </a:p>
        </p:txBody>
      </p:sp>
      <p:graphicFrame>
        <p:nvGraphicFramePr>
          <p:cNvPr id="5" name="Content Placeholder 4">
            <a:extLst>
              <a:ext uri="{FF2B5EF4-FFF2-40B4-BE49-F238E27FC236}">
                <a16:creationId xmlns:a16="http://schemas.microsoft.com/office/drawing/2014/main" id="{46140FD2-B51B-A18F-39AF-97138547BF90}"/>
              </a:ext>
            </a:extLst>
          </p:cNvPr>
          <p:cNvGraphicFramePr>
            <a:graphicFrameLocks noGrp="1"/>
          </p:cNvGraphicFramePr>
          <p:nvPr>
            <p:ph idx="1"/>
            <p:extLst>
              <p:ext uri="{D42A27DB-BD31-4B8C-83A1-F6EECF244321}">
                <p14:modId xmlns:p14="http://schemas.microsoft.com/office/powerpoint/2010/main" val="1494242004"/>
              </p:ext>
            </p:extLst>
          </p:nvPr>
        </p:nvGraphicFramePr>
        <p:xfrm>
          <a:off x="442913" y="1989138"/>
          <a:ext cx="11227005" cy="1152414"/>
        </p:xfrm>
        <a:graphic>
          <a:graphicData uri="http://schemas.openxmlformats.org/drawingml/2006/table">
            <a:tbl>
              <a:tblPr firstRow="1" bandRow="1">
                <a:tableStyleId>{5C22544A-7EE6-4342-B048-85BDC9FD1C3A}</a:tableStyleId>
              </a:tblPr>
              <a:tblGrid>
                <a:gridCol w="3742335">
                  <a:extLst>
                    <a:ext uri="{9D8B030D-6E8A-4147-A177-3AD203B41FA5}">
                      <a16:colId xmlns:a16="http://schemas.microsoft.com/office/drawing/2014/main" val="614334278"/>
                    </a:ext>
                  </a:extLst>
                </a:gridCol>
                <a:gridCol w="3742335">
                  <a:extLst>
                    <a:ext uri="{9D8B030D-6E8A-4147-A177-3AD203B41FA5}">
                      <a16:colId xmlns:a16="http://schemas.microsoft.com/office/drawing/2014/main" val="3001755918"/>
                    </a:ext>
                  </a:extLst>
                </a:gridCol>
                <a:gridCol w="3742335">
                  <a:extLst>
                    <a:ext uri="{9D8B030D-6E8A-4147-A177-3AD203B41FA5}">
                      <a16:colId xmlns:a16="http://schemas.microsoft.com/office/drawing/2014/main" val="204952189"/>
                    </a:ext>
                  </a:extLst>
                </a:gridCol>
              </a:tblGrid>
              <a:tr h="422745">
                <a:tc>
                  <a:txBody>
                    <a:bodyPr/>
                    <a:lstStyle/>
                    <a:p>
                      <a:endParaRPr lang="en-GB" dirty="0"/>
                    </a:p>
                  </a:txBody>
                  <a:tcPr>
                    <a:solidFill>
                      <a:srgbClr val="FFFFCC"/>
                    </a:solidFill>
                  </a:tcPr>
                </a:tc>
                <a:tc>
                  <a:txBody>
                    <a:bodyPr/>
                    <a:lstStyle/>
                    <a:p>
                      <a:r>
                        <a:rPr lang="en-GB" dirty="0">
                          <a:solidFill>
                            <a:schemeClr val="bg1"/>
                          </a:solidFill>
                        </a:rPr>
                        <a:t>Distance Option Courses</a:t>
                      </a:r>
                    </a:p>
                  </a:txBody>
                  <a:tcPr anchor="ctr"/>
                </a:tc>
                <a:tc>
                  <a:txBody>
                    <a:bodyPr/>
                    <a:lstStyle/>
                    <a:p>
                      <a:r>
                        <a:rPr lang="en-GB" dirty="0">
                          <a:solidFill>
                            <a:schemeClr val="bg1"/>
                          </a:solidFill>
                        </a:rPr>
                        <a:t>On-Campus Universities</a:t>
                      </a:r>
                    </a:p>
                  </a:txBody>
                  <a:tcPr anchor="ctr"/>
                </a:tc>
                <a:extLst>
                  <a:ext uri="{0D108BD9-81ED-4DB2-BD59-A6C34878D82A}">
                    <a16:rowId xmlns:a16="http://schemas.microsoft.com/office/drawing/2014/main" val="820703507"/>
                  </a:ext>
                </a:extLst>
              </a:tr>
              <a:tr h="729669">
                <a:tc>
                  <a:txBody>
                    <a:bodyPr/>
                    <a:lstStyle/>
                    <a:p>
                      <a:r>
                        <a:rPr lang="en-GB" b="1" dirty="0">
                          <a:solidFill>
                            <a:schemeClr val="bg1"/>
                          </a:solidFill>
                        </a:rPr>
                        <a:t>Mathematics Undergraduate Students 2022/23</a:t>
                      </a:r>
                    </a:p>
                  </a:txBody>
                  <a:tcPr>
                    <a:solidFill>
                      <a:srgbClr val="E6005B"/>
                    </a:solidFill>
                  </a:tcPr>
                </a:tc>
                <a:tc>
                  <a:txBody>
                    <a:bodyPr/>
                    <a:lstStyle/>
                    <a:p>
                      <a:pPr algn="ctr"/>
                      <a:r>
                        <a:rPr lang="en-GB" b="1" dirty="0"/>
                        <a:t>3845 (11%)</a:t>
                      </a:r>
                    </a:p>
                  </a:txBody>
                  <a:tcPr anchor="ctr"/>
                </a:tc>
                <a:tc>
                  <a:txBody>
                    <a:bodyPr/>
                    <a:lstStyle/>
                    <a:p>
                      <a:pPr algn="ctr"/>
                      <a:r>
                        <a:rPr lang="en-GB" b="1" dirty="0"/>
                        <a:t>30495 (89%)</a:t>
                      </a:r>
                    </a:p>
                  </a:txBody>
                  <a:tcPr anchor="ctr"/>
                </a:tc>
                <a:extLst>
                  <a:ext uri="{0D108BD9-81ED-4DB2-BD59-A6C34878D82A}">
                    <a16:rowId xmlns:a16="http://schemas.microsoft.com/office/drawing/2014/main" val="459960565"/>
                  </a:ext>
                </a:extLst>
              </a:tr>
            </a:tbl>
          </a:graphicData>
        </a:graphic>
      </p:graphicFrame>
      <p:sp>
        <p:nvSpPr>
          <p:cNvPr id="8" name="Content Placeholder 7">
            <a:extLst>
              <a:ext uri="{FF2B5EF4-FFF2-40B4-BE49-F238E27FC236}">
                <a16:creationId xmlns:a16="http://schemas.microsoft.com/office/drawing/2014/main" id="{31508B36-9C08-87E0-4B9E-664B9ADBC578}"/>
              </a:ext>
            </a:extLst>
          </p:cNvPr>
          <p:cNvSpPr>
            <a:spLocks noGrp="1"/>
          </p:cNvSpPr>
          <p:nvPr>
            <p:ph idx="12"/>
          </p:nvPr>
        </p:nvSpPr>
        <p:spPr>
          <a:xfrm>
            <a:off x="442913" y="3429000"/>
            <a:ext cx="11306175" cy="2268537"/>
          </a:xfrm>
        </p:spPr>
        <p:txBody>
          <a:bodyPr>
            <a:normAutofit fontScale="85000" lnSpcReduction="10000"/>
          </a:bodyPr>
          <a:lstStyle/>
          <a:p>
            <a:r>
              <a:rPr lang="en-GB" dirty="0"/>
              <a:t>Data from HESA (Higher Education Statistics Agency)</a:t>
            </a:r>
          </a:p>
          <a:p>
            <a:endParaRPr lang="en-GB" dirty="0"/>
          </a:p>
          <a:p>
            <a:r>
              <a:rPr lang="en-GB" dirty="0"/>
              <a:t>Open university is the biggest single provider but on-campus still very much the go-to option </a:t>
            </a:r>
          </a:p>
          <a:p>
            <a:endParaRPr lang="en-GB" dirty="0"/>
          </a:p>
          <a:p>
            <a:r>
              <a:rPr lang="en-GB" b="1" dirty="0"/>
              <a:t>Key point: </a:t>
            </a:r>
            <a:r>
              <a:rPr lang="en-GB" dirty="0"/>
              <a:t>the specialist distance option exists</a:t>
            </a:r>
          </a:p>
        </p:txBody>
      </p:sp>
      <p:sp>
        <p:nvSpPr>
          <p:cNvPr id="7" name="Text Placeholder 6">
            <a:extLst>
              <a:ext uri="{FF2B5EF4-FFF2-40B4-BE49-F238E27FC236}">
                <a16:creationId xmlns:a16="http://schemas.microsoft.com/office/drawing/2014/main" id="{4A876EDE-5F6B-4370-E762-F8DF66BA716E}"/>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3192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4F76A4-EA08-D5C2-4D9F-5BE0C239F0CA}"/>
              </a:ext>
            </a:extLst>
          </p:cNvPr>
          <p:cNvSpPr>
            <a:spLocks noGrp="1"/>
          </p:cNvSpPr>
          <p:nvPr>
            <p:ph type="title"/>
          </p:nvPr>
        </p:nvSpPr>
        <p:spPr>
          <a:xfrm>
            <a:off x="442912" y="800100"/>
            <a:ext cx="11306175" cy="1001983"/>
          </a:xfrm>
        </p:spPr>
        <p:txBody>
          <a:bodyPr anchor="ctr">
            <a:normAutofit/>
          </a:bodyPr>
          <a:lstStyle/>
          <a:p>
            <a:r>
              <a:rPr lang="en-GB" dirty="0"/>
              <a:t>My Assumption(s)</a:t>
            </a:r>
          </a:p>
        </p:txBody>
      </p:sp>
      <p:sp>
        <p:nvSpPr>
          <p:cNvPr id="10" name="Text Placeholder 3">
            <a:extLst>
              <a:ext uri="{FF2B5EF4-FFF2-40B4-BE49-F238E27FC236}">
                <a16:creationId xmlns:a16="http://schemas.microsoft.com/office/drawing/2014/main" id="{000F7473-2A97-3665-06DC-42CDA2CF5491}"/>
              </a:ext>
            </a:extLst>
          </p:cNvPr>
          <p:cNvSpPr>
            <a:spLocks noGrp="1"/>
          </p:cNvSpPr>
          <p:nvPr>
            <p:ph type="body" sz="quarter" idx="10"/>
          </p:nvPr>
        </p:nvSpPr>
        <p:spPr>
          <a:xfrm>
            <a:off x="6275387" y="6057900"/>
            <a:ext cx="5473699" cy="368888"/>
          </a:xfrm>
        </p:spPr>
        <p:txBody>
          <a:bodyPr/>
          <a:lstStyle/>
          <a:p>
            <a:endParaRPr lang="en-US"/>
          </a:p>
        </p:txBody>
      </p:sp>
      <p:graphicFrame>
        <p:nvGraphicFramePr>
          <p:cNvPr id="6" name="Content Placeholder 1">
            <a:extLst>
              <a:ext uri="{FF2B5EF4-FFF2-40B4-BE49-F238E27FC236}">
                <a16:creationId xmlns:a16="http://schemas.microsoft.com/office/drawing/2014/main" id="{9ADAA3B9-B8C2-AE59-73EC-E7C1C79FD04B}"/>
              </a:ext>
            </a:extLst>
          </p:cNvPr>
          <p:cNvGraphicFramePr>
            <a:graphicFrameLocks noGrp="1"/>
          </p:cNvGraphicFramePr>
          <p:nvPr>
            <p:ph sz="half" idx="1"/>
            <p:extLst>
              <p:ext uri="{D42A27DB-BD31-4B8C-83A1-F6EECF244321}">
                <p14:modId xmlns:p14="http://schemas.microsoft.com/office/powerpoint/2010/main" val="4225552806"/>
              </p:ext>
            </p:extLst>
          </p:nvPr>
        </p:nvGraphicFramePr>
        <p:xfrm>
          <a:off x="442913" y="1989138"/>
          <a:ext cx="11306174" cy="370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79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DCA05-A3AD-38CA-F742-D05C1AA7C613}"/>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DDB93FEE-D450-B477-F9CC-EE04780CFE27}"/>
              </a:ext>
            </a:extLst>
          </p:cNvPr>
          <p:cNvSpPr>
            <a:spLocks noGrp="1"/>
          </p:cNvSpPr>
          <p:nvPr>
            <p:ph type="ctrTitle"/>
          </p:nvPr>
        </p:nvSpPr>
        <p:spPr/>
        <p:txBody>
          <a:bodyPr>
            <a:normAutofit fontScale="90000"/>
          </a:bodyPr>
          <a:lstStyle/>
          <a:p>
            <a:r>
              <a:rPr lang="en-GB" sz="3200" dirty="0"/>
              <a:t>We should be providing an experience that encourages students to come to campus whilst ensuring that those who must work remotely are able to engage fully in their course, without negative impact</a:t>
            </a:r>
          </a:p>
        </p:txBody>
      </p:sp>
      <p:sp>
        <p:nvSpPr>
          <p:cNvPr id="4" name="Subtitle 3">
            <a:extLst>
              <a:ext uri="{FF2B5EF4-FFF2-40B4-BE49-F238E27FC236}">
                <a16:creationId xmlns:a16="http://schemas.microsoft.com/office/drawing/2014/main" id="{58ACA738-3AF3-1E1F-24D5-0123DF7583E4}"/>
              </a:ext>
            </a:extLst>
          </p:cNvPr>
          <p:cNvSpPr>
            <a:spLocks noGrp="1"/>
          </p:cNvSpPr>
          <p:nvPr>
            <p:ph type="subTitle" idx="1"/>
          </p:nvPr>
        </p:nvSpPr>
        <p:spPr/>
        <p:txBody>
          <a:bodyPr/>
          <a:lstStyle/>
          <a:p>
            <a:r>
              <a:rPr lang="en-GB" dirty="0"/>
              <a:t>Anon member of management at NTU (Oct 2020)</a:t>
            </a:r>
          </a:p>
        </p:txBody>
      </p:sp>
    </p:spTree>
    <p:extLst>
      <p:ext uri="{BB962C8B-B14F-4D97-AF65-F5344CB8AC3E}">
        <p14:creationId xmlns:p14="http://schemas.microsoft.com/office/powerpoint/2010/main" val="4025095436"/>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4D4715194E64A93E22D71F98E9979" ma:contentTypeVersion="12" ma:contentTypeDescription="Create a new document." ma:contentTypeScope="" ma:versionID="683db68a3907a5abc906fe512f21e51e">
  <xsd:schema xmlns:xsd="http://www.w3.org/2001/XMLSchema" xmlns:xs="http://www.w3.org/2001/XMLSchema" xmlns:p="http://schemas.microsoft.com/office/2006/metadata/properties" xmlns:ns3="9c594adf-b8f4-4f4e-a168-ac8b22c49107" xmlns:ns4="40cef561-b16e-4e29-9ccf-c0b8439cfe4e" targetNamespace="http://schemas.microsoft.com/office/2006/metadata/properties" ma:root="true" ma:fieldsID="f56163d60ee763cd08d325e7dadd841c" ns3:_="" ns4:_="">
    <xsd:import namespace="9c594adf-b8f4-4f4e-a168-ac8b22c49107"/>
    <xsd:import namespace="40cef561-b16e-4e29-9ccf-c0b8439cfe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94adf-b8f4-4f4e-a168-ac8b22c4910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cef561-b16e-4e29-9ccf-c0b8439cfe4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276D78C4-9C39-4629-90E9-87085A706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94adf-b8f4-4f4e-a168-ac8b22c49107"/>
    <ds:schemaRef ds:uri="40cef561-b16e-4e29-9ccf-c0b8439cf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F1859A-D475-4A9D-83E1-80A36DBA260F}">
  <ds:schemaRefs>
    <ds:schemaRef ds:uri="9c594adf-b8f4-4f4e-a168-ac8b22c49107"/>
    <ds:schemaRef ds:uri="http://purl.org/dc/elements/1.1/"/>
    <ds:schemaRef ds:uri="40cef561-b16e-4e29-9ccf-c0b8439cfe4e"/>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827</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Arial</vt:lpstr>
      <vt:lpstr>Calibri</vt:lpstr>
      <vt:lpstr>Open Sans</vt:lpstr>
      <vt:lpstr>Wingdings</vt:lpstr>
      <vt:lpstr>Office Theme</vt:lpstr>
      <vt:lpstr>The future of on-campus teaching and learning in mathematics</vt:lpstr>
      <vt:lpstr>Overview</vt:lpstr>
      <vt:lpstr>Context</vt:lpstr>
      <vt:lpstr>Why this topic?</vt:lpstr>
      <vt:lpstr>Our Experience (NTU Physics &amp; Maths)</vt:lpstr>
      <vt:lpstr>University Policies</vt:lpstr>
      <vt:lpstr>The UK HE Mathematics Landscape</vt:lpstr>
      <vt:lpstr>My Assumption(s)</vt:lpstr>
      <vt:lpstr>We should be providing an experience that encourages students to come to campus whilst ensuring that those who must work remotely are able to engage fully in their course, without negative impact</vt:lpstr>
      <vt:lpstr>Question Time</vt:lpstr>
      <vt:lpstr>Is my assumption reasonable?</vt:lpstr>
      <vt:lpstr>Attendance vs Engagement</vt:lpstr>
      <vt:lpstr>You are lecturing to a group of 1st year students. This is the first time you have taught this group, and you are unfamiliar to them. The number of students in the room is lower than you expected. One student arrives and tells you they need to leave but would you still mark them as present as they don’t want to get a bad reputation.</vt:lpstr>
      <vt:lpstr>You are delivering a lecture to a group of 40-50 students. Whilst it is clear that the majority are engaged with the content,there are 3 or 4 of the group that are wearing headphones. It is as if they are saying they are in the room, but they don’t care about the content. You’re frustrated by their apathy and are worried that other students might start to follow their lead.</vt:lpstr>
      <vt:lpstr>Final Thoughts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Ward, Laura</cp:lastModifiedBy>
  <cp:revision>123</cp:revision>
  <dcterms:created xsi:type="dcterms:W3CDTF">2020-08-07T10:40:47Z</dcterms:created>
  <dcterms:modified xsi:type="dcterms:W3CDTF">2025-02-24T09:11:00Z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0x010100F404D4715194E64A93E22D71F98E9979</vt:lpwstr>
  </property>
</Properties>
</file>