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A9A74-E7B2-46A3-A84B-E44C09BBE7EC}" v="362" dt="2025-03-31T11:48:59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DFC17-C26D-4D20-AB50-87FB9A4EF1D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C27F8E-D013-4C06-B062-98F861BD1BC7}">
      <dgm:prSet phldrT="[Text]"/>
      <dgm:spPr/>
      <dgm:t>
        <a:bodyPr/>
        <a:lstStyle/>
        <a:p>
          <a:r>
            <a:rPr lang="en-GB" dirty="0"/>
            <a:t>Comparative Judgement and Public Reporting</a:t>
          </a:r>
        </a:p>
      </dgm:t>
    </dgm:pt>
    <dgm:pt modelId="{422E5E5E-E8AD-4732-B4ED-23FD3AED7B49}" type="parTrans" cxnId="{60780F6E-7A7D-45FA-B6E2-308EACCC9314}">
      <dgm:prSet/>
      <dgm:spPr/>
      <dgm:t>
        <a:bodyPr/>
        <a:lstStyle/>
        <a:p>
          <a:endParaRPr lang="en-GB"/>
        </a:p>
      </dgm:t>
    </dgm:pt>
    <dgm:pt modelId="{D6E2AF74-34E1-4297-9A67-D15BCCE504CB}" type="sibTrans" cxnId="{60780F6E-7A7D-45FA-B6E2-308EACCC9314}">
      <dgm:prSet/>
      <dgm:spPr/>
      <dgm:t>
        <a:bodyPr/>
        <a:lstStyle/>
        <a:p>
          <a:endParaRPr lang="en-GB"/>
        </a:p>
      </dgm:t>
    </dgm:pt>
    <dgm:pt modelId="{D434DE1B-53A6-4510-A394-15F59A7E98E3}">
      <dgm:prSet phldrT="[Text]"/>
      <dgm:spPr/>
      <dgm:t>
        <a:bodyPr/>
        <a:lstStyle/>
        <a:p>
          <a:r>
            <a:rPr lang="en-GB" dirty="0"/>
            <a:t>Assessment of Strategic and Operational Performance</a:t>
          </a:r>
        </a:p>
      </dgm:t>
    </dgm:pt>
    <dgm:pt modelId="{E2ED7F73-35A0-403F-9B6A-6F19E3046F02}" type="parTrans" cxnId="{1EABDBA9-2919-46FD-A5D1-7E3E81A20FF2}">
      <dgm:prSet/>
      <dgm:spPr/>
      <dgm:t>
        <a:bodyPr/>
        <a:lstStyle/>
        <a:p>
          <a:endParaRPr lang="en-GB"/>
        </a:p>
      </dgm:t>
    </dgm:pt>
    <dgm:pt modelId="{BE0FEEAD-1212-4D02-93F2-D1D0D7C9ED18}" type="sibTrans" cxnId="{1EABDBA9-2919-46FD-A5D1-7E3E81A20FF2}">
      <dgm:prSet/>
      <dgm:spPr/>
      <dgm:t>
        <a:bodyPr/>
        <a:lstStyle/>
        <a:p>
          <a:endParaRPr lang="en-GB"/>
        </a:p>
      </dgm:t>
    </dgm:pt>
    <dgm:pt modelId="{885E9823-B424-4A23-AC02-2178A23C164E}">
      <dgm:prSet phldrT="[Text]"/>
      <dgm:spPr/>
      <dgm:t>
        <a:bodyPr/>
        <a:lstStyle/>
        <a:p>
          <a:r>
            <a:rPr lang="en-GB" dirty="0"/>
            <a:t>Assessment of Financial Performance and Resource Assurance and Resilience</a:t>
          </a:r>
        </a:p>
      </dgm:t>
    </dgm:pt>
    <dgm:pt modelId="{08227941-787D-4A7E-8C7B-E14B26D29C94}" type="parTrans" cxnId="{24D0DF4E-B6EF-45C5-9069-033C6EDDB9C0}">
      <dgm:prSet/>
      <dgm:spPr/>
      <dgm:t>
        <a:bodyPr/>
        <a:lstStyle/>
        <a:p>
          <a:endParaRPr lang="en-GB"/>
        </a:p>
      </dgm:t>
    </dgm:pt>
    <dgm:pt modelId="{05C8624A-DE40-4021-A20A-1DD4EB1EF43B}" type="sibTrans" cxnId="{24D0DF4E-B6EF-45C5-9069-033C6EDDB9C0}">
      <dgm:prSet/>
      <dgm:spPr/>
      <dgm:t>
        <a:bodyPr/>
        <a:lstStyle/>
        <a:p>
          <a:endParaRPr lang="en-GB"/>
        </a:p>
      </dgm:t>
    </dgm:pt>
    <dgm:pt modelId="{6387E640-C377-475F-82EC-2970FDE07B9E}">
      <dgm:prSet phldrT="[Text]"/>
      <dgm:spPr/>
      <dgm:t>
        <a:bodyPr/>
        <a:lstStyle/>
        <a:p>
          <a:r>
            <a:rPr lang="en-GB" dirty="0"/>
            <a:t>Assessment of Improvement Innovation and Systemic Contribution</a:t>
          </a:r>
        </a:p>
      </dgm:t>
    </dgm:pt>
    <dgm:pt modelId="{73C55A96-524E-4F8D-A950-247E7D2BF8C0}" type="parTrans" cxnId="{FDD713D5-E33D-436F-9F3F-635911757B74}">
      <dgm:prSet/>
      <dgm:spPr/>
      <dgm:t>
        <a:bodyPr/>
        <a:lstStyle/>
        <a:p>
          <a:endParaRPr lang="en-GB"/>
        </a:p>
      </dgm:t>
    </dgm:pt>
    <dgm:pt modelId="{70049DCE-D541-4F68-AB6D-5CA80216024F}" type="sibTrans" cxnId="{FDD713D5-E33D-436F-9F3F-635911757B74}">
      <dgm:prSet/>
      <dgm:spPr/>
      <dgm:t>
        <a:bodyPr/>
        <a:lstStyle/>
        <a:p>
          <a:endParaRPr lang="en-GB"/>
        </a:p>
      </dgm:t>
    </dgm:pt>
    <dgm:pt modelId="{7750060E-13F8-404C-8FB7-C6F371F1810D}">
      <dgm:prSet phldrT="[Text]"/>
      <dgm:spPr/>
      <dgm:t>
        <a:bodyPr/>
        <a:lstStyle/>
        <a:p>
          <a:r>
            <a:rPr lang="en-GB" dirty="0"/>
            <a:t>Assessment of individual and collective performance of Collaborations and Partnerships</a:t>
          </a:r>
        </a:p>
      </dgm:t>
    </dgm:pt>
    <dgm:pt modelId="{86BAD9DF-0414-48F9-86A7-106860E05ED4}" type="parTrans" cxnId="{A7165A8A-5659-4F91-96A4-39B2A7B27EA1}">
      <dgm:prSet/>
      <dgm:spPr/>
      <dgm:t>
        <a:bodyPr/>
        <a:lstStyle/>
        <a:p>
          <a:endParaRPr lang="en-GB"/>
        </a:p>
      </dgm:t>
    </dgm:pt>
    <dgm:pt modelId="{196D9717-8ECB-4D2F-9C8E-C65B4AAC604E}" type="sibTrans" cxnId="{A7165A8A-5659-4F91-96A4-39B2A7B27EA1}">
      <dgm:prSet/>
      <dgm:spPr/>
      <dgm:t>
        <a:bodyPr/>
        <a:lstStyle/>
        <a:p>
          <a:endParaRPr lang="en-GB"/>
        </a:p>
      </dgm:t>
    </dgm:pt>
    <dgm:pt modelId="{997222B2-CEA0-4381-B13D-70AF3DA424AF}" type="pres">
      <dgm:prSet presAssocID="{FC5DFC17-C26D-4D20-AB50-87FB9A4EF1D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A8D15F-0DE1-43B5-B563-1510F4B2B408}" type="pres">
      <dgm:prSet presAssocID="{FC5DFC17-C26D-4D20-AB50-87FB9A4EF1D4}" presName="matrix" presStyleCnt="0"/>
      <dgm:spPr/>
    </dgm:pt>
    <dgm:pt modelId="{302A5890-9656-4FB3-BE59-08D92FFA027E}" type="pres">
      <dgm:prSet presAssocID="{FC5DFC17-C26D-4D20-AB50-87FB9A4EF1D4}" presName="tile1" presStyleLbl="node1" presStyleIdx="0" presStyleCnt="4"/>
      <dgm:spPr/>
    </dgm:pt>
    <dgm:pt modelId="{8C43D820-23D9-455C-8C55-A5A6027AF3C8}" type="pres">
      <dgm:prSet presAssocID="{FC5DFC17-C26D-4D20-AB50-87FB9A4EF1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A776B2-7909-4541-8885-7E46844AA1BE}" type="pres">
      <dgm:prSet presAssocID="{FC5DFC17-C26D-4D20-AB50-87FB9A4EF1D4}" presName="tile2" presStyleLbl="node1" presStyleIdx="1" presStyleCnt="4" custLinFactNeighborX="92328" custLinFactNeighborY="-57608"/>
      <dgm:spPr/>
    </dgm:pt>
    <dgm:pt modelId="{59C92A1B-3D8C-4F97-82C8-9FA7A7F013BC}" type="pres">
      <dgm:prSet presAssocID="{FC5DFC17-C26D-4D20-AB50-87FB9A4EF1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4E31E6-2A23-4907-84E0-ED6698692578}" type="pres">
      <dgm:prSet presAssocID="{FC5DFC17-C26D-4D20-AB50-87FB9A4EF1D4}" presName="tile3" presStyleLbl="node1" presStyleIdx="2" presStyleCnt="4"/>
      <dgm:spPr/>
    </dgm:pt>
    <dgm:pt modelId="{96F2C4A1-A80D-4CA9-80F7-AD151D3E33E9}" type="pres">
      <dgm:prSet presAssocID="{FC5DFC17-C26D-4D20-AB50-87FB9A4EF1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3D8015-2AAA-4446-AEC0-85DB93B62483}" type="pres">
      <dgm:prSet presAssocID="{FC5DFC17-C26D-4D20-AB50-87FB9A4EF1D4}" presName="tile4" presStyleLbl="node1" presStyleIdx="3" presStyleCnt="4"/>
      <dgm:spPr/>
    </dgm:pt>
    <dgm:pt modelId="{463BB380-43AA-4105-B2D6-008629DE5CBF}" type="pres">
      <dgm:prSet presAssocID="{FC5DFC17-C26D-4D20-AB50-87FB9A4EF1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E5210C-B090-4AE4-9B56-42A5047A9B13}" type="pres">
      <dgm:prSet presAssocID="{FC5DFC17-C26D-4D20-AB50-87FB9A4EF1D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C9C21D-CF49-429C-A5EE-36DC4596E8D8}" type="presOf" srcId="{885E9823-B424-4A23-AC02-2178A23C164E}" destId="{C1A776B2-7909-4541-8885-7E46844AA1BE}" srcOrd="0" destOrd="0" presId="urn:microsoft.com/office/officeart/2005/8/layout/matrix1"/>
    <dgm:cxn modelId="{B1A3012B-C918-401A-9896-A06DAC041516}" type="presOf" srcId="{7750060E-13F8-404C-8FB7-C6F371F1810D}" destId="{EC3D8015-2AAA-4446-AEC0-85DB93B62483}" srcOrd="0" destOrd="0" presId="urn:microsoft.com/office/officeart/2005/8/layout/matrix1"/>
    <dgm:cxn modelId="{60780F6E-7A7D-45FA-B6E2-308EACCC9314}" srcId="{FC5DFC17-C26D-4D20-AB50-87FB9A4EF1D4}" destId="{EAC27F8E-D013-4C06-B062-98F861BD1BC7}" srcOrd="0" destOrd="0" parTransId="{422E5E5E-E8AD-4732-B4ED-23FD3AED7B49}" sibTransId="{D6E2AF74-34E1-4297-9A67-D15BCCE504CB}"/>
    <dgm:cxn modelId="{24D0DF4E-B6EF-45C5-9069-033C6EDDB9C0}" srcId="{EAC27F8E-D013-4C06-B062-98F861BD1BC7}" destId="{885E9823-B424-4A23-AC02-2178A23C164E}" srcOrd="1" destOrd="0" parTransId="{08227941-787D-4A7E-8C7B-E14B26D29C94}" sibTransId="{05C8624A-DE40-4021-A20A-1DD4EB1EF43B}"/>
    <dgm:cxn modelId="{21784F72-49AB-46E9-88E1-9ED3A1EE74F6}" type="presOf" srcId="{885E9823-B424-4A23-AC02-2178A23C164E}" destId="{59C92A1B-3D8C-4F97-82C8-9FA7A7F013BC}" srcOrd="1" destOrd="0" presId="urn:microsoft.com/office/officeart/2005/8/layout/matrix1"/>
    <dgm:cxn modelId="{EC717689-12FA-412B-946B-64655962AF97}" type="presOf" srcId="{D434DE1B-53A6-4510-A394-15F59A7E98E3}" destId="{8C43D820-23D9-455C-8C55-A5A6027AF3C8}" srcOrd="1" destOrd="0" presId="urn:microsoft.com/office/officeart/2005/8/layout/matrix1"/>
    <dgm:cxn modelId="{A7165A8A-5659-4F91-96A4-39B2A7B27EA1}" srcId="{EAC27F8E-D013-4C06-B062-98F861BD1BC7}" destId="{7750060E-13F8-404C-8FB7-C6F371F1810D}" srcOrd="3" destOrd="0" parTransId="{86BAD9DF-0414-48F9-86A7-106860E05ED4}" sibTransId="{196D9717-8ECB-4D2F-9C8E-C65B4AAC604E}"/>
    <dgm:cxn modelId="{DDFA8296-1D3E-45FC-B0C5-253B7B29439F}" type="presOf" srcId="{7750060E-13F8-404C-8FB7-C6F371F1810D}" destId="{463BB380-43AA-4105-B2D6-008629DE5CBF}" srcOrd="1" destOrd="0" presId="urn:microsoft.com/office/officeart/2005/8/layout/matrix1"/>
    <dgm:cxn modelId="{1EABDBA9-2919-46FD-A5D1-7E3E81A20FF2}" srcId="{EAC27F8E-D013-4C06-B062-98F861BD1BC7}" destId="{D434DE1B-53A6-4510-A394-15F59A7E98E3}" srcOrd="0" destOrd="0" parTransId="{E2ED7F73-35A0-403F-9B6A-6F19E3046F02}" sibTransId="{BE0FEEAD-1212-4D02-93F2-D1D0D7C9ED18}"/>
    <dgm:cxn modelId="{42C972BB-FB49-4CF1-B3A1-10A813559FE8}" type="presOf" srcId="{FC5DFC17-C26D-4D20-AB50-87FB9A4EF1D4}" destId="{997222B2-CEA0-4381-B13D-70AF3DA424AF}" srcOrd="0" destOrd="0" presId="urn:microsoft.com/office/officeart/2005/8/layout/matrix1"/>
    <dgm:cxn modelId="{879A0AD2-AEC9-4EF2-862A-DFE576C6C40C}" type="presOf" srcId="{D434DE1B-53A6-4510-A394-15F59A7E98E3}" destId="{302A5890-9656-4FB3-BE59-08D92FFA027E}" srcOrd="0" destOrd="0" presId="urn:microsoft.com/office/officeart/2005/8/layout/matrix1"/>
    <dgm:cxn modelId="{FDD713D5-E33D-436F-9F3F-635911757B74}" srcId="{EAC27F8E-D013-4C06-B062-98F861BD1BC7}" destId="{6387E640-C377-475F-82EC-2970FDE07B9E}" srcOrd="2" destOrd="0" parTransId="{73C55A96-524E-4F8D-A950-247E7D2BF8C0}" sibTransId="{70049DCE-D541-4F68-AB6D-5CA80216024F}"/>
    <dgm:cxn modelId="{BEDEB0EE-797C-4940-BAA7-8D0E0F3C930F}" type="presOf" srcId="{EAC27F8E-D013-4C06-B062-98F861BD1BC7}" destId="{CAE5210C-B090-4AE4-9B56-42A5047A9B13}" srcOrd="0" destOrd="0" presId="urn:microsoft.com/office/officeart/2005/8/layout/matrix1"/>
    <dgm:cxn modelId="{5237E1F6-4D7B-47B4-93E9-4ABE1FD83BE5}" type="presOf" srcId="{6387E640-C377-475F-82EC-2970FDE07B9E}" destId="{AE4E31E6-2A23-4907-84E0-ED6698692578}" srcOrd="0" destOrd="0" presId="urn:microsoft.com/office/officeart/2005/8/layout/matrix1"/>
    <dgm:cxn modelId="{EE691AF9-95CF-453E-A8BB-A5773751AAD9}" type="presOf" srcId="{6387E640-C377-475F-82EC-2970FDE07B9E}" destId="{96F2C4A1-A80D-4CA9-80F7-AD151D3E33E9}" srcOrd="1" destOrd="0" presId="urn:microsoft.com/office/officeart/2005/8/layout/matrix1"/>
    <dgm:cxn modelId="{2F659FC3-36A3-4A93-84C6-31A674984848}" type="presParOf" srcId="{997222B2-CEA0-4381-B13D-70AF3DA424AF}" destId="{77A8D15F-0DE1-43B5-B563-1510F4B2B408}" srcOrd="0" destOrd="0" presId="urn:microsoft.com/office/officeart/2005/8/layout/matrix1"/>
    <dgm:cxn modelId="{6B97AE9B-3B8E-4281-9553-B502A290F0F5}" type="presParOf" srcId="{77A8D15F-0DE1-43B5-B563-1510F4B2B408}" destId="{302A5890-9656-4FB3-BE59-08D92FFA027E}" srcOrd="0" destOrd="0" presId="urn:microsoft.com/office/officeart/2005/8/layout/matrix1"/>
    <dgm:cxn modelId="{B9A6631E-4D1A-46B0-9273-F0F9DD67D125}" type="presParOf" srcId="{77A8D15F-0DE1-43B5-B563-1510F4B2B408}" destId="{8C43D820-23D9-455C-8C55-A5A6027AF3C8}" srcOrd="1" destOrd="0" presId="urn:microsoft.com/office/officeart/2005/8/layout/matrix1"/>
    <dgm:cxn modelId="{501D2E45-D58C-42C9-A260-757B8C0FD4A2}" type="presParOf" srcId="{77A8D15F-0DE1-43B5-B563-1510F4B2B408}" destId="{C1A776B2-7909-4541-8885-7E46844AA1BE}" srcOrd="2" destOrd="0" presId="urn:microsoft.com/office/officeart/2005/8/layout/matrix1"/>
    <dgm:cxn modelId="{76320139-20DF-4828-8C78-2FA47CBA8F22}" type="presParOf" srcId="{77A8D15F-0DE1-43B5-B563-1510F4B2B408}" destId="{59C92A1B-3D8C-4F97-82C8-9FA7A7F013BC}" srcOrd="3" destOrd="0" presId="urn:microsoft.com/office/officeart/2005/8/layout/matrix1"/>
    <dgm:cxn modelId="{D4E5876F-94A5-494E-84C2-53BFDE964EA3}" type="presParOf" srcId="{77A8D15F-0DE1-43B5-B563-1510F4B2B408}" destId="{AE4E31E6-2A23-4907-84E0-ED6698692578}" srcOrd="4" destOrd="0" presId="urn:microsoft.com/office/officeart/2005/8/layout/matrix1"/>
    <dgm:cxn modelId="{5F140594-6ABF-45EA-978A-622F3D3DCEFD}" type="presParOf" srcId="{77A8D15F-0DE1-43B5-B563-1510F4B2B408}" destId="{96F2C4A1-A80D-4CA9-80F7-AD151D3E33E9}" srcOrd="5" destOrd="0" presId="urn:microsoft.com/office/officeart/2005/8/layout/matrix1"/>
    <dgm:cxn modelId="{688A59FF-E87F-45ED-8794-777ACB8133FD}" type="presParOf" srcId="{77A8D15F-0DE1-43B5-B563-1510F4B2B408}" destId="{EC3D8015-2AAA-4446-AEC0-85DB93B62483}" srcOrd="6" destOrd="0" presId="urn:microsoft.com/office/officeart/2005/8/layout/matrix1"/>
    <dgm:cxn modelId="{79101B2C-6A6D-4FCF-98EE-82ADA0B8CFF4}" type="presParOf" srcId="{77A8D15F-0DE1-43B5-B563-1510F4B2B408}" destId="{463BB380-43AA-4105-B2D6-008629DE5CBF}" srcOrd="7" destOrd="0" presId="urn:microsoft.com/office/officeart/2005/8/layout/matrix1"/>
    <dgm:cxn modelId="{30D528D6-A5F4-4532-9683-1A136BCEA853}" type="presParOf" srcId="{997222B2-CEA0-4381-B13D-70AF3DA424AF}" destId="{CAE5210C-B090-4AE4-9B56-42A5047A9B1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A5890-9656-4FB3-BE59-08D92FFA027E}">
      <dsp:nvSpPr>
        <dsp:cNvPr id="0" name=""/>
        <dsp:cNvSpPr/>
      </dsp:nvSpPr>
      <dsp:spPr>
        <a:xfrm rot="16200000">
          <a:off x="1059712" y="-1059712"/>
          <a:ext cx="2292700" cy="44121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 of Strategic and Operational Performance</a:t>
          </a:r>
        </a:p>
      </dsp:txBody>
      <dsp:txXfrm rot="5400000">
        <a:off x="0" y="0"/>
        <a:ext cx="4412124" cy="1719525"/>
      </dsp:txXfrm>
    </dsp:sp>
    <dsp:sp modelId="{C1A776B2-7909-4541-8885-7E46844AA1BE}">
      <dsp:nvSpPr>
        <dsp:cNvPr id="0" name=""/>
        <dsp:cNvSpPr/>
      </dsp:nvSpPr>
      <dsp:spPr>
        <a:xfrm>
          <a:off x="4412124" y="0"/>
          <a:ext cx="4412124" cy="2292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 of Financial Performance and Resource Assurance and Resilience</a:t>
          </a:r>
        </a:p>
      </dsp:txBody>
      <dsp:txXfrm>
        <a:off x="4412124" y="0"/>
        <a:ext cx="4412124" cy="1719525"/>
      </dsp:txXfrm>
    </dsp:sp>
    <dsp:sp modelId="{AE4E31E6-2A23-4907-84E0-ED6698692578}">
      <dsp:nvSpPr>
        <dsp:cNvPr id="0" name=""/>
        <dsp:cNvSpPr/>
      </dsp:nvSpPr>
      <dsp:spPr>
        <a:xfrm rot="10800000">
          <a:off x="0" y="2292700"/>
          <a:ext cx="4412124" cy="2292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 of Improvement Innovation and Systemic Contribution</a:t>
          </a:r>
        </a:p>
      </dsp:txBody>
      <dsp:txXfrm rot="10800000">
        <a:off x="0" y="2865875"/>
        <a:ext cx="4412124" cy="1719525"/>
      </dsp:txXfrm>
    </dsp:sp>
    <dsp:sp modelId="{EC3D8015-2AAA-4446-AEC0-85DB93B62483}">
      <dsp:nvSpPr>
        <dsp:cNvPr id="0" name=""/>
        <dsp:cNvSpPr/>
      </dsp:nvSpPr>
      <dsp:spPr>
        <a:xfrm rot="5400000">
          <a:off x="5471836" y="1232988"/>
          <a:ext cx="2292700" cy="44121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 of individual and collective performance of Collaborations and Partnerships</a:t>
          </a:r>
        </a:p>
      </dsp:txBody>
      <dsp:txXfrm rot="-5400000">
        <a:off x="4412124" y="2865874"/>
        <a:ext cx="4412124" cy="1719525"/>
      </dsp:txXfrm>
    </dsp:sp>
    <dsp:sp modelId="{CAE5210C-B090-4AE4-9B56-42A5047A9B13}">
      <dsp:nvSpPr>
        <dsp:cNvPr id="0" name=""/>
        <dsp:cNvSpPr/>
      </dsp:nvSpPr>
      <dsp:spPr>
        <a:xfrm>
          <a:off x="3088486" y="1719525"/>
          <a:ext cx="2647274" cy="11463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Comparative Judgement and Public Reporting</a:t>
          </a:r>
        </a:p>
      </dsp:txBody>
      <dsp:txXfrm>
        <a:off x="3144446" y="1775485"/>
        <a:ext cx="2535354" cy="1034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BEE5-19DB-44D3-B0AD-0CBEEFB1156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26F0-CB04-4AA0-8B37-2B7D2202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026F0-CB04-4AA0-8B37-2B7D22025A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1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5C38-40F1-A755-0962-07DE685EA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18A9C-0AAE-F3AF-D920-7CE330324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E884-5183-67CE-6420-507F7AB9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A249-CB6C-63CA-956D-3C86DADA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E9CD-308A-DA80-DBAE-542BD50E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E987-84CF-3AE9-B8D1-F1B9F614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62B23-4F0B-3339-2633-705EA074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253D4-EE91-D5DC-7A7B-21E6E0BC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BCDA-3C35-2853-C164-93C2A7E6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A9F2-4310-CAEB-7CB9-278B5979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B7BC7-0882-610E-BED1-EDEA800C0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FEDC4-A5F1-3320-B241-993FAEF03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18C1-1247-1FFC-767E-BEC1928B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FBCD9-29CA-3D6E-3272-3692F051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04A6C-56C6-4295-2BE8-583BAB6C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7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1C9D-CF72-5878-0D9C-492BE750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22516-8A4C-0D92-35E2-4D023B44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9892-21A2-5190-30E1-C21EB532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8540-531B-57E1-61D0-4CCC7D71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CE84B-E6AE-57D9-D7E1-4982A836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EC15-D9D7-AF44-3359-6A16AEC6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93155-AE58-29A8-0B9A-73A6039A3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B8113-9BD4-F504-A300-62575251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37AE-E537-0657-3FCB-55C1B474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4419-3EBC-1F3E-C160-1A020289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9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A55B-D509-65BE-0C76-633D0512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F180C-95B5-4BC7-6BE8-3A3C167EF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22EDE-EE07-C2B2-0766-7C77C70E0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62164-91B7-9385-8C72-3F379B58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7514F-D789-15E1-F02B-727B7790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B987B-A6D1-678A-D0BB-B543AACA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8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C4C0-6349-B665-F447-A8BCF13A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BFAD2-9EE3-90C5-BC15-65A9461BF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9465D-9010-2A65-9C24-E2F6BD4E3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0A3C8-8E54-14AC-35FF-38B02EF1C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5BC7-6910-A20C-48FD-AAEEA5184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D21C8-6001-FEE9-C16F-C4425D0E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7807-B2E0-8C7E-5CA0-AC797AAD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FEDC1-19DE-5D4E-B3A6-3D3B0D2E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7314-438F-4D78-8067-80DBA02B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BC738-D5D2-00DF-6F06-CF43AE91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29A63-0F58-E024-87FC-293C21F4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193E0-637C-8737-265B-313FDA9C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0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36E3E-3958-FDB0-50C8-03DFAA0F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B6E0B-7303-BFFC-7D08-EBAB9758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A96C-6BEF-C9F6-29E4-3CA6A51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4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AA5B-B49D-6A30-55C3-3539FC6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AEB2-78D1-F5B0-1068-8903B726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1643B-9C0A-20A7-C9AB-D13CC219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AA9AC-3955-0912-B6F1-CF24FDB4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9CA40-05CA-D774-1BCE-A16C6137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9160D-81C7-E2E2-BB12-422D7862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9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766C-4C70-5AF3-38A2-E1727DCB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B6AD7-2B0D-D9CC-D32C-C65AE5320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2614D-3699-E9E1-44F5-51444EE02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B9E56-76F1-829E-2522-173FC23B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2E587-1392-3931-D436-94E60D15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CA6B3-77C3-263C-A44A-2AE151A6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E5D68-89D1-ECC9-B1B4-4496356A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E920D-0996-401E-68A9-1563464EF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455D-1E60-097C-7A87-C0C321D2D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B9B61-6D9B-46FB-A586-4F995FA339A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85750-A6BE-AB3D-3B2A-933EB15C0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DAED1-1079-5FDC-A536-B4AE00FB5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FE65E-F87B-4A0D-8863-80F472D1A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zyna.lakoma.@ntu.ac.uk" TargetMode="External"/><Relationship Id="rId2" Type="http://schemas.openxmlformats.org/officeDocument/2006/relationships/hyperlink" Target="mailto:peter.murphy@ntu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peter.eckersley@ntu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3424FC-6CB8-206A-8227-26CFBBF4E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294" y="1141122"/>
            <a:ext cx="9725730" cy="2226769"/>
          </a:xfrm>
        </p:spPr>
        <p:txBody>
          <a:bodyPr anchor="ctr">
            <a:normAutofit/>
          </a:bodyPr>
          <a:lstStyle/>
          <a:p>
            <a:br>
              <a:rPr lang="en-GB" sz="2300" b="1" dirty="0">
                <a:solidFill>
                  <a:schemeClr val="bg1"/>
                </a:solidFill>
              </a:rPr>
            </a:br>
            <a:br>
              <a:rPr lang="en-GB" sz="23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The role of Audit and Inspections in Fire and Rescue Services in the UK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9B0C6-AA10-77D8-084C-CB00A3B9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294" y="3506123"/>
            <a:ext cx="9725730" cy="248721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International Research Society for Public Management Conference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Bologna, Italy 7</a:t>
            </a:r>
            <a:r>
              <a:rPr lang="en-GB" sz="2400" baseline="30000" dirty="0">
                <a:solidFill>
                  <a:schemeClr val="tx2"/>
                </a:solidFill>
              </a:rPr>
              <a:t>th</a:t>
            </a:r>
            <a:r>
              <a:rPr lang="en-GB" sz="2400" dirty="0">
                <a:solidFill>
                  <a:schemeClr val="tx2"/>
                </a:solidFill>
              </a:rPr>
              <a:t>-9</a:t>
            </a:r>
            <a:r>
              <a:rPr lang="en-GB" sz="2400" baseline="30000" dirty="0">
                <a:solidFill>
                  <a:schemeClr val="tx2"/>
                </a:solidFill>
              </a:rPr>
              <a:t>th</a:t>
            </a:r>
            <a:r>
              <a:rPr lang="en-GB" sz="2400" dirty="0">
                <a:solidFill>
                  <a:schemeClr val="tx2"/>
                </a:solidFill>
              </a:rPr>
              <a:t> April 2025</a:t>
            </a:r>
          </a:p>
          <a:p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P33 Panel: Emergency Services</a:t>
            </a:r>
            <a:endParaRPr lang="en-GB" b="0" i="0" u="none" strike="noStrike" baseline="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GB" b="1" i="0" u="none" strike="noStrike" baseline="0" dirty="0">
                <a:solidFill>
                  <a:schemeClr val="tx2"/>
                </a:solidFill>
                <a:latin typeface="Aptos" panose="020B0004020202020204" pitchFamily="34" charset="0"/>
              </a:rPr>
              <a:t> Pete Murphy, Katarzyna Lakoma and Peter Eckersley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E4E32-3CA1-919D-B554-7812D936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36" y="5687639"/>
            <a:ext cx="3743279" cy="8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3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E2541-0E9E-6756-4430-3606D40D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071520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Findings – Local Public Audit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A0C6-D248-0F08-D7F8-B410A561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65489"/>
            <a:ext cx="8687886" cy="4690907"/>
          </a:xfrm>
        </p:spPr>
        <p:txBody>
          <a:bodyPr anchor="t">
            <a:noAutofit/>
          </a:bodyPr>
          <a:lstStyle/>
          <a:p>
            <a:r>
              <a:rPr lang="en-GB" sz="2200" dirty="0"/>
              <a:t>Since 2019 and the Redmond Review, five governments (May, Johnson, Truss, Sunak and Starmer) have known:</a:t>
            </a:r>
            <a:br>
              <a:rPr lang="en-GB" sz="2200" dirty="0"/>
            </a:br>
            <a:r>
              <a:rPr lang="en-GB" sz="2200" b="1" i="1" dirty="0"/>
              <a:t>Local Public Audit is not fit for purpose</a:t>
            </a:r>
            <a:r>
              <a:rPr lang="en-GB" sz="2200" i="1" dirty="0"/>
              <a:t>. </a:t>
            </a:r>
            <a:endParaRPr lang="en-GB" sz="2200" dirty="0"/>
          </a:p>
          <a:p>
            <a:r>
              <a:rPr lang="en-GB" sz="2200" dirty="0"/>
              <a:t>In September 2023, record backlogs. </a:t>
            </a:r>
          </a:p>
          <a:p>
            <a:r>
              <a:rPr lang="en-GB" sz="2200" dirty="0"/>
              <a:t>Since the election, the sector has to an extent </a:t>
            </a:r>
            <a:r>
              <a:rPr lang="en-GB" sz="2200" b="1" dirty="0"/>
              <a:t>reduced the backlog of audit opinions </a:t>
            </a:r>
            <a:r>
              <a:rPr lang="en-GB" sz="2200" dirty="0"/>
              <a:t>and can envisage “a pathway to timely audits”.</a:t>
            </a:r>
          </a:p>
          <a:p>
            <a:r>
              <a:rPr lang="en-GB" sz="2200" dirty="0"/>
              <a:t>In December 2024, the current government proposed the creation of a </a:t>
            </a:r>
            <a:r>
              <a:rPr lang="en-GB" sz="2200" b="1" dirty="0"/>
              <a:t>Local Audit Office </a:t>
            </a:r>
            <a:r>
              <a:rPr lang="en-GB" sz="2200" dirty="0"/>
              <a:t>(LAO), with 5 strategic responsibilities (MHCLG 2024).</a:t>
            </a:r>
          </a:p>
          <a:p>
            <a:pPr lvl="1"/>
            <a:r>
              <a:rPr lang="en-GB" sz="2200" dirty="0"/>
              <a:t>Coordinating the system, </a:t>
            </a:r>
          </a:p>
          <a:p>
            <a:pPr lvl="1"/>
            <a:r>
              <a:rPr lang="en-GB" sz="2200" dirty="0"/>
              <a:t>Contract management, </a:t>
            </a:r>
          </a:p>
          <a:p>
            <a:pPr lvl="1"/>
            <a:r>
              <a:rPr lang="en-GB" sz="2200" dirty="0"/>
              <a:t>Ownership of the Code of Audit Practice, and </a:t>
            </a:r>
          </a:p>
          <a:p>
            <a:pPr lvl="1"/>
            <a:r>
              <a:rPr lang="en-GB" sz="2200" dirty="0"/>
              <a:t>Quality oversight and assurance, and </a:t>
            </a:r>
          </a:p>
          <a:p>
            <a:pPr lvl="1"/>
            <a:r>
              <a:rPr lang="en-GB" sz="2200" dirty="0"/>
              <a:t>Public reporting</a:t>
            </a:r>
          </a:p>
        </p:txBody>
      </p:sp>
      <p:pic>
        <p:nvPicPr>
          <p:cNvPr id="1026" name="Picture 2" descr="Parish Council Audit Requirements | Histon &amp; Impington Parish Council">
            <a:extLst>
              <a:ext uri="{FF2B5EF4-FFF2-40B4-BE49-F238E27FC236}">
                <a16:creationId xmlns:a16="http://schemas.microsoft.com/office/drawing/2014/main" id="{67CBE5B4-32B9-7E2E-5F7C-E83E0E4C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45" y="2547873"/>
            <a:ext cx="2900855" cy="2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8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0BF88-D617-E0A7-A791-F0DB6568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/>
              <a:t>Findings – External Inspection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C9C6-E78E-AC9D-C1DF-4B814EBB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555741" cy="4988646"/>
          </a:xfrm>
        </p:spPr>
        <p:txBody>
          <a:bodyPr anchor="t">
            <a:normAutofit/>
          </a:bodyPr>
          <a:lstStyle/>
          <a:p>
            <a:r>
              <a:rPr lang="en-GB" sz="2200" b="1" dirty="0"/>
              <a:t>Since 2018, </a:t>
            </a:r>
            <a:r>
              <a:rPr lang="en-GB" sz="2200" dirty="0"/>
              <a:t>regular service inspections of individual FRS, supplemented by thematic/spotlight inspections.</a:t>
            </a:r>
          </a:p>
          <a:p>
            <a:r>
              <a:rPr lang="en-GB" sz="2200" dirty="0"/>
              <a:t>Because of scandals, there have been </a:t>
            </a:r>
            <a:r>
              <a:rPr lang="en-GB" sz="2200" b="1" dirty="0"/>
              <a:t>Corporate/Best Value inspections</a:t>
            </a:r>
            <a:r>
              <a:rPr lang="en-GB" sz="2200" dirty="0"/>
              <a:t> in the London Fire Brigade (Afzal 2022), South Wales FRS (Morris 2023), and for both the Fire Service and the Authority in West Midlands (2024).</a:t>
            </a:r>
          </a:p>
          <a:p>
            <a:r>
              <a:rPr lang="en-GB" sz="2200" dirty="0"/>
              <a:t>Reports of widespread bullying, harassment, misogyny, discrimination and misconduct have fuelled concerns over the </a:t>
            </a:r>
            <a:r>
              <a:rPr lang="en-GB" sz="2200" b="1" dirty="0"/>
              <a:t>organizational culture and standards of leadership and governance </a:t>
            </a:r>
            <a:r>
              <a:rPr lang="en-GB" sz="2200" dirty="0"/>
              <a:t>in FRS (HMICFRS 2023, 2024).</a:t>
            </a:r>
          </a:p>
          <a:p>
            <a:r>
              <a:rPr lang="en-GB" sz="2200" dirty="0"/>
              <a:t>In response, </a:t>
            </a:r>
            <a:r>
              <a:rPr lang="en-GB" sz="2200" b="1" dirty="0"/>
              <a:t>HMICFRS has made incremental changes </a:t>
            </a:r>
            <a:r>
              <a:rPr lang="en-GB" sz="2200" dirty="0"/>
              <a:t>in its inspection of the impact of governance, leadership and community engagement, </a:t>
            </a:r>
            <a:r>
              <a:rPr lang="en-GB" sz="2200" b="1" dirty="0"/>
              <a:t>but “will continue to focus on the operational service</a:t>
            </a:r>
            <a:r>
              <a:rPr lang="en-GB" sz="2200" dirty="0"/>
              <a:t>”.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3413C-2FA5-8E71-1A57-924BFB8328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3" r="2089" b="-3"/>
          <a:stretch/>
        </p:blipFill>
        <p:spPr>
          <a:xfrm>
            <a:off x="8939480" y="2503880"/>
            <a:ext cx="3087146" cy="32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C2E2F-66E9-7EDE-263B-EDEEF910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 b="1"/>
              <a:t>Conclusions and Recommendations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48ADE-31E1-C024-095D-101202DC9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7" y="1898169"/>
            <a:ext cx="11621193" cy="4592069"/>
          </a:xfrm>
        </p:spPr>
        <p:txBody>
          <a:bodyPr>
            <a:noAutofit/>
          </a:bodyPr>
          <a:lstStyle/>
          <a:p>
            <a:r>
              <a:rPr lang="en-GB" sz="2200" dirty="0"/>
              <a:t>The legal framework, resources available, and the strategic and operational organisation landscape in England continue to </a:t>
            </a:r>
            <a:r>
              <a:rPr lang="en-GB" sz="2200" b="1" dirty="0"/>
              <a:t>powerfully influence and shape policy, delivery and assurance.</a:t>
            </a:r>
            <a:endParaRPr lang="en-GB" sz="2200" dirty="0"/>
          </a:p>
          <a:p>
            <a:r>
              <a:rPr lang="en-GB" sz="2200" dirty="0"/>
              <a:t>The current regime, while improved by institutional change, policy developments and assurance improvements since the 2017 Act, is still </a:t>
            </a:r>
            <a:r>
              <a:rPr lang="en-GB" sz="2200" b="1" dirty="0"/>
              <a:t>not as robust, efficient or effective as it has been in the past or should be</a:t>
            </a:r>
            <a:r>
              <a:rPr lang="en-GB" sz="2200" dirty="0"/>
              <a:t> (even allowing for the long-term restrictions on resources caused primarily by exogenous causes).</a:t>
            </a:r>
          </a:p>
          <a:p>
            <a:r>
              <a:rPr lang="en-GB" sz="2200" dirty="0"/>
              <a:t>While the Local Public Audit is likely to change (adopting many of the recommendations in the Redmond Review) </a:t>
            </a:r>
            <a:r>
              <a:rPr lang="en-GB" sz="2200" b="1" dirty="0"/>
              <a:t>the ‘resource envelop’ available to the sector and FRS is unlikely to expand.</a:t>
            </a:r>
            <a:endParaRPr lang="en-GB" sz="2200" dirty="0"/>
          </a:p>
          <a:p>
            <a:r>
              <a:rPr lang="en-GB" sz="2200" dirty="0"/>
              <a:t>Government responsibility will move from Home Office to MHCLG, and </a:t>
            </a:r>
            <a:r>
              <a:rPr lang="en-GB" sz="2200" b="1" dirty="0"/>
              <a:t>a new national framework will replace the 2018 framework </a:t>
            </a:r>
            <a:r>
              <a:rPr lang="en-GB" sz="2200" dirty="0"/>
              <a:t>- this requires only secondary legislation and government guidance.</a:t>
            </a:r>
          </a:p>
        </p:txBody>
      </p:sp>
    </p:spTree>
    <p:extLst>
      <p:ext uri="{BB962C8B-B14F-4D97-AF65-F5344CB8AC3E}">
        <p14:creationId xmlns:p14="http://schemas.microsoft.com/office/powerpoint/2010/main" val="303645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7FE04-B9F2-1098-DC0F-CFA80BC9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182880"/>
            <a:ext cx="7714211" cy="860474"/>
          </a:xfrm>
        </p:spPr>
        <p:txBody>
          <a:bodyPr anchor="ctr">
            <a:normAutofit/>
          </a:bodyPr>
          <a:lstStyle/>
          <a:p>
            <a:r>
              <a:rPr lang="en-GB" sz="3200" b="1" dirty="0"/>
              <a:t>Examples of our detailed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3685-4322-42C3-322B-1D478C44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1423774"/>
            <a:ext cx="7913716" cy="5220392"/>
          </a:xfrm>
        </p:spPr>
        <p:txBody>
          <a:bodyPr anchor="ctr">
            <a:noAutofit/>
          </a:bodyPr>
          <a:lstStyle/>
          <a:p>
            <a:r>
              <a:rPr lang="en-GB" sz="2200" dirty="0"/>
              <a:t>LAO to be responsible for </a:t>
            </a:r>
            <a:r>
              <a:rPr lang="en-GB" sz="2200" b="1" dirty="0"/>
              <a:t>performance standards </a:t>
            </a:r>
            <a:r>
              <a:rPr lang="en-GB" sz="2200" dirty="0"/>
              <a:t>with professional standards remaining with Standards Board</a:t>
            </a:r>
          </a:p>
          <a:p>
            <a:r>
              <a:rPr lang="en-GB" sz="2200" dirty="0"/>
              <a:t>Single accessible </a:t>
            </a:r>
            <a:r>
              <a:rPr lang="en-GB" sz="2200" b="1" dirty="0"/>
              <a:t>public repository </a:t>
            </a:r>
            <a:r>
              <a:rPr lang="en-GB" sz="2200" dirty="0"/>
              <a:t>for performance data and to be in LAO</a:t>
            </a:r>
          </a:p>
          <a:p>
            <a:r>
              <a:rPr lang="en-GB" sz="2200" dirty="0"/>
              <a:t>Embed a small number of </a:t>
            </a:r>
            <a:r>
              <a:rPr lang="en-GB" sz="2200" b="1" dirty="0"/>
              <a:t>performance KPIs </a:t>
            </a:r>
            <a:r>
              <a:rPr lang="en-GB" sz="2200" dirty="0"/>
              <a:t>into the Local Public Audit</a:t>
            </a:r>
          </a:p>
          <a:p>
            <a:endParaRPr lang="en-GB" sz="2200" dirty="0"/>
          </a:p>
          <a:p>
            <a:r>
              <a:rPr lang="en-GB" sz="2200" b="1" dirty="0"/>
              <a:t>Use of resources </a:t>
            </a:r>
            <a:r>
              <a:rPr lang="en-GB" sz="2200" dirty="0"/>
              <a:t>assessment should be part of inspection methodology</a:t>
            </a:r>
          </a:p>
          <a:p>
            <a:r>
              <a:rPr lang="en-GB" sz="2200" dirty="0"/>
              <a:t>Regular service inspection should include </a:t>
            </a:r>
            <a:r>
              <a:rPr lang="en-GB" sz="2200" b="1" dirty="0"/>
              <a:t>corporate issues </a:t>
            </a:r>
            <a:r>
              <a:rPr lang="en-GB" sz="2200" dirty="0"/>
              <a:t>(leadership, governance, financial, and culture elements)</a:t>
            </a:r>
          </a:p>
          <a:p>
            <a:r>
              <a:rPr lang="en-GB" sz="2200" b="1" dirty="0"/>
              <a:t>Separate inspectorates </a:t>
            </a:r>
            <a:r>
              <a:rPr lang="en-GB" sz="2200" dirty="0"/>
              <a:t>for Fire and Rescue from Police</a:t>
            </a:r>
          </a:p>
          <a:p>
            <a:r>
              <a:rPr lang="en-GB" sz="2200" dirty="0"/>
              <a:t>Strengthen Prevention, Protection, Collaboration with the NHS  and community engagement in the </a:t>
            </a:r>
            <a:r>
              <a:rPr lang="en-GB" sz="2200" b="1" dirty="0"/>
              <a:t>new national Framework</a:t>
            </a:r>
            <a:r>
              <a:rPr lang="en-GB" sz="2200" dirty="0"/>
              <a:t>.</a:t>
            </a:r>
          </a:p>
          <a:p>
            <a:endParaRPr lang="en-GB" sz="22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9201FCFD-D1E4-89CA-5173-40C1D9D7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00" r="39364" b="-1"/>
          <a:stretch/>
        </p:blipFill>
        <p:spPr>
          <a:xfrm>
            <a:off x="8545483" y="-10886"/>
            <a:ext cx="3646517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05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ED8F-F4F0-AFF2-C657-794F7305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Thank you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6888-FDDE-41C5-5DED-E3D0DBE40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pPr algn="ctr"/>
            <a:endParaRPr lang="en-GB" sz="4400" b="1" dirty="0"/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Questions or comments</a:t>
            </a:r>
            <a:r>
              <a:rPr lang="en-GB" sz="4400" dirty="0"/>
              <a:t>.</a:t>
            </a:r>
          </a:p>
          <a:p>
            <a:pPr marL="0" indent="0" algn="ctr">
              <a:buNone/>
            </a:pPr>
            <a:endParaRPr lang="en-GB" sz="2400" dirty="0">
              <a:hlinkClick r:id="rId2"/>
            </a:endParaRP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peter.murphy@ntu.ac.uk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>
                <a:hlinkClick r:id="rId3"/>
              </a:rPr>
              <a:t>katarzyna.lakoma.@ntu.ac.uk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>
                <a:hlinkClick r:id="rId4"/>
              </a:rPr>
              <a:t>peter.eckersley@ntu.ac.uk</a:t>
            </a:r>
            <a:r>
              <a:rPr lang="en-GB" sz="2400" dirty="0"/>
              <a:t> </a:t>
            </a:r>
          </a:p>
        </p:txBody>
      </p:sp>
      <p:pic>
        <p:nvPicPr>
          <p:cNvPr id="2050" name="Picture 2" descr="Smart Q&amp;A | Slack Marketplace">
            <a:extLst>
              <a:ext uri="{FF2B5EF4-FFF2-40B4-BE49-F238E27FC236}">
                <a16:creationId xmlns:a16="http://schemas.microsoft.com/office/drawing/2014/main" id="{F7BF2122-6665-DCF9-65F9-DF370C8B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59" y="1391615"/>
            <a:ext cx="2250282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6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FE565-DE99-F536-39D9-05E948E2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788629" cy="1090322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Purpose of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1B9C-0E79-F197-F55B-E8126AEE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863209"/>
            <a:ext cx="5788629" cy="4554215"/>
          </a:xfrm>
        </p:spPr>
        <p:txBody>
          <a:bodyPr anchor="ctr">
            <a:normAutofit/>
          </a:bodyPr>
          <a:lstStyle/>
          <a:p>
            <a:r>
              <a:rPr lang="en-GB" sz="2200" dirty="0"/>
              <a:t>Examine how the </a:t>
            </a:r>
            <a:r>
              <a:rPr lang="en-GB" sz="2200" b="1" dirty="0"/>
              <a:t>external audit and inspection </a:t>
            </a:r>
            <a:r>
              <a:rPr lang="en-GB" sz="2200" dirty="0"/>
              <a:t>of FRS in England has evolved in terms of their purposes and objectives </a:t>
            </a:r>
            <a:r>
              <a:rPr lang="en-GB" sz="2200" b="1" dirty="0"/>
              <a:t>within the services’ assurance regime.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r>
              <a:rPr lang="en-GB" sz="2200" dirty="0"/>
              <a:t>Assess the </a:t>
            </a:r>
            <a:r>
              <a:rPr lang="en-GB" sz="2200" b="1" dirty="0"/>
              <a:t>extent of assurance </a:t>
            </a:r>
            <a:r>
              <a:rPr lang="en-GB" sz="2200" dirty="0"/>
              <a:t>that the service’s performance regime provides to the public, to key stakeholders and partners, and to the government.</a:t>
            </a:r>
          </a:p>
          <a:p>
            <a:endParaRPr lang="en-GB" sz="2200" dirty="0"/>
          </a:p>
          <a:p>
            <a:r>
              <a:rPr lang="en-GB" sz="2200" b="1" dirty="0"/>
              <a:t>Identify potential improvements </a:t>
            </a:r>
            <a:r>
              <a:rPr lang="en-GB" sz="2200" dirty="0"/>
              <a:t>in both audit and inspections within the assurance regime.</a:t>
            </a:r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B5333372-43B0-2D89-F2C0-89A5DC99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00" r="39364" b="-1"/>
          <a:stretch/>
        </p:blipFill>
        <p:spPr>
          <a:xfrm>
            <a:off x="7381701" y="-10886"/>
            <a:ext cx="4810299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D8BF0-D8D0-21B2-844A-1F9EB4B5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6" y="617920"/>
            <a:ext cx="5868787" cy="861745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Background and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6D19-3932-5650-1473-1847B968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" y="1596044"/>
            <a:ext cx="6500552" cy="4644036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400" dirty="0"/>
              <a:t>In the UK, FRS have recently been subjected to </a:t>
            </a:r>
            <a:r>
              <a:rPr lang="en-GB" sz="2400" b="1" dirty="0"/>
              <a:t>long-term policies of financial austerity and de-regulation </a:t>
            </a:r>
            <a:r>
              <a:rPr lang="en-GB" sz="2400" dirty="0"/>
              <a:t>as well as they have experienced </a:t>
            </a:r>
            <a:r>
              <a:rPr lang="en-GB" sz="2400" b="1" dirty="0"/>
              <a:t>significant changes in external audit and inspection.</a:t>
            </a:r>
          </a:p>
          <a:p>
            <a:endParaRPr lang="en-GB" sz="900" dirty="0"/>
          </a:p>
          <a:p>
            <a:r>
              <a:rPr lang="en-GB" sz="2400" dirty="0"/>
              <a:t>FRS attracted </a:t>
            </a:r>
            <a:r>
              <a:rPr lang="en-GB" sz="2400" b="1" dirty="0"/>
              <a:t>widespread and significant criticism </a:t>
            </a:r>
            <a:r>
              <a:rPr lang="en-GB" sz="2400" dirty="0"/>
              <a:t>following major disasters (Grenfell Tower Fire, Manchester Arena Terrorist Attack), and widescale emergencies (COVID-19 pandemic) - all followed by statutory public inquiries.</a:t>
            </a:r>
          </a:p>
          <a:p>
            <a:endParaRPr lang="en-GB" sz="900" dirty="0"/>
          </a:p>
          <a:p>
            <a:r>
              <a:rPr lang="en-GB" sz="2400" dirty="0"/>
              <a:t>Government, opposition and the sector have acknowledged </a:t>
            </a:r>
            <a:r>
              <a:rPr lang="en-GB" sz="2400" b="1" dirty="0"/>
              <a:t>significant inadequacies</a:t>
            </a:r>
            <a:r>
              <a:rPr lang="en-GB" sz="2400" dirty="0"/>
              <a:t> of both Local Public Audit and external inspection of FRS.</a:t>
            </a:r>
          </a:p>
        </p:txBody>
      </p:sp>
      <p:pic>
        <p:nvPicPr>
          <p:cNvPr id="5" name="Picture 4" descr="A group of people in orange and yellow uniforms walking next to a van&#10;&#10;AI-generated content may be incorrect.">
            <a:extLst>
              <a:ext uri="{FF2B5EF4-FFF2-40B4-BE49-F238E27FC236}">
                <a16:creationId xmlns:a16="http://schemas.microsoft.com/office/drawing/2014/main" id="{5D3B3B10-E6C3-8350-F6B3-FDD746EF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32999" b="-2"/>
          <a:stretch/>
        </p:blipFill>
        <p:spPr>
          <a:xfrm>
            <a:off x="7281949" y="0"/>
            <a:ext cx="4910052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72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9FC69-F643-0E75-91E6-3DAA8829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09" y="365125"/>
            <a:ext cx="7363690" cy="1048039"/>
          </a:xfrm>
        </p:spPr>
        <p:txBody>
          <a:bodyPr>
            <a:normAutofit/>
          </a:bodyPr>
          <a:lstStyle/>
          <a:p>
            <a:r>
              <a:rPr lang="en-GB" b="1" dirty="0"/>
              <a:t>Literature review</a:t>
            </a:r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F6666DA2-231D-14AC-3E15-18252395E6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6" r="19239" b="-1"/>
          <a:stretch/>
        </p:blipFill>
        <p:spPr>
          <a:xfrm>
            <a:off x="21" y="116378"/>
            <a:ext cx="3857084" cy="674162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BD27-2FE0-9421-90EE-1E35F411C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05" y="1413164"/>
            <a:ext cx="7730837" cy="5079711"/>
          </a:xfrm>
        </p:spPr>
        <p:txBody>
          <a:bodyPr>
            <a:noAutofit/>
          </a:bodyPr>
          <a:lstStyle/>
          <a:p>
            <a:r>
              <a:rPr lang="en-GB" sz="2200" b="1" dirty="0"/>
              <a:t>Little academic literature</a:t>
            </a:r>
            <a:r>
              <a:rPr lang="en-GB" sz="2200" dirty="0"/>
              <a:t>, and specifically little public management literature, has looked at audit and inspection of FRS.</a:t>
            </a:r>
          </a:p>
          <a:p>
            <a:r>
              <a:rPr lang="en-GB" sz="2200" dirty="0"/>
              <a:t>We therefore draw on </a:t>
            </a:r>
            <a:r>
              <a:rPr lang="en-GB" sz="2200" b="1" dirty="0"/>
              <a:t>archival sources and official secondary literature</a:t>
            </a:r>
            <a:r>
              <a:rPr lang="en-GB" sz="2200" dirty="0"/>
              <a:t>, such as government legislation, ministerial statements, parliamentary committees, and other publicly available reports.</a:t>
            </a:r>
          </a:p>
          <a:p>
            <a:r>
              <a:rPr lang="en-GB" sz="2200" dirty="0"/>
              <a:t>In the UK, both </a:t>
            </a:r>
            <a:r>
              <a:rPr lang="en-GB" sz="2200" b="1" dirty="0"/>
              <a:t>local public audit </a:t>
            </a:r>
            <a:r>
              <a:rPr lang="en-GB" sz="2200" dirty="0"/>
              <a:t>(1844) and </a:t>
            </a:r>
            <a:r>
              <a:rPr lang="en-GB" sz="2200" b="1" dirty="0"/>
              <a:t>external inspections </a:t>
            </a:r>
            <a:r>
              <a:rPr lang="en-GB" sz="2200" dirty="0"/>
              <a:t>and inspectorates (1833), have long history back to mid-19th century including </a:t>
            </a:r>
            <a:r>
              <a:rPr lang="en-GB" sz="2200" b="1" dirty="0"/>
              <a:t>multiple roles </a:t>
            </a:r>
            <a:r>
              <a:rPr lang="en-GB" sz="2200" dirty="0"/>
              <a:t>for different types of inspectorates.</a:t>
            </a:r>
          </a:p>
          <a:p>
            <a:r>
              <a:rPr lang="en-GB" sz="2200" dirty="0"/>
              <a:t>This paper relates solely to </a:t>
            </a:r>
            <a:r>
              <a:rPr lang="en-GB" sz="2200" b="1" dirty="0"/>
              <a:t>performance inspections and inspectorates </a:t>
            </a:r>
            <a:r>
              <a:rPr lang="en-GB" sz="2200" dirty="0"/>
              <a:t>that are part of the performance management and public assurance regime. They play a key role in ensuring accountability and transparency in accordance with the FRS assurance framework.</a:t>
            </a:r>
          </a:p>
        </p:txBody>
      </p:sp>
    </p:spTree>
    <p:extLst>
      <p:ext uri="{BB962C8B-B14F-4D97-AF65-F5344CB8AC3E}">
        <p14:creationId xmlns:p14="http://schemas.microsoft.com/office/powerpoint/2010/main" val="280149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36D00-6A2D-E17B-C596-CBA93337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E5F99-A016-E6D7-4E23-D7DBD970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49603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Recent history – Local Public Audit in the UK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27C0-F1F5-812C-59A9-6D805132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11493"/>
            <a:ext cx="6925587" cy="46896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200" dirty="0"/>
              <a:t>Comparison of audit systems in local governments (</a:t>
            </a:r>
            <a:r>
              <a:rPr lang="fr-FR" sz="2200" dirty="0" err="1"/>
              <a:t>Manes</a:t>
            </a:r>
            <a:r>
              <a:rPr lang="fr-FR" sz="2200" dirty="0"/>
              <a:t> Rossi et al. 2021) </a:t>
            </a:r>
          </a:p>
          <a:p>
            <a:endParaRPr lang="en-GB" sz="2200" dirty="0"/>
          </a:p>
          <a:p>
            <a:r>
              <a:rPr lang="en-GB" sz="2200" b="1" dirty="0"/>
              <a:t>1868-1983. </a:t>
            </a:r>
            <a:r>
              <a:rPr lang="en-GB" sz="2200" dirty="0"/>
              <a:t>District Audit was a wholly public audit system</a:t>
            </a:r>
          </a:p>
          <a:p>
            <a:r>
              <a:rPr lang="en-GB" sz="2200" b="1" dirty="0"/>
              <a:t>1983-2015. </a:t>
            </a:r>
            <a:r>
              <a:rPr lang="en-GB" sz="2200" dirty="0"/>
              <a:t>Audit Commission and mixed public/private audit</a:t>
            </a:r>
          </a:p>
          <a:p>
            <a:r>
              <a:rPr lang="en-GB" sz="2200" b="1" dirty="0"/>
              <a:t>2015-2025. </a:t>
            </a:r>
            <a:r>
              <a:rPr lang="en-GB" sz="2200" dirty="0"/>
              <a:t>Private firms undertook all local public audits</a:t>
            </a:r>
          </a:p>
          <a:p>
            <a:r>
              <a:rPr lang="en-GB" sz="2200" b="1" dirty="0"/>
              <a:t>2015-2025. </a:t>
            </a:r>
            <a:r>
              <a:rPr lang="en-GB" sz="2200" dirty="0"/>
              <a:t>Scotland, Wales and N. Ireland retained Public Audit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8EDA6-EA96-2104-B4DE-5C7923714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47" y="2166176"/>
            <a:ext cx="4668734" cy="39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F1803-EE00-A132-3894-CF96E610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020"/>
            <a:ext cx="7489767" cy="578635"/>
          </a:xfrm>
        </p:spPr>
        <p:txBody>
          <a:bodyPr anchor="b">
            <a:normAutofit fontScale="90000"/>
          </a:bodyPr>
          <a:lstStyle/>
          <a:p>
            <a:r>
              <a:rPr lang="en-GB" sz="4000" b="1" dirty="0"/>
              <a:t>Recent history – FRS Inspection in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C94D0-5D77-678F-33AF-7FB8977E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52" y="1363287"/>
            <a:ext cx="7193381" cy="52370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200" b="1" dirty="0"/>
              <a:t>1983–2010</a:t>
            </a:r>
            <a:r>
              <a:rPr lang="en-GB" sz="2200" dirty="0"/>
              <a:t>. The Audit Commission meant a step change in the quantity and quality of the data, and intelligence in the 'evidence base’ available for performance management.</a:t>
            </a:r>
          </a:p>
          <a:p>
            <a:pPr marL="0" indent="0">
              <a:buNone/>
            </a:pPr>
            <a:r>
              <a:rPr lang="en-GB" sz="2200" b="1" dirty="0"/>
              <a:t>2004-2010.</a:t>
            </a:r>
            <a:r>
              <a:rPr lang="en-GB" sz="2200" dirty="0"/>
              <a:t> Service, corporate, and financial inspections for FRS were brought together under an “Inspection for Improvement” regime (including short- medium- and long-term assessments.</a:t>
            </a:r>
          </a:p>
          <a:p>
            <a:pPr marL="0" indent="0">
              <a:buNone/>
            </a:pPr>
            <a:r>
              <a:rPr lang="en-GB" sz="2200" b="1" dirty="0"/>
              <a:t>2010-2018.</a:t>
            </a:r>
            <a:r>
              <a:rPr lang="en-GB" sz="2200" dirty="0"/>
              <a:t> Sector led peer review system led to no service inspectorate for FRS and only sporadic corporate inspections (Essex, Avon).</a:t>
            </a:r>
          </a:p>
          <a:p>
            <a:pPr marL="0" indent="0">
              <a:buNone/>
            </a:pPr>
            <a:r>
              <a:rPr lang="en-GB" sz="2200" b="1" dirty="0"/>
              <a:t>2018-2023.</a:t>
            </a:r>
            <a:r>
              <a:rPr lang="en-GB" sz="2200" dirty="0"/>
              <a:t> HMICFRS reinstated service inspections with occasional corporate interventions (London FB, West Midlands, South Wales FRS (HMICFRS 2023)).</a:t>
            </a:r>
          </a:p>
          <a:p>
            <a:pPr marL="0" indent="0">
              <a:buNone/>
            </a:pPr>
            <a:r>
              <a:rPr lang="en-GB" sz="2200" b="1" dirty="0"/>
              <a:t>2023-2025. </a:t>
            </a:r>
            <a:r>
              <a:rPr lang="en-GB" sz="2200" dirty="0"/>
              <a:t>HMICFRS’ reports of Corporate Issues (Organisational Culture and Misconduct)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E06FE-967C-7BA9-C155-4F6FFE03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593" y="152398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1EAE-B9BA-162C-14AF-6E423F7E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8" y="191902"/>
            <a:ext cx="10515600" cy="1174917"/>
          </a:xfrm>
        </p:spPr>
        <p:txBody>
          <a:bodyPr>
            <a:normAutofit/>
          </a:bodyPr>
          <a:lstStyle/>
          <a:p>
            <a:r>
              <a:rPr lang="en-GB" sz="3600" b="1" dirty="0"/>
              <a:t>Methods:</a:t>
            </a:r>
            <a:r>
              <a:rPr lang="en-GB" sz="3600" dirty="0"/>
              <a:t> we used 3 analytical models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CBA6D-2A30-3190-C170-35D66369182C}"/>
              </a:ext>
            </a:extLst>
          </p:cNvPr>
          <p:cNvSpPr txBox="1"/>
          <p:nvPr/>
        </p:nvSpPr>
        <p:spPr>
          <a:xfrm>
            <a:off x="0" y="5903507"/>
            <a:ext cx="960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1a. National Frameworks: A generic model</a:t>
            </a:r>
            <a:endParaRPr lang="en-GB" dirty="0"/>
          </a:p>
          <a:p>
            <a:r>
              <a:rPr lang="en-GB" dirty="0"/>
              <a:t>(Source: Murphy &amp; Lakoma 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6639E-13F8-344E-B880-41B89B85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42" y="1732713"/>
            <a:ext cx="7372455" cy="3801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1D392-97B9-E053-7176-1237C0E9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372"/>
            <a:ext cx="4962442" cy="4737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EBD35-3295-980B-5F8B-455229B55D0B}"/>
              </a:ext>
            </a:extLst>
          </p:cNvPr>
          <p:cNvSpPr txBox="1"/>
          <p:nvPr/>
        </p:nvSpPr>
        <p:spPr>
          <a:xfrm>
            <a:off x="5151631" y="5899905"/>
            <a:ext cx="973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1b. The three core domains of policy, delivery and assurance. </a:t>
            </a:r>
          </a:p>
          <a:p>
            <a:r>
              <a:rPr lang="en-GB" dirty="0"/>
              <a:t>(Source: Murphy &amp; Lakoma 2018)</a:t>
            </a:r>
          </a:p>
        </p:txBody>
      </p:sp>
    </p:spTree>
    <p:extLst>
      <p:ext uri="{BB962C8B-B14F-4D97-AF65-F5344CB8AC3E}">
        <p14:creationId xmlns:p14="http://schemas.microsoft.com/office/powerpoint/2010/main" val="258801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F8A96E-A955-627F-D8C5-DA45AB9A3BAE}"/>
              </a:ext>
            </a:extLst>
          </p:cNvPr>
          <p:cNvSpPr txBox="1">
            <a:spLocks/>
          </p:cNvSpPr>
          <p:nvPr/>
        </p:nvSpPr>
        <p:spPr>
          <a:xfrm>
            <a:off x="317938" y="191902"/>
            <a:ext cx="10515600" cy="1174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Methods:</a:t>
            </a:r>
            <a:r>
              <a:rPr lang="en-GB" sz="3600" dirty="0"/>
              <a:t> we used 3 analytical models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5C70E-06C8-A2F8-7CAE-4BC6DA44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60" y="1019973"/>
            <a:ext cx="8511879" cy="5349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F02168-B6F2-3885-6BA3-5C36CE4A0471}"/>
              </a:ext>
            </a:extLst>
          </p:cNvPr>
          <p:cNvSpPr txBox="1"/>
          <p:nvPr/>
        </p:nvSpPr>
        <p:spPr>
          <a:xfrm>
            <a:off x="783019" y="6434134"/>
            <a:ext cx="106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2. The performance management data environment model  </a:t>
            </a:r>
            <a:r>
              <a:rPr lang="en-GB" dirty="0"/>
              <a:t>(Source: Murphy &amp; Greenhalgh 2013)</a:t>
            </a:r>
          </a:p>
        </p:txBody>
      </p:sp>
    </p:spTree>
    <p:extLst>
      <p:ext uri="{BB962C8B-B14F-4D97-AF65-F5344CB8AC3E}">
        <p14:creationId xmlns:p14="http://schemas.microsoft.com/office/powerpoint/2010/main" val="167975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980BD9-F96D-86EA-940A-EDD4496EC9C7}"/>
              </a:ext>
            </a:extLst>
          </p:cNvPr>
          <p:cNvSpPr txBox="1">
            <a:spLocks/>
          </p:cNvSpPr>
          <p:nvPr/>
        </p:nvSpPr>
        <p:spPr>
          <a:xfrm>
            <a:off x="317938" y="191902"/>
            <a:ext cx="10515600" cy="1174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Methods:</a:t>
            </a:r>
            <a:r>
              <a:rPr lang="en-GB" sz="3600" dirty="0"/>
              <a:t> we used 3 analytical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A2E7F-BC4C-A4C8-5685-C9EE931BC4FB}"/>
              </a:ext>
            </a:extLst>
          </p:cNvPr>
          <p:cNvSpPr txBox="1"/>
          <p:nvPr/>
        </p:nvSpPr>
        <p:spPr>
          <a:xfrm>
            <a:off x="1664072" y="6154974"/>
            <a:ext cx="973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3. </a:t>
            </a:r>
            <a:r>
              <a:rPr lang="en-GB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 simple generic model for standalone Corporate Inspections</a:t>
            </a:r>
            <a:r>
              <a:rPr lang="en-GB" b="1" dirty="0"/>
              <a:t> </a:t>
            </a:r>
          </a:p>
          <a:p>
            <a:r>
              <a:rPr lang="en-GB" dirty="0"/>
              <a:t>(Source: Murphy &amp; Jones 2016)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1B57D5B-5B5D-455A-73F0-13F2FD01C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281162"/>
              </p:ext>
            </p:extLst>
          </p:nvPr>
        </p:nvGraphicFramePr>
        <p:xfrm>
          <a:off x="1358462" y="1366819"/>
          <a:ext cx="8824248" cy="458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05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Widescreen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  The role of Audit and Inspections in Fire and Rescue Services in the UK</vt:lpstr>
      <vt:lpstr>Purpose of the paper</vt:lpstr>
      <vt:lpstr>Background and Context </vt:lpstr>
      <vt:lpstr>Literature review</vt:lpstr>
      <vt:lpstr>Recent history – Local Public Audit in the UK</vt:lpstr>
      <vt:lpstr>Recent history – FRS Inspection in UK</vt:lpstr>
      <vt:lpstr>Methods: we used 3 analytical models</vt:lpstr>
      <vt:lpstr>PowerPoint Presentation</vt:lpstr>
      <vt:lpstr>PowerPoint Presentation</vt:lpstr>
      <vt:lpstr>Findings – Local Public Audit</vt:lpstr>
      <vt:lpstr>Findings – External Inspection</vt:lpstr>
      <vt:lpstr>Conclusions and Recommendations</vt:lpstr>
      <vt:lpstr>Examples of our detailed recommendations</vt:lpstr>
      <vt:lpstr>Thank you for listening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Murphy, Peter</dc:creator>
  <cp:lastModifiedBy>Gallacher, Jonathan</cp:lastModifiedBy>
  <cp:revision>9</cp:revision>
  <dcterms:created xsi:type="dcterms:W3CDTF">2025-03-24T12:46:31Z</dcterms:created>
  <dcterms:modified xsi:type="dcterms:W3CDTF">2025-04-14T12:52:16Z</dcterms:modified>
</cp:coreProperties>
</file>