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34" r:id="rId2"/>
    <p:sldId id="335" r:id="rId3"/>
    <p:sldId id="346" r:id="rId4"/>
    <p:sldId id="347" r:id="rId5"/>
    <p:sldId id="348" r:id="rId6"/>
    <p:sldId id="353" r:id="rId7"/>
    <p:sldId id="349" r:id="rId8"/>
    <p:sldId id="350" r:id="rId9"/>
    <p:sldId id="341" r:id="rId10"/>
    <p:sldId id="354" r:id="rId11"/>
    <p:sldId id="356" r:id="rId12"/>
    <p:sldId id="355" r:id="rId13"/>
    <p:sldId id="357" r:id="rId14"/>
    <p:sldId id="358" r:id="rId15"/>
    <p:sldId id="35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id="{F2CAC222-AFA9-4018-BC4C-51015F91FE3D}">
          <p14:sldIdLst>
            <p14:sldId id="334"/>
            <p14:sldId id="335"/>
            <p14:sldId id="346"/>
            <p14:sldId id="347"/>
            <p14:sldId id="348"/>
            <p14:sldId id="353"/>
            <p14:sldId id="349"/>
            <p14:sldId id="350"/>
            <p14:sldId id="341"/>
            <p14:sldId id="354"/>
            <p14:sldId id="356"/>
            <p14:sldId id="355"/>
            <p14:sldId id="357"/>
            <p14:sldId id="358"/>
            <p14:sldId id="35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B4E3"/>
    <a:srgbClr val="1A415D"/>
    <a:srgbClr val="EF2818"/>
    <a:srgbClr val="FF3300"/>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87A1C5-D445-4317-A6B7-277B17268401}" v="17" dt="2025-04-04T14:32:35.908"/>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1" autoAdjust="0"/>
    <p:restoredTop sz="87614" autoAdjust="0"/>
  </p:normalViewPr>
  <p:slideViewPr>
    <p:cSldViewPr snapToGrid="0">
      <p:cViewPr varScale="1">
        <p:scale>
          <a:sx n="92" d="100"/>
          <a:sy n="92" d="100"/>
        </p:scale>
        <p:origin x="1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DAC42D-1AD0-4CC1-8FE6-0A061B0C7896}" type="datetimeFigureOut">
              <a:rPr lang="en-GB" smtClean="0"/>
              <a:t>14/04/2025</a:t>
            </a:fld>
            <a:endParaRPr lang="en-GB"/>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F97B2D-A5E2-47D4-B4F6-8BF84E856665}" type="slidenum">
              <a:rPr lang="en-GB" smtClean="0"/>
              <a:t>‹#›</a:t>
            </a:fld>
            <a:endParaRPr lang="en-GB"/>
          </a:p>
        </p:txBody>
      </p:sp>
    </p:spTree>
    <p:extLst>
      <p:ext uri="{BB962C8B-B14F-4D97-AF65-F5344CB8AC3E}">
        <p14:creationId xmlns:p14="http://schemas.microsoft.com/office/powerpoint/2010/main" val="1626612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dirty="0">
                <a:sym typeface="Wingdings" panose="05000000000000000000" pitchFamily="2" charset="2"/>
              </a:rPr>
              <a:t>UK post office Horizon </a:t>
            </a:r>
            <a:r>
              <a:rPr lang="it-IT" dirty="0" err="1">
                <a:sym typeface="Wingdings" panose="05000000000000000000" pitchFamily="2" charset="2"/>
              </a:rPr>
              <a:t>Scandal</a:t>
            </a:r>
            <a:r>
              <a:rPr lang="it-IT" dirty="0">
                <a:sym typeface="Wingdings" panose="05000000000000000000" pitchFamily="2" charset="2"/>
              </a:rPr>
              <a:t>: </a:t>
            </a:r>
            <a:r>
              <a:rPr lang="en-US" b="0" i="0" dirty="0">
                <a:solidFill>
                  <a:srgbClr val="121512"/>
                </a:solidFill>
                <a:effectLst/>
                <a:latin typeface="-apple-system"/>
              </a:rPr>
              <a:t>wrongful prosecution of over 900 sub-postmasters who were falsely accused of theft, fraud, and false accounting, stemming from issues arising from the Horizon accounting software developed by Fujitsu</a:t>
            </a:r>
            <a:endParaRPr lang="it-IT" sz="1800" dirty="0"/>
          </a:p>
          <a:p>
            <a:pPr algn="l"/>
            <a:endParaRPr lang="da-DK" sz="1800" b="0" i="0" u="none" strike="noStrike" baseline="0" dirty="0">
              <a:latin typeface="TimesNewRomanPSMT"/>
            </a:endParaRPr>
          </a:p>
          <a:p>
            <a:pPr algn="l"/>
            <a:endParaRPr lang="it-IT" sz="1800" b="0" i="0" u="none" strike="noStrike" baseline="0" dirty="0">
              <a:latin typeface="Aptos" panose="020B0004020202020204" pitchFamily="34" charset="0"/>
            </a:endParaRPr>
          </a:p>
        </p:txBody>
      </p:sp>
      <p:sp>
        <p:nvSpPr>
          <p:cNvPr id="4" name="Segnaposto numero diapositiva 3"/>
          <p:cNvSpPr>
            <a:spLocks noGrp="1"/>
          </p:cNvSpPr>
          <p:nvPr>
            <p:ph type="sldNum" sz="quarter" idx="5"/>
          </p:nvPr>
        </p:nvSpPr>
        <p:spPr/>
        <p:txBody>
          <a:bodyPr/>
          <a:lstStyle/>
          <a:p>
            <a:fld id="{81F97B2D-A5E2-47D4-B4F6-8BF84E856665}" type="slidenum">
              <a:rPr lang="en-GB" smtClean="0"/>
              <a:t>2</a:t>
            </a:fld>
            <a:endParaRPr lang="en-GB"/>
          </a:p>
        </p:txBody>
      </p:sp>
    </p:spTree>
    <p:extLst>
      <p:ext uri="{BB962C8B-B14F-4D97-AF65-F5344CB8AC3E}">
        <p14:creationId xmlns:p14="http://schemas.microsoft.com/office/powerpoint/2010/main" val="788940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660DE-752D-9E5F-6193-EDABBD1A1E5D}"/>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601B97FC-0C70-47E2-F56C-71A8DD280CB9}"/>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7132323-8E84-7D51-12DE-5AB1E47C464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latin typeface="Times New Roman" panose="02020603050405020304" pitchFamily="18" charset="0"/>
                <a:cs typeface="Times New Roman" panose="02020603050405020304" pitchFamily="18" charset="0"/>
                <a:sym typeface="Wingdings" panose="05000000000000000000" pitchFamily="2" charset="2"/>
              </a:rPr>
              <a:t>Particularly well-suited methodology for the purpose of this research paper</a:t>
            </a:r>
            <a:endParaRPr lang="it-IT" dirty="0">
              <a:sym typeface="Wingdings" panose="05000000000000000000" pitchFamily="2" charset="2"/>
            </a:endParaRPr>
          </a:p>
        </p:txBody>
      </p:sp>
      <p:sp>
        <p:nvSpPr>
          <p:cNvPr id="4" name="Segnaposto numero diapositiva 3">
            <a:extLst>
              <a:ext uri="{FF2B5EF4-FFF2-40B4-BE49-F238E27FC236}">
                <a16:creationId xmlns:a16="http://schemas.microsoft.com/office/drawing/2014/main" id="{A93FB160-16F8-5913-2965-564A908FA03C}"/>
              </a:ext>
            </a:extLst>
          </p:cNvPr>
          <p:cNvSpPr>
            <a:spLocks noGrp="1"/>
          </p:cNvSpPr>
          <p:nvPr>
            <p:ph type="sldNum" sz="quarter" idx="5"/>
          </p:nvPr>
        </p:nvSpPr>
        <p:spPr/>
        <p:txBody>
          <a:bodyPr/>
          <a:lstStyle/>
          <a:p>
            <a:fld id="{81F97B2D-A5E2-47D4-B4F6-8BF84E856665}" type="slidenum">
              <a:rPr lang="en-GB" smtClean="0"/>
              <a:t>3</a:t>
            </a:fld>
            <a:endParaRPr lang="en-GB"/>
          </a:p>
        </p:txBody>
      </p:sp>
    </p:spTree>
    <p:extLst>
      <p:ext uri="{BB962C8B-B14F-4D97-AF65-F5344CB8AC3E}">
        <p14:creationId xmlns:p14="http://schemas.microsoft.com/office/powerpoint/2010/main" val="3588541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EF3907-C4CB-B82D-D4F5-A56011A18E4C}"/>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98B03E77-A91A-2FFF-1470-8040249FB13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4EB2E90-899B-1346-4476-1010E1677DDB}"/>
              </a:ext>
            </a:extLst>
          </p:cNvPr>
          <p:cNvSpPr>
            <a:spLocks noGrp="1"/>
          </p:cNvSpPr>
          <p:nvPr>
            <p:ph type="body" idx="1"/>
          </p:nvPr>
        </p:nvSpPr>
        <p:spPr/>
        <p:txBody>
          <a:bodyPr/>
          <a:lstStyle/>
          <a:p>
            <a:pPr algn="just">
              <a:lnSpc>
                <a:spcPct val="150000"/>
              </a:lnSpc>
              <a:spcAft>
                <a:spcPts val="800"/>
              </a:spcAft>
              <a:buNone/>
            </a:pPr>
            <a:r>
              <a:rPr lang="en-GB" sz="1800" b="0" i="1" kern="100" dirty="0">
                <a:effectLst/>
                <a:latin typeface="Times New Roman" panose="02020603050405020304" pitchFamily="18" charset="0"/>
                <a:ea typeface="DengXian" panose="02010600030101010101" pitchFamily="2" charset="-122"/>
                <a:cs typeface="Arial" panose="020B0604020202020204" pitchFamily="34" charset="0"/>
              </a:rPr>
              <a:t>+ exclusion criteria…</a:t>
            </a:r>
          </a:p>
          <a:p>
            <a:pPr algn="just">
              <a:lnSpc>
                <a:spcPct val="150000"/>
              </a:lnSpc>
              <a:spcAft>
                <a:spcPts val="800"/>
              </a:spcAft>
              <a:buNone/>
            </a:pPr>
            <a:endParaRPr lang="en-GB" sz="1800" b="0" kern="100" dirty="0">
              <a:effectLst/>
              <a:latin typeface="Times New Roman" panose="02020603050405020304" pitchFamily="18" charset="0"/>
              <a:ea typeface="DengXian" panose="02010600030101010101" pitchFamily="2" charset="-122"/>
              <a:cs typeface="Arial" panose="020B0604020202020204" pitchFamily="34" charset="0"/>
            </a:endParaRPr>
          </a:p>
          <a:p>
            <a:pPr algn="just">
              <a:lnSpc>
                <a:spcPct val="150000"/>
              </a:lnSpc>
              <a:spcAft>
                <a:spcPts val="800"/>
              </a:spcAft>
              <a:buNone/>
            </a:pPr>
            <a:r>
              <a:rPr lang="en-GB" sz="1800" b="0" kern="100" dirty="0">
                <a:effectLst/>
                <a:latin typeface="Times New Roman" panose="02020603050405020304" pitchFamily="18" charset="0"/>
                <a:ea typeface="DengXian" panose="02010600030101010101" pitchFamily="2" charset="-122"/>
                <a:cs typeface="Arial" panose="020B0604020202020204" pitchFamily="34" charset="0"/>
              </a:rPr>
              <a:t>We followed the 4 phases of the PRISMA approach, namely:</a:t>
            </a:r>
          </a:p>
          <a:p>
            <a:pPr algn="just">
              <a:lnSpc>
                <a:spcPct val="150000"/>
              </a:lnSpc>
              <a:spcAft>
                <a:spcPts val="800"/>
              </a:spcAft>
              <a:buNone/>
            </a:pPr>
            <a:endParaRPr lang="en-GB" sz="1800" b="0" kern="100" dirty="0">
              <a:effectLst/>
              <a:latin typeface="Times New Roman" panose="02020603050405020304" pitchFamily="18" charset="0"/>
              <a:ea typeface="DengXian" panose="02010600030101010101" pitchFamily="2" charset="-122"/>
              <a:cs typeface="Arial" panose="020B0604020202020204" pitchFamily="34" charset="0"/>
            </a:endParaRPr>
          </a:p>
          <a:p>
            <a:pPr algn="just">
              <a:lnSpc>
                <a:spcPct val="150000"/>
              </a:lnSpc>
              <a:spcAft>
                <a:spcPts val="800"/>
              </a:spcAft>
              <a:buNone/>
            </a:pP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1. (identification)</a:t>
            </a:r>
          </a:p>
          <a:p>
            <a:pPr marL="0" marR="0" lvl="0" indent="0" algn="just" defTabSz="914400" rtl="0" eaLnBrk="1" fontAlgn="auto" latinLnBrk="0" hangingPunct="1">
              <a:lnSpc>
                <a:spcPct val="150000"/>
              </a:lnSpc>
              <a:spcBef>
                <a:spcPts val="0"/>
              </a:spcBef>
              <a:spcAft>
                <a:spcPts val="800"/>
              </a:spcAft>
              <a:buClrTx/>
              <a:buSzTx/>
              <a:buFontTx/>
              <a:buNone/>
              <a:tabLst/>
              <a:defRPr/>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First, we identified potentially relevant records from the two most famous databases for academic research, namely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Scopus and Web of Science</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 searching for the basic and simple yet focused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combination of the keywords “Artificial Intelligence” and “Audit”</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 We decided to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avoid imposing the use of additional generic keywords to refer to public administration or public sector</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 as “public sector” or “public administration”, to avoid excluding relevant sectorial research within the public administration discipline, such as research focused on education, healthcare, or cultural institutions.</a:t>
            </a:r>
          </a:p>
          <a:p>
            <a:pPr algn="just">
              <a:lnSpc>
                <a:spcPct val="150000"/>
              </a:lnSpc>
              <a:spcAft>
                <a:spcPts val="800"/>
              </a:spcAft>
              <a:buNone/>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Since the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targeted community of the research is the one of audit experts</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 we considered results in fields connected to this discipline area, therefore in Scopus the subject area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“Business, Management and Accounting” </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also addressed as “BUSI” and in Web of Science the categories “Business”, “Business Finance”, “Management”.</a:t>
            </a:r>
          </a:p>
          <a:p>
            <a:pPr algn="just">
              <a:lnSpc>
                <a:spcPct val="150000"/>
              </a:lnSpc>
              <a:spcAft>
                <a:spcPts val="800"/>
              </a:spcAft>
              <a:buNone/>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Among these results, we selected </a:t>
            </a: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document of types “article”, “review” and “book chapter”</a:t>
            </a: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 to consider contributions undergone through recognized peer-to-peer procedures and practice-oriented research outlets. This resulted in the identification of 168 unique records from the two databases.</a:t>
            </a: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a:p>
            <a:pPr marL="0" marR="0" lvl="0" indent="0" algn="just" defTabSz="914400" rtl="0" eaLnBrk="1" fontAlgn="auto" latinLnBrk="0" hangingPunct="1">
              <a:lnSpc>
                <a:spcPct val="150000"/>
              </a:lnSpc>
              <a:spcBef>
                <a:spcPts val="0"/>
              </a:spcBef>
              <a:spcAft>
                <a:spcPts val="800"/>
              </a:spcAft>
              <a:buClrTx/>
              <a:buSzTx/>
              <a:buFontTx/>
              <a:buNone/>
              <a:tabLst/>
              <a:defRPr/>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This process resulted in 232 records from Scopus and 86 records on Web of Science, out of which 248 (170) did non contain duplicates.</a:t>
            </a:r>
          </a:p>
          <a:p>
            <a:pPr algn="just">
              <a:lnSpc>
                <a:spcPct val="150000"/>
              </a:lnSpc>
              <a:spcAft>
                <a:spcPts val="800"/>
              </a:spcAft>
              <a:buNone/>
            </a:pPr>
            <a:endParaRPr lang="en-GB" sz="1800" kern="100" dirty="0">
              <a:effectLst/>
              <a:latin typeface="Times New Roman" panose="02020603050405020304" pitchFamily="18" charset="0"/>
              <a:ea typeface="DengXian" panose="02010600030101010101" pitchFamily="2" charset="-122"/>
              <a:cs typeface="Arial" panose="020B0604020202020204" pitchFamily="34" charset="0"/>
            </a:endParaRPr>
          </a:p>
          <a:p>
            <a:pPr algn="just">
              <a:lnSpc>
                <a:spcPct val="150000"/>
              </a:lnSpc>
              <a:spcAft>
                <a:spcPts val="800"/>
              </a:spcAft>
              <a:buNone/>
            </a:pP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2. (screening)</a:t>
            </a:r>
          </a:p>
          <a:p>
            <a:pPr algn="just">
              <a:lnSpc>
                <a:spcPct val="150000"/>
              </a:lnSpc>
              <a:spcAft>
                <a:spcPts val="800"/>
              </a:spcAft>
              <a:buNone/>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Then both the authors independently screened the records for content relevance considering mainly the fields of title, abstract and source. Multiple meetings have been dedicated to the resolution of conflicts on screening results.</a:t>
            </a:r>
          </a:p>
          <a:p>
            <a:pPr algn="just">
              <a:lnSpc>
                <a:spcPct val="150000"/>
              </a:lnSpc>
              <a:spcAft>
                <a:spcPts val="800"/>
              </a:spcAft>
              <a:buNone/>
            </a:pPr>
            <a:r>
              <a:rPr lang="en-GB" sz="1800" i="1" kern="100" dirty="0">
                <a:effectLst/>
                <a:latin typeface="Times New Roman" panose="02020603050405020304" pitchFamily="18" charset="0"/>
                <a:ea typeface="DengXian" panose="02010600030101010101" pitchFamily="2" charset="-122"/>
                <a:cs typeface="Arial" panose="020B0604020202020204" pitchFamily="34" charset="0"/>
              </a:rPr>
              <a:t>[The main reasons for exclusions…]</a:t>
            </a:r>
            <a:endParaRPr lang="it-IT" sz="1800" i="1" kern="1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50000"/>
              </a:lnSpc>
              <a:spcAft>
                <a:spcPts val="800"/>
              </a:spcAft>
              <a:buNone/>
            </a:pPr>
            <a:endParaRPr lang="en-GB" sz="1800" kern="100" dirty="0">
              <a:effectLst/>
              <a:latin typeface="Times New Roman" panose="02020603050405020304" pitchFamily="18" charset="0"/>
              <a:ea typeface="DengXian" panose="02010600030101010101" pitchFamily="2" charset="-122"/>
              <a:cs typeface="Arial" panose="020B0604020202020204" pitchFamily="34" charset="0"/>
            </a:endParaRPr>
          </a:p>
          <a:p>
            <a:pPr algn="just">
              <a:lnSpc>
                <a:spcPct val="150000"/>
              </a:lnSpc>
              <a:spcAft>
                <a:spcPts val="800"/>
              </a:spcAft>
              <a:buNone/>
            </a:pP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3. (elect)</a:t>
            </a:r>
          </a:p>
          <a:p>
            <a:pPr algn="just">
              <a:lnSpc>
                <a:spcPct val="150000"/>
              </a:lnSpc>
              <a:spcAft>
                <a:spcPts val="800"/>
              </a:spcAft>
              <a:buNone/>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Third, out of the (138 = 82%) records sought for full-text reports, we elected and read in full-text 138 reports. These papers have been read by both authors in search for content-relevance, resulting in the exclusion of 9 additional reports upon dedicated meetings among the authors devoted to the resolution of conflicts on the analysed reports.</a:t>
            </a: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50000"/>
              </a:lnSpc>
              <a:spcAft>
                <a:spcPts val="800"/>
              </a:spcAft>
            </a:pPr>
            <a:endParaRPr lang="en-GB" sz="1800" kern="100" dirty="0">
              <a:effectLst/>
              <a:latin typeface="Times New Roman" panose="02020603050405020304" pitchFamily="18" charset="0"/>
              <a:ea typeface="DengXian" panose="02010600030101010101" pitchFamily="2" charset="-122"/>
              <a:cs typeface="Arial" panose="020B0604020202020204" pitchFamily="34" charset="0"/>
            </a:endParaRPr>
          </a:p>
          <a:p>
            <a:pPr algn="just">
              <a:lnSpc>
                <a:spcPct val="150000"/>
              </a:lnSpc>
              <a:spcAft>
                <a:spcPts val="800"/>
              </a:spcAft>
            </a:pPr>
            <a:r>
              <a:rPr lang="en-GB" sz="1800" b="1" kern="100" dirty="0">
                <a:effectLst/>
                <a:latin typeface="Times New Roman" panose="02020603050405020304" pitchFamily="18" charset="0"/>
                <a:ea typeface="DengXian" panose="02010600030101010101" pitchFamily="2" charset="-122"/>
                <a:cs typeface="Arial" panose="020B0604020202020204" pitchFamily="34" charset="0"/>
              </a:rPr>
              <a:t>4. (review)</a:t>
            </a:r>
          </a:p>
          <a:p>
            <a:pPr algn="just">
              <a:lnSpc>
                <a:spcPct val="150000"/>
              </a:lnSpc>
              <a:spcAft>
                <a:spcPts val="800"/>
              </a:spcAft>
            </a:pPr>
            <a:r>
              <a:rPr lang="en-GB" sz="1800" kern="100" dirty="0">
                <a:effectLst/>
                <a:latin typeface="Times New Roman" panose="02020603050405020304" pitchFamily="18" charset="0"/>
                <a:ea typeface="DengXian" panose="02010600030101010101" pitchFamily="2" charset="-122"/>
                <a:cs typeface="Arial" panose="020B0604020202020204" pitchFamily="34" charset="0"/>
              </a:rPr>
              <a:t>Four and final step, we recognize 129 reports to be relevant to be included in the narrative review described in the following, where we clarify the benefits and barriers of the use of AI for public sector auditing purposes as currently recognized in literature.</a:t>
            </a: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it-IT" dirty="0">
              <a:sym typeface="Wingdings" panose="05000000000000000000" pitchFamily="2" charset="2"/>
            </a:endParaRPr>
          </a:p>
        </p:txBody>
      </p:sp>
      <p:sp>
        <p:nvSpPr>
          <p:cNvPr id="4" name="Segnaposto numero diapositiva 3">
            <a:extLst>
              <a:ext uri="{FF2B5EF4-FFF2-40B4-BE49-F238E27FC236}">
                <a16:creationId xmlns:a16="http://schemas.microsoft.com/office/drawing/2014/main" id="{F942237B-2565-B57A-3626-BE360508C349}"/>
              </a:ext>
            </a:extLst>
          </p:cNvPr>
          <p:cNvSpPr>
            <a:spLocks noGrp="1"/>
          </p:cNvSpPr>
          <p:nvPr>
            <p:ph type="sldNum" sz="quarter" idx="5"/>
          </p:nvPr>
        </p:nvSpPr>
        <p:spPr/>
        <p:txBody>
          <a:bodyPr/>
          <a:lstStyle/>
          <a:p>
            <a:fld id="{81F97B2D-A5E2-47D4-B4F6-8BF84E856665}" type="slidenum">
              <a:rPr lang="en-GB" smtClean="0"/>
              <a:t>4</a:t>
            </a:fld>
            <a:endParaRPr lang="en-GB"/>
          </a:p>
        </p:txBody>
      </p:sp>
    </p:spTree>
    <p:extLst>
      <p:ext uri="{BB962C8B-B14F-4D97-AF65-F5344CB8AC3E}">
        <p14:creationId xmlns:p14="http://schemas.microsoft.com/office/powerpoint/2010/main" val="6264753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E76368-2D9C-023D-578A-B63F94D342FA}"/>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F9C856B0-6E54-F34B-66D3-5EE4AB94A707}"/>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09DC1458-0B7D-1225-9913-3438BD4B307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u="none" dirty="0" err="1">
                <a:sym typeface="Wingdings" panose="05000000000000000000" pitchFamily="2" charset="2"/>
              </a:rPr>
              <a:t>Growing</a:t>
            </a:r>
            <a:r>
              <a:rPr lang="it-IT" u="none" dirty="0">
                <a:sym typeface="Wingdings" panose="05000000000000000000" pitchFamily="2" charset="2"/>
              </a:rPr>
              <a:t> </a:t>
            </a:r>
            <a:r>
              <a:rPr lang="it-IT" u="none" dirty="0" err="1">
                <a:sym typeface="Wingdings" panose="05000000000000000000" pitchFamily="2" charset="2"/>
              </a:rPr>
              <a:t>attention</a:t>
            </a:r>
            <a:r>
              <a:rPr lang="it-IT" u="none" dirty="0">
                <a:sym typeface="Wingdings" panose="05000000000000000000" pitchFamily="2" charset="2"/>
              </a:rPr>
              <a:t> </a:t>
            </a:r>
            <a:r>
              <a:rPr lang="it-IT" u="none" dirty="0" err="1">
                <a:sym typeface="Wingdings" panose="05000000000000000000" pitchFamily="2" charset="2"/>
              </a:rPr>
              <a:t>since</a:t>
            </a:r>
            <a:r>
              <a:rPr lang="it-IT" u="none" dirty="0">
                <a:sym typeface="Wingdings" panose="05000000000000000000" pitchFamily="2" charset="2"/>
              </a:rPr>
              <a:t> 2016, with a </a:t>
            </a:r>
            <a:r>
              <a:rPr lang="it-IT" u="none" dirty="0" err="1">
                <a:sym typeface="Wingdings" panose="05000000000000000000" pitchFamily="2" charset="2"/>
              </a:rPr>
              <a:t>rapid</a:t>
            </a:r>
            <a:r>
              <a:rPr lang="it-IT" u="none" dirty="0">
                <a:sym typeface="Wingdings" panose="05000000000000000000" pitchFamily="2" charset="2"/>
              </a:rPr>
              <a:t> </a:t>
            </a:r>
            <a:r>
              <a:rPr lang="it-IT" u="none" dirty="0" err="1">
                <a:sym typeface="Wingdings" panose="05000000000000000000" pitchFamily="2" charset="2"/>
              </a:rPr>
              <a:t>increase</a:t>
            </a:r>
            <a:r>
              <a:rPr lang="it-IT" u="none" dirty="0">
                <a:sym typeface="Wingdings" panose="05000000000000000000" pitchFamily="2" charset="2"/>
              </a:rPr>
              <a:t> in </a:t>
            </a:r>
            <a:r>
              <a:rPr lang="it-IT" u="none" dirty="0" err="1">
                <a:sym typeface="Wingdings" panose="05000000000000000000" pitchFamily="2" charset="2"/>
              </a:rPr>
              <a:t>steepness</a:t>
            </a:r>
            <a:r>
              <a:rPr lang="it-IT" u="none" dirty="0">
                <a:sym typeface="Wingdings" panose="05000000000000000000" pitchFamily="2" charset="2"/>
              </a:rPr>
              <a:t> </a:t>
            </a:r>
            <a:r>
              <a:rPr lang="it-IT" u="none" dirty="0" err="1">
                <a:sym typeface="Wingdings" panose="05000000000000000000" pitchFamily="2" charset="2"/>
              </a:rPr>
              <a:t>since</a:t>
            </a:r>
            <a:r>
              <a:rPr lang="it-IT" u="none" dirty="0">
                <a:sym typeface="Wingdings" panose="05000000000000000000" pitchFamily="2" charset="2"/>
              </a:rPr>
              <a:t> 2018 – with a spike </a:t>
            </a:r>
            <a:r>
              <a:rPr lang="it-IT" u="none" dirty="0" err="1">
                <a:sym typeface="Wingdings" panose="05000000000000000000" pitchFamily="2" charset="2"/>
              </a:rPr>
              <a:t>between</a:t>
            </a:r>
            <a:r>
              <a:rPr lang="it-IT" u="none" dirty="0">
                <a:sym typeface="Wingdings" panose="05000000000000000000" pitchFamily="2" charset="2"/>
              </a:rPr>
              <a:t> 20-21</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it-IT" u="none"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u="none" dirty="0">
                <a:sym typeface="Wingdings" panose="05000000000000000000" pitchFamily="2" charset="2"/>
              </a:rPr>
              <a:t>In </a:t>
            </a:r>
            <a:r>
              <a:rPr lang="it-IT" u="none" dirty="0" err="1">
                <a:sym typeface="Wingdings" panose="05000000000000000000" pitchFamily="2" charset="2"/>
              </a:rPr>
              <a:t>terms</a:t>
            </a:r>
            <a:r>
              <a:rPr lang="it-IT" u="none" dirty="0">
                <a:sym typeface="Wingdings" panose="05000000000000000000" pitchFamily="2" charset="2"/>
              </a:rPr>
              <a:t> of sources, </a:t>
            </a:r>
            <a:r>
              <a:rPr lang="it-IT" u="none" dirty="0" err="1">
                <a:sym typeface="Wingdings" panose="05000000000000000000" pitchFamily="2" charset="2"/>
              </a:rPr>
              <a:t>among</a:t>
            </a:r>
            <a:r>
              <a:rPr lang="it-IT" u="none" dirty="0">
                <a:sym typeface="Wingdings" panose="05000000000000000000" pitchFamily="2" charset="2"/>
              </a:rPr>
              <a:t> the sources for </a:t>
            </a:r>
            <a:r>
              <a:rPr lang="it-IT" u="none" dirty="0" err="1">
                <a:sym typeface="Wingdings" panose="05000000000000000000" pitchFamily="2" charset="2"/>
              </a:rPr>
              <a:t>which</a:t>
            </a:r>
            <a:r>
              <a:rPr lang="it-IT" u="none" dirty="0">
                <a:sym typeface="Wingdings" panose="05000000000000000000" pitchFamily="2" charset="2"/>
              </a:rPr>
              <a:t> </a:t>
            </a:r>
            <a:r>
              <a:rPr lang="it-IT" u="none" dirty="0" err="1">
                <a:sym typeface="Wingdings" panose="05000000000000000000" pitchFamily="2" charset="2"/>
              </a:rPr>
              <a:t>we</a:t>
            </a:r>
            <a:r>
              <a:rPr lang="it-IT" u="none" dirty="0">
                <a:sym typeface="Wingdings" panose="05000000000000000000" pitchFamily="2" charset="2"/>
              </a:rPr>
              <a:t> </a:t>
            </a:r>
            <a:r>
              <a:rPr lang="it-IT" u="none" dirty="0" err="1">
                <a:sym typeface="Wingdings" panose="05000000000000000000" pitchFamily="2" charset="2"/>
              </a:rPr>
              <a:t>found</a:t>
            </a:r>
            <a:r>
              <a:rPr lang="it-IT" u="none" dirty="0">
                <a:sym typeface="Wingdings" panose="05000000000000000000" pitchFamily="2" charset="2"/>
              </a:rPr>
              <a:t> the </a:t>
            </a:r>
            <a:r>
              <a:rPr lang="it-IT" u="none" dirty="0" err="1">
                <a:sym typeface="Wingdings" panose="05000000000000000000" pitchFamily="2" charset="2"/>
              </a:rPr>
              <a:t>highest</a:t>
            </a:r>
            <a:r>
              <a:rPr lang="it-IT" u="none" dirty="0">
                <a:sym typeface="Wingdings" panose="05000000000000000000" pitchFamily="2" charset="2"/>
              </a:rPr>
              <a:t> </a:t>
            </a:r>
            <a:r>
              <a:rPr lang="it-IT" u="none" dirty="0" err="1">
                <a:sym typeface="Wingdings" panose="05000000000000000000" pitchFamily="2" charset="2"/>
              </a:rPr>
              <a:t>number</a:t>
            </a:r>
            <a:r>
              <a:rPr lang="it-IT" u="none" dirty="0">
                <a:sym typeface="Wingdings" panose="05000000000000000000" pitchFamily="2" charset="2"/>
              </a:rPr>
              <a:t> of </a:t>
            </a:r>
            <a:r>
              <a:rPr lang="it-IT" u="none" dirty="0" err="1">
                <a:sym typeface="Wingdings" panose="05000000000000000000" pitchFamily="2" charset="2"/>
              </a:rPr>
              <a:t>relevant</a:t>
            </a:r>
            <a:r>
              <a:rPr lang="it-IT" u="none" dirty="0">
                <a:sym typeface="Wingdings" panose="05000000000000000000" pitchFamily="2" charset="2"/>
              </a:rPr>
              <a:t> papers </a:t>
            </a:r>
            <a:r>
              <a:rPr lang="it-IT" u="none" dirty="0" err="1">
                <a:sym typeface="Wingdings" panose="05000000000000000000" pitchFamily="2" charset="2"/>
              </a:rPr>
              <a:t>we</a:t>
            </a:r>
            <a:r>
              <a:rPr lang="it-IT" u="none" dirty="0">
                <a:sym typeface="Wingdings" panose="05000000000000000000" pitchFamily="2" charset="2"/>
              </a:rPr>
              <a:t> </a:t>
            </a:r>
            <a:r>
              <a:rPr lang="it-IT" u="none" dirty="0" err="1">
                <a:sym typeface="Wingdings" panose="05000000000000000000" pitchFamily="2" charset="2"/>
              </a:rPr>
              <a:t>have</a:t>
            </a:r>
            <a:r>
              <a:rPr lang="it-IT" u="none" dirty="0">
                <a:sym typeface="Wingdings" panose="05000000000000000000" pitchFamily="2" charset="2"/>
              </a:rPr>
              <a:t> </a:t>
            </a:r>
            <a:r>
              <a:rPr lang="it-IT" u="none" dirty="0" err="1">
                <a:sym typeface="Wingdings" panose="05000000000000000000" pitchFamily="2" charset="2"/>
              </a:rPr>
              <a:t>mostly</a:t>
            </a:r>
            <a:r>
              <a:rPr lang="it-IT" u="none" dirty="0">
                <a:sym typeface="Wingdings" panose="05000000000000000000" pitchFamily="2" charset="2"/>
              </a:rPr>
              <a:t> Accounting-</a:t>
            </a:r>
            <a:r>
              <a:rPr lang="it-IT" u="none" dirty="0" err="1">
                <a:sym typeface="Wingdings" panose="05000000000000000000" pitchFamily="2" charset="2"/>
              </a:rPr>
              <a:t>relavant</a:t>
            </a:r>
            <a:r>
              <a:rPr lang="it-IT" u="none" dirty="0">
                <a:sym typeface="Wingdings" panose="05000000000000000000" pitchFamily="2" charset="2"/>
              </a:rPr>
              <a:t> journals e.g. … </a:t>
            </a:r>
            <a:r>
              <a:rPr lang="it-IT" u="none" dirty="0" err="1">
                <a:sym typeface="Wingdings" panose="05000000000000000000" pitchFamily="2" charset="2"/>
              </a:rPr>
              <a:t>but</a:t>
            </a:r>
            <a:r>
              <a:rPr lang="it-IT" u="none" dirty="0">
                <a:sym typeface="Wingdings" panose="05000000000000000000" pitchFamily="2" charset="2"/>
              </a:rPr>
              <a:t> </a:t>
            </a:r>
            <a:r>
              <a:rPr lang="it-IT" u="none" dirty="0" err="1">
                <a:sym typeface="Wingdings" panose="05000000000000000000" pitchFamily="2" charset="2"/>
              </a:rPr>
              <a:t>also</a:t>
            </a:r>
            <a:r>
              <a:rPr lang="it-IT" u="none" dirty="0">
                <a:sym typeface="Wingdings" panose="05000000000000000000" pitchFamily="2" charset="2"/>
              </a:rPr>
              <a:t> </a:t>
            </a:r>
            <a:r>
              <a:rPr lang="it-IT" u="none" dirty="0" err="1">
                <a:sym typeface="Wingdings" panose="05000000000000000000" pitchFamily="2" charset="2"/>
              </a:rPr>
              <a:t>relevant</a:t>
            </a:r>
            <a:r>
              <a:rPr lang="it-IT" u="none" dirty="0">
                <a:sym typeface="Wingdings" panose="05000000000000000000" pitchFamily="2" charset="2"/>
              </a:rPr>
              <a:t> sources for Information System, Computer Security, Business Ethics, and Organization.</a:t>
            </a:r>
          </a:p>
        </p:txBody>
      </p:sp>
      <p:sp>
        <p:nvSpPr>
          <p:cNvPr id="4" name="Segnaposto numero diapositiva 3">
            <a:extLst>
              <a:ext uri="{FF2B5EF4-FFF2-40B4-BE49-F238E27FC236}">
                <a16:creationId xmlns:a16="http://schemas.microsoft.com/office/drawing/2014/main" id="{541DAC8F-B9C7-87FC-A16E-4E41AD7B1C78}"/>
              </a:ext>
            </a:extLst>
          </p:cNvPr>
          <p:cNvSpPr>
            <a:spLocks noGrp="1"/>
          </p:cNvSpPr>
          <p:nvPr>
            <p:ph type="sldNum" sz="quarter" idx="5"/>
          </p:nvPr>
        </p:nvSpPr>
        <p:spPr/>
        <p:txBody>
          <a:bodyPr/>
          <a:lstStyle/>
          <a:p>
            <a:fld id="{81F97B2D-A5E2-47D4-B4F6-8BF84E856665}" type="slidenum">
              <a:rPr lang="en-GB" smtClean="0"/>
              <a:t>5</a:t>
            </a:fld>
            <a:endParaRPr lang="en-GB"/>
          </a:p>
        </p:txBody>
      </p:sp>
    </p:spTree>
    <p:extLst>
      <p:ext uri="{BB962C8B-B14F-4D97-AF65-F5344CB8AC3E}">
        <p14:creationId xmlns:p14="http://schemas.microsoft.com/office/powerpoint/2010/main" val="3302009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6C6076-2BF8-CC03-D8F4-32C73E53D782}"/>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BFEEBFBC-4708-BBA7-EC51-81EDE6E92D15}"/>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BEFD58AA-FA6A-D727-BF55-B7C482945BD6}"/>
              </a:ext>
            </a:extLst>
          </p:cNvPr>
          <p:cNvSpPr>
            <a:spLocks noGrp="1"/>
          </p:cNvSpPr>
          <p:nvPr>
            <p:ph type="body" idx="1"/>
          </p:nvPr>
        </p:nvSpPr>
        <p:spPr/>
        <p:txBody>
          <a:bodyPr/>
          <a:lstStyle/>
          <a:p>
            <a:pPr marL="0" indent="0">
              <a:buFont typeface="Arial" panose="020B0604020202020204" pitchFamily="34" charset="0"/>
              <a:buNone/>
            </a:pPr>
            <a:r>
              <a:rPr lang="en-GB" sz="1200" noProof="0" dirty="0">
                <a:latin typeface="Times New Roman" panose="02020603050405020304" pitchFamily="18" charset="0"/>
                <a:cs typeface="Times New Roman" panose="02020603050405020304" pitchFamily="18" charset="0"/>
                <a:sym typeface="Wingdings" panose="05000000000000000000" pitchFamily="2" charset="2"/>
              </a:rPr>
              <a:t>AI is not only a phenomenon that public sector auditing has to interact with, but is also discussed as a resource for Public Sector Auditing, with …</a:t>
            </a:r>
          </a:p>
          <a:p>
            <a:pPr marL="0" indent="0">
              <a:buFont typeface="Arial" panose="020B0604020202020204" pitchFamily="34" charset="0"/>
              <a:buNone/>
            </a:pPr>
            <a:endParaRPr lang="en-GB" sz="1200" noProof="0" dirty="0">
              <a:latin typeface="Times New Roman" panose="02020603050405020304" pitchFamily="18" charset="0"/>
              <a:cs typeface="Times New Roman" panose="02020603050405020304" pitchFamily="18" charset="0"/>
              <a:sym typeface="Wingdings" panose="05000000000000000000" pitchFamily="2" charset="2"/>
            </a:endParaRPr>
          </a:p>
          <a:p>
            <a:pPr marL="0" indent="0">
              <a:buFont typeface="Arial" panose="020B0604020202020204" pitchFamily="34" charset="0"/>
              <a:buNone/>
            </a:pPr>
            <a:r>
              <a:rPr lang="en-GB" sz="1200" noProof="0" dirty="0">
                <a:latin typeface="Times New Roman" panose="02020603050405020304" pitchFamily="18" charset="0"/>
                <a:cs typeface="Times New Roman" panose="02020603050405020304" pitchFamily="18" charset="0"/>
                <a:sym typeface="Wingdings" panose="05000000000000000000" pitchFamily="2" charset="2"/>
              </a:rPr>
              <a:t>Somehow literature </a:t>
            </a:r>
            <a:r>
              <a:rPr lang="en-GB" sz="1200" noProof="0" dirty="0" err="1">
                <a:latin typeface="Times New Roman" panose="02020603050405020304" pitchFamily="18" charset="0"/>
                <a:cs typeface="Times New Roman" panose="02020603050405020304" pitchFamily="18" charset="0"/>
                <a:sym typeface="Wingdings" panose="05000000000000000000" pitchFamily="2" charset="2"/>
              </a:rPr>
              <a:t>literature</a:t>
            </a:r>
            <a:r>
              <a:rPr lang="en-GB" sz="1200" noProof="0" dirty="0">
                <a:latin typeface="Times New Roman" panose="02020603050405020304" pitchFamily="18" charset="0"/>
                <a:cs typeface="Times New Roman" panose="02020603050405020304" pitchFamily="18" charset="0"/>
                <a:sym typeface="Wingdings" panose="05000000000000000000" pitchFamily="2" charset="2"/>
              </a:rPr>
              <a:t> specifically on public sector, while various conversation remain general, for both public and private</a:t>
            </a:r>
          </a:p>
        </p:txBody>
      </p:sp>
      <p:sp>
        <p:nvSpPr>
          <p:cNvPr id="4" name="Segnaposto numero diapositiva 3">
            <a:extLst>
              <a:ext uri="{FF2B5EF4-FFF2-40B4-BE49-F238E27FC236}">
                <a16:creationId xmlns:a16="http://schemas.microsoft.com/office/drawing/2014/main" id="{010254C9-851C-47EF-D4D6-97E1567A6D37}"/>
              </a:ext>
            </a:extLst>
          </p:cNvPr>
          <p:cNvSpPr>
            <a:spLocks noGrp="1"/>
          </p:cNvSpPr>
          <p:nvPr>
            <p:ph type="sldNum" sz="quarter" idx="5"/>
          </p:nvPr>
        </p:nvSpPr>
        <p:spPr/>
        <p:txBody>
          <a:bodyPr/>
          <a:lstStyle/>
          <a:p>
            <a:fld id="{81F97B2D-A5E2-47D4-B4F6-8BF84E856665}" type="slidenum">
              <a:rPr lang="en-GB" smtClean="0"/>
              <a:t>6</a:t>
            </a:fld>
            <a:endParaRPr lang="en-GB"/>
          </a:p>
        </p:txBody>
      </p:sp>
    </p:spTree>
    <p:extLst>
      <p:ext uri="{BB962C8B-B14F-4D97-AF65-F5344CB8AC3E}">
        <p14:creationId xmlns:p14="http://schemas.microsoft.com/office/powerpoint/2010/main" val="1214328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E7108-971A-866A-2B4E-B18B99720514}"/>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25BE9F1F-4993-70F5-2186-0792976A86B8}"/>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E53A3D58-A298-8065-86B6-6B44E88A1509}"/>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it-IT" u="none" dirty="0">
              <a:sym typeface="Wingdings" panose="05000000000000000000" pitchFamily="2" charset="2"/>
            </a:endParaRPr>
          </a:p>
        </p:txBody>
      </p:sp>
      <p:sp>
        <p:nvSpPr>
          <p:cNvPr id="4" name="Segnaposto numero diapositiva 3">
            <a:extLst>
              <a:ext uri="{FF2B5EF4-FFF2-40B4-BE49-F238E27FC236}">
                <a16:creationId xmlns:a16="http://schemas.microsoft.com/office/drawing/2014/main" id="{8B9D359E-7E1B-5F59-CE42-D49C723FD5BB}"/>
              </a:ext>
            </a:extLst>
          </p:cNvPr>
          <p:cNvSpPr>
            <a:spLocks noGrp="1"/>
          </p:cNvSpPr>
          <p:nvPr>
            <p:ph type="sldNum" sz="quarter" idx="5"/>
          </p:nvPr>
        </p:nvSpPr>
        <p:spPr/>
        <p:txBody>
          <a:bodyPr/>
          <a:lstStyle/>
          <a:p>
            <a:fld id="{81F97B2D-A5E2-47D4-B4F6-8BF84E856665}" type="slidenum">
              <a:rPr lang="en-GB" smtClean="0"/>
              <a:t>7</a:t>
            </a:fld>
            <a:endParaRPr lang="en-GB"/>
          </a:p>
        </p:txBody>
      </p:sp>
    </p:spTree>
    <p:extLst>
      <p:ext uri="{BB962C8B-B14F-4D97-AF65-F5344CB8AC3E}">
        <p14:creationId xmlns:p14="http://schemas.microsoft.com/office/powerpoint/2010/main" val="1323343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421C0-1F86-250C-75A1-724C6EAE3BAB}"/>
            </a:ext>
          </a:extLst>
        </p:cNvPr>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31A4FC2A-DF53-4D32-C07B-2143B395CDE3}"/>
              </a:ext>
            </a:extLst>
          </p:cNvPr>
          <p:cNvSpPr>
            <a:spLocks noGrp="1" noRot="1" noChangeAspect="1"/>
          </p:cNvSpPr>
          <p:nvPr>
            <p:ph type="sldImg"/>
          </p:nvPr>
        </p:nvSpPr>
        <p:spPr/>
      </p:sp>
      <p:sp>
        <p:nvSpPr>
          <p:cNvPr id="3" name="Segnaposto note 2">
            <a:extLst>
              <a:ext uri="{FF2B5EF4-FFF2-40B4-BE49-F238E27FC236}">
                <a16:creationId xmlns:a16="http://schemas.microsoft.com/office/drawing/2014/main" id="{C39E66B9-0477-7862-FC7C-C33EDFBED25D}"/>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u="none" dirty="0" err="1">
                <a:sym typeface="Wingdings" panose="05000000000000000000" pitchFamily="2" charset="2"/>
              </a:rPr>
              <a:t>Considerations</a:t>
            </a:r>
            <a:r>
              <a:rPr lang="it-IT" u="none" dirty="0">
                <a:sym typeface="Wingdings" panose="05000000000000000000" pitchFamily="2" charset="2"/>
              </a:rPr>
              <a:t> </a:t>
            </a:r>
            <a:r>
              <a:rPr lang="it-IT" u="none" dirty="0" err="1">
                <a:sym typeface="Wingdings" panose="05000000000000000000" pitchFamily="2" charset="2"/>
              </a:rPr>
              <a:t>about</a:t>
            </a:r>
            <a:r>
              <a:rPr lang="it-IT" u="none" dirty="0">
                <a:sym typeface="Wingdings" panose="05000000000000000000" pitchFamily="2" charset="2"/>
              </a:rPr>
              <a:t> governance culture; </a:t>
            </a:r>
            <a:r>
              <a:rPr lang="it-IT" u="none" dirty="0" err="1">
                <a:sym typeface="Wingdings" panose="05000000000000000000" pitchFamily="2" charset="2"/>
              </a:rPr>
              <a:t>awareness</a:t>
            </a:r>
            <a:r>
              <a:rPr lang="it-IT" u="none" dirty="0">
                <a:sym typeface="Wingdings" panose="05000000000000000000" pitchFamily="2" charset="2"/>
              </a:rPr>
              <a:t> of benefits &amp; risks,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it-IT" u="none"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it-IT" u="none" dirty="0">
                <a:sym typeface="Wingdings" panose="05000000000000000000" pitchFamily="2" charset="2"/>
              </a:rPr>
              <a:t>Call for more focus on AI use </a:t>
            </a:r>
            <a:r>
              <a:rPr lang="it-IT" u="none" dirty="0" err="1">
                <a:sym typeface="Wingdings" panose="05000000000000000000" pitchFamily="2" charset="2"/>
              </a:rPr>
              <a:t>as</a:t>
            </a:r>
            <a:r>
              <a:rPr lang="it-IT" u="none" dirty="0">
                <a:sym typeface="Wingdings" panose="05000000000000000000" pitchFamily="2" charset="2"/>
              </a:rPr>
              <a:t> a </a:t>
            </a:r>
            <a:r>
              <a:rPr lang="it-IT" u="none" dirty="0" err="1">
                <a:sym typeface="Wingdings" panose="05000000000000000000" pitchFamily="2" charset="2"/>
              </a:rPr>
              <a:t>specific</a:t>
            </a:r>
            <a:r>
              <a:rPr lang="it-IT" u="none" dirty="0">
                <a:sym typeface="Wingdings" panose="05000000000000000000" pitchFamily="2" charset="2"/>
              </a:rPr>
              <a:t> «Resource» for Public Sector Audit</a:t>
            </a:r>
          </a:p>
        </p:txBody>
      </p:sp>
      <p:sp>
        <p:nvSpPr>
          <p:cNvPr id="4" name="Segnaposto numero diapositiva 3">
            <a:extLst>
              <a:ext uri="{FF2B5EF4-FFF2-40B4-BE49-F238E27FC236}">
                <a16:creationId xmlns:a16="http://schemas.microsoft.com/office/drawing/2014/main" id="{137ED2DB-952F-4465-591B-77F03AB2E562}"/>
              </a:ext>
            </a:extLst>
          </p:cNvPr>
          <p:cNvSpPr>
            <a:spLocks noGrp="1"/>
          </p:cNvSpPr>
          <p:nvPr>
            <p:ph type="sldNum" sz="quarter" idx="5"/>
          </p:nvPr>
        </p:nvSpPr>
        <p:spPr/>
        <p:txBody>
          <a:bodyPr/>
          <a:lstStyle/>
          <a:p>
            <a:fld id="{81F97B2D-A5E2-47D4-B4F6-8BF84E856665}" type="slidenum">
              <a:rPr lang="en-GB" smtClean="0"/>
              <a:t>8</a:t>
            </a:fld>
            <a:endParaRPr lang="en-GB"/>
          </a:p>
        </p:txBody>
      </p:sp>
    </p:spTree>
    <p:extLst>
      <p:ext uri="{BB962C8B-B14F-4D97-AF65-F5344CB8AC3E}">
        <p14:creationId xmlns:p14="http://schemas.microsoft.com/office/powerpoint/2010/main" val="420015735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sp>
        <p:nvSpPr>
          <p:cNvPr id="168" name="Rettangolo 167"/>
          <p:cNvSpPr/>
          <p:nvPr userDrawn="1"/>
        </p:nvSpPr>
        <p:spPr>
          <a:xfrm>
            <a:off x="-135172" y="0"/>
            <a:ext cx="12327172" cy="1464365"/>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169" name="Gruppo 168"/>
          <p:cNvGrpSpPr/>
          <p:nvPr userDrawn="1"/>
        </p:nvGrpSpPr>
        <p:grpSpPr>
          <a:xfrm>
            <a:off x="70636" y="1299528"/>
            <a:ext cx="18104813" cy="180000"/>
            <a:chOff x="828649" y="275867"/>
            <a:chExt cx="18104813" cy="567843"/>
          </a:xfrm>
        </p:grpSpPr>
        <p:cxnSp>
          <p:nvCxnSpPr>
            <p:cNvPr id="170" name="Connettore 1 169"/>
            <p:cNvCxnSpPr/>
            <p:nvPr userDrawn="1"/>
          </p:nvCxnSpPr>
          <p:spPr>
            <a:xfrm>
              <a:off x="82864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1" name="Connettore 1 170"/>
            <p:cNvCxnSpPr/>
            <p:nvPr userDrawn="1"/>
          </p:nvCxnSpPr>
          <p:spPr>
            <a:xfrm>
              <a:off x="92990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2" name="Connettore 1 171"/>
            <p:cNvCxnSpPr/>
            <p:nvPr userDrawn="1"/>
          </p:nvCxnSpPr>
          <p:spPr>
            <a:xfrm>
              <a:off x="103115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3" name="Connettore 1 172"/>
            <p:cNvCxnSpPr/>
            <p:nvPr userDrawn="1"/>
          </p:nvCxnSpPr>
          <p:spPr>
            <a:xfrm>
              <a:off x="113240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4" name="Connettore 1 173"/>
            <p:cNvCxnSpPr/>
            <p:nvPr userDrawn="1"/>
          </p:nvCxnSpPr>
          <p:spPr>
            <a:xfrm>
              <a:off x="123365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5" name="Connettore 1 174"/>
            <p:cNvCxnSpPr/>
            <p:nvPr userDrawn="1"/>
          </p:nvCxnSpPr>
          <p:spPr>
            <a:xfrm>
              <a:off x="133490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6" name="Connettore 1 175"/>
            <p:cNvCxnSpPr/>
            <p:nvPr userDrawn="1"/>
          </p:nvCxnSpPr>
          <p:spPr>
            <a:xfrm>
              <a:off x="143615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7" name="Connettore 1 176"/>
            <p:cNvCxnSpPr/>
            <p:nvPr userDrawn="1"/>
          </p:nvCxnSpPr>
          <p:spPr>
            <a:xfrm>
              <a:off x="15374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8" name="Connettore 1 177"/>
            <p:cNvCxnSpPr/>
            <p:nvPr userDrawn="1"/>
          </p:nvCxnSpPr>
          <p:spPr>
            <a:xfrm>
              <a:off x="163865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9" name="Connettore 1 178"/>
            <p:cNvCxnSpPr/>
            <p:nvPr userDrawn="1"/>
          </p:nvCxnSpPr>
          <p:spPr>
            <a:xfrm>
              <a:off x="17399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0" name="Connettore 1 179"/>
            <p:cNvCxnSpPr/>
            <p:nvPr userDrawn="1"/>
          </p:nvCxnSpPr>
          <p:spPr>
            <a:xfrm>
              <a:off x="184116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1" name="Connettore 1 180"/>
            <p:cNvCxnSpPr/>
            <p:nvPr userDrawn="1"/>
          </p:nvCxnSpPr>
          <p:spPr>
            <a:xfrm>
              <a:off x="194241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2" name="Connettore 1 181"/>
            <p:cNvCxnSpPr/>
            <p:nvPr userDrawn="1"/>
          </p:nvCxnSpPr>
          <p:spPr>
            <a:xfrm>
              <a:off x="204366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3" name="Connettore 1 182"/>
            <p:cNvCxnSpPr/>
            <p:nvPr userDrawn="1"/>
          </p:nvCxnSpPr>
          <p:spPr>
            <a:xfrm>
              <a:off x="214491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4" name="Connettore 1 183"/>
            <p:cNvCxnSpPr/>
            <p:nvPr userDrawn="1"/>
          </p:nvCxnSpPr>
          <p:spPr>
            <a:xfrm>
              <a:off x="224616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5" name="Connettore 1 184"/>
            <p:cNvCxnSpPr/>
            <p:nvPr userDrawn="1"/>
          </p:nvCxnSpPr>
          <p:spPr>
            <a:xfrm>
              <a:off x="234741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6" name="Connettore 1 185"/>
            <p:cNvCxnSpPr/>
            <p:nvPr userDrawn="1"/>
          </p:nvCxnSpPr>
          <p:spPr>
            <a:xfrm>
              <a:off x="244866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7" name="Connettore 1 186"/>
            <p:cNvCxnSpPr/>
            <p:nvPr userDrawn="1"/>
          </p:nvCxnSpPr>
          <p:spPr>
            <a:xfrm>
              <a:off x="254992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8" name="Connettore 1 187"/>
            <p:cNvCxnSpPr/>
            <p:nvPr userDrawn="1"/>
          </p:nvCxnSpPr>
          <p:spPr>
            <a:xfrm>
              <a:off x="265117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9" name="Connettore 1 188"/>
            <p:cNvCxnSpPr/>
            <p:nvPr userDrawn="1"/>
          </p:nvCxnSpPr>
          <p:spPr>
            <a:xfrm>
              <a:off x="275242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0" name="Connettore 1 189"/>
            <p:cNvCxnSpPr/>
            <p:nvPr userDrawn="1"/>
          </p:nvCxnSpPr>
          <p:spPr>
            <a:xfrm>
              <a:off x="28536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1" name="Connettore 1 190"/>
            <p:cNvCxnSpPr/>
            <p:nvPr userDrawn="1"/>
          </p:nvCxnSpPr>
          <p:spPr>
            <a:xfrm>
              <a:off x="295492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2" name="Connettore 1 191"/>
            <p:cNvCxnSpPr/>
            <p:nvPr userDrawn="1"/>
          </p:nvCxnSpPr>
          <p:spPr>
            <a:xfrm>
              <a:off x="30561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3" name="Connettore 1 192"/>
            <p:cNvCxnSpPr/>
            <p:nvPr userDrawn="1"/>
          </p:nvCxnSpPr>
          <p:spPr>
            <a:xfrm>
              <a:off x="315742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4" name="Connettore 1 193"/>
            <p:cNvCxnSpPr/>
            <p:nvPr userDrawn="1"/>
          </p:nvCxnSpPr>
          <p:spPr>
            <a:xfrm>
              <a:off x="32586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5" name="Connettore 1 194"/>
            <p:cNvCxnSpPr/>
            <p:nvPr userDrawn="1"/>
          </p:nvCxnSpPr>
          <p:spPr>
            <a:xfrm>
              <a:off x="335993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6" name="Connettore 1 195"/>
            <p:cNvCxnSpPr/>
            <p:nvPr userDrawn="1"/>
          </p:nvCxnSpPr>
          <p:spPr>
            <a:xfrm>
              <a:off x="346118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7" name="Connettore 1 196"/>
            <p:cNvCxnSpPr/>
            <p:nvPr userDrawn="1"/>
          </p:nvCxnSpPr>
          <p:spPr>
            <a:xfrm>
              <a:off x="356243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8" name="Connettore 1 197"/>
            <p:cNvCxnSpPr/>
            <p:nvPr userDrawn="1"/>
          </p:nvCxnSpPr>
          <p:spPr>
            <a:xfrm>
              <a:off x="366368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9" name="Connettore 1 198"/>
            <p:cNvCxnSpPr/>
            <p:nvPr userDrawn="1"/>
          </p:nvCxnSpPr>
          <p:spPr>
            <a:xfrm>
              <a:off x="376493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0" name="Connettore 1 199"/>
            <p:cNvCxnSpPr/>
            <p:nvPr userDrawn="1"/>
          </p:nvCxnSpPr>
          <p:spPr>
            <a:xfrm>
              <a:off x="386618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1" name="Connettore 1 200"/>
            <p:cNvCxnSpPr/>
            <p:nvPr userDrawn="1"/>
          </p:nvCxnSpPr>
          <p:spPr>
            <a:xfrm>
              <a:off x="396743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2" name="Connettore 1 201"/>
            <p:cNvCxnSpPr/>
            <p:nvPr userDrawn="1"/>
          </p:nvCxnSpPr>
          <p:spPr>
            <a:xfrm>
              <a:off x="406868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3" name="Connettore 1 202"/>
            <p:cNvCxnSpPr/>
            <p:nvPr userDrawn="1"/>
          </p:nvCxnSpPr>
          <p:spPr>
            <a:xfrm>
              <a:off x="41699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4" name="Connettore 1 203"/>
            <p:cNvCxnSpPr/>
            <p:nvPr userDrawn="1"/>
          </p:nvCxnSpPr>
          <p:spPr>
            <a:xfrm>
              <a:off x="427119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5" name="Connettore 1 204"/>
            <p:cNvCxnSpPr/>
            <p:nvPr userDrawn="1"/>
          </p:nvCxnSpPr>
          <p:spPr>
            <a:xfrm>
              <a:off x="43724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6" name="Connettore 1 205"/>
            <p:cNvCxnSpPr/>
            <p:nvPr userDrawn="1"/>
          </p:nvCxnSpPr>
          <p:spPr>
            <a:xfrm>
              <a:off x="447369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7" name="Connettore 1 206"/>
            <p:cNvCxnSpPr/>
            <p:nvPr userDrawn="1"/>
          </p:nvCxnSpPr>
          <p:spPr>
            <a:xfrm>
              <a:off x="45749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8" name="Connettore 1 207"/>
            <p:cNvCxnSpPr/>
            <p:nvPr userDrawn="1"/>
          </p:nvCxnSpPr>
          <p:spPr>
            <a:xfrm>
              <a:off x="467619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9" name="Connettore 1 208"/>
            <p:cNvCxnSpPr/>
            <p:nvPr userDrawn="1"/>
          </p:nvCxnSpPr>
          <p:spPr>
            <a:xfrm>
              <a:off x="477744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0" name="Connettore 1 209"/>
            <p:cNvCxnSpPr/>
            <p:nvPr userDrawn="1"/>
          </p:nvCxnSpPr>
          <p:spPr>
            <a:xfrm>
              <a:off x="487869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1" name="Connettore 1 210"/>
            <p:cNvCxnSpPr/>
            <p:nvPr userDrawn="1"/>
          </p:nvCxnSpPr>
          <p:spPr>
            <a:xfrm>
              <a:off x="497995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2" name="Connettore 1 211"/>
            <p:cNvCxnSpPr/>
            <p:nvPr userDrawn="1"/>
          </p:nvCxnSpPr>
          <p:spPr>
            <a:xfrm>
              <a:off x="508120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3" name="Connettore 1 212"/>
            <p:cNvCxnSpPr/>
            <p:nvPr userDrawn="1"/>
          </p:nvCxnSpPr>
          <p:spPr>
            <a:xfrm>
              <a:off x="518245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4" name="Connettore 1 213"/>
            <p:cNvCxnSpPr/>
            <p:nvPr userDrawn="1"/>
          </p:nvCxnSpPr>
          <p:spPr>
            <a:xfrm>
              <a:off x="528370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5" name="Connettore 1 214"/>
            <p:cNvCxnSpPr/>
            <p:nvPr userDrawn="1"/>
          </p:nvCxnSpPr>
          <p:spPr>
            <a:xfrm>
              <a:off x="538495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6" name="Connettore 1 215"/>
            <p:cNvCxnSpPr/>
            <p:nvPr userDrawn="1"/>
          </p:nvCxnSpPr>
          <p:spPr>
            <a:xfrm>
              <a:off x="548620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7" name="Connettore 1 216"/>
            <p:cNvCxnSpPr/>
            <p:nvPr userDrawn="1"/>
          </p:nvCxnSpPr>
          <p:spPr>
            <a:xfrm>
              <a:off x="558745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8" name="Connettore 1 217"/>
            <p:cNvCxnSpPr/>
            <p:nvPr userDrawn="1"/>
          </p:nvCxnSpPr>
          <p:spPr>
            <a:xfrm>
              <a:off x="56887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9" name="Connettore 1 218"/>
            <p:cNvCxnSpPr/>
            <p:nvPr userDrawn="1"/>
          </p:nvCxnSpPr>
          <p:spPr>
            <a:xfrm>
              <a:off x="578996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0" name="Connettore 1 219"/>
            <p:cNvCxnSpPr/>
            <p:nvPr userDrawn="1"/>
          </p:nvCxnSpPr>
          <p:spPr>
            <a:xfrm>
              <a:off x="58912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1" name="Connettore 1 220"/>
            <p:cNvCxnSpPr/>
            <p:nvPr userDrawn="1"/>
          </p:nvCxnSpPr>
          <p:spPr>
            <a:xfrm>
              <a:off x="59924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2" name="Connettore 1 221"/>
            <p:cNvCxnSpPr/>
            <p:nvPr userDrawn="1"/>
          </p:nvCxnSpPr>
          <p:spPr>
            <a:xfrm>
              <a:off x="609371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3" name="Connettore 1 222"/>
            <p:cNvCxnSpPr/>
            <p:nvPr userDrawn="1"/>
          </p:nvCxnSpPr>
          <p:spPr>
            <a:xfrm>
              <a:off x="619496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4" name="Connettore 1 223"/>
            <p:cNvCxnSpPr/>
            <p:nvPr userDrawn="1"/>
          </p:nvCxnSpPr>
          <p:spPr>
            <a:xfrm>
              <a:off x="629621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5" name="Connettore 1 224"/>
            <p:cNvCxnSpPr/>
            <p:nvPr userDrawn="1"/>
          </p:nvCxnSpPr>
          <p:spPr>
            <a:xfrm>
              <a:off x="639746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6" name="Connettore 1 225"/>
            <p:cNvCxnSpPr/>
            <p:nvPr userDrawn="1"/>
          </p:nvCxnSpPr>
          <p:spPr>
            <a:xfrm>
              <a:off x="649871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7" name="Connettore 1 226"/>
            <p:cNvCxnSpPr/>
            <p:nvPr userDrawn="1"/>
          </p:nvCxnSpPr>
          <p:spPr>
            <a:xfrm>
              <a:off x="659997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8" name="Connettore 1 227"/>
            <p:cNvCxnSpPr/>
            <p:nvPr userDrawn="1"/>
          </p:nvCxnSpPr>
          <p:spPr>
            <a:xfrm>
              <a:off x="670122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9" name="Connettore 1 228"/>
            <p:cNvCxnSpPr/>
            <p:nvPr userDrawn="1"/>
          </p:nvCxnSpPr>
          <p:spPr>
            <a:xfrm>
              <a:off x="680247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0" name="Connettore 1 229"/>
            <p:cNvCxnSpPr/>
            <p:nvPr userDrawn="1"/>
          </p:nvCxnSpPr>
          <p:spPr>
            <a:xfrm>
              <a:off x="690372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1" name="Connettore 1 230"/>
            <p:cNvCxnSpPr/>
            <p:nvPr userDrawn="1"/>
          </p:nvCxnSpPr>
          <p:spPr>
            <a:xfrm>
              <a:off x="70049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2" name="Connettore 1 231"/>
            <p:cNvCxnSpPr/>
            <p:nvPr userDrawn="1"/>
          </p:nvCxnSpPr>
          <p:spPr>
            <a:xfrm>
              <a:off x="710622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3" name="Connettore 1 232"/>
            <p:cNvCxnSpPr/>
            <p:nvPr userDrawn="1"/>
          </p:nvCxnSpPr>
          <p:spPr>
            <a:xfrm>
              <a:off x="72074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4" name="Connettore 1 233"/>
            <p:cNvCxnSpPr/>
            <p:nvPr userDrawn="1"/>
          </p:nvCxnSpPr>
          <p:spPr>
            <a:xfrm>
              <a:off x="730872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5" name="Connettore 1 234"/>
            <p:cNvCxnSpPr/>
            <p:nvPr userDrawn="1"/>
          </p:nvCxnSpPr>
          <p:spPr>
            <a:xfrm>
              <a:off x="740998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6" name="Connettore 1 235"/>
            <p:cNvCxnSpPr/>
            <p:nvPr userDrawn="1"/>
          </p:nvCxnSpPr>
          <p:spPr>
            <a:xfrm>
              <a:off x="751123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7" name="Connettore 1 236"/>
            <p:cNvCxnSpPr/>
            <p:nvPr userDrawn="1"/>
          </p:nvCxnSpPr>
          <p:spPr>
            <a:xfrm>
              <a:off x="761248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8" name="Connettore 1 237"/>
            <p:cNvCxnSpPr/>
            <p:nvPr userDrawn="1"/>
          </p:nvCxnSpPr>
          <p:spPr>
            <a:xfrm>
              <a:off x="771373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9" name="Connettore 1 238"/>
            <p:cNvCxnSpPr/>
            <p:nvPr userDrawn="1"/>
          </p:nvCxnSpPr>
          <p:spPr>
            <a:xfrm>
              <a:off x="781498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0" name="Connettore 1 239"/>
            <p:cNvCxnSpPr/>
            <p:nvPr userDrawn="1"/>
          </p:nvCxnSpPr>
          <p:spPr>
            <a:xfrm>
              <a:off x="791623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1" name="Connettore 1 240"/>
            <p:cNvCxnSpPr/>
            <p:nvPr userDrawn="1"/>
          </p:nvCxnSpPr>
          <p:spPr>
            <a:xfrm>
              <a:off x="801748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2" name="Connettore 1 241"/>
            <p:cNvCxnSpPr/>
            <p:nvPr userDrawn="1"/>
          </p:nvCxnSpPr>
          <p:spPr>
            <a:xfrm>
              <a:off x="811873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3" name="Connettore 1 242"/>
            <p:cNvCxnSpPr/>
            <p:nvPr userDrawn="1"/>
          </p:nvCxnSpPr>
          <p:spPr>
            <a:xfrm>
              <a:off x="821999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4" name="Connettore 1 243"/>
            <p:cNvCxnSpPr/>
            <p:nvPr userDrawn="1"/>
          </p:nvCxnSpPr>
          <p:spPr>
            <a:xfrm>
              <a:off x="83212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5" name="Connettore 1 244"/>
            <p:cNvCxnSpPr/>
            <p:nvPr userDrawn="1"/>
          </p:nvCxnSpPr>
          <p:spPr>
            <a:xfrm>
              <a:off x="842249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6" name="Connettore 1 245"/>
            <p:cNvCxnSpPr/>
            <p:nvPr userDrawn="1"/>
          </p:nvCxnSpPr>
          <p:spPr>
            <a:xfrm>
              <a:off x="85237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7" name="Connettore 1 246"/>
            <p:cNvCxnSpPr/>
            <p:nvPr userDrawn="1"/>
          </p:nvCxnSpPr>
          <p:spPr>
            <a:xfrm>
              <a:off x="862499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8" name="Connettore 1 247"/>
            <p:cNvCxnSpPr/>
            <p:nvPr userDrawn="1"/>
          </p:nvCxnSpPr>
          <p:spPr>
            <a:xfrm>
              <a:off x="87262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9" name="Connettore 1 248"/>
            <p:cNvCxnSpPr/>
            <p:nvPr userDrawn="1"/>
          </p:nvCxnSpPr>
          <p:spPr>
            <a:xfrm>
              <a:off x="882749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0" name="Connettore 1 249"/>
            <p:cNvCxnSpPr/>
            <p:nvPr userDrawn="1"/>
          </p:nvCxnSpPr>
          <p:spPr>
            <a:xfrm>
              <a:off x="892874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1" name="Connettore 1 250"/>
            <p:cNvCxnSpPr/>
            <p:nvPr userDrawn="1"/>
          </p:nvCxnSpPr>
          <p:spPr>
            <a:xfrm>
              <a:off x="903000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2" name="Connettore 1 251"/>
            <p:cNvCxnSpPr/>
            <p:nvPr userDrawn="1"/>
          </p:nvCxnSpPr>
          <p:spPr>
            <a:xfrm>
              <a:off x="913125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3" name="Connettore 1 252"/>
            <p:cNvCxnSpPr/>
            <p:nvPr userDrawn="1"/>
          </p:nvCxnSpPr>
          <p:spPr>
            <a:xfrm>
              <a:off x="923250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4" name="Connettore 1 253"/>
            <p:cNvCxnSpPr/>
            <p:nvPr userDrawn="1"/>
          </p:nvCxnSpPr>
          <p:spPr>
            <a:xfrm>
              <a:off x="933375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5" name="Connettore 1 254"/>
            <p:cNvCxnSpPr/>
            <p:nvPr userDrawn="1"/>
          </p:nvCxnSpPr>
          <p:spPr>
            <a:xfrm>
              <a:off x="943500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6" name="Connettore 1 255"/>
            <p:cNvCxnSpPr/>
            <p:nvPr userDrawn="1"/>
          </p:nvCxnSpPr>
          <p:spPr>
            <a:xfrm>
              <a:off x="953625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7" name="Connettore 1 256"/>
            <p:cNvCxnSpPr/>
            <p:nvPr userDrawn="1"/>
          </p:nvCxnSpPr>
          <p:spPr>
            <a:xfrm>
              <a:off x="96375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8" name="Connettore 1 257"/>
            <p:cNvCxnSpPr/>
            <p:nvPr userDrawn="1"/>
          </p:nvCxnSpPr>
          <p:spPr>
            <a:xfrm>
              <a:off x="973875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9" name="Connettore 1 258"/>
            <p:cNvCxnSpPr/>
            <p:nvPr userDrawn="1"/>
          </p:nvCxnSpPr>
          <p:spPr>
            <a:xfrm>
              <a:off x="98400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0" name="Connettore 1 259"/>
            <p:cNvCxnSpPr/>
            <p:nvPr userDrawn="1"/>
          </p:nvCxnSpPr>
          <p:spPr>
            <a:xfrm>
              <a:off x="994126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1" name="Connettore 1 260"/>
            <p:cNvCxnSpPr/>
            <p:nvPr userDrawn="1"/>
          </p:nvCxnSpPr>
          <p:spPr>
            <a:xfrm>
              <a:off x="100425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2" name="Connettore 1 261"/>
            <p:cNvCxnSpPr/>
            <p:nvPr userDrawn="1"/>
          </p:nvCxnSpPr>
          <p:spPr>
            <a:xfrm>
              <a:off x="1014376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3" name="Connettore 1 262"/>
            <p:cNvCxnSpPr/>
            <p:nvPr userDrawn="1"/>
          </p:nvCxnSpPr>
          <p:spPr>
            <a:xfrm>
              <a:off x="1024501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4" name="Connettore 1 263"/>
            <p:cNvCxnSpPr/>
            <p:nvPr userDrawn="1"/>
          </p:nvCxnSpPr>
          <p:spPr>
            <a:xfrm>
              <a:off x="1034626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5" name="Connettore 1 264"/>
            <p:cNvCxnSpPr/>
            <p:nvPr userDrawn="1"/>
          </p:nvCxnSpPr>
          <p:spPr>
            <a:xfrm>
              <a:off x="1044751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6" name="Connettore 1 265"/>
            <p:cNvCxnSpPr/>
            <p:nvPr userDrawn="1"/>
          </p:nvCxnSpPr>
          <p:spPr>
            <a:xfrm>
              <a:off x="1054876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7" name="Connettore 1 266"/>
            <p:cNvCxnSpPr/>
            <p:nvPr userDrawn="1"/>
          </p:nvCxnSpPr>
          <p:spPr>
            <a:xfrm>
              <a:off x="1065001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8" name="Connettore 1 267"/>
            <p:cNvCxnSpPr/>
            <p:nvPr userDrawn="1"/>
          </p:nvCxnSpPr>
          <p:spPr>
            <a:xfrm>
              <a:off x="1075127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9" name="Connettore 1 268"/>
            <p:cNvCxnSpPr/>
            <p:nvPr userDrawn="1"/>
          </p:nvCxnSpPr>
          <p:spPr>
            <a:xfrm>
              <a:off x="1085252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0" name="Connettore 1 269"/>
            <p:cNvCxnSpPr/>
            <p:nvPr userDrawn="1"/>
          </p:nvCxnSpPr>
          <p:spPr>
            <a:xfrm>
              <a:off x="1095377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1" name="Connettore 1 270"/>
            <p:cNvCxnSpPr/>
            <p:nvPr userDrawn="1"/>
          </p:nvCxnSpPr>
          <p:spPr>
            <a:xfrm>
              <a:off x="1105502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2" name="Connettore 1 271"/>
            <p:cNvCxnSpPr/>
            <p:nvPr userDrawn="1"/>
          </p:nvCxnSpPr>
          <p:spPr>
            <a:xfrm>
              <a:off x="111562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3" name="Connettore 1 272"/>
            <p:cNvCxnSpPr/>
            <p:nvPr userDrawn="1"/>
          </p:nvCxnSpPr>
          <p:spPr>
            <a:xfrm>
              <a:off x="1125752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4" name="Connettore 1 273"/>
            <p:cNvCxnSpPr/>
            <p:nvPr userDrawn="1"/>
          </p:nvCxnSpPr>
          <p:spPr>
            <a:xfrm>
              <a:off x="113587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5" name="Connettore 1 274"/>
            <p:cNvCxnSpPr/>
            <p:nvPr userDrawn="1"/>
          </p:nvCxnSpPr>
          <p:spPr>
            <a:xfrm>
              <a:off x="1146002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6" name="Connettore 1 275"/>
            <p:cNvCxnSpPr/>
            <p:nvPr userDrawn="1"/>
          </p:nvCxnSpPr>
          <p:spPr>
            <a:xfrm>
              <a:off x="1156128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7" name="Connettore 1 276"/>
            <p:cNvCxnSpPr/>
            <p:nvPr userDrawn="1"/>
          </p:nvCxnSpPr>
          <p:spPr>
            <a:xfrm>
              <a:off x="1166253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8" name="Connettore 1 277"/>
            <p:cNvCxnSpPr/>
            <p:nvPr userDrawn="1"/>
          </p:nvCxnSpPr>
          <p:spPr>
            <a:xfrm>
              <a:off x="1176378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9" name="Connettore 1 278"/>
            <p:cNvCxnSpPr/>
            <p:nvPr userDrawn="1"/>
          </p:nvCxnSpPr>
          <p:spPr>
            <a:xfrm>
              <a:off x="1186503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0" name="Connettore 1 279"/>
            <p:cNvCxnSpPr/>
            <p:nvPr userDrawn="1"/>
          </p:nvCxnSpPr>
          <p:spPr>
            <a:xfrm>
              <a:off x="1196628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1" name="Connettore 1 280"/>
            <p:cNvCxnSpPr/>
            <p:nvPr userDrawn="1"/>
          </p:nvCxnSpPr>
          <p:spPr>
            <a:xfrm>
              <a:off x="1206753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2" name="Connettore 1 281"/>
            <p:cNvCxnSpPr/>
            <p:nvPr userDrawn="1"/>
          </p:nvCxnSpPr>
          <p:spPr>
            <a:xfrm>
              <a:off x="1216878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3" name="Connettore 1 282"/>
            <p:cNvCxnSpPr/>
            <p:nvPr userDrawn="1"/>
          </p:nvCxnSpPr>
          <p:spPr>
            <a:xfrm>
              <a:off x="1227003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4" name="Connettore 1 283"/>
            <p:cNvCxnSpPr/>
            <p:nvPr userDrawn="1"/>
          </p:nvCxnSpPr>
          <p:spPr>
            <a:xfrm>
              <a:off x="1237129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5" name="Connettore 1 284"/>
            <p:cNvCxnSpPr/>
            <p:nvPr userDrawn="1"/>
          </p:nvCxnSpPr>
          <p:spPr>
            <a:xfrm>
              <a:off x="124725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6" name="Connettore 1 285"/>
            <p:cNvCxnSpPr/>
            <p:nvPr userDrawn="1"/>
          </p:nvCxnSpPr>
          <p:spPr>
            <a:xfrm>
              <a:off x="1257379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7" name="Connettore 1 286"/>
            <p:cNvCxnSpPr/>
            <p:nvPr userDrawn="1"/>
          </p:nvCxnSpPr>
          <p:spPr>
            <a:xfrm>
              <a:off x="126750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8" name="Connettore 1 287"/>
            <p:cNvCxnSpPr/>
            <p:nvPr userDrawn="1"/>
          </p:nvCxnSpPr>
          <p:spPr>
            <a:xfrm>
              <a:off x="1277629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9" name="Connettore 1 288"/>
            <p:cNvCxnSpPr/>
            <p:nvPr userDrawn="1"/>
          </p:nvCxnSpPr>
          <p:spPr>
            <a:xfrm>
              <a:off x="189334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pic>
        <p:nvPicPr>
          <p:cNvPr id="1030" name="Picture 6" descr="Y:\IMMAGINE _COORDINATA_2014\PPT\loghi_PNG\01_polimi_centrato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718435" y="18187"/>
            <a:ext cx="1466937" cy="1106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9486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1_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2815175"/>
            <a:ext cx="10363200" cy="1362075"/>
          </a:xfrm>
        </p:spPr>
        <p:txBody>
          <a:bodyPr anchor="t"/>
          <a:lstStyle>
            <a:lvl1pPr algn="l">
              <a:defRPr sz="3000" b="1" cap="all"/>
            </a:lvl1pPr>
          </a:lstStyle>
          <a:p>
            <a:r>
              <a:rPr lang="it-IT" dirty="0"/>
              <a:t>Fare clic per modificare lo stile del titolo</a:t>
            </a:r>
          </a:p>
        </p:txBody>
      </p:sp>
      <p:sp>
        <p:nvSpPr>
          <p:cNvPr id="3" name="Segnaposto testo 2"/>
          <p:cNvSpPr>
            <a:spLocks noGrp="1"/>
          </p:cNvSpPr>
          <p:nvPr>
            <p:ph type="body" idx="1"/>
          </p:nvPr>
        </p:nvSpPr>
        <p:spPr>
          <a:xfrm>
            <a:off x="963084" y="4177250"/>
            <a:ext cx="10363200" cy="1500187"/>
          </a:xfrm>
        </p:spPr>
        <p:txBody>
          <a:bodyPr anchor="t"/>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dirty="0"/>
              <a:t>Fare clic per modificare stili del testo dello schema</a:t>
            </a:r>
          </a:p>
        </p:txBody>
      </p:sp>
      <p:sp>
        <p:nvSpPr>
          <p:cNvPr id="10" name="Rettangolo 9"/>
          <p:cNvSpPr/>
          <p:nvPr userDrawn="1"/>
        </p:nvSpPr>
        <p:spPr>
          <a:xfrm>
            <a:off x="0" y="6426749"/>
            <a:ext cx="12192000" cy="435882"/>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CasellaDiTesto 10"/>
          <p:cNvSpPr txBox="1"/>
          <p:nvPr userDrawn="1"/>
        </p:nvSpPr>
        <p:spPr>
          <a:xfrm>
            <a:off x="11513650" y="64946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Rettangolo 11"/>
          <p:cNvSpPr/>
          <p:nvPr userDrawn="1"/>
        </p:nvSpPr>
        <p:spPr>
          <a:xfrm>
            <a:off x="4222285" y="6426749"/>
            <a:ext cx="7969716" cy="43588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Management for Architecture</a:t>
            </a:r>
            <a:r>
              <a:rPr kumimoji="0" lang="en-GB" sz="1350" b="1" i="0" u="none" strike="noStrike" kern="1200" cap="none" spc="0" normalizeH="0" baseline="0" noProof="0" dirty="0">
                <a:ln>
                  <a:noFill/>
                </a:ln>
                <a:solidFill>
                  <a:prstClr val="white"/>
                </a:solidFill>
                <a:effectLst/>
                <a:uLnTx/>
                <a:uFillTx/>
                <a:latin typeface="Calibri"/>
                <a:ea typeface="+mn-ea"/>
                <a:cs typeface="+mn-cs"/>
              </a:rPr>
              <a:t> 	</a:t>
            </a:r>
            <a:r>
              <a:rPr kumimoji="0" lang="en-GB" sz="1350" b="1" i="0" u="none" strike="noStrike" kern="1200" cap="small" spc="0" normalizeH="0" baseline="0" noProof="0" dirty="0">
                <a:ln>
                  <a:noFill/>
                </a:ln>
                <a:solidFill>
                  <a:prstClr val="white"/>
                </a:solidFill>
                <a:effectLst/>
                <a:uLnTx/>
                <a:uFillTx/>
                <a:latin typeface="Calibri"/>
                <a:ea typeface="+mn-ea"/>
                <a:cs typeface="+mn-cs"/>
              </a:rPr>
              <a:t>Practice Session n. 1 – Paola Riva</a:t>
            </a:r>
          </a:p>
        </p:txBody>
      </p:sp>
      <p:pic>
        <p:nvPicPr>
          <p:cNvPr id="13" name="Picture 3" descr="Y:\IMMAGINE _COORDINATA_2014\PPT\loghi_PNG\03_Polimi_bandiera-1riga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239" y="6449315"/>
            <a:ext cx="2767092" cy="392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9006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2_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2815175"/>
            <a:ext cx="10363200" cy="1362075"/>
          </a:xfrm>
        </p:spPr>
        <p:txBody>
          <a:bodyPr anchor="t"/>
          <a:lstStyle>
            <a:lvl1pPr algn="l">
              <a:defRPr sz="3000" b="1" cap="all"/>
            </a:lvl1pPr>
          </a:lstStyle>
          <a:p>
            <a:r>
              <a:rPr lang="it-IT" dirty="0"/>
              <a:t>Fare clic per modificare lo stile del titolo</a:t>
            </a:r>
          </a:p>
        </p:txBody>
      </p:sp>
      <p:sp>
        <p:nvSpPr>
          <p:cNvPr id="3" name="Segnaposto testo 2"/>
          <p:cNvSpPr>
            <a:spLocks noGrp="1"/>
          </p:cNvSpPr>
          <p:nvPr>
            <p:ph type="body" idx="1"/>
          </p:nvPr>
        </p:nvSpPr>
        <p:spPr>
          <a:xfrm>
            <a:off x="963084" y="4177250"/>
            <a:ext cx="10363200" cy="1500187"/>
          </a:xfrm>
        </p:spPr>
        <p:txBody>
          <a:bodyPr anchor="t"/>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dirty="0"/>
              <a:t>Fare clic per modificare stili del testo dello schema</a:t>
            </a:r>
          </a:p>
        </p:txBody>
      </p:sp>
      <p:sp>
        <p:nvSpPr>
          <p:cNvPr id="10" name="Rettangolo 9"/>
          <p:cNvSpPr/>
          <p:nvPr userDrawn="1"/>
        </p:nvSpPr>
        <p:spPr>
          <a:xfrm>
            <a:off x="0" y="6426749"/>
            <a:ext cx="12192000" cy="435882"/>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11" name="CasellaDiTesto 10"/>
          <p:cNvSpPr txBox="1"/>
          <p:nvPr userDrawn="1"/>
        </p:nvSpPr>
        <p:spPr>
          <a:xfrm>
            <a:off x="11513650" y="64946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Rettangolo 11"/>
          <p:cNvSpPr/>
          <p:nvPr userDrawn="1"/>
        </p:nvSpPr>
        <p:spPr>
          <a:xfrm>
            <a:off x="4222285" y="6426749"/>
            <a:ext cx="7969716" cy="43588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Management for Architecture</a:t>
            </a:r>
            <a:r>
              <a:rPr kumimoji="0" lang="en-GB" sz="1350" b="1" i="0" u="none" strike="noStrike" kern="1200" cap="none" spc="0" normalizeH="0" baseline="0" noProof="0" dirty="0">
                <a:ln>
                  <a:noFill/>
                </a:ln>
                <a:solidFill>
                  <a:prstClr val="white"/>
                </a:solidFill>
                <a:effectLst/>
                <a:uLnTx/>
                <a:uFillTx/>
                <a:latin typeface="Calibri"/>
                <a:ea typeface="+mn-ea"/>
                <a:cs typeface="+mn-cs"/>
              </a:rPr>
              <a:t> 	</a:t>
            </a:r>
            <a:r>
              <a:rPr kumimoji="0" lang="en-GB" sz="1350" b="1" i="0" u="none" strike="noStrike" kern="1200" cap="small" spc="0" normalizeH="0" baseline="0" noProof="0" dirty="0">
                <a:ln>
                  <a:noFill/>
                </a:ln>
                <a:solidFill>
                  <a:prstClr val="white"/>
                </a:solidFill>
                <a:effectLst/>
                <a:uLnTx/>
                <a:uFillTx/>
                <a:latin typeface="Calibri"/>
                <a:ea typeface="+mn-ea"/>
                <a:cs typeface="+mn-cs"/>
              </a:rPr>
              <a:t>Practice Session n. 2 – Paola Riva</a:t>
            </a:r>
          </a:p>
        </p:txBody>
      </p:sp>
      <p:pic>
        <p:nvPicPr>
          <p:cNvPr id="13" name="Picture 3" descr="Y:\IMMAGINE _COORDINATA_2014\PPT\loghi_PNG\03_Polimi_bandiera-1riga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239" y="6449315"/>
            <a:ext cx="2767092" cy="3921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919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84697" y="139167"/>
            <a:ext cx="11441391" cy="399849"/>
          </a:xfrm>
        </p:spPr>
        <p:txBody>
          <a:bodyPr/>
          <a:lstStyle/>
          <a:p>
            <a:r>
              <a:rPr lang="it-IT"/>
              <a:t>Fare clic per modificare lo stile del titolo</a:t>
            </a:r>
          </a:p>
        </p:txBody>
      </p:sp>
      <p:sp>
        <p:nvSpPr>
          <p:cNvPr id="3" name="Segnaposto contenuto 2"/>
          <p:cNvSpPr>
            <a:spLocks noGrp="1"/>
          </p:cNvSpPr>
          <p:nvPr>
            <p:ph idx="1"/>
          </p:nvPr>
        </p:nvSpPr>
        <p:spPr>
          <a:xfrm>
            <a:off x="384695" y="731521"/>
            <a:ext cx="11441391" cy="5394645"/>
          </a:xfrm>
        </p:spPr>
        <p:txBody>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29" name="Rettangolo 128"/>
          <p:cNvSpPr/>
          <p:nvPr userDrawn="1"/>
        </p:nvSpPr>
        <p:spPr>
          <a:xfrm>
            <a:off x="0" y="6426749"/>
            <a:ext cx="12192000" cy="435882"/>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CasellaDiTesto 3"/>
          <p:cNvSpPr txBox="1"/>
          <p:nvPr userDrawn="1"/>
        </p:nvSpPr>
        <p:spPr>
          <a:xfrm>
            <a:off x="11513650" y="6494649"/>
            <a:ext cx="992623"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400" b="1" i="0" u="none" strike="noStrike" kern="1200" cap="none" spc="0" normalizeH="0" baseline="0" noProof="0" smtClean="0">
                <a:ln>
                  <a:noFill/>
                </a:ln>
                <a:solidFill>
                  <a:prstClr val="white"/>
                </a:solidFill>
                <a:effectLst/>
                <a:uLnTx/>
                <a:uFillTx/>
                <a:latin typeface="Times New Roman" panose="02020603050405020304" pitchFamily="18" charset="0"/>
                <a:ea typeface="+mn-ea"/>
                <a:cs typeface="Times New Roman" panose="02020603050405020304" pitchFamily="18" charset="0"/>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400" b="1"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8" name="Rettangolo 7"/>
          <p:cNvSpPr/>
          <p:nvPr userDrawn="1"/>
        </p:nvSpPr>
        <p:spPr>
          <a:xfrm>
            <a:off x="714374" y="6388649"/>
            <a:ext cx="10799275" cy="526501"/>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small"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Challenges &amp; Opportunities of AI in Public Sector Auditing: SLR</a:t>
            </a:r>
          </a:p>
        </p:txBody>
      </p:sp>
    </p:spTree>
    <p:extLst>
      <p:ext uri="{BB962C8B-B14F-4D97-AF65-F5344CB8AC3E}">
        <p14:creationId xmlns:p14="http://schemas.microsoft.com/office/powerpoint/2010/main" val="392863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3"/>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piè di pagina 5"/>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Segnaposto numero diapositiva 6"/>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78201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it-IT"/>
              <a:t>Fare clic per modificare stili del testo dello schema</a:t>
            </a:r>
          </a:p>
        </p:txBody>
      </p:sp>
      <p:sp>
        <p:nvSpPr>
          <p:cNvPr id="6" name="Segnaposto contenuto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Segnaposto piè di pagina 7"/>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Segnaposto numero diapositiva 8"/>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4665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Segnaposto piè di pagina 3"/>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Segnaposto numero diapositiva 4"/>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821661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3" name="Segnaposto piè di pagina 2"/>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4" name="Segnaposto numero diapositiva 3"/>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85541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2" y="273050"/>
            <a:ext cx="4011084" cy="1162050"/>
          </a:xfrm>
        </p:spPr>
        <p:txBody>
          <a:bodyPr anchor="b"/>
          <a:lstStyle>
            <a:lvl1pPr algn="l">
              <a:defRPr sz="1500" b="1"/>
            </a:lvl1pPr>
          </a:lstStyle>
          <a:p>
            <a:r>
              <a:rPr lang="it-IT"/>
              <a:t>Fare clic per modificare lo stile del titolo</a:t>
            </a:r>
          </a:p>
        </p:txBody>
      </p:sp>
      <p:sp>
        <p:nvSpPr>
          <p:cNvPr id="3" name="Segnaposto contenuto 2"/>
          <p:cNvSpPr>
            <a:spLocks noGrp="1"/>
          </p:cNvSpPr>
          <p:nvPr>
            <p:ph idx="1"/>
          </p:nvPr>
        </p:nvSpPr>
        <p:spPr>
          <a:xfrm>
            <a:off x="4766733" y="273053"/>
            <a:ext cx="6815667"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2" y="1435103"/>
            <a:ext cx="4011084"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4"/>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piè di pagina 5"/>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Segnaposto numero diapositiva 6"/>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84994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15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it-IT"/>
              <a:t>Fare clic sull'icona per inserire un'immagine</a:t>
            </a:r>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it-IT"/>
              <a:t>Fare clic per modificare stili del testo dello schema</a:t>
            </a:r>
          </a:p>
        </p:txBody>
      </p:sp>
      <p:sp>
        <p:nvSpPr>
          <p:cNvPr id="5" name="Segnaposto data 4"/>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piè di pagina 5"/>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Segnaposto numero diapositiva 6"/>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1764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Segnaposto piè di pagina 4"/>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numero diapositiva 5"/>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1485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a titolo">
    <p:spTree>
      <p:nvGrpSpPr>
        <p:cNvPr id="1" name=""/>
        <p:cNvGrpSpPr/>
        <p:nvPr/>
      </p:nvGrpSpPr>
      <p:grpSpPr>
        <a:xfrm>
          <a:off x="0" y="0"/>
          <a:ext cx="0" cy="0"/>
          <a:chOff x="0" y="0"/>
          <a:chExt cx="0" cy="0"/>
        </a:xfrm>
      </p:grpSpPr>
      <p:pic>
        <p:nvPicPr>
          <p:cNvPr id="1030" name="Picture 6" descr="Y:\IMMAGINE _COORDINATA_2014\PPT\loghi_PNG\01_polimi_centrato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9272" y="395873"/>
            <a:ext cx="1923773" cy="1106170"/>
          </a:xfrm>
          <a:prstGeom prst="rect">
            <a:avLst/>
          </a:prstGeom>
          <a:noFill/>
          <a:extLst>
            <a:ext uri="{909E8E84-426E-40DD-AFC4-6F175D3DCCD1}">
              <a14:hiddenFill xmlns:a14="http://schemas.microsoft.com/office/drawing/2010/main">
                <a:solidFill>
                  <a:srgbClr val="FFFFFF"/>
                </a:solidFill>
              </a14:hiddenFill>
            </a:ext>
          </a:extLst>
        </p:spPr>
      </p:pic>
      <p:pic>
        <p:nvPicPr>
          <p:cNvPr id="125" name="Immagine 124"/>
          <p:cNvPicPr>
            <a:picLocks noChangeAspect="1"/>
          </p:cNvPicPr>
          <p:nvPr userDrawn="1"/>
        </p:nvPicPr>
        <p:blipFill>
          <a:blip r:embed="rId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9107424" y="-11017"/>
            <a:ext cx="3084576" cy="976122"/>
          </a:xfrm>
          <a:prstGeom prst="rect">
            <a:avLst/>
          </a:prstGeom>
        </p:spPr>
      </p:pic>
      <p:sp>
        <p:nvSpPr>
          <p:cNvPr id="3" name="Titolo 2"/>
          <p:cNvSpPr>
            <a:spLocks noGrp="1"/>
          </p:cNvSpPr>
          <p:nvPr>
            <p:ph type="title"/>
          </p:nvPr>
        </p:nvSpPr>
        <p:spPr>
          <a:xfrm>
            <a:off x="456315" y="2503180"/>
            <a:ext cx="11441391" cy="840400"/>
          </a:xfrm>
        </p:spPr>
        <p:txBody>
          <a:bodyPr>
            <a:normAutofit/>
          </a:bodyPr>
          <a:lstStyle>
            <a:lvl1pPr algn="ctr">
              <a:defRPr sz="2800">
                <a:solidFill>
                  <a:schemeClr val="bg1">
                    <a:lumMod val="50000"/>
                  </a:schemeClr>
                </a:solidFill>
                <a:latin typeface="+mj-lt"/>
              </a:defRPr>
            </a:lvl1pPr>
          </a:lstStyle>
          <a:p>
            <a:r>
              <a:rPr lang="it-IT" dirty="0"/>
              <a:t>Fare clic per modificare lo stile del titolo</a:t>
            </a:r>
            <a:endParaRPr lang="en-GB" dirty="0"/>
          </a:p>
        </p:txBody>
      </p:sp>
      <p:sp>
        <p:nvSpPr>
          <p:cNvPr id="7" name="Segnaposto testo 6"/>
          <p:cNvSpPr>
            <a:spLocks noGrp="1"/>
          </p:cNvSpPr>
          <p:nvPr>
            <p:ph type="body" sz="quarter" idx="10" hasCustomPrompt="1"/>
          </p:nvPr>
        </p:nvSpPr>
        <p:spPr>
          <a:xfrm>
            <a:off x="457200" y="3417598"/>
            <a:ext cx="11440584" cy="1246187"/>
          </a:xfrm>
        </p:spPr>
        <p:txBody>
          <a:bodyPr>
            <a:normAutofit/>
          </a:bodyPr>
          <a:lstStyle>
            <a:lvl1pPr algn="ctr">
              <a:defRPr sz="2000" b="1">
                <a:solidFill>
                  <a:schemeClr val="bg1">
                    <a:lumMod val="50000"/>
                  </a:schemeClr>
                </a:solidFill>
                <a:latin typeface="+mj-lt"/>
              </a:defRPr>
            </a:lvl1pPr>
          </a:lstStyle>
          <a:p>
            <a:pPr lvl="0"/>
            <a:r>
              <a:rPr lang="it-IT" dirty="0"/>
              <a:t>Sottotitolo</a:t>
            </a:r>
            <a:endParaRPr lang="en-GB" dirty="0"/>
          </a:p>
        </p:txBody>
      </p:sp>
    </p:spTree>
    <p:extLst>
      <p:ext uri="{BB962C8B-B14F-4D97-AF65-F5344CB8AC3E}">
        <p14:creationId xmlns:p14="http://schemas.microsoft.com/office/powerpoint/2010/main" val="2173671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41"/>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41"/>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Segnaposto piè di pagina 4"/>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numero diapositiva 5"/>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82084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84697" y="139167"/>
            <a:ext cx="11441388" cy="399849"/>
          </a:xfrm>
        </p:spPr>
        <p:txBody>
          <a:bodyPr>
            <a:normAutofit/>
          </a:bodyPr>
          <a:lstStyle>
            <a:lvl1pPr>
              <a:defRPr sz="2000">
                <a:latin typeface="+mj-lt"/>
              </a:defRPr>
            </a:lvl1pPr>
          </a:lstStyle>
          <a:p>
            <a:r>
              <a:rPr lang="it-IT" dirty="0"/>
              <a:t>Fare clic per modificare lo stile del titolo</a:t>
            </a:r>
          </a:p>
        </p:txBody>
      </p:sp>
      <p:sp>
        <p:nvSpPr>
          <p:cNvPr id="3" name="Segnaposto contenuto 2"/>
          <p:cNvSpPr>
            <a:spLocks noGrp="1"/>
          </p:cNvSpPr>
          <p:nvPr>
            <p:ph idx="1" hasCustomPrompt="1"/>
          </p:nvPr>
        </p:nvSpPr>
        <p:spPr>
          <a:xfrm>
            <a:off x="384695" y="731521"/>
            <a:ext cx="11441391" cy="5394645"/>
          </a:xfrm>
        </p:spPr>
        <p:txBody>
          <a:bodyPr>
            <a:normAutofit/>
          </a:bodyPr>
          <a:lstStyle>
            <a:lvl1pPr>
              <a:defRPr sz="1800" b="0">
                <a:solidFill>
                  <a:srgbClr val="1A415D"/>
                </a:solidFill>
                <a:latin typeface="+mn-lt"/>
              </a:defRPr>
            </a:lvl1pPr>
            <a:lvl2pPr>
              <a:defRPr sz="1800">
                <a:solidFill>
                  <a:srgbClr val="1A415D"/>
                </a:solidFill>
                <a:latin typeface="+mn-lt"/>
              </a:defRPr>
            </a:lvl2pPr>
            <a:lvl3pPr>
              <a:defRPr sz="1800">
                <a:solidFill>
                  <a:srgbClr val="1A415D"/>
                </a:solidFill>
                <a:latin typeface="+mn-lt"/>
              </a:defRPr>
            </a:lvl3pPr>
            <a:lvl4pPr>
              <a:defRPr sz="1800">
                <a:solidFill>
                  <a:srgbClr val="1A415D"/>
                </a:solidFill>
                <a:latin typeface="+mn-lt"/>
              </a:defRPr>
            </a:lvl4pPr>
            <a:lvl5pPr>
              <a:defRPr sz="1800">
                <a:solidFill>
                  <a:srgbClr val="1A415D"/>
                </a:solidFill>
                <a:latin typeface="+mn-l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29" name="Rettangolo 128"/>
          <p:cNvSpPr/>
          <p:nvPr userDrawn="1"/>
        </p:nvSpPr>
        <p:spPr>
          <a:xfrm>
            <a:off x="554183" y="6458876"/>
            <a:ext cx="11083636" cy="20644"/>
          </a:xfrm>
          <a:prstGeom prst="rect">
            <a:avLst/>
          </a:prstGeom>
          <a:solidFill>
            <a:srgbClr val="1A415D"/>
          </a:solidFill>
          <a:ln>
            <a:solidFill>
              <a:srgbClr val="24559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1" i="0" u="none" strike="noStrike" kern="1200" cap="none" spc="0" normalizeH="0" baseline="0" noProof="0" dirty="0">
              <a:ln>
                <a:noFill/>
              </a:ln>
              <a:solidFill>
                <a:srgbClr val="1A415D"/>
              </a:solidFill>
              <a:effectLst/>
              <a:uLnTx/>
              <a:uFillTx/>
              <a:latin typeface="Calibri"/>
              <a:ea typeface="+mn-ea"/>
              <a:cs typeface="+mn-cs"/>
            </a:endParaRPr>
          </a:p>
        </p:txBody>
      </p:sp>
      <p:sp>
        <p:nvSpPr>
          <p:cNvPr id="4" name="CasellaDiTesto 3"/>
          <p:cNvSpPr txBox="1"/>
          <p:nvPr userDrawn="1"/>
        </p:nvSpPr>
        <p:spPr>
          <a:xfrm>
            <a:off x="11513650" y="64946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srgbClr val="245590"/>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srgbClr val="245590"/>
              </a:solidFill>
              <a:effectLst/>
              <a:uLnTx/>
              <a:uFillTx/>
              <a:latin typeface="Calibri"/>
              <a:ea typeface="+mn-ea"/>
              <a:cs typeface="+mn-cs"/>
            </a:endParaRPr>
          </a:p>
        </p:txBody>
      </p:sp>
      <p:sp>
        <p:nvSpPr>
          <p:cNvPr id="8" name="Rettangolo 7"/>
          <p:cNvSpPr/>
          <p:nvPr userDrawn="1"/>
        </p:nvSpPr>
        <p:spPr>
          <a:xfrm>
            <a:off x="0" y="6509367"/>
            <a:ext cx="12192000" cy="270649"/>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srgbClr val="245590"/>
                </a:solidFill>
                <a:effectLst/>
                <a:uLnTx/>
                <a:uFillTx/>
                <a:latin typeface="Calibri"/>
                <a:ea typeface="+mn-ea"/>
                <a:cs typeface="+mn-cs"/>
              </a:rPr>
              <a:t>Online UGCs for PM of Cultural Institutions</a:t>
            </a:r>
          </a:p>
        </p:txBody>
      </p:sp>
      <p:sp>
        <p:nvSpPr>
          <p:cNvPr id="9" name="Rettangolo 8"/>
          <p:cNvSpPr/>
          <p:nvPr userDrawn="1"/>
        </p:nvSpPr>
        <p:spPr>
          <a:xfrm>
            <a:off x="9807258" y="6426749"/>
            <a:ext cx="1376637" cy="43588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srgbClr val="245590"/>
                </a:solidFill>
                <a:effectLst/>
                <a:uLnTx/>
                <a:uFillTx/>
                <a:latin typeface="Calibri"/>
                <a:ea typeface="+mn-ea"/>
                <a:cs typeface="+mn-cs"/>
              </a:rPr>
              <a:t>Paola Riva</a:t>
            </a:r>
          </a:p>
        </p:txBody>
      </p:sp>
      <p:pic>
        <p:nvPicPr>
          <p:cNvPr id="13" name="Immagine 12"/>
          <p:cNvPicPr>
            <a:picLocks noChangeAspect="1"/>
          </p:cNvPicPr>
          <p:nvPr userDrawn="1"/>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l="8171" t="17032" r="3850" b="17678"/>
          <a:stretch/>
        </p:blipFill>
        <p:spPr>
          <a:xfrm>
            <a:off x="59239" y="6499242"/>
            <a:ext cx="1531905" cy="359745"/>
          </a:xfrm>
          <a:prstGeom prst="rect">
            <a:avLst/>
          </a:prstGeom>
        </p:spPr>
      </p:pic>
    </p:spTree>
    <p:extLst>
      <p:ext uri="{BB962C8B-B14F-4D97-AF65-F5344CB8AC3E}">
        <p14:creationId xmlns:p14="http://schemas.microsoft.com/office/powerpoint/2010/main" val="2478573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84698" y="139167"/>
            <a:ext cx="10875969" cy="445569"/>
          </a:xfrm>
        </p:spPr>
        <p:txBody>
          <a:bodyPr>
            <a:normAutofit/>
          </a:bodyPr>
          <a:lstStyle>
            <a:lvl1pPr>
              <a:defRPr sz="2000">
                <a:latin typeface="+mj-lt"/>
              </a:defRPr>
            </a:lvl1pPr>
          </a:lstStyle>
          <a:p>
            <a:r>
              <a:rPr lang="it-IT" dirty="0"/>
              <a:t>Fare clic per modificare lo stile del titolo</a:t>
            </a:r>
          </a:p>
        </p:txBody>
      </p:sp>
      <p:sp>
        <p:nvSpPr>
          <p:cNvPr id="3" name="Segnaposto contenuto 2"/>
          <p:cNvSpPr>
            <a:spLocks noGrp="1"/>
          </p:cNvSpPr>
          <p:nvPr>
            <p:ph idx="1" hasCustomPrompt="1"/>
          </p:nvPr>
        </p:nvSpPr>
        <p:spPr>
          <a:xfrm>
            <a:off x="384695" y="731520"/>
            <a:ext cx="11441391" cy="5681860"/>
          </a:xfrm>
        </p:spPr>
        <p:txBody>
          <a:bodyPr>
            <a:normAutofit/>
          </a:bodyPr>
          <a:lstStyle>
            <a:lvl1pPr>
              <a:defRPr sz="1800" b="0">
                <a:solidFill>
                  <a:srgbClr val="1A415D"/>
                </a:solidFill>
                <a:latin typeface="+mn-lt"/>
              </a:defRPr>
            </a:lvl1pPr>
            <a:lvl2pPr>
              <a:defRPr sz="1800">
                <a:solidFill>
                  <a:srgbClr val="1A415D"/>
                </a:solidFill>
                <a:latin typeface="+mn-lt"/>
              </a:defRPr>
            </a:lvl2pPr>
            <a:lvl3pPr>
              <a:defRPr sz="1800">
                <a:solidFill>
                  <a:srgbClr val="1A415D"/>
                </a:solidFill>
                <a:latin typeface="+mn-lt"/>
              </a:defRPr>
            </a:lvl3pPr>
            <a:lvl4pPr>
              <a:defRPr sz="1800">
                <a:solidFill>
                  <a:srgbClr val="1A415D"/>
                </a:solidFill>
                <a:latin typeface="+mn-lt"/>
              </a:defRPr>
            </a:lvl4pPr>
            <a:lvl5pPr>
              <a:defRPr sz="1800">
                <a:solidFill>
                  <a:srgbClr val="1A415D"/>
                </a:solidFill>
                <a:latin typeface="+mn-l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8" name="Rettangolo 7"/>
          <p:cNvSpPr/>
          <p:nvPr userDrawn="1"/>
        </p:nvSpPr>
        <p:spPr>
          <a:xfrm>
            <a:off x="0" y="6560166"/>
            <a:ext cx="12192000" cy="298065"/>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Paola Riva			Online UGCs for PM of Cultural Institutions	 		</a:t>
            </a:r>
          </a:p>
        </p:txBody>
      </p:sp>
      <p:pic>
        <p:nvPicPr>
          <p:cNvPr id="10" name="Picture 6" descr="Y:\IMMAGINE _COORDINATA_2014\PPT\loghi_PNG\01_polimi_centrato_BN_negativo_outline.png"/>
          <p:cNvPicPr>
            <a:picLocks noChangeAspect="1" noChangeArrowheads="1"/>
          </p:cNvPicPr>
          <p:nvPr userDrawn="1"/>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l="25182" t="2725" r="27286" b="36425"/>
          <a:stretch/>
        </p:blipFill>
        <p:spPr bwMode="auto">
          <a:xfrm>
            <a:off x="11260667" y="12700"/>
            <a:ext cx="914400" cy="673100"/>
          </a:xfrm>
          <a:prstGeom prst="rect">
            <a:avLst/>
          </a:prstGeom>
          <a:noFill/>
          <a:extLst>
            <a:ext uri="{909E8E84-426E-40DD-AFC4-6F175D3DCCD1}">
              <a14:hiddenFill xmlns:a14="http://schemas.microsoft.com/office/drawing/2010/main">
                <a:solidFill>
                  <a:srgbClr val="FFFFFF"/>
                </a:solidFill>
              </a14:hiddenFill>
            </a:ext>
          </a:extLst>
        </p:spPr>
      </p:pic>
      <p:sp>
        <p:nvSpPr>
          <p:cNvPr id="4" name="CasellaDiTesto 3"/>
          <p:cNvSpPr txBox="1"/>
          <p:nvPr userDrawn="1"/>
        </p:nvSpPr>
        <p:spPr>
          <a:xfrm>
            <a:off x="11513650" y="65708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540773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4_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84698" y="139167"/>
            <a:ext cx="10875969" cy="445569"/>
          </a:xfrm>
        </p:spPr>
        <p:txBody>
          <a:bodyPr>
            <a:normAutofit/>
          </a:bodyPr>
          <a:lstStyle>
            <a:lvl1pPr>
              <a:defRPr sz="2000">
                <a:latin typeface="+mj-lt"/>
              </a:defRPr>
            </a:lvl1pPr>
          </a:lstStyle>
          <a:p>
            <a:r>
              <a:rPr lang="it-IT" dirty="0"/>
              <a:t>Fare clic per modificare lo stile del titolo</a:t>
            </a:r>
          </a:p>
        </p:txBody>
      </p:sp>
      <p:sp>
        <p:nvSpPr>
          <p:cNvPr id="3" name="Segnaposto contenuto 2"/>
          <p:cNvSpPr>
            <a:spLocks noGrp="1"/>
          </p:cNvSpPr>
          <p:nvPr>
            <p:ph idx="1" hasCustomPrompt="1"/>
          </p:nvPr>
        </p:nvSpPr>
        <p:spPr>
          <a:xfrm>
            <a:off x="384695" y="731520"/>
            <a:ext cx="11441391" cy="5681860"/>
          </a:xfrm>
        </p:spPr>
        <p:txBody>
          <a:bodyPr>
            <a:normAutofit/>
          </a:bodyPr>
          <a:lstStyle>
            <a:lvl1pPr>
              <a:defRPr sz="1800" b="0">
                <a:solidFill>
                  <a:srgbClr val="1A415D"/>
                </a:solidFill>
                <a:latin typeface="+mn-lt"/>
              </a:defRPr>
            </a:lvl1pPr>
            <a:lvl2pPr>
              <a:defRPr sz="1800">
                <a:solidFill>
                  <a:srgbClr val="1A415D"/>
                </a:solidFill>
                <a:latin typeface="+mn-lt"/>
              </a:defRPr>
            </a:lvl2pPr>
            <a:lvl3pPr>
              <a:defRPr sz="1800">
                <a:solidFill>
                  <a:srgbClr val="1A415D"/>
                </a:solidFill>
                <a:latin typeface="+mn-lt"/>
              </a:defRPr>
            </a:lvl3pPr>
            <a:lvl4pPr>
              <a:defRPr sz="1800">
                <a:solidFill>
                  <a:srgbClr val="1A415D"/>
                </a:solidFill>
                <a:latin typeface="+mn-lt"/>
              </a:defRPr>
            </a:lvl4pPr>
            <a:lvl5pPr>
              <a:defRPr sz="1800">
                <a:solidFill>
                  <a:srgbClr val="1A415D"/>
                </a:solidFill>
                <a:latin typeface="+mn-lt"/>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8" name="Rettangolo 7"/>
          <p:cNvSpPr/>
          <p:nvPr userDrawn="1"/>
        </p:nvSpPr>
        <p:spPr>
          <a:xfrm>
            <a:off x="0" y="6560166"/>
            <a:ext cx="12192000" cy="298065"/>
          </a:xfrm>
          <a:prstGeom prst="rect">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Paola Riva			Online UGTs for PM of Public Institutions: Application to State Museums	 		</a:t>
            </a:r>
          </a:p>
        </p:txBody>
      </p:sp>
      <p:sp>
        <p:nvSpPr>
          <p:cNvPr id="4" name="CasellaDiTesto 3"/>
          <p:cNvSpPr txBox="1"/>
          <p:nvPr userDrawn="1"/>
        </p:nvSpPr>
        <p:spPr>
          <a:xfrm>
            <a:off x="11513650" y="65708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prstClr val="white"/>
              </a:solidFill>
              <a:effectLst/>
              <a:uLnTx/>
              <a:uFillTx/>
              <a:latin typeface="Calibri"/>
              <a:ea typeface="+mn-ea"/>
              <a:cs typeface="+mn-cs"/>
            </a:endParaRPr>
          </a:p>
        </p:txBody>
      </p:sp>
      <p:pic>
        <p:nvPicPr>
          <p:cNvPr id="7" name="Picture 6" descr="Y:\IMMAGINE _COORDINATA_2014\PPT\loghi_PNG\01_polimi_centrato_BN_negativo_outline.png"/>
          <p:cNvPicPr>
            <a:picLocks noChangeAspect="1" noChangeArrowheads="1"/>
          </p:cNvPicPr>
          <p:nvPr userDrawn="1"/>
        </p:nvPicPr>
        <p:blipFill rotWithShape="1">
          <a:blip r:embed="rId2">
            <a:duotone>
              <a:prstClr val="black"/>
              <a:schemeClr val="accent1">
                <a:tint val="45000"/>
                <a:satMod val="400000"/>
              </a:schemeClr>
            </a:duotone>
            <a:extLst>
              <a:ext uri="{28A0092B-C50C-407E-A947-70E740481C1C}">
                <a14:useLocalDpi xmlns:a14="http://schemas.microsoft.com/office/drawing/2010/main" val="0"/>
              </a:ext>
            </a:extLst>
          </a:blip>
          <a:srcRect b="36425"/>
          <a:stretch/>
        </p:blipFill>
        <p:spPr bwMode="auto">
          <a:xfrm>
            <a:off x="11146332" y="-38231"/>
            <a:ext cx="1442830" cy="703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57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1030" name="Picture 6" descr="Y:\IMMAGINE _COORDINATA_2014\PPT\loghi_PNG\01_polimi_centrato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139272" y="395873"/>
            <a:ext cx="1923773" cy="1106170"/>
          </a:xfrm>
          <a:prstGeom prst="rect">
            <a:avLst/>
          </a:prstGeom>
          <a:noFill/>
          <a:extLst>
            <a:ext uri="{909E8E84-426E-40DD-AFC4-6F175D3DCCD1}">
              <a14:hiddenFill xmlns:a14="http://schemas.microsoft.com/office/drawing/2010/main">
                <a:solidFill>
                  <a:srgbClr val="FFFFFF"/>
                </a:solidFill>
              </a14:hiddenFill>
            </a:ext>
          </a:extLst>
        </p:spPr>
      </p:pic>
      <p:sp>
        <p:nvSpPr>
          <p:cNvPr id="126" name="Rettangolo 125"/>
          <p:cNvSpPr/>
          <p:nvPr userDrawn="1"/>
        </p:nvSpPr>
        <p:spPr>
          <a:xfrm>
            <a:off x="0" y="1834179"/>
            <a:ext cx="12192000" cy="5023823"/>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a:ea typeface="+mn-ea"/>
              <a:cs typeface="+mn-cs"/>
            </a:endParaRPr>
          </a:p>
        </p:txBody>
      </p:sp>
      <p:grpSp>
        <p:nvGrpSpPr>
          <p:cNvPr id="169" name="Gruppo 168"/>
          <p:cNvGrpSpPr/>
          <p:nvPr userDrawn="1"/>
        </p:nvGrpSpPr>
        <p:grpSpPr>
          <a:xfrm>
            <a:off x="51311" y="1835151"/>
            <a:ext cx="12048863" cy="180000"/>
            <a:chOff x="1218340" y="275867"/>
            <a:chExt cx="17715122" cy="567843"/>
          </a:xfrm>
        </p:grpSpPr>
        <p:cxnSp>
          <p:nvCxnSpPr>
            <p:cNvPr id="170" name="Connettore 1 169"/>
            <p:cNvCxnSpPr/>
            <p:nvPr userDrawn="1"/>
          </p:nvCxnSpPr>
          <p:spPr>
            <a:xfrm>
              <a:off x="12183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1" name="Connettore 1 170"/>
            <p:cNvCxnSpPr/>
            <p:nvPr userDrawn="1"/>
          </p:nvCxnSpPr>
          <p:spPr>
            <a:xfrm>
              <a:off x="13672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2" name="Connettore 1 171"/>
            <p:cNvCxnSpPr/>
            <p:nvPr userDrawn="1"/>
          </p:nvCxnSpPr>
          <p:spPr>
            <a:xfrm>
              <a:off x="15160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3" name="Connettore 1 172"/>
            <p:cNvCxnSpPr/>
            <p:nvPr userDrawn="1"/>
          </p:nvCxnSpPr>
          <p:spPr>
            <a:xfrm>
              <a:off x="16649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4" name="Connettore 1 173"/>
            <p:cNvCxnSpPr/>
            <p:nvPr userDrawn="1"/>
          </p:nvCxnSpPr>
          <p:spPr>
            <a:xfrm>
              <a:off x="18138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5" name="Connettore 1 174"/>
            <p:cNvCxnSpPr/>
            <p:nvPr userDrawn="1"/>
          </p:nvCxnSpPr>
          <p:spPr>
            <a:xfrm>
              <a:off x="19626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6" name="Connettore 1 175"/>
            <p:cNvCxnSpPr/>
            <p:nvPr userDrawn="1"/>
          </p:nvCxnSpPr>
          <p:spPr>
            <a:xfrm>
              <a:off x="21115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7" name="Connettore 1 176"/>
            <p:cNvCxnSpPr/>
            <p:nvPr userDrawn="1"/>
          </p:nvCxnSpPr>
          <p:spPr>
            <a:xfrm>
              <a:off x="22604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8" name="Connettore 1 177"/>
            <p:cNvCxnSpPr/>
            <p:nvPr userDrawn="1"/>
          </p:nvCxnSpPr>
          <p:spPr>
            <a:xfrm>
              <a:off x="24092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9" name="Connettore 1 178"/>
            <p:cNvCxnSpPr/>
            <p:nvPr userDrawn="1"/>
          </p:nvCxnSpPr>
          <p:spPr>
            <a:xfrm>
              <a:off x="25581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0" name="Connettore 1 179"/>
            <p:cNvCxnSpPr/>
            <p:nvPr userDrawn="1"/>
          </p:nvCxnSpPr>
          <p:spPr>
            <a:xfrm>
              <a:off x="27070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1" name="Connettore 1 180"/>
            <p:cNvCxnSpPr/>
            <p:nvPr userDrawn="1"/>
          </p:nvCxnSpPr>
          <p:spPr>
            <a:xfrm>
              <a:off x="28558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2" name="Connettore 1 181"/>
            <p:cNvCxnSpPr/>
            <p:nvPr userDrawn="1"/>
          </p:nvCxnSpPr>
          <p:spPr>
            <a:xfrm>
              <a:off x="30047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3" name="Connettore 1 182"/>
            <p:cNvCxnSpPr/>
            <p:nvPr userDrawn="1"/>
          </p:nvCxnSpPr>
          <p:spPr>
            <a:xfrm>
              <a:off x="31536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4" name="Connettore 1 183"/>
            <p:cNvCxnSpPr/>
            <p:nvPr userDrawn="1"/>
          </p:nvCxnSpPr>
          <p:spPr>
            <a:xfrm>
              <a:off x="33024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5" name="Connettore 1 184"/>
            <p:cNvCxnSpPr/>
            <p:nvPr userDrawn="1"/>
          </p:nvCxnSpPr>
          <p:spPr>
            <a:xfrm>
              <a:off x="34513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6" name="Connettore 1 185"/>
            <p:cNvCxnSpPr/>
            <p:nvPr userDrawn="1"/>
          </p:nvCxnSpPr>
          <p:spPr>
            <a:xfrm>
              <a:off x="36002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7" name="Connettore 1 186"/>
            <p:cNvCxnSpPr/>
            <p:nvPr userDrawn="1"/>
          </p:nvCxnSpPr>
          <p:spPr>
            <a:xfrm>
              <a:off x="37490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8" name="Connettore 1 187"/>
            <p:cNvCxnSpPr/>
            <p:nvPr userDrawn="1"/>
          </p:nvCxnSpPr>
          <p:spPr>
            <a:xfrm>
              <a:off x="38979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89" name="Connettore 1 188"/>
            <p:cNvCxnSpPr/>
            <p:nvPr userDrawn="1"/>
          </p:nvCxnSpPr>
          <p:spPr>
            <a:xfrm>
              <a:off x="404681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0" name="Connettore 1 189"/>
            <p:cNvCxnSpPr/>
            <p:nvPr userDrawn="1"/>
          </p:nvCxnSpPr>
          <p:spPr>
            <a:xfrm>
              <a:off x="419568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1" name="Connettore 1 190"/>
            <p:cNvCxnSpPr/>
            <p:nvPr userDrawn="1"/>
          </p:nvCxnSpPr>
          <p:spPr>
            <a:xfrm>
              <a:off x="434454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2" name="Connettore 1 191"/>
            <p:cNvCxnSpPr/>
            <p:nvPr userDrawn="1"/>
          </p:nvCxnSpPr>
          <p:spPr>
            <a:xfrm>
              <a:off x="449341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3" name="Connettore 1 192"/>
            <p:cNvCxnSpPr/>
            <p:nvPr userDrawn="1"/>
          </p:nvCxnSpPr>
          <p:spPr>
            <a:xfrm>
              <a:off x="464228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4" name="Connettore 1 193"/>
            <p:cNvCxnSpPr/>
            <p:nvPr userDrawn="1"/>
          </p:nvCxnSpPr>
          <p:spPr>
            <a:xfrm>
              <a:off x="479114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5" name="Connettore 1 194"/>
            <p:cNvCxnSpPr/>
            <p:nvPr userDrawn="1"/>
          </p:nvCxnSpPr>
          <p:spPr>
            <a:xfrm>
              <a:off x="494001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6" name="Connettore 1 195"/>
            <p:cNvCxnSpPr/>
            <p:nvPr userDrawn="1"/>
          </p:nvCxnSpPr>
          <p:spPr>
            <a:xfrm>
              <a:off x="508888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7" name="Connettore 1 196"/>
            <p:cNvCxnSpPr/>
            <p:nvPr userDrawn="1"/>
          </p:nvCxnSpPr>
          <p:spPr>
            <a:xfrm>
              <a:off x="523774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8" name="Connettore 1 197"/>
            <p:cNvCxnSpPr/>
            <p:nvPr userDrawn="1"/>
          </p:nvCxnSpPr>
          <p:spPr>
            <a:xfrm>
              <a:off x="538661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99" name="Connettore 1 198"/>
            <p:cNvCxnSpPr/>
            <p:nvPr userDrawn="1"/>
          </p:nvCxnSpPr>
          <p:spPr>
            <a:xfrm>
              <a:off x="553548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0" name="Connettore 1 199"/>
            <p:cNvCxnSpPr/>
            <p:nvPr userDrawn="1"/>
          </p:nvCxnSpPr>
          <p:spPr>
            <a:xfrm>
              <a:off x="568435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1" name="Connettore 1 200"/>
            <p:cNvCxnSpPr/>
            <p:nvPr userDrawn="1"/>
          </p:nvCxnSpPr>
          <p:spPr>
            <a:xfrm>
              <a:off x="583321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2" name="Connettore 1 201"/>
            <p:cNvCxnSpPr/>
            <p:nvPr userDrawn="1"/>
          </p:nvCxnSpPr>
          <p:spPr>
            <a:xfrm>
              <a:off x="598208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3" name="Connettore 1 202"/>
            <p:cNvCxnSpPr/>
            <p:nvPr userDrawn="1"/>
          </p:nvCxnSpPr>
          <p:spPr>
            <a:xfrm>
              <a:off x="613095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4" name="Connettore 1 203"/>
            <p:cNvCxnSpPr/>
            <p:nvPr userDrawn="1"/>
          </p:nvCxnSpPr>
          <p:spPr>
            <a:xfrm>
              <a:off x="627981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5" name="Connettore 1 204"/>
            <p:cNvCxnSpPr/>
            <p:nvPr userDrawn="1"/>
          </p:nvCxnSpPr>
          <p:spPr>
            <a:xfrm>
              <a:off x="642868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6" name="Connettore 1 205"/>
            <p:cNvCxnSpPr/>
            <p:nvPr userDrawn="1"/>
          </p:nvCxnSpPr>
          <p:spPr>
            <a:xfrm>
              <a:off x="657755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7" name="Connettore 1 206"/>
            <p:cNvCxnSpPr/>
            <p:nvPr userDrawn="1"/>
          </p:nvCxnSpPr>
          <p:spPr>
            <a:xfrm>
              <a:off x="672641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8" name="Connettore 1 207"/>
            <p:cNvCxnSpPr/>
            <p:nvPr userDrawn="1"/>
          </p:nvCxnSpPr>
          <p:spPr>
            <a:xfrm>
              <a:off x="687528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09" name="Connettore 1 208"/>
            <p:cNvCxnSpPr/>
            <p:nvPr userDrawn="1"/>
          </p:nvCxnSpPr>
          <p:spPr>
            <a:xfrm>
              <a:off x="702415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0" name="Connettore 1 209"/>
            <p:cNvCxnSpPr/>
            <p:nvPr userDrawn="1"/>
          </p:nvCxnSpPr>
          <p:spPr>
            <a:xfrm>
              <a:off x="717302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1" name="Connettore 1 210"/>
            <p:cNvCxnSpPr/>
            <p:nvPr userDrawn="1"/>
          </p:nvCxnSpPr>
          <p:spPr>
            <a:xfrm>
              <a:off x="732188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2" name="Connettore 1 211"/>
            <p:cNvCxnSpPr/>
            <p:nvPr userDrawn="1"/>
          </p:nvCxnSpPr>
          <p:spPr>
            <a:xfrm>
              <a:off x="747075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3" name="Connettore 1 212"/>
            <p:cNvCxnSpPr/>
            <p:nvPr userDrawn="1"/>
          </p:nvCxnSpPr>
          <p:spPr>
            <a:xfrm>
              <a:off x="761962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4" name="Connettore 1 213"/>
            <p:cNvCxnSpPr/>
            <p:nvPr userDrawn="1"/>
          </p:nvCxnSpPr>
          <p:spPr>
            <a:xfrm>
              <a:off x="776848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5" name="Connettore 1 214"/>
            <p:cNvCxnSpPr/>
            <p:nvPr userDrawn="1"/>
          </p:nvCxnSpPr>
          <p:spPr>
            <a:xfrm>
              <a:off x="791735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6" name="Connettore 1 215"/>
            <p:cNvCxnSpPr/>
            <p:nvPr userDrawn="1"/>
          </p:nvCxnSpPr>
          <p:spPr>
            <a:xfrm>
              <a:off x="806622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7" name="Connettore 1 216"/>
            <p:cNvCxnSpPr/>
            <p:nvPr userDrawn="1"/>
          </p:nvCxnSpPr>
          <p:spPr>
            <a:xfrm>
              <a:off x="821508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8" name="Connettore 1 217"/>
            <p:cNvCxnSpPr/>
            <p:nvPr userDrawn="1"/>
          </p:nvCxnSpPr>
          <p:spPr>
            <a:xfrm>
              <a:off x="836395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19" name="Connettore 1 218"/>
            <p:cNvCxnSpPr/>
            <p:nvPr userDrawn="1"/>
          </p:nvCxnSpPr>
          <p:spPr>
            <a:xfrm>
              <a:off x="851282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0" name="Connettore 1 219"/>
            <p:cNvCxnSpPr/>
            <p:nvPr userDrawn="1"/>
          </p:nvCxnSpPr>
          <p:spPr>
            <a:xfrm>
              <a:off x="866169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1" name="Connettore 1 220"/>
            <p:cNvCxnSpPr/>
            <p:nvPr userDrawn="1"/>
          </p:nvCxnSpPr>
          <p:spPr>
            <a:xfrm>
              <a:off x="881055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2" name="Connettore 1 221"/>
            <p:cNvCxnSpPr/>
            <p:nvPr userDrawn="1"/>
          </p:nvCxnSpPr>
          <p:spPr>
            <a:xfrm>
              <a:off x="895942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3" name="Connettore 1 222"/>
            <p:cNvCxnSpPr/>
            <p:nvPr userDrawn="1"/>
          </p:nvCxnSpPr>
          <p:spPr>
            <a:xfrm>
              <a:off x="910829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4" name="Connettore 1 223"/>
            <p:cNvCxnSpPr/>
            <p:nvPr userDrawn="1"/>
          </p:nvCxnSpPr>
          <p:spPr>
            <a:xfrm>
              <a:off x="925715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5" name="Connettore 1 224"/>
            <p:cNvCxnSpPr/>
            <p:nvPr userDrawn="1"/>
          </p:nvCxnSpPr>
          <p:spPr>
            <a:xfrm>
              <a:off x="940602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6" name="Connettore 1 225"/>
            <p:cNvCxnSpPr/>
            <p:nvPr userDrawn="1"/>
          </p:nvCxnSpPr>
          <p:spPr>
            <a:xfrm>
              <a:off x="955489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7" name="Connettore 1 226"/>
            <p:cNvCxnSpPr/>
            <p:nvPr userDrawn="1"/>
          </p:nvCxnSpPr>
          <p:spPr>
            <a:xfrm>
              <a:off x="970375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8" name="Connettore 1 227"/>
            <p:cNvCxnSpPr/>
            <p:nvPr userDrawn="1"/>
          </p:nvCxnSpPr>
          <p:spPr>
            <a:xfrm>
              <a:off x="985262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29" name="Connettore 1 228"/>
            <p:cNvCxnSpPr/>
            <p:nvPr userDrawn="1"/>
          </p:nvCxnSpPr>
          <p:spPr>
            <a:xfrm>
              <a:off x="1000149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0" name="Connettore 1 229"/>
            <p:cNvCxnSpPr/>
            <p:nvPr userDrawn="1"/>
          </p:nvCxnSpPr>
          <p:spPr>
            <a:xfrm>
              <a:off x="1015036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1" name="Connettore 1 230"/>
            <p:cNvCxnSpPr/>
            <p:nvPr userDrawn="1"/>
          </p:nvCxnSpPr>
          <p:spPr>
            <a:xfrm>
              <a:off x="1029922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2" name="Connettore 1 231"/>
            <p:cNvCxnSpPr/>
            <p:nvPr userDrawn="1"/>
          </p:nvCxnSpPr>
          <p:spPr>
            <a:xfrm>
              <a:off x="1044809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3" name="Connettore 1 232"/>
            <p:cNvCxnSpPr/>
            <p:nvPr userDrawn="1"/>
          </p:nvCxnSpPr>
          <p:spPr>
            <a:xfrm>
              <a:off x="1059696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4" name="Connettore 1 233"/>
            <p:cNvCxnSpPr/>
            <p:nvPr userDrawn="1"/>
          </p:nvCxnSpPr>
          <p:spPr>
            <a:xfrm>
              <a:off x="1074582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5" name="Connettore 1 234"/>
            <p:cNvCxnSpPr/>
            <p:nvPr userDrawn="1"/>
          </p:nvCxnSpPr>
          <p:spPr>
            <a:xfrm>
              <a:off x="1089469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6" name="Connettore 1 235"/>
            <p:cNvCxnSpPr/>
            <p:nvPr userDrawn="1"/>
          </p:nvCxnSpPr>
          <p:spPr>
            <a:xfrm>
              <a:off x="110435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7" name="Connettore 1 236"/>
            <p:cNvCxnSpPr/>
            <p:nvPr userDrawn="1"/>
          </p:nvCxnSpPr>
          <p:spPr>
            <a:xfrm>
              <a:off x="1119242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8" name="Connettore 1 237"/>
            <p:cNvCxnSpPr/>
            <p:nvPr userDrawn="1"/>
          </p:nvCxnSpPr>
          <p:spPr>
            <a:xfrm>
              <a:off x="1134129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39" name="Connettore 1 238"/>
            <p:cNvCxnSpPr/>
            <p:nvPr userDrawn="1"/>
          </p:nvCxnSpPr>
          <p:spPr>
            <a:xfrm>
              <a:off x="1149016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0" name="Connettore 1 239"/>
            <p:cNvCxnSpPr/>
            <p:nvPr userDrawn="1"/>
          </p:nvCxnSpPr>
          <p:spPr>
            <a:xfrm>
              <a:off x="1163903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1" name="Connettore 1 240"/>
            <p:cNvCxnSpPr/>
            <p:nvPr userDrawn="1"/>
          </p:nvCxnSpPr>
          <p:spPr>
            <a:xfrm>
              <a:off x="1178789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2" name="Connettore 1 241"/>
            <p:cNvCxnSpPr/>
            <p:nvPr userDrawn="1"/>
          </p:nvCxnSpPr>
          <p:spPr>
            <a:xfrm>
              <a:off x="1193676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3" name="Connettore 1 242"/>
            <p:cNvCxnSpPr/>
            <p:nvPr userDrawn="1"/>
          </p:nvCxnSpPr>
          <p:spPr>
            <a:xfrm>
              <a:off x="1208563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4" name="Connettore 1 243"/>
            <p:cNvCxnSpPr/>
            <p:nvPr userDrawn="1"/>
          </p:nvCxnSpPr>
          <p:spPr>
            <a:xfrm>
              <a:off x="1223449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5" name="Connettore 1 244"/>
            <p:cNvCxnSpPr/>
            <p:nvPr userDrawn="1"/>
          </p:nvCxnSpPr>
          <p:spPr>
            <a:xfrm>
              <a:off x="1238336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6" name="Connettore 1 245"/>
            <p:cNvCxnSpPr/>
            <p:nvPr userDrawn="1"/>
          </p:nvCxnSpPr>
          <p:spPr>
            <a:xfrm>
              <a:off x="1253223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7" name="Connettore 1 246"/>
            <p:cNvCxnSpPr/>
            <p:nvPr userDrawn="1"/>
          </p:nvCxnSpPr>
          <p:spPr>
            <a:xfrm>
              <a:off x="1268109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8" name="Connettore 1 247"/>
            <p:cNvCxnSpPr/>
            <p:nvPr userDrawn="1"/>
          </p:nvCxnSpPr>
          <p:spPr>
            <a:xfrm>
              <a:off x="1282996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49" name="Connettore 1 248"/>
            <p:cNvCxnSpPr/>
            <p:nvPr userDrawn="1"/>
          </p:nvCxnSpPr>
          <p:spPr>
            <a:xfrm>
              <a:off x="1297883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0" name="Connettore 1 249"/>
            <p:cNvCxnSpPr/>
            <p:nvPr userDrawn="1"/>
          </p:nvCxnSpPr>
          <p:spPr>
            <a:xfrm>
              <a:off x="1312770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1" name="Connettore 1 250"/>
            <p:cNvCxnSpPr/>
            <p:nvPr userDrawn="1"/>
          </p:nvCxnSpPr>
          <p:spPr>
            <a:xfrm>
              <a:off x="1327656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2" name="Connettore 1 251"/>
            <p:cNvCxnSpPr/>
            <p:nvPr userDrawn="1"/>
          </p:nvCxnSpPr>
          <p:spPr>
            <a:xfrm>
              <a:off x="1342543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3" name="Connettore 1 252"/>
            <p:cNvCxnSpPr/>
            <p:nvPr userDrawn="1"/>
          </p:nvCxnSpPr>
          <p:spPr>
            <a:xfrm>
              <a:off x="1357430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4" name="Connettore 1 253"/>
            <p:cNvCxnSpPr/>
            <p:nvPr userDrawn="1"/>
          </p:nvCxnSpPr>
          <p:spPr>
            <a:xfrm>
              <a:off x="1372316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5" name="Connettore 1 254"/>
            <p:cNvCxnSpPr/>
            <p:nvPr userDrawn="1"/>
          </p:nvCxnSpPr>
          <p:spPr>
            <a:xfrm>
              <a:off x="1387203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6" name="Connettore 1 255"/>
            <p:cNvCxnSpPr/>
            <p:nvPr userDrawn="1"/>
          </p:nvCxnSpPr>
          <p:spPr>
            <a:xfrm>
              <a:off x="1402090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7" name="Connettore 1 256"/>
            <p:cNvCxnSpPr/>
            <p:nvPr userDrawn="1"/>
          </p:nvCxnSpPr>
          <p:spPr>
            <a:xfrm>
              <a:off x="1416976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8" name="Connettore 1 257"/>
            <p:cNvCxnSpPr/>
            <p:nvPr userDrawn="1"/>
          </p:nvCxnSpPr>
          <p:spPr>
            <a:xfrm>
              <a:off x="1431863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59" name="Connettore 1 258"/>
            <p:cNvCxnSpPr/>
            <p:nvPr userDrawn="1"/>
          </p:nvCxnSpPr>
          <p:spPr>
            <a:xfrm>
              <a:off x="1446750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0" name="Connettore 1 259"/>
            <p:cNvCxnSpPr/>
            <p:nvPr userDrawn="1"/>
          </p:nvCxnSpPr>
          <p:spPr>
            <a:xfrm>
              <a:off x="1461637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1" name="Connettore 1 260"/>
            <p:cNvCxnSpPr/>
            <p:nvPr userDrawn="1"/>
          </p:nvCxnSpPr>
          <p:spPr>
            <a:xfrm>
              <a:off x="1476523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2" name="Connettore 1 261"/>
            <p:cNvCxnSpPr/>
            <p:nvPr userDrawn="1"/>
          </p:nvCxnSpPr>
          <p:spPr>
            <a:xfrm>
              <a:off x="1491410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3" name="Connettore 1 262"/>
            <p:cNvCxnSpPr/>
            <p:nvPr userDrawn="1"/>
          </p:nvCxnSpPr>
          <p:spPr>
            <a:xfrm>
              <a:off x="1506297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4" name="Connettore 1 263"/>
            <p:cNvCxnSpPr/>
            <p:nvPr userDrawn="1"/>
          </p:nvCxnSpPr>
          <p:spPr>
            <a:xfrm>
              <a:off x="1521183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5" name="Connettore 1 264"/>
            <p:cNvCxnSpPr/>
            <p:nvPr userDrawn="1"/>
          </p:nvCxnSpPr>
          <p:spPr>
            <a:xfrm>
              <a:off x="1536070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6" name="Connettore 1 265"/>
            <p:cNvCxnSpPr/>
            <p:nvPr userDrawn="1"/>
          </p:nvCxnSpPr>
          <p:spPr>
            <a:xfrm>
              <a:off x="1550957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7" name="Connettore 1 266"/>
            <p:cNvCxnSpPr/>
            <p:nvPr userDrawn="1"/>
          </p:nvCxnSpPr>
          <p:spPr>
            <a:xfrm>
              <a:off x="1565843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8" name="Connettore 1 267"/>
            <p:cNvCxnSpPr/>
            <p:nvPr userDrawn="1"/>
          </p:nvCxnSpPr>
          <p:spPr>
            <a:xfrm>
              <a:off x="1580730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69" name="Connettore 1 268"/>
            <p:cNvCxnSpPr/>
            <p:nvPr userDrawn="1"/>
          </p:nvCxnSpPr>
          <p:spPr>
            <a:xfrm>
              <a:off x="1595617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0" name="Connettore 1 269"/>
            <p:cNvCxnSpPr/>
            <p:nvPr userDrawn="1"/>
          </p:nvCxnSpPr>
          <p:spPr>
            <a:xfrm>
              <a:off x="1610504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1" name="Connettore 1 270"/>
            <p:cNvCxnSpPr/>
            <p:nvPr userDrawn="1"/>
          </p:nvCxnSpPr>
          <p:spPr>
            <a:xfrm>
              <a:off x="1625390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2" name="Connettore 1 271"/>
            <p:cNvCxnSpPr/>
            <p:nvPr userDrawn="1"/>
          </p:nvCxnSpPr>
          <p:spPr>
            <a:xfrm>
              <a:off x="1640277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3" name="Connettore 1 272"/>
            <p:cNvCxnSpPr/>
            <p:nvPr userDrawn="1"/>
          </p:nvCxnSpPr>
          <p:spPr>
            <a:xfrm>
              <a:off x="1655164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4" name="Connettore 1 273"/>
            <p:cNvCxnSpPr/>
            <p:nvPr userDrawn="1"/>
          </p:nvCxnSpPr>
          <p:spPr>
            <a:xfrm>
              <a:off x="1670050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5" name="Connettore 1 274"/>
            <p:cNvCxnSpPr/>
            <p:nvPr userDrawn="1"/>
          </p:nvCxnSpPr>
          <p:spPr>
            <a:xfrm>
              <a:off x="1684937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6" name="Connettore 1 275"/>
            <p:cNvCxnSpPr/>
            <p:nvPr userDrawn="1"/>
          </p:nvCxnSpPr>
          <p:spPr>
            <a:xfrm>
              <a:off x="1699824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7" name="Connettore 1 276"/>
            <p:cNvCxnSpPr/>
            <p:nvPr userDrawn="1"/>
          </p:nvCxnSpPr>
          <p:spPr>
            <a:xfrm>
              <a:off x="1714710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8" name="Connettore 1 277"/>
            <p:cNvCxnSpPr/>
            <p:nvPr userDrawn="1"/>
          </p:nvCxnSpPr>
          <p:spPr>
            <a:xfrm>
              <a:off x="1729597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79" name="Connettore 1 278"/>
            <p:cNvCxnSpPr/>
            <p:nvPr userDrawn="1"/>
          </p:nvCxnSpPr>
          <p:spPr>
            <a:xfrm>
              <a:off x="17444843"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0" name="Connettore 1 279"/>
            <p:cNvCxnSpPr/>
            <p:nvPr userDrawn="1"/>
          </p:nvCxnSpPr>
          <p:spPr>
            <a:xfrm>
              <a:off x="17593710"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1" name="Connettore 1 280"/>
            <p:cNvCxnSpPr/>
            <p:nvPr userDrawn="1"/>
          </p:nvCxnSpPr>
          <p:spPr>
            <a:xfrm>
              <a:off x="17742577"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2" name="Connettore 1 281"/>
            <p:cNvCxnSpPr/>
            <p:nvPr userDrawn="1"/>
          </p:nvCxnSpPr>
          <p:spPr>
            <a:xfrm>
              <a:off x="17891444"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3" name="Connettore 1 282"/>
            <p:cNvCxnSpPr/>
            <p:nvPr userDrawn="1"/>
          </p:nvCxnSpPr>
          <p:spPr>
            <a:xfrm>
              <a:off x="18040311"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4" name="Connettore 1 283"/>
            <p:cNvCxnSpPr/>
            <p:nvPr userDrawn="1"/>
          </p:nvCxnSpPr>
          <p:spPr>
            <a:xfrm>
              <a:off x="18189178"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5" name="Connettore 1 284"/>
            <p:cNvCxnSpPr/>
            <p:nvPr userDrawn="1"/>
          </p:nvCxnSpPr>
          <p:spPr>
            <a:xfrm>
              <a:off x="18338045"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6" name="Connettore 1 285"/>
            <p:cNvCxnSpPr/>
            <p:nvPr userDrawn="1"/>
          </p:nvCxnSpPr>
          <p:spPr>
            <a:xfrm>
              <a:off x="1848691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7" name="Connettore 1 286"/>
            <p:cNvCxnSpPr/>
            <p:nvPr userDrawn="1"/>
          </p:nvCxnSpPr>
          <p:spPr>
            <a:xfrm>
              <a:off x="18635779"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8" name="Connettore 1 287"/>
            <p:cNvCxnSpPr/>
            <p:nvPr userDrawn="1"/>
          </p:nvCxnSpPr>
          <p:spPr>
            <a:xfrm>
              <a:off x="18784646"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289" name="Connettore 1 288"/>
            <p:cNvCxnSpPr/>
            <p:nvPr userDrawn="1"/>
          </p:nvCxnSpPr>
          <p:spPr>
            <a:xfrm>
              <a:off x="18933462" y="275867"/>
              <a:ext cx="0" cy="567843"/>
            </a:xfrm>
            <a:prstGeom prst="line">
              <a:avLst/>
            </a:prstGeom>
            <a:ln w="12700">
              <a:solidFill>
                <a:schemeClr val="bg1"/>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298396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a:xfrm>
            <a:off x="384697" y="139167"/>
            <a:ext cx="11441391" cy="399849"/>
          </a:xfrm>
        </p:spPr>
        <p:txBody>
          <a:bodyPr/>
          <a:lstStyle/>
          <a:p>
            <a:r>
              <a:rPr lang="it-IT" dirty="0"/>
              <a:t>Fare clic per modificare lo stile del titolo</a:t>
            </a:r>
          </a:p>
        </p:txBody>
      </p:sp>
      <p:sp>
        <p:nvSpPr>
          <p:cNvPr id="3" name="Segnaposto contenuto 2"/>
          <p:cNvSpPr>
            <a:spLocks noGrp="1"/>
          </p:cNvSpPr>
          <p:nvPr>
            <p:ph idx="1" hasCustomPrompt="1"/>
          </p:nvPr>
        </p:nvSpPr>
        <p:spPr>
          <a:xfrm>
            <a:off x="384695" y="731521"/>
            <a:ext cx="11441391" cy="5394645"/>
          </a:xfrm>
        </p:spPr>
        <p:txBody>
          <a:bodyPr/>
          <a:lstStyle>
            <a:lvl1pPr>
              <a:defRPr b="0">
                <a:solidFill>
                  <a:srgbClr val="1A415D"/>
                </a:solidFill>
              </a:defRPr>
            </a:lvl1pPr>
            <a:lvl2pPr>
              <a:defRPr>
                <a:solidFill>
                  <a:srgbClr val="1A415D"/>
                </a:solidFill>
              </a:defRPr>
            </a:lvl2pPr>
            <a:lvl3pPr>
              <a:defRPr>
                <a:solidFill>
                  <a:srgbClr val="1A415D"/>
                </a:solidFill>
              </a:defRPr>
            </a:lvl3pPr>
            <a:lvl4pPr>
              <a:defRPr>
                <a:solidFill>
                  <a:srgbClr val="1A415D"/>
                </a:solidFill>
              </a:defRPr>
            </a:lvl4pPr>
            <a:lvl5pPr>
              <a:defRPr>
                <a:solidFill>
                  <a:srgbClr val="1A415D"/>
                </a:solidFill>
              </a:defRPr>
            </a:lvl5p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129" name="Rettangolo 128"/>
          <p:cNvSpPr/>
          <p:nvPr userDrawn="1"/>
        </p:nvSpPr>
        <p:spPr>
          <a:xfrm>
            <a:off x="0" y="6426749"/>
            <a:ext cx="12192000" cy="435882"/>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4" name="CasellaDiTesto 3"/>
          <p:cNvSpPr txBox="1"/>
          <p:nvPr userDrawn="1"/>
        </p:nvSpPr>
        <p:spPr>
          <a:xfrm>
            <a:off x="11513650" y="6494649"/>
            <a:ext cx="992623" cy="30008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3BDC4BF-3448-4DF0-B220-585758480EE5}" type="slidenum">
              <a:rPr kumimoji="0" lang="it-IT" sz="1350" b="1" i="0" u="none" strike="noStrike" kern="1200" cap="none" spc="0" normalizeH="0" baseline="0" noProof="0" smtClean="0">
                <a:ln>
                  <a:noFill/>
                </a:ln>
                <a:solidFill>
                  <a:prstClr val="white"/>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350" b="1" i="0" u="none" strike="noStrike" kern="1200" cap="none" spc="0" normalizeH="0" baseline="0" noProof="0" dirty="0">
              <a:ln>
                <a:noFill/>
              </a:ln>
              <a:solidFill>
                <a:prstClr val="white"/>
              </a:solidFill>
              <a:effectLst/>
              <a:uLnTx/>
              <a:uFillTx/>
              <a:latin typeface="Calibri"/>
              <a:ea typeface="+mn-ea"/>
              <a:cs typeface="+mn-cs"/>
            </a:endParaRPr>
          </a:p>
        </p:txBody>
      </p:sp>
      <p:sp>
        <p:nvSpPr>
          <p:cNvPr id="8" name="Rettangolo 7"/>
          <p:cNvSpPr/>
          <p:nvPr userDrawn="1"/>
        </p:nvSpPr>
        <p:spPr>
          <a:xfrm>
            <a:off x="0" y="6426749"/>
            <a:ext cx="12192000" cy="43588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Ph.D. Proposal</a:t>
            </a:r>
          </a:p>
        </p:txBody>
      </p:sp>
      <p:pic>
        <p:nvPicPr>
          <p:cNvPr id="10" name="Picture 3" descr="Y:\IMMAGINE _COORDINATA_2014\PPT\loghi_PNG\03_Polimi_bandiera-1riga_BN_negativo_outline.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239" y="6449315"/>
            <a:ext cx="2767092" cy="392112"/>
          </a:xfrm>
          <a:prstGeom prst="rect">
            <a:avLst/>
          </a:prstGeom>
          <a:noFill/>
          <a:extLst>
            <a:ext uri="{909E8E84-426E-40DD-AFC4-6F175D3DCCD1}">
              <a14:hiddenFill xmlns:a14="http://schemas.microsoft.com/office/drawing/2010/main">
                <a:solidFill>
                  <a:srgbClr val="FFFFFF"/>
                </a:solidFill>
              </a14:hiddenFill>
            </a:ext>
          </a:extLst>
        </p:spPr>
      </p:pic>
      <p:sp>
        <p:nvSpPr>
          <p:cNvPr id="9" name="Rettangolo 8"/>
          <p:cNvSpPr/>
          <p:nvPr userDrawn="1"/>
        </p:nvSpPr>
        <p:spPr>
          <a:xfrm>
            <a:off x="9807258" y="6426749"/>
            <a:ext cx="1376637" cy="435882"/>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GB" sz="1350" b="1" i="0" u="none" strike="noStrike" kern="1200" cap="small" spc="0" normalizeH="0" baseline="0" noProof="0" dirty="0">
                <a:ln>
                  <a:noFill/>
                </a:ln>
                <a:solidFill>
                  <a:prstClr val="white"/>
                </a:solidFill>
                <a:effectLst/>
                <a:uLnTx/>
                <a:uFillTx/>
                <a:latin typeface="Calibri"/>
                <a:ea typeface="+mn-ea"/>
                <a:cs typeface="+mn-cs"/>
              </a:rPr>
              <a:t>Paola Riva</a:t>
            </a:r>
          </a:p>
        </p:txBody>
      </p:sp>
    </p:spTree>
    <p:extLst>
      <p:ext uri="{BB962C8B-B14F-4D97-AF65-F5344CB8AC3E}">
        <p14:creationId xmlns:p14="http://schemas.microsoft.com/office/powerpoint/2010/main" val="1985126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3_Intestazione sezione">
    <p:spTree>
      <p:nvGrpSpPr>
        <p:cNvPr id="1" name=""/>
        <p:cNvGrpSpPr/>
        <p:nvPr/>
      </p:nvGrpSpPr>
      <p:grpSpPr>
        <a:xfrm>
          <a:off x="0" y="0"/>
          <a:ext cx="0" cy="0"/>
          <a:chOff x="0" y="0"/>
          <a:chExt cx="0" cy="0"/>
        </a:xfrm>
      </p:grpSpPr>
      <p:sp>
        <p:nvSpPr>
          <p:cNvPr id="7" name="Rettangolo 6"/>
          <p:cNvSpPr/>
          <p:nvPr userDrawn="1"/>
        </p:nvSpPr>
        <p:spPr>
          <a:xfrm>
            <a:off x="0" y="1721793"/>
            <a:ext cx="12192000" cy="3431339"/>
          </a:xfrm>
          <a:prstGeom prst="rect">
            <a:avLst/>
          </a:prstGeom>
          <a:solidFill>
            <a:srgbClr val="1A415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350" b="0" i="0" u="none" strike="noStrike" kern="1200" cap="none" spc="0" normalizeH="0" baseline="0" noProof="0">
              <a:ln>
                <a:noFill/>
              </a:ln>
              <a:solidFill>
                <a:prstClr val="white"/>
              </a:solidFill>
              <a:effectLst/>
              <a:uLnTx/>
              <a:uFillTx/>
              <a:latin typeface="Calibri"/>
              <a:ea typeface="+mn-ea"/>
              <a:cs typeface="+mn-cs"/>
            </a:endParaRPr>
          </a:p>
        </p:txBody>
      </p:sp>
      <p:sp>
        <p:nvSpPr>
          <p:cNvPr id="2" name="Titolo 1"/>
          <p:cNvSpPr>
            <a:spLocks noGrp="1"/>
          </p:cNvSpPr>
          <p:nvPr>
            <p:ph type="title"/>
          </p:nvPr>
        </p:nvSpPr>
        <p:spPr>
          <a:xfrm>
            <a:off x="963084" y="3498275"/>
            <a:ext cx="10363200" cy="1362075"/>
          </a:xfrm>
        </p:spPr>
        <p:txBody>
          <a:bodyPr anchor="t"/>
          <a:lstStyle>
            <a:lvl1pPr algn="l">
              <a:defRPr sz="3000" b="1" cap="all">
                <a:solidFill>
                  <a:schemeClr val="bg1"/>
                </a:solidFill>
              </a:defRPr>
            </a:lvl1pPr>
          </a:lstStyle>
          <a:p>
            <a:r>
              <a:rPr lang="it-IT" dirty="0"/>
              <a:t>Fare clic per modificare lo stile del titolo</a:t>
            </a:r>
          </a:p>
        </p:txBody>
      </p:sp>
      <p:sp>
        <p:nvSpPr>
          <p:cNvPr id="3" name="Segnaposto testo 2"/>
          <p:cNvSpPr>
            <a:spLocks noGrp="1"/>
          </p:cNvSpPr>
          <p:nvPr>
            <p:ph type="body" idx="1"/>
          </p:nvPr>
        </p:nvSpPr>
        <p:spPr>
          <a:xfrm>
            <a:off x="963084" y="1998086"/>
            <a:ext cx="10363200" cy="1500187"/>
          </a:xfrm>
        </p:spPr>
        <p:txBody>
          <a:bodyPr anchor="b"/>
          <a:lstStyle>
            <a:lvl1pPr marL="0" indent="0">
              <a:buNone/>
              <a:defRPr sz="1500">
                <a:solidFill>
                  <a:schemeClr val="bg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dirty="0"/>
              <a:t>Fare clic per modificare stili del testo dello schema</a:t>
            </a:r>
          </a:p>
        </p:txBody>
      </p:sp>
    </p:spTree>
    <p:extLst>
      <p:ext uri="{BB962C8B-B14F-4D97-AF65-F5344CB8AC3E}">
        <p14:creationId xmlns:p14="http://schemas.microsoft.com/office/powerpoint/2010/main" val="3944636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3"/>
            <a:ext cx="10363200" cy="1362075"/>
          </a:xfrm>
        </p:spPr>
        <p:txBody>
          <a:bodyPr anchor="t"/>
          <a:lstStyle>
            <a:lvl1pPr algn="l">
              <a:defRPr sz="3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a:xfrm>
            <a:off x="609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5" name="Segnaposto piè di pagina 4"/>
          <p:cNvSpPr>
            <a:spLocks noGrp="1"/>
          </p:cNvSpPr>
          <p:nvPr>
            <p:ph type="ftr" sz="quarter" idx="11"/>
          </p:nvPr>
        </p:nvSpPr>
        <p:spPr>
          <a:xfrm>
            <a:off x="4165600" y="6356353"/>
            <a:ext cx="3860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
        <p:nvSpPr>
          <p:cNvPr id="6" name="Segnaposto numero diapositiva 5"/>
          <p:cNvSpPr>
            <a:spLocks noGrp="1"/>
          </p:cNvSpPr>
          <p:nvPr>
            <p:ph type="sldNum" sz="quarter" idx="12"/>
          </p:nvPr>
        </p:nvSpPr>
        <p:spPr>
          <a:xfrm>
            <a:off x="8737600" y="6356353"/>
            <a:ext cx="28448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7834947A-1B05-2B43-AD85-E646CE852B9E}" type="slidenum">
              <a:rPr kumimoji="0" lang="it-IT" sz="1800" b="0" i="0" u="none" strike="noStrike" kern="1200" cap="none" spc="0" normalizeH="0" baseline="0" noProof="0" smtClean="0">
                <a:ln>
                  <a:noFill/>
                </a:ln>
                <a:solidFill>
                  <a:prstClr val="black"/>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endParaRPr kumimoji="0" lang="it-IT" sz="18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57911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84697" y="139166"/>
            <a:ext cx="11441391" cy="840400"/>
          </a:xfrm>
          <a:prstGeom prst="rect">
            <a:avLst/>
          </a:prstGeom>
        </p:spPr>
        <p:txBody>
          <a:bodyPr vert="horz" lIns="91440" tIns="45720" rIns="91440" bIns="45720" rtlCol="0" anchor="t" anchorCtr="0">
            <a:normAutofit/>
          </a:bodyPr>
          <a:lstStyle/>
          <a:p>
            <a:r>
              <a:rPr lang="it-IT" dirty="0"/>
              <a:t>Fare clic per modificare stile</a:t>
            </a:r>
          </a:p>
        </p:txBody>
      </p:sp>
      <p:sp>
        <p:nvSpPr>
          <p:cNvPr id="3" name="Segnaposto testo 2"/>
          <p:cNvSpPr>
            <a:spLocks noGrp="1"/>
          </p:cNvSpPr>
          <p:nvPr>
            <p:ph type="body" idx="1"/>
          </p:nvPr>
        </p:nvSpPr>
        <p:spPr>
          <a:xfrm>
            <a:off x="609600" y="1600203"/>
            <a:ext cx="10857936" cy="4525963"/>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Tree>
    <p:extLst>
      <p:ext uri="{BB962C8B-B14F-4D97-AF65-F5344CB8AC3E}">
        <p14:creationId xmlns:p14="http://schemas.microsoft.com/office/powerpoint/2010/main" val="3932893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marL="0" indent="0" algn="l" defTabSz="342900" rtl="0" eaLnBrk="1" latinLnBrk="0" hangingPunct="1">
        <a:spcBef>
          <a:spcPct val="0"/>
        </a:spcBef>
        <a:buNone/>
        <a:defRPr sz="1650" b="1" kern="1200">
          <a:solidFill>
            <a:schemeClr val="tx2"/>
          </a:solidFill>
          <a:latin typeface="Arial"/>
          <a:ea typeface="+mj-ea"/>
          <a:cs typeface="Arial"/>
        </a:defRPr>
      </a:lvl1pPr>
    </p:titleStyle>
    <p:bodyStyle>
      <a:lvl1pPr marL="0" indent="0" algn="l" defTabSz="342900" rtl="0" eaLnBrk="1" latinLnBrk="0" hangingPunct="1">
        <a:spcBef>
          <a:spcPct val="20000"/>
        </a:spcBef>
        <a:buFont typeface="Wingdings" charset="2"/>
        <a:buNone/>
        <a:defRPr sz="1650" kern="1200">
          <a:solidFill>
            <a:schemeClr val="tx1"/>
          </a:solidFill>
          <a:latin typeface="Arial"/>
          <a:ea typeface="+mn-ea"/>
          <a:cs typeface="Arial"/>
        </a:defRPr>
      </a:lvl1pPr>
      <a:lvl2pPr marL="557213" indent="-214313" algn="l" defTabSz="342900" rtl="0" eaLnBrk="1" latinLnBrk="0" hangingPunct="1">
        <a:spcBef>
          <a:spcPct val="20000"/>
        </a:spcBef>
        <a:buFont typeface="Arial"/>
        <a:buChar char="–"/>
        <a:defRPr sz="1650" kern="1200">
          <a:solidFill>
            <a:schemeClr val="tx1"/>
          </a:solidFill>
          <a:latin typeface="Arial"/>
          <a:ea typeface="+mn-ea"/>
          <a:cs typeface="Arial"/>
        </a:defRPr>
      </a:lvl2pPr>
      <a:lvl3pPr marL="857250" indent="-171450" algn="l" defTabSz="342900" rtl="0" eaLnBrk="1" latinLnBrk="0" hangingPunct="1">
        <a:spcBef>
          <a:spcPct val="20000"/>
        </a:spcBef>
        <a:buFont typeface="Arial"/>
        <a:buChar char="•"/>
        <a:defRPr sz="1650" kern="1200">
          <a:solidFill>
            <a:schemeClr val="tx1"/>
          </a:solidFill>
          <a:latin typeface="Arial"/>
          <a:ea typeface="+mn-ea"/>
          <a:cs typeface="Arial"/>
        </a:defRPr>
      </a:lvl3pPr>
      <a:lvl4pPr marL="1200150" indent="-171450" algn="l" defTabSz="342900" rtl="0" eaLnBrk="1" latinLnBrk="0" hangingPunct="1">
        <a:spcBef>
          <a:spcPct val="20000"/>
        </a:spcBef>
        <a:buFont typeface="Arial"/>
        <a:buChar char="–"/>
        <a:defRPr sz="1650" kern="1200">
          <a:solidFill>
            <a:schemeClr val="tx1"/>
          </a:solidFill>
          <a:latin typeface="Arial"/>
          <a:ea typeface="+mn-ea"/>
          <a:cs typeface="Arial"/>
        </a:defRPr>
      </a:lvl4pPr>
      <a:lvl5pPr marL="1543050" indent="-171450" algn="l" defTabSz="342900" rtl="0" eaLnBrk="1" latinLnBrk="0" hangingPunct="1">
        <a:spcBef>
          <a:spcPct val="20000"/>
        </a:spcBef>
        <a:buFont typeface="Arial"/>
        <a:buChar char="»"/>
        <a:defRPr sz="1650" kern="1200">
          <a:solidFill>
            <a:schemeClr val="tx1"/>
          </a:solidFill>
          <a:latin typeface="Arial"/>
          <a:ea typeface="+mn-ea"/>
          <a:cs typeface="Arial"/>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it-IT"/>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paola.riva@polimi.it"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hyperlink" Target="https://www.frc.org.uk/getattachment/58866565-ab3b-44d3-93e1-1ef7158968d5/Blockchain-and-the-future-of-corporate-reporting-how-does-it-measure-up-(June-2018).pdf" TargetMode="Externa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hyperlink" Target="https://doi.org/10.1371/journal.pmed.1000100"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s://data.europa.eu/doi/10.2760/019901"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sa.gov/ai/" TargetMode="External"/><Relationship Id="rId2" Type="http://schemas.openxmlformats.org/officeDocument/2006/relationships/hyperlink" Target="https://www.gov.uk/government/organisations/hm-revenue-customs" TargetMode="Externa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paola.riva@polimi.it" TargetMode="Externa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DE6C0DFD-BB8F-388C-D4BB-329260881E91}"/>
              </a:ext>
            </a:extLst>
          </p:cNvPr>
          <p:cNvSpPr txBox="1"/>
          <p:nvPr/>
        </p:nvSpPr>
        <p:spPr>
          <a:xfrm>
            <a:off x="680936" y="1634247"/>
            <a:ext cx="10644289" cy="5078313"/>
          </a:xfrm>
          <a:prstGeom prst="rect">
            <a:avLst/>
          </a:prstGeom>
          <a:noFill/>
        </p:spPr>
        <p:txBody>
          <a:bodyPr wrap="square" rtlCol="0">
            <a:spAutoFit/>
          </a:bodyPr>
          <a:lstStyle/>
          <a:p>
            <a:pPr algn="ctr"/>
            <a:endParaRPr lang="en-GB" sz="2800" b="1" noProof="0" dirty="0">
              <a:latin typeface="Times New Roman" panose="02020603050405020304" pitchFamily="18" charset="0"/>
              <a:cs typeface="Times New Roman" panose="02020603050405020304" pitchFamily="18" charset="0"/>
            </a:endParaRPr>
          </a:p>
          <a:p>
            <a:pPr algn="ctr"/>
            <a:r>
              <a:rPr lang="en-GB" sz="2800" b="1" noProof="0" dirty="0">
                <a:latin typeface="Times New Roman" panose="02020603050405020304" pitchFamily="18" charset="0"/>
                <a:cs typeface="Times New Roman" panose="02020603050405020304" pitchFamily="18" charset="0"/>
              </a:rPr>
              <a:t>Challenges and Opportunities of Artificial Intelligence in Public Sector Auditing: a Systematic Literature Review</a:t>
            </a:r>
          </a:p>
          <a:p>
            <a:endParaRPr lang="en-GB" noProof="0" dirty="0">
              <a:latin typeface="Times New Roman" panose="02020603050405020304" pitchFamily="18" charset="0"/>
              <a:cs typeface="Times New Roman" panose="02020603050405020304" pitchFamily="18" charset="0"/>
            </a:endParaRPr>
          </a:p>
          <a:p>
            <a:endParaRPr lang="en-GB" noProof="0" dirty="0">
              <a:latin typeface="Times New Roman" panose="02020603050405020304" pitchFamily="18" charset="0"/>
              <a:cs typeface="Times New Roman" panose="02020603050405020304" pitchFamily="18" charset="0"/>
            </a:endParaRPr>
          </a:p>
          <a:p>
            <a:pPr algn="ctr"/>
            <a:r>
              <a:rPr lang="en-GB" sz="2400" noProof="0" dirty="0">
                <a:latin typeface="Times New Roman" panose="02020603050405020304" pitchFamily="18" charset="0"/>
                <a:cs typeface="Times New Roman" panose="02020603050405020304" pitchFamily="18" charset="0"/>
              </a:rPr>
              <a:t>Paola Riva </a:t>
            </a:r>
          </a:p>
          <a:p>
            <a:pPr algn="ctr"/>
            <a:r>
              <a:rPr lang="en-GB" sz="1600" noProof="0" dirty="0">
                <a:latin typeface="Times New Roman" panose="02020603050405020304" pitchFamily="18" charset="0"/>
                <a:cs typeface="Times New Roman" panose="02020603050405020304" pitchFamily="18" charset="0"/>
              </a:rPr>
              <a:t>(</a:t>
            </a:r>
            <a:r>
              <a:rPr lang="en-GB" sz="1600" noProof="0" dirty="0" err="1">
                <a:latin typeface="Times New Roman" panose="02020603050405020304" pitchFamily="18" charset="0"/>
                <a:cs typeface="Times New Roman" panose="02020603050405020304" pitchFamily="18" charset="0"/>
              </a:rPr>
              <a:t>Politecnico</a:t>
            </a:r>
            <a:r>
              <a:rPr lang="en-GB" sz="1600" noProof="0" dirty="0">
                <a:latin typeface="Times New Roman" panose="02020603050405020304" pitchFamily="18" charset="0"/>
                <a:cs typeface="Times New Roman" panose="02020603050405020304" pitchFamily="18" charset="0"/>
              </a:rPr>
              <a:t> di Milano, Italy)</a:t>
            </a:r>
          </a:p>
          <a:p>
            <a:pPr algn="ctr"/>
            <a:r>
              <a:rPr lang="en-GB" sz="1600" noProof="0" dirty="0">
                <a:latin typeface="Times New Roman" panose="02020603050405020304" pitchFamily="18" charset="0"/>
                <a:cs typeface="Times New Roman" panose="02020603050405020304" pitchFamily="18" charset="0"/>
              </a:rPr>
              <a:t>(Presenter’s contacts: </a:t>
            </a:r>
            <a:r>
              <a:rPr lang="en-GB" sz="1600" noProof="0" dirty="0">
                <a:latin typeface="Times New Roman" panose="02020603050405020304" pitchFamily="18" charset="0"/>
                <a:cs typeface="Times New Roman" panose="02020603050405020304" pitchFamily="18" charset="0"/>
                <a:hlinkClick r:id="rId2"/>
              </a:rPr>
              <a:t>paola.riva@polimi.it</a:t>
            </a:r>
            <a:r>
              <a:rPr lang="en-GB" sz="1600" noProof="0" dirty="0">
                <a:latin typeface="Times New Roman" panose="02020603050405020304" pitchFamily="18" charset="0"/>
                <a:cs typeface="Times New Roman" panose="02020603050405020304" pitchFamily="18" charset="0"/>
              </a:rPr>
              <a:t>)</a:t>
            </a:r>
          </a:p>
          <a:p>
            <a:pPr algn="ctr"/>
            <a:r>
              <a:rPr lang="en-GB" sz="2400" noProof="0" dirty="0">
                <a:latin typeface="Times New Roman" panose="02020603050405020304" pitchFamily="18" charset="0"/>
                <a:cs typeface="Times New Roman" panose="02020603050405020304" pitchFamily="18" charset="0"/>
              </a:rPr>
              <a:t> </a:t>
            </a:r>
            <a:r>
              <a:rPr lang="en-GB" sz="2400" noProof="0" dirty="0">
                <a:solidFill>
                  <a:schemeClr val="bg1">
                    <a:lumMod val="50000"/>
                  </a:schemeClr>
                </a:solidFill>
                <a:latin typeface="Times New Roman" panose="02020603050405020304" pitchFamily="18" charset="0"/>
                <a:cs typeface="Times New Roman" panose="02020603050405020304" pitchFamily="18" charset="0"/>
              </a:rPr>
              <a:t>Bernard Kofi Dom</a:t>
            </a:r>
          </a:p>
          <a:p>
            <a:pPr algn="ctr"/>
            <a:r>
              <a:rPr lang="en-GB" sz="1600" noProof="0" dirty="0">
                <a:solidFill>
                  <a:schemeClr val="bg1">
                    <a:lumMod val="50000"/>
                  </a:schemeClr>
                </a:solidFill>
                <a:latin typeface="Times New Roman" panose="02020603050405020304" pitchFamily="18" charset="0"/>
                <a:cs typeface="Times New Roman" panose="02020603050405020304" pitchFamily="18" charset="0"/>
              </a:rPr>
              <a:t>(Nottingham Trent University, UK)</a:t>
            </a:r>
          </a:p>
          <a:p>
            <a:pPr algn="ctr"/>
            <a:endParaRPr lang="en-GB" noProof="0" dirty="0">
              <a:latin typeface="Times New Roman" panose="02020603050405020304" pitchFamily="18" charset="0"/>
              <a:cs typeface="Times New Roman" panose="02020603050405020304" pitchFamily="18" charset="0"/>
            </a:endParaRPr>
          </a:p>
          <a:p>
            <a:pPr algn="ctr"/>
            <a:endParaRPr lang="en-GB" noProof="0" dirty="0">
              <a:latin typeface="Times New Roman" panose="02020603050405020304" pitchFamily="18" charset="0"/>
              <a:cs typeface="Times New Roman" panose="02020603050405020304" pitchFamily="18" charset="0"/>
            </a:endParaRPr>
          </a:p>
          <a:p>
            <a:pPr algn="ctr"/>
            <a:r>
              <a:rPr lang="en-GB" sz="1800" b="1" i="0" u="none" strike="noStrike" baseline="0" noProof="0" dirty="0">
                <a:solidFill>
                  <a:srgbClr val="000000"/>
                </a:solidFill>
                <a:latin typeface="Times New Roman" panose="02020603050405020304" pitchFamily="18" charset="0"/>
                <a:cs typeface="Times New Roman" panose="02020603050405020304" pitchFamily="18" charset="0"/>
              </a:rPr>
              <a:t>P01.8: Accounting and Accountability SIG</a:t>
            </a:r>
            <a:endParaRPr lang="en-GB" noProof="0" dirty="0">
              <a:latin typeface="Times New Roman" panose="02020603050405020304" pitchFamily="18" charset="0"/>
              <a:cs typeface="Times New Roman" panose="02020603050405020304" pitchFamily="18" charset="0"/>
            </a:endParaRPr>
          </a:p>
          <a:p>
            <a:pPr algn="ctr"/>
            <a:r>
              <a:rPr lang="en-GB" sz="1800" b="1" i="0" u="none" strike="noStrike" baseline="0" noProof="0" dirty="0">
                <a:solidFill>
                  <a:srgbClr val="000000"/>
                </a:solidFill>
                <a:latin typeface="Times New Roman" panose="02020603050405020304" pitchFamily="18" charset="0"/>
                <a:cs typeface="Times New Roman" panose="02020603050405020304" pitchFamily="18" charset="0"/>
              </a:rPr>
              <a:t>IRSPM Conference 2025</a:t>
            </a:r>
          </a:p>
          <a:p>
            <a:pPr algn="ctr"/>
            <a:r>
              <a:rPr lang="en-GB" b="1" i="0" u="none" strike="noStrike" baseline="0" noProof="0" dirty="0">
                <a:solidFill>
                  <a:srgbClr val="000000"/>
                </a:solidFill>
                <a:latin typeface="Times New Roman" panose="02020603050405020304" pitchFamily="18" charset="0"/>
                <a:cs typeface="Times New Roman" panose="02020603050405020304" pitchFamily="18" charset="0"/>
              </a:rPr>
              <a:t>Bologna, Italy</a:t>
            </a:r>
            <a:endParaRPr lang="en-GB" b="1" noProof="0" dirty="0">
              <a:solidFill>
                <a:srgbClr val="000000"/>
              </a:solidFill>
              <a:latin typeface="Times New Roman" panose="02020603050405020304" pitchFamily="18" charset="0"/>
              <a:cs typeface="Times New Roman" panose="02020603050405020304" pitchFamily="18" charset="0"/>
            </a:endParaRPr>
          </a:p>
          <a:p>
            <a:pPr algn="ctr"/>
            <a:r>
              <a:rPr lang="en-GB" b="1" i="0" u="none" strike="noStrike" baseline="0" noProof="0" dirty="0">
                <a:solidFill>
                  <a:srgbClr val="000000"/>
                </a:solidFill>
                <a:latin typeface="Times New Roman" panose="02020603050405020304" pitchFamily="18" charset="0"/>
                <a:cs typeface="Times New Roman" panose="02020603050405020304" pitchFamily="18" charset="0"/>
              </a:rPr>
              <a:t>7th – 9th April, 2025 </a:t>
            </a:r>
          </a:p>
        </p:txBody>
      </p:sp>
      <p:pic>
        <p:nvPicPr>
          <p:cNvPr id="2" name="Picture 1">
            <a:extLst>
              <a:ext uri="{FF2B5EF4-FFF2-40B4-BE49-F238E27FC236}">
                <a16:creationId xmlns:a16="http://schemas.microsoft.com/office/drawing/2014/main" id="{77B3F2F4-170A-0888-1720-E9FE61C3B329}"/>
              </a:ext>
            </a:extLst>
          </p:cNvPr>
          <p:cNvPicPr>
            <a:picLocks noChangeAspect="1"/>
          </p:cNvPicPr>
          <p:nvPr/>
        </p:nvPicPr>
        <p:blipFill>
          <a:blip r:embed="rId3"/>
          <a:stretch>
            <a:fillRect/>
          </a:stretch>
        </p:blipFill>
        <p:spPr>
          <a:xfrm>
            <a:off x="9066179" y="102372"/>
            <a:ext cx="1201730" cy="1131040"/>
          </a:xfrm>
          <a:prstGeom prst="rect">
            <a:avLst/>
          </a:prstGeom>
        </p:spPr>
      </p:pic>
      <p:pic>
        <p:nvPicPr>
          <p:cNvPr id="9" name="Picture 8">
            <a:extLst>
              <a:ext uri="{FF2B5EF4-FFF2-40B4-BE49-F238E27FC236}">
                <a16:creationId xmlns:a16="http://schemas.microsoft.com/office/drawing/2014/main" id="{BC0B8D23-543C-1DF6-C855-B79D2F036BBA}"/>
              </a:ext>
            </a:extLst>
          </p:cNvPr>
          <p:cNvPicPr>
            <a:picLocks noChangeAspect="1"/>
          </p:cNvPicPr>
          <p:nvPr/>
        </p:nvPicPr>
        <p:blipFill>
          <a:blip r:embed="rId4"/>
          <a:stretch>
            <a:fillRect/>
          </a:stretch>
        </p:blipFill>
        <p:spPr>
          <a:xfrm>
            <a:off x="214008" y="59128"/>
            <a:ext cx="2412343" cy="1217529"/>
          </a:xfrm>
          <a:prstGeom prst="rect">
            <a:avLst/>
          </a:prstGeom>
        </p:spPr>
      </p:pic>
    </p:spTree>
    <p:extLst>
      <p:ext uri="{BB962C8B-B14F-4D97-AF65-F5344CB8AC3E}">
        <p14:creationId xmlns:p14="http://schemas.microsoft.com/office/powerpoint/2010/main" val="2921740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B2FE6F-9663-316E-8D2F-88B024A670DC}"/>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DCF01A7A-05AB-7025-4C24-1CF303F59528}"/>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_2</a:t>
            </a:r>
            <a:endParaRPr lang="en-GB" sz="2000" noProof="0" dirty="0"/>
          </a:p>
        </p:txBody>
      </p:sp>
      <p:sp>
        <p:nvSpPr>
          <p:cNvPr id="5" name="Segnaposto contenuto 4">
            <a:extLst>
              <a:ext uri="{FF2B5EF4-FFF2-40B4-BE49-F238E27FC236}">
                <a16:creationId xmlns:a16="http://schemas.microsoft.com/office/drawing/2014/main" id="{04965611-15DA-1F54-79B8-78A095003FFA}"/>
              </a:ext>
            </a:extLst>
          </p:cNvPr>
          <p:cNvSpPr>
            <a:spLocks noGrp="1"/>
          </p:cNvSpPr>
          <p:nvPr>
            <p:ph idx="1"/>
          </p:nvPr>
        </p:nvSpPr>
        <p:spPr/>
        <p:txBody>
          <a:bodyPr>
            <a:noAutofit/>
          </a:bodyPr>
          <a:lstStyle/>
          <a:p>
            <a:r>
              <a:rPr lang="en-US" sz="1400" b="0" i="0" dirty="0" err="1">
                <a:solidFill>
                  <a:srgbClr val="222222"/>
                </a:solidFill>
                <a:effectLst/>
                <a:latin typeface="Times New Roman" panose="02020603050405020304" pitchFamily="18" charset="0"/>
                <a:cs typeface="Times New Roman" panose="02020603050405020304" pitchFamily="18" charset="0"/>
              </a:rPr>
              <a:t>Butijn</a:t>
            </a:r>
            <a:r>
              <a:rPr lang="en-US" sz="1400" b="0" i="0" dirty="0">
                <a:solidFill>
                  <a:srgbClr val="222222"/>
                </a:solidFill>
                <a:effectLst/>
                <a:latin typeface="Times New Roman" panose="02020603050405020304" pitchFamily="18" charset="0"/>
                <a:cs typeface="Times New Roman" panose="02020603050405020304" pitchFamily="18" charset="0"/>
              </a:rPr>
              <a:t>, B. J. (2023). Introduction to Advanced Information Technology. </a:t>
            </a:r>
            <a:r>
              <a:rPr lang="en-US" sz="1400" b="0" i="1" dirty="0">
                <a:solidFill>
                  <a:srgbClr val="222222"/>
                </a:solidFill>
                <a:effectLst/>
                <a:latin typeface="Times New Roman" panose="02020603050405020304" pitchFamily="18" charset="0"/>
                <a:cs typeface="Times New Roman" panose="02020603050405020304" pitchFamily="18" charset="0"/>
              </a:rPr>
              <a:t>Advanced Digital Auditing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15</a:t>
            </a:r>
            <a:r>
              <a:rPr lang="en-US" sz="1400" b="0" i="0" dirty="0">
                <a:solidFill>
                  <a:srgbClr val="222222"/>
                </a:solidFill>
                <a:effectLst/>
                <a:latin typeface="Times New Roman" panose="02020603050405020304" pitchFamily="18" charset="0"/>
                <a:cs typeface="Times New Roman" panose="02020603050405020304" pitchFamily="18" charset="0"/>
              </a:rPr>
              <a:t>.</a:t>
            </a:r>
          </a:p>
          <a:p>
            <a:r>
              <a:rPr lang="en-US" sz="1400" b="0" i="0" dirty="0">
                <a:solidFill>
                  <a:srgbClr val="222222"/>
                </a:solidFill>
                <a:effectLst/>
                <a:latin typeface="Times New Roman" panose="02020603050405020304" pitchFamily="18" charset="0"/>
                <a:cs typeface="Times New Roman" panose="02020603050405020304" pitchFamily="18" charset="0"/>
              </a:rPr>
              <a:t>Cecere, G., Jean, C., Le Guel, F., &amp; Manant, M. (2024). Artificial intelligence and algorithmic bias? Field tests on social network with teens. </a:t>
            </a:r>
            <a:r>
              <a:rPr lang="en-US" sz="1400" b="0" i="1" dirty="0">
                <a:solidFill>
                  <a:srgbClr val="222222"/>
                </a:solidFill>
                <a:effectLst/>
                <a:latin typeface="Times New Roman" panose="02020603050405020304" pitchFamily="18" charset="0"/>
                <a:cs typeface="Times New Roman" panose="02020603050405020304" pitchFamily="18" charset="0"/>
              </a:rPr>
              <a:t>Technological Forecasting and Social Change</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201</a:t>
            </a:r>
            <a:r>
              <a:rPr lang="en-US" sz="1400" b="0" i="0" dirty="0">
                <a:solidFill>
                  <a:srgbClr val="222222"/>
                </a:solidFill>
                <a:effectLst/>
                <a:latin typeface="Times New Roman" panose="02020603050405020304" pitchFamily="18" charset="0"/>
                <a:cs typeface="Times New Roman" panose="02020603050405020304" pitchFamily="18" charset="0"/>
              </a:rPr>
              <a:t>, 123204.</a:t>
            </a:r>
            <a:endParaRPr lang="it-IT" sz="1400" b="0" i="0" dirty="0">
              <a:solidFill>
                <a:srgbClr val="222222"/>
              </a:solidFill>
              <a:effectLst/>
              <a:latin typeface="Times New Roman" panose="02020603050405020304" pitchFamily="18" charset="0"/>
              <a:cs typeface="Times New Roman" panose="02020603050405020304" pitchFamily="18" charset="0"/>
            </a:endParaRPr>
          </a:p>
          <a:p>
            <a:r>
              <a:rPr lang="it-IT" sz="1400" b="0" i="0" dirty="0" err="1">
                <a:solidFill>
                  <a:srgbClr val="222222"/>
                </a:solidFill>
                <a:effectLst/>
                <a:latin typeface="Times New Roman" panose="02020603050405020304" pitchFamily="18" charset="0"/>
                <a:cs typeface="Times New Roman" panose="02020603050405020304" pitchFamily="18" charset="0"/>
              </a:rPr>
              <a:t>Çetin</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Kumkumoğlu</a:t>
            </a:r>
            <a:r>
              <a:rPr lang="it-IT" sz="1400" b="0" i="0" dirty="0">
                <a:solidFill>
                  <a:srgbClr val="222222"/>
                </a:solidFill>
                <a:effectLst/>
                <a:latin typeface="Times New Roman" panose="02020603050405020304" pitchFamily="18" charset="0"/>
                <a:cs typeface="Times New Roman" panose="02020603050405020304" pitchFamily="18" charset="0"/>
              </a:rPr>
              <a:t>, S., &amp; Kemal </a:t>
            </a:r>
            <a:r>
              <a:rPr lang="it-IT" sz="1400" b="0" i="0" dirty="0" err="1">
                <a:solidFill>
                  <a:srgbClr val="222222"/>
                </a:solidFill>
                <a:effectLst/>
                <a:latin typeface="Times New Roman" panose="02020603050405020304" pitchFamily="18" charset="0"/>
                <a:cs typeface="Times New Roman" panose="02020603050405020304" pitchFamily="18" charset="0"/>
              </a:rPr>
              <a:t>Kumkumoğlu</a:t>
            </a:r>
            <a:r>
              <a:rPr lang="it-IT" sz="1400" b="0" i="0" dirty="0">
                <a:solidFill>
                  <a:srgbClr val="222222"/>
                </a:solidFill>
                <a:effectLst/>
                <a:latin typeface="Times New Roman" panose="02020603050405020304" pitchFamily="18" charset="0"/>
                <a:cs typeface="Times New Roman" panose="02020603050405020304" pitchFamily="18" charset="0"/>
              </a:rPr>
              <a:t>, A. (2023). </a:t>
            </a:r>
            <a:r>
              <a:rPr lang="it-IT" sz="1400" b="0" i="0" dirty="0" err="1">
                <a:solidFill>
                  <a:srgbClr val="222222"/>
                </a:solidFill>
                <a:effectLst/>
                <a:latin typeface="Times New Roman" panose="02020603050405020304" pitchFamily="18" charset="0"/>
                <a:cs typeface="Times New Roman" panose="02020603050405020304" pitchFamily="18" charset="0"/>
              </a:rPr>
              <a:t>Rethinking</a:t>
            </a:r>
            <a:r>
              <a:rPr lang="it-IT" sz="1400" b="0" i="0" dirty="0">
                <a:solidFill>
                  <a:srgbClr val="222222"/>
                </a:solidFill>
                <a:effectLst/>
                <a:latin typeface="Times New Roman" panose="02020603050405020304" pitchFamily="18" charset="0"/>
                <a:cs typeface="Times New Roman" panose="02020603050405020304" pitchFamily="18" charset="0"/>
              </a:rPr>
              <a:t> Non-</a:t>
            </a:r>
            <a:r>
              <a:rPr lang="it-IT" sz="1400" b="0" i="0" dirty="0" err="1">
                <a:solidFill>
                  <a:srgbClr val="222222"/>
                </a:solidFill>
                <a:effectLst/>
                <a:latin typeface="Times New Roman" panose="02020603050405020304" pitchFamily="18" charset="0"/>
                <a:cs typeface="Times New Roman" panose="02020603050405020304" pitchFamily="18" charset="0"/>
              </a:rPr>
              <a:t>discrimination</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Law</a:t>
            </a:r>
            <a:r>
              <a:rPr lang="it-IT" sz="1400" b="0" i="0" dirty="0">
                <a:solidFill>
                  <a:srgbClr val="222222"/>
                </a:solidFill>
                <a:effectLst/>
                <a:latin typeface="Times New Roman" panose="02020603050405020304" pitchFamily="18" charset="0"/>
                <a:cs typeface="Times New Roman" panose="02020603050405020304" pitchFamily="18" charset="0"/>
              </a:rPr>
              <a:t> in the Age of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In </a:t>
            </a:r>
            <a:r>
              <a:rPr lang="it-IT" sz="1400" b="0" i="1" dirty="0" err="1">
                <a:solidFill>
                  <a:srgbClr val="222222"/>
                </a:solidFill>
                <a:effectLst/>
                <a:latin typeface="Times New Roman" panose="02020603050405020304" pitchFamily="18" charset="0"/>
                <a:cs typeface="Times New Roman" panose="02020603050405020304" pitchFamily="18" charset="0"/>
              </a:rPr>
              <a:t>Algorithmic</a:t>
            </a:r>
            <a:r>
              <a:rPr lang="it-IT" sz="1400" b="0" i="1" dirty="0">
                <a:solidFill>
                  <a:srgbClr val="222222"/>
                </a:solidFill>
                <a:effectLst/>
                <a:latin typeface="Times New Roman" panose="02020603050405020304" pitchFamily="18" charset="0"/>
                <a:cs typeface="Times New Roman" panose="02020603050405020304" pitchFamily="18" charset="0"/>
              </a:rPr>
              <a:t> </a:t>
            </a:r>
            <a:r>
              <a:rPr lang="it-IT" sz="1400" b="0" i="1" dirty="0" err="1">
                <a:solidFill>
                  <a:srgbClr val="222222"/>
                </a:solidFill>
                <a:effectLst/>
                <a:latin typeface="Times New Roman" panose="02020603050405020304" pitchFamily="18" charset="0"/>
                <a:cs typeface="Times New Roman" panose="02020603050405020304" pitchFamily="18" charset="0"/>
              </a:rPr>
              <a:t>Discrimination</a:t>
            </a:r>
            <a:r>
              <a:rPr lang="it-IT" sz="1400" b="0" i="1" dirty="0">
                <a:solidFill>
                  <a:srgbClr val="222222"/>
                </a:solidFill>
                <a:effectLst/>
                <a:latin typeface="Times New Roman" panose="02020603050405020304" pitchFamily="18" charset="0"/>
                <a:cs typeface="Times New Roman" panose="02020603050405020304" pitchFamily="18" charset="0"/>
              </a:rPr>
              <a:t> and </a:t>
            </a:r>
            <a:r>
              <a:rPr lang="it-IT" sz="1400" b="0" i="1" dirty="0" err="1">
                <a:solidFill>
                  <a:srgbClr val="222222"/>
                </a:solidFill>
                <a:effectLst/>
                <a:latin typeface="Times New Roman" panose="02020603050405020304" pitchFamily="18" charset="0"/>
                <a:cs typeface="Times New Roman" panose="02020603050405020304" pitchFamily="18" charset="0"/>
              </a:rPr>
              <a:t>Ethical</a:t>
            </a:r>
            <a:r>
              <a:rPr lang="it-IT" sz="1400" b="0" i="1" dirty="0">
                <a:solidFill>
                  <a:srgbClr val="222222"/>
                </a:solidFill>
                <a:effectLst/>
                <a:latin typeface="Times New Roman" panose="02020603050405020304" pitchFamily="18" charset="0"/>
                <a:cs typeface="Times New Roman" panose="02020603050405020304" pitchFamily="18" charset="0"/>
              </a:rPr>
              <a:t> </a:t>
            </a:r>
            <a:r>
              <a:rPr lang="it-IT" sz="1400" b="0" i="1" dirty="0" err="1">
                <a:solidFill>
                  <a:srgbClr val="222222"/>
                </a:solidFill>
                <a:effectLst/>
                <a:latin typeface="Times New Roman" panose="02020603050405020304" pitchFamily="18" charset="0"/>
                <a:cs typeface="Times New Roman" panose="02020603050405020304" pitchFamily="18" charset="0"/>
              </a:rPr>
              <a:t>Perspective</a:t>
            </a:r>
            <a:r>
              <a:rPr lang="it-IT" sz="1400" b="0" i="1" dirty="0">
                <a:solidFill>
                  <a:srgbClr val="222222"/>
                </a:solidFill>
                <a:effectLst/>
                <a:latin typeface="Times New Roman" panose="02020603050405020304" pitchFamily="18" charset="0"/>
                <a:cs typeface="Times New Roman" panose="02020603050405020304" pitchFamily="18" charset="0"/>
              </a:rPr>
              <a:t> of </a:t>
            </a:r>
            <a:r>
              <a:rPr lang="it-IT" sz="1400" b="0" i="1" dirty="0" err="1">
                <a:solidFill>
                  <a:srgbClr val="222222"/>
                </a:solidFill>
                <a:effectLst/>
                <a:latin typeface="Times New Roman" panose="02020603050405020304" pitchFamily="18" charset="0"/>
                <a:cs typeface="Times New Roman" panose="02020603050405020304" pitchFamily="18" charset="0"/>
              </a:rPr>
              <a:t>Artificial</a:t>
            </a:r>
            <a:r>
              <a:rPr lang="it-IT" sz="1400" b="0" i="1" dirty="0">
                <a:solidFill>
                  <a:srgbClr val="222222"/>
                </a:solidFill>
                <a:effectLst/>
                <a:latin typeface="Times New Roman" panose="02020603050405020304" pitchFamily="18" charset="0"/>
                <a:cs typeface="Times New Roman" panose="02020603050405020304" pitchFamily="18" charset="0"/>
              </a:rPr>
              <a:t> Intelligence</a:t>
            </a:r>
            <a:r>
              <a:rPr lang="it-IT" sz="1400" b="0" i="0" dirty="0">
                <a:solidFill>
                  <a:srgbClr val="222222"/>
                </a:solidFill>
                <a:effectLst/>
                <a:latin typeface="Times New Roman" panose="02020603050405020304" pitchFamily="18" charset="0"/>
                <a:cs typeface="Times New Roman" panose="02020603050405020304" pitchFamily="18" charset="0"/>
              </a:rPr>
              <a:t> (pp. 33-53). Singapore: Springer Nature Singapore.</a:t>
            </a:r>
            <a:endParaRPr lang="en-US" sz="1400" b="0" i="0" dirty="0">
              <a:solidFill>
                <a:srgbClr val="222222"/>
              </a:solidFill>
              <a:effectLst/>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Commerford, B. P., Dennis, S. A., Joe, J. R., &amp; Ulla, J. W. (2022). Man versus machine: Complex estimates and auditor reliance on artificial intelligence. </a:t>
            </a:r>
            <a:r>
              <a:rPr lang="en-US" sz="1400" b="0" i="1" dirty="0">
                <a:solidFill>
                  <a:srgbClr val="222222"/>
                </a:solidFill>
                <a:effectLst/>
                <a:latin typeface="Times New Roman" panose="02020603050405020304" pitchFamily="18" charset="0"/>
                <a:cs typeface="Times New Roman" panose="02020603050405020304" pitchFamily="18" charset="0"/>
              </a:rPr>
              <a:t>Journal of Accounting Research</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60</a:t>
            </a:r>
            <a:r>
              <a:rPr lang="en-US" sz="1400" b="0" i="0" dirty="0">
                <a:solidFill>
                  <a:srgbClr val="222222"/>
                </a:solidFill>
                <a:effectLst/>
                <a:latin typeface="Times New Roman" panose="02020603050405020304" pitchFamily="18" charset="0"/>
                <a:cs typeface="Times New Roman" panose="02020603050405020304" pitchFamily="18" charset="0"/>
              </a:rPr>
              <a:t>(1), 171-201.</a:t>
            </a:r>
          </a:p>
          <a:p>
            <a:r>
              <a:rPr lang="en-US" sz="1400" b="0" i="0" dirty="0">
                <a:solidFill>
                  <a:srgbClr val="222222"/>
                </a:solidFill>
                <a:effectLst/>
                <a:latin typeface="Times New Roman" panose="02020603050405020304" pitchFamily="18" charset="0"/>
                <a:cs typeface="Times New Roman" panose="02020603050405020304" pitchFamily="18" charset="0"/>
              </a:rPr>
              <a:t>Crawford, J., &amp; Nilsson, F. (2023). Integrating ESG risks into control and reporting: Evidence from practice in Sweden. In </a:t>
            </a:r>
            <a:r>
              <a:rPr lang="en-US" sz="1400" b="0" i="1" dirty="0">
                <a:solidFill>
                  <a:srgbClr val="222222"/>
                </a:solidFill>
                <a:effectLst/>
                <a:latin typeface="Times New Roman" panose="02020603050405020304" pitchFamily="18" charset="0"/>
                <a:cs typeface="Times New Roman" panose="02020603050405020304" pitchFamily="18" charset="0"/>
              </a:rPr>
              <a:t>Handbook of Big Data and Analytics in Accounting and Auditing</a:t>
            </a:r>
            <a:r>
              <a:rPr lang="en-US" sz="1400" b="0" i="0" dirty="0">
                <a:solidFill>
                  <a:srgbClr val="222222"/>
                </a:solidFill>
                <a:effectLst/>
                <a:latin typeface="Times New Roman" panose="02020603050405020304" pitchFamily="18" charset="0"/>
                <a:cs typeface="Times New Roman" panose="02020603050405020304" pitchFamily="18" charset="0"/>
              </a:rPr>
              <a:t> (pp. 255-277). Singapore: Springer Nature Singapore.</a:t>
            </a:r>
          </a:p>
          <a:p>
            <a:r>
              <a:rPr lang="en-US" sz="1400" b="0" i="0" dirty="0" err="1">
                <a:solidFill>
                  <a:srgbClr val="222222"/>
                </a:solidFill>
                <a:effectLst/>
                <a:latin typeface="Times New Roman" panose="02020603050405020304" pitchFamily="18" charset="0"/>
                <a:cs typeface="Times New Roman" panose="02020603050405020304" pitchFamily="18" charset="0"/>
              </a:rPr>
              <a:t>Dalwai</a:t>
            </a:r>
            <a:r>
              <a:rPr lang="en-US" sz="1400" b="0" i="0" dirty="0">
                <a:solidFill>
                  <a:srgbClr val="222222"/>
                </a:solidFill>
                <a:effectLst/>
                <a:latin typeface="Times New Roman" panose="02020603050405020304" pitchFamily="18" charset="0"/>
                <a:cs typeface="Times New Roman" panose="02020603050405020304" pitchFamily="18" charset="0"/>
              </a:rPr>
              <a:t>, T. A. R., Madbouly, A., &amp; Mohammadi, S. S. (2022). An investigation of artificial intelligence application in auditing. In </a:t>
            </a:r>
            <a:r>
              <a:rPr lang="en-US" sz="1400" b="0" i="1" dirty="0">
                <a:solidFill>
                  <a:srgbClr val="222222"/>
                </a:solidFill>
                <a:effectLst/>
                <a:latin typeface="Times New Roman" panose="02020603050405020304" pitchFamily="18" charset="0"/>
                <a:cs typeface="Times New Roman" panose="02020603050405020304" pitchFamily="18" charset="0"/>
              </a:rPr>
              <a:t>Artificial intelligence and COVID effect on accounting</a:t>
            </a:r>
            <a:r>
              <a:rPr lang="en-US" sz="1400" b="0" i="0" dirty="0">
                <a:solidFill>
                  <a:srgbClr val="222222"/>
                </a:solidFill>
                <a:effectLst/>
                <a:latin typeface="Times New Roman" panose="02020603050405020304" pitchFamily="18" charset="0"/>
                <a:cs typeface="Times New Roman" panose="02020603050405020304" pitchFamily="18" charset="0"/>
              </a:rPr>
              <a:t> (pp. 101-114). Singapore: Springer Nature Singapore.</a:t>
            </a:r>
          </a:p>
          <a:p>
            <a:r>
              <a:rPr lang="en-US" sz="1400" b="0" i="0" dirty="0">
                <a:solidFill>
                  <a:srgbClr val="222222"/>
                </a:solidFill>
                <a:effectLst/>
                <a:latin typeface="Times New Roman" panose="02020603050405020304" pitchFamily="18" charset="0"/>
                <a:cs typeface="Times New Roman" panose="02020603050405020304" pitchFamily="18" charset="0"/>
              </a:rPr>
              <a:t>Estep, C., Griffith, E. E., &amp; </a:t>
            </a:r>
            <a:r>
              <a:rPr lang="en-US" sz="1400" b="0" i="0" dirty="0" err="1">
                <a:solidFill>
                  <a:srgbClr val="222222"/>
                </a:solidFill>
                <a:effectLst/>
                <a:latin typeface="Times New Roman" panose="02020603050405020304" pitchFamily="18" charset="0"/>
                <a:cs typeface="Times New Roman" panose="02020603050405020304" pitchFamily="18" charset="0"/>
              </a:rPr>
              <a:t>MacKenzie</a:t>
            </a:r>
            <a:r>
              <a:rPr lang="en-US" sz="1400" b="0" i="0" dirty="0">
                <a:solidFill>
                  <a:srgbClr val="222222"/>
                </a:solidFill>
                <a:effectLst/>
                <a:latin typeface="Times New Roman" panose="02020603050405020304" pitchFamily="18" charset="0"/>
                <a:cs typeface="Times New Roman" panose="02020603050405020304" pitchFamily="18" charset="0"/>
              </a:rPr>
              <a:t>, N. L. (2024). How do financial executives respond to the use of artificial intelligence in financial reporting and auditing?. </a:t>
            </a:r>
            <a:r>
              <a:rPr lang="en-US" sz="1400" b="0" i="1" dirty="0">
                <a:solidFill>
                  <a:srgbClr val="222222"/>
                </a:solidFill>
                <a:effectLst/>
                <a:latin typeface="Times New Roman" panose="02020603050405020304" pitchFamily="18" charset="0"/>
                <a:cs typeface="Times New Roman" panose="02020603050405020304" pitchFamily="18" charset="0"/>
              </a:rPr>
              <a:t>Review of Accounting Studies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29</a:t>
            </a:r>
            <a:r>
              <a:rPr lang="en-US" sz="1400" b="0" i="0" dirty="0">
                <a:solidFill>
                  <a:srgbClr val="222222"/>
                </a:solidFill>
                <a:effectLst/>
                <a:latin typeface="Times New Roman" panose="02020603050405020304" pitchFamily="18" charset="0"/>
                <a:cs typeface="Times New Roman" panose="02020603050405020304" pitchFamily="18" charset="0"/>
              </a:rPr>
              <a:t>(3), 2798-2831.</a:t>
            </a:r>
            <a:endParaRPr lang="en-GB" sz="1400" b="0" i="0" noProof="0" dirty="0">
              <a:solidFill>
                <a:srgbClr val="222222"/>
              </a:solidFill>
              <a:effectLst/>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Fedyk, A., Hodson, J., Khimich, N., &amp; Fedyk, T. (2022). Is artificial intelligence improving the audit process?. </a:t>
            </a:r>
            <a:r>
              <a:rPr lang="en-US" sz="1400" b="0" i="1" dirty="0">
                <a:solidFill>
                  <a:srgbClr val="222222"/>
                </a:solidFill>
                <a:effectLst/>
                <a:latin typeface="Times New Roman" panose="02020603050405020304" pitchFamily="18" charset="0"/>
                <a:cs typeface="Times New Roman" panose="02020603050405020304" pitchFamily="18" charset="0"/>
              </a:rPr>
              <a:t>Review of Accounting Studies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27</a:t>
            </a:r>
            <a:r>
              <a:rPr lang="en-US" sz="1400" b="0" i="0" dirty="0">
                <a:solidFill>
                  <a:srgbClr val="222222"/>
                </a:solidFill>
                <a:effectLst/>
                <a:latin typeface="Times New Roman" panose="02020603050405020304" pitchFamily="18" charset="0"/>
                <a:cs typeface="Times New Roman" panose="02020603050405020304" pitchFamily="18" charset="0"/>
              </a:rPr>
              <a:t>(3), 938-985.</a:t>
            </a:r>
            <a:endParaRPr lang="en-GB" sz="1400" b="0" i="0" noProof="0" dirty="0">
              <a:solidFill>
                <a:srgbClr val="222222"/>
              </a:solidFill>
              <a:effectLst/>
              <a:latin typeface="Times New Roman" panose="02020603050405020304" pitchFamily="18" charset="0"/>
              <a:cs typeface="Times New Roman" panose="02020603050405020304" pitchFamily="18" charset="0"/>
            </a:endParaRPr>
          </a:p>
          <a:p>
            <a:r>
              <a:rPr lang="en-GB" sz="1400" b="0" i="0" noProof="0" dirty="0">
                <a:solidFill>
                  <a:srgbClr val="222222"/>
                </a:solidFill>
                <a:effectLst/>
                <a:latin typeface="Times New Roman" panose="02020603050405020304" pitchFamily="18" charset="0"/>
                <a:cs typeface="Times New Roman" panose="02020603050405020304" pitchFamily="18" charset="0"/>
              </a:rPr>
              <a:t>Ferry, L., &amp; Midgley, H. (2024). Are public sector accounts trusted? Exploring the verdict of the Public Administration and Constitutional Affairs Committee in the United Kingdom. </a:t>
            </a:r>
            <a:r>
              <a:rPr lang="en-GB" sz="1400" b="0" i="1" noProof="0" dirty="0">
                <a:solidFill>
                  <a:srgbClr val="222222"/>
                </a:solidFill>
                <a:effectLst/>
                <a:latin typeface="Times New Roman" panose="02020603050405020304" pitchFamily="18" charset="0"/>
                <a:cs typeface="Times New Roman" panose="02020603050405020304" pitchFamily="18" charset="0"/>
              </a:rPr>
              <a:t>Public Administration</a:t>
            </a:r>
            <a:r>
              <a:rPr lang="en-GB" sz="1400" b="0" i="0" noProof="0" dirty="0">
                <a:solidFill>
                  <a:srgbClr val="222222"/>
                </a:solidFill>
                <a:effectLst/>
                <a:latin typeface="Times New Roman" panose="02020603050405020304" pitchFamily="18" charset="0"/>
                <a:cs typeface="Times New Roman" panose="02020603050405020304" pitchFamily="18" charset="0"/>
              </a:rPr>
              <a:t>, </a:t>
            </a:r>
            <a:r>
              <a:rPr lang="en-GB" sz="1400" b="0" i="1" noProof="0" dirty="0">
                <a:solidFill>
                  <a:srgbClr val="222222"/>
                </a:solidFill>
                <a:effectLst/>
                <a:latin typeface="Times New Roman" panose="02020603050405020304" pitchFamily="18" charset="0"/>
                <a:cs typeface="Times New Roman" panose="02020603050405020304" pitchFamily="18" charset="0"/>
              </a:rPr>
              <a:t>102</a:t>
            </a:r>
            <a:r>
              <a:rPr lang="en-GB" sz="1400" b="0" i="0" noProof="0" dirty="0">
                <a:solidFill>
                  <a:srgbClr val="222222"/>
                </a:solidFill>
                <a:effectLst/>
                <a:latin typeface="Times New Roman" panose="02020603050405020304" pitchFamily="18" charset="0"/>
                <a:cs typeface="Times New Roman" panose="02020603050405020304" pitchFamily="18" charset="0"/>
              </a:rPr>
              <a:t>(4), 1450-1467. </a:t>
            </a:r>
          </a:p>
          <a:p>
            <a:r>
              <a:rPr lang="en-GB" sz="1400" b="0" i="0" noProof="0" dirty="0">
                <a:solidFill>
                  <a:srgbClr val="222222"/>
                </a:solidFill>
                <a:effectLst/>
                <a:latin typeface="Times New Roman" panose="02020603050405020304" pitchFamily="18" charset="0"/>
                <a:cs typeface="Times New Roman" panose="02020603050405020304" pitchFamily="18" charset="0"/>
              </a:rPr>
              <a:t>Ferry, L., Radcliffe, V. S., &amp; </a:t>
            </a:r>
            <a:r>
              <a:rPr lang="en-GB" sz="1400" b="0" i="0" noProof="0" dirty="0" err="1">
                <a:solidFill>
                  <a:srgbClr val="222222"/>
                </a:solidFill>
                <a:effectLst/>
                <a:latin typeface="Times New Roman" panose="02020603050405020304" pitchFamily="18" charset="0"/>
                <a:cs typeface="Times New Roman" panose="02020603050405020304" pitchFamily="18" charset="0"/>
              </a:rPr>
              <a:t>Steccolini</a:t>
            </a:r>
            <a:r>
              <a:rPr lang="en-GB" sz="1400" b="0" i="0" noProof="0" dirty="0">
                <a:solidFill>
                  <a:srgbClr val="222222"/>
                </a:solidFill>
                <a:effectLst/>
                <a:latin typeface="Times New Roman" panose="02020603050405020304" pitchFamily="18" charset="0"/>
                <a:cs typeface="Times New Roman" panose="02020603050405020304" pitchFamily="18" charset="0"/>
              </a:rPr>
              <a:t>, I. (2022). The future of public audit. </a:t>
            </a:r>
            <a:r>
              <a:rPr lang="en-GB" sz="1400" b="0" i="1" noProof="0" dirty="0">
                <a:solidFill>
                  <a:srgbClr val="222222"/>
                </a:solidFill>
                <a:effectLst/>
                <a:latin typeface="Times New Roman" panose="02020603050405020304" pitchFamily="18" charset="0"/>
                <a:cs typeface="Times New Roman" panose="02020603050405020304" pitchFamily="18" charset="0"/>
              </a:rPr>
              <a:t>Financial Accountability &amp; Management</a:t>
            </a:r>
            <a:r>
              <a:rPr lang="en-GB" sz="1400" b="0" i="0" noProof="0" dirty="0">
                <a:solidFill>
                  <a:srgbClr val="222222"/>
                </a:solidFill>
                <a:effectLst/>
                <a:latin typeface="Times New Roman" panose="02020603050405020304" pitchFamily="18" charset="0"/>
                <a:cs typeface="Times New Roman" panose="02020603050405020304" pitchFamily="18" charset="0"/>
              </a:rPr>
              <a:t>, </a:t>
            </a:r>
            <a:r>
              <a:rPr lang="en-GB" sz="1400" b="0" i="1" noProof="0" dirty="0">
                <a:solidFill>
                  <a:srgbClr val="222222"/>
                </a:solidFill>
                <a:effectLst/>
                <a:latin typeface="Times New Roman" panose="02020603050405020304" pitchFamily="18" charset="0"/>
                <a:cs typeface="Times New Roman" panose="02020603050405020304" pitchFamily="18" charset="0"/>
              </a:rPr>
              <a:t>38</a:t>
            </a:r>
            <a:r>
              <a:rPr lang="en-GB" sz="1400" b="0" i="0" noProof="0" dirty="0">
                <a:solidFill>
                  <a:srgbClr val="222222"/>
                </a:solidFill>
                <a:effectLst/>
                <a:latin typeface="Times New Roman" panose="02020603050405020304" pitchFamily="18" charset="0"/>
                <a:cs typeface="Times New Roman" panose="02020603050405020304" pitchFamily="18" charset="0"/>
              </a:rPr>
              <a:t>(3), 325-336.</a:t>
            </a:r>
            <a:endParaRPr lang="en-GB" sz="1400" kern="100" noProof="0" dirty="0">
              <a:solidFill>
                <a:srgbClr val="222222"/>
              </a:solidFill>
              <a:latin typeface="Times New Roman" panose="02020603050405020304" pitchFamily="18" charset="0"/>
              <a:ea typeface="DengXian" panose="02010600030101010101" pitchFamily="2" charset="-122"/>
              <a:cs typeface="Times New Roman" panose="02020603050405020304" pitchFamily="18" charset="0"/>
            </a:endParaRPr>
          </a:p>
          <a:p>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FRC. (2018). Blockchain and the future of corporate reporting How does it measure up? Financial Reporting Council. Available at. </a:t>
            </a:r>
            <a:r>
              <a:rPr lang="en-GB" sz="1400" u="sng" kern="100" noProof="0" dirty="0">
                <a:solidFill>
                  <a:srgbClr val="0563C1"/>
                </a:solidFill>
                <a:effectLst/>
                <a:latin typeface="Times New Roman" panose="02020603050405020304" pitchFamily="18" charset="0"/>
                <a:ea typeface="DengXian" panose="02010600030101010101" pitchFamily="2" charset="-122"/>
                <a:cs typeface="Times New Roman" panose="02020603050405020304" pitchFamily="18" charset="0"/>
                <a:hlinkClick r:id="rId2"/>
              </a:rPr>
              <a:t>https://www.frc.org.uk/getattachment/58866565-ab3b-44d3-93e1-1ef7158968d5/Blockchain-and-the-future-of-corporate-reporting-how-does-it-measure-up-(June-2018).pdf</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(Accessed: 21 December 2023).</a:t>
            </a:r>
          </a:p>
          <a:p>
            <a:r>
              <a:rPr lang="en-GB" sz="1400" b="0" i="0" noProof="0" dirty="0">
                <a:solidFill>
                  <a:srgbClr val="222222"/>
                </a:solidFill>
                <a:effectLst/>
                <a:latin typeface="Times New Roman" panose="02020603050405020304" pitchFamily="18" charset="0"/>
                <a:cs typeface="Times New Roman" panose="02020603050405020304" pitchFamily="18" charset="0"/>
              </a:rPr>
              <a:t>George, B., Andersen, L. B., Hall, J. L., &amp; Pandey, S. K. (2023). Writing impactful reviews to rejuvenate public administration: A framework and recommendations. </a:t>
            </a:r>
            <a:r>
              <a:rPr lang="en-GB" sz="1400" b="0" i="1" noProof="0" dirty="0">
                <a:solidFill>
                  <a:srgbClr val="222222"/>
                </a:solidFill>
                <a:effectLst/>
                <a:latin typeface="Times New Roman" panose="02020603050405020304" pitchFamily="18" charset="0"/>
                <a:cs typeface="Times New Roman" panose="02020603050405020304" pitchFamily="18" charset="0"/>
              </a:rPr>
              <a:t>Public administration review</a:t>
            </a:r>
            <a:r>
              <a:rPr lang="en-GB" sz="1400" b="0" i="0" noProof="0" dirty="0">
                <a:solidFill>
                  <a:srgbClr val="222222"/>
                </a:solidFill>
                <a:effectLst/>
                <a:latin typeface="Times New Roman" panose="02020603050405020304" pitchFamily="18" charset="0"/>
                <a:cs typeface="Times New Roman" panose="02020603050405020304" pitchFamily="18" charset="0"/>
              </a:rPr>
              <a:t>, </a:t>
            </a:r>
            <a:r>
              <a:rPr lang="en-GB" sz="1400" b="0" i="1" noProof="0" dirty="0">
                <a:solidFill>
                  <a:srgbClr val="222222"/>
                </a:solidFill>
                <a:effectLst/>
                <a:latin typeface="Times New Roman" panose="02020603050405020304" pitchFamily="18" charset="0"/>
                <a:cs typeface="Times New Roman" panose="02020603050405020304" pitchFamily="18" charset="0"/>
              </a:rPr>
              <a:t>83</a:t>
            </a:r>
            <a:r>
              <a:rPr lang="en-GB" sz="1400" b="0" i="0" noProof="0" dirty="0">
                <a:solidFill>
                  <a:srgbClr val="222222"/>
                </a:solidFill>
                <a:effectLst/>
                <a:latin typeface="Times New Roman" panose="02020603050405020304" pitchFamily="18" charset="0"/>
                <a:cs typeface="Times New Roman" panose="02020603050405020304" pitchFamily="18" charset="0"/>
              </a:rPr>
              <a:t>(6), 1517-1527. </a:t>
            </a:r>
          </a:p>
          <a:p>
            <a:r>
              <a:rPr lang="en-US" sz="1400" b="0" i="0" dirty="0">
                <a:solidFill>
                  <a:srgbClr val="222222"/>
                </a:solidFill>
                <a:effectLst/>
                <a:latin typeface="Times New Roman" panose="02020603050405020304" pitchFamily="18" charset="0"/>
                <a:cs typeface="Times New Roman" panose="02020603050405020304" pitchFamily="18" charset="0"/>
              </a:rPr>
              <a:t>Gotthardt, M., </a:t>
            </a:r>
            <a:r>
              <a:rPr lang="en-US" sz="1400" b="0" i="0" dirty="0" err="1">
                <a:solidFill>
                  <a:srgbClr val="222222"/>
                </a:solidFill>
                <a:effectLst/>
                <a:latin typeface="Times New Roman" panose="02020603050405020304" pitchFamily="18" charset="0"/>
                <a:cs typeface="Times New Roman" panose="02020603050405020304" pitchFamily="18" charset="0"/>
              </a:rPr>
              <a:t>Koivulaakso</a:t>
            </a:r>
            <a:r>
              <a:rPr lang="en-US" sz="1400" b="0" i="0" dirty="0">
                <a:solidFill>
                  <a:srgbClr val="222222"/>
                </a:solidFill>
                <a:effectLst/>
                <a:latin typeface="Times New Roman" panose="02020603050405020304" pitchFamily="18" charset="0"/>
                <a:cs typeface="Times New Roman" panose="02020603050405020304" pitchFamily="18" charset="0"/>
              </a:rPr>
              <a:t>, D., </a:t>
            </a:r>
            <a:r>
              <a:rPr lang="en-US" sz="1400" b="0" i="0" dirty="0" err="1">
                <a:solidFill>
                  <a:srgbClr val="222222"/>
                </a:solidFill>
                <a:effectLst/>
                <a:latin typeface="Times New Roman" panose="02020603050405020304" pitchFamily="18" charset="0"/>
                <a:cs typeface="Times New Roman" panose="02020603050405020304" pitchFamily="18" charset="0"/>
              </a:rPr>
              <a:t>Paksoy</a:t>
            </a:r>
            <a:r>
              <a:rPr lang="en-US" sz="1400" b="0" i="0" dirty="0">
                <a:solidFill>
                  <a:srgbClr val="222222"/>
                </a:solidFill>
                <a:effectLst/>
                <a:latin typeface="Times New Roman" panose="02020603050405020304" pitchFamily="18" charset="0"/>
                <a:cs typeface="Times New Roman" panose="02020603050405020304" pitchFamily="18" charset="0"/>
              </a:rPr>
              <a:t>, O., </a:t>
            </a:r>
            <a:r>
              <a:rPr lang="en-US" sz="1400" b="0" i="0" dirty="0" err="1">
                <a:solidFill>
                  <a:srgbClr val="222222"/>
                </a:solidFill>
                <a:effectLst/>
                <a:latin typeface="Times New Roman" panose="02020603050405020304" pitchFamily="18" charset="0"/>
                <a:cs typeface="Times New Roman" panose="02020603050405020304" pitchFamily="18" charset="0"/>
              </a:rPr>
              <a:t>Saramo</a:t>
            </a:r>
            <a:r>
              <a:rPr lang="en-US" sz="1400" b="0" i="0" dirty="0">
                <a:solidFill>
                  <a:srgbClr val="222222"/>
                </a:solidFill>
                <a:effectLst/>
                <a:latin typeface="Times New Roman" panose="02020603050405020304" pitchFamily="18" charset="0"/>
                <a:cs typeface="Times New Roman" panose="02020603050405020304" pitchFamily="18" charset="0"/>
              </a:rPr>
              <a:t>, C., Martikainen, M., &amp; Lehner, O. (2020). Current state and challenges in the implementation of smart robotic process automation in accounting and auditing. </a:t>
            </a:r>
            <a:r>
              <a:rPr lang="en-US" sz="1400" b="0" i="1" dirty="0">
                <a:solidFill>
                  <a:srgbClr val="222222"/>
                </a:solidFill>
                <a:effectLst/>
                <a:latin typeface="Times New Roman" panose="02020603050405020304" pitchFamily="18" charset="0"/>
                <a:cs typeface="Times New Roman" panose="02020603050405020304" pitchFamily="18" charset="0"/>
              </a:rPr>
              <a:t>ACRN Journal of Finance and Risk Perspectives</a:t>
            </a:r>
            <a:r>
              <a:rPr lang="en-US" sz="1400" b="0" i="0" dirty="0">
                <a:solidFill>
                  <a:srgbClr val="222222"/>
                </a:solidFill>
                <a:effectLst/>
                <a:latin typeface="Times New Roman" panose="02020603050405020304" pitchFamily="18" charset="0"/>
                <a:cs typeface="Times New Roman" panose="02020603050405020304" pitchFamily="18" charset="0"/>
              </a:rPr>
              <a:t>.</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61383059"/>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05966B-1A70-C51E-9459-50C4596B09BF}"/>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69C3574C-32FF-1DC0-E6B3-9BA59AC5F321}"/>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_3</a:t>
            </a:r>
            <a:endParaRPr lang="en-GB" sz="2000" noProof="0" dirty="0"/>
          </a:p>
        </p:txBody>
      </p:sp>
      <p:sp>
        <p:nvSpPr>
          <p:cNvPr id="5" name="Segnaposto contenuto 4">
            <a:extLst>
              <a:ext uri="{FF2B5EF4-FFF2-40B4-BE49-F238E27FC236}">
                <a16:creationId xmlns:a16="http://schemas.microsoft.com/office/drawing/2014/main" id="{6513C428-3E50-1F95-498A-5E5522602D1B}"/>
              </a:ext>
            </a:extLst>
          </p:cNvPr>
          <p:cNvSpPr>
            <a:spLocks noGrp="1"/>
          </p:cNvSpPr>
          <p:nvPr>
            <p:ph idx="1"/>
          </p:nvPr>
        </p:nvSpPr>
        <p:spPr/>
        <p:txBody>
          <a:bodyPr>
            <a:noAutofit/>
          </a:bodyPr>
          <a:lstStyle/>
          <a:p>
            <a:r>
              <a:rPr lang="it-IT" sz="1400" b="0" i="0" dirty="0">
                <a:solidFill>
                  <a:srgbClr val="222222"/>
                </a:solidFill>
                <a:effectLst/>
                <a:latin typeface="Times New Roman" panose="02020603050405020304" pitchFamily="18" charset="0"/>
                <a:cs typeface="Times New Roman" panose="02020603050405020304" pitchFamily="18" charset="0"/>
              </a:rPr>
              <a:t>Grove, H., </a:t>
            </a:r>
            <a:r>
              <a:rPr lang="it-IT" sz="1400" b="0" i="0" dirty="0" err="1">
                <a:solidFill>
                  <a:srgbClr val="222222"/>
                </a:solidFill>
                <a:effectLst/>
                <a:latin typeface="Times New Roman" panose="02020603050405020304" pitchFamily="18" charset="0"/>
                <a:cs typeface="Times New Roman" panose="02020603050405020304" pitchFamily="18" charset="0"/>
              </a:rPr>
              <a:t>Clouse</a:t>
            </a:r>
            <a:r>
              <a:rPr lang="it-IT" sz="1400" b="0" i="0" dirty="0">
                <a:solidFill>
                  <a:srgbClr val="222222"/>
                </a:solidFill>
                <a:effectLst/>
                <a:latin typeface="Times New Roman" panose="02020603050405020304" pitchFamily="18" charset="0"/>
                <a:cs typeface="Times New Roman" panose="02020603050405020304" pitchFamily="18" charset="0"/>
              </a:rPr>
              <a:t>, M., Schaffner, L., &amp; </a:t>
            </a:r>
            <a:r>
              <a:rPr lang="it-IT" sz="1400" b="0" i="0" dirty="0" err="1">
                <a:solidFill>
                  <a:srgbClr val="222222"/>
                </a:solidFill>
                <a:effectLst/>
                <a:latin typeface="Times New Roman" panose="02020603050405020304" pitchFamily="18" charset="0"/>
                <a:cs typeface="Times New Roman" panose="02020603050405020304" pitchFamily="18" charset="0"/>
              </a:rPr>
              <a:t>Xu</a:t>
            </a:r>
            <a:r>
              <a:rPr lang="it-IT" sz="1400" b="0" i="0" dirty="0">
                <a:solidFill>
                  <a:srgbClr val="222222"/>
                </a:solidFill>
                <a:effectLst/>
                <a:latin typeface="Times New Roman" panose="02020603050405020304" pitchFamily="18" charset="0"/>
                <a:cs typeface="Times New Roman" panose="02020603050405020304" pitchFamily="18" charset="0"/>
              </a:rPr>
              <a:t>, T. (2018). </a:t>
            </a:r>
            <a:r>
              <a:rPr lang="it-IT" sz="1400" b="0" i="1" dirty="0">
                <a:solidFill>
                  <a:srgbClr val="222222"/>
                </a:solidFill>
                <a:effectLst/>
                <a:latin typeface="Times New Roman" panose="02020603050405020304" pitchFamily="18" charset="0"/>
                <a:cs typeface="Times New Roman" panose="02020603050405020304" pitchFamily="18" charset="0"/>
              </a:rPr>
              <a:t>Monitoring AI progress for corporate governance</a:t>
            </a:r>
            <a:r>
              <a:rPr lang="it-IT" sz="1400" b="0" i="0" dirty="0">
                <a:solidFill>
                  <a:srgbClr val="222222"/>
                </a:solidFill>
                <a:effectLst/>
                <a:latin typeface="Times New Roman" panose="02020603050405020304" pitchFamily="18" charset="0"/>
                <a:cs typeface="Times New Roman" panose="02020603050405020304" pitchFamily="18" charset="0"/>
              </a:rPr>
              <a:t>.</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Hajek, P., &amp; Henriques, R. (2017). Mining corporate annual reports for intelligent detection of financial statement fraud–A comparative study of machine learning methods. </a:t>
            </a:r>
            <a:r>
              <a:rPr lang="en-US" sz="1400" b="0" i="1" dirty="0">
                <a:solidFill>
                  <a:srgbClr val="222222"/>
                </a:solidFill>
                <a:effectLst/>
                <a:latin typeface="Times New Roman" panose="02020603050405020304" pitchFamily="18" charset="0"/>
                <a:cs typeface="Times New Roman" panose="02020603050405020304" pitchFamily="18" charset="0"/>
              </a:rPr>
              <a:t>Knowledge-Based Systems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128</a:t>
            </a:r>
            <a:r>
              <a:rPr lang="en-US" sz="1400" b="0" i="0" dirty="0">
                <a:solidFill>
                  <a:srgbClr val="222222"/>
                </a:solidFill>
                <a:effectLst/>
                <a:latin typeface="Times New Roman" panose="02020603050405020304" pitchFamily="18" charset="0"/>
                <a:cs typeface="Times New Roman" panose="02020603050405020304" pitchFamily="18" charset="0"/>
              </a:rPr>
              <a:t>, 139-152.</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Han, H., Shiwakoti, R. K., Jarvis, R., Mordi, C., &amp; Botchie, D. (2023). Accounting and auditing with blockchain technology and artificial Intelligence: A literature review.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International Journal of Accounting Information Systems</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48</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100598. </a:t>
            </a:r>
          </a:p>
          <a:p>
            <a:r>
              <a:rPr lang="en-US" sz="1400" b="0" i="0" dirty="0">
                <a:solidFill>
                  <a:srgbClr val="222222"/>
                </a:solidFill>
                <a:effectLst/>
                <a:latin typeface="Times New Roman" panose="02020603050405020304" pitchFamily="18" charset="0"/>
                <a:cs typeface="Times New Roman" panose="02020603050405020304" pitchFamily="18" charset="0"/>
              </a:rPr>
              <a:t>Holmes, A. F., &amp; Douglass, A. (2022). Artificial intelligence: Reshaping the accounting profession and the disruption to accounting education. </a:t>
            </a:r>
            <a:r>
              <a:rPr lang="en-US" sz="1400" b="0" i="1" dirty="0">
                <a:solidFill>
                  <a:srgbClr val="222222"/>
                </a:solidFill>
                <a:effectLst/>
                <a:latin typeface="Times New Roman" panose="02020603050405020304" pitchFamily="18" charset="0"/>
                <a:cs typeface="Times New Roman" panose="02020603050405020304" pitchFamily="18" charset="0"/>
              </a:rPr>
              <a:t>Journal of Emerging Technologies in Accounting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19</a:t>
            </a:r>
            <a:r>
              <a:rPr lang="en-US" sz="1400" b="0" i="0" dirty="0">
                <a:solidFill>
                  <a:srgbClr val="222222"/>
                </a:solidFill>
                <a:effectLst/>
                <a:latin typeface="Times New Roman" panose="02020603050405020304" pitchFamily="18" charset="0"/>
                <a:cs typeface="Times New Roman" panose="02020603050405020304" pitchFamily="18" charset="0"/>
              </a:rPr>
              <a:t>(1), 53-68.</a:t>
            </a:r>
            <a:endParaRPr lang="it-IT" sz="1400" b="0" i="0" dirty="0">
              <a:solidFill>
                <a:srgbClr val="222222"/>
              </a:solidFill>
              <a:effectLst/>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Hu, K. H., Chen, F. H., Hsu, M. F., &amp; Tzeng, G. H. (2023). Governance of artificial intelligence applications in a business audit via a fusion fuzzy multiple rule-based decision-making model. </a:t>
            </a:r>
            <a:r>
              <a:rPr lang="en-US" sz="1400" b="0" i="1" dirty="0">
                <a:solidFill>
                  <a:srgbClr val="222222"/>
                </a:solidFill>
                <a:effectLst/>
                <a:latin typeface="Times New Roman" panose="02020603050405020304" pitchFamily="18" charset="0"/>
                <a:cs typeface="Times New Roman" panose="02020603050405020304" pitchFamily="18" charset="0"/>
              </a:rPr>
              <a:t>Financial Innovation</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9</a:t>
            </a:r>
            <a:r>
              <a:rPr lang="en-US" sz="1400" b="0" i="0" dirty="0">
                <a:solidFill>
                  <a:srgbClr val="222222"/>
                </a:solidFill>
                <a:effectLst/>
                <a:latin typeface="Times New Roman" panose="02020603050405020304" pitchFamily="18" charset="0"/>
                <a:cs typeface="Times New Roman" panose="02020603050405020304" pitchFamily="18" charset="0"/>
              </a:rPr>
              <a:t>(1), 117.</a:t>
            </a:r>
            <a:endParaRPr lang="it-IT" sz="1400" b="0" i="0" dirty="0">
              <a:solidFill>
                <a:srgbClr val="222222"/>
              </a:solidFill>
              <a:effectLst/>
              <a:latin typeface="Times New Roman" panose="02020603050405020304" pitchFamily="18" charset="0"/>
              <a:cs typeface="Times New Roman" panose="02020603050405020304" pitchFamily="18" charset="0"/>
            </a:endParaRPr>
          </a:p>
          <a:p>
            <a:r>
              <a:rPr lang="it-IT" sz="1400" b="0" i="0" dirty="0" err="1">
                <a:solidFill>
                  <a:srgbClr val="222222"/>
                </a:solidFill>
                <a:effectLst/>
                <a:latin typeface="Times New Roman" panose="02020603050405020304" pitchFamily="18" charset="0"/>
                <a:cs typeface="Times New Roman" panose="02020603050405020304" pitchFamily="18" charset="0"/>
              </a:rPr>
              <a:t>Kahyaoglu</a:t>
            </a:r>
            <a:r>
              <a:rPr lang="it-IT" sz="1400" b="0" i="0" dirty="0">
                <a:solidFill>
                  <a:srgbClr val="222222"/>
                </a:solidFill>
                <a:effectLst/>
                <a:latin typeface="Times New Roman" panose="02020603050405020304" pitchFamily="18" charset="0"/>
                <a:cs typeface="Times New Roman" panose="02020603050405020304" pitchFamily="18" charset="0"/>
              </a:rPr>
              <a:t>, S. B., &amp; </a:t>
            </a:r>
            <a:r>
              <a:rPr lang="it-IT" sz="1400" b="0" i="0" dirty="0" err="1">
                <a:solidFill>
                  <a:srgbClr val="222222"/>
                </a:solidFill>
                <a:effectLst/>
                <a:latin typeface="Times New Roman" panose="02020603050405020304" pitchFamily="18" charset="0"/>
                <a:cs typeface="Times New Roman" panose="02020603050405020304" pitchFamily="18" charset="0"/>
              </a:rPr>
              <a:t>Aksoy</a:t>
            </a:r>
            <a:r>
              <a:rPr lang="it-IT" sz="1400" b="0" i="0" dirty="0">
                <a:solidFill>
                  <a:srgbClr val="222222"/>
                </a:solidFill>
                <a:effectLst/>
                <a:latin typeface="Times New Roman" panose="02020603050405020304" pitchFamily="18" charset="0"/>
                <a:cs typeface="Times New Roman" panose="02020603050405020304" pitchFamily="18" charset="0"/>
              </a:rPr>
              <a:t>, T. (2021).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in </a:t>
            </a:r>
            <a:r>
              <a:rPr lang="it-IT" sz="1400" b="0" i="0" dirty="0" err="1">
                <a:solidFill>
                  <a:srgbClr val="222222"/>
                </a:solidFill>
                <a:effectLst/>
                <a:latin typeface="Times New Roman" panose="02020603050405020304" pitchFamily="18" charset="0"/>
                <a:cs typeface="Times New Roman" panose="02020603050405020304" pitchFamily="18" charset="0"/>
              </a:rPr>
              <a:t>internal</a:t>
            </a:r>
            <a:r>
              <a:rPr lang="it-IT" sz="1400" b="0" i="0" dirty="0">
                <a:solidFill>
                  <a:srgbClr val="222222"/>
                </a:solidFill>
                <a:effectLst/>
                <a:latin typeface="Times New Roman" panose="02020603050405020304" pitchFamily="18" charset="0"/>
                <a:cs typeface="Times New Roman" panose="02020603050405020304" pitchFamily="18" charset="0"/>
              </a:rPr>
              <a:t> audit and risk </a:t>
            </a:r>
            <a:r>
              <a:rPr lang="it-IT" sz="1400" b="0" i="0" dirty="0" err="1">
                <a:solidFill>
                  <a:srgbClr val="222222"/>
                </a:solidFill>
                <a:effectLst/>
                <a:latin typeface="Times New Roman" panose="02020603050405020304" pitchFamily="18" charset="0"/>
                <a:cs typeface="Times New Roman" panose="02020603050405020304" pitchFamily="18" charset="0"/>
              </a:rPr>
              <a:t>assessment</a:t>
            </a:r>
            <a:r>
              <a:rPr lang="it-IT" sz="1400" b="0" i="0" dirty="0">
                <a:solidFill>
                  <a:srgbClr val="222222"/>
                </a:solidFill>
                <a:effectLst/>
                <a:latin typeface="Times New Roman" panose="02020603050405020304" pitchFamily="18" charset="0"/>
                <a:cs typeface="Times New Roman" panose="02020603050405020304" pitchFamily="18" charset="0"/>
              </a:rPr>
              <a:t>. In </a:t>
            </a:r>
            <a:r>
              <a:rPr lang="it-IT" sz="1400" b="0" i="1" dirty="0">
                <a:solidFill>
                  <a:srgbClr val="222222"/>
                </a:solidFill>
                <a:effectLst/>
                <a:latin typeface="Times New Roman" panose="02020603050405020304" pitchFamily="18" charset="0"/>
                <a:cs typeface="Times New Roman" panose="02020603050405020304" pitchFamily="18" charset="0"/>
              </a:rPr>
              <a:t>Financial </a:t>
            </a:r>
            <a:r>
              <a:rPr lang="it-IT" sz="1400" b="0" i="1" dirty="0" err="1">
                <a:solidFill>
                  <a:srgbClr val="222222"/>
                </a:solidFill>
                <a:effectLst/>
                <a:latin typeface="Times New Roman" panose="02020603050405020304" pitchFamily="18" charset="0"/>
                <a:cs typeface="Times New Roman" panose="02020603050405020304" pitchFamily="18" charset="0"/>
              </a:rPr>
              <a:t>ecosystem</a:t>
            </a:r>
            <a:r>
              <a:rPr lang="it-IT" sz="1400" b="0" i="1" dirty="0">
                <a:solidFill>
                  <a:srgbClr val="222222"/>
                </a:solidFill>
                <a:effectLst/>
                <a:latin typeface="Times New Roman" panose="02020603050405020304" pitchFamily="18" charset="0"/>
                <a:cs typeface="Times New Roman" panose="02020603050405020304" pitchFamily="18" charset="0"/>
              </a:rPr>
              <a:t> and strategy in the </a:t>
            </a:r>
            <a:r>
              <a:rPr lang="it-IT" sz="1400" b="0" i="1" dirty="0" err="1">
                <a:solidFill>
                  <a:srgbClr val="222222"/>
                </a:solidFill>
                <a:effectLst/>
                <a:latin typeface="Times New Roman" panose="02020603050405020304" pitchFamily="18" charset="0"/>
                <a:cs typeface="Times New Roman" panose="02020603050405020304" pitchFamily="18" charset="0"/>
              </a:rPr>
              <a:t>digital</a:t>
            </a:r>
            <a:r>
              <a:rPr lang="it-IT" sz="1400" b="0" i="1" dirty="0">
                <a:solidFill>
                  <a:srgbClr val="222222"/>
                </a:solidFill>
                <a:effectLst/>
                <a:latin typeface="Times New Roman" panose="02020603050405020304" pitchFamily="18" charset="0"/>
                <a:cs typeface="Times New Roman" panose="02020603050405020304" pitchFamily="18" charset="0"/>
              </a:rPr>
              <a:t> era: Global </a:t>
            </a:r>
            <a:r>
              <a:rPr lang="it-IT" sz="1400" b="0" i="1" dirty="0" err="1">
                <a:solidFill>
                  <a:srgbClr val="222222"/>
                </a:solidFill>
                <a:effectLst/>
                <a:latin typeface="Times New Roman" panose="02020603050405020304" pitchFamily="18" charset="0"/>
                <a:cs typeface="Times New Roman" panose="02020603050405020304" pitchFamily="18" charset="0"/>
              </a:rPr>
              <a:t>approaches</a:t>
            </a:r>
            <a:r>
              <a:rPr lang="it-IT" sz="1400" b="0" i="1" dirty="0">
                <a:solidFill>
                  <a:srgbClr val="222222"/>
                </a:solidFill>
                <a:effectLst/>
                <a:latin typeface="Times New Roman" panose="02020603050405020304" pitchFamily="18" charset="0"/>
                <a:cs typeface="Times New Roman" panose="02020603050405020304" pitchFamily="18" charset="0"/>
              </a:rPr>
              <a:t> and new </a:t>
            </a:r>
            <a:r>
              <a:rPr lang="it-IT" sz="1400" b="0" i="1" dirty="0" err="1">
                <a:solidFill>
                  <a:srgbClr val="222222"/>
                </a:solidFill>
                <a:effectLst/>
                <a:latin typeface="Times New Roman" panose="02020603050405020304" pitchFamily="18" charset="0"/>
                <a:cs typeface="Times New Roman" panose="02020603050405020304" pitchFamily="18" charset="0"/>
              </a:rPr>
              <a:t>opportunities</a:t>
            </a:r>
            <a:r>
              <a:rPr lang="it-IT" sz="1400" b="0" i="0" dirty="0">
                <a:solidFill>
                  <a:srgbClr val="222222"/>
                </a:solidFill>
                <a:effectLst/>
                <a:latin typeface="Times New Roman" panose="02020603050405020304" pitchFamily="18" charset="0"/>
                <a:cs typeface="Times New Roman" panose="02020603050405020304" pitchFamily="18" charset="0"/>
              </a:rPr>
              <a:t> (pp. 179-192). Cham: Springer International Publishing.</a:t>
            </a:r>
            <a:endParaRPr lang="en-US" sz="1400" b="0" i="0" dirty="0">
              <a:solidFill>
                <a:srgbClr val="222222"/>
              </a:solidFill>
              <a:effectLst/>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Khan, R., Adi, E., &amp; Hussain, O. (2021). AI-based audit of fuzzy front end innovation using ISO56002. </a:t>
            </a:r>
            <a:r>
              <a:rPr lang="en-US" sz="1400" b="0" i="1" dirty="0">
                <a:solidFill>
                  <a:srgbClr val="222222"/>
                </a:solidFill>
                <a:effectLst/>
                <a:latin typeface="Times New Roman" panose="02020603050405020304" pitchFamily="18" charset="0"/>
                <a:cs typeface="Times New Roman" panose="02020603050405020304" pitchFamily="18" charset="0"/>
              </a:rPr>
              <a:t>Managerial Auditing Journal</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36</a:t>
            </a:r>
            <a:r>
              <a:rPr lang="en-US" sz="1400" b="0" i="0" dirty="0">
                <a:solidFill>
                  <a:srgbClr val="222222"/>
                </a:solidFill>
                <a:effectLst/>
                <a:latin typeface="Times New Roman" panose="02020603050405020304" pitchFamily="18" charset="0"/>
                <a:cs typeface="Times New Roman" panose="02020603050405020304" pitchFamily="18" charset="0"/>
              </a:rPr>
              <a:t>(4), 564-590.</a:t>
            </a:r>
            <a:endParaRPr lang="it-IT" sz="1400" b="0" i="0" dirty="0">
              <a:solidFill>
                <a:srgbClr val="222222"/>
              </a:solidFill>
              <a:effectLst/>
              <a:latin typeface="Times New Roman" panose="02020603050405020304" pitchFamily="18" charset="0"/>
              <a:cs typeface="Times New Roman" panose="02020603050405020304" pitchFamily="18" charset="0"/>
            </a:endParaRPr>
          </a:p>
          <a:p>
            <a:r>
              <a:rPr lang="it-IT" sz="1400" b="0" i="0" dirty="0" err="1">
                <a:solidFill>
                  <a:srgbClr val="222222"/>
                </a:solidFill>
                <a:effectLst/>
                <a:latin typeface="Times New Roman" panose="02020603050405020304" pitchFamily="18" charset="0"/>
                <a:cs typeface="Times New Roman" panose="02020603050405020304" pitchFamily="18" charset="0"/>
              </a:rPr>
              <a:t>Khuong</a:t>
            </a:r>
            <a:r>
              <a:rPr lang="it-IT" sz="1400" b="0" i="0" dirty="0">
                <a:solidFill>
                  <a:srgbClr val="222222"/>
                </a:solidFill>
                <a:effectLst/>
                <a:latin typeface="Times New Roman" panose="02020603050405020304" pitchFamily="18" charset="0"/>
                <a:cs typeface="Times New Roman" panose="02020603050405020304" pitchFamily="18" charset="0"/>
              </a:rPr>
              <a:t>, N. V., </a:t>
            </a:r>
            <a:r>
              <a:rPr lang="it-IT" sz="1400" b="0" i="0" dirty="0" err="1">
                <a:solidFill>
                  <a:srgbClr val="222222"/>
                </a:solidFill>
                <a:effectLst/>
                <a:latin typeface="Times New Roman" panose="02020603050405020304" pitchFamily="18" charset="0"/>
                <a:cs typeface="Times New Roman" panose="02020603050405020304" pitchFamily="18" charset="0"/>
              </a:rPr>
              <a:t>Anh</a:t>
            </a:r>
            <a:r>
              <a:rPr lang="it-IT" sz="1400" b="0" i="0" dirty="0">
                <a:solidFill>
                  <a:srgbClr val="222222"/>
                </a:solidFill>
                <a:effectLst/>
                <a:latin typeface="Times New Roman" panose="02020603050405020304" pitchFamily="18" charset="0"/>
                <a:cs typeface="Times New Roman" panose="02020603050405020304" pitchFamily="18" charset="0"/>
              </a:rPr>
              <a:t>, L. H. T., Ha, L. T. N., </a:t>
            </a:r>
            <a:r>
              <a:rPr lang="it-IT" sz="1400" b="0" i="0" dirty="0" err="1">
                <a:solidFill>
                  <a:srgbClr val="222222"/>
                </a:solidFill>
                <a:effectLst/>
                <a:latin typeface="Times New Roman" panose="02020603050405020304" pitchFamily="18" charset="0"/>
                <a:cs typeface="Times New Roman" panose="02020603050405020304" pitchFamily="18" charset="0"/>
              </a:rPr>
              <a:t>Cuong</a:t>
            </a:r>
            <a:r>
              <a:rPr lang="it-IT" sz="1400" b="0" i="0" dirty="0">
                <a:solidFill>
                  <a:srgbClr val="222222"/>
                </a:solidFill>
                <a:effectLst/>
                <a:latin typeface="Times New Roman" panose="02020603050405020304" pitchFamily="18" charset="0"/>
                <a:cs typeface="Times New Roman" panose="02020603050405020304" pitchFamily="18" charset="0"/>
              </a:rPr>
              <a:t>, L. V., </a:t>
            </a:r>
            <a:r>
              <a:rPr lang="it-IT" sz="1400" b="0" i="0" dirty="0" err="1">
                <a:solidFill>
                  <a:srgbClr val="222222"/>
                </a:solidFill>
                <a:effectLst/>
                <a:latin typeface="Times New Roman" panose="02020603050405020304" pitchFamily="18" charset="0"/>
                <a:cs typeface="Times New Roman" panose="02020603050405020304" pitchFamily="18" charset="0"/>
              </a:rPr>
              <a:t>Ngan</a:t>
            </a:r>
            <a:r>
              <a:rPr lang="it-IT" sz="1400" b="0" i="0" dirty="0">
                <a:solidFill>
                  <a:srgbClr val="222222"/>
                </a:solidFill>
                <a:effectLst/>
                <a:latin typeface="Times New Roman" panose="02020603050405020304" pitchFamily="18" charset="0"/>
                <a:cs typeface="Times New Roman" panose="02020603050405020304" pitchFamily="18" charset="0"/>
              </a:rPr>
              <a:t>, N. P. T., </a:t>
            </a:r>
            <a:r>
              <a:rPr lang="it-IT" sz="1400" b="0" i="0" dirty="0" err="1">
                <a:solidFill>
                  <a:srgbClr val="222222"/>
                </a:solidFill>
                <a:effectLst/>
                <a:latin typeface="Times New Roman" panose="02020603050405020304" pitchFamily="18" charset="0"/>
                <a:cs typeface="Times New Roman" panose="02020603050405020304" pitchFamily="18" charset="0"/>
              </a:rPr>
              <a:t>Thu</a:t>
            </a:r>
            <a:r>
              <a:rPr lang="it-IT" sz="1400" b="0" i="0" dirty="0">
                <a:solidFill>
                  <a:srgbClr val="222222"/>
                </a:solidFill>
                <a:effectLst/>
                <a:latin typeface="Times New Roman" panose="02020603050405020304" pitchFamily="18" charset="0"/>
                <a:cs typeface="Times New Roman" panose="02020603050405020304" pitchFamily="18" charset="0"/>
              </a:rPr>
              <a:t>, H. T. M., &amp; Minh, L. K. (2023). </a:t>
            </a:r>
            <a:r>
              <a:rPr lang="it-IT" sz="1400" b="0" i="0" dirty="0" err="1">
                <a:solidFill>
                  <a:srgbClr val="222222"/>
                </a:solidFill>
                <a:effectLst/>
                <a:latin typeface="Times New Roman" panose="02020603050405020304" pitchFamily="18" charset="0"/>
                <a:cs typeface="Times New Roman" panose="02020603050405020304" pitchFamily="18" charset="0"/>
              </a:rPr>
              <a:t>Factors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Affecting</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Decision</a:t>
            </a:r>
            <a:r>
              <a:rPr lang="it-IT" sz="1400" b="0" i="0" dirty="0">
                <a:solidFill>
                  <a:srgbClr val="222222"/>
                </a:solidFill>
                <a:effectLst/>
                <a:latin typeface="Times New Roman" panose="02020603050405020304" pitchFamily="18" charset="0"/>
                <a:cs typeface="Times New Roman" panose="02020603050405020304" pitchFamily="18" charset="0"/>
              </a:rPr>
              <a:t> to </a:t>
            </a:r>
            <a:r>
              <a:rPr lang="it-IT" sz="1400" b="0" i="0" dirty="0" err="1">
                <a:solidFill>
                  <a:srgbClr val="222222"/>
                </a:solidFill>
                <a:effectLst/>
                <a:latin typeface="Times New Roman" panose="02020603050405020304" pitchFamily="18" charset="0"/>
                <a:cs typeface="Times New Roman" panose="02020603050405020304" pitchFamily="18" charset="0"/>
              </a:rPr>
              <a:t>Adopt</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a:t>
            </a:r>
            <a:r>
              <a:rPr lang="it-IT" sz="1400" b="0" i="0" dirty="0" err="1">
                <a:solidFill>
                  <a:srgbClr val="222222"/>
                </a:solidFill>
                <a:effectLst/>
                <a:latin typeface="Times New Roman" panose="02020603050405020304" pitchFamily="18" charset="0"/>
                <a:cs typeface="Times New Roman" panose="02020603050405020304" pitchFamily="18" charset="0"/>
              </a:rPr>
              <a:t>During</a:t>
            </a:r>
            <a:r>
              <a:rPr lang="it-IT" sz="1400" b="0" i="0" dirty="0">
                <a:solidFill>
                  <a:srgbClr val="222222"/>
                </a:solidFill>
                <a:effectLst/>
                <a:latin typeface="Times New Roman" panose="02020603050405020304" pitchFamily="18" charset="0"/>
                <a:cs typeface="Times New Roman" panose="02020603050405020304" pitchFamily="18" charset="0"/>
              </a:rPr>
              <a:t> COVID-19 Pandemic </a:t>
            </a:r>
            <a:r>
              <a:rPr lang="it-IT" sz="1400" b="0" i="0" dirty="0" err="1">
                <a:solidFill>
                  <a:srgbClr val="222222"/>
                </a:solidFill>
                <a:effectLst/>
                <a:latin typeface="Times New Roman" panose="02020603050405020304" pitchFamily="18" charset="0"/>
                <a:cs typeface="Times New Roman" panose="02020603050405020304" pitchFamily="18" charset="0"/>
              </a:rPr>
              <a:t>Period</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Evidence</a:t>
            </a:r>
            <a:r>
              <a:rPr lang="it-IT" sz="1400" b="0" i="0" dirty="0">
                <a:solidFill>
                  <a:srgbClr val="222222"/>
                </a:solidFill>
                <a:effectLst/>
                <a:latin typeface="Times New Roman" panose="02020603050405020304" pitchFamily="18" charset="0"/>
                <a:cs typeface="Times New Roman" panose="02020603050405020304" pitchFamily="18" charset="0"/>
              </a:rPr>
              <a:t> from PLS-SEM and </a:t>
            </a:r>
            <a:r>
              <a:rPr lang="it-IT" sz="1400" b="0" i="0" dirty="0" err="1">
                <a:solidFill>
                  <a:srgbClr val="222222"/>
                </a:solidFill>
                <a:effectLst/>
                <a:latin typeface="Times New Roman" panose="02020603050405020304" pitchFamily="18" charset="0"/>
                <a:cs typeface="Times New Roman" panose="02020603050405020304" pitchFamily="18" charset="0"/>
              </a:rPr>
              <a:t>fsQCA</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Vision</a:t>
            </a:r>
            <a:r>
              <a:rPr lang="it-IT" sz="1400" b="0" i="0" dirty="0">
                <a:solidFill>
                  <a:srgbClr val="222222"/>
                </a:solidFill>
                <a:effectLst/>
                <a:latin typeface="Times New Roman" panose="02020603050405020304" pitchFamily="18" charset="0"/>
                <a:cs typeface="Times New Roman" panose="02020603050405020304" pitchFamily="18" charset="0"/>
              </a:rPr>
              <a:t>, 09722629221149847.</a:t>
            </a:r>
            <a:endPar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rPr>
              <a:t>Kitchenham, B. (2004). Procedures for performing systematic reviews. Keele, UK, Keele University, 33(2004), 1-26. ISSN:1353-7776</a:t>
            </a:r>
            <a:endParaRPr lang="en-GB" sz="14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b="0" i="0" dirty="0" err="1">
                <a:solidFill>
                  <a:srgbClr val="222222"/>
                </a:solidFill>
                <a:effectLst/>
                <a:latin typeface="Times New Roman" panose="02020603050405020304" pitchFamily="18" charset="0"/>
                <a:cs typeface="Times New Roman" panose="02020603050405020304" pitchFamily="18" charset="0"/>
              </a:rPr>
              <a:t>Koreff</a:t>
            </a:r>
            <a:r>
              <a:rPr lang="en-US" sz="1400" b="0" i="0" dirty="0">
                <a:solidFill>
                  <a:srgbClr val="222222"/>
                </a:solidFill>
                <a:effectLst/>
                <a:latin typeface="Times New Roman" panose="02020603050405020304" pitchFamily="18" charset="0"/>
                <a:cs typeface="Times New Roman" panose="02020603050405020304" pitchFamily="18" charset="0"/>
              </a:rPr>
              <a:t>, J., Baudot, L., &amp; Sutton, S. G. (2023). Exploring the impact of technology dominance on audit professionalism through data analytic-driven healthcare audits. </a:t>
            </a:r>
            <a:r>
              <a:rPr lang="en-US" sz="1400" b="0" i="1" dirty="0">
                <a:solidFill>
                  <a:srgbClr val="222222"/>
                </a:solidFill>
                <a:effectLst/>
                <a:latin typeface="Times New Roman" panose="02020603050405020304" pitchFamily="18" charset="0"/>
                <a:cs typeface="Times New Roman" panose="02020603050405020304" pitchFamily="18" charset="0"/>
              </a:rPr>
              <a:t>Journal of Information Systems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37</a:t>
            </a:r>
            <a:r>
              <a:rPr lang="en-US" sz="1400" b="0" i="0" dirty="0">
                <a:solidFill>
                  <a:srgbClr val="222222"/>
                </a:solidFill>
                <a:effectLst/>
                <a:latin typeface="Times New Roman" panose="02020603050405020304" pitchFamily="18" charset="0"/>
                <a:cs typeface="Times New Roman" panose="02020603050405020304" pitchFamily="18" charset="0"/>
              </a:rPr>
              <a:t>(3), 59-80.</a:t>
            </a:r>
            <a:endPar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Kunz, W. H., &amp; Wirtz, J. (2024). Corporate digital responsibility (CDR) in the age of AI: implications for interactive marketing. </a:t>
            </a:r>
            <a:r>
              <a:rPr lang="en-US" sz="1400" b="0" i="1" dirty="0">
                <a:solidFill>
                  <a:srgbClr val="222222"/>
                </a:solidFill>
                <a:effectLst/>
                <a:latin typeface="Times New Roman" panose="02020603050405020304" pitchFamily="18" charset="0"/>
                <a:cs typeface="Times New Roman" panose="02020603050405020304" pitchFamily="18" charset="0"/>
              </a:rPr>
              <a:t>Journal of Research in Interactive Marketing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18</a:t>
            </a:r>
            <a:r>
              <a:rPr lang="en-US" sz="1400" b="0" i="0" dirty="0">
                <a:solidFill>
                  <a:srgbClr val="222222"/>
                </a:solidFill>
                <a:effectLst/>
                <a:latin typeface="Times New Roman" panose="02020603050405020304" pitchFamily="18" charset="0"/>
                <a:cs typeface="Times New Roman" panose="02020603050405020304" pitchFamily="18" charset="0"/>
              </a:rPr>
              <a:t>(1), 31-37.</a:t>
            </a:r>
          </a:p>
          <a:p>
            <a:r>
              <a:rPr lang="en-US" sz="1400" b="0" i="0" dirty="0">
                <a:solidFill>
                  <a:srgbClr val="222222"/>
                </a:solidFill>
                <a:effectLst/>
                <a:latin typeface="Times New Roman" panose="02020603050405020304" pitchFamily="18" charset="0"/>
                <a:cs typeface="Times New Roman" panose="02020603050405020304" pitchFamily="18" charset="0"/>
              </a:rPr>
              <a:t>Laine, J., Minkkinen, M., &amp; </a:t>
            </a:r>
            <a:r>
              <a:rPr lang="en-US" sz="1400" b="0" i="0" dirty="0" err="1">
                <a:solidFill>
                  <a:srgbClr val="222222"/>
                </a:solidFill>
                <a:effectLst/>
                <a:latin typeface="Times New Roman" panose="02020603050405020304" pitchFamily="18" charset="0"/>
                <a:cs typeface="Times New Roman" panose="02020603050405020304" pitchFamily="18" charset="0"/>
              </a:rPr>
              <a:t>Mäntymäki</a:t>
            </a:r>
            <a:r>
              <a:rPr lang="en-US" sz="1400" b="0" i="0" dirty="0">
                <a:solidFill>
                  <a:srgbClr val="222222"/>
                </a:solidFill>
                <a:effectLst/>
                <a:latin typeface="Times New Roman" panose="02020603050405020304" pitchFamily="18" charset="0"/>
                <a:cs typeface="Times New Roman" panose="02020603050405020304" pitchFamily="18" charset="0"/>
              </a:rPr>
              <a:t>, M. (2024). Ethics-based AI auditing: A systematic literature review on conceptualizations of ethical principles and knowledge contributions to stakeholders. </a:t>
            </a:r>
            <a:r>
              <a:rPr lang="en-US" sz="1400" b="0" i="1" dirty="0">
                <a:solidFill>
                  <a:srgbClr val="222222"/>
                </a:solidFill>
                <a:effectLst/>
                <a:latin typeface="Times New Roman" panose="02020603050405020304" pitchFamily="18" charset="0"/>
                <a:cs typeface="Times New Roman" panose="02020603050405020304" pitchFamily="18" charset="0"/>
              </a:rPr>
              <a:t>Information &amp; Management</a:t>
            </a:r>
            <a:r>
              <a:rPr lang="en-US" sz="1400" b="0" i="0" dirty="0">
                <a:solidFill>
                  <a:srgbClr val="222222"/>
                </a:solidFill>
                <a:effectLst/>
                <a:latin typeface="Times New Roman" panose="02020603050405020304" pitchFamily="18" charset="0"/>
                <a:cs typeface="Times New Roman" panose="02020603050405020304" pitchFamily="18" charset="0"/>
              </a:rPr>
              <a:t>, 103969.</a:t>
            </a:r>
            <a:endPar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Lee, S. C. (2022). A black box approach to auditing algorithms. </a:t>
            </a:r>
            <a:r>
              <a:rPr lang="en-US" sz="1400" b="0" i="1" dirty="0">
                <a:solidFill>
                  <a:srgbClr val="222222"/>
                </a:solidFill>
                <a:effectLst/>
                <a:latin typeface="Times New Roman" panose="02020603050405020304" pitchFamily="18" charset="0"/>
                <a:cs typeface="Times New Roman" panose="02020603050405020304" pitchFamily="18" charset="0"/>
              </a:rPr>
              <a:t>Issues In Information Systems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23</a:t>
            </a:r>
            <a:r>
              <a:rPr lang="en-US" sz="1400" b="0" i="0" dirty="0">
                <a:solidFill>
                  <a:srgbClr val="222222"/>
                </a:solidFill>
                <a:effectLst/>
                <a:latin typeface="Times New Roman" panose="02020603050405020304" pitchFamily="18" charset="0"/>
                <a:cs typeface="Times New Roman" panose="02020603050405020304" pitchFamily="18" charset="0"/>
              </a:rPr>
              <a:t>(2).</a:t>
            </a:r>
          </a:p>
        </p:txBody>
      </p:sp>
    </p:spTree>
    <p:extLst>
      <p:ext uri="{BB962C8B-B14F-4D97-AF65-F5344CB8AC3E}">
        <p14:creationId xmlns:p14="http://schemas.microsoft.com/office/powerpoint/2010/main" val="3379739074"/>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7AA6B-4A67-9E17-2313-FCEE961B0C96}"/>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8D3EADB4-AE9B-A203-C890-57D9321D7369}"/>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a:t>
            </a:r>
            <a:r>
              <a:rPr lang="en-GB" sz="2000" baseline="-25000" dirty="0">
                <a:solidFill>
                  <a:srgbClr val="1A415D"/>
                </a:solidFill>
              </a:rPr>
              <a:t>4</a:t>
            </a:r>
            <a:endParaRPr lang="en-GB" sz="2000" noProof="0" dirty="0"/>
          </a:p>
        </p:txBody>
      </p:sp>
      <p:sp>
        <p:nvSpPr>
          <p:cNvPr id="5" name="Segnaposto contenuto 4">
            <a:extLst>
              <a:ext uri="{FF2B5EF4-FFF2-40B4-BE49-F238E27FC236}">
                <a16:creationId xmlns:a16="http://schemas.microsoft.com/office/drawing/2014/main" id="{2C96E27B-26AB-DDB7-9AE3-2350731E53DA}"/>
              </a:ext>
            </a:extLst>
          </p:cNvPr>
          <p:cNvSpPr>
            <a:spLocks noGrp="1"/>
          </p:cNvSpPr>
          <p:nvPr>
            <p:ph idx="1"/>
          </p:nvPr>
        </p:nvSpPr>
        <p:spPr/>
        <p:txBody>
          <a:bodyPr>
            <a:noAutofit/>
          </a:bodyPr>
          <a:lstStyle/>
          <a:p>
            <a:r>
              <a:rPr lang="en-US" sz="1400" b="0" i="0" dirty="0">
                <a:solidFill>
                  <a:srgbClr val="222222"/>
                </a:solidFill>
                <a:effectLst/>
                <a:latin typeface="Times New Roman" panose="02020603050405020304" pitchFamily="18" charset="0"/>
                <a:cs typeface="Times New Roman" panose="02020603050405020304" pitchFamily="18" charset="0"/>
              </a:rPr>
              <a:t>Lehner, O. M., </a:t>
            </a:r>
            <a:r>
              <a:rPr lang="en-US" sz="1400" b="0" i="0" dirty="0" err="1">
                <a:solidFill>
                  <a:srgbClr val="222222"/>
                </a:solidFill>
                <a:effectLst/>
                <a:latin typeface="Times New Roman" panose="02020603050405020304" pitchFamily="18" charset="0"/>
                <a:cs typeface="Times New Roman" panose="02020603050405020304" pitchFamily="18" charset="0"/>
              </a:rPr>
              <a:t>Ittonen</a:t>
            </a:r>
            <a:r>
              <a:rPr lang="en-US" sz="1400" b="0" i="0" dirty="0">
                <a:solidFill>
                  <a:srgbClr val="222222"/>
                </a:solidFill>
                <a:effectLst/>
                <a:latin typeface="Times New Roman" panose="02020603050405020304" pitchFamily="18" charset="0"/>
                <a:cs typeface="Times New Roman" panose="02020603050405020304" pitchFamily="18" charset="0"/>
              </a:rPr>
              <a:t>, K., </a:t>
            </a:r>
            <a:r>
              <a:rPr lang="en-US" sz="1400" b="0" i="0" dirty="0" err="1">
                <a:solidFill>
                  <a:srgbClr val="222222"/>
                </a:solidFill>
                <a:effectLst/>
                <a:latin typeface="Times New Roman" panose="02020603050405020304" pitchFamily="18" charset="0"/>
                <a:cs typeface="Times New Roman" panose="02020603050405020304" pitchFamily="18" charset="0"/>
              </a:rPr>
              <a:t>Silvola</a:t>
            </a:r>
            <a:r>
              <a:rPr lang="en-US" sz="1400" b="0" i="0" dirty="0">
                <a:solidFill>
                  <a:srgbClr val="222222"/>
                </a:solidFill>
                <a:effectLst/>
                <a:latin typeface="Times New Roman" panose="02020603050405020304" pitchFamily="18" charset="0"/>
                <a:cs typeface="Times New Roman" panose="02020603050405020304" pitchFamily="18" charset="0"/>
              </a:rPr>
              <a:t>, H., Ström, E., &amp; </a:t>
            </a:r>
            <a:r>
              <a:rPr lang="en-US" sz="1400" b="0" i="0" dirty="0" err="1">
                <a:solidFill>
                  <a:srgbClr val="222222"/>
                </a:solidFill>
                <a:effectLst/>
                <a:latin typeface="Times New Roman" panose="02020603050405020304" pitchFamily="18" charset="0"/>
                <a:cs typeface="Times New Roman" panose="02020603050405020304" pitchFamily="18" charset="0"/>
              </a:rPr>
              <a:t>Wührleitner</a:t>
            </a:r>
            <a:r>
              <a:rPr lang="en-US" sz="1400" b="0" i="0" dirty="0">
                <a:solidFill>
                  <a:srgbClr val="222222"/>
                </a:solidFill>
                <a:effectLst/>
                <a:latin typeface="Times New Roman" panose="02020603050405020304" pitchFamily="18" charset="0"/>
                <a:cs typeface="Times New Roman" panose="02020603050405020304" pitchFamily="18" charset="0"/>
              </a:rPr>
              <a:t>, A. (2022). Artificial intelligence based decision-making in accounting and auditing: ethical challenges and normative thinking. </a:t>
            </a:r>
            <a:r>
              <a:rPr lang="en-US" sz="1400" b="0" i="1" dirty="0">
                <a:solidFill>
                  <a:srgbClr val="222222"/>
                </a:solidFill>
                <a:effectLst/>
                <a:latin typeface="Times New Roman" panose="02020603050405020304" pitchFamily="18" charset="0"/>
                <a:cs typeface="Times New Roman" panose="02020603050405020304" pitchFamily="18" charset="0"/>
              </a:rPr>
              <a:t>Accounting, Auditing &amp; Accountability Journal</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35</a:t>
            </a:r>
            <a:r>
              <a:rPr lang="en-US" sz="1400" b="0" i="0" dirty="0">
                <a:solidFill>
                  <a:srgbClr val="222222"/>
                </a:solidFill>
                <a:effectLst/>
                <a:latin typeface="Times New Roman" panose="02020603050405020304" pitchFamily="18" charset="0"/>
                <a:cs typeface="Times New Roman" panose="02020603050405020304" pitchFamily="18" charset="0"/>
              </a:rPr>
              <a:t>(9), 109-135.</a:t>
            </a:r>
            <a:endPar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Li, Q., &amp; </a:t>
            </a:r>
            <a:r>
              <a:rPr lang="en-US" sz="1400" b="0" i="0" dirty="0" err="1">
                <a:solidFill>
                  <a:srgbClr val="222222"/>
                </a:solidFill>
                <a:effectLst/>
                <a:latin typeface="Times New Roman" panose="02020603050405020304" pitchFamily="18" charset="0"/>
                <a:cs typeface="Times New Roman" panose="02020603050405020304" pitchFamily="18" charset="0"/>
              </a:rPr>
              <a:t>Vasarhelyi</a:t>
            </a:r>
            <a:r>
              <a:rPr lang="en-US" sz="1400" b="0" i="0" dirty="0">
                <a:solidFill>
                  <a:srgbClr val="222222"/>
                </a:solidFill>
                <a:effectLst/>
                <a:latin typeface="Times New Roman" panose="02020603050405020304" pitchFamily="18" charset="0"/>
                <a:cs typeface="Times New Roman" panose="02020603050405020304" pitchFamily="18" charset="0"/>
              </a:rPr>
              <a:t>, M. (2018). Developing a cognitive assistant for the audit plan brainstorming session. </a:t>
            </a:r>
            <a:r>
              <a:rPr lang="en-US" sz="1400" b="0" i="1" dirty="0">
                <a:solidFill>
                  <a:srgbClr val="222222"/>
                </a:solidFill>
                <a:effectLst/>
                <a:latin typeface="Times New Roman" panose="02020603050405020304" pitchFamily="18" charset="0"/>
                <a:cs typeface="Times New Roman" panose="02020603050405020304" pitchFamily="18" charset="0"/>
              </a:rPr>
              <a:t>The International Journal of Digital Accounting Research</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18</a:t>
            </a:r>
            <a:r>
              <a:rPr lang="en-US" sz="1400" b="0" i="0" dirty="0">
                <a:solidFill>
                  <a:srgbClr val="222222"/>
                </a:solidFill>
                <a:effectLst/>
                <a:latin typeface="Times New Roman" panose="02020603050405020304" pitchFamily="18" charset="0"/>
                <a:cs typeface="Times New Roman" panose="02020603050405020304" pitchFamily="18" charset="0"/>
              </a:rPr>
              <a:t>(January), 119-140.</a:t>
            </a:r>
            <a:endPar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rPr>
              <a:t>Liberati, A., Altman, D. G., Tetzlaff, J., Mulrow, C., Gøtzsche, P. C., Ioannidis, J. P. A., … Moher, D. (2009). The PRISMA statement for reporting systematic reviews and Meta-analyses of studies that evaluate health care interventions: Explanation and elaboration. </a:t>
            </a:r>
            <a:r>
              <a:rPr lang="en-GB" sz="1400" spc="-5" noProof="0" dirty="0" err="1">
                <a:effectLst/>
                <a:latin typeface="Times New Roman" panose="02020603050405020304" pitchFamily="18" charset="0"/>
                <a:ea typeface="Times New Roman" panose="02020603050405020304" pitchFamily="18" charset="0"/>
                <a:cs typeface="Times New Roman" panose="02020603050405020304" pitchFamily="18" charset="0"/>
              </a:rPr>
              <a:t>PLoS</a:t>
            </a:r>
            <a:r>
              <a:rPr lang="en-GB" sz="1400" spc="-5" noProof="0" dirty="0">
                <a:effectLst/>
                <a:latin typeface="Times New Roman" panose="02020603050405020304" pitchFamily="18" charset="0"/>
                <a:ea typeface="Times New Roman" panose="02020603050405020304" pitchFamily="18" charset="0"/>
                <a:cs typeface="Times New Roman" panose="02020603050405020304" pitchFamily="18" charset="0"/>
              </a:rPr>
              <a:t> Medicine, 6(7), Article e1000100. </a:t>
            </a:r>
            <a:r>
              <a:rPr lang="en-GB" sz="1400" u="none" strike="noStrike" spc="-5" noProof="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https://doi.org/10.1371/journal.pmed.1000100</a:t>
            </a:r>
            <a:endParaRPr lang="en-GB" sz="1400" noProof="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it-IT" sz="1400" b="0" i="0" dirty="0" err="1">
                <a:solidFill>
                  <a:srgbClr val="222222"/>
                </a:solidFill>
                <a:effectLst/>
                <a:latin typeface="Times New Roman" panose="02020603050405020304" pitchFamily="18" charset="0"/>
                <a:cs typeface="Times New Roman" panose="02020603050405020304" pitchFamily="18" charset="0"/>
              </a:rPr>
              <a:t>Maharajan</a:t>
            </a:r>
            <a:r>
              <a:rPr lang="it-IT" sz="1400" b="0" i="0" dirty="0">
                <a:solidFill>
                  <a:srgbClr val="222222"/>
                </a:solidFill>
                <a:effectLst/>
                <a:latin typeface="Times New Roman" panose="02020603050405020304" pitchFamily="18" charset="0"/>
                <a:cs typeface="Times New Roman" panose="02020603050405020304" pitchFamily="18" charset="0"/>
              </a:rPr>
              <a:t>, K., Kumar, A. S., El </a:t>
            </a:r>
            <a:r>
              <a:rPr lang="it-IT" sz="1400" b="0" i="0" dirty="0" err="1">
                <a:solidFill>
                  <a:srgbClr val="222222"/>
                </a:solidFill>
                <a:effectLst/>
                <a:latin typeface="Times New Roman" panose="02020603050405020304" pitchFamily="18" charset="0"/>
                <a:cs typeface="Times New Roman" panose="02020603050405020304" pitchFamily="18" charset="0"/>
              </a:rPr>
              <a:t>Emary</a:t>
            </a:r>
            <a:r>
              <a:rPr lang="it-IT" sz="1400" b="0" i="0" dirty="0">
                <a:solidFill>
                  <a:srgbClr val="222222"/>
                </a:solidFill>
                <a:effectLst/>
                <a:latin typeface="Times New Roman" panose="02020603050405020304" pitchFamily="18" charset="0"/>
                <a:cs typeface="Times New Roman" panose="02020603050405020304" pitchFamily="18" charset="0"/>
              </a:rPr>
              <a:t>, I. M., Sharma, P., </a:t>
            </a:r>
            <a:r>
              <a:rPr lang="it-IT" sz="1400" b="0" i="0" dirty="0" err="1">
                <a:solidFill>
                  <a:srgbClr val="222222"/>
                </a:solidFill>
                <a:effectLst/>
                <a:latin typeface="Times New Roman" panose="02020603050405020304" pitchFamily="18" charset="0"/>
                <a:cs typeface="Times New Roman" panose="02020603050405020304" pitchFamily="18" charset="0"/>
              </a:rPr>
              <a:t>Latip</a:t>
            </a:r>
            <a:r>
              <a:rPr lang="it-IT" sz="1400" b="0" i="0" dirty="0">
                <a:solidFill>
                  <a:srgbClr val="222222"/>
                </a:solidFill>
                <a:effectLst/>
                <a:latin typeface="Times New Roman" panose="02020603050405020304" pitchFamily="18" charset="0"/>
                <a:cs typeface="Times New Roman" panose="02020603050405020304" pitchFamily="18" charset="0"/>
              </a:rPr>
              <a:t>, R., Mishra, N., ... &amp; Sharma, M. (2023). Blockchain </a:t>
            </a:r>
            <a:r>
              <a:rPr lang="it-IT" sz="1400" b="0" i="0" dirty="0" err="1">
                <a:solidFill>
                  <a:srgbClr val="222222"/>
                </a:solidFill>
                <a:effectLst/>
                <a:latin typeface="Times New Roman" panose="02020603050405020304" pitchFamily="18" charset="0"/>
                <a:cs typeface="Times New Roman" panose="02020603050405020304" pitchFamily="18" charset="0"/>
              </a:rPr>
              <a:t>methods</a:t>
            </a:r>
            <a:r>
              <a:rPr lang="it-IT" sz="1400" b="0" i="0" dirty="0">
                <a:solidFill>
                  <a:srgbClr val="222222"/>
                </a:solidFill>
                <a:effectLst/>
                <a:latin typeface="Times New Roman" panose="02020603050405020304" pitchFamily="18" charset="0"/>
                <a:cs typeface="Times New Roman" panose="02020603050405020304" pitchFamily="18" charset="0"/>
              </a:rPr>
              <a:t> and data-</a:t>
            </a:r>
            <a:r>
              <a:rPr lang="it-IT" sz="1400" b="0" i="0" dirty="0" err="1">
                <a:solidFill>
                  <a:srgbClr val="222222"/>
                </a:solidFill>
                <a:effectLst/>
                <a:latin typeface="Times New Roman" panose="02020603050405020304" pitchFamily="18" charset="0"/>
                <a:cs typeface="Times New Roman" panose="02020603050405020304" pitchFamily="18" charset="0"/>
              </a:rPr>
              <a:t>driven</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decision</a:t>
            </a:r>
            <a:r>
              <a:rPr lang="it-IT" sz="1400" b="0" i="0" dirty="0">
                <a:solidFill>
                  <a:srgbClr val="222222"/>
                </a:solidFill>
                <a:effectLst/>
                <a:latin typeface="Times New Roman" panose="02020603050405020304" pitchFamily="18" charset="0"/>
                <a:cs typeface="Times New Roman" panose="02020603050405020304" pitchFamily="18" charset="0"/>
              </a:rPr>
              <a:t> making with </a:t>
            </a:r>
            <a:r>
              <a:rPr lang="it-IT" sz="1400" b="0" i="0" dirty="0" err="1">
                <a:solidFill>
                  <a:srgbClr val="222222"/>
                </a:solidFill>
                <a:effectLst/>
                <a:latin typeface="Times New Roman" panose="02020603050405020304" pitchFamily="18" charset="0"/>
                <a:cs typeface="Times New Roman" panose="02020603050405020304" pitchFamily="18" charset="0"/>
              </a:rPr>
              <a:t>autonomous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transportation</a:t>
            </a:r>
            <a:r>
              <a:rPr lang="it-IT" sz="1400" b="0" i="0" dirty="0">
                <a:solidFill>
                  <a:srgbClr val="222222"/>
                </a:solidFill>
                <a:effectLst/>
                <a:latin typeface="Times New Roman" panose="02020603050405020304" pitchFamily="18" charset="0"/>
                <a:cs typeface="Times New Roman" panose="02020603050405020304" pitchFamily="18" charset="0"/>
              </a:rPr>
              <a:t>. In </a:t>
            </a:r>
            <a:r>
              <a:rPr lang="it-IT" sz="1400" b="0" i="1" dirty="0" err="1">
                <a:solidFill>
                  <a:srgbClr val="222222"/>
                </a:solidFill>
                <a:effectLst/>
                <a:latin typeface="Times New Roman" panose="02020603050405020304" pitchFamily="18" charset="0"/>
                <a:cs typeface="Times New Roman" panose="02020603050405020304" pitchFamily="18" charset="0"/>
              </a:rPr>
              <a:t>Effective</a:t>
            </a:r>
            <a:r>
              <a:rPr lang="it-IT" sz="1400" b="0" i="1" dirty="0">
                <a:solidFill>
                  <a:srgbClr val="222222"/>
                </a:solidFill>
                <a:effectLst/>
                <a:latin typeface="Times New Roman" panose="02020603050405020304" pitchFamily="18" charset="0"/>
                <a:cs typeface="Times New Roman" panose="02020603050405020304" pitchFamily="18" charset="0"/>
              </a:rPr>
              <a:t> AI, Blockchain, and E-Governance Applications for Knowledge Discovery and Management</a:t>
            </a:r>
            <a:r>
              <a:rPr lang="it-IT" sz="1400" b="0" i="0" dirty="0">
                <a:solidFill>
                  <a:srgbClr val="222222"/>
                </a:solidFill>
                <a:effectLst/>
                <a:latin typeface="Times New Roman" panose="02020603050405020304" pitchFamily="18" charset="0"/>
                <a:cs typeface="Times New Roman" panose="02020603050405020304" pitchFamily="18" charset="0"/>
              </a:rPr>
              <a:t> (pp. 176-194). IGI Global.</a:t>
            </a:r>
            <a:endParaRPr lang="en-US" sz="1400" b="0" i="0" dirty="0">
              <a:solidFill>
                <a:srgbClr val="222222"/>
              </a:solidFill>
              <a:effectLst/>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Malik, S. (2020). The changing face of regulatory, compliance and audit. </a:t>
            </a:r>
            <a:r>
              <a:rPr lang="en-US" sz="1400" b="0" i="1" dirty="0">
                <a:solidFill>
                  <a:srgbClr val="222222"/>
                </a:solidFill>
                <a:effectLst/>
                <a:latin typeface="Times New Roman" panose="02020603050405020304" pitchFamily="18" charset="0"/>
                <a:cs typeface="Times New Roman" panose="02020603050405020304" pitchFamily="18" charset="0"/>
              </a:rPr>
              <a:t>The AI Book: The Artificial Intelligence Handbook for Investors, Entrepreneurs and FinTech Visionaries</a:t>
            </a:r>
            <a:r>
              <a:rPr lang="en-US" sz="1400" b="0" i="0" dirty="0">
                <a:solidFill>
                  <a:srgbClr val="222222"/>
                </a:solidFill>
                <a:effectLst/>
                <a:latin typeface="Times New Roman" panose="02020603050405020304" pitchFamily="18" charset="0"/>
                <a:cs typeface="Times New Roman" panose="02020603050405020304" pitchFamily="18" charset="0"/>
              </a:rPr>
              <a:t>, 223-224.</a:t>
            </a:r>
          </a:p>
          <a:p>
            <a:r>
              <a:rPr lang="en-US" sz="1400" b="0" i="0" dirty="0" err="1">
                <a:solidFill>
                  <a:srgbClr val="222222"/>
                </a:solidFill>
                <a:effectLst/>
                <a:latin typeface="Times New Roman" panose="02020603050405020304" pitchFamily="18" charset="0"/>
                <a:cs typeface="Times New Roman" panose="02020603050405020304" pitchFamily="18" charset="0"/>
              </a:rPr>
              <a:t>Melnychenko</a:t>
            </a:r>
            <a:r>
              <a:rPr lang="en-US" sz="1400" b="0" i="0" dirty="0">
                <a:solidFill>
                  <a:srgbClr val="222222"/>
                </a:solidFill>
                <a:effectLst/>
                <a:latin typeface="Times New Roman" panose="02020603050405020304" pitchFamily="18" charset="0"/>
                <a:cs typeface="Times New Roman" panose="02020603050405020304" pitchFamily="18" charset="0"/>
              </a:rPr>
              <a:t>, O. (2020). Assessment of financial security of an enterprise on the basis of behavioral economics. </a:t>
            </a:r>
            <a:r>
              <a:rPr lang="en-US" sz="1400" b="0" i="1" dirty="0">
                <a:solidFill>
                  <a:srgbClr val="222222"/>
                </a:solidFill>
                <a:effectLst/>
                <a:latin typeface="Times New Roman" panose="02020603050405020304" pitchFamily="18" charset="0"/>
                <a:cs typeface="Times New Roman" panose="02020603050405020304" pitchFamily="18" charset="0"/>
              </a:rPr>
              <a:t>Bulletin Of The Cherkasy Bohdan </a:t>
            </a:r>
            <a:r>
              <a:rPr lang="en-US" sz="1400" b="0" i="1" dirty="0" err="1">
                <a:solidFill>
                  <a:srgbClr val="222222"/>
                </a:solidFill>
                <a:effectLst/>
                <a:latin typeface="Times New Roman" panose="02020603050405020304" pitchFamily="18" charset="0"/>
                <a:cs typeface="Times New Roman" panose="02020603050405020304" pitchFamily="18" charset="0"/>
              </a:rPr>
              <a:t>Khmelnytsky</a:t>
            </a:r>
            <a:r>
              <a:rPr lang="en-US" sz="1400" b="0" i="1" dirty="0">
                <a:solidFill>
                  <a:srgbClr val="222222"/>
                </a:solidFill>
                <a:effectLst/>
                <a:latin typeface="Times New Roman" panose="02020603050405020304" pitchFamily="18" charset="0"/>
                <a:cs typeface="Times New Roman" panose="02020603050405020304" pitchFamily="18" charset="0"/>
              </a:rPr>
              <a:t> National University. Economic Sciences</a:t>
            </a:r>
            <a:r>
              <a:rPr lang="en-US" sz="1400" b="0" i="0" dirty="0">
                <a:solidFill>
                  <a:srgbClr val="222222"/>
                </a:solidFill>
                <a:effectLst/>
                <a:latin typeface="Times New Roman" panose="02020603050405020304" pitchFamily="18" charset="0"/>
                <a:cs typeface="Times New Roman" panose="02020603050405020304" pitchFamily="18" charset="0"/>
              </a:rPr>
              <a:t>, 44-59.</a:t>
            </a:r>
          </a:p>
          <a:p>
            <a:r>
              <a:rPr lang="it-IT" sz="1400" b="0" i="0" dirty="0">
                <a:solidFill>
                  <a:srgbClr val="222222"/>
                </a:solidFill>
                <a:effectLst/>
                <a:latin typeface="Times New Roman" panose="02020603050405020304" pitchFamily="18" charset="0"/>
                <a:cs typeface="Times New Roman" panose="02020603050405020304" pitchFamily="18" charset="0"/>
              </a:rPr>
              <a:t>Monteiro, W. R., &amp; </a:t>
            </a:r>
            <a:r>
              <a:rPr lang="it-IT" sz="1400" b="0" i="0" dirty="0" err="1">
                <a:solidFill>
                  <a:srgbClr val="222222"/>
                </a:solidFill>
                <a:effectLst/>
                <a:latin typeface="Times New Roman" panose="02020603050405020304" pitchFamily="18" charset="0"/>
                <a:cs typeface="Times New Roman" panose="02020603050405020304" pitchFamily="18" charset="0"/>
              </a:rPr>
              <a:t>Reynoso</a:t>
            </a:r>
            <a:r>
              <a:rPr lang="it-IT" sz="1400" b="0" i="0" dirty="0">
                <a:solidFill>
                  <a:srgbClr val="222222"/>
                </a:solidFill>
                <a:effectLst/>
                <a:latin typeface="Times New Roman" panose="02020603050405020304" pitchFamily="18" charset="0"/>
                <a:cs typeface="Times New Roman" panose="02020603050405020304" pitchFamily="18" charset="0"/>
              </a:rPr>
              <a:t>-Meza, G. (2023). A multi-</a:t>
            </a:r>
            <a:r>
              <a:rPr lang="it-IT" sz="1400" b="0" i="0" dirty="0" err="1">
                <a:solidFill>
                  <a:srgbClr val="222222"/>
                </a:solidFill>
                <a:effectLst/>
                <a:latin typeface="Times New Roman" panose="02020603050405020304" pitchFamily="18" charset="0"/>
                <a:cs typeface="Times New Roman" panose="02020603050405020304" pitchFamily="18" charset="0"/>
              </a:rPr>
              <a:t>objective</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optimization</a:t>
            </a:r>
            <a:r>
              <a:rPr lang="it-IT" sz="1400" b="0" i="0" dirty="0">
                <a:solidFill>
                  <a:srgbClr val="222222"/>
                </a:solidFill>
                <a:effectLst/>
                <a:latin typeface="Times New Roman" panose="02020603050405020304" pitchFamily="18" charset="0"/>
                <a:cs typeface="Times New Roman" panose="02020603050405020304" pitchFamily="18" charset="0"/>
              </a:rPr>
              <a:t> design to generate surrogate machine learning models in </a:t>
            </a:r>
            <a:r>
              <a:rPr lang="it-IT" sz="1400" b="0" i="0" dirty="0" err="1">
                <a:solidFill>
                  <a:srgbClr val="222222"/>
                </a:solidFill>
                <a:effectLst/>
                <a:latin typeface="Times New Roman" panose="02020603050405020304" pitchFamily="18" charset="0"/>
                <a:cs typeface="Times New Roman" panose="02020603050405020304" pitchFamily="18" charset="0"/>
              </a:rPr>
              <a:t>explainable</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a:t>
            </a:r>
            <a:r>
              <a:rPr lang="it-IT" sz="1400" b="0" i="0" dirty="0" err="1">
                <a:solidFill>
                  <a:srgbClr val="222222"/>
                </a:solidFill>
                <a:effectLst/>
                <a:latin typeface="Times New Roman" panose="02020603050405020304" pitchFamily="18" charset="0"/>
                <a:cs typeface="Times New Roman" panose="02020603050405020304" pitchFamily="18" charset="0"/>
              </a:rPr>
              <a:t>applications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EURO Journal on </a:t>
            </a:r>
            <a:r>
              <a:rPr lang="it-IT" sz="1400" b="0" i="1" dirty="0" err="1">
                <a:solidFill>
                  <a:srgbClr val="222222"/>
                </a:solidFill>
                <a:effectLst/>
                <a:latin typeface="Times New Roman" panose="02020603050405020304" pitchFamily="18" charset="0"/>
                <a:cs typeface="Times New Roman" panose="02020603050405020304" pitchFamily="18" charset="0"/>
              </a:rPr>
              <a:t>Decision</a:t>
            </a:r>
            <a:r>
              <a:rPr lang="it-IT" sz="1400" b="0" i="1" dirty="0">
                <a:solidFill>
                  <a:srgbClr val="222222"/>
                </a:solidFill>
                <a:effectLst/>
                <a:latin typeface="Times New Roman" panose="02020603050405020304" pitchFamily="18" charset="0"/>
                <a:cs typeface="Times New Roman" panose="02020603050405020304" pitchFamily="18" charset="0"/>
              </a:rPr>
              <a:t> </a:t>
            </a:r>
            <a:r>
              <a:rPr lang="it-IT" sz="1400" b="0" i="1" dirty="0" err="1">
                <a:solidFill>
                  <a:srgbClr val="222222"/>
                </a:solidFill>
                <a:effectLst/>
                <a:latin typeface="Times New Roman" panose="02020603050405020304" pitchFamily="18" charset="0"/>
                <a:cs typeface="Times New Roman" panose="02020603050405020304" pitchFamily="18" charset="0"/>
              </a:rPr>
              <a:t>Processes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11</a:t>
            </a:r>
            <a:r>
              <a:rPr lang="it-IT" sz="1400" b="0" i="0" dirty="0">
                <a:solidFill>
                  <a:srgbClr val="222222"/>
                </a:solidFill>
                <a:effectLst/>
                <a:latin typeface="Times New Roman" panose="02020603050405020304" pitchFamily="18" charset="0"/>
                <a:cs typeface="Times New Roman" panose="02020603050405020304" pitchFamily="18" charset="0"/>
              </a:rPr>
              <a:t>, 100040.</a:t>
            </a:r>
          </a:p>
          <a:p>
            <a:r>
              <a:rPr lang="it-IT" sz="1400" b="0" i="0" dirty="0" err="1">
                <a:solidFill>
                  <a:srgbClr val="222222"/>
                </a:solidFill>
                <a:effectLst/>
                <a:latin typeface="Times New Roman" panose="02020603050405020304" pitchFamily="18" charset="0"/>
                <a:cs typeface="Times New Roman" panose="02020603050405020304" pitchFamily="18" charset="0"/>
              </a:rPr>
              <a:t>Mugwira</a:t>
            </a:r>
            <a:r>
              <a:rPr lang="it-IT" sz="1400" b="0" i="0" dirty="0">
                <a:solidFill>
                  <a:srgbClr val="222222"/>
                </a:solidFill>
                <a:effectLst/>
                <a:latin typeface="Times New Roman" panose="02020603050405020304" pitchFamily="18" charset="0"/>
                <a:cs typeface="Times New Roman" panose="02020603050405020304" pitchFamily="18" charset="0"/>
              </a:rPr>
              <a:t>, T. (2022). Internet </a:t>
            </a:r>
            <a:r>
              <a:rPr lang="it-IT" sz="1400" b="0" i="0" dirty="0" err="1">
                <a:solidFill>
                  <a:srgbClr val="222222"/>
                </a:solidFill>
                <a:effectLst/>
                <a:latin typeface="Times New Roman" panose="02020603050405020304" pitchFamily="18" charset="0"/>
                <a:cs typeface="Times New Roman" panose="02020603050405020304" pitchFamily="18" charset="0"/>
              </a:rPr>
              <a:t>Related</a:t>
            </a:r>
            <a:r>
              <a:rPr lang="it-IT" sz="1400" b="0" i="0" dirty="0">
                <a:solidFill>
                  <a:srgbClr val="222222"/>
                </a:solidFill>
                <a:effectLst/>
                <a:latin typeface="Times New Roman" panose="02020603050405020304" pitchFamily="18" charset="0"/>
                <a:cs typeface="Times New Roman" panose="02020603050405020304" pitchFamily="18" charset="0"/>
              </a:rPr>
              <a:t> Technologies in the auditing </a:t>
            </a:r>
            <a:r>
              <a:rPr lang="it-IT" sz="1400" b="0" i="0" dirty="0" err="1">
                <a:solidFill>
                  <a:srgbClr val="222222"/>
                </a:solidFill>
                <a:effectLst/>
                <a:latin typeface="Times New Roman" panose="02020603050405020304" pitchFamily="18" charset="0"/>
                <a:cs typeface="Times New Roman" panose="02020603050405020304" pitchFamily="18" charset="0"/>
              </a:rPr>
              <a:t>profession</a:t>
            </a:r>
            <a:r>
              <a:rPr lang="it-IT" sz="1400" b="0" i="0" dirty="0">
                <a:solidFill>
                  <a:srgbClr val="222222"/>
                </a:solidFill>
                <a:effectLst/>
                <a:latin typeface="Times New Roman" panose="02020603050405020304" pitchFamily="18" charset="0"/>
                <a:cs typeface="Times New Roman" panose="02020603050405020304" pitchFamily="18" charset="0"/>
              </a:rPr>
              <a:t>: A WOS </a:t>
            </a:r>
            <a:r>
              <a:rPr lang="it-IT" sz="1400" b="0" i="0" dirty="0" err="1">
                <a:solidFill>
                  <a:srgbClr val="222222"/>
                </a:solidFill>
                <a:effectLst/>
                <a:latin typeface="Times New Roman" panose="02020603050405020304" pitchFamily="18" charset="0"/>
                <a:cs typeface="Times New Roman" panose="02020603050405020304" pitchFamily="18" charset="0"/>
              </a:rPr>
              <a:t>bibliometric</a:t>
            </a:r>
            <a:r>
              <a:rPr lang="it-IT" sz="1400" b="0" i="0" dirty="0">
                <a:solidFill>
                  <a:srgbClr val="222222"/>
                </a:solidFill>
                <a:effectLst/>
                <a:latin typeface="Times New Roman" panose="02020603050405020304" pitchFamily="18" charset="0"/>
                <a:cs typeface="Times New Roman" panose="02020603050405020304" pitchFamily="18" charset="0"/>
              </a:rPr>
              <a:t> review of the </a:t>
            </a:r>
            <a:r>
              <a:rPr lang="it-IT" sz="1400" b="0" i="0" dirty="0" err="1">
                <a:solidFill>
                  <a:srgbClr val="222222"/>
                </a:solidFill>
                <a:effectLst/>
                <a:latin typeface="Times New Roman" panose="02020603050405020304" pitchFamily="18" charset="0"/>
                <a:cs typeface="Times New Roman" panose="02020603050405020304" pitchFamily="18" charset="0"/>
              </a:rPr>
              <a:t>past</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three</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decades</a:t>
            </a:r>
            <a:r>
              <a:rPr lang="it-IT" sz="1400" b="0" i="0" dirty="0">
                <a:solidFill>
                  <a:srgbClr val="222222"/>
                </a:solidFill>
                <a:effectLst/>
                <a:latin typeface="Times New Roman" panose="02020603050405020304" pitchFamily="18" charset="0"/>
                <a:cs typeface="Times New Roman" panose="02020603050405020304" pitchFamily="18" charset="0"/>
              </a:rPr>
              <a:t> and </a:t>
            </a:r>
            <a:r>
              <a:rPr lang="it-IT" sz="1400" b="0" i="0" dirty="0" err="1">
                <a:solidFill>
                  <a:srgbClr val="222222"/>
                </a:solidFill>
                <a:effectLst/>
                <a:latin typeface="Times New Roman" panose="02020603050405020304" pitchFamily="18" charset="0"/>
                <a:cs typeface="Times New Roman" panose="02020603050405020304" pitchFamily="18" charset="0"/>
              </a:rPr>
              <a:t>conceptual</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structure</a:t>
            </a:r>
            <a:r>
              <a:rPr lang="it-IT" sz="1400" b="0" i="0" dirty="0">
                <a:solidFill>
                  <a:srgbClr val="222222"/>
                </a:solidFill>
                <a:effectLst/>
                <a:latin typeface="Times New Roman" panose="02020603050405020304" pitchFamily="18" charset="0"/>
                <a:cs typeface="Times New Roman" panose="02020603050405020304" pitchFamily="18" charset="0"/>
              </a:rPr>
              <a:t> mapping: </a:t>
            </a:r>
            <a:r>
              <a:rPr lang="it-IT" sz="1400" b="0" i="0" dirty="0" err="1">
                <a:solidFill>
                  <a:srgbClr val="222222"/>
                </a:solidFill>
                <a:effectLst/>
                <a:latin typeface="Times New Roman" panose="02020603050405020304" pitchFamily="18" charset="0"/>
                <a:cs typeface="Times New Roman" panose="02020603050405020304" pitchFamily="18" charset="0"/>
              </a:rPr>
              <a:t>Tecnologías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relacionadas</a:t>
            </a:r>
            <a:r>
              <a:rPr lang="it-IT" sz="1400" b="0" i="0" dirty="0">
                <a:solidFill>
                  <a:srgbClr val="222222"/>
                </a:solidFill>
                <a:effectLst/>
                <a:latin typeface="Times New Roman" panose="02020603050405020304" pitchFamily="18" charset="0"/>
                <a:cs typeface="Times New Roman" panose="02020603050405020304" pitchFamily="18" charset="0"/>
              </a:rPr>
              <a:t> con Internet en la </a:t>
            </a:r>
            <a:r>
              <a:rPr lang="it-IT" sz="1400" b="0" i="0" dirty="0" err="1">
                <a:solidFill>
                  <a:srgbClr val="222222"/>
                </a:solidFill>
                <a:effectLst/>
                <a:latin typeface="Times New Roman" panose="02020603050405020304" pitchFamily="18" charset="0"/>
                <a:cs typeface="Times New Roman" panose="02020603050405020304" pitchFamily="18" charset="0"/>
              </a:rPr>
              <a:t>profesión</a:t>
            </a:r>
            <a:r>
              <a:rPr lang="it-IT" sz="1400" b="0" i="0" dirty="0">
                <a:solidFill>
                  <a:srgbClr val="222222"/>
                </a:solidFill>
                <a:effectLst/>
                <a:latin typeface="Times New Roman" panose="02020603050405020304" pitchFamily="18" charset="0"/>
                <a:cs typeface="Times New Roman" panose="02020603050405020304" pitchFamily="18" charset="0"/>
              </a:rPr>
              <a:t> de auditor: Una </a:t>
            </a:r>
            <a:r>
              <a:rPr lang="it-IT" sz="1400" b="0" i="0" dirty="0" err="1">
                <a:solidFill>
                  <a:srgbClr val="222222"/>
                </a:solidFill>
                <a:effectLst/>
                <a:latin typeface="Times New Roman" panose="02020603050405020304" pitchFamily="18" charset="0"/>
                <a:cs typeface="Times New Roman" panose="02020603050405020304" pitchFamily="18" charset="0"/>
              </a:rPr>
              <a:t>revisión</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bibliométrica</a:t>
            </a:r>
            <a:r>
              <a:rPr lang="it-IT" sz="1400" b="0" i="0" dirty="0">
                <a:solidFill>
                  <a:srgbClr val="222222"/>
                </a:solidFill>
                <a:effectLst/>
                <a:latin typeface="Times New Roman" panose="02020603050405020304" pitchFamily="18" charset="0"/>
                <a:cs typeface="Times New Roman" panose="02020603050405020304" pitchFamily="18" charset="0"/>
              </a:rPr>
              <a:t> de la WOS de </a:t>
            </a:r>
            <a:r>
              <a:rPr lang="it-IT" sz="1400" b="0" i="0" dirty="0" err="1">
                <a:solidFill>
                  <a:srgbClr val="222222"/>
                </a:solidFill>
                <a:effectLst/>
                <a:latin typeface="Times New Roman" panose="02020603050405020304" pitchFamily="18" charset="0"/>
                <a:cs typeface="Times New Roman" panose="02020603050405020304" pitchFamily="18" charset="0"/>
              </a:rPr>
              <a:t>las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últimas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tres</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décadas</a:t>
            </a:r>
            <a:r>
              <a:rPr lang="it-IT" sz="1400" b="0" i="0" dirty="0">
                <a:solidFill>
                  <a:srgbClr val="222222"/>
                </a:solidFill>
                <a:effectLst/>
                <a:latin typeface="Times New Roman" panose="02020603050405020304" pitchFamily="18" charset="0"/>
                <a:cs typeface="Times New Roman" panose="02020603050405020304" pitchFamily="18" charset="0"/>
              </a:rPr>
              <a:t> y un </a:t>
            </a:r>
            <a:r>
              <a:rPr lang="it-IT" sz="1400" b="0" i="0" dirty="0" err="1">
                <a:solidFill>
                  <a:srgbClr val="222222"/>
                </a:solidFill>
                <a:effectLst/>
                <a:latin typeface="Times New Roman" panose="02020603050405020304" pitchFamily="18" charset="0"/>
                <a:cs typeface="Times New Roman" panose="02020603050405020304" pitchFamily="18" charset="0"/>
              </a:rPr>
              <a:t>mapa</a:t>
            </a:r>
            <a:r>
              <a:rPr lang="it-IT" sz="1400" b="0" i="0" dirty="0">
                <a:solidFill>
                  <a:srgbClr val="222222"/>
                </a:solidFill>
                <a:effectLst/>
                <a:latin typeface="Times New Roman" panose="02020603050405020304" pitchFamily="18" charset="0"/>
                <a:cs typeface="Times New Roman" panose="02020603050405020304" pitchFamily="18" charset="0"/>
              </a:rPr>
              <a:t> de la </a:t>
            </a:r>
            <a:r>
              <a:rPr lang="it-IT" sz="1400" b="0" i="0" dirty="0" err="1">
                <a:solidFill>
                  <a:srgbClr val="222222"/>
                </a:solidFill>
                <a:effectLst/>
                <a:latin typeface="Times New Roman" panose="02020603050405020304" pitchFamily="18" charset="0"/>
                <a:cs typeface="Times New Roman" panose="02020603050405020304" pitchFamily="18" charset="0"/>
              </a:rPr>
              <a:t>estructura</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conceptual</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err="1">
                <a:solidFill>
                  <a:srgbClr val="222222"/>
                </a:solidFill>
                <a:effectLst/>
                <a:latin typeface="Times New Roman" panose="02020603050405020304" pitchFamily="18" charset="0"/>
                <a:cs typeface="Times New Roman" panose="02020603050405020304" pitchFamily="18" charset="0"/>
              </a:rPr>
              <a:t>Revista</a:t>
            </a:r>
            <a:r>
              <a:rPr lang="it-IT" sz="1400" b="0" i="1" dirty="0">
                <a:solidFill>
                  <a:srgbClr val="222222"/>
                </a:solidFill>
                <a:effectLst/>
                <a:latin typeface="Times New Roman" panose="02020603050405020304" pitchFamily="18" charset="0"/>
                <a:cs typeface="Times New Roman" panose="02020603050405020304" pitchFamily="18" charset="0"/>
              </a:rPr>
              <a:t> de </a:t>
            </a:r>
            <a:r>
              <a:rPr lang="it-IT" sz="1400" b="0" i="1" dirty="0" err="1">
                <a:solidFill>
                  <a:srgbClr val="222222"/>
                </a:solidFill>
                <a:effectLst/>
                <a:latin typeface="Times New Roman" panose="02020603050405020304" pitchFamily="18" charset="0"/>
                <a:cs typeface="Times New Roman" panose="02020603050405020304" pitchFamily="18" charset="0"/>
              </a:rPr>
              <a:t>Contabilidad</a:t>
            </a:r>
            <a:r>
              <a:rPr lang="it-IT" sz="1400" b="0" i="1" dirty="0">
                <a:solidFill>
                  <a:srgbClr val="222222"/>
                </a:solidFill>
                <a:effectLst/>
                <a:latin typeface="Times New Roman" panose="02020603050405020304" pitchFamily="18" charset="0"/>
                <a:cs typeface="Times New Roman" panose="02020603050405020304" pitchFamily="18" charset="0"/>
              </a:rPr>
              <a:t>-Spanish Accounting Review</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25</a:t>
            </a:r>
            <a:r>
              <a:rPr lang="it-IT" sz="1400" b="0" i="0" dirty="0">
                <a:solidFill>
                  <a:srgbClr val="222222"/>
                </a:solidFill>
                <a:effectLst/>
                <a:latin typeface="Times New Roman" panose="02020603050405020304" pitchFamily="18" charset="0"/>
                <a:cs typeface="Times New Roman" panose="02020603050405020304" pitchFamily="18" charset="0"/>
              </a:rPr>
              <a:t>(2), 201-216.</a:t>
            </a:r>
            <a:endParaRPr lang="en-US" sz="1400" b="0" i="0" dirty="0">
              <a:solidFill>
                <a:srgbClr val="222222"/>
              </a:solidFill>
              <a:effectLst/>
              <a:latin typeface="Times New Roman" panose="02020603050405020304" pitchFamily="18" charset="0"/>
              <a:cs typeface="Times New Roman" panose="02020603050405020304" pitchFamily="18" charset="0"/>
            </a:endParaRPr>
          </a:p>
          <a:p>
            <a:r>
              <a:rPr lang="en-US" sz="1400" b="0" i="0" dirty="0" err="1">
                <a:solidFill>
                  <a:srgbClr val="222222"/>
                </a:solidFill>
                <a:effectLst/>
                <a:latin typeface="Times New Roman" panose="02020603050405020304" pitchFamily="18" charset="0"/>
                <a:cs typeface="Times New Roman" panose="02020603050405020304" pitchFamily="18" charset="0"/>
              </a:rPr>
              <a:t>Munoko</a:t>
            </a:r>
            <a:r>
              <a:rPr lang="en-US" sz="1400" b="0" i="0" dirty="0">
                <a:solidFill>
                  <a:srgbClr val="222222"/>
                </a:solidFill>
                <a:effectLst/>
                <a:latin typeface="Times New Roman" panose="02020603050405020304" pitchFamily="18" charset="0"/>
                <a:cs typeface="Times New Roman" panose="02020603050405020304" pitchFamily="18" charset="0"/>
              </a:rPr>
              <a:t>, I., Brown-Liburd, H. L., &amp; </a:t>
            </a:r>
            <a:r>
              <a:rPr lang="en-US" sz="1400" b="0" i="0" dirty="0" err="1">
                <a:solidFill>
                  <a:srgbClr val="222222"/>
                </a:solidFill>
                <a:effectLst/>
                <a:latin typeface="Times New Roman" panose="02020603050405020304" pitchFamily="18" charset="0"/>
                <a:cs typeface="Times New Roman" panose="02020603050405020304" pitchFamily="18" charset="0"/>
              </a:rPr>
              <a:t>Vasarhelyi</a:t>
            </a:r>
            <a:r>
              <a:rPr lang="en-US" sz="1400" b="0" i="0" dirty="0">
                <a:solidFill>
                  <a:srgbClr val="222222"/>
                </a:solidFill>
                <a:effectLst/>
                <a:latin typeface="Times New Roman" panose="02020603050405020304" pitchFamily="18" charset="0"/>
                <a:cs typeface="Times New Roman" panose="02020603050405020304" pitchFamily="18" charset="0"/>
              </a:rPr>
              <a:t>, M. (2020). The ethical implications of using artificial intelligence in auditing. </a:t>
            </a:r>
            <a:r>
              <a:rPr lang="en-US" sz="1400" b="0" i="1" dirty="0">
                <a:solidFill>
                  <a:srgbClr val="222222"/>
                </a:solidFill>
                <a:effectLst/>
                <a:latin typeface="Times New Roman" panose="02020603050405020304" pitchFamily="18" charset="0"/>
                <a:cs typeface="Times New Roman" panose="02020603050405020304" pitchFamily="18" charset="0"/>
              </a:rPr>
              <a:t>Journal of business ethics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167</a:t>
            </a:r>
            <a:r>
              <a:rPr lang="en-US" sz="1400" b="0" i="0" dirty="0">
                <a:solidFill>
                  <a:srgbClr val="222222"/>
                </a:solidFill>
                <a:effectLst/>
                <a:latin typeface="Times New Roman" panose="02020603050405020304" pitchFamily="18" charset="0"/>
                <a:cs typeface="Times New Roman" panose="02020603050405020304" pitchFamily="18" charset="0"/>
              </a:rPr>
              <a:t>(2), 209-234.</a:t>
            </a:r>
          </a:p>
          <a:p>
            <a:r>
              <a:rPr lang="en-US" sz="1400" b="0" i="0" dirty="0">
                <a:solidFill>
                  <a:srgbClr val="222222"/>
                </a:solidFill>
                <a:effectLst/>
                <a:latin typeface="Times New Roman" panose="02020603050405020304" pitchFamily="18" charset="0"/>
                <a:cs typeface="Times New Roman" panose="02020603050405020304" pitchFamily="18" charset="0"/>
              </a:rPr>
              <a:t>Nguyen, P. T., Kend, M., &amp; Le, D. Q. (2024). Digital transformation in Vietnam: the impacts on external auditors and their practices. </a:t>
            </a:r>
            <a:r>
              <a:rPr lang="en-US" sz="1400" b="0" i="1" dirty="0">
                <a:solidFill>
                  <a:srgbClr val="222222"/>
                </a:solidFill>
                <a:effectLst/>
                <a:latin typeface="Times New Roman" panose="02020603050405020304" pitchFamily="18" charset="0"/>
                <a:cs typeface="Times New Roman" panose="02020603050405020304" pitchFamily="18" charset="0"/>
              </a:rPr>
              <a:t>Pacific Accounting Review</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36</a:t>
            </a:r>
            <a:r>
              <a:rPr lang="en-US" sz="1400" b="0" i="0" dirty="0">
                <a:solidFill>
                  <a:srgbClr val="222222"/>
                </a:solidFill>
                <a:effectLst/>
                <a:latin typeface="Times New Roman" panose="02020603050405020304" pitchFamily="18" charset="0"/>
                <a:cs typeface="Times New Roman" panose="02020603050405020304" pitchFamily="18" charset="0"/>
              </a:rPr>
              <a:t>(1), 144-160.</a:t>
            </a:r>
          </a:p>
        </p:txBody>
      </p:sp>
    </p:spTree>
    <p:extLst>
      <p:ext uri="{BB962C8B-B14F-4D97-AF65-F5344CB8AC3E}">
        <p14:creationId xmlns:p14="http://schemas.microsoft.com/office/powerpoint/2010/main" val="3073178639"/>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011D0-E008-CD86-DE48-04A318FBA4F4}"/>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A0715C9D-A09E-11B7-D875-30663142CBF2}"/>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a:t>
            </a:r>
            <a:r>
              <a:rPr lang="en-GB" sz="2000" baseline="-25000" dirty="0">
                <a:solidFill>
                  <a:srgbClr val="1A415D"/>
                </a:solidFill>
              </a:rPr>
              <a:t>5</a:t>
            </a:r>
            <a:endParaRPr lang="en-GB" sz="2000" noProof="0" dirty="0"/>
          </a:p>
        </p:txBody>
      </p:sp>
      <p:sp>
        <p:nvSpPr>
          <p:cNvPr id="5" name="Segnaposto contenuto 4">
            <a:extLst>
              <a:ext uri="{FF2B5EF4-FFF2-40B4-BE49-F238E27FC236}">
                <a16:creationId xmlns:a16="http://schemas.microsoft.com/office/drawing/2014/main" id="{65DBB481-3DE3-8E3E-9CD5-8CFD63D36286}"/>
              </a:ext>
            </a:extLst>
          </p:cNvPr>
          <p:cNvSpPr>
            <a:spLocks noGrp="1"/>
          </p:cNvSpPr>
          <p:nvPr>
            <p:ph idx="1"/>
          </p:nvPr>
        </p:nvSpPr>
        <p:spPr/>
        <p:txBody>
          <a:bodyPr>
            <a:noAutofit/>
          </a:bodyPr>
          <a:lstStyle/>
          <a:p>
            <a:r>
              <a:rPr lang="en-US" sz="1400" b="0" i="0" dirty="0">
                <a:solidFill>
                  <a:srgbClr val="222222"/>
                </a:solidFill>
                <a:effectLst/>
                <a:latin typeface="Times New Roman" panose="02020603050405020304" pitchFamily="18" charset="0"/>
                <a:cs typeface="Times New Roman" panose="02020603050405020304" pitchFamily="18" charset="0"/>
              </a:rPr>
              <a:t>Noordin, N. A., </a:t>
            </a:r>
            <a:r>
              <a:rPr lang="en-US" sz="1400" b="0" i="0" dirty="0" err="1">
                <a:solidFill>
                  <a:srgbClr val="222222"/>
                </a:solidFill>
                <a:effectLst/>
                <a:latin typeface="Times New Roman" panose="02020603050405020304" pitchFamily="18" charset="0"/>
                <a:cs typeface="Times New Roman" panose="02020603050405020304" pitchFamily="18" charset="0"/>
              </a:rPr>
              <a:t>Hussainey</a:t>
            </a:r>
            <a:r>
              <a:rPr lang="en-US" sz="1400" b="0" i="0" dirty="0">
                <a:solidFill>
                  <a:srgbClr val="222222"/>
                </a:solidFill>
                <a:effectLst/>
                <a:latin typeface="Times New Roman" panose="02020603050405020304" pitchFamily="18" charset="0"/>
                <a:cs typeface="Times New Roman" panose="02020603050405020304" pitchFamily="18" charset="0"/>
              </a:rPr>
              <a:t>, K., &amp; Hayek, A. F. (2022). The use of artificial intelligence and audit quality: An analysis from the perspectives of external auditors in the UAE. </a:t>
            </a:r>
            <a:r>
              <a:rPr lang="en-US" sz="1400" b="0" i="1" dirty="0">
                <a:solidFill>
                  <a:srgbClr val="222222"/>
                </a:solidFill>
                <a:effectLst/>
                <a:latin typeface="Times New Roman" panose="02020603050405020304" pitchFamily="18" charset="0"/>
                <a:cs typeface="Times New Roman" panose="02020603050405020304" pitchFamily="18" charset="0"/>
              </a:rPr>
              <a:t>Journal of Risk and Financial Management</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15</a:t>
            </a:r>
            <a:r>
              <a:rPr lang="en-US" sz="1400" b="0" i="0" dirty="0">
                <a:solidFill>
                  <a:srgbClr val="222222"/>
                </a:solidFill>
                <a:effectLst/>
                <a:latin typeface="Times New Roman" panose="02020603050405020304" pitchFamily="18" charset="0"/>
                <a:cs typeface="Times New Roman" panose="02020603050405020304" pitchFamily="18" charset="0"/>
              </a:rPr>
              <a:t>(8), 339.</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US" sz="1400" b="0" i="0" dirty="0" err="1">
                <a:solidFill>
                  <a:srgbClr val="222222"/>
                </a:solidFill>
                <a:effectLst/>
                <a:latin typeface="Times New Roman" panose="02020603050405020304" pitchFamily="18" charset="0"/>
                <a:cs typeface="Times New Roman" panose="02020603050405020304" pitchFamily="18" charset="0"/>
              </a:rPr>
              <a:t>Nouraldeen</a:t>
            </a:r>
            <a:r>
              <a:rPr lang="en-US" sz="1400" b="0" i="0" dirty="0">
                <a:solidFill>
                  <a:srgbClr val="222222"/>
                </a:solidFill>
                <a:effectLst/>
                <a:latin typeface="Times New Roman" panose="02020603050405020304" pitchFamily="18" charset="0"/>
                <a:cs typeface="Times New Roman" panose="02020603050405020304" pitchFamily="18" charset="0"/>
              </a:rPr>
              <a:t>, R. M. (2023). The impact of technology readiness and use perceptions on students’ adoption of artificial intelligence: the moderating role of gender. </a:t>
            </a:r>
            <a:r>
              <a:rPr lang="en-US" sz="1400" b="0" i="1" dirty="0">
                <a:solidFill>
                  <a:srgbClr val="222222"/>
                </a:solidFill>
                <a:effectLst/>
                <a:latin typeface="Times New Roman" panose="02020603050405020304" pitchFamily="18" charset="0"/>
                <a:cs typeface="Times New Roman" panose="02020603050405020304" pitchFamily="18" charset="0"/>
              </a:rPr>
              <a:t>Development and Learning in Organizations: An International Journal</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37</a:t>
            </a:r>
            <a:r>
              <a:rPr lang="en-US" sz="1400" b="0" i="0" dirty="0">
                <a:solidFill>
                  <a:srgbClr val="222222"/>
                </a:solidFill>
                <a:effectLst/>
                <a:latin typeface="Times New Roman" panose="02020603050405020304" pitchFamily="18" charset="0"/>
                <a:cs typeface="Times New Roman" panose="02020603050405020304" pitchFamily="18" charset="0"/>
              </a:rPr>
              <a:t>(3), 7-10.	</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Patel, P., &amp; Uddin, M. N. (2022). AI for algorithmic auditing: mitigating bias and improving fairness in big data systems.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International Journal of Social Analytics, 7(12),</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39-48.</a:t>
            </a:r>
          </a:p>
          <a:p>
            <a:r>
              <a:rPr lang="en-US" sz="1400" b="0" i="0" dirty="0" err="1">
                <a:solidFill>
                  <a:srgbClr val="222222"/>
                </a:solidFill>
                <a:effectLst/>
                <a:latin typeface="Times New Roman" panose="02020603050405020304" pitchFamily="18" charset="0"/>
                <a:cs typeface="Times New Roman" panose="02020603050405020304" pitchFamily="18" charset="0"/>
              </a:rPr>
              <a:t>Puthukulam</a:t>
            </a:r>
            <a:r>
              <a:rPr lang="en-US" sz="1400" b="0" i="0" dirty="0">
                <a:solidFill>
                  <a:srgbClr val="222222"/>
                </a:solidFill>
                <a:effectLst/>
                <a:latin typeface="Times New Roman" panose="02020603050405020304" pitchFamily="18" charset="0"/>
                <a:cs typeface="Times New Roman" panose="02020603050405020304" pitchFamily="18" charset="0"/>
              </a:rPr>
              <a:t>, G., Ravikumar, A., Sharma, R. V. K., &amp; </a:t>
            </a:r>
            <a:r>
              <a:rPr lang="en-US" sz="1400" b="0" i="0" dirty="0" err="1">
                <a:solidFill>
                  <a:srgbClr val="222222"/>
                </a:solidFill>
                <a:effectLst/>
                <a:latin typeface="Times New Roman" panose="02020603050405020304" pitchFamily="18" charset="0"/>
                <a:cs typeface="Times New Roman" panose="02020603050405020304" pitchFamily="18" charset="0"/>
              </a:rPr>
              <a:t>Meesaala</a:t>
            </a:r>
            <a:r>
              <a:rPr lang="en-US" sz="1400" b="0" i="0" dirty="0">
                <a:solidFill>
                  <a:srgbClr val="222222"/>
                </a:solidFill>
                <a:effectLst/>
                <a:latin typeface="Times New Roman" panose="02020603050405020304" pitchFamily="18" charset="0"/>
                <a:cs typeface="Times New Roman" panose="02020603050405020304" pitchFamily="18" charset="0"/>
              </a:rPr>
              <a:t>, K. M. (2021). Auditors’ perception on the impact of artificial intelligence on professional skepticism and judgment in Oman. </a:t>
            </a:r>
            <a:r>
              <a:rPr lang="en-US" sz="1400" b="0" i="1" dirty="0">
                <a:solidFill>
                  <a:srgbClr val="222222"/>
                </a:solidFill>
                <a:effectLst/>
                <a:latin typeface="Times New Roman" panose="02020603050405020304" pitchFamily="18" charset="0"/>
                <a:cs typeface="Times New Roman" panose="02020603050405020304" pitchFamily="18" charset="0"/>
              </a:rPr>
              <a:t>Universal Journal of Accounting and Finance</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9</a:t>
            </a:r>
            <a:r>
              <a:rPr lang="en-US" sz="1400" b="0" i="0" dirty="0">
                <a:solidFill>
                  <a:srgbClr val="222222"/>
                </a:solidFill>
                <a:effectLst/>
                <a:latin typeface="Times New Roman" panose="02020603050405020304" pitchFamily="18" charset="0"/>
                <a:cs typeface="Times New Roman" panose="02020603050405020304" pitchFamily="18" charset="0"/>
              </a:rPr>
              <a:t>(5), 1184-1190.</a:t>
            </a:r>
          </a:p>
          <a:p>
            <a:r>
              <a:rPr lang="en-US" sz="1400" b="0" i="0" dirty="0">
                <a:solidFill>
                  <a:srgbClr val="222222"/>
                </a:solidFill>
                <a:effectLst/>
                <a:latin typeface="Times New Roman" panose="02020603050405020304" pitchFamily="18" charset="0"/>
                <a:cs typeface="Times New Roman" panose="02020603050405020304" pitchFamily="18" charset="0"/>
              </a:rPr>
              <a:t>Rahayu, S. K. (2021). Utilization of artificial intelligence in tax audit in Indonesia. </a:t>
            </a:r>
            <a:r>
              <a:rPr lang="en-US" sz="1400" b="0" i="1" dirty="0">
                <a:solidFill>
                  <a:srgbClr val="222222"/>
                </a:solidFill>
                <a:effectLst/>
                <a:latin typeface="Times New Roman" panose="02020603050405020304" pitchFamily="18" charset="0"/>
                <a:cs typeface="Times New Roman" panose="02020603050405020304" pitchFamily="18" charset="0"/>
              </a:rPr>
              <a:t>Management and Accounting Review (MAR)</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20</a:t>
            </a:r>
            <a:r>
              <a:rPr lang="en-US" sz="1400" b="0" i="0" dirty="0">
                <a:solidFill>
                  <a:srgbClr val="222222"/>
                </a:solidFill>
                <a:effectLst/>
                <a:latin typeface="Times New Roman" panose="02020603050405020304" pitchFamily="18" charset="0"/>
                <a:cs typeface="Times New Roman" panose="02020603050405020304" pitchFamily="18" charset="0"/>
              </a:rPr>
              <a:t>(3), 135-157.</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Raschke, R. L., </a:t>
            </a:r>
            <a:r>
              <a:rPr lang="en-US" sz="1400" b="0" i="0" dirty="0" err="1">
                <a:solidFill>
                  <a:srgbClr val="222222"/>
                </a:solidFill>
                <a:effectLst/>
                <a:latin typeface="Times New Roman" panose="02020603050405020304" pitchFamily="18" charset="0"/>
                <a:cs typeface="Times New Roman" panose="02020603050405020304" pitchFamily="18" charset="0"/>
              </a:rPr>
              <a:t>Saiewitz</a:t>
            </a:r>
            <a:r>
              <a:rPr lang="en-US" sz="1400" b="0" i="0" dirty="0">
                <a:solidFill>
                  <a:srgbClr val="222222"/>
                </a:solidFill>
                <a:effectLst/>
                <a:latin typeface="Times New Roman" panose="02020603050405020304" pitchFamily="18" charset="0"/>
                <a:cs typeface="Times New Roman" panose="02020603050405020304" pitchFamily="18" charset="0"/>
              </a:rPr>
              <a:t>, A., </a:t>
            </a:r>
            <a:r>
              <a:rPr lang="en-US" sz="1400" b="0" i="0" dirty="0" err="1">
                <a:solidFill>
                  <a:srgbClr val="222222"/>
                </a:solidFill>
                <a:effectLst/>
                <a:latin typeface="Times New Roman" panose="02020603050405020304" pitchFamily="18" charset="0"/>
                <a:cs typeface="Times New Roman" panose="02020603050405020304" pitchFamily="18" charset="0"/>
              </a:rPr>
              <a:t>Kachroo</a:t>
            </a:r>
            <a:r>
              <a:rPr lang="en-US" sz="1400" b="0" i="0" dirty="0">
                <a:solidFill>
                  <a:srgbClr val="222222"/>
                </a:solidFill>
                <a:effectLst/>
                <a:latin typeface="Times New Roman" panose="02020603050405020304" pitchFamily="18" charset="0"/>
                <a:cs typeface="Times New Roman" panose="02020603050405020304" pitchFamily="18" charset="0"/>
              </a:rPr>
              <a:t>, P., &amp; Lennard, J. B. (2018). AI-enhanced audit inquiry: A research note. </a:t>
            </a:r>
            <a:r>
              <a:rPr lang="en-US" sz="1400" b="0" i="1" dirty="0">
                <a:solidFill>
                  <a:srgbClr val="222222"/>
                </a:solidFill>
                <a:effectLst/>
                <a:latin typeface="Times New Roman" panose="02020603050405020304" pitchFamily="18" charset="0"/>
                <a:cs typeface="Times New Roman" panose="02020603050405020304" pitchFamily="18" charset="0"/>
              </a:rPr>
              <a:t>Journal of Emerging Technologies in Accounting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15</a:t>
            </a:r>
            <a:r>
              <a:rPr lang="en-US" sz="1400" b="0" i="0" dirty="0">
                <a:solidFill>
                  <a:srgbClr val="222222"/>
                </a:solidFill>
                <a:effectLst/>
                <a:latin typeface="Times New Roman" panose="02020603050405020304" pitchFamily="18" charset="0"/>
                <a:cs typeface="Times New Roman" panose="02020603050405020304" pitchFamily="18" charset="0"/>
              </a:rPr>
              <a:t>(2), 111-116.</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GB" sz="1400" kern="100" noProof="0" dirty="0" err="1">
                <a:effectLst/>
                <a:latin typeface="Times New Roman" panose="02020603050405020304" pitchFamily="18" charset="0"/>
                <a:ea typeface="DengXian" panose="02010600030101010101" pitchFamily="2" charset="-122"/>
                <a:cs typeface="Times New Roman" panose="02020603050405020304" pitchFamily="18" charset="0"/>
              </a:rPr>
              <a:t>Samoili</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S., López Cobo, M., </a:t>
            </a:r>
            <a:r>
              <a:rPr lang="en-GB" sz="1400" kern="100" noProof="0" dirty="0" err="1">
                <a:effectLst/>
                <a:latin typeface="Times New Roman" panose="02020603050405020304" pitchFamily="18" charset="0"/>
                <a:ea typeface="DengXian" panose="02010600030101010101" pitchFamily="2" charset="-122"/>
                <a:cs typeface="Times New Roman" panose="02020603050405020304" pitchFamily="18" charset="0"/>
              </a:rPr>
              <a:t>Delipetrev</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B. (2021). AI watch, defining artificial intelligence 2.0 : towards an operational definition and taxonomy for the AI landscape, Publications Office of the European Union. European Commission, Joint Research Centre. </a:t>
            </a:r>
            <a:r>
              <a:rPr lang="en-GB" sz="1400" u="sng" kern="100" noProof="0" dirty="0">
                <a:solidFill>
                  <a:srgbClr val="0563C1"/>
                </a:solidFill>
                <a:effectLst/>
                <a:latin typeface="Times New Roman" panose="02020603050405020304" pitchFamily="18" charset="0"/>
                <a:ea typeface="DengXian" panose="02010600030101010101" pitchFamily="2" charset="-122"/>
                <a:cs typeface="Times New Roman" panose="02020603050405020304" pitchFamily="18" charset="0"/>
                <a:hlinkClick r:id="rId2"/>
              </a:rPr>
              <a:t>https://data.europa.eu/doi/10.2760/019901</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pPr algn="l"/>
            <a:r>
              <a:rPr lang="en-US" sz="1400" b="0" i="0" dirty="0" err="1">
                <a:solidFill>
                  <a:srgbClr val="222222"/>
                </a:solidFill>
                <a:effectLst/>
                <a:latin typeface="Times New Roman" panose="02020603050405020304" pitchFamily="18" charset="0"/>
                <a:cs typeface="Times New Roman" panose="02020603050405020304" pitchFamily="18" charset="0"/>
              </a:rPr>
              <a:t>Seethamraju</a:t>
            </a:r>
            <a:r>
              <a:rPr lang="en-US" sz="1400" b="0" i="0" dirty="0">
                <a:solidFill>
                  <a:srgbClr val="222222"/>
                </a:solidFill>
                <a:effectLst/>
                <a:latin typeface="Times New Roman" panose="02020603050405020304" pitchFamily="18" charset="0"/>
                <a:cs typeface="Times New Roman" panose="02020603050405020304" pitchFamily="18" charset="0"/>
              </a:rPr>
              <a:t>, R., &amp; </a:t>
            </a:r>
            <a:r>
              <a:rPr lang="en-US" sz="1400" b="0" i="0" dirty="0" err="1">
                <a:solidFill>
                  <a:srgbClr val="222222"/>
                </a:solidFill>
                <a:effectLst/>
                <a:latin typeface="Times New Roman" panose="02020603050405020304" pitchFamily="18" charset="0"/>
                <a:cs typeface="Times New Roman" panose="02020603050405020304" pitchFamily="18" charset="0"/>
              </a:rPr>
              <a:t>Hecimovic</a:t>
            </a:r>
            <a:r>
              <a:rPr lang="en-US" sz="1400" b="0" i="0" dirty="0">
                <a:solidFill>
                  <a:srgbClr val="222222"/>
                </a:solidFill>
                <a:effectLst/>
                <a:latin typeface="Times New Roman" panose="02020603050405020304" pitchFamily="18" charset="0"/>
                <a:cs typeface="Times New Roman" panose="02020603050405020304" pitchFamily="18" charset="0"/>
              </a:rPr>
              <a:t>, A. (2023). Adoption of artificial intelligence in auditing: An exploratory study. </a:t>
            </a:r>
            <a:r>
              <a:rPr lang="en-US" sz="1400" b="0" i="1" dirty="0">
                <a:solidFill>
                  <a:srgbClr val="222222"/>
                </a:solidFill>
                <a:effectLst/>
                <a:latin typeface="Times New Roman" panose="02020603050405020304" pitchFamily="18" charset="0"/>
                <a:cs typeface="Times New Roman" panose="02020603050405020304" pitchFamily="18" charset="0"/>
              </a:rPr>
              <a:t>Australian Journal of Management</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48</a:t>
            </a:r>
            <a:r>
              <a:rPr lang="en-US" sz="1400" b="0" i="0" dirty="0">
                <a:solidFill>
                  <a:srgbClr val="222222"/>
                </a:solidFill>
                <a:effectLst/>
                <a:latin typeface="Times New Roman" panose="02020603050405020304" pitchFamily="18" charset="0"/>
                <a:cs typeface="Times New Roman" panose="02020603050405020304" pitchFamily="18" charset="0"/>
              </a:rPr>
              <a:t>(4), 780-800.</a:t>
            </a:r>
            <a:endParaRPr lang="en-GB" sz="1400" b="0" i="0" u="none" strike="noStrike" baseline="0" noProof="0" dirty="0">
              <a:latin typeface="Times New Roman" panose="02020603050405020304" pitchFamily="18" charset="0"/>
              <a:cs typeface="Times New Roman" panose="02020603050405020304" pitchFamily="18" charset="0"/>
            </a:endParaRPr>
          </a:p>
          <a:p>
            <a:pPr algn="l"/>
            <a:r>
              <a:rPr lang="en-US" sz="1400" b="0" i="0" dirty="0">
                <a:solidFill>
                  <a:srgbClr val="222222"/>
                </a:solidFill>
                <a:effectLst/>
                <a:latin typeface="Times New Roman" panose="02020603050405020304" pitchFamily="18" charset="0"/>
                <a:cs typeface="Times New Roman" panose="02020603050405020304" pitchFamily="18" charset="0"/>
              </a:rPr>
              <a:t>Silva, L., Serra, S., &amp; Barbosa, E. (2024). Influence of artificial intelligence on auditing: Perception of audit professionals. In </a:t>
            </a:r>
            <a:r>
              <a:rPr lang="en-US" sz="1400" b="0" i="1" dirty="0">
                <a:solidFill>
                  <a:srgbClr val="222222"/>
                </a:solidFill>
                <a:effectLst/>
                <a:latin typeface="Times New Roman" panose="02020603050405020304" pitchFamily="18" charset="0"/>
                <a:cs typeface="Times New Roman" panose="02020603050405020304" pitchFamily="18" charset="0"/>
              </a:rPr>
              <a:t>Artificial Intelligence Approaches to Sustainable Accounting</a:t>
            </a:r>
            <a:r>
              <a:rPr lang="en-US" sz="1400" b="0" i="0" dirty="0">
                <a:solidFill>
                  <a:srgbClr val="222222"/>
                </a:solidFill>
                <a:effectLst/>
                <a:latin typeface="Times New Roman" panose="02020603050405020304" pitchFamily="18" charset="0"/>
                <a:cs typeface="Times New Roman" panose="02020603050405020304" pitchFamily="18" charset="0"/>
              </a:rPr>
              <a:t> (pp. 149-167). IGI Global.</a:t>
            </a:r>
          </a:p>
          <a:p>
            <a:pPr algn="l"/>
            <a:r>
              <a:rPr lang="en-US" sz="1400" b="0" i="0" dirty="0">
                <a:solidFill>
                  <a:srgbClr val="222222"/>
                </a:solidFill>
                <a:effectLst/>
                <a:latin typeface="Times New Roman" panose="02020603050405020304" pitchFamily="18" charset="0"/>
                <a:cs typeface="Times New Roman" panose="02020603050405020304" pitchFamily="18" charset="0"/>
              </a:rPr>
              <a:t>Taneja, E., &amp; Arora, S. (2021). Impact of AI and Block Chain on Accounts, Finance, Valuations and Auditing—Indian Perspective. </a:t>
            </a:r>
            <a:r>
              <a:rPr lang="en-US" sz="1400" b="0" i="1" dirty="0">
                <a:solidFill>
                  <a:srgbClr val="222222"/>
                </a:solidFill>
                <a:effectLst/>
                <a:latin typeface="Times New Roman" panose="02020603050405020304" pitchFamily="18" charset="0"/>
                <a:cs typeface="Times New Roman" panose="02020603050405020304" pitchFamily="18" charset="0"/>
              </a:rPr>
              <a:t>Ethics and Sustainability in Accounting and Finance, Volume III</a:t>
            </a:r>
            <a:r>
              <a:rPr lang="en-US" sz="1400" b="0" i="0" dirty="0">
                <a:solidFill>
                  <a:srgbClr val="222222"/>
                </a:solidFill>
                <a:effectLst/>
                <a:latin typeface="Times New Roman" panose="02020603050405020304" pitchFamily="18" charset="0"/>
                <a:cs typeface="Times New Roman" panose="02020603050405020304" pitchFamily="18" charset="0"/>
              </a:rPr>
              <a:t>, 205-214.</a:t>
            </a:r>
          </a:p>
          <a:p>
            <a:pPr algn="l"/>
            <a:r>
              <a:rPr lang="en-US" sz="1400" b="0" i="0" dirty="0">
                <a:solidFill>
                  <a:srgbClr val="222222"/>
                </a:solidFill>
                <a:effectLst/>
                <a:latin typeface="Times New Roman" panose="02020603050405020304" pitchFamily="18" charset="0"/>
                <a:cs typeface="Times New Roman" panose="02020603050405020304" pitchFamily="18" charset="0"/>
              </a:rPr>
              <a:t>Tiberius, V., &amp; Hirth, S. (2019). Impacts of digitization on auditing: A Delphi study for Germany. </a:t>
            </a:r>
            <a:r>
              <a:rPr lang="en-US" sz="1400" b="0" i="1" dirty="0">
                <a:solidFill>
                  <a:srgbClr val="222222"/>
                </a:solidFill>
                <a:effectLst/>
                <a:latin typeface="Times New Roman" panose="02020603050405020304" pitchFamily="18" charset="0"/>
                <a:cs typeface="Times New Roman" panose="02020603050405020304" pitchFamily="18" charset="0"/>
              </a:rPr>
              <a:t>Journal of International Accounting, Auditing and Taxation</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37</a:t>
            </a:r>
            <a:r>
              <a:rPr lang="en-US" sz="1400" b="0" i="0" dirty="0">
                <a:solidFill>
                  <a:srgbClr val="222222"/>
                </a:solidFill>
                <a:effectLst/>
                <a:latin typeface="Times New Roman" panose="02020603050405020304" pitchFamily="18" charset="0"/>
                <a:cs typeface="Times New Roman" panose="02020603050405020304" pitchFamily="18" charset="0"/>
              </a:rPr>
              <a:t>, 100288.</a:t>
            </a:r>
          </a:p>
          <a:p>
            <a:pPr algn="l"/>
            <a:r>
              <a:rPr lang="en-US" sz="1400" b="0" i="0" dirty="0" err="1">
                <a:solidFill>
                  <a:srgbClr val="222222"/>
                </a:solidFill>
                <a:effectLst/>
                <a:latin typeface="Times New Roman" panose="02020603050405020304" pitchFamily="18" charset="0"/>
                <a:cs typeface="Times New Roman" panose="02020603050405020304" pitchFamily="18" charset="0"/>
              </a:rPr>
              <a:t>Thottoli</a:t>
            </a:r>
            <a:r>
              <a:rPr lang="en-US" sz="1400" b="0" i="0" dirty="0">
                <a:solidFill>
                  <a:srgbClr val="222222"/>
                </a:solidFill>
                <a:effectLst/>
                <a:latin typeface="Times New Roman" panose="02020603050405020304" pitchFamily="18" charset="0"/>
                <a:cs typeface="Times New Roman" panose="02020603050405020304" pitchFamily="18" charset="0"/>
              </a:rPr>
              <a:t>, M. M. (2024). Leveraging information communication technology (ICT) and artificial intelligence (AI) to enhance auditing practices. </a:t>
            </a:r>
            <a:r>
              <a:rPr lang="en-US" sz="1400" b="0" i="1" dirty="0">
                <a:solidFill>
                  <a:srgbClr val="222222"/>
                </a:solidFill>
                <a:effectLst/>
                <a:latin typeface="Times New Roman" panose="02020603050405020304" pitchFamily="18" charset="0"/>
                <a:cs typeface="Times New Roman" panose="02020603050405020304" pitchFamily="18" charset="0"/>
              </a:rPr>
              <a:t>Accounting Research Journal</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37</a:t>
            </a:r>
            <a:r>
              <a:rPr lang="en-US" sz="1400" b="0" i="0" dirty="0">
                <a:solidFill>
                  <a:srgbClr val="222222"/>
                </a:solidFill>
                <a:effectLst/>
                <a:latin typeface="Times New Roman" panose="02020603050405020304" pitchFamily="18" charset="0"/>
                <a:cs typeface="Times New Roman" panose="02020603050405020304" pitchFamily="18" charset="0"/>
              </a:rPr>
              <a:t>(2), 134-150.</a:t>
            </a:r>
            <a:endParaRPr lang="en-GB" sz="1400" b="0" i="0" u="none" strike="noStrike" baseline="0" noProof="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0927009"/>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DB7B43-40B2-69EC-067D-DDD46A44BE0C}"/>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8A0A02FA-BE81-77D0-1E4C-E806ED0342D7}"/>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a:t>
            </a:r>
            <a:r>
              <a:rPr lang="en-GB" sz="2000" baseline="-25000" dirty="0">
                <a:solidFill>
                  <a:srgbClr val="1A415D"/>
                </a:solidFill>
              </a:rPr>
              <a:t>6</a:t>
            </a:r>
            <a:endParaRPr lang="en-GB" sz="2000" noProof="0" dirty="0"/>
          </a:p>
        </p:txBody>
      </p:sp>
      <p:sp>
        <p:nvSpPr>
          <p:cNvPr id="5" name="Segnaposto contenuto 4">
            <a:extLst>
              <a:ext uri="{FF2B5EF4-FFF2-40B4-BE49-F238E27FC236}">
                <a16:creationId xmlns:a16="http://schemas.microsoft.com/office/drawing/2014/main" id="{0DBD155F-019A-E27C-A92C-DF8D51369B07}"/>
              </a:ext>
            </a:extLst>
          </p:cNvPr>
          <p:cNvSpPr>
            <a:spLocks noGrp="1"/>
          </p:cNvSpPr>
          <p:nvPr>
            <p:ph idx="1"/>
          </p:nvPr>
        </p:nvSpPr>
        <p:spPr/>
        <p:txBody>
          <a:bodyPr>
            <a:noAutofit/>
          </a:bodyPr>
          <a:lstStyle/>
          <a:p>
            <a:pPr algn="l"/>
            <a:r>
              <a:rPr lang="en-US" sz="1400" b="0" i="0" dirty="0" err="1">
                <a:solidFill>
                  <a:srgbClr val="222222"/>
                </a:solidFill>
                <a:effectLst/>
                <a:latin typeface="Times New Roman" panose="02020603050405020304" pitchFamily="18" charset="0"/>
                <a:cs typeface="Times New Roman" panose="02020603050405020304" pitchFamily="18" charset="0"/>
              </a:rPr>
              <a:t>Tsakalakis</a:t>
            </a:r>
            <a:r>
              <a:rPr lang="en-US" sz="1400" b="0" i="0" dirty="0">
                <a:solidFill>
                  <a:srgbClr val="222222"/>
                </a:solidFill>
                <a:effectLst/>
                <a:latin typeface="Times New Roman" panose="02020603050405020304" pitchFamily="18" charset="0"/>
                <a:cs typeface="Times New Roman" panose="02020603050405020304" pitchFamily="18" charset="0"/>
              </a:rPr>
              <a:t>, N., </a:t>
            </a:r>
            <a:r>
              <a:rPr lang="en-US" sz="1400" b="0" i="0" dirty="0" err="1">
                <a:solidFill>
                  <a:srgbClr val="222222"/>
                </a:solidFill>
                <a:effectLst/>
                <a:latin typeface="Times New Roman" panose="02020603050405020304" pitchFamily="18" charset="0"/>
                <a:cs typeface="Times New Roman" panose="02020603050405020304" pitchFamily="18" charset="0"/>
              </a:rPr>
              <a:t>Stalla</a:t>
            </a:r>
            <a:r>
              <a:rPr lang="en-US" sz="1400" b="0" i="0" dirty="0">
                <a:solidFill>
                  <a:srgbClr val="222222"/>
                </a:solidFill>
                <a:effectLst/>
                <a:latin typeface="Times New Roman" panose="02020603050405020304" pitchFamily="18" charset="0"/>
                <a:cs typeface="Times New Roman" panose="02020603050405020304" pitchFamily="18" charset="0"/>
              </a:rPr>
              <a:t>-Bourdillon, S., Carmichael, L., Huynh, T. D., Moreau, L., &amp; Helal, A. (2021). The dual function of explanations: Why it is useful to compute explanations. </a:t>
            </a:r>
            <a:r>
              <a:rPr lang="en-US" sz="1400" b="0" i="1" dirty="0">
                <a:solidFill>
                  <a:srgbClr val="222222"/>
                </a:solidFill>
                <a:effectLst/>
                <a:latin typeface="Times New Roman" panose="02020603050405020304" pitchFamily="18" charset="0"/>
                <a:cs typeface="Times New Roman" panose="02020603050405020304" pitchFamily="18" charset="0"/>
              </a:rPr>
              <a:t>Computer Law &amp; Security Review</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41</a:t>
            </a:r>
            <a:r>
              <a:rPr lang="en-US" sz="1400" b="0" i="0" dirty="0">
                <a:solidFill>
                  <a:srgbClr val="222222"/>
                </a:solidFill>
                <a:effectLst/>
                <a:latin typeface="Times New Roman" panose="02020603050405020304" pitchFamily="18" charset="0"/>
                <a:cs typeface="Times New Roman" panose="02020603050405020304" pitchFamily="18" charset="0"/>
              </a:rPr>
              <a:t>, 105527.</a:t>
            </a:r>
            <a:endParaRPr lang="en-GB" sz="1400" b="0" i="0" u="none" strike="noStrike" baseline="0" noProof="0" dirty="0">
              <a:latin typeface="Times New Roman" panose="02020603050405020304" pitchFamily="18" charset="0"/>
              <a:cs typeface="Times New Roman" panose="02020603050405020304" pitchFamily="18" charset="0"/>
            </a:endParaRPr>
          </a:p>
          <a:p>
            <a:pPr algn="l"/>
            <a:r>
              <a:rPr lang="en-GB" sz="1400" b="0" i="0" u="none" strike="noStrike" baseline="0" noProof="0" dirty="0">
                <a:latin typeface="Times New Roman" panose="02020603050405020304" pitchFamily="18" charset="0"/>
                <a:cs typeface="Times New Roman" panose="02020603050405020304" pitchFamily="18" charset="0"/>
              </a:rPr>
              <a:t>Wirtz, Bernd W., and Wilhelm M. Müller. 2019. “An Integrated Artificial Intelligence Framework for Public Management.” </a:t>
            </a:r>
            <a:r>
              <a:rPr lang="en-GB" sz="1400" b="0" i="1" u="none" strike="noStrike" baseline="0" noProof="0" dirty="0">
                <a:latin typeface="Times New Roman" panose="02020603050405020304" pitchFamily="18" charset="0"/>
                <a:cs typeface="Times New Roman" panose="02020603050405020304" pitchFamily="18" charset="0"/>
              </a:rPr>
              <a:t>Public Management Review </a:t>
            </a:r>
            <a:r>
              <a:rPr lang="en-GB" sz="1400" b="0" i="0" u="none" strike="noStrike" baseline="0" noProof="0" dirty="0">
                <a:latin typeface="Times New Roman" panose="02020603050405020304" pitchFamily="18" charset="0"/>
                <a:cs typeface="Times New Roman" panose="02020603050405020304" pitchFamily="18" charset="0"/>
              </a:rPr>
              <a:t>21(7):1076–1100. </a:t>
            </a:r>
            <a:r>
              <a:rPr lang="en-GB" sz="1400" b="0" i="0" u="none" strike="noStrike" baseline="0" noProof="0" dirty="0" err="1">
                <a:latin typeface="Times New Roman" panose="02020603050405020304" pitchFamily="18" charset="0"/>
                <a:cs typeface="Times New Roman" panose="02020603050405020304" pitchFamily="18" charset="0"/>
              </a:rPr>
              <a:t>doi</a:t>
            </a:r>
            <a:r>
              <a:rPr lang="en-GB" sz="1400" b="0" i="0" u="none" strike="noStrike" baseline="0" noProof="0" dirty="0">
                <a:latin typeface="Times New Roman" panose="02020603050405020304" pitchFamily="18" charset="0"/>
                <a:cs typeface="Times New Roman" panose="02020603050405020304" pitchFamily="18" charset="0"/>
              </a:rPr>
              <a:t>: 10.1080/14719037.2018.1549268.</a:t>
            </a:r>
            <a:endParaRPr lang="en-GB" sz="1400" noProof="0" dirty="0">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Zemánková, A. (2019). Artificial intelligence and blockchain in audit and accounting: Literature review. </a:t>
            </a:r>
            <a:r>
              <a:rPr lang="en-US" sz="1400" b="0" i="1" dirty="0" err="1">
                <a:solidFill>
                  <a:srgbClr val="222222"/>
                </a:solidFill>
                <a:effectLst/>
                <a:latin typeface="Times New Roman" panose="02020603050405020304" pitchFamily="18" charset="0"/>
                <a:cs typeface="Times New Roman" panose="02020603050405020304" pitchFamily="18" charset="0"/>
              </a:rPr>
              <a:t>wseas</a:t>
            </a:r>
            <a:r>
              <a:rPr lang="en-US" sz="1400" b="0" i="1" dirty="0">
                <a:solidFill>
                  <a:srgbClr val="222222"/>
                </a:solidFill>
                <a:effectLst/>
                <a:latin typeface="Times New Roman" panose="02020603050405020304" pitchFamily="18" charset="0"/>
                <a:cs typeface="Times New Roman" panose="02020603050405020304" pitchFamily="18" charset="0"/>
              </a:rPr>
              <a:t> Transactions on Business and Economics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16</a:t>
            </a:r>
            <a:r>
              <a:rPr lang="en-US" sz="1400" b="0" i="0" dirty="0">
                <a:solidFill>
                  <a:srgbClr val="222222"/>
                </a:solidFill>
                <a:effectLst/>
                <a:latin typeface="Times New Roman" panose="02020603050405020304" pitchFamily="18" charset="0"/>
                <a:cs typeface="Times New Roman" panose="02020603050405020304" pitchFamily="18" charset="0"/>
              </a:rPr>
              <a:t>(1), 568-581.</a:t>
            </a:r>
            <a:endPar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endParaRPr>
          </a:p>
          <a:p>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Zhang, Y., Xiong, F., Xie, Y., Fan, X., &amp; Gu, H. (2020). The impact of artificial intelligence and blockchain on the accounting profession.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IEEE Access</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8</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110461-110477. </a:t>
            </a:r>
          </a:p>
          <a:p>
            <a:pPr algn="l"/>
            <a:r>
              <a:rPr lang="en-US" sz="1400" b="0" i="0" dirty="0">
                <a:solidFill>
                  <a:srgbClr val="222222"/>
                </a:solidFill>
                <a:effectLst/>
                <a:latin typeface="Times New Roman" panose="02020603050405020304" pitchFamily="18" charset="0"/>
                <a:cs typeface="Times New Roman" panose="02020603050405020304" pitchFamily="18" charset="0"/>
              </a:rPr>
              <a:t>Zhang, C. A., Cho, S., &amp; </a:t>
            </a:r>
            <a:r>
              <a:rPr lang="en-US" sz="1400" b="0" i="0" dirty="0" err="1">
                <a:solidFill>
                  <a:srgbClr val="222222"/>
                </a:solidFill>
                <a:effectLst/>
                <a:latin typeface="Times New Roman" panose="02020603050405020304" pitchFamily="18" charset="0"/>
                <a:cs typeface="Times New Roman" panose="02020603050405020304" pitchFamily="18" charset="0"/>
              </a:rPr>
              <a:t>Vasarhelyi</a:t>
            </a:r>
            <a:r>
              <a:rPr lang="en-US" sz="1400" b="0" i="0" dirty="0">
                <a:solidFill>
                  <a:srgbClr val="222222"/>
                </a:solidFill>
                <a:effectLst/>
                <a:latin typeface="Times New Roman" panose="02020603050405020304" pitchFamily="18" charset="0"/>
                <a:cs typeface="Times New Roman" panose="02020603050405020304" pitchFamily="18" charset="0"/>
              </a:rPr>
              <a:t>, M. (2022). Explainable artificial intelligence (XAI) in auditing. </a:t>
            </a:r>
            <a:r>
              <a:rPr lang="en-US" sz="1400" b="0" i="1" dirty="0">
                <a:solidFill>
                  <a:srgbClr val="222222"/>
                </a:solidFill>
                <a:effectLst/>
                <a:latin typeface="Times New Roman" panose="02020603050405020304" pitchFamily="18" charset="0"/>
                <a:cs typeface="Times New Roman" panose="02020603050405020304" pitchFamily="18" charset="0"/>
              </a:rPr>
              <a:t>International Journal of Accounting Information Systems</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46</a:t>
            </a:r>
            <a:r>
              <a:rPr lang="en-US" sz="1400" b="0" i="0" dirty="0">
                <a:solidFill>
                  <a:srgbClr val="222222"/>
                </a:solidFill>
                <a:effectLst/>
                <a:latin typeface="Times New Roman" panose="02020603050405020304" pitchFamily="18" charset="0"/>
                <a:cs typeface="Times New Roman" panose="02020603050405020304" pitchFamily="18" charset="0"/>
              </a:rPr>
              <a:t>, 100572.</a:t>
            </a:r>
            <a:endParaRPr lang="en-GB" sz="1400" b="0" i="0" u="none" strike="noStrike" baseline="0" noProof="0" dirty="0">
              <a:latin typeface="Times New Roman" panose="02020603050405020304" pitchFamily="18" charset="0"/>
              <a:cs typeface="Times New Roman" panose="02020603050405020304" pitchFamily="18" charset="0"/>
            </a:endParaRPr>
          </a:p>
          <a:p>
            <a:pPr algn="l"/>
            <a:r>
              <a:rPr lang="en-GB" sz="1400" b="0" i="0" u="none" strike="noStrike" baseline="0" noProof="0" dirty="0">
                <a:latin typeface="Times New Roman" panose="02020603050405020304" pitchFamily="18" charset="0"/>
                <a:cs typeface="Times New Roman" panose="02020603050405020304" pitchFamily="18" charset="0"/>
              </a:rPr>
              <a:t>Zuiderwijk, Anneke, Yu-Che Chen, and Fadi Salem. 2021. “Implications of the Use of Artificial Intelligence in Public Governance: A Systematic Literature Review and a Research Agenda.” </a:t>
            </a:r>
            <a:r>
              <a:rPr lang="en-GB" sz="1400" b="0" i="1" u="none" strike="noStrike" baseline="0" noProof="0" dirty="0">
                <a:latin typeface="Times New Roman" panose="02020603050405020304" pitchFamily="18" charset="0"/>
                <a:cs typeface="Times New Roman" panose="02020603050405020304" pitchFamily="18" charset="0"/>
              </a:rPr>
              <a:t>Government Information Quarterly </a:t>
            </a:r>
            <a:r>
              <a:rPr lang="en-GB" sz="1400" b="0" i="0" u="none" strike="noStrike" baseline="0" noProof="0" dirty="0">
                <a:latin typeface="Times New Roman" panose="02020603050405020304" pitchFamily="18" charset="0"/>
                <a:cs typeface="Times New Roman" panose="02020603050405020304" pitchFamily="18" charset="0"/>
              </a:rPr>
              <a:t>38(3):101577. </a:t>
            </a:r>
            <a:r>
              <a:rPr lang="en-GB" sz="1400" b="0" i="0" u="none" strike="noStrike" baseline="0" noProof="0" dirty="0" err="1">
                <a:latin typeface="Times New Roman" panose="02020603050405020304" pitchFamily="18" charset="0"/>
                <a:cs typeface="Times New Roman" panose="02020603050405020304" pitchFamily="18" charset="0"/>
              </a:rPr>
              <a:t>doi</a:t>
            </a:r>
            <a:r>
              <a:rPr lang="en-GB" sz="1400" b="0" i="0" u="none" strike="noStrike" baseline="0" noProof="0" dirty="0">
                <a:latin typeface="Times New Roman" panose="02020603050405020304" pitchFamily="18" charset="0"/>
                <a:cs typeface="Times New Roman" panose="02020603050405020304" pitchFamily="18" charset="0"/>
              </a:rPr>
              <a:t>: 10.1016/j.giq.2021.101577.</a:t>
            </a:r>
          </a:p>
          <a:p>
            <a:endParaRPr lang="en-GB" sz="1400" noProof="0" dirty="0">
              <a:latin typeface="Times New Roman" panose="02020603050405020304" pitchFamily="18" charset="0"/>
              <a:cs typeface="Times New Roman" panose="02020603050405020304" pitchFamily="18" charset="0"/>
              <a:sym typeface="Wingdings" panose="05000000000000000000" pitchFamily="2" charset="2"/>
            </a:endParaRPr>
          </a:p>
          <a:p>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UK’s HMRC: </a:t>
            </a:r>
            <a:r>
              <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hlinkClick r:id="rId2"/>
              </a:rPr>
              <a:t>https://www.gov.uk/government/organisations/hm-revenue-customs</a:t>
            </a:r>
            <a:endParaRPr kumimoji="0" lang="en-GB"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a:p>
            <a:r>
              <a:rPr lang="en-GB" sz="1400" noProof="0" dirty="0">
                <a:solidFill>
                  <a:prstClr val="black"/>
                </a:solidFill>
                <a:latin typeface="Times New Roman" panose="02020603050405020304" pitchFamily="18" charset="0"/>
                <a:ea typeface="DengXian" panose="02010600030101010101" pitchFamily="2" charset="-122"/>
                <a:cs typeface="Times New Roman" panose="02020603050405020304" pitchFamily="18" charset="0"/>
              </a:rPr>
              <a:t>AI at SSA (US): </a:t>
            </a:r>
            <a:r>
              <a:rPr lang="en-GB" sz="1400" noProof="0" dirty="0">
                <a:solidFill>
                  <a:prstClr val="black"/>
                </a:solidFill>
                <a:latin typeface="Times New Roman" panose="02020603050405020304" pitchFamily="18" charset="0"/>
                <a:ea typeface="DengXian" panose="02010600030101010101" pitchFamily="2" charset="-122"/>
                <a:cs typeface="Times New Roman" panose="02020603050405020304" pitchFamily="18" charset="0"/>
                <a:hlinkClick r:id="rId3"/>
              </a:rPr>
              <a:t>https://www.ssa.gov/ai/</a:t>
            </a:r>
            <a:endParaRPr lang="en-GB" sz="1400" noProof="0" dirty="0">
              <a:solidFill>
                <a:prstClr val="black"/>
              </a:solidFill>
              <a:latin typeface="Times New Roman" panose="02020603050405020304" pitchFamily="18" charset="0"/>
              <a:ea typeface="DengXia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63829956"/>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B3734E-5DB3-E990-C5AC-6F2E1EE96FE7}"/>
            </a:ext>
          </a:extLst>
        </p:cNvPr>
        <p:cNvGrpSpPr/>
        <p:nvPr/>
      </p:nvGrpSpPr>
      <p:grpSpPr>
        <a:xfrm>
          <a:off x="0" y="0"/>
          <a:ext cx="0" cy="0"/>
          <a:chOff x="0" y="0"/>
          <a:chExt cx="0" cy="0"/>
        </a:xfrm>
      </p:grpSpPr>
      <p:sp>
        <p:nvSpPr>
          <p:cNvPr id="5" name="CasellaDiTesto 4">
            <a:extLst>
              <a:ext uri="{FF2B5EF4-FFF2-40B4-BE49-F238E27FC236}">
                <a16:creationId xmlns:a16="http://schemas.microsoft.com/office/drawing/2014/main" id="{FDA73D1E-2FC4-7253-91CA-3F0E0DFE5603}"/>
              </a:ext>
            </a:extLst>
          </p:cNvPr>
          <p:cNvSpPr txBox="1"/>
          <p:nvPr/>
        </p:nvSpPr>
        <p:spPr>
          <a:xfrm>
            <a:off x="680936" y="1634247"/>
            <a:ext cx="10644289" cy="5078313"/>
          </a:xfrm>
          <a:prstGeom prst="rect">
            <a:avLst/>
          </a:prstGeom>
          <a:noFill/>
        </p:spPr>
        <p:txBody>
          <a:bodyPr wrap="square" rtlCol="0">
            <a:spAutoFit/>
          </a:bodyPr>
          <a:lstStyle/>
          <a:p>
            <a:pPr algn="ctr"/>
            <a:endParaRPr lang="en-GB" sz="2800" b="1" noProof="0" dirty="0">
              <a:latin typeface="Times New Roman" panose="02020603050405020304" pitchFamily="18" charset="0"/>
              <a:cs typeface="Times New Roman" panose="02020603050405020304" pitchFamily="18" charset="0"/>
            </a:endParaRPr>
          </a:p>
          <a:p>
            <a:pPr algn="ctr"/>
            <a:r>
              <a:rPr lang="en-GB" sz="2800" b="1" noProof="0" dirty="0">
                <a:latin typeface="Times New Roman" panose="02020603050405020304" pitchFamily="18" charset="0"/>
                <a:cs typeface="Times New Roman" panose="02020603050405020304" pitchFamily="18" charset="0"/>
              </a:rPr>
              <a:t>Challenges and Opportunities of Artificial Intelligence in Public Sector Auditing: a Systematic Literature Review</a:t>
            </a:r>
          </a:p>
          <a:p>
            <a:endParaRPr lang="en-GB" noProof="0" dirty="0">
              <a:latin typeface="Times New Roman" panose="02020603050405020304" pitchFamily="18" charset="0"/>
              <a:cs typeface="Times New Roman" panose="02020603050405020304" pitchFamily="18" charset="0"/>
            </a:endParaRPr>
          </a:p>
          <a:p>
            <a:endParaRPr lang="en-GB" noProof="0" dirty="0">
              <a:latin typeface="Times New Roman" panose="02020603050405020304" pitchFamily="18" charset="0"/>
              <a:cs typeface="Times New Roman" panose="02020603050405020304" pitchFamily="18" charset="0"/>
            </a:endParaRPr>
          </a:p>
          <a:p>
            <a:pPr algn="ctr"/>
            <a:r>
              <a:rPr lang="en-GB" sz="2400" noProof="0" dirty="0">
                <a:latin typeface="Times New Roman" panose="02020603050405020304" pitchFamily="18" charset="0"/>
                <a:cs typeface="Times New Roman" panose="02020603050405020304" pitchFamily="18" charset="0"/>
              </a:rPr>
              <a:t>Paola Riva </a:t>
            </a:r>
          </a:p>
          <a:p>
            <a:pPr algn="ctr"/>
            <a:r>
              <a:rPr lang="en-GB" sz="1600" noProof="0" dirty="0">
                <a:latin typeface="Times New Roman" panose="02020603050405020304" pitchFamily="18" charset="0"/>
                <a:cs typeface="Times New Roman" panose="02020603050405020304" pitchFamily="18" charset="0"/>
              </a:rPr>
              <a:t>(</a:t>
            </a:r>
            <a:r>
              <a:rPr lang="en-GB" sz="1600" noProof="0" dirty="0" err="1">
                <a:latin typeface="Times New Roman" panose="02020603050405020304" pitchFamily="18" charset="0"/>
                <a:cs typeface="Times New Roman" panose="02020603050405020304" pitchFamily="18" charset="0"/>
              </a:rPr>
              <a:t>Politecnico</a:t>
            </a:r>
            <a:r>
              <a:rPr lang="en-GB" sz="1600" noProof="0" dirty="0">
                <a:latin typeface="Times New Roman" panose="02020603050405020304" pitchFamily="18" charset="0"/>
                <a:cs typeface="Times New Roman" panose="02020603050405020304" pitchFamily="18" charset="0"/>
              </a:rPr>
              <a:t> di Milano, Italy)</a:t>
            </a:r>
          </a:p>
          <a:p>
            <a:pPr algn="ctr"/>
            <a:r>
              <a:rPr lang="en-GB" sz="1600" noProof="0" dirty="0">
                <a:latin typeface="Times New Roman" panose="02020603050405020304" pitchFamily="18" charset="0"/>
                <a:cs typeface="Times New Roman" panose="02020603050405020304" pitchFamily="18" charset="0"/>
              </a:rPr>
              <a:t>(Presenter’s contacts: </a:t>
            </a:r>
            <a:r>
              <a:rPr lang="en-GB" sz="1600" noProof="0" dirty="0">
                <a:latin typeface="Times New Roman" panose="02020603050405020304" pitchFamily="18" charset="0"/>
                <a:cs typeface="Times New Roman" panose="02020603050405020304" pitchFamily="18" charset="0"/>
                <a:hlinkClick r:id="rId2"/>
              </a:rPr>
              <a:t>paola.riva@polimi.it</a:t>
            </a:r>
            <a:r>
              <a:rPr lang="en-GB" sz="1600" noProof="0" dirty="0">
                <a:latin typeface="Times New Roman" panose="02020603050405020304" pitchFamily="18" charset="0"/>
                <a:cs typeface="Times New Roman" panose="02020603050405020304" pitchFamily="18" charset="0"/>
              </a:rPr>
              <a:t>)</a:t>
            </a:r>
          </a:p>
          <a:p>
            <a:pPr algn="ctr"/>
            <a:r>
              <a:rPr lang="en-GB" sz="2400" noProof="0" dirty="0">
                <a:latin typeface="Times New Roman" panose="02020603050405020304" pitchFamily="18" charset="0"/>
                <a:cs typeface="Times New Roman" panose="02020603050405020304" pitchFamily="18" charset="0"/>
              </a:rPr>
              <a:t> </a:t>
            </a:r>
            <a:r>
              <a:rPr lang="en-GB" sz="2400" noProof="0" dirty="0">
                <a:solidFill>
                  <a:schemeClr val="bg1">
                    <a:lumMod val="50000"/>
                  </a:schemeClr>
                </a:solidFill>
                <a:latin typeface="Times New Roman" panose="02020603050405020304" pitchFamily="18" charset="0"/>
                <a:cs typeface="Times New Roman" panose="02020603050405020304" pitchFamily="18" charset="0"/>
              </a:rPr>
              <a:t>Bernard Kofi Dom</a:t>
            </a:r>
          </a:p>
          <a:p>
            <a:pPr algn="ctr"/>
            <a:r>
              <a:rPr lang="en-GB" sz="1600" noProof="0" dirty="0">
                <a:solidFill>
                  <a:schemeClr val="bg1">
                    <a:lumMod val="50000"/>
                  </a:schemeClr>
                </a:solidFill>
                <a:latin typeface="Times New Roman" panose="02020603050405020304" pitchFamily="18" charset="0"/>
                <a:cs typeface="Times New Roman" panose="02020603050405020304" pitchFamily="18" charset="0"/>
              </a:rPr>
              <a:t>(Nottingham Trent University, UK)</a:t>
            </a:r>
          </a:p>
          <a:p>
            <a:pPr algn="ctr"/>
            <a:endParaRPr lang="en-GB" noProof="0" dirty="0">
              <a:latin typeface="Times New Roman" panose="02020603050405020304" pitchFamily="18" charset="0"/>
              <a:cs typeface="Times New Roman" panose="02020603050405020304" pitchFamily="18" charset="0"/>
            </a:endParaRPr>
          </a:p>
          <a:p>
            <a:pPr algn="ctr"/>
            <a:endParaRPr lang="en-GB" noProof="0" dirty="0">
              <a:latin typeface="Times New Roman" panose="02020603050405020304" pitchFamily="18" charset="0"/>
              <a:cs typeface="Times New Roman" panose="02020603050405020304" pitchFamily="18" charset="0"/>
            </a:endParaRPr>
          </a:p>
          <a:p>
            <a:pPr algn="ctr"/>
            <a:r>
              <a:rPr lang="en-GB" sz="1800" b="1" i="0" u="none" strike="noStrike" baseline="0" noProof="0" dirty="0">
                <a:solidFill>
                  <a:srgbClr val="000000"/>
                </a:solidFill>
                <a:latin typeface="Times New Roman" panose="02020603050405020304" pitchFamily="18" charset="0"/>
                <a:cs typeface="Times New Roman" panose="02020603050405020304" pitchFamily="18" charset="0"/>
              </a:rPr>
              <a:t>P01.8: Accounting and Accountability SIG</a:t>
            </a:r>
            <a:endParaRPr lang="en-GB" noProof="0" dirty="0">
              <a:latin typeface="Times New Roman" panose="02020603050405020304" pitchFamily="18" charset="0"/>
              <a:cs typeface="Times New Roman" panose="02020603050405020304" pitchFamily="18" charset="0"/>
            </a:endParaRPr>
          </a:p>
          <a:p>
            <a:pPr algn="ctr"/>
            <a:r>
              <a:rPr lang="en-GB" sz="1800" b="1" i="0" u="none" strike="noStrike" baseline="0" noProof="0" dirty="0">
                <a:solidFill>
                  <a:srgbClr val="000000"/>
                </a:solidFill>
                <a:latin typeface="Times New Roman" panose="02020603050405020304" pitchFamily="18" charset="0"/>
                <a:cs typeface="Times New Roman" panose="02020603050405020304" pitchFamily="18" charset="0"/>
              </a:rPr>
              <a:t>IRSPM Conference 2025</a:t>
            </a:r>
          </a:p>
          <a:p>
            <a:pPr algn="ctr"/>
            <a:r>
              <a:rPr lang="en-GB" b="1" i="0" u="none" strike="noStrike" baseline="0" noProof="0" dirty="0">
                <a:solidFill>
                  <a:srgbClr val="000000"/>
                </a:solidFill>
                <a:latin typeface="Times New Roman" panose="02020603050405020304" pitchFamily="18" charset="0"/>
                <a:cs typeface="Times New Roman" panose="02020603050405020304" pitchFamily="18" charset="0"/>
              </a:rPr>
              <a:t>Bologna, Italy</a:t>
            </a:r>
            <a:endParaRPr lang="en-GB" b="1" noProof="0" dirty="0">
              <a:solidFill>
                <a:srgbClr val="000000"/>
              </a:solidFill>
              <a:latin typeface="Times New Roman" panose="02020603050405020304" pitchFamily="18" charset="0"/>
              <a:cs typeface="Times New Roman" panose="02020603050405020304" pitchFamily="18" charset="0"/>
            </a:endParaRPr>
          </a:p>
          <a:p>
            <a:pPr algn="ctr"/>
            <a:r>
              <a:rPr lang="en-GB" b="1" i="0" u="none" strike="noStrike" baseline="0" noProof="0" dirty="0">
                <a:solidFill>
                  <a:srgbClr val="000000"/>
                </a:solidFill>
                <a:latin typeface="Times New Roman" panose="02020603050405020304" pitchFamily="18" charset="0"/>
                <a:cs typeface="Times New Roman" panose="02020603050405020304" pitchFamily="18" charset="0"/>
              </a:rPr>
              <a:t>7th – 9th April, 2025 </a:t>
            </a:r>
          </a:p>
        </p:txBody>
      </p:sp>
      <p:pic>
        <p:nvPicPr>
          <p:cNvPr id="2" name="Picture 1">
            <a:extLst>
              <a:ext uri="{FF2B5EF4-FFF2-40B4-BE49-F238E27FC236}">
                <a16:creationId xmlns:a16="http://schemas.microsoft.com/office/drawing/2014/main" id="{9A33C32E-14F8-7C39-3511-42D18CA5B377}"/>
              </a:ext>
            </a:extLst>
          </p:cNvPr>
          <p:cNvPicPr>
            <a:picLocks noChangeAspect="1"/>
          </p:cNvPicPr>
          <p:nvPr/>
        </p:nvPicPr>
        <p:blipFill>
          <a:blip r:embed="rId3"/>
          <a:stretch>
            <a:fillRect/>
          </a:stretch>
        </p:blipFill>
        <p:spPr>
          <a:xfrm>
            <a:off x="9066179" y="102372"/>
            <a:ext cx="1201730" cy="1131040"/>
          </a:xfrm>
          <a:prstGeom prst="rect">
            <a:avLst/>
          </a:prstGeom>
        </p:spPr>
      </p:pic>
      <p:pic>
        <p:nvPicPr>
          <p:cNvPr id="9" name="Picture 8">
            <a:extLst>
              <a:ext uri="{FF2B5EF4-FFF2-40B4-BE49-F238E27FC236}">
                <a16:creationId xmlns:a16="http://schemas.microsoft.com/office/drawing/2014/main" id="{CD13477B-AA09-FD9F-E47A-60BF8F174E79}"/>
              </a:ext>
            </a:extLst>
          </p:cNvPr>
          <p:cNvPicPr>
            <a:picLocks noChangeAspect="1"/>
          </p:cNvPicPr>
          <p:nvPr/>
        </p:nvPicPr>
        <p:blipFill>
          <a:blip r:embed="rId4"/>
          <a:stretch>
            <a:fillRect/>
          </a:stretch>
        </p:blipFill>
        <p:spPr>
          <a:xfrm>
            <a:off x="214008" y="59128"/>
            <a:ext cx="2412343" cy="1217529"/>
          </a:xfrm>
          <a:prstGeom prst="rect">
            <a:avLst/>
          </a:prstGeom>
        </p:spPr>
      </p:pic>
    </p:spTree>
    <p:extLst>
      <p:ext uri="{BB962C8B-B14F-4D97-AF65-F5344CB8AC3E}">
        <p14:creationId xmlns:p14="http://schemas.microsoft.com/office/powerpoint/2010/main" val="4210876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F7FD629-C955-2571-7869-6B6DEF28DBD4}"/>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Background</a:t>
            </a:r>
          </a:p>
        </p:txBody>
      </p:sp>
      <p:sp>
        <p:nvSpPr>
          <p:cNvPr id="5" name="Segnaposto contenuto 4">
            <a:extLst>
              <a:ext uri="{FF2B5EF4-FFF2-40B4-BE49-F238E27FC236}">
                <a16:creationId xmlns:a16="http://schemas.microsoft.com/office/drawing/2014/main" id="{C48D81A7-1019-B1F0-4B38-3B753D782D2C}"/>
              </a:ext>
            </a:extLst>
          </p:cNvPr>
          <p:cNvSpPr>
            <a:spLocks noGrp="1"/>
          </p:cNvSpPr>
          <p:nvPr>
            <p:ph idx="1"/>
          </p:nvPr>
        </p:nvSpPr>
        <p:spPr/>
        <p:txBody>
          <a:bodyPr>
            <a:noAutofit/>
          </a:bodyPr>
          <a:lstStyle/>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AI has evolved as a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buzzword</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making it difficult to have a common definition across multiple disciplines (</a:t>
            </a:r>
            <a:r>
              <a:rPr lang="en-GB" sz="1600" noProof="0" dirty="0" err="1">
                <a:effectLst/>
                <a:latin typeface="Times New Roman" panose="02020603050405020304" pitchFamily="18" charset="0"/>
                <a:ea typeface="DengXian" panose="02010600030101010101" pitchFamily="2" charset="-122"/>
                <a:cs typeface="Times New Roman" panose="02020603050405020304" pitchFamily="18" charset="0"/>
              </a:rPr>
              <a:t>Samoili</a:t>
            </a:r>
            <a:r>
              <a:rPr lang="en-GB" sz="1600" noProof="0" dirty="0">
                <a:effectLst/>
                <a:latin typeface="Times New Roman" panose="02020603050405020304" pitchFamily="18" charset="0"/>
                <a:ea typeface="DengXian" panose="02010600030101010101" pitchFamily="2" charset="-122"/>
                <a:cs typeface="Times New Roman" panose="02020603050405020304" pitchFamily="18" charset="0"/>
              </a:rPr>
              <a:t> et al., 2021)</a:t>
            </a: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Increasing debate on how AI influences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organisations across different disciplines including public sector (e.g., Zuiderwijk et al., 2021; </a:t>
            </a:r>
            <a:r>
              <a:rPr lang="en-GB" sz="1600" b="0" i="0" u="none" strike="noStrike" baseline="0" noProof="0" dirty="0">
                <a:latin typeface="Times New Roman" panose="02020603050405020304" pitchFamily="18" charset="0"/>
                <a:cs typeface="Times New Roman" panose="02020603050405020304" pitchFamily="18" charset="0"/>
              </a:rPr>
              <a:t>Wirtz et al., 2019; </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Agarwal, 2018) and audit (e.g., Ferry et al., 2022; Bandy, 2021)</a:t>
            </a:r>
          </a:p>
          <a:p>
            <a:pPr marL="842963" lvl="1"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Using blockchain has shown to enhance auditors in guaranteeing</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 data security</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in generating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trust</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amongst public sector organizations (Han et al., 2023)</a:t>
            </a:r>
          </a:p>
          <a:p>
            <a:pPr marL="842963" lvl="1"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Renowned accounting firms use AI-sophisticated templates to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enhance</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their integrated audit automation systems also used for public sector auditing (Zhang et al., 2020)</a:t>
            </a:r>
          </a:p>
          <a:p>
            <a:pPr marL="842963" lvl="1"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FRC (2018) established that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independent opinions are trusted</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when AI is employed for auditing financial records, boosting accountability and transparency.</a:t>
            </a:r>
          </a:p>
          <a:p>
            <a:pPr marL="842963" lvl="1"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rPr>
              <a:t>The use of AI in public sector presents different layers of challenges, which, if not well managed, are </a:t>
            </a:r>
            <a:r>
              <a:rPr lang="en-GB" sz="1600" b="1" noProof="0" dirty="0">
                <a:latin typeface="Times New Roman" panose="02020603050405020304" pitchFamily="18" charset="0"/>
                <a:cs typeface="Times New Roman" panose="02020603050405020304" pitchFamily="18" charset="0"/>
              </a:rPr>
              <a:t>expected to disrupt</a:t>
            </a:r>
            <a:r>
              <a:rPr lang="en-GB" sz="1600" noProof="0" dirty="0">
                <a:latin typeface="Times New Roman" panose="02020603050405020304" pitchFamily="18" charset="0"/>
                <a:cs typeface="Times New Roman" panose="02020603050405020304" pitchFamily="18" charset="0"/>
              </a:rPr>
              <a:t> effective decision-making, accounting, accountability and audit (Agostino et al., 2023)</a:t>
            </a:r>
          </a:p>
          <a:p>
            <a:pPr marL="842963" lvl="1"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rPr>
              <a:t>Public sector audit is increasingly under scrutiny for </a:t>
            </a:r>
            <a:r>
              <a:rPr lang="en-GB" sz="1600" b="1" noProof="0" dirty="0">
                <a:latin typeface="Times New Roman" panose="02020603050405020304" pitchFamily="18" charset="0"/>
                <a:cs typeface="Times New Roman" panose="02020603050405020304" pitchFamily="18" charset="0"/>
              </a:rPr>
              <a:t>lack of transparency</a:t>
            </a:r>
            <a:r>
              <a:rPr lang="en-GB" sz="1600" noProof="0" dirty="0">
                <a:latin typeface="Times New Roman" panose="02020603050405020304" pitchFamily="18" charset="0"/>
                <a:cs typeface="Times New Roman" panose="02020603050405020304" pitchFamily="18" charset="0"/>
              </a:rPr>
              <a:t> (</a:t>
            </a:r>
            <a:r>
              <a:rPr lang="en-GB" sz="1600" noProof="0" dirty="0">
                <a:solidFill>
                  <a:srgbClr val="222222"/>
                </a:solidFill>
                <a:latin typeface="Times New Roman" panose="02020603050405020304" pitchFamily="18" charset="0"/>
                <a:cs typeface="Times New Roman" panose="02020603050405020304" pitchFamily="18" charset="0"/>
              </a:rPr>
              <a:t>Ferry &amp; Midgley, 2024)</a:t>
            </a:r>
            <a:r>
              <a:rPr lang="en-GB" sz="1600" noProof="0" dirty="0">
                <a:latin typeface="Times New Roman" panose="02020603050405020304" pitchFamily="18" charset="0"/>
                <a:cs typeface="Times New Roman" panose="02020603050405020304" pitchFamily="18" charset="0"/>
              </a:rPr>
              <a:t> and the use of AI poses some </a:t>
            </a:r>
            <a:r>
              <a:rPr lang="en-GB" sz="1600" b="1" noProof="0" dirty="0">
                <a:latin typeface="Times New Roman" panose="02020603050405020304" pitchFamily="18" charset="0"/>
                <a:cs typeface="Times New Roman" panose="02020603050405020304" pitchFamily="18" charset="0"/>
              </a:rPr>
              <a:t>risks</a:t>
            </a:r>
            <a:r>
              <a:rPr lang="en-GB" sz="1600" noProof="0" dirty="0">
                <a:latin typeface="Times New Roman" panose="02020603050405020304" pitchFamily="18" charset="0"/>
                <a:cs typeface="Times New Roman" panose="02020603050405020304" pitchFamily="18" charset="0"/>
              </a:rPr>
              <a:t>, e.g., </a:t>
            </a:r>
            <a:r>
              <a:rPr lang="en-GB" sz="1600" b="1" noProof="0" dirty="0">
                <a:latin typeface="Times New Roman" panose="02020603050405020304" pitchFamily="18" charset="0"/>
                <a:cs typeface="Times New Roman" panose="02020603050405020304" pitchFamily="18" charset="0"/>
              </a:rPr>
              <a:t>potential biases</a:t>
            </a:r>
            <a:r>
              <a:rPr lang="en-GB" sz="1600" noProof="0" dirty="0">
                <a:latin typeface="Times New Roman" panose="02020603050405020304" pitchFamily="18" charset="0"/>
                <a:cs typeface="Times New Roman" panose="02020603050405020304" pitchFamily="18" charset="0"/>
              </a:rPr>
              <a:t> (Patel and Uddin, 2022) and </a:t>
            </a:r>
            <a:r>
              <a:rPr lang="en-GB" sz="1600" b="1" i="0" u="none" strike="noStrike" baseline="0" noProof="0" dirty="0">
                <a:latin typeface="TimesNewRomanPSMT"/>
              </a:rPr>
              <a:t>privacy concerns</a:t>
            </a:r>
            <a:r>
              <a:rPr lang="en-GB" sz="1600" b="0" i="0" u="none" strike="noStrike" baseline="0" noProof="0" dirty="0">
                <a:latin typeface="TimesNewRomanPSMT"/>
              </a:rPr>
              <a:t> (Busuioc, 2021)</a:t>
            </a:r>
            <a:endParaRPr lang="en-GB" sz="1600" noProof="0" dirty="0">
              <a:latin typeface="Times New Roman" panose="02020603050405020304" pitchFamily="18" charset="0"/>
              <a:cs typeface="Times New Roman" panose="02020603050405020304" pitchFamily="18" charset="0"/>
            </a:endParaRPr>
          </a:p>
          <a:p>
            <a:pPr marL="842963" lvl="1"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rPr>
              <a:t>Practice shows real-life examples</a:t>
            </a:r>
            <a:r>
              <a:rPr lang="en-GB" sz="1600" noProof="0" dirty="0">
                <a:latin typeface="Times New Roman" panose="02020603050405020304" pitchFamily="18" charset="0"/>
                <a:cs typeface="Times New Roman" panose="02020603050405020304" pitchFamily="18" charset="0"/>
              </a:rPr>
              <a:t> of how AI influences public sector audit, e.g.:</a:t>
            </a:r>
          </a:p>
          <a:p>
            <a:pPr marL="1143000" lvl="2" indent="-285750">
              <a:buFont typeface="Wingdings" panose="05000000000000000000" pitchFamily="2" charset="2"/>
              <a:buChar char="ü"/>
            </a:pPr>
            <a:r>
              <a:rPr lang="en-GB" sz="1600" b="1" noProof="0" dirty="0">
                <a:solidFill>
                  <a:prstClr val="black"/>
                </a:solidFill>
                <a:latin typeface="Times New Roman" panose="02020603050405020304" pitchFamily="18" charset="0"/>
                <a:cs typeface="Times New Roman" panose="02020603050405020304" pitchFamily="18" charset="0"/>
              </a:rPr>
              <a:t>f</a:t>
            </a:r>
            <a:r>
              <a:rPr kumimoji="0" lang="en-GB"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raud detection</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e.g., UK’s HM Revenue and Customs for detection of fraudulent activities</a:t>
            </a:r>
          </a:p>
          <a:p>
            <a:pPr marL="1143000" lvl="2" indent="-285750">
              <a:buFont typeface="Wingdings" panose="05000000000000000000" pitchFamily="2" charset="2"/>
              <a:buChar char="ü"/>
            </a:pPr>
            <a:r>
              <a:rPr lang="en-GB" sz="1600" noProof="0" dirty="0">
                <a:solidFill>
                  <a:prstClr val="black"/>
                </a:solidFill>
                <a:latin typeface="Times New Roman" panose="02020603050405020304" pitchFamily="18" charset="0"/>
                <a:cs typeface="Times New Roman" panose="02020603050405020304" pitchFamily="18" charset="0"/>
              </a:rPr>
              <a:t>i</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dentification of inconsistencies and potential </a:t>
            </a:r>
            <a:r>
              <a:rPr kumimoji="0" lang="en-GB"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errors in financial reports</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e.g., AI tool used by the US Social Security Administration to support judges review decisions</a:t>
            </a:r>
          </a:p>
          <a:p>
            <a:pPr marL="1143000" lvl="2" indent="-285750">
              <a:buFont typeface="Wingdings" panose="05000000000000000000" pitchFamily="2" charset="2"/>
              <a:buChar char="Ø"/>
            </a:pPr>
            <a:r>
              <a:rPr kumimoji="0" lang="en-GB" sz="16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wrongful convictions</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 due to </a:t>
            </a:r>
            <a:r>
              <a:rPr kumimoji="0" lang="en-GB" sz="16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over-reliance on AI without human oversight in public financial systems, i.e., UK Post Office Horizon Scandal, with</a:t>
            </a:r>
            <a:r>
              <a:rPr lang="en-GB" sz="1600" noProof="0" dirty="0">
                <a:solidFill>
                  <a:prstClr val="black"/>
                </a:solidFill>
                <a:latin typeface="Times New Roman" panose="02020603050405020304" pitchFamily="18" charset="0"/>
                <a:cs typeface="Times New Roman" panose="02020603050405020304" pitchFamily="18" charset="0"/>
              </a:rPr>
              <a:t> </a:t>
            </a:r>
            <a:r>
              <a:rPr kumimoji="0" lang="en-GB" sz="16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rPr>
              <a:t>the AI-powered Horizon software falsely flagged financial discrepancies</a:t>
            </a:r>
          </a:p>
          <a:p>
            <a:pPr algn="ctr"/>
            <a:endParaRPr lang="en-GB" sz="600" noProof="0" dirty="0">
              <a:latin typeface="Times New Roman" panose="02020603050405020304" pitchFamily="18" charset="0"/>
              <a:cs typeface="Times New Roman" panose="02020603050405020304" pitchFamily="18" charset="0"/>
              <a:sym typeface="Wingdings" panose="05000000000000000000" pitchFamily="2" charset="2"/>
            </a:endParaRPr>
          </a:p>
          <a:p>
            <a:pPr algn="ctr"/>
            <a:r>
              <a:rPr lang="en-GB" sz="1800" b="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 anecdotal and sparce knowledge on how AI use influences Public Sector Audit calls for a </a:t>
            </a:r>
            <a:r>
              <a:rPr lang="en-GB" sz="1800" b="1" u="sng"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systematization</a:t>
            </a:r>
          </a:p>
        </p:txBody>
      </p:sp>
      <p:sp>
        <p:nvSpPr>
          <p:cNvPr id="2" name="CasellaDiTesto 1">
            <a:extLst>
              <a:ext uri="{FF2B5EF4-FFF2-40B4-BE49-F238E27FC236}">
                <a16:creationId xmlns:a16="http://schemas.microsoft.com/office/drawing/2014/main" id="{D8ECD8D0-FF7A-31B7-3BCE-8688D7448ADA}"/>
              </a:ext>
            </a:extLst>
          </p:cNvPr>
          <p:cNvSpPr txBox="1"/>
          <p:nvPr/>
        </p:nvSpPr>
        <p:spPr>
          <a:xfrm>
            <a:off x="10379869" y="0"/>
            <a:ext cx="1812131" cy="646331"/>
          </a:xfrm>
          <a:prstGeom prst="rect">
            <a:avLst/>
          </a:prstGeom>
          <a:noFill/>
        </p:spPr>
        <p:txBody>
          <a:bodyPr wrap="square" rtlCol="0">
            <a:spAutoFit/>
          </a:bodyPr>
          <a:lstStyle/>
          <a:p>
            <a:r>
              <a:rPr lang="en-GB" sz="1200" noProof="0" dirty="0">
                <a:solidFill>
                  <a:schemeClr val="bg1">
                    <a:lumMod val="50000"/>
                  </a:schemeClr>
                </a:solidFill>
                <a:latin typeface="Times New Roman" panose="02020603050405020304" pitchFamily="18" charset="0"/>
                <a:cs typeface="Times New Roman" panose="02020603050405020304" pitchFamily="18" charset="0"/>
              </a:rPr>
              <a:t>AI: Artificial Intelligence</a:t>
            </a:r>
          </a:p>
          <a:p>
            <a:pPr marL="171450" indent="-171450">
              <a:buFont typeface="Wingdings" panose="05000000000000000000" pitchFamily="2" charset="2"/>
              <a:buChar char="ü"/>
            </a:pPr>
            <a:r>
              <a:rPr lang="en-GB" sz="1200" noProof="0" dirty="0">
                <a:solidFill>
                  <a:schemeClr val="bg1">
                    <a:lumMod val="50000"/>
                  </a:schemeClr>
                </a:solidFill>
                <a:latin typeface="Times New Roman" panose="02020603050405020304" pitchFamily="18" charset="0"/>
                <a:cs typeface="Times New Roman" panose="02020603050405020304" pitchFamily="18" charset="0"/>
              </a:rPr>
              <a:t>Positive</a:t>
            </a:r>
          </a:p>
          <a:p>
            <a:pPr marL="171450" indent="-171450">
              <a:buFont typeface="Wingdings" panose="05000000000000000000" pitchFamily="2" charset="2"/>
              <a:buChar char="Ø"/>
            </a:pPr>
            <a:r>
              <a:rPr lang="en-GB" sz="1200" noProof="0" dirty="0">
                <a:solidFill>
                  <a:schemeClr val="bg1">
                    <a:lumMod val="50000"/>
                  </a:schemeClr>
                </a:solidFill>
                <a:latin typeface="Times New Roman" panose="02020603050405020304" pitchFamily="18" charset="0"/>
                <a:cs typeface="Times New Roman" panose="02020603050405020304" pitchFamily="18" charset="0"/>
              </a:rPr>
              <a:t>Negative</a:t>
            </a:r>
          </a:p>
        </p:txBody>
      </p:sp>
    </p:spTree>
    <p:extLst>
      <p:ext uri="{BB962C8B-B14F-4D97-AF65-F5344CB8AC3E}">
        <p14:creationId xmlns:p14="http://schemas.microsoft.com/office/powerpoint/2010/main" val="37097868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
                                            <p:txEl>
                                              <p:pRg st="5" end="5"/>
                                            </p:txEl>
                                          </p:spTgt>
                                        </p:tgtEl>
                                        <p:attrNameLst>
                                          <p:attrName>style.visibility</p:attrName>
                                        </p:attrNameLst>
                                      </p:cBhvr>
                                      <p:to>
                                        <p:strVal val="visible"/>
                                      </p:to>
                                    </p:set>
                                    <p:animEffect transition="in" filter="fade">
                                      <p:cBhvr>
                                        <p:cTn id="26" dur="500"/>
                                        <p:tgtEl>
                                          <p:spTgt spid="5">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5">
                                            <p:txEl>
                                              <p:pRg st="6" end="6"/>
                                            </p:txEl>
                                          </p:spTgt>
                                        </p:tgtEl>
                                        <p:attrNameLst>
                                          <p:attrName>style.visibility</p:attrName>
                                        </p:attrNameLst>
                                      </p:cBhvr>
                                      <p:to>
                                        <p:strVal val="visible"/>
                                      </p:to>
                                    </p:set>
                                    <p:animEffect transition="in" filter="fade">
                                      <p:cBhvr>
                                        <p:cTn id="29" dur="500"/>
                                        <p:tgtEl>
                                          <p:spTgt spid="5">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5">
                                            <p:txEl>
                                              <p:pRg st="7" end="7"/>
                                            </p:txEl>
                                          </p:spTgt>
                                        </p:tgtEl>
                                        <p:attrNameLst>
                                          <p:attrName>style.visibility</p:attrName>
                                        </p:attrNameLst>
                                      </p:cBhvr>
                                      <p:to>
                                        <p:strVal val="visible"/>
                                      </p:to>
                                    </p:set>
                                    <p:animEffect transition="in" filter="fade">
                                      <p:cBhvr>
                                        <p:cTn id="34" dur="500"/>
                                        <p:tgtEl>
                                          <p:spTgt spid="5">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5">
                                            <p:txEl>
                                              <p:pRg st="8" end="8"/>
                                            </p:txEl>
                                          </p:spTgt>
                                        </p:tgtEl>
                                        <p:attrNameLst>
                                          <p:attrName>style.visibility</p:attrName>
                                        </p:attrNameLst>
                                      </p:cBhvr>
                                      <p:to>
                                        <p:strVal val="visible"/>
                                      </p:to>
                                    </p:set>
                                    <p:animEffect transition="in" filter="fade">
                                      <p:cBhvr>
                                        <p:cTn id="37" dur="500"/>
                                        <p:tgtEl>
                                          <p:spTgt spid="5">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5">
                                            <p:txEl>
                                              <p:pRg st="9" end="9"/>
                                            </p:txEl>
                                          </p:spTgt>
                                        </p:tgtEl>
                                        <p:attrNameLst>
                                          <p:attrName>style.visibility</p:attrName>
                                        </p:attrNameLst>
                                      </p:cBhvr>
                                      <p:to>
                                        <p:strVal val="visible"/>
                                      </p:to>
                                    </p:set>
                                    <p:animEffect transition="in" filter="fade">
                                      <p:cBhvr>
                                        <p:cTn id="40" dur="500"/>
                                        <p:tgtEl>
                                          <p:spTgt spid="5">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animEffect transition="in" filter="fade">
                                      <p:cBhvr>
                                        <p:cTn id="43" dur="500"/>
                                        <p:tgtEl>
                                          <p:spTgt spid="5">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5">
                                            <p:txEl>
                                              <p:pRg st="12" end="12"/>
                                            </p:txEl>
                                          </p:spTgt>
                                        </p:tgtEl>
                                        <p:attrNameLst>
                                          <p:attrName>style.visibility</p:attrName>
                                        </p:attrNameLst>
                                      </p:cBhvr>
                                      <p:to>
                                        <p:strVal val="visible"/>
                                      </p:to>
                                    </p:set>
                                    <p:animEffect transition="in" filter="fade">
                                      <p:cBhvr>
                                        <p:cTn id="48"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232B67-A02E-2DEF-A81A-E1FE1119B416}"/>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2791D51B-BBC7-A417-6A84-414844F9C8FB}"/>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Methodology</a:t>
            </a:r>
            <a:r>
              <a:rPr lang="en-GB" sz="2400" baseline="-25000" noProof="0" dirty="0">
                <a:solidFill>
                  <a:srgbClr val="1A415D"/>
                </a:solidFill>
              </a:rPr>
              <a:t>_1</a:t>
            </a:r>
          </a:p>
        </p:txBody>
      </p:sp>
      <p:sp>
        <p:nvSpPr>
          <p:cNvPr id="5" name="Segnaposto contenuto 4">
            <a:extLst>
              <a:ext uri="{FF2B5EF4-FFF2-40B4-BE49-F238E27FC236}">
                <a16:creationId xmlns:a16="http://schemas.microsoft.com/office/drawing/2014/main" id="{09F9EC47-DB7A-9A5A-DEBB-092FEA0AC3AE}"/>
              </a:ext>
            </a:extLst>
          </p:cNvPr>
          <p:cNvSpPr>
            <a:spLocks noGrp="1"/>
          </p:cNvSpPr>
          <p:nvPr>
            <p:ph idx="1"/>
          </p:nvPr>
        </p:nvSpPr>
        <p:spPr/>
        <p:txBody>
          <a:bodyPr>
            <a:noAutofit/>
          </a:bodyPr>
          <a:lstStyle/>
          <a:p>
            <a:pPr algn="ctr"/>
            <a:r>
              <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What is known about how AI use influences public sector audit?</a:t>
            </a:r>
          </a:p>
          <a:p>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pPr algn="ct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Systematic literature review</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(Kitchenham, 2004)</a:t>
            </a:r>
          </a:p>
          <a:p>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noProof="0" dirty="0">
                <a:latin typeface="Times New Roman" panose="02020603050405020304" pitchFamily="18" charset="0"/>
                <a:cs typeface="Times New Roman" panose="02020603050405020304" pitchFamily="18" charset="0"/>
                <a:sym typeface="Wingdings" panose="05000000000000000000" pitchFamily="2" charset="2"/>
              </a:rPr>
              <a:t>Contribute rejuvenate systematization of knowledge in public sector (George et al., 2023):</a:t>
            </a: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‘purpose’</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of research: analyse in depth what has been written and which are the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future challenges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that academia needs to face in connection to the use of AI for public sector audit</a:t>
            </a: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‘object’</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of research: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relationship between AI use and public sector audit</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to better understand how the use of AI is transforming traditional public sector audit practices</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community</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targeted: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audit experts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i.e.</a:t>
            </a:r>
          </a:p>
          <a:p>
            <a:pPr marL="842963" lvl="1"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Scholars, interested in the research gaps and the opportunity for future research developments</a:t>
            </a:r>
          </a:p>
          <a:p>
            <a:pPr marL="842963" lvl="1"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Practitioners, interested in examples of top-notch use of AI in public sector audit, challenges and opportunities so-far recognized and discussed.</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subject</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of the research: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(human) authors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i.e., researchers with interest and expertise in Public Administration, Accounting and AI, with experience in conducting topical rigorous research to identify emerging gaps and analyse use cases.</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practice</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to support the review: coding scheme coupled with the Preferred Reporting Items for Systematic Reviews and Meta-Analyses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PRISMA</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approach (Liberati et al., 2009)</a:t>
            </a:r>
          </a:p>
        </p:txBody>
      </p:sp>
    </p:spTree>
    <p:extLst>
      <p:ext uri="{BB962C8B-B14F-4D97-AF65-F5344CB8AC3E}">
        <p14:creationId xmlns:p14="http://schemas.microsoft.com/office/powerpoint/2010/main" val="326960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5">
                                            <p:txEl>
                                              <p:pRg st="7" end="7"/>
                                            </p:txEl>
                                          </p:spTgt>
                                        </p:tgtEl>
                                        <p:attrNameLst>
                                          <p:attrName>style.visibility</p:attrName>
                                        </p:attrNameLst>
                                      </p:cBhvr>
                                      <p:to>
                                        <p:strVal val="visible"/>
                                      </p:to>
                                    </p:set>
                                    <p:animEffect transition="in" filter="fade">
                                      <p:cBhvr>
                                        <p:cTn id="28" dur="500"/>
                                        <p:tgtEl>
                                          <p:spTgt spid="5">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5">
                                            <p:txEl>
                                              <p:pRg st="8" end="8"/>
                                            </p:txEl>
                                          </p:spTgt>
                                        </p:tgtEl>
                                        <p:attrNameLst>
                                          <p:attrName>style.visibility</p:attrName>
                                        </p:attrNameLst>
                                      </p:cBhvr>
                                      <p:to>
                                        <p:strVal val="visible"/>
                                      </p:to>
                                    </p:set>
                                    <p:animEffect transition="in" filter="fade">
                                      <p:cBhvr>
                                        <p:cTn id="31" dur="500"/>
                                        <p:tgtEl>
                                          <p:spTgt spid="5">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5">
                                            <p:txEl>
                                              <p:pRg st="9" end="9"/>
                                            </p:txEl>
                                          </p:spTgt>
                                        </p:tgtEl>
                                        <p:attrNameLst>
                                          <p:attrName>style.visibility</p:attrName>
                                        </p:attrNameLst>
                                      </p:cBhvr>
                                      <p:to>
                                        <p:strVal val="visible"/>
                                      </p:to>
                                    </p:set>
                                    <p:animEffect transition="in" filter="fade">
                                      <p:cBhvr>
                                        <p:cTn id="34" dur="500"/>
                                        <p:tgtEl>
                                          <p:spTgt spid="5">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5">
                                            <p:txEl>
                                              <p:pRg st="10" end="10"/>
                                            </p:txEl>
                                          </p:spTgt>
                                        </p:tgtEl>
                                        <p:attrNameLst>
                                          <p:attrName>style.visibility</p:attrName>
                                        </p:attrNameLst>
                                      </p:cBhvr>
                                      <p:to>
                                        <p:strVal val="visible"/>
                                      </p:to>
                                    </p:set>
                                    <p:animEffect transition="in" filter="fade">
                                      <p:cBhvr>
                                        <p:cTn id="39" dur="500"/>
                                        <p:tgtEl>
                                          <p:spTgt spid="5">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5">
                                            <p:txEl>
                                              <p:pRg st="11" end="11"/>
                                            </p:txEl>
                                          </p:spTgt>
                                        </p:tgtEl>
                                        <p:attrNameLst>
                                          <p:attrName>style.visibility</p:attrName>
                                        </p:attrNameLst>
                                      </p:cBhvr>
                                      <p:to>
                                        <p:strVal val="visible"/>
                                      </p:to>
                                    </p:set>
                                    <p:animEffect transition="in" filter="fade">
                                      <p:cBhvr>
                                        <p:cTn id="44"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80E725-1D34-136A-BE9B-B3BD6BD7B92B}"/>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6D19C143-0AD2-2F5E-3D35-556118F1C46C}"/>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Methodology</a:t>
            </a:r>
            <a:r>
              <a:rPr lang="en-GB" sz="2400" baseline="-25000" noProof="0" dirty="0">
                <a:solidFill>
                  <a:srgbClr val="1A415D"/>
                </a:solidFill>
              </a:rPr>
              <a:t>_2</a:t>
            </a:r>
          </a:p>
        </p:txBody>
      </p:sp>
      <p:sp>
        <p:nvSpPr>
          <p:cNvPr id="5" name="Segnaposto contenuto 4">
            <a:extLst>
              <a:ext uri="{FF2B5EF4-FFF2-40B4-BE49-F238E27FC236}">
                <a16:creationId xmlns:a16="http://schemas.microsoft.com/office/drawing/2014/main" id="{BA4B03CE-185C-83D7-00AD-CDCA97D99D0D}"/>
              </a:ext>
            </a:extLst>
          </p:cNvPr>
          <p:cNvSpPr>
            <a:spLocks noGrp="1"/>
          </p:cNvSpPr>
          <p:nvPr>
            <p:ph idx="1"/>
          </p:nvPr>
        </p:nvSpPr>
        <p:spPr>
          <a:xfrm>
            <a:off x="384695" y="731521"/>
            <a:ext cx="2805005" cy="5394645"/>
          </a:xfrm>
        </p:spPr>
        <p:txBody>
          <a:bodyPr>
            <a:noAutofit/>
          </a:bodyPr>
          <a:lstStyle/>
          <a:p>
            <a:pPr algn="ctr"/>
            <a:r>
              <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What is known about how AI use influences public sector audit?</a:t>
            </a:r>
          </a:p>
          <a:p>
            <a:pPr algn="ctr"/>
            <a:endPar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endParaRPr>
          </a:p>
          <a:p>
            <a:r>
              <a:rPr lang="en-GB" sz="1600" noProof="0" dirty="0">
                <a:latin typeface="Times New Roman" panose="02020603050405020304" pitchFamily="18" charset="0"/>
                <a:cs typeface="Times New Roman" panose="02020603050405020304" pitchFamily="18" charset="0"/>
                <a:sym typeface="Wingdings" panose="05000000000000000000" pitchFamily="2" charset="2"/>
              </a:rPr>
              <a:t>PRISMA</a:t>
            </a:r>
          </a:p>
          <a:p>
            <a:r>
              <a:rPr lang="en-GB" sz="1600" noProof="0" dirty="0">
                <a:latin typeface="Times New Roman" panose="02020603050405020304" pitchFamily="18" charset="0"/>
                <a:cs typeface="Times New Roman" panose="02020603050405020304" pitchFamily="18" charset="0"/>
                <a:sym typeface="Wingdings" panose="05000000000000000000" pitchFamily="2" charset="2"/>
              </a:rPr>
              <a:t>(Liberati et al., 2009)</a:t>
            </a:r>
          </a:p>
        </p:txBody>
      </p:sp>
      <p:grpSp>
        <p:nvGrpSpPr>
          <p:cNvPr id="38" name="Gruppo 37">
            <a:extLst>
              <a:ext uri="{FF2B5EF4-FFF2-40B4-BE49-F238E27FC236}">
                <a16:creationId xmlns:a16="http://schemas.microsoft.com/office/drawing/2014/main" id="{1FA5495F-F1CF-FB33-FEDE-510FAC93BE27}"/>
              </a:ext>
            </a:extLst>
          </p:cNvPr>
          <p:cNvGrpSpPr/>
          <p:nvPr/>
        </p:nvGrpSpPr>
        <p:grpSpPr>
          <a:xfrm>
            <a:off x="3834337" y="578634"/>
            <a:ext cx="8179210" cy="5787230"/>
            <a:chOff x="2892228" y="0"/>
            <a:chExt cx="8179210" cy="5787230"/>
          </a:xfrm>
        </p:grpSpPr>
        <p:sp>
          <p:nvSpPr>
            <p:cNvPr id="6" name="Rettangolo 5">
              <a:extLst>
                <a:ext uri="{FF2B5EF4-FFF2-40B4-BE49-F238E27FC236}">
                  <a16:creationId xmlns:a16="http://schemas.microsoft.com/office/drawing/2014/main" id="{223B9758-C3D0-4992-BBE3-CE90449D9A56}"/>
                </a:ext>
              </a:extLst>
            </p:cNvPr>
            <p:cNvSpPr/>
            <p:nvPr/>
          </p:nvSpPr>
          <p:spPr>
            <a:xfrm>
              <a:off x="3449173" y="609978"/>
              <a:ext cx="2438100" cy="563860"/>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from Scopus database </a:t>
              </a:r>
            </a:p>
            <a:p>
              <a:pPr algn="ctr"/>
              <a:r>
                <a:rPr lang="en-GB" sz="1400" noProof="0" dirty="0">
                  <a:solidFill>
                    <a:schemeClr val="dk1"/>
                  </a:solidFill>
                  <a:latin typeface="Times New Roman" panose="02020603050405020304" pitchFamily="18" charset="0"/>
                  <a:cs typeface="Times New Roman" panose="02020603050405020304" pitchFamily="18" charset="0"/>
                </a:rPr>
                <a:t>(n = 232)</a:t>
              </a:r>
            </a:p>
          </p:txBody>
        </p:sp>
        <p:sp>
          <p:nvSpPr>
            <p:cNvPr id="7" name="Rettangolo 6">
              <a:extLst>
                <a:ext uri="{FF2B5EF4-FFF2-40B4-BE49-F238E27FC236}">
                  <a16:creationId xmlns:a16="http://schemas.microsoft.com/office/drawing/2014/main" id="{D909E15C-8ADC-C261-383F-3EDA0EEB07E1}"/>
                </a:ext>
              </a:extLst>
            </p:cNvPr>
            <p:cNvSpPr/>
            <p:nvPr/>
          </p:nvSpPr>
          <p:spPr>
            <a:xfrm>
              <a:off x="2892228" y="0"/>
              <a:ext cx="3613348" cy="60997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noProof="0" dirty="0">
                  <a:solidFill>
                    <a:schemeClr val="tx1"/>
                  </a:solidFill>
                  <a:latin typeface="Times New Roman" panose="02020603050405020304" pitchFamily="18" charset="0"/>
                  <a:cs typeface="Times New Roman" panose="02020603050405020304" pitchFamily="18" charset="0"/>
                </a:rPr>
                <a:t>TITLE-ABS ("Artificial Intelligence" AND ("Audit*")) </a:t>
              </a:r>
            </a:p>
            <a:p>
              <a:r>
                <a:rPr lang="en-GB" sz="1200" noProof="0" dirty="0">
                  <a:solidFill>
                    <a:schemeClr val="tx1"/>
                  </a:solidFill>
                  <a:latin typeface="Times New Roman" panose="02020603050405020304" pitchFamily="18" charset="0"/>
                  <a:cs typeface="Times New Roman" panose="02020603050405020304" pitchFamily="18" charset="0"/>
                </a:rPr>
                <a:t>AND SUBJAREA (BUSI) </a:t>
              </a:r>
            </a:p>
            <a:p>
              <a:r>
                <a:rPr lang="en-GB" sz="1200" noProof="0" dirty="0">
                  <a:solidFill>
                    <a:schemeClr val="tx1"/>
                  </a:solidFill>
                  <a:latin typeface="Times New Roman" panose="02020603050405020304" pitchFamily="18" charset="0"/>
                  <a:cs typeface="Times New Roman" panose="02020603050405020304" pitchFamily="18" charset="0"/>
                </a:rPr>
                <a:t>AND DOCTYPE ("</a:t>
              </a:r>
              <a:r>
                <a:rPr lang="en-GB" sz="1200" noProof="0" dirty="0" err="1">
                  <a:solidFill>
                    <a:schemeClr val="tx1"/>
                  </a:solidFill>
                  <a:latin typeface="Times New Roman" panose="02020603050405020304" pitchFamily="18" charset="0"/>
                  <a:cs typeface="Times New Roman" panose="02020603050405020304" pitchFamily="18" charset="0"/>
                </a:rPr>
                <a:t>ar</a:t>
              </a:r>
              <a:r>
                <a:rPr lang="en-GB" sz="1200" noProof="0" dirty="0">
                  <a:solidFill>
                    <a:schemeClr val="tx1"/>
                  </a:solidFill>
                  <a:latin typeface="Times New Roman" panose="02020603050405020304" pitchFamily="18" charset="0"/>
                  <a:cs typeface="Times New Roman" panose="02020603050405020304" pitchFamily="18" charset="0"/>
                </a:rPr>
                <a:t>" OR "re" OR "</a:t>
              </a:r>
              <a:r>
                <a:rPr lang="en-GB" sz="1200" noProof="0" dirty="0" err="1">
                  <a:solidFill>
                    <a:schemeClr val="tx1"/>
                  </a:solidFill>
                  <a:latin typeface="Times New Roman" panose="02020603050405020304" pitchFamily="18" charset="0"/>
                  <a:cs typeface="Times New Roman" panose="02020603050405020304" pitchFamily="18" charset="0"/>
                </a:rPr>
                <a:t>ch</a:t>
              </a:r>
              <a:r>
                <a:rPr lang="en-GB" sz="1200" noProof="0" dirty="0">
                  <a:solidFill>
                    <a:schemeClr val="tx1"/>
                  </a:solidFill>
                  <a:latin typeface="Times New Roman" panose="02020603050405020304" pitchFamily="18" charset="0"/>
                  <a:cs typeface="Times New Roman" panose="02020603050405020304" pitchFamily="18" charset="0"/>
                </a:rPr>
                <a:t>" )</a:t>
              </a:r>
            </a:p>
          </p:txBody>
        </p:sp>
        <p:sp>
          <p:nvSpPr>
            <p:cNvPr id="8" name="Rettangolo 7">
              <a:extLst>
                <a:ext uri="{FF2B5EF4-FFF2-40B4-BE49-F238E27FC236}">
                  <a16:creationId xmlns:a16="http://schemas.microsoft.com/office/drawing/2014/main" id="{0D1603CA-37E0-2429-5827-D82363FFDA2E}"/>
                </a:ext>
              </a:extLst>
            </p:cNvPr>
            <p:cNvSpPr/>
            <p:nvPr/>
          </p:nvSpPr>
          <p:spPr>
            <a:xfrm>
              <a:off x="4752259" y="1621974"/>
              <a:ext cx="3146400" cy="730736"/>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Non-duplicated records </a:t>
              </a:r>
            </a:p>
            <a:p>
              <a:pPr algn="ctr"/>
              <a:r>
                <a:rPr lang="en-GB" sz="1400" noProof="0" dirty="0">
                  <a:solidFill>
                    <a:schemeClr val="dk1"/>
                  </a:solidFill>
                  <a:latin typeface="Times New Roman" panose="02020603050405020304" pitchFamily="18" charset="0"/>
                  <a:cs typeface="Times New Roman" panose="02020603050405020304" pitchFamily="18" charset="0"/>
                </a:rPr>
                <a:t>screened in Title, Abstract, and Source</a:t>
              </a:r>
            </a:p>
            <a:p>
              <a:pPr algn="ctr"/>
              <a:r>
                <a:rPr lang="en-GB" sz="1400" noProof="0" dirty="0">
                  <a:solidFill>
                    <a:schemeClr val="dk1"/>
                  </a:solidFill>
                  <a:latin typeface="Times New Roman" panose="02020603050405020304" pitchFamily="18" charset="0"/>
                  <a:cs typeface="Times New Roman" panose="02020603050405020304" pitchFamily="18" charset="0"/>
                </a:rPr>
                <a:t>(n’ =</a:t>
              </a:r>
              <a:r>
                <a:rPr lang="en-GB" sz="1400" noProof="0" dirty="0">
                  <a:solidFill>
                    <a:schemeClr val="tx1"/>
                  </a:solidFill>
                  <a:latin typeface="Times New Roman" panose="02020603050405020304" pitchFamily="18" charset="0"/>
                  <a:cs typeface="Times New Roman" panose="02020603050405020304" pitchFamily="18" charset="0"/>
                </a:rPr>
                <a:t> 248</a:t>
              </a:r>
              <a:r>
                <a:rPr lang="en-GB" sz="1400" noProof="0" dirty="0">
                  <a:solidFill>
                    <a:schemeClr val="dk1"/>
                  </a:solidFill>
                  <a:latin typeface="Times New Roman" panose="02020603050405020304" pitchFamily="18" charset="0"/>
                  <a:cs typeface="Times New Roman" panose="02020603050405020304" pitchFamily="18" charset="0"/>
                </a:rPr>
                <a:t>)</a:t>
              </a:r>
            </a:p>
          </p:txBody>
        </p:sp>
        <p:cxnSp>
          <p:nvCxnSpPr>
            <p:cNvPr id="9" name="Connettore 4 30">
              <a:extLst>
                <a:ext uri="{FF2B5EF4-FFF2-40B4-BE49-F238E27FC236}">
                  <a16:creationId xmlns:a16="http://schemas.microsoft.com/office/drawing/2014/main" id="{FDB01D26-06C7-911B-BD6E-54FFD5E4CF96}"/>
                </a:ext>
              </a:extLst>
            </p:cNvPr>
            <p:cNvCxnSpPr>
              <a:cxnSpLocks/>
              <a:stCxn id="6" idx="2"/>
              <a:endCxn id="8" idx="0"/>
            </p:cNvCxnSpPr>
            <p:nvPr/>
          </p:nvCxnSpPr>
          <p:spPr>
            <a:xfrm rot="16200000" flipH="1">
              <a:off x="5272773" y="569288"/>
              <a:ext cx="448136" cy="1657236"/>
            </a:xfrm>
            <a:prstGeom prst="bentConnector3">
              <a:avLst>
                <a:gd name="adj1" fmla="val 50000"/>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10" name="Rettangolo 9">
              <a:extLst>
                <a:ext uri="{FF2B5EF4-FFF2-40B4-BE49-F238E27FC236}">
                  <a16:creationId xmlns:a16="http://schemas.microsoft.com/office/drawing/2014/main" id="{864A7E19-23C3-0E16-EF8F-AFD37967EB88}"/>
                </a:ext>
              </a:extLst>
            </p:cNvPr>
            <p:cNvSpPr/>
            <p:nvPr/>
          </p:nvSpPr>
          <p:spPr>
            <a:xfrm rot="16200000">
              <a:off x="10266453" y="816990"/>
              <a:ext cx="1302093" cy="307876"/>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Identify</a:t>
              </a:r>
            </a:p>
          </p:txBody>
        </p:sp>
        <p:sp>
          <p:nvSpPr>
            <p:cNvPr id="11" name="Rettangolo 10">
              <a:extLst>
                <a:ext uri="{FF2B5EF4-FFF2-40B4-BE49-F238E27FC236}">
                  <a16:creationId xmlns:a16="http://schemas.microsoft.com/office/drawing/2014/main" id="{63F0A9C7-3F24-0768-6F01-F7B6383C43D7}"/>
                </a:ext>
              </a:extLst>
            </p:cNvPr>
            <p:cNvSpPr/>
            <p:nvPr/>
          </p:nvSpPr>
          <p:spPr>
            <a:xfrm>
              <a:off x="4752259" y="2588771"/>
              <a:ext cx="3141500" cy="619855"/>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Reports sought for </a:t>
              </a:r>
            </a:p>
            <a:p>
              <a:pPr algn="ctr"/>
              <a:r>
                <a:rPr lang="en-GB" sz="1400" noProof="0" dirty="0">
                  <a:solidFill>
                    <a:schemeClr val="dk1"/>
                  </a:solidFill>
                  <a:latin typeface="Times New Roman" panose="02020603050405020304" pitchFamily="18" charset="0"/>
                  <a:cs typeface="Times New Roman" panose="02020603050405020304" pitchFamily="18" charset="0"/>
                </a:rPr>
                <a:t>full-text reports</a:t>
              </a:r>
            </a:p>
            <a:p>
              <a:pPr algn="ctr"/>
              <a:r>
                <a:rPr lang="en-GB" sz="1400" noProof="0" dirty="0">
                  <a:solidFill>
                    <a:schemeClr val="dk1"/>
                  </a:solidFill>
                  <a:latin typeface="Times New Roman" panose="02020603050405020304" pitchFamily="18" charset="0"/>
                  <a:cs typeface="Times New Roman" panose="02020603050405020304" pitchFamily="18" charset="0"/>
                </a:rPr>
                <a:t>(n’’=203)</a:t>
              </a:r>
            </a:p>
          </p:txBody>
        </p:sp>
        <p:sp>
          <p:nvSpPr>
            <p:cNvPr id="12" name="Rettangolo 11">
              <a:extLst>
                <a:ext uri="{FF2B5EF4-FFF2-40B4-BE49-F238E27FC236}">
                  <a16:creationId xmlns:a16="http://schemas.microsoft.com/office/drawing/2014/main" id="{401268DA-8FF1-D329-279A-E0FEA0F7C6AF}"/>
                </a:ext>
              </a:extLst>
            </p:cNvPr>
            <p:cNvSpPr/>
            <p:nvPr/>
          </p:nvSpPr>
          <p:spPr>
            <a:xfrm rot="16200000">
              <a:off x="10253697" y="2204253"/>
              <a:ext cx="1302092" cy="307878"/>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Screen</a:t>
              </a:r>
            </a:p>
          </p:txBody>
        </p:sp>
        <p:sp>
          <p:nvSpPr>
            <p:cNvPr id="13" name="Rettangolo 12">
              <a:extLst>
                <a:ext uri="{FF2B5EF4-FFF2-40B4-BE49-F238E27FC236}">
                  <a16:creationId xmlns:a16="http://schemas.microsoft.com/office/drawing/2014/main" id="{01AA5810-153D-DED5-E18C-E6A35141CC4A}"/>
                </a:ext>
              </a:extLst>
            </p:cNvPr>
            <p:cNvSpPr/>
            <p:nvPr/>
          </p:nvSpPr>
          <p:spPr>
            <a:xfrm>
              <a:off x="8621481" y="1235559"/>
              <a:ext cx="2000311" cy="465706"/>
            </a:xfrm>
            <a:prstGeom prst="rect">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Duplicated records</a:t>
              </a:r>
            </a:p>
            <a:p>
              <a:pPr algn="ctr"/>
              <a:r>
                <a:rPr lang="en-GB" sz="1400" noProof="0" dirty="0">
                  <a:solidFill>
                    <a:schemeClr val="dk1"/>
                  </a:solidFill>
                  <a:latin typeface="Times New Roman" panose="02020603050405020304" pitchFamily="18" charset="0"/>
                  <a:cs typeface="Times New Roman" panose="02020603050405020304" pitchFamily="18" charset="0"/>
                </a:rPr>
                <a:t>(e’ = 70)</a:t>
              </a:r>
            </a:p>
          </p:txBody>
        </p:sp>
        <p:sp>
          <p:nvSpPr>
            <p:cNvPr id="14" name="Rettangolo 13">
              <a:extLst>
                <a:ext uri="{FF2B5EF4-FFF2-40B4-BE49-F238E27FC236}">
                  <a16:creationId xmlns:a16="http://schemas.microsoft.com/office/drawing/2014/main" id="{C5C652C2-8742-2155-02C4-32F3A56B63D3}"/>
                </a:ext>
              </a:extLst>
            </p:cNvPr>
            <p:cNvSpPr/>
            <p:nvPr/>
          </p:nvSpPr>
          <p:spPr>
            <a:xfrm rot="16200000">
              <a:off x="10248843" y="3594472"/>
              <a:ext cx="1302095" cy="305430"/>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Elect</a:t>
              </a:r>
            </a:p>
          </p:txBody>
        </p:sp>
        <p:sp>
          <p:nvSpPr>
            <p:cNvPr id="15" name="Rettangolo 14">
              <a:extLst>
                <a:ext uri="{FF2B5EF4-FFF2-40B4-BE49-F238E27FC236}">
                  <a16:creationId xmlns:a16="http://schemas.microsoft.com/office/drawing/2014/main" id="{08A473CE-744E-8FB0-1E3A-21A174A38423}"/>
                </a:ext>
              </a:extLst>
            </p:cNvPr>
            <p:cNvSpPr/>
            <p:nvPr/>
          </p:nvSpPr>
          <p:spPr>
            <a:xfrm>
              <a:off x="4752259" y="4571244"/>
              <a:ext cx="3141499" cy="465706"/>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Reports included </a:t>
              </a:r>
            </a:p>
            <a:p>
              <a:pPr algn="ctr"/>
              <a:r>
                <a:rPr lang="en-GB" sz="1400" noProof="0" dirty="0">
                  <a:solidFill>
                    <a:schemeClr val="dk1"/>
                  </a:solidFill>
                  <a:latin typeface="Times New Roman" panose="02020603050405020304" pitchFamily="18" charset="0"/>
                  <a:cs typeface="Times New Roman" panose="02020603050405020304" pitchFamily="18" charset="0"/>
                </a:rPr>
                <a:t>(N = 129)</a:t>
              </a:r>
            </a:p>
          </p:txBody>
        </p:sp>
        <p:sp>
          <p:nvSpPr>
            <p:cNvPr id="16" name="Rettangolo 15">
              <a:extLst>
                <a:ext uri="{FF2B5EF4-FFF2-40B4-BE49-F238E27FC236}">
                  <a16:creationId xmlns:a16="http://schemas.microsoft.com/office/drawing/2014/main" id="{D420634B-5C5F-5454-B6F9-27433D19627E}"/>
                </a:ext>
              </a:extLst>
            </p:cNvPr>
            <p:cNvSpPr/>
            <p:nvPr/>
          </p:nvSpPr>
          <p:spPr>
            <a:xfrm rot="16200000">
              <a:off x="10245172" y="4987140"/>
              <a:ext cx="1302095" cy="298086"/>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Review</a:t>
              </a:r>
            </a:p>
          </p:txBody>
        </p:sp>
        <p:sp>
          <p:nvSpPr>
            <p:cNvPr id="17" name="Rettangolo 16">
              <a:extLst>
                <a:ext uri="{FF2B5EF4-FFF2-40B4-BE49-F238E27FC236}">
                  <a16:creationId xmlns:a16="http://schemas.microsoft.com/office/drawing/2014/main" id="{B5D005C4-33AE-43E0-5B25-1D1CA55E1076}"/>
                </a:ext>
              </a:extLst>
            </p:cNvPr>
            <p:cNvSpPr/>
            <p:nvPr/>
          </p:nvSpPr>
          <p:spPr>
            <a:xfrm>
              <a:off x="6565160" y="613024"/>
              <a:ext cx="2512166" cy="560814"/>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from Web of Science database </a:t>
              </a:r>
            </a:p>
            <a:p>
              <a:pPr algn="ctr"/>
              <a:r>
                <a:rPr lang="en-GB" sz="1400" noProof="0" dirty="0">
                  <a:solidFill>
                    <a:schemeClr val="dk1"/>
                  </a:solidFill>
                  <a:latin typeface="Times New Roman" panose="02020603050405020304" pitchFamily="18" charset="0"/>
                  <a:cs typeface="Times New Roman" panose="02020603050405020304" pitchFamily="18" charset="0"/>
                </a:rPr>
                <a:t>(n =</a:t>
              </a:r>
              <a:r>
                <a:rPr lang="en-GB" sz="1400" noProof="0" dirty="0">
                  <a:solidFill>
                    <a:schemeClr val="tx1"/>
                  </a:solidFill>
                  <a:latin typeface="Times New Roman" panose="02020603050405020304" pitchFamily="18" charset="0"/>
                  <a:cs typeface="Times New Roman" panose="02020603050405020304" pitchFamily="18" charset="0"/>
                </a:rPr>
                <a:t> 86</a:t>
              </a:r>
              <a:r>
                <a:rPr lang="en-GB" sz="1400" noProof="0" dirty="0">
                  <a:solidFill>
                    <a:schemeClr val="dk1"/>
                  </a:solidFill>
                  <a:latin typeface="Times New Roman" panose="02020603050405020304" pitchFamily="18" charset="0"/>
                  <a:cs typeface="Times New Roman" panose="02020603050405020304" pitchFamily="18" charset="0"/>
                </a:rPr>
                <a:t>)</a:t>
              </a:r>
            </a:p>
          </p:txBody>
        </p:sp>
        <p:cxnSp>
          <p:nvCxnSpPr>
            <p:cNvPr id="18" name="Connettore 4 30">
              <a:extLst>
                <a:ext uri="{FF2B5EF4-FFF2-40B4-BE49-F238E27FC236}">
                  <a16:creationId xmlns:a16="http://schemas.microsoft.com/office/drawing/2014/main" id="{D6C5879C-F4C5-1B6E-9786-0A78A1A8710D}"/>
                </a:ext>
              </a:extLst>
            </p:cNvPr>
            <p:cNvCxnSpPr>
              <a:cxnSpLocks/>
              <a:stCxn id="17" idx="2"/>
              <a:endCxn id="8" idx="0"/>
            </p:cNvCxnSpPr>
            <p:nvPr/>
          </p:nvCxnSpPr>
          <p:spPr>
            <a:xfrm rot="5400000">
              <a:off x="6849283" y="650014"/>
              <a:ext cx="448136" cy="1495784"/>
            </a:xfrm>
            <a:prstGeom prst="bentConnector3">
              <a:avLst>
                <a:gd name="adj1" fmla="val 50000"/>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9" name="Connettore 2 18">
              <a:extLst>
                <a:ext uri="{FF2B5EF4-FFF2-40B4-BE49-F238E27FC236}">
                  <a16:creationId xmlns:a16="http://schemas.microsoft.com/office/drawing/2014/main" id="{71A4C684-8494-3477-8E21-BB76650AD8F5}"/>
                </a:ext>
              </a:extLst>
            </p:cNvPr>
            <p:cNvCxnSpPr>
              <a:cxnSpLocks/>
              <a:endCxn id="13" idx="1"/>
            </p:cNvCxnSpPr>
            <p:nvPr/>
          </p:nvCxnSpPr>
          <p:spPr>
            <a:xfrm>
              <a:off x="6323008" y="1468412"/>
              <a:ext cx="2298473" cy="0"/>
            </a:xfrm>
            <a:prstGeom prst="straightConnector1">
              <a:avLst/>
            </a:prstGeom>
            <a:ln w="12700">
              <a:prstDash val="sysDash"/>
              <a:tailEnd type="triangle"/>
            </a:ln>
            <a:effectLst/>
          </p:spPr>
          <p:style>
            <a:lnRef idx="2">
              <a:schemeClr val="accent1"/>
            </a:lnRef>
            <a:fillRef idx="0">
              <a:schemeClr val="accent1"/>
            </a:fillRef>
            <a:effectRef idx="1">
              <a:schemeClr val="accent1"/>
            </a:effectRef>
            <a:fontRef idx="minor">
              <a:schemeClr val="tx1"/>
            </a:fontRef>
          </p:style>
        </p:cxnSp>
        <p:sp>
          <p:nvSpPr>
            <p:cNvPr id="20" name="Rettangolo 19">
              <a:extLst>
                <a:ext uri="{FF2B5EF4-FFF2-40B4-BE49-F238E27FC236}">
                  <a16:creationId xmlns:a16="http://schemas.microsoft.com/office/drawing/2014/main" id="{0122D64C-DD96-3695-AB41-234A88E16DA1}"/>
                </a:ext>
              </a:extLst>
            </p:cNvPr>
            <p:cNvSpPr/>
            <p:nvPr/>
          </p:nvSpPr>
          <p:spPr>
            <a:xfrm>
              <a:off x="8621480" y="2132737"/>
              <a:ext cx="2000313" cy="619856"/>
            </a:xfrm>
            <a:prstGeom prst="rect">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Records non-relevant </a:t>
              </a:r>
            </a:p>
            <a:p>
              <a:pPr algn="ctr"/>
              <a:r>
                <a:rPr lang="en-GB" sz="1400" noProof="0" dirty="0">
                  <a:solidFill>
                    <a:schemeClr val="dk1"/>
                  </a:solidFill>
                  <a:latin typeface="Times New Roman" panose="02020603050405020304" pitchFamily="18" charset="0"/>
                  <a:cs typeface="Times New Roman" panose="02020603050405020304" pitchFamily="18" charset="0"/>
                </a:rPr>
                <a:t>for study purpose</a:t>
              </a:r>
            </a:p>
            <a:p>
              <a:pPr algn="ctr"/>
              <a:r>
                <a:rPr lang="en-GB" sz="1400" noProof="0" dirty="0">
                  <a:solidFill>
                    <a:schemeClr val="dk1"/>
                  </a:solidFill>
                  <a:latin typeface="Times New Roman" panose="02020603050405020304" pitchFamily="18" charset="0"/>
                  <a:cs typeface="Times New Roman" panose="02020603050405020304" pitchFamily="18" charset="0"/>
                </a:rPr>
                <a:t>(e’’ = 45)</a:t>
              </a:r>
            </a:p>
          </p:txBody>
        </p:sp>
        <p:sp>
          <p:nvSpPr>
            <p:cNvPr id="22" name="Rettangolo 21">
              <a:extLst>
                <a:ext uri="{FF2B5EF4-FFF2-40B4-BE49-F238E27FC236}">
                  <a16:creationId xmlns:a16="http://schemas.microsoft.com/office/drawing/2014/main" id="{F4667493-9236-26A0-C0A2-49E932A10BCE}"/>
                </a:ext>
              </a:extLst>
            </p:cNvPr>
            <p:cNvSpPr/>
            <p:nvPr/>
          </p:nvSpPr>
          <p:spPr>
            <a:xfrm>
              <a:off x="8621478" y="3098087"/>
              <a:ext cx="2000311" cy="384881"/>
            </a:xfrm>
            <a:prstGeom prst="rect">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Reports not retrieved</a:t>
              </a:r>
            </a:p>
            <a:p>
              <a:pPr algn="ctr"/>
              <a:r>
                <a:rPr lang="en-GB" sz="1400" noProof="0" dirty="0">
                  <a:solidFill>
                    <a:schemeClr val="dk1"/>
                  </a:solidFill>
                  <a:latin typeface="Times New Roman" panose="02020603050405020304" pitchFamily="18" charset="0"/>
                  <a:cs typeface="Times New Roman" panose="02020603050405020304" pitchFamily="18" charset="0"/>
                </a:rPr>
                <a:t>(e’’’ = 65)</a:t>
              </a:r>
            </a:p>
          </p:txBody>
        </p:sp>
        <p:sp>
          <p:nvSpPr>
            <p:cNvPr id="24" name="Rettangolo 23">
              <a:extLst>
                <a:ext uri="{FF2B5EF4-FFF2-40B4-BE49-F238E27FC236}">
                  <a16:creationId xmlns:a16="http://schemas.microsoft.com/office/drawing/2014/main" id="{10B4E354-D99D-04E7-979F-E6F2BD913BFE}"/>
                </a:ext>
              </a:extLst>
            </p:cNvPr>
            <p:cNvSpPr/>
            <p:nvPr/>
          </p:nvSpPr>
          <p:spPr>
            <a:xfrm>
              <a:off x="8621478" y="3935406"/>
              <a:ext cx="2000313" cy="619856"/>
            </a:xfrm>
            <a:prstGeom prst="rect">
              <a:avLst/>
            </a:prstGeom>
            <a:noFill/>
            <a:ln w="12700">
              <a:solidFill>
                <a:schemeClr val="accent1"/>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Records non-relevant </a:t>
              </a:r>
            </a:p>
            <a:p>
              <a:pPr algn="ctr"/>
              <a:r>
                <a:rPr lang="en-GB" sz="1400" noProof="0" dirty="0">
                  <a:solidFill>
                    <a:schemeClr val="dk1"/>
                  </a:solidFill>
                  <a:latin typeface="Times New Roman" panose="02020603050405020304" pitchFamily="18" charset="0"/>
                  <a:cs typeface="Times New Roman" panose="02020603050405020304" pitchFamily="18" charset="0"/>
                </a:rPr>
                <a:t>for study purpose</a:t>
              </a:r>
            </a:p>
            <a:p>
              <a:pPr algn="ctr"/>
              <a:r>
                <a:rPr lang="en-GB" sz="1400" noProof="0" dirty="0">
                  <a:solidFill>
                    <a:schemeClr val="dk1"/>
                  </a:solidFill>
                  <a:latin typeface="Times New Roman" panose="02020603050405020304" pitchFamily="18" charset="0"/>
                  <a:cs typeface="Times New Roman" panose="02020603050405020304" pitchFamily="18" charset="0"/>
                </a:rPr>
                <a:t>(e’’ = 9)</a:t>
              </a:r>
            </a:p>
          </p:txBody>
        </p:sp>
        <p:cxnSp>
          <p:nvCxnSpPr>
            <p:cNvPr id="25" name="Connettore 2 24">
              <a:extLst>
                <a:ext uri="{FF2B5EF4-FFF2-40B4-BE49-F238E27FC236}">
                  <a16:creationId xmlns:a16="http://schemas.microsoft.com/office/drawing/2014/main" id="{D9AC7BD1-B8B3-BF36-7962-C3B123EF19A6}"/>
                </a:ext>
              </a:extLst>
            </p:cNvPr>
            <p:cNvCxnSpPr>
              <a:cxnSpLocks/>
              <a:endCxn id="24" idx="1"/>
            </p:cNvCxnSpPr>
            <p:nvPr/>
          </p:nvCxnSpPr>
          <p:spPr>
            <a:xfrm>
              <a:off x="6323009" y="4245334"/>
              <a:ext cx="2298469" cy="0"/>
            </a:xfrm>
            <a:prstGeom prst="straightConnector1">
              <a:avLst/>
            </a:prstGeom>
            <a:ln w="12700">
              <a:prstDash val="sysDash"/>
              <a:tailEnd type="triangle"/>
            </a:ln>
            <a:effectLst/>
          </p:spPr>
          <p:style>
            <a:lnRef idx="2">
              <a:schemeClr val="accent1"/>
            </a:lnRef>
            <a:fillRef idx="0">
              <a:schemeClr val="accent1"/>
            </a:fillRef>
            <a:effectRef idx="1">
              <a:schemeClr val="accent1"/>
            </a:effectRef>
            <a:fontRef idx="minor">
              <a:schemeClr val="tx1"/>
            </a:fontRef>
          </p:style>
        </p:cxnSp>
        <p:sp>
          <p:nvSpPr>
            <p:cNvPr id="26" name="Rettangolo 25">
              <a:extLst>
                <a:ext uri="{FF2B5EF4-FFF2-40B4-BE49-F238E27FC236}">
                  <a16:creationId xmlns:a16="http://schemas.microsoft.com/office/drawing/2014/main" id="{64C67CA8-1BBC-9295-B0E6-7C62E8D5835A}"/>
                </a:ext>
              </a:extLst>
            </p:cNvPr>
            <p:cNvSpPr/>
            <p:nvPr/>
          </p:nvSpPr>
          <p:spPr>
            <a:xfrm>
              <a:off x="4752259" y="3448196"/>
              <a:ext cx="3141499" cy="681841"/>
            </a:xfrm>
            <a:prstGeom prst="rect">
              <a:avLst/>
            </a:prstGeom>
            <a:noFill/>
            <a:ln>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noProof="0" dirty="0">
                  <a:solidFill>
                    <a:schemeClr val="dk1"/>
                  </a:solidFill>
                  <a:latin typeface="Times New Roman" panose="02020603050405020304" pitchFamily="18" charset="0"/>
                  <a:cs typeface="Times New Roman" panose="02020603050405020304" pitchFamily="18" charset="0"/>
                </a:rPr>
                <a:t>Reports elected for </a:t>
              </a:r>
            </a:p>
            <a:p>
              <a:pPr algn="ctr"/>
              <a:r>
                <a:rPr lang="en-GB" sz="1400" noProof="0" dirty="0">
                  <a:solidFill>
                    <a:schemeClr val="dk1"/>
                  </a:solidFill>
                  <a:latin typeface="Times New Roman" panose="02020603050405020304" pitchFamily="18" charset="0"/>
                  <a:cs typeface="Times New Roman" panose="02020603050405020304" pitchFamily="18" charset="0"/>
                </a:rPr>
                <a:t>full-text screening</a:t>
              </a:r>
            </a:p>
            <a:p>
              <a:pPr algn="ctr"/>
              <a:r>
                <a:rPr lang="en-GB" sz="1400" noProof="0" dirty="0">
                  <a:solidFill>
                    <a:schemeClr val="dk1"/>
                  </a:solidFill>
                  <a:latin typeface="Times New Roman" panose="02020603050405020304" pitchFamily="18" charset="0"/>
                  <a:cs typeface="Times New Roman" panose="02020603050405020304" pitchFamily="18" charset="0"/>
                </a:rPr>
                <a:t>(n’’’ = 138)</a:t>
              </a:r>
            </a:p>
          </p:txBody>
        </p:sp>
        <p:cxnSp>
          <p:nvCxnSpPr>
            <p:cNvPr id="27" name="Connettore 2 26">
              <a:extLst>
                <a:ext uri="{FF2B5EF4-FFF2-40B4-BE49-F238E27FC236}">
                  <a16:creationId xmlns:a16="http://schemas.microsoft.com/office/drawing/2014/main" id="{253BF057-9D5B-98D1-596D-A965A76BBCF7}"/>
                </a:ext>
              </a:extLst>
            </p:cNvPr>
            <p:cNvCxnSpPr>
              <a:cxnSpLocks/>
              <a:stCxn id="8" idx="2"/>
              <a:endCxn id="11" idx="0"/>
            </p:cNvCxnSpPr>
            <p:nvPr/>
          </p:nvCxnSpPr>
          <p:spPr>
            <a:xfrm flipH="1">
              <a:off x="6323009" y="2352710"/>
              <a:ext cx="2450" cy="236061"/>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8" name="Connettore 2 27">
              <a:extLst>
                <a:ext uri="{FF2B5EF4-FFF2-40B4-BE49-F238E27FC236}">
                  <a16:creationId xmlns:a16="http://schemas.microsoft.com/office/drawing/2014/main" id="{C6D08049-7E7F-84F0-F532-88E2EECD5CB9}"/>
                </a:ext>
              </a:extLst>
            </p:cNvPr>
            <p:cNvCxnSpPr>
              <a:cxnSpLocks/>
              <a:stCxn id="11" idx="2"/>
              <a:endCxn id="26" idx="0"/>
            </p:cNvCxnSpPr>
            <p:nvPr/>
          </p:nvCxnSpPr>
          <p:spPr>
            <a:xfrm>
              <a:off x="6323009" y="3208626"/>
              <a:ext cx="0" cy="23957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9" name="Connettore 2 28">
              <a:extLst>
                <a:ext uri="{FF2B5EF4-FFF2-40B4-BE49-F238E27FC236}">
                  <a16:creationId xmlns:a16="http://schemas.microsoft.com/office/drawing/2014/main" id="{628D508E-CA7F-1443-3640-0F42DEA20F99}"/>
                </a:ext>
              </a:extLst>
            </p:cNvPr>
            <p:cNvCxnSpPr>
              <a:cxnSpLocks/>
              <a:stCxn id="26" idx="2"/>
              <a:endCxn id="15" idx="0"/>
            </p:cNvCxnSpPr>
            <p:nvPr/>
          </p:nvCxnSpPr>
          <p:spPr>
            <a:xfrm>
              <a:off x="6323009" y="4130037"/>
              <a:ext cx="0" cy="441207"/>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sp>
          <p:nvSpPr>
            <p:cNvPr id="30" name="Rettangolo 29">
              <a:extLst>
                <a:ext uri="{FF2B5EF4-FFF2-40B4-BE49-F238E27FC236}">
                  <a16:creationId xmlns:a16="http://schemas.microsoft.com/office/drawing/2014/main" id="{94CAA21F-E228-E221-6B7F-193FAB4AAA00}"/>
                </a:ext>
              </a:extLst>
            </p:cNvPr>
            <p:cNvSpPr/>
            <p:nvPr/>
          </p:nvSpPr>
          <p:spPr>
            <a:xfrm>
              <a:off x="6505575" y="0"/>
              <a:ext cx="3613349" cy="609976"/>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r>
                <a:rPr lang="en-GB" sz="1200" noProof="0" dirty="0">
                  <a:solidFill>
                    <a:schemeClr val="tx1"/>
                  </a:solidFill>
                  <a:latin typeface="Times New Roman" panose="02020603050405020304" pitchFamily="18" charset="0"/>
                  <a:cs typeface="Times New Roman" panose="02020603050405020304" pitchFamily="18" charset="0"/>
                </a:rPr>
                <a:t>(TI OR AB = ("Artificial Intelligence" AND "Audit*")</a:t>
              </a:r>
            </a:p>
            <a:p>
              <a:r>
                <a:rPr lang="en-GB" sz="1200" noProof="0" dirty="0">
                  <a:solidFill>
                    <a:schemeClr val="tx1"/>
                  </a:solidFill>
                  <a:latin typeface="Times New Roman" panose="02020603050405020304" pitchFamily="18" charset="0"/>
                  <a:cs typeface="Times New Roman" panose="02020603050405020304" pitchFamily="18" charset="0"/>
                </a:rPr>
                <a:t>AND (WC = (Business) OR (Business, Finance)) </a:t>
              </a:r>
            </a:p>
            <a:p>
              <a:r>
                <a:rPr lang="en-GB" sz="1200" noProof="0" dirty="0">
                  <a:solidFill>
                    <a:schemeClr val="tx1"/>
                  </a:solidFill>
                  <a:latin typeface="Times New Roman" panose="02020603050405020304" pitchFamily="18" charset="0"/>
                  <a:cs typeface="Times New Roman" panose="02020603050405020304" pitchFamily="18" charset="0"/>
                </a:rPr>
                <a:t>AND (DT = (Article) OR (Book Chapter)) </a:t>
              </a:r>
            </a:p>
          </p:txBody>
        </p:sp>
        <p:cxnSp>
          <p:nvCxnSpPr>
            <p:cNvPr id="32" name="Connettore 2 31">
              <a:extLst>
                <a:ext uri="{FF2B5EF4-FFF2-40B4-BE49-F238E27FC236}">
                  <a16:creationId xmlns:a16="http://schemas.microsoft.com/office/drawing/2014/main" id="{833A2A05-61C7-837F-84CA-B32586FCE61F}"/>
                </a:ext>
              </a:extLst>
            </p:cNvPr>
            <p:cNvCxnSpPr>
              <a:cxnSpLocks/>
              <a:endCxn id="22" idx="1"/>
            </p:cNvCxnSpPr>
            <p:nvPr/>
          </p:nvCxnSpPr>
          <p:spPr>
            <a:xfrm>
              <a:off x="6323009" y="3290528"/>
              <a:ext cx="2298469" cy="0"/>
            </a:xfrm>
            <a:prstGeom prst="straightConnector1">
              <a:avLst/>
            </a:prstGeom>
            <a:ln w="12700">
              <a:prstDash val="sysDash"/>
              <a:tailEnd type="triangle"/>
            </a:ln>
            <a:effectLst/>
          </p:spPr>
          <p:style>
            <a:lnRef idx="2">
              <a:schemeClr val="accent1"/>
            </a:lnRef>
            <a:fillRef idx="0">
              <a:schemeClr val="accent1"/>
            </a:fillRef>
            <a:effectRef idx="1">
              <a:schemeClr val="accent1"/>
            </a:effectRef>
            <a:fontRef idx="minor">
              <a:schemeClr val="tx1"/>
            </a:fontRef>
          </p:style>
        </p:cxnSp>
        <p:cxnSp>
          <p:nvCxnSpPr>
            <p:cNvPr id="37" name="Connettore 2 36">
              <a:extLst>
                <a:ext uri="{FF2B5EF4-FFF2-40B4-BE49-F238E27FC236}">
                  <a16:creationId xmlns:a16="http://schemas.microsoft.com/office/drawing/2014/main" id="{476A4AA7-67C2-3504-2B5B-414AFF08016F}"/>
                </a:ext>
              </a:extLst>
            </p:cNvPr>
            <p:cNvCxnSpPr>
              <a:cxnSpLocks/>
            </p:cNvCxnSpPr>
            <p:nvPr/>
          </p:nvCxnSpPr>
          <p:spPr>
            <a:xfrm>
              <a:off x="6323009" y="2469270"/>
              <a:ext cx="2298469" cy="0"/>
            </a:xfrm>
            <a:prstGeom prst="straightConnector1">
              <a:avLst/>
            </a:prstGeom>
            <a:ln w="12700">
              <a:prstDash val="sysDash"/>
              <a:tailEnd type="triangle"/>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26503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447894-6B5F-155D-436C-3656B62D01BC}"/>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1138BA50-19A9-9D43-457A-8BE4BACB48CA}"/>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Findings</a:t>
            </a:r>
            <a:r>
              <a:rPr lang="en-GB" sz="2400" baseline="-25000" noProof="0" dirty="0">
                <a:solidFill>
                  <a:srgbClr val="1A415D"/>
                </a:solidFill>
              </a:rPr>
              <a:t>_1</a:t>
            </a:r>
          </a:p>
        </p:txBody>
      </p:sp>
      <p:sp>
        <p:nvSpPr>
          <p:cNvPr id="6" name="Segnaposto contenuto 4">
            <a:extLst>
              <a:ext uri="{FF2B5EF4-FFF2-40B4-BE49-F238E27FC236}">
                <a16:creationId xmlns:a16="http://schemas.microsoft.com/office/drawing/2014/main" id="{642A643A-B0F6-6E09-51FF-0D89F34B13F8}"/>
              </a:ext>
            </a:extLst>
          </p:cNvPr>
          <p:cNvSpPr>
            <a:spLocks noGrp="1"/>
          </p:cNvSpPr>
          <p:nvPr>
            <p:ph idx="1"/>
          </p:nvPr>
        </p:nvSpPr>
        <p:spPr>
          <a:xfrm>
            <a:off x="384175" y="731838"/>
            <a:ext cx="11442700" cy="5394325"/>
          </a:xfrm>
        </p:spPr>
        <p:txBody>
          <a:bodyPr>
            <a:noAutofit/>
          </a:bodyPr>
          <a:lstStyle/>
          <a:p>
            <a:pPr algn="ctr"/>
            <a:r>
              <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What is known about how AI use influences public sector audit?</a:t>
            </a:r>
          </a:p>
          <a:p>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p:txBody>
      </p:sp>
      <p:pic>
        <p:nvPicPr>
          <p:cNvPr id="11" name="Immagine 10">
            <a:extLst>
              <a:ext uri="{FF2B5EF4-FFF2-40B4-BE49-F238E27FC236}">
                <a16:creationId xmlns:a16="http://schemas.microsoft.com/office/drawing/2014/main" id="{9867DCF2-C596-A389-5C44-39CC858F6F6F}"/>
              </a:ext>
            </a:extLst>
          </p:cNvPr>
          <p:cNvPicPr>
            <a:picLocks noChangeAspect="1"/>
          </p:cNvPicPr>
          <p:nvPr/>
        </p:nvPicPr>
        <p:blipFill>
          <a:blip r:embed="rId3"/>
          <a:stretch>
            <a:fillRect/>
          </a:stretch>
        </p:blipFill>
        <p:spPr>
          <a:xfrm>
            <a:off x="-84664" y="1141389"/>
            <a:ext cx="5639554" cy="3199792"/>
          </a:xfrm>
          <a:prstGeom prst="rect">
            <a:avLst/>
          </a:prstGeom>
        </p:spPr>
      </p:pic>
      <p:pic>
        <p:nvPicPr>
          <p:cNvPr id="16" name="Immagine 15">
            <a:extLst>
              <a:ext uri="{FF2B5EF4-FFF2-40B4-BE49-F238E27FC236}">
                <a16:creationId xmlns:a16="http://schemas.microsoft.com/office/drawing/2014/main" id="{7D22CECE-8C33-2C74-571A-613D22D1C921}"/>
              </a:ext>
            </a:extLst>
          </p:cNvPr>
          <p:cNvPicPr>
            <a:picLocks noChangeAspect="1"/>
          </p:cNvPicPr>
          <p:nvPr/>
        </p:nvPicPr>
        <p:blipFill>
          <a:blip r:embed="rId4"/>
          <a:stretch>
            <a:fillRect/>
          </a:stretch>
        </p:blipFill>
        <p:spPr>
          <a:xfrm>
            <a:off x="4973710" y="2197601"/>
            <a:ext cx="7218290" cy="4212701"/>
          </a:xfrm>
          <a:prstGeom prst="rect">
            <a:avLst/>
          </a:prstGeom>
        </p:spPr>
      </p:pic>
    </p:spTree>
    <p:extLst>
      <p:ext uri="{BB962C8B-B14F-4D97-AF65-F5344CB8AC3E}">
        <p14:creationId xmlns:p14="http://schemas.microsoft.com/office/powerpoint/2010/main" val="4147747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B7AE0-B30E-F073-9E6A-75F38E5BA4A8}"/>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3DEE428E-07B5-4DB7-9A7C-DD4964A73CAA}"/>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Findings</a:t>
            </a:r>
            <a:r>
              <a:rPr lang="en-GB" sz="2400" baseline="-25000" noProof="0" dirty="0">
                <a:solidFill>
                  <a:srgbClr val="1A415D"/>
                </a:solidFill>
              </a:rPr>
              <a:t>_2</a:t>
            </a:r>
          </a:p>
        </p:txBody>
      </p:sp>
      <p:sp>
        <p:nvSpPr>
          <p:cNvPr id="6" name="Segnaposto contenuto 4">
            <a:extLst>
              <a:ext uri="{FF2B5EF4-FFF2-40B4-BE49-F238E27FC236}">
                <a16:creationId xmlns:a16="http://schemas.microsoft.com/office/drawing/2014/main" id="{D4C6B2DD-4C14-9501-B416-41416F810AD2}"/>
              </a:ext>
            </a:extLst>
          </p:cNvPr>
          <p:cNvSpPr>
            <a:spLocks noGrp="1"/>
          </p:cNvSpPr>
          <p:nvPr>
            <p:ph idx="1"/>
          </p:nvPr>
        </p:nvSpPr>
        <p:spPr>
          <a:xfrm>
            <a:off x="384175" y="731838"/>
            <a:ext cx="11442700" cy="5394325"/>
          </a:xfrm>
        </p:spPr>
        <p:txBody>
          <a:bodyPr>
            <a:noAutofit/>
          </a:bodyPr>
          <a:lstStyle/>
          <a:p>
            <a:pPr algn="ctr"/>
            <a:r>
              <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What is known about how AI use influences public sector audit?</a:t>
            </a:r>
          </a:p>
          <a:p>
            <a:r>
              <a:rPr lang="en-GB" sz="1600" b="1" u="sng" noProof="0" dirty="0">
                <a:latin typeface="Times New Roman" panose="02020603050405020304" pitchFamily="18" charset="0"/>
                <a:cs typeface="Times New Roman" panose="02020603050405020304" pitchFamily="18" charset="0"/>
                <a:sym typeface="Wingdings" panose="05000000000000000000" pitchFamily="2" charset="2"/>
              </a:rPr>
              <a:t>As a Phenomenon</a:t>
            </a:r>
            <a:r>
              <a:rPr lang="en-GB" sz="1600" u="sng" noProof="0" dirty="0">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changing the role of auditors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the skills required, and the potential for job displacement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400" noProof="0" dirty="0" err="1">
                <a:latin typeface="Times New Roman" panose="02020603050405020304" pitchFamily="18" charset="0"/>
                <a:cs typeface="Times New Roman" panose="02020603050405020304" pitchFamily="18" charset="0"/>
                <a:sym typeface="Wingdings" panose="05000000000000000000" pitchFamily="2" charset="2"/>
              </a:rPr>
              <a:t>e.g</a:t>
            </a:r>
            <a:r>
              <a:rPr lang="en-GB" sz="1400" dirty="0">
                <a:latin typeface="Times New Roman" panose="02020603050405020304" pitchFamily="18" charset="0"/>
                <a:cs typeface="Times New Roman" panose="02020603050405020304" pitchFamily="18" charset="0"/>
                <a:sym typeface="Wingdings" panose="05000000000000000000" pitchFamily="2" charset="2"/>
              </a:rPr>
              <a:t>., </a:t>
            </a:r>
            <a:r>
              <a:rPr lang="it-IT" sz="1400" noProof="0" dirty="0" err="1">
                <a:latin typeface="Times New Roman" panose="02020603050405020304" pitchFamily="18" charset="0"/>
                <a:cs typeface="Times New Roman" panose="02020603050405020304" pitchFamily="18" charset="0"/>
                <a:sym typeface="Wingdings" panose="05000000000000000000" pitchFamily="2" charset="2"/>
              </a:rPr>
              <a:t>Almufadda</a:t>
            </a:r>
            <a:r>
              <a:rPr lang="it-IT" sz="1400" noProof="0" dirty="0">
                <a:latin typeface="Times New Roman" panose="02020603050405020304" pitchFamily="18" charset="0"/>
                <a:cs typeface="Times New Roman" panose="02020603050405020304" pitchFamily="18" charset="0"/>
                <a:sym typeface="Wingdings" panose="05000000000000000000" pitchFamily="2" charset="2"/>
              </a:rPr>
              <a:t> &amp; </a:t>
            </a:r>
            <a:r>
              <a:rPr lang="it-IT" sz="1400" noProof="0" dirty="0" err="1">
                <a:latin typeface="Times New Roman" panose="02020603050405020304" pitchFamily="18" charset="0"/>
                <a:cs typeface="Times New Roman" panose="02020603050405020304" pitchFamily="18" charset="0"/>
                <a:sym typeface="Wingdings" panose="05000000000000000000" pitchFamily="2" charset="2"/>
              </a:rPr>
              <a:t>Almezeini</a:t>
            </a:r>
            <a:r>
              <a:rPr lang="it-IT" sz="1400" noProof="0" dirty="0">
                <a:latin typeface="Times New Roman" panose="02020603050405020304" pitchFamily="18" charset="0"/>
                <a:cs typeface="Times New Roman" panose="02020603050405020304" pitchFamily="18" charset="0"/>
                <a:sym typeface="Wingdings" panose="05000000000000000000" pitchFamily="2" charset="2"/>
              </a:rPr>
              <a:t>, 2022</a:t>
            </a:r>
            <a:r>
              <a:rPr lang="it-IT" sz="1400" dirty="0">
                <a:latin typeface="Times New Roman" panose="02020603050405020304" pitchFamily="18" charset="0"/>
                <a:cs typeface="Times New Roman" panose="02020603050405020304" pitchFamily="18" charset="0"/>
                <a:sym typeface="Wingdings" panose="05000000000000000000" pitchFamily="2" charset="2"/>
              </a:rPr>
              <a:t>; </a:t>
            </a:r>
            <a:r>
              <a:rPr lang="en-US" sz="1400" dirty="0">
                <a:latin typeface="Times New Roman" panose="02020603050405020304" pitchFamily="18" charset="0"/>
                <a:cs typeface="Times New Roman" panose="02020603050405020304" pitchFamily="18" charset="0"/>
                <a:sym typeface="Wingdings" panose="05000000000000000000" pitchFamily="2" charset="2"/>
              </a:rPr>
              <a:t>Nguyen et al., 2024; Tiberius &amp; Hirth, 2019</a:t>
            </a:r>
            <a:r>
              <a:rPr lang="it-IT" sz="1400" dirty="0">
                <a:latin typeface="Times New Roman" panose="02020603050405020304" pitchFamily="18" charset="0"/>
                <a:cs typeface="Times New Roman" panose="02020603050405020304" pitchFamily="18" charset="0"/>
                <a:sym typeface="Wingdings" panose="05000000000000000000" pitchFamily="2" charset="2"/>
              </a:rPr>
              <a:t>)</a:t>
            </a:r>
            <a:r>
              <a:rPr lang="it-IT" sz="1600" dirty="0">
                <a:latin typeface="Times New Roman" panose="02020603050405020304" pitchFamily="18" charset="0"/>
                <a:cs typeface="Times New Roman" panose="02020603050405020304" pitchFamily="18" charset="0"/>
                <a:sym typeface="Wingdings" panose="05000000000000000000" pitchFamily="2" charset="2"/>
              </a:rPr>
              <a:t> and the </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need to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integrate AI in curricula</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to effectively prepare the auditors of the future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Baldwin-Morgan, 1995; </a:t>
            </a:r>
            <a:r>
              <a:rPr lang="en-US" sz="1400" b="0" i="0" dirty="0" err="1">
                <a:solidFill>
                  <a:srgbClr val="222222"/>
                </a:solidFill>
                <a:effectLst/>
                <a:latin typeface="Times New Roman" panose="02020603050405020304" pitchFamily="18" charset="0"/>
                <a:cs typeface="Times New Roman" panose="02020603050405020304" pitchFamily="18" charset="0"/>
              </a:rPr>
              <a:t>Dalwai</a:t>
            </a:r>
            <a:r>
              <a:rPr lang="en-US" sz="1400" b="0" i="0" dirty="0">
                <a:solidFill>
                  <a:srgbClr val="222222"/>
                </a:solidFill>
                <a:effectLst/>
                <a:latin typeface="Times New Roman" panose="02020603050405020304" pitchFamily="18" charset="0"/>
                <a:cs typeface="Times New Roman" panose="02020603050405020304" pitchFamily="18" charset="0"/>
              </a:rPr>
              <a:t> et al., 2022; </a:t>
            </a:r>
            <a:r>
              <a:rPr lang="en-US" sz="1400" dirty="0">
                <a:latin typeface="Times New Roman" panose="02020603050405020304" pitchFamily="18" charset="0"/>
                <a:cs typeface="Times New Roman" panose="02020603050405020304" pitchFamily="18" charset="0"/>
                <a:sym typeface="Wingdings" panose="05000000000000000000" pitchFamily="2" charset="2"/>
              </a:rPr>
              <a:t>Holmes &amp; Douglass, 2022;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Nouraldeen</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2023</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ethical implications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risks, biases, and governance issues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Lehner et al., 2022; Grove et al., 2018;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Laine et al., 2024; Kunz &amp; Wirtz, 2024; </a:t>
            </a:r>
            <a:r>
              <a:rPr lang="it-IT" sz="1400" b="0" i="0" dirty="0" err="1">
                <a:solidFill>
                  <a:srgbClr val="222222"/>
                </a:solidFill>
                <a:effectLst/>
                <a:latin typeface="Times New Roman" panose="02020603050405020304" pitchFamily="18" charset="0"/>
                <a:cs typeface="Times New Roman" panose="02020603050405020304" pitchFamily="18" charset="0"/>
              </a:rPr>
              <a:t>Çetin</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Kumkumoğlu</a:t>
            </a:r>
            <a:r>
              <a:rPr lang="it-IT" sz="1400" b="0" i="0" dirty="0">
                <a:solidFill>
                  <a:srgbClr val="222222"/>
                </a:solidFill>
                <a:effectLst/>
                <a:latin typeface="Times New Roman" panose="02020603050405020304" pitchFamily="18" charset="0"/>
                <a:cs typeface="Times New Roman" panose="02020603050405020304" pitchFamily="18" charset="0"/>
              </a:rPr>
              <a:t> &amp; Kemal </a:t>
            </a:r>
            <a:r>
              <a:rPr lang="it-IT" sz="1400" b="0" i="0" dirty="0" err="1">
                <a:solidFill>
                  <a:srgbClr val="222222"/>
                </a:solidFill>
                <a:effectLst/>
                <a:latin typeface="Times New Roman" panose="02020603050405020304" pitchFamily="18" charset="0"/>
                <a:cs typeface="Times New Roman" panose="02020603050405020304" pitchFamily="18" charset="0"/>
              </a:rPr>
              <a:t>Kumkumoğlu</a:t>
            </a:r>
            <a:r>
              <a:rPr lang="it-IT" sz="1400" dirty="0">
                <a:solidFill>
                  <a:srgbClr val="222222"/>
                </a:solidFill>
                <a:latin typeface="Times New Roman" panose="02020603050405020304" pitchFamily="18" charset="0"/>
                <a:cs typeface="Times New Roman" panose="02020603050405020304" pitchFamily="18" charset="0"/>
              </a:rPr>
              <a:t>, </a:t>
            </a:r>
            <a:r>
              <a:rPr lang="it-IT" sz="1400" b="0" i="0" dirty="0">
                <a:solidFill>
                  <a:srgbClr val="222222"/>
                </a:solidFill>
                <a:effectLst/>
                <a:latin typeface="Times New Roman" panose="02020603050405020304" pitchFamily="18" charset="0"/>
                <a:cs typeface="Times New Roman" panose="02020603050405020304" pitchFamily="18" charset="0"/>
              </a:rPr>
              <a:t>2023; </a:t>
            </a:r>
            <a:r>
              <a:rPr lang="en-US" sz="1400" b="0" i="0" dirty="0">
                <a:solidFill>
                  <a:srgbClr val="222222"/>
                </a:solidFill>
                <a:effectLst/>
                <a:latin typeface="Times New Roman" panose="02020603050405020304" pitchFamily="18" charset="0"/>
                <a:cs typeface="Times New Roman" panose="02020603050405020304" pitchFamily="18" charset="0"/>
              </a:rPr>
              <a:t>Cecere et al., 2024; </a:t>
            </a:r>
            <a:r>
              <a:rPr lang="en-US" sz="1400" b="0" i="0" dirty="0" err="1">
                <a:solidFill>
                  <a:srgbClr val="222222"/>
                </a:solidFill>
                <a:effectLst/>
                <a:latin typeface="Times New Roman" panose="02020603050405020304" pitchFamily="18" charset="0"/>
                <a:cs typeface="Times New Roman" panose="02020603050405020304" pitchFamily="18" charset="0"/>
              </a:rPr>
              <a:t>Munoko</a:t>
            </a:r>
            <a:r>
              <a:rPr lang="en-US" sz="1400" b="0" i="0" dirty="0">
                <a:solidFill>
                  <a:srgbClr val="222222"/>
                </a:solidFill>
                <a:effectLst/>
                <a:latin typeface="Times New Roman" panose="02020603050405020304" pitchFamily="18" charset="0"/>
                <a:cs typeface="Times New Roman" panose="02020603050405020304" pitchFamily="18" charset="0"/>
              </a:rPr>
              <a:t> et al., 2020</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intersection of AI with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other emerging technologies </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like blockchain, big data analytics, and robotic process automation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Abu et al., 2024; Han et al., 2023;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Atayah</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&amp;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Alshater</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2021; Gotthardt et al., 2020; </a:t>
            </a:r>
            <a:r>
              <a:rPr lang="en-US" sz="1400" b="0" i="0" dirty="0">
                <a:solidFill>
                  <a:srgbClr val="222222"/>
                </a:solidFill>
                <a:effectLst/>
                <a:latin typeface="Times New Roman" panose="02020603050405020304" pitchFamily="18" charset="0"/>
                <a:cs typeface="Times New Roman" panose="02020603050405020304" pitchFamily="18" charset="0"/>
              </a:rPr>
              <a:t>Zemánková, 2019; </a:t>
            </a:r>
            <a:r>
              <a:rPr lang="en-US" sz="1400" b="0" i="0" dirty="0" err="1">
                <a:solidFill>
                  <a:srgbClr val="222222"/>
                </a:solidFill>
                <a:effectLst/>
                <a:latin typeface="Times New Roman" panose="02020603050405020304" pitchFamily="18" charset="0"/>
                <a:cs typeface="Times New Roman" panose="02020603050405020304" pitchFamily="18" charset="0"/>
              </a:rPr>
              <a:t>Mugwira</a:t>
            </a:r>
            <a:r>
              <a:rPr lang="en-US" sz="1400" b="0" i="0" dirty="0">
                <a:solidFill>
                  <a:srgbClr val="222222"/>
                </a:solidFill>
                <a:effectLst/>
                <a:latin typeface="Times New Roman" panose="02020603050405020304" pitchFamily="18" charset="0"/>
                <a:cs typeface="Times New Roman" panose="02020603050405020304" pitchFamily="18" charset="0"/>
              </a:rPr>
              <a:t>, 2022; </a:t>
            </a:r>
            <a:r>
              <a:rPr lang="en-US" sz="1400" b="0" i="0" dirty="0" err="1">
                <a:solidFill>
                  <a:srgbClr val="222222"/>
                </a:solidFill>
                <a:effectLst/>
                <a:latin typeface="Times New Roman" panose="02020603050405020304" pitchFamily="18" charset="0"/>
                <a:cs typeface="Times New Roman" panose="02020603050405020304" pitchFamily="18" charset="0"/>
              </a:rPr>
              <a:t>Kahyaoglu</a:t>
            </a:r>
            <a:r>
              <a:rPr lang="en-US" sz="1400" b="0" i="0" dirty="0">
                <a:solidFill>
                  <a:srgbClr val="222222"/>
                </a:solidFill>
                <a:effectLst/>
                <a:latin typeface="Times New Roman" panose="02020603050405020304" pitchFamily="18" charset="0"/>
                <a:cs typeface="Times New Roman" panose="02020603050405020304" pitchFamily="18" charset="0"/>
              </a:rPr>
              <a:t> &amp; Aksoy, 2021; Taneja &amp; Arora, 2021</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Arslan, 2024; </a:t>
            </a:r>
            <a:r>
              <a:rPr lang="en-US" sz="1400" b="0" i="0" dirty="0" err="1">
                <a:solidFill>
                  <a:srgbClr val="222222"/>
                </a:solidFill>
                <a:effectLst/>
                <a:latin typeface="Times New Roman" panose="02020603050405020304" pitchFamily="18" charset="0"/>
                <a:cs typeface="Times New Roman" panose="02020603050405020304" pitchFamily="18" charset="0"/>
              </a:rPr>
              <a:t>Butijn</a:t>
            </a:r>
            <a:r>
              <a:rPr lang="en-US" sz="1400" b="0" i="0" dirty="0">
                <a:solidFill>
                  <a:srgbClr val="222222"/>
                </a:solidFill>
                <a:effectLst/>
                <a:latin typeface="Times New Roman" panose="02020603050405020304" pitchFamily="18" charset="0"/>
                <a:cs typeface="Times New Roman" panose="02020603050405020304" pitchFamily="18" charset="0"/>
              </a:rPr>
              <a:t>, 2023; Maharajan et al., 2023</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p>
          <a:p>
            <a:pPr marL="285750"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factors influencing the adoption</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implementation, and use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Rahayu, 2021;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Albawwat</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&amp;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Frijat</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2021;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Seethamraju</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&amp;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Hecimovic</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2023; Noordin et al., 2022; Khuong et al., 2023;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Thottoli</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2024; Anh et al., 2024)</a:t>
            </a:r>
          </a:p>
          <a:p>
            <a:r>
              <a:rPr lang="en-GB" sz="1600" b="1" u="sng" noProof="0" dirty="0">
                <a:latin typeface="Times New Roman" panose="02020603050405020304" pitchFamily="18" charset="0"/>
                <a:cs typeface="Times New Roman" panose="02020603050405020304" pitchFamily="18" charset="0"/>
                <a:sym typeface="Wingdings" panose="05000000000000000000" pitchFamily="2" charset="2"/>
              </a:rPr>
              <a:t>As a Resource</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t>
            </a:r>
          </a:p>
          <a:p>
            <a:pPr marL="285750" indent="-285750">
              <a:buFont typeface="Arial" panose="020B0604020202020204" pitchFamily="34" charset="0"/>
              <a:buChar char="•"/>
            </a:pPr>
            <a:r>
              <a:rPr lang="en-GB" sz="1600" b="1"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effects on quality, efficiency, accuracy, effectiveness and transparency of processes</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 among which financial reporting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400" noProof="0" dirty="0" err="1">
                <a:latin typeface="Times New Roman" panose="02020603050405020304" pitchFamily="18" charset="0"/>
                <a:cs typeface="Times New Roman" panose="02020603050405020304" pitchFamily="18" charset="0"/>
                <a:sym typeface="Wingdings" panose="05000000000000000000" pitchFamily="2" charset="2"/>
              </a:rPr>
              <a:t>e.g</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Estep et al., 2024; </a:t>
            </a:r>
            <a:r>
              <a:rPr lang="en-US" sz="1400" dirty="0">
                <a:latin typeface="Times New Roman" panose="02020603050405020304" pitchFamily="18" charset="0"/>
                <a:cs typeface="Times New Roman" panose="02020603050405020304" pitchFamily="18" charset="0"/>
                <a:sym typeface="Wingdings" panose="05000000000000000000" pitchFamily="2" charset="2"/>
              </a:rPr>
              <a:t>Fedyk et al., 2022; </a:t>
            </a:r>
            <a:r>
              <a:rPr lang="en-US" sz="1400" dirty="0" err="1">
                <a:latin typeface="Times New Roman" panose="02020603050405020304" pitchFamily="18" charset="0"/>
                <a:cs typeface="Times New Roman" panose="02020603050405020304" pitchFamily="18" charset="0"/>
                <a:sym typeface="Wingdings" panose="05000000000000000000" pitchFamily="2" charset="2"/>
              </a:rPr>
              <a:t>Melnychenko</a:t>
            </a:r>
            <a:r>
              <a:rPr lang="en-US" sz="1400" dirty="0">
                <a:latin typeface="Times New Roman" panose="02020603050405020304" pitchFamily="18" charset="0"/>
                <a:cs typeface="Times New Roman" panose="02020603050405020304" pitchFamily="18" charset="0"/>
                <a:sym typeface="Wingdings" panose="05000000000000000000" pitchFamily="2" charset="2"/>
              </a:rPr>
              <a:t>, 2020; </a:t>
            </a:r>
            <a:r>
              <a:rPr lang="en-US" sz="1400" b="0" i="0" dirty="0">
                <a:solidFill>
                  <a:srgbClr val="222222"/>
                </a:solidFill>
                <a:effectLst/>
                <a:latin typeface="Times New Roman" panose="02020603050405020304" pitchFamily="18" charset="0"/>
                <a:cs typeface="Times New Roman" panose="02020603050405020304" pitchFamily="18" charset="0"/>
              </a:rPr>
              <a:t>Silva et al., 2024; Hu et al., 2023; </a:t>
            </a:r>
            <a:r>
              <a:rPr lang="en-US" sz="1400" b="0" i="0" dirty="0" err="1">
                <a:solidFill>
                  <a:srgbClr val="222222"/>
                </a:solidFill>
                <a:effectLst/>
                <a:latin typeface="Times New Roman" panose="02020603050405020304" pitchFamily="18" charset="0"/>
                <a:cs typeface="Times New Roman" panose="02020603050405020304" pitchFamily="18" charset="0"/>
              </a:rPr>
              <a:t>Koreff</a:t>
            </a:r>
            <a:r>
              <a:rPr lang="en-US" sz="1400" b="0" i="0" dirty="0">
                <a:solidFill>
                  <a:srgbClr val="222222"/>
                </a:solidFill>
                <a:effectLst/>
                <a:latin typeface="Times New Roman" panose="02020603050405020304" pitchFamily="18" charset="0"/>
                <a:cs typeface="Times New Roman" panose="02020603050405020304" pitchFamily="18" charset="0"/>
              </a:rPr>
              <a:t> et al., 2023; Commerford et al., 2022; Al-Sayyed et al., 2021; Khan et al., 2021; </a:t>
            </a:r>
            <a:r>
              <a:rPr lang="en-US" sz="1400" b="0" i="0" dirty="0" err="1">
                <a:solidFill>
                  <a:srgbClr val="222222"/>
                </a:solidFill>
                <a:effectLst/>
                <a:latin typeface="Times New Roman" panose="02020603050405020304" pitchFamily="18" charset="0"/>
                <a:cs typeface="Times New Roman" panose="02020603050405020304" pitchFamily="18" charset="0"/>
              </a:rPr>
              <a:t>Puthukulam</a:t>
            </a:r>
            <a:r>
              <a:rPr lang="en-US" sz="1400" dirty="0">
                <a:solidFill>
                  <a:srgbClr val="222222"/>
                </a:solidFill>
                <a:latin typeface="Times New Roman" panose="02020603050405020304" pitchFamily="18" charset="0"/>
                <a:cs typeface="Times New Roman" panose="02020603050405020304" pitchFamily="18" charset="0"/>
              </a:rPr>
              <a:t> et al., </a:t>
            </a:r>
            <a:r>
              <a:rPr lang="en-US" sz="1400" b="0" i="0" dirty="0">
                <a:solidFill>
                  <a:srgbClr val="222222"/>
                </a:solidFill>
                <a:effectLst/>
                <a:latin typeface="Times New Roman" panose="02020603050405020304" pitchFamily="18" charset="0"/>
                <a:cs typeface="Times New Roman" panose="02020603050405020304" pitchFamily="18" charset="0"/>
              </a:rPr>
              <a:t>2021; Al-Around, 2020; Raschke et al., 2018</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p>
          <a:p>
            <a:pPr marL="842963" lvl="1" indent="-285750">
              <a:buFont typeface="Arial" panose="020B0604020202020204" pitchFamily="34" charset="0"/>
              <a:buChar char="•"/>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use of explainable AI (XAI) techniques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to favour transparency and interpretability of results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Lee, 2022;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Tsakalakis</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et al., 2021; Zhang et al., 2022; Monteiro &amp; Reynoso-Meza, 2023)</a:t>
            </a:r>
            <a:endParaRPr lang="en-GB" sz="1600" b="1"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Arial" panose="020B0604020202020204" pitchFamily="34" charset="0"/>
              <a:buChar char="•"/>
            </a:pPr>
            <a:r>
              <a:rPr lang="en-GB" sz="1600" b="1" dirty="0">
                <a:latin typeface="Times New Roman" panose="02020603050405020304" pitchFamily="18" charset="0"/>
                <a:cs typeface="Times New Roman" panose="02020603050405020304" pitchFamily="18" charset="0"/>
                <a:sym typeface="Wingdings" panose="05000000000000000000" pitchFamily="2" charset="2"/>
              </a:rPr>
              <a:t>f</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or specific purposes</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t>
            </a:r>
            <a:r>
              <a:rPr lang="en-GB" sz="1600" dirty="0">
                <a:latin typeface="Times New Roman" panose="02020603050405020304" pitchFamily="18" charset="0"/>
                <a:cs typeface="Times New Roman" panose="02020603050405020304" pitchFamily="18" charset="0"/>
                <a:sym typeface="Wingdings" panose="05000000000000000000" pitchFamily="2" charset="2"/>
              </a:rPr>
              <a:t>e</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.g., detect </a:t>
            </a: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fraud</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assess risks, and improve internal controls </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Hajek &amp; Henriques, 2017; Li &amp; </a:t>
            </a:r>
            <a:r>
              <a:rPr lang="en-US" sz="1400" noProof="0" dirty="0" err="1">
                <a:latin typeface="Times New Roman" panose="02020603050405020304" pitchFamily="18" charset="0"/>
                <a:cs typeface="Times New Roman" panose="02020603050405020304" pitchFamily="18" charset="0"/>
                <a:sym typeface="Wingdings" panose="05000000000000000000" pitchFamily="2" charset="2"/>
              </a:rPr>
              <a:t>Vasarhelyi</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 2018; Malik, 2020; </a:t>
            </a:r>
            <a:r>
              <a:rPr lang="en-US" sz="1400" b="0" i="0" dirty="0" err="1">
                <a:solidFill>
                  <a:srgbClr val="222222"/>
                </a:solidFill>
                <a:effectLst/>
                <a:latin typeface="Times New Roman" panose="02020603050405020304" pitchFamily="18" charset="0"/>
                <a:cs typeface="Times New Roman" panose="02020603050405020304" pitchFamily="18" charset="0"/>
              </a:rPr>
              <a:t>Kahyaoglu</a:t>
            </a:r>
            <a:r>
              <a:rPr lang="en-US" sz="1400" b="0" i="0" dirty="0">
                <a:solidFill>
                  <a:srgbClr val="222222"/>
                </a:solidFill>
                <a:effectLst/>
                <a:latin typeface="Times New Roman" panose="02020603050405020304" pitchFamily="18" charset="0"/>
                <a:cs typeface="Times New Roman" panose="02020603050405020304" pitchFamily="18" charset="0"/>
              </a:rPr>
              <a:t> &amp; Aksoy, 2021; Boer et al., 2023; Crawford &amp; Nilsson, 2023</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audit </a:t>
            </a:r>
            <a:r>
              <a:rPr lang="en-GB" sz="1600" b="1"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government agencies</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 </a:t>
            </a:r>
            <a:r>
              <a:rPr lang="en-GB" sz="1600" b="1"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public assets</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 and ensure accountability in the public sector</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 (e.g., </a:t>
            </a:r>
            <a:r>
              <a:rPr lang="en-US" sz="1400" b="0" i="0" dirty="0" err="1">
                <a:solidFill>
                  <a:srgbClr val="222222"/>
                </a:solidFill>
                <a:effectLst/>
                <a:latin typeface="Times New Roman" panose="02020603050405020304" pitchFamily="18" charset="0"/>
                <a:cs typeface="Times New Roman" panose="02020603050405020304" pitchFamily="18" charset="0"/>
              </a:rPr>
              <a:t>Koreff</a:t>
            </a:r>
            <a:r>
              <a:rPr lang="en-US" sz="1400" b="0" i="0" dirty="0">
                <a:solidFill>
                  <a:srgbClr val="222222"/>
                </a:solidFill>
                <a:effectLst/>
                <a:latin typeface="Times New Roman" panose="02020603050405020304" pitchFamily="18" charset="0"/>
                <a:cs typeface="Times New Roman" panose="02020603050405020304" pitchFamily="18" charset="0"/>
              </a:rPr>
              <a:t> et al., 2023)</a:t>
            </a:r>
            <a:r>
              <a:rPr lang="en-US" sz="1600" b="0" i="0" dirty="0">
                <a:solidFill>
                  <a:srgbClr val="222222"/>
                </a:solidFill>
                <a:effectLst/>
                <a:latin typeface="Times New Roman" panose="02020603050405020304" pitchFamily="18" charset="0"/>
                <a:cs typeface="Times New Roman" panose="02020603050405020304" pitchFamily="18" charset="0"/>
              </a:rPr>
              <a:t>, and </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use by </a:t>
            </a:r>
            <a:r>
              <a:rPr lang="en-GB" sz="1600" b="1"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tax administrations</a:t>
            </a:r>
            <a:r>
              <a:rPr lang="en-GB" sz="1600" noProof="0" dirty="0">
                <a:highlight>
                  <a:srgbClr val="8EB4E3"/>
                </a:highlight>
                <a:latin typeface="Times New Roman" panose="02020603050405020304" pitchFamily="18" charset="0"/>
                <a:cs typeface="Times New Roman" panose="02020603050405020304" pitchFamily="18" charset="0"/>
                <a:sym typeface="Wingdings" panose="05000000000000000000" pitchFamily="2" charset="2"/>
              </a:rPr>
              <a:t> to improve efficiency, transparency, and combat tax evasion</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 (e.g., </a:t>
            </a:r>
            <a:r>
              <a:rPr lang="en-US" sz="1400" noProof="0" dirty="0">
                <a:latin typeface="Times New Roman" panose="02020603050405020304" pitchFamily="18" charset="0"/>
                <a:cs typeface="Times New Roman" panose="02020603050405020304" pitchFamily="18" charset="0"/>
                <a:sym typeface="Wingdings" panose="05000000000000000000" pitchFamily="2" charset="2"/>
              </a:rPr>
              <a:t>Rahayu, 2021</a:t>
            </a:r>
            <a:r>
              <a:rPr lang="en-GB" sz="1400" noProof="0" dirty="0">
                <a:latin typeface="Times New Roman" panose="02020603050405020304" pitchFamily="18" charset="0"/>
                <a:cs typeface="Times New Roman" panose="02020603050405020304" pitchFamily="18" charset="0"/>
                <a:sym typeface="Wingdings" panose="05000000000000000000" pitchFamily="2" charset="2"/>
              </a:rPr>
              <a:t>)</a:t>
            </a:r>
            <a:r>
              <a:rPr lang="en-GB" sz="1400" dirty="0">
                <a:latin typeface="Times New Roman" panose="02020603050405020304" pitchFamily="18" charset="0"/>
                <a:cs typeface="Times New Roman" panose="02020603050405020304" pitchFamily="18" charset="0"/>
                <a:sym typeface="Wingdings" panose="05000000000000000000" pitchFamily="2" charset="2"/>
              </a:rPr>
              <a:t>.</a:t>
            </a:r>
            <a:endParaRPr lang="en-GB" sz="1400" noProof="0" dirty="0">
              <a:latin typeface="Times New Roman" panose="02020603050405020304" pitchFamily="18" charset="0"/>
              <a:cs typeface="Times New Roman" panose="02020603050405020304" pitchFamily="18" charset="0"/>
              <a:sym typeface="Wingdings" panose="05000000000000000000" pitchFamily="2" charset="2"/>
            </a:endParaRPr>
          </a:p>
          <a:p>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Arial" panose="020B0604020202020204" pitchFamily="34" charset="0"/>
              <a:buChar char="•"/>
            </a:pP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Arial" panose="020B0604020202020204" pitchFamily="34" charset="0"/>
              <a:buChar char="•"/>
            </a:pP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Arial" panose="020B0604020202020204" pitchFamily="34" charset="0"/>
              <a:buChar char="•"/>
            </a:pP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p:txBody>
      </p:sp>
      <p:sp>
        <p:nvSpPr>
          <p:cNvPr id="3" name="CasellaDiTesto 2">
            <a:extLst>
              <a:ext uri="{FF2B5EF4-FFF2-40B4-BE49-F238E27FC236}">
                <a16:creationId xmlns:a16="http://schemas.microsoft.com/office/drawing/2014/main" id="{5F666D56-76CC-49FA-4B44-7493709B2C90}"/>
              </a:ext>
            </a:extLst>
          </p:cNvPr>
          <p:cNvSpPr txBox="1"/>
          <p:nvPr/>
        </p:nvSpPr>
        <p:spPr>
          <a:xfrm>
            <a:off x="9916357" y="0"/>
            <a:ext cx="2275643" cy="276999"/>
          </a:xfrm>
          <a:prstGeom prst="rect">
            <a:avLst/>
          </a:prstGeom>
          <a:noFill/>
        </p:spPr>
        <p:txBody>
          <a:bodyPr wrap="square" rtlCol="0">
            <a:spAutoFit/>
          </a:bodyPr>
          <a:lstStyle/>
          <a:p>
            <a:r>
              <a:rPr lang="en-GB" sz="1200" noProof="0" dirty="0">
                <a:solidFill>
                  <a:schemeClr val="bg1">
                    <a:lumMod val="50000"/>
                  </a:schemeClr>
                </a:solidFill>
                <a:highlight>
                  <a:srgbClr val="8EB4E3"/>
                </a:highlight>
                <a:latin typeface="Times New Roman" panose="02020603050405020304" pitchFamily="18" charset="0"/>
                <a:cs typeface="Times New Roman" panose="02020603050405020304" pitchFamily="18" charset="0"/>
              </a:rPr>
              <a:t>…</a:t>
            </a:r>
            <a:r>
              <a:rPr lang="en-GB" sz="1200" noProof="0" dirty="0">
                <a:solidFill>
                  <a:schemeClr val="bg1">
                    <a:lumMod val="50000"/>
                  </a:schemeClr>
                </a:solidFill>
                <a:latin typeface="Times New Roman" panose="02020603050405020304" pitchFamily="18" charset="0"/>
                <a:cs typeface="Times New Roman" panose="02020603050405020304" pitchFamily="18" charset="0"/>
              </a:rPr>
              <a:t> more specific </a:t>
            </a:r>
            <a:r>
              <a:rPr lang="en-GB" sz="1200" dirty="0">
                <a:solidFill>
                  <a:schemeClr val="bg1">
                    <a:lumMod val="50000"/>
                  </a:schemeClr>
                </a:solidFill>
                <a:latin typeface="Times New Roman" panose="02020603050405020304" pitchFamily="18" charset="0"/>
                <a:cs typeface="Times New Roman" panose="02020603050405020304" pitchFamily="18" charset="0"/>
              </a:rPr>
              <a:t>on public sector</a:t>
            </a:r>
            <a:endParaRPr lang="en-GB" sz="1200" noProof="0" dirty="0">
              <a:solidFill>
                <a:schemeClr val="bg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163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fade">
                                      <p:cBhvr>
                                        <p:cTn id="7" dur="500"/>
                                        <p:tgtEl>
                                          <p:spTgt spid="6">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fade">
                                      <p:cBhvr>
                                        <p:cTn id="10" dur="500"/>
                                        <p:tgtEl>
                                          <p:spTgt spid="6">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500"/>
                                        <p:tgtEl>
                                          <p:spTgt spid="6">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fade">
                                      <p:cBhvr>
                                        <p:cTn id="20" dur="500"/>
                                        <p:tgtEl>
                                          <p:spTgt spid="6">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Effect transition="in" filter="fade">
                                      <p:cBhvr>
                                        <p:cTn id="23" dur="500"/>
                                        <p:tgtEl>
                                          <p:spTgt spid="6">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6">
                                            <p:txEl>
                                              <p:pRg st="6" end="6"/>
                                            </p:txEl>
                                          </p:spTgt>
                                        </p:tgtEl>
                                        <p:attrNameLst>
                                          <p:attrName>style.visibility</p:attrName>
                                        </p:attrNameLst>
                                      </p:cBhvr>
                                      <p:to>
                                        <p:strVal val="visible"/>
                                      </p:to>
                                    </p:set>
                                    <p:animEffect transition="in" filter="fade">
                                      <p:cBhvr>
                                        <p:cTn id="28" dur="500"/>
                                        <p:tgtEl>
                                          <p:spTgt spid="6">
                                            <p:txEl>
                                              <p:pRg st="6" end="6"/>
                                            </p:txEl>
                                          </p:spTgt>
                                        </p:tgtEl>
                                      </p:cBhvr>
                                    </p:animEffect>
                                  </p:childTnLst>
                                </p:cTn>
                              </p:par>
                            </p:childTnLst>
                          </p:cTn>
                        </p:par>
                        <p:par>
                          <p:cTn id="29" fill="hold">
                            <p:stCondLst>
                              <p:cond delay="500"/>
                            </p:stCondLst>
                            <p:childTnLst>
                              <p:par>
                                <p:cTn id="30" presetID="10" presetClass="entr" presetSubtype="0" fill="hold" grpId="0" nodeType="afterEffect">
                                  <p:stCondLst>
                                    <p:cond delay="0"/>
                                  </p:stCondLst>
                                  <p:childTnLst>
                                    <p:set>
                                      <p:cBhvr>
                                        <p:cTn id="31" dur="1" fill="hold">
                                          <p:stCondLst>
                                            <p:cond delay="0"/>
                                          </p:stCondLst>
                                        </p:cTn>
                                        <p:tgtEl>
                                          <p:spTgt spid="6">
                                            <p:txEl>
                                              <p:pRg st="7" end="7"/>
                                            </p:txEl>
                                          </p:spTgt>
                                        </p:tgtEl>
                                        <p:attrNameLst>
                                          <p:attrName>style.visibility</p:attrName>
                                        </p:attrNameLst>
                                      </p:cBhvr>
                                      <p:to>
                                        <p:strVal val="visible"/>
                                      </p:to>
                                    </p:set>
                                    <p:animEffect transition="in" filter="fade">
                                      <p:cBhvr>
                                        <p:cTn id="32" dur="500"/>
                                        <p:tgtEl>
                                          <p:spTgt spid="6">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par>
                          <p:cTn id="36" fill="hold">
                            <p:stCondLst>
                              <p:cond delay="1000"/>
                            </p:stCondLst>
                            <p:childTnLst>
                              <p:par>
                                <p:cTn id="37" presetID="10" presetClass="entr" presetSubtype="0" fill="hold" grpId="0" nodeType="after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fade">
                                      <p:cBhvr>
                                        <p:cTn id="39" dur="500"/>
                                        <p:tgtEl>
                                          <p:spTgt spid="6">
                                            <p:txEl>
                                              <p:pRg st="8" end="8"/>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
                                            <p:txEl>
                                              <p:pRg st="9" end="9"/>
                                            </p:txEl>
                                          </p:spTgt>
                                        </p:tgtEl>
                                        <p:attrNameLst>
                                          <p:attrName>style.visibility</p:attrName>
                                        </p:attrNameLst>
                                      </p:cBhvr>
                                      <p:to>
                                        <p:strVal val="visible"/>
                                      </p:to>
                                    </p:set>
                                    <p:animEffect transition="in" filter="fade">
                                      <p:cBhvr>
                                        <p:cTn id="44"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AC789-8B6B-8DBC-55D2-0B8256F2EC4B}"/>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A957E978-01E4-C770-4523-228CE22B3A55}"/>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Findings</a:t>
            </a:r>
            <a:r>
              <a:rPr lang="en-GB" sz="2400" baseline="-25000" noProof="0" dirty="0">
                <a:solidFill>
                  <a:srgbClr val="1A415D"/>
                </a:solidFill>
              </a:rPr>
              <a:t>_3</a:t>
            </a:r>
          </a:p>
        </p:txBody>
      </p:sp>
      <p:sp>
        <p:nvSpPr>
          <p:cNvPr id="6" name="Segnaposto contenuto 4">
            <a:extLst>
              <a:ext uri="{FF2B5EF4-FFF2-40B4-BE49-F238E27FC236}">
                <a16:creationId xmlns:a16="http://schemas.microsoft.com/office/drawing/2014/main" id="{1EB3DC54-06A5-656D-4F86-AB58ADD12D7C}"/>
              </a:ext>
            </a:extLst>
          </p:cNvPr>
          <p:cNvSpPr>
            <a:spLocks noGrp="1"/>
          </p:cNvSpPr>
          <p:nvPr>
            <p:ph idx="1"/>
          </p:nvPr>
        </p:nvSpPr>
        <p:spPr>
          <a:xfrm>
            <a:off x="384175" y="731838"/>
            <a:ext cx="11442700" cy="5394325"/>
          </a:xfrm>
        </p:spPr>
        <p:txBody>
          <a:bodyPr>
            <a:noAutofit/>
          </a:bodyPr>
          <a:lstStyle/>
          <a:p>
            <a:pPr algn="ctr"/>
            <a:r>
              <a:rPr lang="en-GB" sz="1800" b="1" i="1" noProof="0" dirty="0">
                <a:solidFill>
                  <a:srgbClr val="1A415D"/>
                </a:solidFill>
                <a:latin typeface="Times New Roman" panose="02020603050405020304" pitchFamily="18" charset="0"/>
                <a:cs typeface="Times New Roman" panose="02020603050405020304" pitchFamily="18" charset="0"/>
                <a:sym typeface="Wingdings" panose="05000000000000000000" pitchFamily="2" charset="2"/>
              </a:rPr>
              <a:t>What is known about how AI use influences public sector audit?</a:t>
            </a:r>
          </a:p>
          <a:p>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b="1" u="sng" noProof="0" dirty="0">
                <a:latin typeface="Times New Roman" panose="02020603050405020304" pitchFamily="18" charset="0"/>
                <a:cs typeface="Times New Roman" panose="02020603050405020304" pitchFamily="18" charset="0"/>
                <a:sym typeface="Wingdings" panose="05000000000000000000" pitchFamily="2" charset="2"/>
              </a:rPr>
              <a:t>Benefits</a:t>
            </a:r>
          </a:p>
          <a:p>
            <a:pPr marL="285750"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Long-term cost-saving opportunities (Gotthardt et al., 2020)</a:t>
            </a:r>
          </a:p>
          <a:p>
            <a:pPr marL="285750"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Reduced anomalies to ensure quality independent opinions (Meyer, 2019;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Almufadda</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Almezeini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2022)</a:t>
            </a:r>
          </a:p>
          <a:p>
            <a:pPr marL="285750" indent="-285750">
              <a:buFont typeface="Wingdings" panose="05000000000000000000" pitchFamily="2" charset="2"/>
              <a:buChar char="ü"/>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Improved efficiency and effectiveness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Thottoli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2024; Noordin, 2022;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Almufadda</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Almezeini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2022)</a:t>
            </a:r>
          </a:p>
          <a:p>
            <a:pPr algn="ct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b="1" u="sng" noProof="0" dirty="0">
                <a:latin typeface="Times New Roman" panose="02020603050405020304" pitchFamily="18" charset="0"/>
                <a:cs typeface="Times New Roman" panose="02020603050405020304" pitchFamily="18" charset="0"/>
                <a:sym typeface="Wingdings" panose="05000000000000000000" pitchFamily="2" charset="2"/>
              </a:rPr>
              <a:t>Barriers</a:t>
            </a:r>
          </a:p>
          <a:p>
            <a:pPr marL="285750"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Cost of investment (Gotthardt et al., 2020;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Almufadda</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Almezeini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2022)</a:t>
            </a:r>
          </a:p>
          <a:p>
            <a:pPr marL="285750" indent="-285750">
              <a:buFont typeface="Wingdings" panose="05000000000000000000" pitchFamily="2" charset="2"/>
              <a:buChar char="Ø"/>
            </a:pPr>
            <a:r>
              <a:rPr lang="en-GB" sz="1600" dirty="0">
                <a:latin typeface="Times New Roman" panose="02020603050405020304" pitchFamily="18" charset="0"/>
                <a:cs typeface="Times New Roman" panose="02020603050405020304" pitchFamily="18" charset="0"/>
                <a:sym typeface="Wingdings" panose="05000000000000000000" pitchFamily="2" charset="2"/>
              </a:rPr>
              <a:t>AI is high-risk &amp; low-reward (</a:t>
            </a:r>
            <a:r>
              <a:rPr lang="en-GB" sz="1600" dirty="0" err="1">
                <a:latin typeface="Times New Roman" panose="02020603050405020304" pitchFamily="18" charset="0"/>
                <a:cs typeface="Times New Roman" panose="02020603050405020304" pitchFamily="18" charset="0"/>
                <a:sym typeface="Wingdings" panose="05000000000000000000" pitchFamily="2" charset="2"/>
              </a:rPr>
              <a:t>Boillet</a:t>
            </a:r>
            <a:r>
              <a:rPr lang="en-GB" sz="1600" dirty="0">
                <a:latin typeface="Times New Roman" panose="02020603050405020304" pitchFamily="18" charset="0"/>
                <a:cs typeface="Times New Roman" panose="02020603050405020304" pitchFamily="18" charset="0"/>
                <a:sym typeface="Wingdings" panose="05000000000000000000" pitchFamily="2" charset="2"/>
              </a:rPr>
              <a:t>, 2018; </a:t>
            </a:r>
            <a:r>
              <a:rPr lang="en-GB" sz="1600" dirty="0" err="1">
                <a:latin typeface="Times New Roman" panose="02020603050405020304" pitchFamily="18" charset="0"/>
                <a:cs typeface="Times New Roman" panose="02020603050405020304" pitchFamily="18" charset="0"/>
                <a:sym typeface="Wingdings" panose="05000000000000000000" pitchFamily="2" charset="2"/>
              </a:rPr>
              <a:t>Kruskopf</a:t>
            </a:r>
            <a:r>
              <a:rPr lang="en-GB" sz="1600" dirty="0">
                <a:latin typeface="Times New Roman" panose="02020603050405020304" pitchFamily="18" charset="0"/>
                <a:cs typeface="Times New Roman" panose="02020603050405020304" pitchFamily="18" charset="0"/>
                <a:sym typeface="Wingdings" panose="05000000000000000000" pitchFamily="2" charset="2"/>
              </a:rPr>
              <a:t> et al., 2019)</a:t>
            </a:r>
          </a:p>
          <a:p>
            <a:pPr marL="285750"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Expertise &amp; technical know-how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Thottoli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2024)</a:t>
            </a:r>
          </a:p>
          <a:p>
            <a:pPr marL="285750"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Fast-evolving nature of tech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Damerji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Salimi, 2021; Holmes and Douglass, 2022)</a:t>
            </a:r>
          </a:p>
          <a:p>
            <a:pPr marL="285750" indent="-285750">
              <a:buFont typeface="Wingdings" panose="05000000000000000000" pitchFamily="2" charset="2"/>
              <a:buChar char="Ø"/>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Knowledge in accounting is necessary (</a:t>
            </a:r>
            <a:r>
              <a:rPr lang="en-GB" sz="1600" noProof="0" dirty="0" err="1">
                <a:latin typeface="Times New Roman" panose="02020603050405020304" pitchFamily="18" charset="0"/>
                <a:cs typeface="Times New Roman" panose="02020603050405020304" pitchFamily="18" charset="0"/>
                <a:sym typeface="Wingdings" panose="05000000000000000000" pitchFamily="2" charset="2"/>
              </a:rPr>
              <a:t>Damerji</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 and Salimi, 2021; Kavanagh and Drennan (2008)</a:t>
            </a:r>
          </a:p>
          <a:p>
            <a:pPr marL="285750" indent="-285750">
              <a:buFont typeface="Wingdings" panose="05000000000000000000" pitchFamily="2" charset="2"/>
              <a:buChar char="Ø"/>
            </a:pP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1406266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500"/>
                                        <p:tgtEl>
                                          <p:spTgt spid="6">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7" end="7"/>
                                            </p:txEl>
                                          </p:spTgt>
                                        </p:tgtEl>
                                        <p:attrNameLst>
                                          <p:attrName>style.visibility</p:attrName>
                                        </p:attrNameLst>
                                      </p:cBhvr>
                                      <p:to>
                                        <p:strVal val="visible"/>
                                      </p:to>
                                    </p:set>
                                    <p:animEffect transition="in" filter="fade">
                                      <p:cBhvr>
                                        <p:cTn id="10" dur="500"/>
                                        <p:tgtEl>
                                          <p:spTgt spid="6">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animEffect transition="in" filter="fade">
                                      <p:cBhvr>
                                        <p:cTn id="15" dur="500"/>
                                        <p:tgtEl>
                                          <p:spTgt spid="6">
                                            <p:txEl>
                                              <p:pRg st="3" end="3"/>
                                            </p:txEl>
                                          </p:spTgt>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animEffect transition="in" filter="fade">
                                      <p:cBhvr>
                                        <p:cTn id="19" dur="500"/>
                                        <p:tgtEl>
                                          <p:spTgt spid="6">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500"/>
                                        <p:tgtEl>
                                          <p:spTgt spid="6">
                                            <p:txEl>
                                              <p:pRg st="4" end="4"/>
                                            </p:txEl>
                                          </p:spTgt>
                                        </p:tgtEl>
                                      </p:cBhvr>
                                    </p:animEffect>
                                  </p:childTnLst>
                                </p:cTn>
                              </p:par>
                            </p:childTnLst>
                          </p:cTn>
                        </p:par>
                        <p:par>
                          <p:cTn id="25" fill="hold">
                            <p:stCondLst>
                              <p:cond delay="500"/>
                            </p:stCondLst>
                            <p:childTnLst>
                              <p:par>
                                <p:cTn id="26" presetID="10" presetClass="entr" presetSubtype="0" fill="hold" grpId="0" nodeType="after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fade">
                                      <p:cBhvr>
                                        <p:cTn id="28" dur="500"/>
                                        <p:tgtEl>
                                          <p:spTgt spid="6">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
                                            <p:txEl>
                                              <p:pRg st="9" end="9"/>
                                            </p:txEl>
                                          </p:spTgt>
                                        </p:tgtEl>
                                        <p:attrNameLst>
                                          <p:attrName>style.visibility</p:attrName>
                                        </p:attrNameLst>
                                      </p:cBhvr>
                                      <p:to>
                                        <p:strVal val="visible"/>
                                      </p:to>
                                    </p:set>
                                    <p:animEffect transition="in" filter="fade">
                                      <p:cBhvr>
                                        <p:cTn id="33" dur="500"/>
                                        <p:tgtEl>
                                          <p:spTgt spid="6">
                                            <p:txEl>
                                              <p:pRg st="9" end="9"/>
                                            </p:txEl>
                                          </p:spTgt>
                                        </p:tgtEl>
                                      </p:cBhvr>
                                    </p:animEffect>
                                  </p:childTnLst>
                                </p:cTn>
                              </p:par>
                            </p:childTnLst>
                          </p:cTn>
                        </p:par>
                        <p:par>
                          <p:cTn id="34" fill="hold">
                            <p:stCondLst>
                              <p:cond delay="500"/>
                            </p:stCondLst>
                            <p:childTnLst>
                              <p:par>
                                <p:cTn id="35" presetID="10" presetClass="entr" presetSubtype="0" fill="hold" grpId="0" nodeType="afterEffect">
                                  <p:stCondLst>
                                    <p:cond delay="0"/>
                                  </p:stCondLst>
                                  <p:childTnLst>
                                    <p:set>
                                      <p:cBhvr>
                                        <p:cTn id="36" dur="1" fill="hold">
                                          <p:stCondLst>
                                            <p:cond delay="0"/>
                                          </p:stCondLst>
                                        </p:cTn>
                                        <p:tgtEl>
                                          <p:spTgt spid="6">
                                            <p:txEl>
                                              <p:pRg st="10" end="10"/>
                                            </p:txEl>
                                          </p:spTgt>
                                        </p:tgtEl>
                                        <p:attrNameLst>
                                          <p:attrName>style.visibility</p:attrName>
                                        </p:attrNameLst>
                                      </p:cBhvr>
                                      <p:to>
                                        <p:strVal val="visible"/>
                                      </p:to>
                                    </p:set>
                                    <p:animEffect transition="in" filter="fade">
                                      <p:cBhvr>
                                        <p:cTn id="37" dur="500"/>
                                        <p:tgtEl>
                                          <p:spTgt spid="6">
                                            <p:txEl>
                                              <p:pRg st="10" end="10"/>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6">
                                            <p:txEl>
                                              <p:pRg st="11" end="11"/>
                                            </p:txEl>
                                          </p:spTgt>
                                        </p:tgtEl>
                                        <p:attrNameLst>
                                          <p:attrName>style.visibility</p:attrName>
                                        </p:attrNameLst>
                                      </p:cBhvr>
                                      <p:to>
                                        <p:strVal val="visible"/>
                                      </p:to>
                                    </p:set>
                                    <p:animEffect transition="in" filter="fade">
                                      <p:cBhvr>
                                        <p:cTn id="40" dur="500"/>
                                        <p:tgtEl>
                                          <p:spTgt spid="6">
                                            <p:txEl>
                                              <p:pRg st="11" end="11"/>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
                                            <p:txEl>
                                              <p:pRg st="12" end="12"/>
                                            </p:txEl>
                                          </p:spTgt>
                                        </p:tgtEl>
                                        <p:attrNameLst>
                                          <p:attrName>style.visibility</p:attrName>
                                        </p:attrNameLst>
                                      </p:cBhvr>
                                      <p:to>
                                        <p:strVal val="visible"/>
                                      </p:to>
                                    </p:set>
                                    <p:animEffect transition="in" filter="fade">
                                      <p:cBhvr>
                                        <p:cTn id="43" dur="500"/>
                                        <p:tgtEl>
                                          <p:spTgt spid="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929F05-91AD-8E0E-230C-9BD1AD6D9FA8}"/>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1B1301AF-D2F1-83FB-CB14-8D49669C09C9}"/>
              </a:ext>
            </a:extLst>
          </p:cNvPr>
          <p:cNvSpPr>
            <a:spLocks noGrp="1"/>
          </p:cNvSpPr>
          <p:nvPr>
            <p:ph type="title"/>
          </p:nvPr>
        </p:nvSpPr>
        <p:spPr>
          <a:xfrm>
            <a:off x="384697" y="139167"/>
            <a:ext cx="11441391" cy="718083"/>
          </a:xfrm>
        </p:spPr>
        <p:txBody>
          <a:bodyPr>
            <a:noAutofit/>
          </a:bodyPr>
          <a:lstStyle/>
          <a:p>
            <a:r>
              <a:rPr lang="en-GB" sz="2400" noProof="0" dirty="0">
                <a:solidFill>
                  <a:srgbClr val="1A415D"/>
                </a:solidFill>
              </a:rPr>
              <a:t>Discussion &amp; Conclusion</a:t>
            </a:r>
            <a:endParaRPr lang="en-GB" sz="2400" baseline="-25000" noProof="0" dirty="0">
              <a:solidFill>
                <a:srgbClr val="1A415D"/>
              </a:solidFill>
            </a:endParaRPr>
          </a:p>
        </p:txBody>
      </p:sp>
      <p:sp>
        <p:nvSpPr>
          <p:cNvPr id="6" name="Segnaposto contenuto 4">
            <a:extLst>
              <a:ext uri="{FF2B5EF4-FFF2-40B4-BE49-F238E27FC236}">
                <a16:creationId xmlns:a16="http://schemas.microsoft.com/office/drawing/2014/main" id="{3343A07E-6B79-244E-1CBE-949F9EFC6405}"/>
              </a:ext>
            </a:extLst>
          </p:cNvPr>
          <p:cNvSpPr>
            <a:spLocks noGrp="1"/>
          </p:cNvSpPr>
          <p:nvPr>
            <p:ph idx="1"/>
          </p:nvPr>
        </p:nvSpPr>
        <p:spPr>
          <a:xfrm>
            <a:off x="384175" y="731838"/>
            <a:ext cx="11442700" cy="5394325"/>
          </a:xfrm>
        </p:spPr>
        <p:txBody>
          <a:bodyPr>
            <a:noAutofit/>
          </a:bodyPr>
          <a:lstStyle/>
          <a:p>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Governance Culture &amp; AI Adoption</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AI’s role in public sector audit is influenced by governance culture, regulatory frameworks, and institutional trust</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Big Four firms act as key players in shaping AI norms, but transparency in AI-driven public sector audits remains limited</a:t>
            </a:r>
          </a:p>
          <a:p>
            <a:endParaRPr lang="en-GB" sz="600" b="1"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Awareness of Benefits &amp; Risks</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AI enhances public sector audits by means of efficiency and effectiveness, but risks include bias, explainability issues, and over-reliance on algorithms.</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Public sector stakeholders require greater awareness of failures and successes of AI use for public audit to balance automation with professional judgment</a:t>
            </a:r>
          </a:p>
          <a:p>
            <a:endParaRPr lang="en-GB" sz="600" b="1"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Revised Curriculum &amp; Training</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Public sector audit curricula must integrate AI-related aspects as ethics, algorithmic accountability, and technical competencies which sectorial risks and benefits connected to public sector </a:t>
            </a:r>
          </a:p>
          <a:p>
            <a:pPr marL="285750" indent="-285750">
              <a:buFont typeface="Arial" panose="020B0604020202020204" pitchFamily="34" charset="0"/>
              <a:buChar char="•"/>
            </a:pP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Upskilling public sector auditors to critically evaluate AI-driven insights to face public sector challenges, e.g., public value delivery</a:t>
            </a:r>
          </a:p>
          <a:p>
            <a:endParaRPr lang="en-GB" sz="600" b="1" noProof="0" dirty="0">
              <a:latin typeface="Times New Roman" panose="02020603050405020304" pitchFamily="18" charset="0"/>
              <a:cs typeface="Times New Roman" panose="02020603050405020304" pitchFamily="18" charset="0"/>
              <a:sym typeface="Wingdings" panose="05000000000000000000" pitchFamily="2" charset="2"/>
            </a:endParaRPr>
          </a:p>
          <a:p>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Will AI Replace Public Sector Audit Practice?</a:t>
            </a:r>
          </a:p>
          <a:p>
            <a:r>
              <a:rPr lang="en-GB" sz="1600" noProof="0" dirty="0">
                <a:latin typeface="Times New Roman" panose="02020603050405020304" pitchFamily="18" charset="0"/>
                <a:cs typeface="Times New Roman" panose="02020603050405020304" pitchFamily="18" charset="0"/>
                <a:sym typeface="Wingdings" panose="05000000000000000000" pitchFamily="2" charset="2"/>
              </a:rPr>
              <a:t>AI is used as trust-enhancing tool to support and augment, rather than substitute, the role of public sector auditors, as human oversight remains essential to face professional scepticism and complex judgment</a:t>
            </a:r>
            <a:endParaRPr lang="en-GB" sz="1600" b="1"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Wingdings" panose="05000000000000000000" pitchFamily="2" charset="2"/>
              <a:buChar char="à"/>
            </a:pPr>
            <a:endParaRPr lang="en-GB" sz="600" b="1" noProof="0" dirty="0">
              <a:latin typeface="Times New Roman" panose="02020603050405020304" pitchFamily="18" charset="0"/>
              <a:cs typeface="Times New Roman" panose="02020603050405020304" pitchFamily="18" charset="0"/>
              <a:sym typeface="Wingdings" panose="05000000000000000000" pitchFamily="2" charset="2"/>
            </a:endParaRPr>
          </a:p>
          <a:p>
            <a:pPr marL="285750" indent="-285750">
              <a:buFont typeface="Wingdings" panose="05000000000000000000" pitchFamily="2" charset="2"/>
              <a:buChar char="à"/>
            </a:pPr>
            <a:r>
              <a:rPr lang="en-GB" sz="1600" b="1" noProof="0" dirty="0">
                <a:latin typeface="Times New Roman" panose="02020603050405020304" pitchFamily="18" charset="0"/>
                <a:cs typeface="Times New Roman" panose="02020603050405020304" pitchFamily="18" charset="0"/>
                <a:sym typeface="Wingdings" panose="05000000000000000000" pitchFamily="2" charset="2"/>
              </a:rPr>
              <a:t>Essential elements for the future</a:t>
            </a:r>
            <a:r>
              <a:rPr lang="en-GB" sz="1600" b="1" dirty="0">
                <a:latin typeface="Times New Roman" panose="02020603050405020304" pitchFamily="18" charset="0"/>
                <a:cs typeface="Times New Roman" panose="02020603050405020304" pitchFamily="18" charset="0"/>
                <a:sym typeface="Wingdings" panose="05000000000000000000" pitchFamily="2" charset="2"/>
              </a:rPr>
              <a:t>: </a:t>
            </a:r>
            <a:r>
              <a:rPr lang="en-GB" sz="1600" dirty="0">
                <a:latin typeface="Times New Roman" panose="02020603050405020304" pitchFamily="18" charset="0"/>
                <a:cs typeface="Times New Roman" panose="02020603050405020304" pitchFamily="18" charset="0"/>
                <a:sym typeface="Wingdings" panose="05000000000000000000" pitchFamily="2" charset="2"/>
              </a:rPr>
              <a:t>development of hybrid governance models;</a:t>
            </a:r>
            <a:r>
              <a:rPr lang="en-GB" sz="1600" b="1" dirty="0">
                <a:latin typeface="Times New Roman" panose="02020603050405020304" pitchFamily="18" charset="0"/>
                <a:cs typeface="Times New Roman" panose="02020603050405020304" pitchFamily="18" charset="0"/>
                <a:sym typeface="Wingdings" panose="05000000000000000000" pitchFamily="2" charset="2"/>
              </a:rPr>
              <a:t> </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regulatory oversight ensuring ethical AI deployment; stronger training and revised educational frameworks; continuous human judgment in AI-assisted practices; specific empirical research on </a:t>
            </a:r>
            <a:r>
              <a:rPr lang="en-GB" sz="1600" dirty="0">
                <a:latin typeface="Times New Roman" panose="02020603050405020304" pitchFamily="18" charset="0"/>
                <a:cs typeface="Times New Roman" panose="02020603050405020304" pitchFamily="18" charset="0"/>
                <a:sym typeface="Wingdings" panose="05000000000000000000" pitchFamily="2" charset="2"/>
              </a:rPr>
              <a:t>AI use in </a:t>
            </a:r>
            <a:r>
              <a:rPr lang="en-GB" sz="1600" noProof="0" dirty="0">
                <a:latin typeface="Times New Roman" panose="02020603050405020304" pitchFamily="18" charset="0"/>
                <a:cs typeface="Times New Roman" panose="02020603050405020304" pitchFamily="18" charset="0"/>
                <a:sym typeface="Wingdings" panose="05000000000000000000" pitchFamily="2" charset="2"/>
              </a:rPr>
              <a:t>public sector audit.</a:t>
            </a:r>
          </a:p>
          <a:p>
            <a:pPr marL="285750" indent="-285750">
              <a:buFont typeface="Arial" panose="020B0604020202020204" pitchFamily="34" charset="0"/>
              <a:buChar char="•"/>
            </a:pPr>
            <a:endParaRPr lang="en-GB" sz="1600" noProof="0" dirty="0">
              <a:latin typeface="Times New Roman" panose="02020603050405020304" pitchFamily="18" charset="0"/>
              <a:cs typeface="Times New Roman" panose="02020603050405020304" pitchFamily="18" charset="0"/>
              <a:sym typeface="Wingdings" panose="05000000000000000000" pitchFamily="2" charset="2"/>
            </a:endParaRPr>
          </a:p>
        </p:txBody>
      </p:sp>
    </p:spTree>
    <p:extLst>
      <p:ext uri="{BB962C8B-B14F-4D97-AF65-F5344CB8AC3E}">
        <p14:creationId xmlns:p14="http://schemas.microsoft.com/office/powerpoint/2010/main" val="1428308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fade">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6">
                                            <p:txEl>
                                              <p:pRg st="4" end="4"/>
                                            </p:txEl>
                                          </p:spTgt>
                                        </p:tgtEl>
                                        <p:attrNameLst>
                                          <p:attrName>style.visibility</p:attrName>
                                        </p:attrNameLst>
                                      </p:cBhvr>
                                      <p:to>
                                        <p:strVal val="visible"/>
                                      </p:to>
                                    </p:set>
                                    <p:animEffect transition="in" filter="fade">
                                      <p:cBhvr>
                                        <p:cTn id="18" dur="500"/>
                                        <p:tgtEl>
                                          <p:spTgt spid="6">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xEl>
                                              <p:pRg st="5" end="5"/>
                                            </p:txEl>
                                          </p:spTgt>
                                        </p:tgtEl>
                                        <p:attrNameLst>
                                          <p:attrName>style.visibility</p:attrName>
                                        </p:attrNameLst>
                                      </p:cBhvr>
                                      <p:to>
                                        <p:strVal val="visible"/>
                                      </p:to>
                                    </p:set>
                                    <p:animEffect transition="in" filter="fade">
                                      <p:cBhvr>
                                        <p:cTn id="21" dur="500"/>
                                        <p:tgtEl>
                                          <p:spTgt spid="6">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6">
                                            <p:txEl>
                                              <p:pRg st="6" end="6"/>
                                            </p:txEl>
                                          </p:spTgt>
                                        </p:tgtEl>
                                        <p:attrNameLst>
                                          <p:attrName>style.visibility</p:attrName>
                                        </p:attrNameLst>
                                      </p:cBhvr>
                                      <p:to>
                                        <p:strVal val="visible"/>
                                      </p:to>
                                    </p:set>
                                    <p:animEffect transition="in" filter="fade">
                                      <p:cBhvr>
                                        <p:cTn id="24" dur="500"/>
                                        <p:tgtEl>
                                          <p:spTgt spid="6">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
                                            <p:txEl>
                                              <p:pRg st="8" end="8"/>
                                            </p:txEl>
                                          </p:spTgt>
                                        </p:tgtEl>
                                        <p:attrNameLst>
                                          <p:attrName>style.visibility</p:attrName>
                                        </p:attrNameLst>
                                      </p:cBhvr>
                                      <p:to>
                                        <p:strVal val="visible"/>
                                      </p:to>
                                    </p:set>
                                    <p:animEffect transition="in" filter="fade">
                                      <p:cBhvr>
                                        <p:cTn id="29" dur="500"/>
                                        <p:tgtEl>
                                          <p:spTgt spid="6">
                                            <p:txEl>
                                              <p:pRg st="8" end="8"/>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6">
                                            <p:txEl>
                                              <p:pRg st="9" end="9"/>
                                            </p:txEl>
                                          </p:spTgt>
                                        </p:tgtEl>
                                        <p:attrNameLst>
                                          <p:attrName>style.visibility</p:attrName>
                                        </p:attrNameLst>
                                      </p:cBhvr>
                                      <p:to>
                                        <p:strVal val="visible"/>
                                      </p:to>
                                    </p:set>
                                    <p:animEffect transition="in" filter="fade">
                                      <p:cBhvr>
                                        <p:cTn id="32" dur="500"/>
                                        <p:tgtEl>
                                          <p:spTgt spid="6">
                                            <p:txEl>
                                              <p:pRg st="9" end="9"/>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
                                            <p:txEl>
                                              <p:pRg st="10" end="10"/>
                                            </p:txEl>
                                          </p:spTgt>
                                        </p:tgtEl>
                                        <p:attrNameLst>
                                          <p:attrName>style.visibility</p:attrName>
                                        </p:attrNameLst>
                                      </p:cBhvr>
                                      <p:to>
                                        <p:strVal val="visible"/>
                                      </p:to>
                                    </p:set>
                                    <p:animEffect transition="in" filter="fade">
                                      <p:cBhvr>
                                        <p:cTn id="35" dur="500"/>
                                        <p:tgtEl>
                                          <p:spTgt spid="6">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
                                            <p:txEl>
                                              <p:pRg st="12" end="12"/>
                                            </p:txEl>
                                          </p:spTgt>
                                        </p:tgtEl>
                                        <p:attrNameLst>
                                          <p:attrName>style.visibility</p:attrName>
                                        </p:attrNameLst>
                                      </p:cBhvr>
                                      <p:to>
                                        <p:strVal val="visible"/>
                                      </p:to>
                                    </p:set>
                                    <p:animEffect transition="in" filter="fade">
                                      <p:cBhvr>
                                        <p:cTn id="40" dur="500"/>
                                        <p:tgtEl>
                                          <p:spTgt spid="6">
                                            <p:txEl>
                                              <p:pRg st="12" end="12"/>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6">
                                            <p:txEl>
                                              <p:pRg st="13" end="13"/>
                                            </p:txEl>
                                          </p:spTgt>
                                        </p:tgtEl>
                                        <p:attrNameLst>
                                          <p:attrName>style.visibility</p:attrName>
                                        </p:attrNameLst>
                                      </p:cBhvr>
                                      <p:to>
                                        <p:strVal val="visible"/>
                                      </p:to>
                                    </p:set>
                                    <p:animEffect transition="in" filter="fade">
                                      <p:cBhvr>
                                        <p:cTn id="43" dur="500"/>
                                        <p:tgtEl>
                                          <p:spTgt spid="6">
                                            <p:txEl>
                                              <p:pRg st="13" end="13"/>
                                            </p:txEl>
                                          </p:spTgt>
                                        </p:tgtEl>
                                      </p:cBhvr>
                                    </p:animEffect>
                                  </p:childTnLst>
                                </p:cTn>
                              </p:par>
                            </p:childTnLst>
                          </p:cTn>
                        </p:par>
                        <p:par>
                          <p:cTn id="44" fill="hold">
                            <p:stCondLst>
                              <p:cond delay="500"/>
                            </p:stCondLst>
                            <p:childTnLst>
                              <p:par>
                                <p:cTn id="45" presetID="10" presetClass="entr" presetSubtype="0" fill="hold" grpId="0" nodeType="afterEffect">
                                  <p:stCondLst>
                                    <p:cond delay="0"/>
                                  </p:stCondLst>
                                  <p:childTnLst>
                                    <p:set>
                                      <p:cBhvr>
                                        <p:cTn id="46" dur="1" fill="hold">
                                          <p:stCondLst>
                                            <p:cond delay="0"/>
                                          </p:stCondLst>
                                        </p:cTn>
                                        <p:tgtEl>
                                          <p:spTgt spid="6">
                                            <p:txEl>
                                              <p:pRg st="15" end="15"/>
                                            </p:txEl>
                                          </p:spTgt>
                                        </p:tgtEl>
                                        <p:attrNameLst>
                                          <p:attrName>style.visibility</p:attrName>
                                        </p:attrNameLst>
                                      </p:cBhvr>
                                      <p:to>
                                        <p:strVal val="visible"/>
                                      </p:to>
                                    </p:set>
                                    <p:animEffect transition="in" filter="fade">
                                      <p:cBhvr>
                                        <p:cTn id="47" dur="500"/>
                                        <p:tgtEl>
                                          <p:spTgt spid="6">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610C1-D364-58EE-1754-18B8A7625B55}"/>
            </a:ext>
          </a:extLst>
        </p:cNvPr>
        <p:cNvGrpSpPr/>
        <p:nvPr/>
      </p:nvGrpSpPr>
      <p:grpSpPr>
        <a:xfrm>
          <a:off x="0" y="0"/>
          <a:ext cx="0" cy="0"/>
          <a:chOff x="0" y="0"/>
          <a:chExt cx="0" cy="0"/>
        </a:xfrm>
      </p:grpSpPr>
      <p:sp>
        <p:nvSpPr>
          <p:cNvPr id="4" name="Titolo 3">
            <a:extLst>
              <a:ext uri="{FF2B5EF4-FFF2-40B4-BE49-F238E27FC236}">
                <a16:creationId xmlns:a16="http://schemas.microsoft.com/office/drawing/2014/main" id="{2934A60D-1EF5-BE07-872E-21324A9C2966}"/>
              </a:ext>
            </a:extLst>
          </p:cNvPr>
          <p:cNvSpPr>
            <a:spLocks noGrp="1"/>
          </p:cNvSpPr>
          <p:nvPr>
            <p:ph type="title"/>
          </p:nvPr>
        </p:nvSpPr>
        <p:spPr>
          <a:xfrm>
            <a:off x="384697" y="139167"/>
            <a:ext cx="11441391" cy="592354"/>
          </a:xfrm>
        </p:spPr>
        <p:txBody>
          <a:bodyPr>
            <a:normAutofit/>
          </a:bodyPr>
          <a:lstStyle/>
          <a:p>
            <a:r>
              <a:rPr lang="en-GB" sz="2000" noProof="0" dirty="0"/>
              <a:t>Reference</a:t>
            </a:r>
            <a:r>
              <a:rPr lang="en-GB" sz="2000" noProof="0" dirty="0">
                <a:solidFill>
                  <a:srgbClr val="1A415D"/>
                </a:solidFill>
              </a:rPr>
              <a:t>s</a:t>
            </a:r>
            <a:r>
              <a:rPr lang="en-GB" sz="2000" baseline="-25000" noProof="0" dirty="0">
                <a:solidFill>
                  <a:srgbClr val="1A415D"/>
                </a:solidFill>
              </a:rPr>
              <a:t>_1</a:t>
            </a:r>
            <a:endParaRPr lang="en-GB" sz="2000" noProof="0" dirty="0"/>
          </a:p>
        </p:txBody>
      </p:sp>
      <p:sp>
        <p:nvSpPr>
          <p:cNvPr id="5" name="Segnaposto contenuto 4">
            <a:extLst>
              <a:ext uri="{FF2B5EF4-FFF2-40B4-BE49-F238E27FC236}">
                <a16:creationId xmlns:a16="http://schemas.microsoft.com/office/drawing/2014/main" id="{6200A71D-D693-1876-E72B-5CA94AF95A0C}"/>
              </a:ext>
            </a:extLst>
          </p:cNvPr>
          <p:cNvSpPr>
            <a:spLocks noGrp="1"/>
          </p:cNvSpPr>
          <p:nvPr>
            <p:ph idx="1"/>
          </p:nvPr>
        </p:nvSpPr>
        <p:spPr/>
        <p:txBody>
          <a:bodyPr>
            <a:noAutofit/>
          </a:bodyPr>
          <a:lstStyle/>
          <a:p>
            <a:r>
              <a:rPr lang="it-IT" sz="1400" b="0" i="0" dirty="0">
                <a:solidFill>
                  <a:srgbClr val="222222"/>
                </a:solidFill>
                <a:effectLst/>
                <a:latin typeface="Times New Roman" panose="02020603050405020304" pitchFamily="18" charset="0"/>
                <a:cs typeface="Times New Roman" panose="02020603050405020304" pitchFamily="18" charset="0"/>
              </a:rPr>
              <a:t>Abu </a:t>
            </a:r>
            <a:r>
              <a:rPr lang="it-IT" sz="1400" b="0" i="0" dirty="0" err="1">
                <a:solidFill>
                  <a:srgbClr val="222222"/>
                </a:solidFill>
                <a:effectLst/>
                <a:latin typeface="Times New Roman" panose="02020603050405020304" pitchFamily="18" charset="0"/>
                <a:cs typeface="Times New Roman" panose="02020603050405020304" pitchFamily="18" charset="0"/>
              </a:rPr>
              <a:t>Huson</a:t>
            </a:r>
            <a:r>
              <a:rPr lang="it-IT" sz="1400" b="0" i="0" dirty="0">
                <a:solidFill>
                  <a:srgbClr val="222222"/>
                </a:solidFill>
                <a:effectLst/>
                <a:latin typeface="Times New Roman" panose="02020603050405020304" pitchFamily="18" charset="0"/>
                <a:cs typeface="Times New Roman" panose="02020603050405020304" pitchFamily="18" charset="0"/>
              </a:rPr>
              <a:t>, Y., Sierra-García, L., &amp; Garcia-</a:t>
            </a:r>
            <a:r>
              <a:rPr lang="it-IT" sz="1400" b="0" i="0" dirty="0" err="1">
                <a:solidFill>
                  <a:srgbClr val="222222"/>
                </a:solidFill>
                <a:effectLst/>
                <a:latin typeface="Times New Roman" panose="02020603050405020304" pitchFamily="18" charset="0"/>
                <a:cs typeface="Times New Roman" panose="02020603050405020304" pitchFamily="18" charset="0"/>
              </a:rPr>
              <a:t>Benau</a:t>
            </a:r>
            <a:r>
              <a:rPr lang="it-IT" sz="1400" b="0" i="0" dirty="0">
                <a:solidFill>
                  <a:srgbClr val="222222"/>
                </a:solidFill>
                <a:effectLst/>
                <a:latin typeface="Times New Roman" panose="02020603050405020304" pitchFamily="18" charset="0"/>
                <a:cs typeface="Times New Roman" panose="02020603050405020304" pitchFamily="18" charset="0"/>
              </a:rPr>
              <a:t>, M. A. (2024). A </a:t>
            </a:r>
            <a:r>
              <a:rPr lang="it-IT" sz="1400" b="0" i="0" dirty="0" err="1">
                <a:solidFill>
                  <a:srgbClr val="222222"/>
                </a:solidFill>
                <a:effectLst/>
                <a:latin typeface="Times New Roman" panose="02020603050405020304" pitchFamily="18" charset="0"/>
                <a:cs typeface="Times New Roman" panose="02020603050405020304" pitchFamily="18" charset="0"/>
              </a:rPr>
              <a:t>bibliometric</a:t>
            </a:r>
            <a:r>
              <a:rPr lang="it-IT" sz="1400" b="0" i="0" dirty="0">
                <a:solidFill>
                  <a:srgbClr val="222222"/>
                </a:solidFill>
                <a:effectLst/>
                <a:latin typeface="Times New Roman" panose="02020603050405020304" pitchFamily="18" charset="0"/>
                <a:cs typeface="Times New Roman" panose="02020603050405020304" pitchFamily="18" charset="0"/>
              </a:rPr>
              <a:t> review of information </a:t>
            </a:r>
            <a:r>
              <a:rPr lang="it-IT" sz="1400" b="0" i="0" dirty="0" err="1">
                <a:solidFill>
                  <a:srgbClr val="222222"/>
                </a:solidFill>
                <a:effectLst/>
                <a:latin typeface="Times New Roman" panose="02020603050405020304" pitchFamily="18" charset="0"/>
                <a:cs typeface="Times New Roman" panose="02020603050405020304" pitchFamily="18" charset="0"/>
              </a:rPr>
              <a:t>technology</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and blockchain on auditing. </a:t>
            </a:r>
            <a:r>
              <a:rPr lang="it-IT" sz="1400" b="0" i="1" dirty="0">
                <a:solidFill>
                  <a:srgbClr val="222222"/>
                </a:solidFill>
                <a:effectLst/>
                <a:latin typeface="Times New Roman" panose="02020603050405020304" pitchFamily="18" charset="0"/>
                <a:cs typeface="Times New Roman" panose="02020603050405020304" pitchFamily="18" charset="0"/>
              </a:rPr>
              <a:t>Total Quality Management &amp; Business </a:t>
            </a:r>
            <a:r>
              <a:rPr lang="it-IT" sz="1400" b="0" i="1" dirty="0" err="1">
                <a:solidFill>
                  <a:srgbClr val="222222"/>
                </a:solidFill>
                <a:effectLst/>
                <a:latin typeface="Times New Roman" panose="02020603050405020304" pitchFamily="18" charset="0"/>
                <a:cs typeface="Times New Roman" panose="02020603050405020304" pitchFamily="18" charset="0"/>
              </a:rPr>
              <a:t>Excellence</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35</a:t>
            </a:r>
            <a:r>
              <a:rPr lang="it-IT" sz="1400" b="0" i="0" dirty="0">
                <a:solidFill>
                  <a:srgbClr val="222222"/>
                </a:solidFill>
                <a:effectLst/>
                <a:latin typeface="Times New Roman" panose="02020603050405020304" pitchFamily="18" charset="0"/>
                <a:cs typeface="Times New Roman" panose="02020603050405020304" pitchFamily="18" charset="0"/>
              </a:rPr>
              <a:t>(1-2), 91-113.</a:t>
            </a:r>
            <a:endParaRPr lang="en-GB" sz="1400" b="0" i="0" u="none" strike="noStrike" baseline="0" noProof="0" dirty="0">
              <a:latin typeface="Times New Roman" panose="02020603050405020304" pitchFamily="18" charset="0"/>
              <a:cs typeface="Times New Roman" panose="02020603050405020304" pitchFamily="18" charset="0"/>
            </a:endParaRPr>
          </a:p>
          <a:p>
            <a:r>
              <a:rPr lang="en-GB" sz="1400" b="0" i="0" u="none" strike="noStrike" baseline="0" noProof="0" dirty="0">
                <a:latin typeface="Times New Roman" panose="02020603050405020304" pitchFamily="18" charset="0"/>
                <a:cs typeface="Times New Roman" panose="02020603050405020304" pitchFamily="18" charset="0"/>
              </a:rPr>
              <a:t>Agarwal, P. K. 2018. “Public Administration Challenges in the World of AI and Bots.” </a:t>
            </a:r>
            <a:r>
              <a:rPr lang="en-GB" sz="1400" b="0" i="1" u="none" strike="noStrike" baseline="0" noProof="0" dirty="0">
                <a:latin typeface="Times New Roman" panose="02020603050405020304" pitchFamily="18" charset="0"/>
                <a:cs typeface="Times New Roman" panose="02020603050405020304" pitchFamily="18" charset="0"/>
              </a:rPr>
              <a:t>Public Administration Review </a:t>
            </a:r>
            <a:r>
              <a:rPr lang="en-GB" sz="1400" b="0" i="0" u="none" strike="noStrike" baseline="0" noProof="0" dirty="0">
                <a:latin typeface="Times New Roman" panose="02020603050405020304" pitchFamily="18" charset="0"/>
                <a:cs typeface="Times New Roman" panose="02020603050405020304" pitchFamily="18" charset="0"/>
              </a:rPr>
              <a:t>78(6):917–21. </a:t>
            </a:r>
            <a:r>
              <a:rPr lang="en-GB" sz="1400" b="0" i="0" u="none" strike="noStrike" baseline="0" noProof="0" dirty="0" err="1">
                <a:latin typeface="Times New Roman" panose="02020603050405020304" pitchFamily="18" charset="0"/>
                <a:cs typeface="Times New Roman" panose="02020603050405020304" pitchFamily="18" charset="0"/>
              </a:rPr>
              <a:t>doi</a:t>
            </a:r>
            <a:r>
              <a:rPr lang="en-GB" sz="1400" b="0" i="0" u="none" strike="noStrike" baseline="0" noProof="0" dirty="0">
                <a:latin typeface="Times New Roman" panose="02020603050405020304" pitchFamily="18" charset="0"/>
                <a:cs typeface="Times New Roman" panose="02020603050405020304" pitchFamily="18" charset="0"/>
              </a:rPr>
              <a:t>: 10.1111/puar.12979.</a:t>
            </a:r>
          </a:p>
          <a:p>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Agostino, D., Bracci, E., Cruz, I., Jorge, S., Cardoso, R. L., &amp; Lourenço, R. (2023). Debate: Data science challenges to financial information in the public sector. </a:t>
            </a:r>
            <a:r>
              <a:rPr lang="en-GB" sz="1400" i="1" kern="100" noProof="0" dirty="0">
                <a:effectLst/>
                <a:latin typeface="Times New Roman" panose="02020603050405020304" pitchFamily="18" charset="0"/>
                <a:ea typeface="DengXian" panose="02010600030101010101" pitchFamily="2" charset="-122"/>
                <a:cs typeface="Times New Roman" panose="02020603050405020304" pitchFamily="18" charset="0"/>
              </a:rPr>
              <a:t>Public Money &amp; Management</a:t>
            </a:r>
            <a:r>
              <a:rPr lang="en-GB" sz="1400" kern="100" noProof="0" dirty="0">
                <a:effectLst/>
                <a:latin typeface="Times New Roman" panose="02020603050405020304" pitchFamily="18" charset="0"/>
                <a:ea typeface="DengXian" panose="02010600030101010101" pitchFamily="2" charset="-122"/>
                <a:cs typeface="Times New Roman" panose="02020603050405020304" pitchFamily="18" charset="0"/>
              </a:rPr>
              <a:t>, 1-4. </a:t>
            </a:r>
          </a:p>
          <a:p>
            <a:r>
              <a:rPr lang="en-US" sz="1400" b="0" i="0" dirty="0" err="1">
                <a:solidFill>
                  <a:srgbClr val="222222"/>
                </a:solidFill>
                <a:effectLst/>
                <a:latin typeface="Times New Roman" panose="02020603050405020304" pitchFamily="18" charset="0"/>
                <a:cs typeface="Times New Roman" panose="02020603050405020304" pitchFamily="18" charset="0"/>
              </a:rPr>
              <a:t>Albawwat</a:t>
            </a:r>
            <a:r>
              <a:rPr lang="en-US" sz="1400" b="0" i="0" dirty="0">
                <a:solidFill>
                  <a:srgbClr val="222222"/>
                </a:solidFill>
                <a:effectLst/>
                <a:latin typeface="Times New Roman" panose="02020603050405020304" pitchFamily="18" charset="0"/>
                <a:cs typeface="Times New Roman" panose="02020603050405020304" pitchFamily="18" charset="0"/>
              </a:rPr>
              <a:t>, I., &amp; </a:t>
            </a:r>
            <a:r>
              <a:rPr lang="en-US" sz="1400" b="0" i="0" dirty="0" err="1">
                <a:solidFill>
                  <a:srgbClr val="222222"/>
                </a:solidFill>
                <a:effectLst/>
                <a:latin typeface="Times New Roman" panose="02020603050405020304" pitchFamily="18" charset="0"/>
                <a:cs typeface="Times New Roman" panose="02020603050405020304" pitchFamily="18" charset="0"/>
              </a:rPr>
              <a:t>Frijat</a:t>
            </a:r>
            <a:r>
              <a:rPr lang="en-US" sz="1400" b="0" i="0" dirty="0">
                <a:solidFill>
                  <a:srgbClr val="222222"/>
                </a:solidFill>
                <a:effectLst/>
                <a:latin typeface="Times New Roman" panose="02020603050405020304" pitchFamily="18" charset="0"/>
                <a:cs typeface="Times New Roman" panose="02020603050405020304" pitchFamily="18" charset="0"/>
              </a:rPr>
              <a:t>, Y. (2021). An analysis of auditors’ perceptions towards artificial intelligence and its contribution to audit quality. </a:t>
            </a:r>
            <a:r>
              <a:rPr lang="en-US" sz="1400" b="0" i="1" dirty="0">
                <a:solidFill>
                  <a:srgbClr val="222222"/>
                </a:solidFill>
                <a:effectLst/>
                <a:latin typeface="Times New Roman" panose="02020603050405020304" pitchFamily="18" charset="0"/>
                <a:cs typeface="Times New Roman" panose="02020603050405020304" pitchFamily="18" charset="0"/>
              </a:rPr>
              <a:t>Accounting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7</a:t>
            </a:r>
            <a:r>
              <a:rPr lang="en-US" sz="1400" b="0" i="0" dirty="0">
                <a:solidFill>
                  <a:srgbClr val="222222"/>
                </a:solidFill>
                <a:effectLst/>
                <a:latin typeface="Times New Roman" panose="02020603050405020304" pitchFamily="18" charset="0"/>
                <a:cs typeface="Times New Roman" panose="02020603050405020304" pitchFamily="18" charset="0"/>
              </a:rPr>
              <a:t>(4), 755-762.</a:t>
            </a:r>
            <a:endParaRPr lang="en-GB" sz="1400" b="0" i="0" u="none" strike="noStrike" baseline="0" noProof="0" dirty="0">
              <a:latin typeface="Times New Roman" panose="02020603050405020304" pitchFamily="18" charset="0"/>
              <a:cs typeface="Times New Roman" panose="02020603050405020304" pitchFamily="18" charset="0"/>
            </a:endParaRPr>
          </a:p>
          <a:p>
            <a:r>
              <a:rPr lang="en-US" sz="1400" b="0" i="0" dirty="0" err="1">
                <a:solidFill>
                  <a:srgbClr val="222222"/>
                </a:solidFill>
                <a:effectLst/>
                <a:latin typeface="Times New Roman" panose="02020603050405020304" pitchFamily="18" charset="0"/>
                <a:cs typeface="Times New Roman" panose="02020603050405020304" pitchFamily="18" charset="0"/>
              </a:rPr>
              <a:t>Almufadda</a:t>
            </a:r>
            <a:r>
              <a:rPr lang="en-US" sz="1400" b="0" i="0" dirty="0">
                <a:solidFill>
                  <a:srgbClr val="222222"/>
                </a:solidFill>
                <a:effectLst/>
                <a:latin typeface="Times New Roman" panose="02020603050405020304" pitchFamily="18" charset="0"/>
                <a:cs typeface="Times New Roman" panose="02020603050405020304" pitchFamily="18" charset="0"/>
              </a:rPr>
              <a:t>, G., &amp; </a:t>
            </a:r>
            <a:r>
              <a:rPr lang="en-US" sz="1400" b="0" i="0" dirty="0" err="1">
                <a:solidFill>
                  <a:srgbClr val="222222"/>
                </a:solidFill>
                <a:effectLst/>
                <a:latin typeface="Times New Roman" panose="02020603050405020304" pitchFamily="18" charset="0"/>
                <a:cs typeface="Times New Roman" panose="02020603050405020304" pitchFamily="18" charset="0"/>
              </a:rPr>
              <a:t>Almezeini</a:t>
            </a:r>
            <a:r>
              <a:rPr lang="en-US" sz="1400" b="0" i="0" dirty="0">
                <a:solidFill>
                  <a:srgbClr val="222222"/>
                </a:solidFill>
                <a:effectLst/>
                <a:latin typeface="Times New Roman" panose="02020603050405020304" pitchFamily="18" charset="0"/>
                <a:cs typeface="Times New Roman" panose="02020603050405020304" pitchFamily="18" charset="0"/>
              </a:rPr>
              <a:t>, N. A. (2022). Artificial intelligence applications in the auditing profession: a literature review. </a:t>
            </a:r>
            <a:r>
              <a:rPr lang="en-US" sz="1400" b="0" i="1" dirty="0">
                <a:solidFill>
                  <a:srgbClr val="222222"/>
                </a:solidFill>
                <a:effectLst/>
                <a:latin typeface="Times New Roman" panose="02020603050405020304" pitchFamily="18" charset="0"/>
                <a:cs typeface="Times New Roman" panose="02020603050405020304" pitchFamily="18" charset="0"/>
              </a:rPr>
              <a:t>Journal of Emerging Technologies in Accounting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19</a:t>
            </a:r>
            <a:r>
              <a:rPr lang="en-US" sz="1400" b="0" i="0" dirty="0">
                <a:solidFill>
                  <a:srgbClr val="222222"/>
                </a:solidFill>
                <a:effectLst/>
                <a:latin typeface="Times New Roman" panose="02020603050405020304" pitchFamily="18" charset="0"/>
                <a:cs typeface="Times New Roman" panose="02020603050405020304" pitchFamily="18" charset="0"/>
              </a:rPr>
              <a:t>(2), 29-42.</a:t>
            </a:r>
          </a:p>
          <a:p>
            <a:r>
              <a:rPr lang="en-US" sz="1400" b="0" i="0" dirty="0">
                <a:solidFill>
                  <a:srgbClr val="222222"/>
                </a:solidFill>
                <a:effectLst/>
                <a:latin typeface="Times New Roman" panose="02020603050405020304" pitchFamily="18" charset="0"/>
                <a:cs typeface="Times New Roman" panose="02020603050405020304" pitchFamily="18" charset="0"/>
              </a:rPr>
              <a:t>Al-</a:t>
            </a:r>
            <a:r>
              <a:rPr lang="en-US" sz="1400" b="0" i="0" dirty="0" err="1">
                <a:solidFill>
                  <a:srgbClr val="222222"/>
                </a:solidFill>
                <a:effectLst/>
                <a:latin typeface="Times New Roman" panose="02020603050405020304" pitchFamily="18" charset="0"/>
                <a:cs typeface="Times New Roman" panose="02020603050405020304" pitchFamily="18" charset="0"/>
              </a:rPr>
              <a:t>Aroud</a:t>
            </a:r>
            <a:r>
              <a:rPr lang="en-US" sz="1400" b="0" i="0" dirty="0">
                <a:solidFill>
                  <a:srgbClr val="222222"/>
                </a:solidFill>
                <a:effectLst/>
                <a:latin typeface="Times New Roman" panose="02020603050405020304" pitchFamily="18" charset="0"/>
                <a:cs typeface="Times New Roman" panose="02020603050405020304" pitchFamily="18" charset="0"/>
              </a:rPr>
              <a:t>, S. F. (2020). The impact of artificial intelligence technologies on audit evidence. </a:t>
            </a:r>
            <a:r>
              <a:rPr lang="en-US" sz="1400" b="0" i="1" dirty="0">
                <a:solidFill>
                  <a:srgbClr val="222222"/>
                </a:solidFill>
                <a:effectLst/>
                <a:latin typeface="Times New Roman" panose="02020603050405020304" pitchFamily="18" charset="0"/>
                <a:cs typeface="Times New Roman" panose="02020603050405020304" pitchFamily="18" charset="0"/>
              </a:rPr>
              <a:t>Academy of Accounting and Financial Studies Journal</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24</a:t>
            </a:r>
            <a:r>
              <a:rPr lang="en-US" sz="1400" b="0" i="0" dirty="0">
                <a:solidFill>
                  <a:srgbClr val="222222"/>
                </a:solidFill>
                <a:effectLst/>
                <a:latin typeface="Times New Roman" panose="02020603050405020304" pitchFamily="18" charset="0"/>
                <a:cs typeface="Times New Roman" panose="02020603050405020304" pitchFamily="18" charset="0"/>
              </a:rPr>
              <a:t>, 1-11.</a:t>
            </a:r>
          </a:p>
          <a:p>
            <a:r>
              <a:rPr lang="en-US" sz="1400" b="0" i="0" dirty="0">
                <a:solidFill>
                  <a:srgbClr val="222222"/>
                </a:solidFill>
                <a:effectLst/>
                <a:latin typeface="Times New Roman" panose="02020603050405020304" pitchFamily="18" charset="0"/>
                <a:cs typeface="Times New Roman" panose="02020603050405020304" pitchFamily="18" charset="0"/>
              </a:rPr>
              <a:t>Al-Sayyed, S., Al-</a:t>
            </a:r>
            <a:r>
              <a:rPr lang="en-US" sz="1400" b="0" i="0" dirty="0" err="1">
                <a:solidFill>
                  <a:srgbClr val="222222"/>
                </a:solidFill>
                <a:effectLst/>
                <a:latin typeface="Times New Roman" panose="02020603050405020304" pitchFamily="18" charset="0"/>
                <a:cs typeface="Times New Roman" panose="02020603050405020304" pitchFamily="18" charset="0"/>
              </a:rPr>
              <a:t>Aroud</a:t>
            </a:r>
            <a:r>
              <a:rPr lang="en-US" sz="1400" b="0" i="0" dirty="0">
                <a:solidFill>
                  <a:srgbClr val="222222"/>
                </a:solidFill>
                <a:effectLst/>
                <a:latin typeface="Times New Roman" panose="02020603050405020304" pitchFamily="18" charset="0"/>
                <a:cs typeface="Times New Roman" panose="02020603050405020304" pitchFamily="18" charset="0"/>
              </a:rPr>
              <a:t>, S., &amp; Zayed, L. (2021). The effect of artificial intelligence technologies on audit evidence. </a:t>
            </a:r>
            <a:r>
              <a:rPr lang="en-US" sz="1400" b="0" i="1" dirty="0">
                <a:solidFill>
                  <a:srgbClr val="222222"/>
                </a:solidFill>
                <a:effectLst/>
                <a:latin typeface="Times New Roman" panose="02020603050405020304" pitchFamily="18" charset="0"/>
                <a:cs typeface="Times New Roman" panose="02020603050405020304" pitchFamily="18" charset="0"/>
              </a:rPr>
              <a:t>Accounting</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7</a:t>
            </a:r>
            <a:r>
              <a:rPr lang="en-US" sz="1400" b="0" i="0" dirty="0">
                <a:solidFill>
                  <a:srgbClr val="222222"/>
                </a:solidFill>
                <a:effectLst/>
                <a:latin typeface="Times New Roman" panose="02020603050405020304" pitchFamily="18" charset="0"/>
                <a:cs typeface="Times New Roman" panose="02020603050405020304" pitchFamily="18" charset="0"/>
              </a:rPr>
              <a:t>(2), 281-288.</a:t>
            </a:r>
          </a:p>
          <a:p>
            <a:r>
              <a:rPr lang="en-US" sz="1400" b="0" i="0" dirty="0">
                <a:solidFill>
                  <a:srgbClr val="222222"/>
                </a:solidFill>
                <a:effectLst/>
                <a:latin typeface="Times New Roman" panose="02020603050405020304" pitchFamily="18" charset="0"/>
                <a:cs typeface="Times New Roman" panose="02020603050405020304" pitchFamily="18" charset="0"/>
              </a:rPr>
              <a:t>Anh, N. T. M., Hoa, L. T. K., Thao, L. P., Nhi, D. A., Long, N. T., Truc, N. T., &amp; Ngoc Xuan, V. (2024). The effect of technology readiness on adopting artificial intelligence in accounting and auditing in Vietnam. </a:t>
            </a:r>
            <a:r>
              <a:rPr lang="en-US" sz="1400" b="0" i="1" dirty="0">
                <a:solidFill>
                  <a:srgbClr val="222222"/>
                </a:solidFill>
                <a:effectLst/>
                <a:latin typeface="Times New Roman" panose="02020603050405020304" pitchFamily="18" charset="0"/>
                <a:cs typeface="Times New Roman" panose="02020603050405020304" pitchFamily="18" charset="0"/>
              </a:rPr>
              <a:t>Journal of Risk and Financial Management</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17</a:t>
            </a:r>
            <a:r>
              <a:rPr lang="en-US" sz="1400" b="0" i="0" dirty="0">
                <a:solidFill>
                  <a:srgbClr val="222222"/>
                </a:solidFill>
                <a:effectLst/>
                <a:latin typeface="Times New Roman" panose="02020603050405020304" pitchFamily="18" charset="0"/>
                <a:cs typeface="Times New Roman" panose="02020603050405020304" pitchFamily="18" charset="0"/>
              </a:rPr>
              <a:t>(1), 27.</a:t>
            </a:r>
            <a:endParaRPr lang="en-GB" sz="1400" b="0" i="0" u="none" strike="noStrike" baseline="0" noProof="0" dirty="0">
              <a:latin typeface="Times New Roman" panose="02020603050405020304" pitchFamily="18" charset="0"/>
              <a:cs typeface="Times New Roman" panose="02020603050405020304" pitchFamily="18" charset="0"/>
            </a:endParaRPr>
          </a:p>
          <a:p>
            <a:r>
              <a:rPr lang="en-US" sz="1400" b="0" i="0" dirty="0">
                <a:solidFill>
                  <a:srgbClr val="222222"/>
                </a:solidFill>
                <a:effectLst/>
                <a:latin typeface="Times New Roman" panose="02020603050405020304" pitchFamily="18" charset="0"/>
                <a:cs typeface="Times New Roman" panose="02020603050405020304" pitchFamily="18" charset="0"/>
              </a:rPr>
              <a:t>Arslan, M. (2024). </a:t>
            </a:r>
            <a:r>
              <a:rPr lang="en-US" sz="1400" b="0" i="0" dirty="0" err="1">
                <a:solidFill>
                  <a:srgbClr val="222222"/>
                </a:solidFill>
                <a:effectLst/>
                <a:latin typeface="Times New Roman" panose="02020603050405020304" pitchFamily="18" charset="0"/>
                <a:cs typeface="Times New Roman" panose="02020603050405020304" pitchFamily="18" charset="0"/>
              </a:rPr>
              <a:t>Digitalisation</a:t>
            </a:r>
            <a:r>
              <a:rPr lang="en-US" sz="1400" b="0" i="0" dirty="0">
                <a:solidFill>
                  <a:srgbClr val="222222"/>
                </a:solidFill>
                <a:effectLst/>
                <a:latin typeface="Times New Roman" panose="02020603050405020304" pitchFamily="18" charset="0"/>
                <a:cs typeface="Times New Roman" panose="02020603050405020304" pitchFamily="18" charset="0"/>
              </a:rPr>
              <a:t> in Accounting: Is It a Risk or an Opportunity?. In </a:t>
            </a:r>
            <a:r>
              <a:rPr lang="en-US" sz="1400" b="0" i="1" dirty="0">
                <a:solidFill>
                  <a:srgbClr val="222222"/>
                </a:solidFill>
                <a:effectLst/>
                <a:latin typeface="Times New Roman" panose="02020603050405020304" pitchFamily="18" charset="0"/>
                <a:cs typeface="Times New Roman" panose="02020603050405020304" pitchFamily="18" charset="0"/>
              </a:rPr>
              <a:t>Impact of Digitalization on Reporting, Tax Avoidance, Accounting, and Green Finance</a:t>
            </a:r>
            <a:r>
              <a:rPr lang="en-US" sz="1400" b="0" i="0" dirty="0">
                <a:solidFill>
                  <a:srgbClr val="222222"/>
                </a:solidFill>
                <a:effectLst/>
                <a:latin typeface="Times New Roman" panose="02020603050405020304" pitchFamily="18" charset="0"/>
                <a:cs typeface="Times New Roman" panose="02020603050405020304" pitchFamily="18" charset="0"/>
              </a:rPr>
              <a:t> (pp. 112-133). IGI Global.</a:t>
            </a:r>
          </a:p>
          <a:p>
            <a:r>
              <a:rPr lang="en-US" sz="1400" b="0" i="0" dirty="0" err="1">
                <a:solidFill>
                  <a:srgbClr val="222222"/>
                </a:solidFill>
                <a:effectLst/>
                <a:latin typeface="Times New Roman" panose="02020603050405020304" pitchFamily="18" charset="0"/>
                <a:cs typeface="Times New Roman" panose="02020603050405020304" pitchFamily="18" charset="0"/>
              </a:rPr>
              <a:t>Atayah</a:t>
            </a:r>
            <a:r>
              <a:rPr lang="en-US" sz="1400" b="0" i="0" dirty="0">
                <a:solidFill>
                  <a:srgbClr val="222222"/>
                </a:solidFill>
                <a:effectLst/>
                <a:latin typeface="Times New Roman" panose="02020603050405020304" pitchFamily="18" charset="0"/>
                <a:cs typeface="Times New Roman" panose="02020603050405020304" pitchFamily="18" charset="0"/>
              </a:rPr>
              <a:t>, O. F., &amp; </a:t>
            </a:r>
            <a:r>
              <a:rPr lang="en-US" sz="1400" b="0" i="0" dirty="0" err="1">
                <a:solidFill>
                  <a:srgbClr val="222222"/>
                </a:solidFill>
                <a:effectLst/>
                <a:latin typeface="Times New Roman" panose="02020603050405020304" pitchFamily="18" charset="0"/>
                <a:cs typeface="Times New Roman" panose="02020603050405020304" pitchFamily="18" charset="0"/>
              </a:rPr>
              <a:t>Alshater</a:t>
            </a:r>
            <a:r>
              <a:rPr lang="en-US" sz="1400" b="0" i="0" dirty="0">
                <a:solidFill>
                  <a:srgbClr val="222222"/>
                </a:solidFill>
                <a:effectLst/>
                <a:latin typeface="Times New Roman" panose="02020603050405020304" pitchFamily="18" charset="0"/>
                <a:cs typeface="Times New Roman" panose="02020603050405020304" pitchFamily="18" charset="0"/>
              </a:rPr>
              <a:t>, M. M. (2021). Audit and tax in the context of emerging technologies: A retrospective analysis, current trends, and future opportunities. </a:t>
            </a:r>
            <a:r>
              <a:rPr lang="en-US" sz="1400" b="0" i="1" dirty="0">
                <a:solidFill>
                  <a:srgbClr val="222222"/>
                </a:solidFill>
                <a:effectLst/>
                <a:latin typeface="Times New Roman" panose="02020603050405020304" pitchFamily="18" charset="0"/>
                <a:cs typeface="Times New Roman" panose="02020603050405020304" pitchFamily="18" charset="0"/>
              </a:rPr>
              <a:t>International Journal of Digital Accounting Research</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21</a:t>
            </a:r>
            <a:r>
              <a:rPr lang="en-US" sz="1400" b="0" i="0" dirty="0">
                <a:solidFill>
                  <a:srgbClr val="222222"/>
                </a:solidFill>
                <a:effectLst/>
                <a:latin typeface="Times New Roman" panose="02020603050405020304" pitchFamily="18" charset="0"/>
                <a:cs typeface="Times New Roman" panose="02020603050405020304" pitchFamily="18" charset="0"/>
              </a:rPr>
              <a:t>.</a:t>
            </a:r>
          </a:p>
          <a:p>
            <a:r>
              <a:rPr lang="en-US" sz="1400" b="0" i="0" dirty="0">
                <a:solidFill>
                  <a:srgbClr val="222222"/>
                </a:solidFill>
                <a:effectLst/>
                <a:latin typeface="Times New Roman" panose="02020603050405020304" pitchFamily="18" charset="0"/>
                <a:cs typeface="Times New Roman" panose="02020603050405020304" pitchFamily="18" charset="0"/>
              </a:rPr>
              <a:t>Baldwin-Morgan, A. A. (1995). Integrating artificial intelligence into the accounting curriculum. </a:t>
            </a:r>
            <a:r>
              <a:rPr lang="en-US" sz="1400" b="0" i="1" dirty="0">
                <a:solidFill>
                  <a:srgbClr val="222222"/>
                </a:solidFill>
                <a:effectLst/>
                <a:latin typeface="Times New Roman" panose="02020603050405020304" pitchFamily="18" charset="0"/>
                <a:cs typeface="Times New Roman" panose="02020603050405020304" pitchFamily="18" charset="0"/>
              </a:rPr>
              <a:t>Accounting education</a:t>
            </a:r>
            <a:r>
              <a:rPr lang="en-US" sz="1400" b="0" i="0" dirty="0">
                <a:solidFill>
                  <a:srgbClr val="222222"/>
                </a:solidFill>
                <a:effectLst/>
                <a:latin typeface="Times New Roman" panose="02020603050405020304" pitchFamily="18" charset="0"/>
                <a:cs typeface="Times New Roman" panose="02020603050405020304" pitchFamily="18" charset="0"/>
              </a:rPr>
              <a:t>, </a:t>
            </a:r>
            <a:r>
              <a:rPr lang="en-US" sz="1400" b="0" i="1" dirty="0">
                <a:solidFill>
                  <a:srgbClr val="222222"/>
                </a:solidFill>
                <a:effectLst/>
                <a:latin typeface="Times New Roman" panose="02020603050405020304" pitchFamily="18" charset="0"/>
                <a:cs typeface="Times New Roman" panose="02020603050405020304" pitchFamily="18" charset="0"/>
              </a:rPr>
              <a:t>4</a:t>
            </a:r>
            <a:r>
              <a:rPr lang="en-US" sz="1400" b="0" i="0" dirty="0">
                <a:solidFill>
                  <a:srgbClr val="222222"/>
                </a:solidFill>
                <a:effectLst/>
                <a:latin typeface="Times New Roman" panose="02020603050405020304" pitchFamily="18" charset="0"/>
                <a:cs typeface="Times New Roman" panose="02020603050405020304" pitchFamily="18" charset="0"/>
              </a:rPr>
              <a:t>(3), 217-229.</a:t>
            </a:r>
            <a:endParaRPr lang="en-GB" sz="1400" b="0" i="0" u="none" strike="noStrike" baseline="0" noProof="0" dirty="0">
              <a:latin typeface="Times New Roman" panose="02020603050405020304" pitchFamily="18" charset="0"/>
              <a:cs typeface="Times New Roman" panose="02020603050405020304" pitchFamily="18" charset="0"/>
            </a:endParaRPr>
          </a:p>
          <a:p>
            <a:r>
              <a:rPr lang="en-GB" sz="1400" b="0" i="0" u="none" strike="noStrike" baseline="0" noProof="0" dirty="0">
                <a:latin typeface="Times New Roman" panose="02020603050405020304" pitchFamily="18" charset="0"/>
                <a:cs typeface="Times New Roman" panose="02020603050405020304" pitchFamily="18" charset="0"/>
              </a:rPr>
              <a:t>Bandy, Jack. 2021. “Problematic Machine </a:t>
            </a:r>
            <a:r>
              <a:rPr lang="en-GB" sz="1400" b="0" i="0" u="none" strike="noStrike" baseline="0" noProof="0" dirty="0" err="1">
                <a:latin typeface="Times New Roman" panose="02020603050405020304" pitchFamily="18" charset="0"/>
                <a:cs typeface="Times New Roman" panose="02020603050405020304" pitchFamily="18" charset="0"/>
              </a:rPr>
              <a:t>Behavior</a:t>
            </a:r>
            <a:r>
              <a:rPr lang="en-GB" sz="1400" b="0" i="0" u="none" strike="noStrike" baseline="0" noProof="0" dirty="0">
                <a:latin typeface="Times New Roman" panose="02020603050405020304" pitchFamily="18" charset="0"/>
                <a:cs typeface="Times New Roman" panose="02020603050405020304" pitchFamily="18" charset="0"/>
              </a:rPr>
              <a:t>: A Systematic Literature Review of Algorithm Audits.” </a:t>
            </a:r>
            <a:r>
              <a:rPr lang="en-GB" sz="1400" b="0" i="1" u="none" strike="noStrike" baseline="0" noProof="0" dirty="0">
                <a:latin typeface="Times New Roman" panose="02020603050405020304" pitchFamily="18" charset="0"/>
                <a:cs typeface="Times New Roman" panose="02020603050405020304" pitchFamily="18" charset="0"/>
              </a:rPr>
              <a:t>Proceedings of the ACM on Human-Computer Interaction </a:t>
            </a:r>
            <a:r>
              <a:rPr lang="en-GB" sz="1400" b="0" i="0" u="none" strike="noStrike" baseline="0" noProof="0" dirty="0">
                <a:latin typeface="Times New Roman" panose="02020603050405020304" pitchFamily="18" charset="0"/>
                <a:cs typeface="Times New Roman" panose="02020603050405020304" pitchFamily="18" charset="0"/>
              </a:rPr>
              <a:t>5(CSCW1):74:1-74:34. </a:t>
            </a:r>
            <a:r>
              <a:rPr lang="en-GB" sz="1400" b="0" i="0" u="none" strike="noStrike" baseline="0" noProof="0" dirty="0" err="1">
                <a:latin typeface="Times New Roman" panose="02020603050405020304" pitchFamily="18" charset="0"/>
                <a:cs typeface="Times New Roman" panose="02020603050405020304" pitchFamily="18" charset="0"/>
              </a:rPr>
              <a:t>doi</a:t>
            </a:r>
            <a:r>
              <a:rPr lang="en-GB" sz="1400" b="0" i="0" u="none" strike="noStrike" baseline="0" noProof="0" dirty="0">
                <a:latin typeface="Times New Roman" panose="02020603050405020304" pitchFamily="18" charset="0"/>
                <a:cs typeface="Times New Roman" panose="02020603050405020304" pitchFamily="18" charset="0"/>
              </a:rPr>
              <a:t>: 10.1145/3449148.</a:t>
            </a:r>
          </a:p>
          <a:p>
            <a:r>
              <a:rPr lang="it-IT" sz="1400" b="0" i="0" dirty="0">
                <a:solidFill>
                  <a:srgbClr val="222222"/>
                </a:solidFill>
                <a:effectLst/>
                <a:latin typeface="Times New Roman" panose="02020603050405020304" pitchFamily="18" charset="0"/>
                <a:cs typeface="Times New Roman" panose="02020603050405020304" pitchFamily="18" charset="0"/>
              </a:rPr>
              <a:t>Boer, A., de Beer, L., &amp; van </a:t>
            </a:r>
            <a:r>
              <a:rPr lang="it-IT" sz="1400" b="0" i="0" dirty="0" err="1">
                <a:solidFill>
                  <a:srgbClr val="222222"/>
                </a:solidFill>
                <a:effectLst/>
                <a:latin typeface="Times New Roman" panose="02020603050405020304" pitchFamily="18" charset="0"/>
                <a:cs typeface="Times New Roman" panose="02020603050405020304" pitchFamily="18" charset="0"/>
              </a:rPr>
              <a:t>Praat</a:t>
            </a:r>
            <a:r>
              <a:rPr lang="it-IT" sz="1400" b="0" i="0" dirty="0">
                <a:solidFill>
                  <a:srgbClr val="222222"/>
                </a:solidFill>
                <a:effectLst/>
                <a:latin typeface="Times New Roman" panose="02020603050405020304" pitchFamily="18" charset="0"/>
                <a:cs typeface="Times New Roman" panose="02020603050405020304" pitchFamily="18" charset="0"/>
              </a:rPr>
              <a:t>, F. (2023). </a:t>
            </a:r>
            <a:r>
              <a:rPr lang="it-IT" sz="1400" b="0" i="0" dirty="0" err="1">
                <a:solidFill>
                  <a:srgbClr val="222222"/>
                </a:solidFill>
                <a:effectLst/>
                <a:latin typeface="Times New Roman" panose="02020603050405020304" pitchFamily="18" charset="0"/>
                <a:cs typeface="Times New Roman" panose="02020603050405020304" pitchFamily="18" charset="0"/>
              </a:rPr>
              <a:t>Algorithm</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0" dirty="0" err="1">
                <a:solidFill>
                  <a:srgbClr val="222222"/>
                </a:solidFill>
                <a:effectLst/>
                <a:latin typeface="Times New Roman" panose="02020603050405020304" pitchFamily="18" charset="0"/>
                <a:cs typeface="Times New Roman" panose="02020603050405020304" pitchFamily="18" charset="0"/>
              </a:rPr>
              <a:t>assurance</a:t>
            </a:r>
            <a:r>
              <a:rPr lang="it-IT" sz="1400" b="0" i="0" dirty="0">
                <a:solidFill>
                  <a:srgbClr val="222222"/>
                </a:solidFill>
                <a:effectLst/>
                <a:latin typeface="Times New Roman" panose="02020603050405020304" pitchFamily="18" charset="0"/>
                <a:cs typeface="Times New Roman" panose="02020603050405020304" pitchFamily="18" charset="0"/>
              </a:rPr>
              <a:t>: Auditing </a:t>
            </a:r>
            <a:r>
              <a:rPr lang="it-IT" sz="1400" b="0" i="0" dirty="0" err="1">
                <a:solidFill>
                  <a:srgbClr val="222222"/>
                </a:solidFill>
                <a:effectLst/>
                <a:latin typeface="Times New Roman" panose="02020603050405020304" pitchFamily="18" charset="0"/>
                <a:cs typeface="Times New Roman" panose="02020603050405020304" pitchFamily="18" charset="0"/>
              </a:rPr>
              <a:t>applications</a:t>
            </a:r>
            <a:r>
              <a:rPr lang="it-IT" sz="1400" b="0" i="0" dirty="0">
                <a:solidFill>
                  <a:srgbClr val="222222"/>
                </a:solidFill>
                <a:effectLst/>
                <a:latin typeface="Times New Roman" panose="02020603050405020304" pitchFamily="18" charset="0"/>
                <a:cs typeface="Times New Roman" panose="02020603050405020304" pitchFamily="18" charset="0"/>
              </a:rPr>
              <a:t> of </a:t>
            </a:r>
            <a:r>
              <a:rPr lang="it-IT" sz="1400" b="0" i="0" dirty="0" err="1">
                <a:solidFill>
                  <a:srgbClr val="222222"/>
                </a:solidFill>
                <a:effectLst/>
                <a:latin typeface="Times New Roman" panose="02020603050405020304" pitchFamily="18" charset="0"/>
                <a:cs typeface="Times New Roman" panose="02020603050405020304" pitchFamily="18" charset="0"/>
              </a:rPr>
              <a:t>artificial</a:t>
            </a:r>
            <a:r>
              <a:rPr lang="it-IT" sz="1400" b="0" i="0" dirty="0">
                <a:solidFill>
                  <a:srgbClr val="222222"/>
                </a:solidFill>
                <a:effectLst/>
                <a:latin typeface="Times New Roman" panose="02020603050405020304" pitchFamily="18" charset="0"/>
                <a:cs typeface="Times New Roman" panose="02020603050405020304" pitchFamily="18" charset="0"/>
              </a:rPr>
              <a:t> intelligence. </a:t>
            </a:r>
            <a:r>
              <a:rPr lang="it-IT" sz="1400" b="0" i="1" dirty="0">
                <a:solidFill>
                  <a:srgbClr val="222222"/>
                </a:solidFill>
                <a:effectLst/>
                <a:latin typeface="Times New Roman" panose="02020603050405020304" pitchFamily="18" charset="0"/>
                <a:cs typeface="Times New Roman" panose="02020603050405020304" pitchFamily="18" charset="0"/>
              </a:rPr>
              <a:t>Advanced Digital Auditing</a:t>
            </a:r>
            <a:r>
              <a:rPr lang="it-IT" sz="1400" b="0" i="0" dirty="0">
                <a:solidFill>
                  <a:srgbClr val="222222"/>
                </a:solidFill>
                <a:effectLst/>
                <a:latin typeface="Times New Roman" panose="02020603050405020304" pitchFamily="18" charset="0"/>
                <a:cs typeface="Times New Roman" panose="02020603050405020304" pitchFamily="18" charset="0"/>
              </a:rPr>
              <a:t>, </a:t>
            </a:r>
            <a:r>
              <a:rPr lang="it-IT" sz="1400" b="0" i="1" dirty="0">
                <a:solidFill>
                  <a:srgbClr val="222222"/>
                </a:solidFill>
                <a:effectLst/>
                <a:latin typeface="Times New Roman" panose="02020603050405020304" pitchFamily="18" charset="0"/>
                <a:cs typeface="Times New Roman" panose="02020603050405020304" pitchFamily="18" charset="0"/>
              </a:rPr>
              <a:t>149</a:t>
            </a:r>
            <a:r>
              <a:rPr lang="it-IT" sz="1400" b="0" i="0" dirty="0">
                <a:solidFill>
                  <a:srgbClr val="222222"/>
                </a:solidFill>
                <a:effectLst/>
                <a:latin typeface="Times New Roman" panose="02020603050405020304" pitchFamily="18" charset="0"/>
                <a:cs typeface="Times New Roman" panose="02020603050405020304" pitchFamily="18" charset="0"/>
              </a:rPr>
              <a:t>.</a:t>
            </a:r>
            <a:endParaRPr lang="en-GB" sz="1400" b="0" i="0" u="none" strike="noStrike" baseline="0" noProof="0" dirty="0">
              <a:latin typeface="Times New Roman" panose="02020603050405020304" pitchFamily="18" charset="0"/>
              <a:cs typeface="Times New Roman" panose="02020603050405020304" pitchFamily="18" charset="0"/>
            </a:endParaRPr>
          </a:p>
          <a:p>
            <a:r>
              <a:rPr lang="en-GB" sz="1400" b="0" i="0" u="none" strike="noStrike" baseline="0" noProof="0" dirty="0">
                <a:latin typeface="Times New Roman" panose="02020603050405020304" pitchFamily="18" charset="0"/>
                <a:cs typeface="Times New Roman" panose="02020603050405020304" pitchFamily="18" charset="0"/>
              </a:rPr>
              <a:t>Busuioc, Madalina. 2021. “Accountable Artificial Intelligence: Holding Algorithms to Account.” </a:t>
            </a:r>
            <a:r>
              <a:rPr lang="en-GB" sz="1400" b="0" i="1" u="none" strike="noStrike" baseline="0" noProof="0" dirty="0">
                <a:latin typeface="Times New Roman" panose="02020603050405020304" pitchFamily="18" charset="0"/>
                <a:cs typeface="Times New Roman" panose="02020603050405020304" pitchFamily="18" charset="0"/>
              </a:rPr>
              <a:t>Public Administration Review </a:t>
            </a:r>
            <a:r>
              <a:rPr lang="en-GB" sz="1400" b="0" i="0" u="none" strike="noStrike" baseline="0" noProof="0" dirty="0">
                <a:latin typeface="Times New Roman" panose="02020603050405020304" pitchFamily="18" charset="0"/>
                <a:cs typeface="Times New Roman" panose="02020603050405020304" pitchFamily="18" charset="0"/>
              </a:rPr>
              <a:t>81(5):825–36. </a:t>
            </a:r>
            <a:r>
              <a:rPr lang="en-GB" sz="1400" b="0" i="0" u="none" strike="noStrike" baseline="0" noProof="0" dirty="0" err="1">
                <a:latin typeface="Times New Roman" panose="02020603050405020304" pitchFamily="18" charset="0"/>
                <a:cs typeface="Times New Roman" panose="02020603050405020304" pitchFamily="18" charset="0"/>
              </a:rPr>
              <a:t>doi</a:t>
            </a:r>
            <a:r>
              <a:rPr lang="en-GB" sz="1400" b="0" i="0" u="none" strike="noStrike" baseline="0" noProof="0" dirty="0">
                <a:latin typeface="Times New Roman" panose="02020603050405020304" pitchFamily="18" charset="0"/>
                <a:cs typeface="Times New Roman" panose="02020603050405020304" pitchFamily="18" charset="0"/>
              </a:rPr>
              <a:t>: 10.1111/puar.13293.</a:t>
            </a:r>
          </a:p>
        </p:txBody>
      </p:sp>
    </p:spTree>
    <p:extLst>
      <p:ext uri="{BB962C8B-B14F-4D97-AF65-F5344CB8AC3E}">
        <p14:creationId xmlns:p14="http://schemas.microsoft.com/office/powerpoint/2010/main" val="3059470502"/>
      </p:ext>
    </p:extLst>
  </p:cSld>
  <p:clrMapOvr>
    <a:masterClrMapping/>
  </p:clrMapOvr>
  <mc:AlternateContent xmlns:mc="http://schemas.openxmlformats.org/markup-compatibility/2006" xmlns:p14="http://schemas.microsoft.com/office/powerpoint/2010/main">
    <mc:Choice Requires="p14">
      <p:transition spd="med" p14:dur="700" advClick="0" advTm="1000">
        <p:fade/>
      </p:transition>
    </mc:Choice>
    <mc:Fallback xmlns="">
      <p:transition spd="med" advClick="0" advTm="1000">
        <p:fade/>
      </p:transition>
    </mc:Fallback>
  </mc:AlternateContent>
</p:sld>
</file>

<file path=ppt/theme/theme1.xml><?xml version="1.0" encoding="utf-8"?>
<a:theme xmlns:a="http://schemas.openxmlformats.org/drawingml/2006/main" name="PO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5437</Words>
  <Application>Microsoft Office PowerPoint</Application>
  <PresentationFormat>Widescreen</PresentationFormat>
  <Paragraphs>261</Paragraphs>
  <Slides>15</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-apple-system</vt:lpstr>
      <vt:lpstr>TimesNewRomanPSMT</vt:lpstr>
      <vt:lpstr>Aptos</vt:lpstr>
      <vt:lpstr>Arial</vt:lpstr>
      <vt:lpstr>Calibri</vt:lpstr>
      <vt:lpstr>Times New Roman</vt:lpstr>
      <vt:lpstr>Wingdings</vt:lpstr>
      <vt:lpstr>POLI</vt:lpstr>
      <vt:lpstr>PowerPoint Presentation</vt:lpstr>
      <vt:lpstr>Background</vt:lpstr>
      <vt:lpstr>Methodology_1</vt:lpstr>
      <vt:lpstr>Methodology_2</vt:lpstr>
      <vt:lpstr>Findings_1</vt:lpstr>
      <vt:lpstr>Findings_2</vt:lpstr>
      <vt:lpstr>Findings_3</vt:lpstr>
      <vt:lpstr>Discussion &amp; Conclusion</vt:lpstr>
      <vt:lpstr>References_1</vt:lpstr>
      <vt:lpstr>References_2</vt:lpstr>
      <vt:lpstr>References_3</vt:lpstr>
      <vt:lpstr>References_4</vt:lpstr>
      <vt:lpstr>References_5</vt:lpstr>
      <vt:lpstr>References_6</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Ph.D. Thesis</dc:title>
  <dc:creator>Paola Riva</dc:creator>
  <cp:lastModifiedBy>Cornwell, Melissa</cp:lastModifiedBy>
  <cp:revision>230</cp:revision>
  <dcterms:created xsi:type="dcterms:W3CDTF">2022-02-07T09:23:24Z</dcterms:created>
  <dcterms:modified xsi:type="dcterms:W3CDTF">2025-04-14T13:06:53Z</dcterms:modified>
</cp:coreProperties>
</file>