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5"/>
  </p:notesMasterIdLst>
  <p:sldIdLst>
    <p:sldId id="256" r:id="rId2"/>
    <p:sldId id="257" r:id="rId3"/>
    <p:sldId id="260" r:id="rId4"/>
    <p:sldId id="261" r:id="rId5"/>
    <p:sldId id="259" r:id="rId6"/>
    <p:sldId id="258" r:id="rId7"/>
    <p:sldId id="262" r:id="rId8"/>
    <p:sldId id="263" r:id="rId9"/>
    <p:sldId id="264" r:id="rId10"/>
    <p:sldId id="267" r:id="rId11"/>
    <p:sldId id="268" r:id="rId12"/>
    <p:sldId id="269" r:id="rId13"/>
    <p:sldId id="270" r:id="rId14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EE05B9-CA4C-4774-97B4-EB9655DB5E8E}" v="6" dt="2025-03-31T13:10:38.28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34" autoAdjust="0"/>
  </p:normalViewPr>
  <p:slideViewPr>
    <p:cSldViewPr snapToGrid="0">
      <p:cViewPr varScale="1">
        <p:scale>
          <a:sx n="74" d="100"/>
          <a:sy n="74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EDF03-9279-4BF4-BFA3-FE3B9175EDD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8EAF4BB3-DAA7-40F3-A319-ACDC68CC8229}">
      <dgm:prSet/>
      <dgm:spPr/>
      <dgm:t>
        <a:bodyPr/>
        <a:lstStyle/>
        <a:p>
          <a:r>
            <a:rPr lang="en-GB" b="1"/>
            <a:t>RQ: How do proactive and reactive accountability mechanisms interact across the crisis management cycle?</a:t>
          </a:r>
          <a:endParaRPr lang="en-GB"/>
        </a:p>
      </dgm:t>
    </dgm:pt>
    <dgm:pt modelId="{A522ECBA-40F6-41D9-957F-2C5A6F43B1E6}" type="parTrans" cxnId="{55FDB160-DACB-401D-B410-9A8F8FE43B1B}">
      <dgm:prSet/>
      <dgm:spPr/>
      <dgm:t>
        <a:bodyPr/>
        <a:lstStyle/>
        <a:p>
          <a:endParaRPr lang="en-GB"/>
        </a:p>
      </dgm:t>
    </dgm:pt>
    <dgm:pt modelId="{EA1881FC-59A8-46B6-BCDE-639E05DF7ACE}" type="sibTrans" cxnId="{55FDB160-DACB-401D-B410-9A8F8FE43B1B}">
      <dgm:prSet/>
      <dgm:spPr/>
      <dgm:t>
        <a:bodyPr/>
        <a:lstStyle/>
        <a:p>
          <a:endParaRPr lang="en-GB"/>
        </a:p>
      </dgm:t>
    </dgm:pt>
    <dgm:pt modelId="{E74C27C5-A43A-4903-B22B-4CF2384B0BE7}" type="pres">
      <dgm:prSet presAssocID="{0A4EDF03-9279-4BF4-BFA3-FE3B9175EDD4}" presName="linear" presStyleCnt="0">
        <dgm:presLayoutVars>
          <dgm:animLvl val="lvl"/>
          <dgm:resizeHandles val="exact"/>
        </dgm:presLayoutVars>
      </dgm:prSet>
      <dgm:spPr/>
    </dgm:pt>
    <dgm:pt modelId="{F4CA5A63-5050-4935-83FA-A00064A7E654}" type="pres">
      <dgm:prSet presAssocID="{8EAF4BB3-DAA7-40F3-A319-ACDC68CC8229}" presName="parentText" presStyleLbl="node1" presStyleIdx="0" presStyleCnt="1" custScaleY="101548">
        <dgm:presLayoutVars>
          <dgm:chMax val="0"/>
          <dgm:bulletEnabled val="1"/>
        </dgm:presLayoutVars>
      </dgm:prSet>
      <dgm:spPr/>
    </dgm:pt>
  </dgm:ptLst>
  <dgm:cxnLst>
    <dgm:cxn modelId="{E4C6D202-AAB6-4F1C-8A24-7D3EF0EDAB19}" type="presOf" srcId="{0A4EDF03-9279-4BF4-BFA3-FE3B9175EDD4}" destId="{E74C27C5-A43A-4903-B22B-4CF2384B0BE7}" srcOrd="0" destOrd="0" presId="urn:microsoft.com/office/officeart/2005/8/layout/vList2"/>
    <dgm:cxn modelId="{55FDB160-DACB-401D-B410-9A8F8FE43B1B}" srcId="{0A4EDF03-9279-4BF4-BFA3-FE3B9175EDD4}" destId="{8EAF4BB3-DAA7-40F3-A319-ACDC68CC8229}" srcOrd="0" destOrd="0" parTransId="{A522ECBA-40F6-41D9-957F-2C5A6F43B1E6}" sibTransId="{EA1881FC-59A8-46B6-BCDE-639E05DF7ACE}"/>
    <dgm:cxn modelId="{5CCDF359-D922-44CF-9229-5D42A40EBA5A}" type="presOf" srcId="{8EAF4BB3-DAA7-40F3-A319-ACDC68CC8229}" destId="{F4CA5A63-5050-4935-83FA-A00064A7E654}" srcOrd="0" destOrd="0" presId="urn:microsoft.com/office/officeart/2005/8/layout/vList2"/>
    <dgm:cxn modelId="{DC336CBF-2387-4FE1-9087-D79E9F368C75}" type="presParOf" srcId="{E74C27C5-A43A-4903-B22B-4CF2384B0BE7}" destId="{F4CA5A63-5050-4935-83FA-A00064A7E6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386607-E85A-44E4-BEDF-E8A86492F75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GB"/>
        </a:p>
      </dgm:t>
    </dgm:pt>
    <dgm:pt modelId="{60BE0DE7-EFE7-4B06-80A5-2F6015EE9A90}">
      <dgm:prSet/>
      <dgm:spPr/>
      <dgm:t>
        <a:bodyPr/>
        <a:lstStyle/>
        <a:p>
          <a:r>
            <a:rPr lang="en-GB"/>
            <a:t>A qualitative case study</a:t>
          </a:r>
        </a:p>
      </dgm:t>
    </dgm:pt>
    <dgm:pt modelId="{6D87210C-374E-4AD2-B1B4-76CD458CF9E3}" type="parTrans" cxnId="{07D68518-E136-4B7E-A7D4-CA6DC67B8A72}">
      <dgm:prSet/>
      <dgm:spPr/>
      <dgm:t>
        <a:bodyPr/>
        <a:lstStyle/>
        <a:p>
          <a:endParaRPr lang="en-GB"/>
        </a:p>
      </dgm:t>
    </dgm:pt>
    <dgm:pt modelId="{7B707070-AF23-49DF-876D-5BDA6D886F16}" type="sibTrans" cxnId="{07D68518-E136-4B7E-A7D4-CA6DC67B8A72}">
      <dgm:prSet/>
      <dgm:spPr/>
      <dgm:t>
        <a:bodyPr/>
        <a:lstStyle/>
        <a:p>
          <a:endParaRPr lang="en-GB"/>
        </a:p>
      </dgm:t>
    </dgm:pt>
    <dgm:pt modelId="{662E7519-3874-4F85-8D8C-3F1F9CA554CB}">
      <dgm:prSet/>
      <dgm:spPr/>
      <dgm:t>
        <a:bodyPr/>
        <a:lstStyle/>
        <a:p>
          <a:r>
            <a:rPr lang="en-GB" b="1"/>
            <a:t>Three-phases of crisis management </a:t>
          </a:r>
          <a:r>
            <a:rPr lang="en-GB"/>
            <a:t>(pre-crisis, crisis, and post-crisis) </a:t>
          </a:r>
        </a:p>
      </dgm:t>
    </dgm:pt>
    <dgm:pt modelId="{D80E00CB-15F9-4974-9380-7F625A7470F9}" type="parTrans" cxnId="{B17799B8-B637-499D-83C6-F7CE3588C41B}">
      <dgm:prSet/>
      <dgm:spPr/>
      <dgm:t>
        <a:bodyPr/>
        <a:lstStyle/>
        <a:p>
          <a:endParaRPr lang="en-GB"/>
        </a:p>
      </dgm:t>
    </dgm:pt>
    <dgm:pt modelId="{83457D36-9A2D-4BAA-9AFD-EFAA0CE530F8}" type="sibTrans" cxnId="{B17799B8-B637-499D-83C6-F7CE3588C41B}">
      <dgm:prSet/>
      <dgm:spPr/>
      <dgm:t>
        <a:bodyPr/>
        <a:lstStyle/>
        <a:p>
          <a:endParaRPr lang="en-GB"/>
        </a:p>
      </dgm:t>
    </dgm:pt>
    <dgm:pt modelId="{72C24FD5-A268-4083-80FE-BBD8613A109D}">
      <dgm:prSet/>
      <dgm:spPr/>
      <dgm:t>
        <a:bodyPr/>
        <a:lstStyle/>
        <a:p>
          <a:r>
            <a:rPr lang="en-GB"/>
            <a:t>Public Inquiry reports:</a:t>
          </a:r>
        </a:p>
      </dgm:t>
    </dgm:pt>
    <dgm:pt modelId="{CD2CB819-EFBC-4A57-B1C0-7C8EC71D20F5}" type="parTrans" cxnId="{F7CA3370-5472-403C-BF1B-DE26559BE507}">
      <dgm:prSet/>
      <dgm:spPr/>
      <dgm:t>
        <a:bodyPr/>
        <a:lstStyle/>
        <a:p>
          <a:endParaRPr lang="en-GB"/>
        </a:p>
      </dgm:t>
    </dgm:pt>
    <dgm:pt modelId="{250804D0-4EB9-45B1-B5AC-92059E3FDB9C}" type="sibTrans" cxnId="{F7CA3370-5472-403C-BF1B-DE26559BE507}">
      <dgm:prSet/>
      <dgm:spPr/>
      <dgm:t>
        <a:bodyPr/>
        <a:lstStyle/>
        <a:p>
          <a:endParaRPr lang="en-GB"/>
        </a:p>
      </dgm:t>
    </dgm:pt>
    <dgm:pt modelId="{AAEB3311-8EFE-452F-96F0-05C57D957A21}">
      <dgm:prSet/>
      <dgm:spPr/>
      <dgm:t>
        <a:bodyPr/>
        <a:lstStyle/>
        <a:p>
          <a:r>
            <a:rPr lang="en-GB" b="1"/>
            <a:t>Phase 1 Report </a:t>
          </a:r>
          <a:r>
            <a:rPr lang="en-GB"/>
            <a:t>- the events of the 14th of June 2017 and includes the causes of the fire, the London Fire Brigade’s response, and how the fire spread through the building.</a:t>
          </a:r>
        </a:p>
      </dgm:t>
    </dgm:pt>
    <dgm:pt modelId="{1A27EC96-B5BD-4EFF-BC10-6FAF664B2A0C}" type="parTrans" cxnId="{EF1AB5A5-2095-4D72-97FD-96BCA4DD4431}">
      <dgm:prSet/>
      <dgm:spPr/>
      <dgm:t>
        <a:bodyPr/>
        <a:lstStyle/>
        <a:p>
          <a:endParaRPr lang="en-GB"/>
        </a:p>
      </dgm:t>
    </dgm:pt>
    <dgm:pt modelId="{48AE692F-2F01-4D87-9A5A-0540622614DB}" type="sibTrans" cxnId="{EF1AB5A5-2095-4D72-97FD-96BCA4DD4431}">
      <dgm:prSet/>
      <dgm:spPr/>
      <dgm:t>
        <a:bodyPr/>
        <a:lstStyle/>
        <a:p>
          <a:endParaRPr lang="en-GB"/>
        </a:p>
      </dgm:t>
    </dgm:pt>
    <dgm:pt modelId="{8927309F-DC6D-4B61-9C23-9085AEAB9216}">
      <dgm:prSet/>
      <dgm:spPr/>
      <dgm:t>
        <a:bodyPr/>
        <a:lstStyle/>
        <a:p>
          <a:r>
            <a:rPr lang="en-GB" b="1"/>
            <a:t>Phase 2 Report </a:t>
          </a:r>
          <a:r>
            <a:rPr lang="en-GB"/>
            <a:t>- the causes of the fire, including the building's structural flaws, regulatory failures, and the roles of contractors and regulatory bodies in the refurbishment of the Grenfell Tower. </a:t>
          </a:r>
        </a:p>
      </dgm:t>
    </dgm:pt>
    <dgm:pt modelId="{1CEE9D87-9109-4004-BD81-A6B4D5EDD115}" type="parTrans" cxnId="{9BD44456-6307-40DB-BB72-E18BA995C7B0}">
      <dgm:prSet/>
      <dgm:spPr/>
      <dgm:t>
        <a:bodyPr/>
        <a:lstStyle/>
        <a:p>
          <a:endParaRPr lang="en-GB"/>
        </a:p>
      </dgm:t>
    </dgm:pt>
    <dgm:pt modelId="{DE71A30F-4A57-414F-95D4-2F72DB1A30DB}" type="sibTrans" cxnId="{9BD44456-6307-40DB-BB72-E18BA995C7B0}">
      <dgm:prSet/>
      <dgm:spPr/>
      <dgm:t>
        <a:bodyPr/>
        <a:lstStyle/>
        <a:p>
          <a:endParaRPr lang="en-GB"/>
        </a:p>
      </dgm:t>
    </dgm:pt>
    <dgm:pt modelId="{7FE425F8-E9C7-4586-93FD-B199009128F2}">
      <dgm:prSet/>
      <dgm:spPr/>
      <dgm:t>
        <a:bodyPr/>
        <a:lstStyle/>
        <a:p>
          <a:r>
            <a:rPr lang="en-GB" dirty="0"/>
            <a:t>Understanding how </a:t>
          </a:r>
          <a:r>
            <a:rPr lang="en-GB" b="1" dirty="0"/>
            <a:t>accountability mechanisms </a:t>
          </a:r>
          <a:r>
            <a:rPr lang="en-GB" dirty="0"/>
            <a:t>(proactive and reactive) played out </a:t>
          </a:r>
          <a:r>
            <a:rPr lang="en-GB" b="1" dirty="0"/>
            <a:t>before </a:t>
          </a:r>
          <a:r>
            <a:rPr lang="en-GB" dirty="0"/>
            <a:t>(pre-crisis), </a:t>
          </a:r>
          <a:r>
            <a:rPr lang="en-GB" b="1" dirty="0"/>
            <a:t>during</a:t>
          </a:r>
          <a:r>
            <a:rPr lang="en-GB" dirty="0"/>
            <a:t> (crisis), and </a:t>
          </a:r>
          <a:r>
            <a:rPr lang="en-GB" b="1" dirty="0"/>
            <a:t>after the crisis </a:t>
          </a:r>
          <a:r>
            <a:rPr lang="en-GB" dirty="0"/>
            <a:t>(post-crisis).</a:t>
          </a:r>
        </a:p>
      </dgm:t>
    </dgm:pt>
    <dgm:pt modelId="{4035057B-1B69-4C76-8A49-AD2BA520EF95}" type="parTrans" cxnId="{0DD87598-ED88-47BF-84C6-FABE0491F42C}">
      <dgm:prSet/>
      <dgm:spPr/>
      <dgm:t>
        <a:bodyPr/>
        <a:lstStyle/>
        <a:p>
          <a:endParaRPr lang="en-GB"/>
        </a:p>
      </dgm:t>
    </dgm:pt>
    <dgm:pt modelId="{1B433161-C4A6-49AA-92C8-338D0D8CE344}" type="sibTrans" cxnId="{0DD87598-ED88-47BF-84C6-FABE0491F42C}">
      <dgm:prSet/>
      <dgm:spPr/>
      <dgm:t>
        <a:bodyPr/>
        <a:lstStyle/>
        <a:p>
          <a:endParaRPr lang="en-GB"/>
        </a:p>
      </dgm:t>
    </dgm:pt>
    <dgm:pt modelId="{2745370C-88DC-4B17-9847-9573E0E971EF}" type="pres">
      <dgm:prSet presAssocID="{0C386607-E85A-44E4-BEDF-E8A86492F754}" presName="linear" presStyleCnt="0">
        <dgm:presLayoutVars>
          <dgm:animLvl val="lvl"/>
          <dgm:resizeHandles val="exact"/>
        </dgm:presLayoutVars>
      </dgm:prSet>
      <dgm:spPr/>
    </dgm:pt>
    <dgm:pt modelId="{6BCA37AB-8460-4F6E-98A4-64C7010A7E08}" type="pres">
      <dgm:prSet presAssocID="{60BE0DE7-EFE7-4B06-80A5-2F6015EE9A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0420D54-7453-4A84-9343-FA9AFB687967}" type="pres">
      <dgm:prSet presAssocID="{7B707070-AF23-49DF-876D-5BDA6D886F16}" presName="spacer" presStyleCnt="0"/>
      <dgm:spPr/>
    </dgm:pt>
    <dgm:pt modelId="{13C80349-1274-4120-8000-444995A54C3E}" type="pres">
      <dgm:prSet presAssocID="{662E7519-3874-4F85-8D8C-3F1F9CA554C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D97684D-F1DB-4673-8CAA-294485EA076A}" type="pres">
      <dgm:prSet presAssocID="{83457D36-9A2D-4BAA-9AFD-EFAA0CE530F8}" presName="spacer" presStyleCnt="0"/>
      <dgm:spPr/>
    </dgm:pt>
    <dgm:pt modelId="{CDBF845C-18A8-4CE4-8FE1-7EABAF831898}" type="pres">
      <dgm:prSet presAssocID="{72C24FD5-A268-4083-80FE-BBD8613A109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83ABCF0-61B4-4D4F-9A8C-DBDEFAEFE6F5}" type="pres">
      <dgm:prSet presAssocID="{72C24FD5-A268-4083-80FE-BBD8613A109D}" presName="childText" presStyleLbl="revTx" presStyleIdx="0" presStyleCnt="1">
        <dgm:presLayoutVars>
          <dgm:bulletEnabled val="1"/>
        </dgm:presLayoutVars>
      </dgm:prSet>
      <dgm:spPr/>
    </dgm:pt>
    <dgm:pt modelId="{E3189A39-5BDD-4FF1-84B6-814C087A4B39}" type="pres">
      <dgm:prSet presAssocID="{7FE425F8-E9C7-4586-93FD-B199009128F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9DDDB09-09D4-4FD6-B4DB-EF44C76F5B09}" type="presOf" srcId="{72C24FD5-A268-4083-80FE-BBD8613A109D}" destId="{CDBF845C-18A8-4CE4-8FE1-7EABAF831898}" srcOrd="0" destOrd="0" presId="urn:microsoft.com/office/officeart/2005/8/layout/vList2"/>
    <dgm:cxn modelId="{07D68518-E136-4B7E-A7D4-CA6DC67B8A72}" srcId="{0C386607-E85A-44E4-BEDF-E8A86492F754}" destId="{60BE0DE7-EFE7-4B06-80A5-2F6015EE9A90}" srcOrd="0" destOrd="0" parTransId="{6D87210C-374E-4AD2-B1B4-76CD458CF9E3}" sibTransId="{7B707070-AF23-49DF-876D-5BDA6D886F16}"/>
    <dgm:cxn modelId="{E06F9921-8038-4750-A1A0-D3F113663A2B}" type="presOf" srcId="{8927309F-DC6D-4B61-9C23-9085AEAB9216}" destId="{A83ABCF0-61B4-4D4F-9A8C-DBDEFAEFE6F5}" srcOrd="0" destOrd="1" presId="urn:microsoft.com/office/officeart/2005/8/layout/vList2"/>
    <dgm:cxn modelId="{3F043D41-15E3-41AC-918A-5CC6FD13FBAA}" type="presOf" srcId="{662E7519-3874-4F85-8D8C-3F1F9CA554CB}" destId="{13C80349-1274-4120-8000-444995A54C3E}" srcOrd="0" destOrd="0" presId="urn:microsoft.com/office/officeart/2005/8/layout/vList2"/>
    <dgm:cxn modelId="{5B2B4C62-C744-451D-BB0A-C282EE65BB4B}" type="presOf" srcId="{AAEB3311-8EFE-452F-96F0-05C57D957A21}" destId="{A83ABCF0-61B4-4D4F-9A8C-DBDEFAEFE6F5}" srcOrd="0" destOrd="0" presId="urn:microsoft.com/office/officeart/2005/8/layout/vList2"/>
    <dgm:cxn modelId="{F7CA3370-5472-403C-BF1B-DE26559BE507}" srcId="{0C386607-E85A-44E4-BEDF-E8A86492F754}" destId="{72C24FD5-A268-4083-80FE-BBD8613A109D}" srcOrd="2" destOrd="0" parTransId="{CD2CB819-EFBC-4A57-B1C0-7C8EC71D20F5}" sibTransId="{250804D0-4EB9-45B1-B5AC-92059E3FDB9C}"/>
    <dgm:cxn modelId="{9BD44456-6307-40DB-BB72-E18BA995C7B0}" srcId="{72C24FD5-A268-4083-80FE-BBD8613A109D}" destId="{8927309F-DC6D-4B61-9C23-9085AEAB9216}" srcOrd="1" destOrd="0" parTransId="{1CEE9D87-9109-4004-BD81-A6B4D5EDD115}" sibTransId="{DE71A30F-4A57-414F-95D4-2F72DB1A30DB}"/>
    <dgm:cxn modelId="{0DD87598-ED88-47BF-84C6-FABE0491F42C}" srcId="{0C386607-E85A-44E4-BEDF-E8A86492F754}" destId="{7FE425F8-E9C7-4586-93FD-B199009128F2}" srcOrd="3" destOrd="0" parTransId="{4035057B-1B69-4C76-8A49-AD2BA520EF95}" sibTransId="{1B433161-C4A6-49AA-92C8-338D0D8CE344}"/>
    <dgm:cxn modelId="{8C5715A3-10BC-4BBB-9903-D2F6A85C96E8}" type="presOf" srcId="{60BE0DE7-EFE7-4B06-80A5-2F6015EE9A90}" destId="{6BCA37AB-8460-4F6E-98A4-64C7010A7E08}" srcOrd="0" destOrd="0" presId="urn:microsoft.com/office/officeart/2005/8/layout/vList2"/>
    <dgm:cxn modelId="{EF1AB5A5-2095-4D72-97FD-96BCA4DD4431}" srcId="{72C24FD5-A268-4083-80FE-BBD8613A109D}" destId="{AAEB3311-8EFE-452F-96F0-05C57D957A21}" srcOrd="0" destOrd="0" parTransId="{1A27EC96-B5BD-4EFF-BC10-6FAF664B2A0C}" sibTransId="{48AE692F-2F01-4D87-9A5A-0540622614DB}"/>
    <dgm:cxn modelId="{B17799B8-B637-499D-83C6-F7CE3588C41B}" srcId="{0C386607-E85A-44E4-BEDF-E8A86492F754}" destId="{662E7519-3874-4F85-8D8C-3F1F9CA554CB}" srcOrd="1" destOrd="0" parTransId="{D80E00CB-15F9-4974-9380-7F625A7470F9}" sibTransId="{83457D36-9A2D-4BAA-9AFD-EFAA0CE530F8}"/>
    <dgm:cxn modelId="{0383ECD1-63B7-4DF5-81BA-BA9375432AFE}" type="presOf" srcId="{0C386607-E85A-44E4-BEDF-E8A86492F754}" destId="{2745370C-88DC-4B17-9847-9573E0E971EF}" srcOrd="0" destOrd="0" presId="urn:microsoft.com/office/officeart/2005/8/layout/vList2"/>
    <dgm:cxn modelId="{B2245BF9-2210-4891-B0A2-B5985603A50C}" type="presOf" srcId="{7FE425F8-E9C7-4586-93FD-B199009128F2}" destId="{E3189A39-5BDD-4FF1-84B6-814C087A4B39}" srcOrd="0" destOrd="0" presId="urn:microsoft.com/office/officeart/2005/8/layout/vList2"/>
    <dgm:cxn modelId="{B5BCBD62-4DD4-4ECC-9334-8E21DC94366B}" type="presParOf" srcId="{2745370C-88DC-4B17-9847-9573E0E971EF}" destId="{6BCA37AB-8460-4F6E-98A4-64C7010A7E08}" srcOrd="0" destOrd="0" presId="urn:microsoft.com/office/officeart/2005/8/layout/vList2"/>
    <dgm:cxn modelId="{67CFFA12-389B-46FB-BC43-7CF9B38C1F5F}" type="presParOf" srcId="{2745370C-88DC-4B17-9847-9573E0E971EF}" destId="{30420D54-7453-4A84-9343-FA9AFB687967}" srcOrd="1" destOrd="0" presId="urn:microsoft.com/office/officeart/2005/8/layout/vList2"/>
    <dgm:cxn modelId="{5E68C650-7E6F-4C99-9717-612931A18C3C}" type="presParOf" srcId="{2745370C-88DC-4B17-9847-9573E0E971EF}" destId="{13C80349-1274-4120-8000-444995A54C3E}" srcOrd="2" destOrd="0" presId="urn:microsoft.com/office/officeart/2005/8/layout/vList2"/>
    <dgm:cxn modelId="{F4A4FB99-DE47-423A-909B-219672F51508}" type="presParOf" srcId="{2745370C-88DC-4B17-9847-9573E0E971EF}" destId="{9D97684D-F1DB-4673-8CAA-294485EA076A}" srcOrd="3" destOrd="0" presId="urn:microsoft.com/office/officeart/2005/8/layout/vList2"/>
    <dgm:cxn modelId="{E6BDDE54-944B-4653-8276-F6769690EA69}" type="presParOf" srcId="{2745370C-88DC-4B17-9847-9573E0E971EF}" destId="{CDBF845C-18A8-4CE4-8FE1-7EABAF831898}" srcOrd="4" destOrd="0" presId="urn:microsoft.com/office/officeart/2005/8/layout/vList2"/>
    <dgm:cxn modelId="{4517D0F6-4F15-4E9F-9CB3-6FFDE9596972}" type="presParOf" srcId="{2745370C-88DC-4B17-9847-9573E0E971EF}" destId="{A83ABCF0-61B4-4D4F-9A8C-DBDEFAEFE6F5}" srcOrd="5" destOrd="0" presId="urn:microsoft.com/office/officeart/2005/8/layout/vList2"/>
    <dgm:cxn modelId="{062B8833-CF54-417C-A272-9C2C76AB5C4B}" type="presParOf" srcId="{2745370C-88DC-4B17-9847-9573E0E971EF}" destId="{E3189A39-5BDD-4FF1-84B6-814C087A4B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A5A63-5050-4935-83FA-A00064A7E654}">
      <dsp:nvSpPr>
        <dsp:cNvPr id="0" name=""/>
        <dsp:cNvSpPr/>
      </dsp:nvSpPr>
      <dsp:spPr>
        <a:xfrm>
          <a:off x="0" y="2075"/>
          <a:ext cx="8798560" cy="100989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/>
            <a:t>RQ: How do proactive and reactive accountability mechanisms interact across the crisis management cycle?</a:t>
          </a:r>
          <a:endParaRPr lang="en-GB" sz="2500" kern="1200"/>
        </a:p>
      </dsp:txBody>
      <dsp:txXfrm>
        <a:off x="49299" y="51374"/>
        <a:ext cx="8699962" cy="911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A37AB-8460-4F6E-98A4-64C7010A7E08}">
      <dsp:nvSpPr>
        <dsp:cNvPr id="0" name=""/>
        <dsp:cNvSpPr/>
      </dsp:nvSpPr>
      <dsp:spPr>
        <a:xfrm>
          <a:off x="0" y="99549"/>
          <a:ext cx="9872871" cy="7150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A qualitative case study</a:t>
          </a:r>
        </a:p>
      </dsp:txBody>
      <dsp:txXfrm>
        <a:off x="34906" y="134455"/>
        <a:ext cx="9803059" cy="645240"/>
      </dsp:txXfrm>
    </dsp:sp>
    <dsp:sp modelId="{13C80349-1274-4120-8000-444995A54C3E}">
      <dsp:nvSpPr>
        <dsp:cNvPr id="0" name=""/>
        <dsp:cNvSpPr/>
      </dsp:nvSpPr>
      <dsp:spPr>
        <a:xfrm>
          <a:off x="0" y="866442"/>
          <a:ext cx="9872871" cy="715052"/>
        </a:xfrm>
        <a:prstGeom prst="roundRect">
          <a:avLst/>
        </a:prstGeom>
        <a:solidFill>
          <a:schemeClr val="accent5">
            <a:hueOff val="0"/>
            <a:satOff val="0"/>
            <a:lumOff val="-23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Three-phases of crisis management </a:t>
          </a:r>
          <a:r>
            <a:rPr lang="en-GB" sz="1800" kern="1200"/>
            <a:t>(pre-crisis, crisis, and post-crisis) </a:t>
          </a:r>
        </a:p>
      </dsp:txBody>
      <dsp:txXfrm>
        <a:off x="34906" y="901348"/>
        <a:ext cx="9803059" cy="645240"/>
      </dsp:txXfrm>
    </dsp:sp>
    <dsp:sp modelId="{CDBF845C-18A8-4CE4-8FE1-7EABAF831898}">
      <dsp:nvSpPr>
        <dsp:cNvPr id="0" name=""/>
        <dsp:cNvSpPr/>
      </dsp:nvSpPr>
      <dsp:spPr>
        <a:xfrm>
          <a:off x="0" y="1633334"/>
          <a:ext cx="9872871" cy="715052"/>
        </a:xfrm>
        <a:prstGeom prst="roundRect">
          <a:avLst/>
        </a:prstGeom>
        <a:solidFill>
          <a:schemeClr val="accent5">
            <a:hueOff val="0"/>
            <a:satOff val="0"/>
            <a:lumOff val="-47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Public Inquiry reports:</a:t>
          </a:r>
        </a:p>
      </dsp:txBody>
      <dsp:txXfrm>
        <a:off x="34906" y="1668240"/>
        <a:ext cx="9803059" cy="645240"/>
      </dsp:txXfrm>
    </dsp:sp>
    <dsp:sp modelId="{A83ABCF0-61B4-4D4F-9A8C-DBDEFAEFE6F5}">
      <dsp:nvSpPr>
        <dsp:cNvPr id="0" name=""/>
        <dsp:cNvSpPr/>
      </dsp:nvSpPr>
      <dsp:spPr>
        <a:xfrm>
          <a:off x="0" y="2348387"/>
          <a:ext cx="9872871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464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400" b="1" kern="1200"/>
            <a:t>Phase 1 Report </a:t>
          </a:r>
          <a:r>
            <a:rPr lang="en-GB" sz="1400" kern="1200"/>
            <a:t>- the events of the 14th of June 2017 and includes the causes of the fire, the London Fire Brigade’s response, and how the fire spread through the building.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400" b="1" kern="1200"/>
            <a:t>Phase 2 Report </a:t>
          </a:r>
          <a:r>
            <a:rPr lang="en-GB" sz="1400" kern="1200"/>
            <a:t>- the causes of the fire, including the building's structural flaws, regulatory failures, and the roles of contractors and regulatory bodies in the refurbishment of the Grenfell Tower. </a:t>
          </a:r>
        </a:p>
      </dsp:txBody>
      <dsp:txXfrm>
        <a:off x="0" y="2348387"/>
        <a:ext cx="9872871" cy="875610"/>
      </dsp:txXfrm>
    </dsp:sp>
    <dsp:sp modelId="{E3189A39-5BDD-4FF1-84B6-814C087A4B39}">
      <dsp:nvSpPr>
        <dsp:cNvPr id="0" name=""/>
        <dsp:cNvSpPr/>
      </dsp:nvSpPr>
      <dsp:spPr>
        <a:xfrm>
          <a:off x="0" y="3223997"/>
          <a:ext cx="9872871" cy="715052"/>
        </a:xfrm>
        <a:prstGeom prst="roundRect">
          <a:avLst/>
        </a:prstGeom>
        <a:solidFill>
          <a:schemeClr val="accent5">
            <a:hueOff val="0"/>
            <a:satOff val="0"/>
            <a:lumOff val="-70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Understanding how </a:t>
          </a:r>
          <a:r>
            <a:rPr lang="en-GB" sz="1800" b="1" kern="1200" dirty="0"/>
            <a:t>accountability mechanisms </a:t>
          </a:r>
          <a:r>
            <a:rPr lang="en-GB" sz="1800" kern="1200" dirty="0"/>
            <a:t>(proactive and reactive) played out </a:t>
          </a:r>
          <a:r>
            <a:rPr lang="en-GB" sz="1800" b="1" kern="1200" dirty="0"/>
            <a:t>before </a:t>
          </a:r>
          <a:r>
            <a:rPr lang="en-GB" sz="1800" kern="1200" dirty="0"/>
            <a:t>(pre-crisis), </a:t>
          </a:r>
          <a:r>
            <a:rPr lang="en-GB" sz="1800" b="1" kern="1200" dirty="0"/>
            <a:t>during</a:t>
          </a:r>
          <a:r>
            <a:rPr lang="en-GB" sz="1800" kern="1200" dirty="0"/>
            <a:t> (crisis), and </a:t>
          </a:r>
          <a:r>
            <a:rPr lang="en-GB" sz="1800" b="1" kern="1200" dirty="0"/>
            <a:t>after the crisis </a:t>
          </a:r>
          <a:r>
            <a:rPr lang="en-GB" sz="1800" kern="1200" dirty="0"/>
            <a:t>(post-crisis).</a:t>
          </a:r>
        </a:p>
      </dsp:txBody>
      <dsp:txXfrm>
        <a:off x="34906" y="3258903"/>
        <a:ext cx="9803059" cy="645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4933" tIns="47467" rIns="94933" bIns="4746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933" tIns="47467" rIns="94933" bIns="47467" rtlCol="0"/>
          <a:lstStyle>
            <a:lvl1pPr algn="r">
              <a:defRPr sz="1200"/>
            </a:lvl1pPr>
          </a:lstStyle>
          <a:p>
            <a:fld id="{828BC12A-67A7-40DF-B922-FDD80E1882B7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33" tIns="47467" rIns="94933" bIns="4746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933" tIns="47467" rIns="94933" bIns="474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4933" tIns="47467" rIns="94933" bIns="4746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933" tIns="47467" rIns="94933" bIns="47467" rtlCol="0" anchor="b"/>
          <a:lstStyle>
            <a:lvl1pPr algn="r">
              <a:defRPr sz="1200"/>
            </a:lvl1pPr>
          </a:lstStyle>
          <a:p>
            <a:fld id="{3ED07F0E-5F2C-4AA1-B9FC-BEE8D008B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05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236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33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330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164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42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07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46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10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808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26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83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621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07F0E-5F2C-4AA1-B9FC-BEE8D008B2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66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128FA71-3A18-48C0-980F-4B68F7F63042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799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9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3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61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6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8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0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5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9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atarzyna.lakoma@ntu.ac.u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mailto:peter.eckersley@ntu.ac.uk" TargetMode="External"/><Relationship Id="rId4" Type="http://schemas.openxmlformats.org/officeDocument/2006/relationships/hyperlink" Target="mailto:peter.murphy@ntu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1631EF-15E1-48EF-9924-09DC488BD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324104A-EE89-4314-9D93-42AD78292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5A882-34E7-0C93-A06B-EF07DFFF7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900" y="358630"/>
            <a:ext cx="8640201" cy="30703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The Grenfell Tower Fire - Who’s to blame? </a:t>
            </a:r>
            <a:br>
              <a:rPr lang="en-US" sz="4800" dirty="0"/>
            </a:br>
            <a:r>
              <a:rPr lang="en-US" sz="4800" dirty="0"/>
              <a:t>A case of Proactive and Reactive Accountability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38BE94-60B3-F7F6-47BD-43583C517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99" y="3707934"/>
            <a:ext cx="8640202" cy="18773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 dirty="0"/>
              <a:t>IRSPM Conference 2025, Bologna, Italy</a:t>
            </a:r>
          </a:p>
          <a:p>
            <a:r>
              <a:rPr lang="en-US" sz="1600" dirty="0"/>
              <a:t>P33 Strengthening Civic Engagement, Citizen Interactions and Social Capital in relation to Emergency Services: Issues, Challenges and Opportunities</a:t>
            </a:r>
          </a:p>
          <a:p>
            <a:r>
              <a:rPr lang="en-US" sz="1600" b="1" dirty="0"/>
              <a:t>Dr Katarzyna Lakoma, Prof Peter Murphy, Dr Peter Eckersley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030D9-293A-1369-7661-D6495C63E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68" y="5244140"/>
            <a:ext cx="3719784" cy="11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4ED7-073B-8B71-384A-88B26107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06" y="1085206"/>
            <a:ext cx="3912583" cy="1356360"/>
          </a:xfrm>
        </p:spPr>
        <p:txBody>
          <a:bodyPr>
            <a:normAutofit/>
          </a:bodyPr>
          <a:lstStyle/>
          <a:p>
            <a:r>
              <a:rPr lang="en-GB" sz="3000" b="1" dirty="0"/>
              <a:t>Proactive and Reactive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4C11-AB7D-BD3A-01BB-36B6D6D05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257" y="2441566"/>
            <a:ext cx="3912583" cy="4038600"/>
          </a:xfrm>
        </p:spPr>
        <p:txBody>
          <a:bodyPr>
            <a:normAutofit/>
          </a:bodyPr>
          <a:lstStyle/>
          <a:p>
            <a:r>
              <a:rPr lang="en-GB" sz="1800" dirty="0"/>
              <a:t>Both proactive and reactive accountability processes played out different roles across all phases of the crisis</a:t>
            </a:r>
          </a:p>
          <a:p>
            <a:r>
              <a:rPr lang="en-GB" sz="1800" dirty="0"/>
              <a:t>They serve </a:t>
            </a:r>
            <a:r>
              <a:rPr lang="en-GB" sz="1800" b="1" dirty="0"/>
              <a:t>distinctive</a:t>
            </a:r>
            <a:r>
              <a:rPr lang="en-GB" sz="1800" dirty="0"/>
              <a:t>, yet </a:t>
            </a:r>
            <a:r>
              <a:rPr lang="en-GB" sz="1800" b="1" dirty="0"/>
              <a:t>complementary roles </a:t>
            </a:r>
            <a:r>
              <a:rPr lang="en-GB" sz="1800" dirty="0"/>
              <a:t>in crisis management, as they inform emergency preparedness and effective response and recovery throughout the crisis cycle.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42068B-3A74-E5E3-9984-20933E4F59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866072"/>
              </p:ext>
            </p:extLst>
          </p:nvPr>
        </p:nvGraphicFramePr>
        <p:xfrm>
          <a:off x="5134865" y="1897857"/>
          <a:ext cx="6254878" cy="3331227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279466">
                  <a:extLst>
                    <a:ext uri="{9D8B030D-6E8A-4147-A177-3AD203B41FA5}">
                      <a16:colId xmlns:a16="http://schemas.microsoft.com/office/drawing/2014/main" val="3926707562"/>
                    </a:ext>
                  </a:extLst>
                </a:gridCol>
                <a:gridCol w="1255059">
                  <a:extLst>
                    <a:ext uri="{9D8B030D-6E8A-4147-A177-3AD203B41FA5}">
                      <a16:colId xmlns:a16="http://schemas.microsoft.com/office/drawing/2014/main" val="3903412515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1795546436"/>
                    </a:ext>
                  </a:extLst>
                </a:gridCol>
                <a:gridCol w="1777924">
                  <a:extLst>
                    <a:ext uri="{9D8B030D-6E8A-4147-A177-3AD203B41FA5}">
                      <a16:colId xmlns:a16="http://schemas.microsoft.com/office/drawing/2014/main" val="3090520068"/>
                    </a:ext>
                  </a:extLst>
                </a:gridCol>
                <a:gridCol w="1010099">
                  <a:extLst>
                    <a:ext uri="{9D8B030D-6E8A-4147-A177-3AD203B41FA5}">
                      <a16:colId xmlns:a16="http://schemas.microsoft.com/office/drawing/2014/main" val="1218914290"/>
                    </a:ext>
                  </a:extLst>
                </a:gridCol>
              </a:tblGrid>
              <a:tr h="483823">
                <a:tc>
                  <a:txBody>
                    <a:bodyPr/>
                    <a:lstStyle/>
                    <a:p>
                      <a:endParaRPr lang="en-GB" sz="1500" b="0" kern="100" cap="none" spc="6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2710" marR="75476" marT="88384" marB="13438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b="0" kern="100" cap="none" spc="60">
                          <a:solidFill>
                            <a:schemeClr val="bg1"/>
                          </a:solidFill>
                          <a:effectLst/>
                        </a:rPr>
                        <a:t>Focus</a:t>
                      </a:r>
                      <a:endParaRPr lang="en-GB" sz="1500" b="0" kern="100" cap="none" spc="6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b="0" kern="100" cap="none" spc="60" dirty="0">
                          <a:solidFill>
                            <a:schemeClr val="bg1"/>
                          </a:solidFill>
                          <a:effectLst/>
                        </a:rPr>
                        <a:t>Timing</a:t>
                      </a:r>
                      <a:endParaRPr lang="en-GB" sz="1500" b="0" kern="100" cap="none" spc="6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b="0" kern="100" cap="none" spc="60">
                          <a:solidFill>
                            <a:schemeClr val="bg1"/>
                          </a:solidFill>
                          <a:effectLst/>
                        </a:rPr>
                        <a:t>Mechanisms</a:t>
                      </a:r>
                      <a:endParaRPr lang="en-GB" sz="1500" b="0" kern="100" cap="none" spc="6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 b="0" kern="100" cap="none" spc="60">
                          <a:solidFill>
                            <a:schemeClr val="bg1"/>
                          </a:solidFill>
                          <a:effectLst/>
                        </a:rPr>
                        <a:t>Goal</a:t>
                      </a:r>
                      <a:endParaRPr lang="en-GB" sz="1500" b="0" kern="100" cap="none" spc="6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 anchor="ctr"/>
                </a:tc>
                <a:extLst>
                  <a:ext uri="{0D108BD9-81ED-4DB2-BD59-A6C34878D82A}">
                    <a16:rowId xmlns:a16="http://schemas.microsoft.com/office/drawing/2014/main" val="3690724467"/>
                  </a:ext>
                </a:extLst>
              </a:tr>
              <a:tr h="1534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kern="100" cap="none" spc="0">
                          <a:solidFill>
                            <a:schemeClr val="tx1"/>
                          </a:solidFill>
                          <a:effectLst/>
                        </a:rPr>
                        <a:t>Proactive accountability</a:t>
                      </a:r>
                      <a:endParaRPr lang="en-GB" sz="14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cap="none" spc="0">
                          <a:solidFill>
                            <a:schemeClr val="tx1"/>
                          </a:solidFill>
                          <a:effectLst/>
                        </a:rPr>
                        <a:t>Assigning specific responsibilities to actors</a:t>
                      </a:r>
                      <a:endParaRPr lang="en-GB" sz="14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cap="none" spc="0">
                          <a:solidFill>
                            <a:schemeClr val="tx1"/>
                          </a:solidFill>
                          <a:effectLst/>
                        </a:rPr>
                        <a:t>Before a crisis</a:t>
                      </a:r>
                      <a:endParaRPr lang="en-GB" sz="14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cap="none" spc="0">
                          <a:solidFill>
                            <a:schemeClr val="tx1"/>
                          </a:solidFill>
                          <a:effectLst/>
                        </a:rPr>
                        <a:t>Risk assessments, contingency planning, learning from past events</a:t>
                      </a:r>
                      <a:endParaRPr lang="en-GB" sz="14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cap="none" spc="0">
                          <a:solidFill>
                            <a:schemeClr val="tx1"/>
                          </a:solidFill>
                          <a:effectLst/>
                        </a:rPr>
                        <a:t>Reducing risks</a:t>
                      </a:r>
                      <a:endParaRPr lang="en-GB" sz="14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extLst>
                  <a:ext uri="{0D108BD9-81ED-4DB2-BD59-A6C34878D82A}">
                    <a16:rowId xmlns:a16="http://schemas.microsoft.com/office/drawing/2014/main" val="371370049"/>
                  </a:ext>
                </a:extLst>
              </a:tr>
              <a:tr h="1313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Reactive accountability</a:t>
                      </a:r>
                      <a:endParaRPr lang="en-GB" sz="1400" b="1" kern="1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Assigning blame to responsible actors</a:t>
                      </a:r>
                      <a:endParaRPr lang="en-GB" sz="1400" kern="1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cap="none" spc="0">
                          <a:solidFill>
                            <a:schemeClr val="tx1"/>
                          </a:solidFill>
                          <a:effectLst/>
                        </a:rPr>
                        <a:t>After a crisis</a:t>
                      </a:r>
                      <a:endParaRPr lang="en-GB" sz="14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Public inquiries, legal actions, evaluations, criminal prosecutions</a:t>
                      </a:r>
                      <a:endParaRPr lang="en-GB" sz="1400" kern="1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Ensuring justice</a:t>
                      </a:r>
                      <a:endParaRPr lang="en-GB" sz="1400" kern="1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Yu Gothic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marL="62710" marR="75476" marT="88384" marB="134381"/>
                </a:tc>
                <a:extLst>
                  <a:ext uri="{0D108BD9-81ED-4DB2-BD59-A6C34878D82A}">
                    <a16:rowId xmlns:a16="http://schemas.microsoft.com/office/drawing/2014/main" val="27933649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AA7D15-9900-8114-78F6-069EC99399E9}"/>
              </a:ext>
            </a:extLst>
          </p:cNvPr>
          <p:cNvSpPr txBox="1"/>
          <p:nvPr/>
        </p:nvSpPr>
        <p:spPr>
          <a:xfrm>
            <a:off x="5049338" y="1490416"/>
            <a:ext cx="6530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u="none" strike="noStrike" baseline="0" dirty="0">
                <a:solidFill>
                  <a:srgbClr val="000000"/>
                </a:solidFill>
              </a:rPr>
              <a:t>Table 1. </a:t>
            </a:r>
            <a:r>
              <a:rPr lang="en-GB" sz="1200" b="0" i="0" u="none" strike="noStrike" baseline="0" dirty="0">
                <a:solidFill>
                  <a:srgbClr val="000000"/>
                </a:solidFill>
              </a:rPr>
              <a:t>Proactive accountability and reactive accountability in crisis management (Source: Authors)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4246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38B5-AD7E-C589-9AF0-DF6BA3C1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968138"/>
            <a:ext cx="5364444" cy="1356360"/>
          </a:xfrm>
        </p:spPr>
        <p:txBody>
          <a:bodyPr>
            <a:normAutofit/>
          </a:bodyPr>
          <a:lstStyle/>
          <a:p>
            <a:r>
              <a:rPr lang="en-GB" sz="3200" b="1" dirty="0"/>
              <a:t>The interplay of proactive and reactive accountability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D4672-FBEA-D306-DFC0-A9166BAE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2" y="914400"/>
            <a:ext cx="4593715" cy="44788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B63C5-1430-58F5-60B9-30F164EB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722" y="2424953"/>
            <a:ext cx="5364444" cy="4038600"/>
          </a:xfrm>
        </p:spPr>
        <p:txBody>
          <a:bodyPr>
            <a:normAutofit/>
          </a:bodyPr>
          <a:lstStyle/>
          <a:p>
            <a:r>
              <a:rPr lang="en-GB" sz="1800" dirty="0"/>
              <a:t>Both forms of accountability are </a:t>
            </a:r>
            <a:r>
              <a:rPr lang="en-GB" sz="1800" b="1" dirty="0"/>
              <a:t>intertwined </a:t>
            </a:r>
            <a:r>
              <a:rPr lang="en-GB" sz="1800" dirty="0"/>
              <a:t>throughout the crisis management cycle and </a:t>
            </a:r>
            <a:r>
              <a:rPr lang="en-GB" sz="1800" b="1" dirty="0"/>
              <a:t>failures in one form of accountability may influence the other</a:t>
            </a:r>
            <a:r>
              <a:rPr lang="en-GB" sz="1800" dirty="0"/>
              <a:t>. </a:t>
            </a:r>
          </a:p>
          <a:p>
            <a:r>
              <a:rPr lang="en-GB" sz="1800" dirty="0"/>
              <a:t>Proactive accountability mechanisms can prevent the need for extensive reactive accountability measures, and similarly, reactive accountability measures might help identify inadequacies in proactive accountability mechanisms to improve future responses.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77EC0-3FE0-0E88-D27A-24D301CD95FD}"/>
              </a:ext>
            </a:extLst>
          </p:cNvPr>
          <p:cNvSpPr txBox="1"/>
          <p:nvPr/>
        </p:nvSpPr>
        <p:spPr>
          <a:xfrm>
            <a:off x="677157" y="5587275"/>
            <a:ext cx="54081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Figure 1</a:t>
            </a:r>
            <a:r>
              <a:rPr lang="en-GB" sz="1400" dirty="0"/>
              <a:t>. The interplay of proactive and reactive accountability mechanisms/processes across the crisis management cycle (Authors’ interpretation).</a:t>
            </a:r>
          </a:p>
        </p:txBody>
      </p:sp>
    </p:spTree>
    <p:extLst>
      <p:ext uri="{BB962C8B-B14F-4D97-AF65-F5344CB8AC3E}">
        <p14:creationId xmlns:p14="http://schemas.microsoft.com/office/powerpoint/2010/main" val="1145052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5C55-0E9E-548F-173F-4BFE1A4D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GB" sz="3200" b="1" dirty="0"/>
              <a:t>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67C60-15AD-17FC-101A-A4066C640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4" y="1570255"/>
            <a:ext cx="6045576" cy="40203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3A2BD-33BE-0991-1BA2-809966EB6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354" y="1716741"/>
            <a:ext cx="4063794" cy="445994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800"/>
              </a:spcAft>
            </a:pPr>
            <a:r>
              <a:rPr lang="en-GB" sz="1800" dirty="0"/>
              <a:t>We contribute to the literature on accountability in crisis research, by arguing that accountability in crisis management can act as both proactive and reactive mechanisms (</a:t>
            </a:r>
            <a:r>
              <a:rPr lang="en-GB" sz="1800" dirty="0" err="1"/>
              <a:t>Bovens</a:t>
            </a:r>
            <a:r>
              <a:rPr lang="en-GB" sz="1800" dirty="0"/>
              <a:t> et al. 2008, Novelli et al. 2024).</a:t>
            </a:r>
          </a:p>
          <a:p>
            <a:pPr>
              <a:spcAft>
                <a:spcPts val="800"/>
              </a:spcAft>
            </a:pPr>
            <a:r>
              <a:rPr lang="en-GB" sz="1800" dirty="0"/>
              <a:t>Our conceptualisation helps to develop </a:t>
            </a:r>
            <a:r>
              <a:rPr lang="en-GB" sz="1800" b="1" dirty="0"/>
              <a:t>more comprehensive crisis management strategies</a:t>
            </a:r>
            <a:r>
              <a:rPr lang="en-GB" sz="1800" dirty="0"/>
              <a:t>, which will ensure that not only crises can be better prevented but also that responses to crises can be improved when crises unfold.</a:t>
            </a:r>
          </a:p>
          <a:p>
            <a:pPr>
              <a:spcAft>
                <a:spcPts val="800"/>
              </a:spcAft>
            </a:pPr>
            <a:r>
              <a:rPr lang="en-GB" sz="1800" dirty="0"/>
              <a:t>We hope that our findings will help improve regulatory and policy reforms, support the ongoing pursuit of justice for Grenfell victims, inform future crisis management strategies in similar situations.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6699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9E7A0-2480-7A54-BF81-8525A7B45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616" y="945857"/>
            <a:ext cx="8962483" cy="5426368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en-GB" sz="4000" dirty="0"/>
              <a:t>Thank you</a:t>
            </a:r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endParaRPr lang="en-GB" sz="4000" dirty="0"/>
          </a:p>
          <a:p>
            <a:pPr marL="45720" indent="0" algn="ctr">
              <a:buNone/>
            </a:pPr>
            <a:r>
              <a:rPr lang="en-GB" sz="2800" dirty="0">
                <a:hlinkClick r:id="rId3"/>
              </a:rPr>
              <a:t>katarzyna.lakoma@ntu.ac.uk</a:t>
            </a:r>
            <a:endParaRPr lang="en-GB" sz="2800" dirty="0"/>
          </a:p>
          <a:p>
            <a:pPr marL="45720" indent="0" algn="ctr">
              <a:buNone/>
            </a:pPr>
            <a:r>
              <a:rPr lang="en-GB" sz="2800" dirty="0">
                <a:hlinkClick r:id="rId4"/>
              </a:rPr>
              <a:t>peter.murphy@ntu.ac.uk</a:t>
            </a:r>
            <a:endParaRPr lang="en-GB" sz="2800" dirty="0"/>
          </a:p>
          <a:p>
            <a:pPr marL="45720" indent="0" algn="ctr">
              <a:buNone/>
            </a:pPr>
            <a:r>
              <a:rPr lang="en-GB" sz="2800" dirty="0">
                <a:hlinkClick r:id="rId5"/>
              </a:rPr>
              <a:t>peter.eckersley@ntu.ac.uk</a:t>
            </a:r>
            <a:r>
              <a:rPr lang="en-GB" sz="28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E4806-C46B-BAF6-7DE2-BD7F0F70B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1" y="1490663"/>
            <a:ext cx="2957512" cy="29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2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7C53-DCF5-9169-AA44-770D7D81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97" y="1293787"/>
            <a:ext cx="5725159" cy="1204976"/>
          </a:xfrm>
        </p:spPr>
        <p:txBody>
          <a:bodyPr anchor="b">
            <a:noAutofit/>
          </a:bodyPr>
          <a:lstStyle/>
          <a:p>
            <a:r>
              <a:rPr lang="en-GB" sz="3200" b="1" dirty="0"/>
              <a:t>The Grenfell Tower Fire</a:t>
            </a:r>
            <a:br>
              <a:rPr lang="en-GB" sz="3200" b="1" dirty="0"/>
            </a:br>
            <a:r>
              <a:rPr lang="en-GB" sz="3200" b="1" dirty="0"/>
              <a:t>North Kensington, London</a:t>
            </a:r>
            <a:br>
              <a:rPr lang="en-GB" sz="3200" b="1" dirty="0"/>
            </a:br>
            <a:r>
              <a:rPr lang="en-GB" sz="3200" b="1" dirty="0"/>
              <a:t>14 June 2017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89C9392-03E3-5B27-C1BD-E14F085F3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212848"/>
            <a:ext cx="3553413" cy="4122420"/>
          </a:xfrm>
        </p:spPr>
        <p:txBody>
          <a:bodyPr>
            <a:normAutofit/>
          </a:bodyPr>
          <a:lstStyle/>
          <a:p>
            <a:endParaRPr lang="en-GB" sz="2000" dirty="0"/>
          </a:p>
          <a:p>
            <a:r>
              <a:rPr lang="en-GB" sz="2000" dirty="0"/>
              <a:t>One of the deadliest structural fires in the UK</a:t>
            </a:r>
          </a:p>
          <a:p>
            <a:r>
              <a:rPr lang="en-GB" sz="2000" dirty="0"/>
              <a:t>The fire started by an electrical fault in a fridge on the 4</a:t>
            </a:r>
            <a:r>
              <a:rPr lang="en-GB" sz="2000" baseline="30000" dirty="0"/>
              <a:t>th</a:t>
            </a:r>
            <a:r>
              <a:rPr lang="en-GB" sz="2000" dirty="0"/>
              <a:t> floor of the  24-storey building</a:t>
            </a:r>
          </a:p>
          <a:p>
            <a:r>
              <a:rPr lang="en-GB" sz="2000" dirty="0"/>
              <a:t>72 people died, 70 injured and 223 escaped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4932F-7F08-462A-F902-1B0E71DBB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54" r="8926"/>
          <a:stretch/>
        </p:blipFill>
        <p:spPr>
          <a:xfrm>
            <a:off x="6339838" y="440944"/>
            <a:ext cx="5425441" cy="601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6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B423F-6A81-3864-6B2C-993BEC62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Accountability - Who’s to blame?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C893-56F6-52FE-8179-6614B3B37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b="1" dirty="0"/>
              <a:t>Accountability</a:t>
            </a:r>
            <a:r>
              <a:rPr lang="en-GB" dirty="0"/>
              <a:t> - a principal-agent relationship between the agent and the principal, who can hold the agent to account for its behaviour and activity (</a:t>
            </a:r>
            <a:r>
              <a:rPr lang="en-GB" dirty="0" err="1"/>
              <a:t>Mulgan</a:t>
            </a:r>
            <a:r>
              <a:rPr lang="en-GB" dirty="0"/>
              <a:t> 2000).</a:t>
            </a:r>
          </a:p>
          <a:p>
            <a:r>
              <a:rPr lang="en-GB" dirty="0"/>
              <a:t>Accountability is often framed as </a:t>
            </a:r>
            <a:r>
              <a:rPr lang="en-GB" b="1" dirty="0"/>
              <a:t>a response to failure </a:t>
            </a:r>
            <a:r>
              <a:rPr lang="en-GB" dirty="0"/>
              <a:t>(Hood 2010), where individuals or institutions are expected to be held responsible for their actions or negligence.</a:t>
            </a:r>
          </a:p>
          <a:p>
            <a:r>
              <a:rPr lang="en-GB" dirty="0"/>
              <a:t>Accountability as </a:t>
            </a:r>
            <a:r>
              <a:rPr lang="en-GB" b="1" dirty="0"/>
              <a:t>a mechanism </a:t>
            </a:r>
            <a:r>
              <a:rPr lang="en-GB" dirty="0"/>
              <a:t>and as </a:t>
            </a:r>
            <a:r>
              <a:rPr lang="en-GB" b="1" dirty="0"/>
              <a:t>a virtue </a:t>
            </a:r>
            <a:r>
              <a:rPr lang="en-GB" dirty="0"/>
              <a:t>(</a:t>
            </a:r>
            <a:r>
              <a:rPr lang="en-GB" dirty="0" err="1"/>
              <a:t>Bovens</a:t>
            </a:r>
            <a:r>
              <a:rPr lang="en-GB" dirty="0"/>
              <a:t> 2010) :</a:t>
            </a:r>
          </a:p>
          <a:p>
            <a:pPr lvl="1"/>
            <a:r>
              <a:rPr lang="en-GB" b="1" dirty="0"/>
              <a:t>Accountability as a mechanism </a:t>
            </a:r>
            <a:r>
              <a:rPr lang="en-GB" dirty="0"/>
              <a:t>- justifying past actions and decisions (</a:t>
            </a:r>
            <a:r>
              <a:rPr lang="en-GB" i="1" dirty="0"/>
              <a:t>ex-pos</a:t>
            </a:r>
            <a:r>
              <a:rPr lang="en-GB" dirty="0"/>
              <a:t>t), </a:t>
            </a:r>
          </a:p>
          <a:p>
            <a:pPr lvl="1"/>
            <a:r>
              <a:rPr lang="en-GB" b="1" dirty="0"/>
              <a:t>Accountability as a virtue </a:t>
            </a:r>
            <a:r>
              <a:rPr lang="en-GB" dirty="0"/>
              <a:t>– a set of normative standards for the evaluations of public officials (</a:t>
            </a:r>
            <a:r>
              <a:rPr lang="en-GB" i="1" dirty="0"/>
              <a:t>ex-ante</a:t>
            </a:r>
            <a:r>
              <a:rPr lang="en-GB" dirty="0"/>
              <a:t>)</a:t>
            </a:r>
          </a:p>
          <a:p>
            <a:r>
              <a:rPr lang="en-GB" dirty="0"/>
              <a:t>Recent studies in public administration have started to </a:t>
            </a:r>
            <a:r>
              <a:rPr lang="en-GB" b="1" dirty="0"/>
              <a:t>emphasise a more prospective approach to accountability</a:t>
            </a:r>
            <a:r>
              <a:rPr lang="en-GB" dirty="0"/>
              <a:t>, facilitating learning and improvement (</a:t>
            </a:r>
            <a:r>
              <a:rPr lang="en-GB" dirty="0" err="1"/>
              <a:t>Bovens</a:t>
            </a:r>
            <a:r>
              <a:rPr lang="en-GB" dirty="0"/>
              <a:t> et al. 2008, Visser 2016, Murphy et al. 2019)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33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2A21-2516-EBFD-247F-443731FA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Crises and disasters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1F6E3-D437-34C6-EA0C-ACD214B35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Crises and disasters reveal gaps in accountability arrangements and </a:t>
            </a:r>
            <a:r>
              <a:rPr lang="en-GB" b="1" dirty="0"/>
              <a:t>trigger intense scrutiny and demands for greater accountability </a:t>
            </a:r>
            <a:r>
              <a:rPr lang="en-GB" dirty="0"/>
              <a:t>(Boin et al. 2010, Christensen et al. 2018, Cooper and Lapsley 2021, Ferry et al. 2024).</a:t>
            </a:r>
          </a:p>
          <a:p>
            <a:r>
              <a:rPr lang="en-GB" dirty="0"/>
              <a:t>The role of accountability throughout the entire crisis cycle (pre-crisis, crisis, post-crisis) has remained relatively underexplored.</a:t>
            </a:r>
          </a:p>
          <a:p>
            <a:r>
              <a:rPr lang="en-GB" dirty="0"/>
              <a:t>Accountability research primarily focuses on post-crisis evaluations (</a:t>
            </a:r>
            <a:r>
              <a:rPr lang="en-GB" dirty="0" err="1"/>
              <a:t>Romzek</a:t>
            </a:r>
            <a:r>
              <a:rPr lang="en-GB" dirty="0"/>
              <a:t> and </a:t>
            </a:r>
            <a:r>
              <a:rPr lang="en-GB" dirty="0" err="1"/>
              <a:t>Dubnick</a:t>
            </a:r>
            <a:r>
              <a:rPr lang="en-GB" dirty="0"/>
              <a:t> 1987, Koppell 2005, Boin et al. 2010, Cooper and Lapsley 2021).</a:t>
            </a:r>
          </a:p>
          <a:p>
            <a:r>
              <a:rPr lang="en-GB" dirty="0"/>
              <a:t>However, there is </a:t>
            </a:r>
            <a:r>
              <a:rPr lang="en-GB" b="1" dirty="0"/>
              <a:t>a growing need to examine accountability in crisis research as a proactive mechanism </a:t>
            </a:r>
            <a:r>
              <a:rPr lang="en-GB" dirty="0"/>
              <a:t>for crisis prevention, preparedness, and risk mitigation.</a:t>
            </a:r>
          </a:p>
        </p:txBody>
      </p:sp>
    </p:spTree>
    <p:extLst>
      <p:ext uri="{BB962C8B-B14F-4D97-AF65-F5344CB8AC3E}">
        <p14:creationId xmlns:p14="http://schemas.microsoft.com/office/powerpoint/2010/main" val="1910496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6CDF-C518-1C64-22C0-56DCCE0BA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Research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FAE8D-98CC-76D2-E924-AFCACB7CE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2352040"/>
          </a:xfrm>
        </p:spPr>
        <p:txBody>
          <a:bodyPr/>
          <a:lstStyle/>
          <a:p>
            <a:r>
              <a:rPr lang="en-GB" dirty="0"/>
              <a:t>To understand the </a:t>
            </a:r>
            <a:r>
              <a:rPr lang="en-GB" b="1" dirty="0"/>
              <a:t>holistic nature of accountability </a:t>
            </a:r>
            <a:r>
              <a:rPr lang="en-GB" dirty="0"/>
              <a:t>in the crisis management cycle.</a:t>
            </a:r>
          </a:p>
          <a:p>
            <a:r>
              <a:rPr lang="en-GB" dirty="0"/>
              <a:t>We draw on previous studies that introduce the concepts of proactive and reactive accountability (Kearns 1994, Novelli et al. 2024):</a:t>
            </a:r>
          </a:p>
          <a:p>
            <a:pPr lvl="1"/>
            <a:r>
              <a:rPr lang="en-GB" b="1" dirty="0"/>
              <a:t>Proactive accountability </a:t>
            </a:r>
            <a:r>
              <a:rPr lang="en-GB" dirty="0"/>
              <a:t>– assigning responsibilities before an event</a:t>
            </a:r>
          </a:p>
          <a:p>
            <a:pPr lvl="1"/>
            <a:r>
              <a:rPr lang="en-GB" b="1" dirty="0"/>
              <a:t>Reactive accountability </a:t>
            </a:r>
            <a:r>
              <a:rPr lang="en-GB" dirty="0"/>
              <a:t>– assigning blame after an event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85BDE43-54B4-8EE0-12E9-E09E186B0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6354063"/>
              </p:ext>
            </p:extLst>
          </p:nvPr>
        </p:nvGraphicFramePr>
        <p:xfrm>
          <a:off x="1341120" y="4500880"/>
          <a:ext cx="8798560" cy="1014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4477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349D-5158-9795-EF86-19F5C76BC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Methods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3DDB44-091A-B7E1-8575-0B8AAC1F0F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357571"/>
              </p:ext>
            </p:extLst>
          </p:nvPr>
        </p:nvGraphicFramePr>
        <p:xfrm>
          <a:off x="1143000" y="2057400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078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5D9D9-5383-EBBE-20FB-9D0E0539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r>
              <a:rPr lang="en-GB" b="1"/>
              <a:t>Findings: Pre-crisis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D350-3140-A798-2BF4-DCA47B321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459" y="1806389"/>
            <a:ext cx="6693061" cy="4038600"/>
          </a:xfrm>
        </p:spPr>
        <p:txBody>
          <a:bodyPr>
            <a:noAutofit/>
          </a:bodyPr>
          <a:lstStyle/>
          <a:p>
            <a:r>
              <a:rPr lang="en-GB" sz="1700" b="1" dirty="0"/>
              <a:t>Flammable materials</a:t>
            </a:r>
          </a:p>
          <a:p>
            <a:pPr lvl="1"/>
            <a:r>
              <a:rPr lang="en-GB" sz="1700" dirty="0"/>
              <a:t>Installation of highly flammable cladding (</a:t>
            </a:r>
            <a:r>
              <a:rPr lang="en-GB" sz="1700" dirty="0" err="1"/>
              <a:t>Reynobond</a:t>
            </a:r>
            <a:r>
              <a:rPr lang="en-GB" sz="1700" dirty="0"/>
              <a:t> 55 PE) and combustible insulation (Celotex RS5000 and Kingspan K15) during Grenfell Tower refurbishment in 2016, approved by Studio E (the architect), and ultimately by the Tenant Management Organisation (TMO).</a:t>
            </a:r>
          </a:p>
          <a:p>
            <a:r>
              <a:rPr lang="en-GB" sz="1700" b="1" dirty="0"/>
              <a:t>Outdated and incomplete fire risk assessments</a:t>
            </a:r>
            <a:r>
              <a:rPr lang="en-GB" sz="1700" dirty="0"/>
              <a:t> failed to account for the changes to the building's design</a:t>
            </a:r>
          </a:p>
          <a:p>
            <a:r>
              <a:rPr lang="en-GB" sz="1700" b="1" dirty="0"/>
              <a:t>Resident unaware of the potential fire hazard </a:t>
            </a:r>
            <a:r>
              <a:rPr lang="en-GB" sz="1700" dirty="0"/>
              <a:t>in their building</a:t>
            </a:r>
          </a:p>
          <a:p>
            <a:r>
              <a:rPr lang="en-GB" sz="1700" b="1" dirty="0"/>
              <a:t>Regulators were dishonest in ensuring the safety of the materials </a:t>
            </a:r>
            <a:r>
              <a:rPr lang="en-GB" sz="1700" dirty="0"/>
              <a:t>used in the construction and alteration of high-rise buildings:</a:t>
            </a:r>
          </a:p>
          <a:p>
            <a:pPr lvl="1"/>
            <a:r>
              <a:rPr lang="en-GB" sz="1700" dirty="0"/>
              <a:t>Local Authority Building Control (LABC), the British Board of </a:t>
            </a:r>
            <a:r>
              <a:rPr lang="en-GB" sz="1700" dirty="0" err="1"/>
              <a:t>Agrément</a:t>
            </a:r>
            <a:r>
              <a:rPr lang="en-GB" sz="1700" dirty="0"/>
              <a:t> (BBA), the Building Research Establishment (BRE), and the National House Building Council (NHBC)</a:t>
            </a:r>
          </a:p>
          <a:p>
            <a:r>
              <a:rPr lang="en-GB" sz="1700" b="1" dirty="0"/>
              <a:t>Government’s awareness of cladding risks</a:t>
            </a:r>
            <a:endParaRPr lang="en-GB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895F5-52E5-1C17-B8BF-2B9DDA3949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24" r="18222" b="-3"/>
          <a:stretch/>
        </p:blipFill>
        <p:spPr>
          <a:xfrm>
            <a:off x="8367772" y="3905691"/>
            <a:ext cx="3548003" cy="2684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5487A-8A2E-49FF-5137-A2DA574968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797" b="14716"/>
          <a:stretch/>
        </p:blipFill>
        <p:spPr>
          <a:xfrm>
            <a:off x="8367771" y="267622"/>
            <a:ext cx="3548003" cy="34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7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94B7DC-18F5-4439-9488-E5B730BBB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87B3B-91C4-0C9C-A536-BC3EBAA9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42" y="609600"/>
            <a:ext cx="6579277" cy="1356360"/>
          </a:xfrm>
        </p:spPr>
        <p:txBody>
          <a:bodyPr>
            <a:normAutofit/>
          </a:bodyPr>
          <a:lstStyle/>
          <a:p>
            <a:r>
              <a:rPr lang="en-GB" sz="3200" b="1" dirty="0"/>
              <a:t>Findings: Crisis – the fire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07BEB-1106-E6EE-56ED-67D7203AFA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04" r="23017" b="1"/>
          <a:stretch/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539ED-CFC3-A7D0-0307-61E7256A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737" y="1842247"/>
            <a:ext cx="6576629" cy="4038600"/>
          </a:xfrm>
        </p:spPr>
        <p:txBody>
          <a:bodyPr>
            <a:normAutofit/>
          </a:bodyPr>
          <a:lstStyle/>
          <a:p>
            <a:r>
              <a:rPr lang="en-GB" sz="1800" b="1" dirty="0"/>
              <a:t>Initial ‘stay put’ advice </a:t>
            </a:r>
            <a:r>
              <a:rPr lang="en-GB" sz="1800" dirty="0"/>
              <a:t>allowed the flames to spread rapidly across multiple floors</a:t>
            </a:r>
          </a:p>
          <a:p>
            <a:r>
              <a:rPr lang="en-GB" sz="1800" dirty="0"/>
              <a:t>Chaotic and inadequately coordinated </a:t>
            </a:r>
            <a:r>
              <a:rPr lang="en-GB" sz="1800" b="1" dirty="0"/>
              <a:t>emergency services response</a:t>
            </a:r>
            <a:endParaRPr lang="en-GB" sz="1800" dirty="0"/>
          </a:p>
          <a:p>
            <a:r>
              <a:rPr lang="en-GB" sz="1800" dirty="0"/>
              <a:t>RBKC (the local authority) </a:t>
            </a:r>
            <a:r>
              <a:rPr lang="en-GB" sz="1800" b="1" dirty="0"/>
              <a:t>did not have an effective plan </a:t>
            </a:r>
            <a:r>
              <a:rPr lang="en-GB" sz="1800" dirty="0"/>
              <a:t>to deal with the displacement of a large number of people from their homes</a:t>
            </a:r>
          </a:p>
          <a:p>
            <a:r>
              <a:rPr lang="en-GB" sz="1800" b="1" dirty="0"/>
              <a:t>No effective system in place for communicating with the public</a:t>
            </a:r>
            <a:r>
              <a:rPr lang="en-GB" sz="1800" dirty="0"/>
              <a:t>, leaving many survivors, residents and relatives unaware of available resources and next steps</a:t>
            </a:r>
          </a:p>
          <a:p>
            <a:r>
              <a:rPr lang="en-GB" sz="1800" b="1" dirty="0"/>
              <a:t>Residents</a:t>
            </a:r>
            <a:r>
              <a:rPr lang="en-GB" sz="1800" dirty="0"/>
              <a:t> of the Grenfell Tower were </a:t>
            </a:r>
            <a:r>
              <a:rPr lang="en-GB" sz="1800" b="1" dirty="0"/>
              <a:t>excluded from the discussions </a:t>
            </a:r>
            <a:r>
              <a:rPr lang="en-GB" sz="1800" dirty="0"/>
              <a:t>related to support and recovery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61B3C-221F-4FEE-BC20-58155E285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99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ABF4-BF7D-FE32-36E7-04A21C55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GB" sz="3200" b="1" dirty="0"/>
              <a:t>Findings: Post-crisis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32575-F42E-92C9-9A27-26C86DA07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18C44-B290-CD03-3053-D917A80C5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590" y="1839724"/>
            <a:ext cx="4607858" cy="4316507"/>
          </a:xfrm>
        </p:spPr>
        <p:txBody>
          <a:bodyPr>
            <a:normAutofit fontScale="92500" lnSpcReduction="10000"/>
          </a:bodyPr>
          <a:lstStyle/>
          <a:p>
            <a:r>
              <a:rPr lang="en-GB" sz="1800" b="1" dirty="0"/>
              <a:t>A public inquiry </a:t>
            </a:r>
            <a:r>
              <a:rPr lang="en-GB" sz="1800" dirty="0"/>
              <a:t>to find and ultimately hold responsible individuals or organisations to account.</a:t>
            </a:r>
          </a:p>
          <a:p>
            <a:r>
              <a:rPr lang="en-GB" sz="1800" dirty="0"/>
              <a:t>The UK government has introduced a range of </a:t>
            </a:r>
            <a:r>
              <a:rPr lang="en-GB" sz="1800" b="1" dirty="0"/>
              <a:t>new reforms and regulations </a:t>
            </a:r>
            <a:r>
              <a:rPr lang="en-GB" sz="1800" dirty="0"/>
              <a:t>to prevent future high-rise fires:</a:t>
            </a:r>
          </a:p>
          <a:p>
            <a:pPr lvl="1"/>
            <a:r>
              <a:rPr lang="en-GB" sz="1800" dirty="0"/>
              <a:t>The Building Safety Act 2022 to enhance safety standards.</a:t>
            </a:r>
          </a:p>
          <a:p>
            <a:pPr lvl="1"/>
            <a:r>
              <a:rPr lang="en-GB" sz="1800" dirty="0"/>
              <a:t>Establishing a single construction regulator.</a:t>
            </a:r>
          </a:p>
          <a:p>
            <a:r>
              <a:rPr lang="en-GB" sz="1800" b="1" dirty="0"/>
              <a:t>Further recommendations</a:t>
            </a:r>
            <a:r>
              <a:rPr lang="en-GB" sz="1800" dirty="0"/>
              <a:t>:</a:t>
            </a:r>
            <a:endParaRPr lang="en-GB" sz="1600" dirty="0"/>
          </a:p>
          <a:p>
            <a:pPr lvl="1"/>
            <a:r>
              <a:rPr lang="en-GB" sz="1800" dirty="0"/>
              <a:t>Enhanced training for firefighters, particularly in high-rise buildings, and a review of evacuation strategies in high-rises</a:t>
            </a:r>
          </a:p>
          <a:p>
            <a:pPr lvl="1"/>
            <a:r>
              <a:rPr lang="en-GB" sz="1800" dirty="0"/>
              <a:t>Greater coordination and collaboration between emergency services and local authorities  </a:t>
            </a:r>
          </a:p>
          <a:p>
            <a:pPr lvl="1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22525622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1209</Words>
  <Application>Microsoft Office PowerPoint</Application>
  <PresentationFormat>Widescreen</PresentationFormat>
  <Paragraphs>104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Aptos</vt:lpstr>
      <vt:lpstr>Corbel</vt:lpstr>
      <vt:lpstr>Basis</vt:lpstr>
      <vt:lpstr>The Grenfell Tower Fire - Who’s to blame?  A case of Proactive and Reactive Accountability</vt:lpstr>
      <vt:lpstr>The Grenfell Tower Fire North Kensington, London 14 June 2017</vt:lpstr>
      <vt:lpstr>Accountability - Who’s to blame? </vt:lpstr>
      <vt:lpstr>Crises and disasters</vt:lpstr>
      <vt:lpstr>Research objective</vt:lpstr>
      <vt:lpstr>Methods</vt:lpstr>
      <vt:lpstr>Findings: Pre-crisis</vt:lpstr>
      <vt:lpstr>Findings: Crisis – the fire</vt:lpstr>
      <vt:lpstr>Findings: Post-crisis</vt:lpstr>
      <vt:lpstr>Proactive and Reactive Accountability</vt:lpstr>
      <vt:lpstr>The interplay of proactive and reactive accountability</vt:lpstr>
      <vt:lpstr>Conclusions</vt:lpstr>
      <vt:lpstr>PowerPoint Presentation</vt:lpstr>
    </vt:vector>
  </TitlesOfParts>
  <Company>Nottingham Trent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Lakoma, Katarzyna</dc:creator>
  <cp:lastModifiedBy>Gallacher, Jonathan</cp:lastModifiedBy>
  <cp:revision>4</cp:revision>
  <dcterms:created xsi:type="dcterms:W3CDTF">2025-03-21T14:07:59Z</dcterms:created>
  <dcterms:modified xsi:type="dcterms:W3CDTF">2025-04-14T14:53:44Z</dcterms:modified>
</cp:coreProperties>
</file>