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59" r:id="rId6"/>
    <p:sldId id="260" r:id="rId7"/>
    <p:sldId id="288" r:id="rId8"/>
    <p:sldId id="285" r:id="rId9"/>
    <p:sldId id="286" r:id="rId10"/>
    <p:sldId id="287" r:id="rId11"/>
    <p:sldId id="289" r:id="rId12"/>
    <p:sldId id="290" r:id="rId13"/>
    <p:sldId id="291" r:id="rId14"/>
    <p:sldId id="292" r:id="rId15"/>
    <p:sldId id="295" r:id="rId16"/>
    <p:sldId id="296" r:id="rId17"/>
    <p:sldId id="297" r:id="rId18"/>
    <p:sldId id="299" r:id="rId19"/>
    <p:sldId id="298"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C"/>
    <a:srgbClr val="B5B0AC"/>
    <a:srgbClr val="6F6258"/>
    <a:srgbClr val="E5E5E5"/>
    <a:srgbClr val="EC6D86"/>
    <a:srgbClr val="E6005B"/>
    <a:srgbClr val="9E043D"/>
    <a:srgbClr val="BB3F07"/>
    <a:srgbClr val="C7D533"/>
    <a:srgbClr val="821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1262C8-DC0F-4889-A0EB-B20F40EB77C7}" v="80" dt="2025-03-29T15:33:50.5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7"/>
    <p:restoredTop sz="94705"/>
  </p:normalViewPr>
  <p:slideViewPr>
    <p:cSldViewPr snapToGrid="0" snapToObjects="1">
      <p:cViewPr varScale="1">
        <p:scale>
          <a:sx n="62" d="100"/>
          <a:sy n="62" d="100"/>
        </p:scale>
        <p:origin x="294"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81D7C-81F1-BA48-B0CF-02C398C91972}"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88987-9C11-FC43-B2CE-3A9A6A29209B}" type="slidenum">
              <a:rPr lang="en-US" smtClean="0"/>
              <a:t>‹#›</a:t>
            </a:fld>
            <a:endParaRPr lang="en-US"/>
          </a:p>
        </p:txBody>
      </p:sp>
    </p:spTree>
    <p:extLst>
      <p:ext uri="{BB962C8B-B14F-4D97-AF65-F5344CB8AC3E}">
        <p14:creationId xmlns:p14="http://schemas.microsoft.com/office/powerpoint/2010/main" val="195001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F88987-9C11-FC43-B2CE-3A9A6A29209B}" type="slidenum">
              <a:rPr lang="en-US" smtClean="0"/>
              <a:t>1</a:t>
            </a:fld>
            <a:endParaRPr lang="en-US"/>
          </a:p>
        </p:txBody>
      </p:sp>
    </p:spTree>
    <p:extLst>
      <p:ext uri="{BB962C8B-B14F-4D97-AF65-F5344CB8AC3E}">
        <p14:creationId xmlns:p14="http://schemas.microsoft.com/office/powerpoint/2010/main" val="3763496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1800"/>
              </a:spcAft>
            </a:pPr>
            <a:r>
              <a:rPr lang="en-US" b="0" i="0" dirty="0">
                <a:solidFill>
                  <a:srgbClr val="06020F"/>
                </a:solidFill>
                <a:effectLst/>
                <a:latin typeface="Karla" pitchFamily="2" charset="0"/>
              </a:rPr>
              <a:t>This is an in person event where we will hear from Professor Julie Hulme who will introduce her book 'The Psychology in Everyday Life'. </a:t>
            </a:r>
          </a:p>
          <a:p>
            <a:pPr algn="l">
              <a:spcAft>
                <a:spcPts val="1800"/>
              </a:spcAft>
            </a:pPr>
            <a:r>
              <a:rPr lang="en-US" b="1" i="0" dirty="0">
                <a:solidFill>
                  <a:srgbClr val="06020F"/>
                </a:solidFill>
                <a:effectLst/>
                <a:latin typeface="Karla" pitchFamily="2" charset="0"/>
              </a:rPr>
              <a:t>Abstract:</a:t>
            </a:r>
            <a:r>
              <a:rPr lang="en-US" b="0" i="0" dirty="0">
                <a:solidFill>
                  <a:srgbClr val="06020F"/>
                </a:solidFill>
                <a:effectLst/>
                <a:latin typeface="Karla" pitchFamily="2" charset="0"/>
              </a:rPr>
              <a:t> Why do so many people choose to study psychology? And what's the point of doing so? In this talk, and in her new book of the same name, Julie will lead us on an exploration of some of the most important ways in which psychology can contribute to students' (and everyone's) personal, work, and community lives. We will reflect on what we want to achieve in our lives, and touch on some of the core psychological knowledge and skills that can be applied to meeting our goals. From improving our own health and wellbeing, to gaining and enjoying meaningful employment, and generally making the world a better and more inclusive place for ourselves and those around us, Julie hopes to inspire you to find your own way to make a difference. </a:t>
            </a:r>
          </a:p>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2</a:t>
            </a:fld>
            <a:endParaRPr lang="en-US"/>
          </a:p>
        </p:txBody>
      </p:sp>
    </p:spTree>
    <p:extLst>
      <p:ext uri="{BB962C8B-B14F-4D97-AF65-F5344CB8AC3E}">
        <p14:creationId xmlns:p14="http://schemas.microsoft.com/office/powerpoint/2010/main" val="3613939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E6005B"/>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0" name="Picture 9">
            <a:extLst>
              <a:ext uri="{FF2B5EF4-FFF2-40B4-BE49-F238E27FC236}">
                <a16:creationId xmlns:a16="http://schemas.microsoft.com/office/drawing/2014/main" id="{99B026E5-3198-8D4C-956B-0E8532CD5782}"/>
              </a:ext>
            </a:extLst>
          </p:cNvPr>
          <p:cNvPicPr>
            <a:picLocks noChangeAspect="1"/>
          </p:cNvPicPr>
          <p:nvPr userDrawn="1"/>
        </p:nvPicPr>
        <p:blipFill>
          <a:blip r:embed="rId2"/>
          <a:stretch>
            <a:fillRect/>
          </a:stretch>
        </p:blipFill>
        <p:spPr>
          <a:xfrm>
            <a:off x="442913" y="800100"/>
            <a:ext cx="2232554" cy="657868"/>
          </a:xfrm>
          <a:prstGeom prst="rect">
            <a:avLst/>
          </a:prstGeom>
        </p:spPr>
      </p:pic>
      <p:sp>
        <p:nvSpPr>
          <p:cNvPr id="13" name="Date Placeholder 3">
            <a:extLst>
              <a:ext uri="{FF2B5EF4-FFF2-40B4-BE49-F238E27FC236}">
                <a16:creationId xmlns:a16="http://schemas.microsoft.com/office/drawing/2014/main" id="{8B58F904-7080-FE43-A777-0CCCA7DE6BAB}"/>
              </a:ext>
            </a:extLst>
          </p:cNvPr>
          <p:cNvSpPr>
            <a:spLocks noGrp="1"/>
          </p:cNvSpPr>
          <p:nvPr>
            <p:ph type="dt" sz="half" idx="10"/>
          </p:nvPr>
        </p:nvSpPr>
        <p:spPr>
          <a:xfrm>
            <a:off x="6275386" y="6057900"/>
            <a:ext cx="5473701" cy="358774"/>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25/04/2025</a:t>
            </a:fld>
            <a:endParaRPr lang="en-US" dirty="0"/>
          </a:p>
        </p:txBody>
      </p:sp>
    </p:spTree>
    <p:extLst>
      <p:ext uri="{BB962C8B-B14F-4D97-AF65-F5344CB8AC3E}">
        <p14:creationId xmlns:p14="http://schemas.microsoft.com/office/powerpoint/2010/main" val="14456444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11">
            <a:extLst>
              <a:ext uri="{FF2B5EF4-FFF2-40B4-BE49-F238E27FC236}">
                <a16:creationId xmlns:a16="http://schemas.microsoft.com/office/drawing/2014/main" id="{07B00AC3-9B1E-2E4B-BC7B-406D8A38D125}"/>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5" name="Rectangle 14">
            <a:extLst>
              <a:ext uri="{FF2B5EF4-FFF2-40B4-BE49-F238E27FC236}">
                <a16:creationId xmlns:a16="http://schemas.microsoft.com/office/drawing/2014/main" id="{25FEA125-D139-1A4D-A206-2BABBEE26DC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4871E7-C776-E845-B38B-91971ED5353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51861CF-8442-2E57-2581-8FF8F9AFD54B}"/>
              </a:ext>
            </a:extLst>
          </p:cNvPr>
          <p:cNvPicPr>
            <a:picLocks noChangeAspect="1"/>
          </p:cNvPicPr>
          <p:nvPr userDrawn="1"/>
        </p:nvPicPr>
        <p:blipFill>
          <a:blip r:embed="rId2"/>
          <a:stretch>
            <a:fillRect/>
          </a:stretch>
        </p:blipFill>
        <p:spPr>
          <a:xfrm>
            <a:off x="442912" y="6057899"/>
            <a:ext cx="378585" cy="450468"/>
          </a:xfrm>
          <a:prstGeom prst="rect">
            <a:avLst/>
          </a:prstGeom>
        </p:spPr>
      </p:pic>
    </p:spTree>
    <p:extLst>
      <p:ext uri="{BB962C8B-B14F-4D97-AF65-F5344CB8AC3E}">
        <p14:creationId xmlns:p14="http://schemas.microsoft.com/office/powerpoint/2010/main" val="22997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ext Placeholder 11">
            <a:extLst>
              <a:ext uri="{FF2B5EF4-FFF2-40B4-BE49-F238E27FC236}">
                <a16:creationId xmlns:a16="http://schemas.microsoft.com/office/drawing/2014/main" id="{B5743288-93C1-B747-B6D2-E62ECB66A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8DE6B900-0CAE-6B4C-B741-178AD460BD32}"/>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A1B2DE-F07F-8147-AD48-234D917280D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AD99802-E73C-188F-581A-23A48C261EB9}"/>
              </a:ext>
            </a:extLst>
          </p:cNvPr>
          <p:cNvPicPr>
            <a:picLocks noChangeAspect="1"/>
          </p:cNvPicPr>
          <p:nvPr userDrawn="1"/>
        </p:nvPicPr>
        <p:blipFill>
          <a:blip r:embed="rId2"/>
          <a:stretch>
            <a:fillRect/>
          </a:stretch>
        </p:blipFill>
        <p:spPr>
          <a:xfrm>
            <a:off x="442912" y="6057899"/>
            <a:ext cx="378585" cy="450468"/>
          </a:xfrm>
          <a:prstGeom prst="rect">
            <a:avLst/>
          </a:prstGeom>
        </p:spPr>
      </p:pic>
    </p:spTree>
    <p:extLst>
      <p:ext uri="{BB962C8B-B14F-4D97-AF65-F5344CB8AC3E}">
        <p14:creationId xmlns:p14="http://schemas.microsoft.com/office/powerpoint/2010/main" val="1549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11">
            <a:extLst>
              <a:ext uri="{FF2B5EF4-FFF2-40B4-BE49-F238E27FC236}">
                <a16:creationId xmlns:a16="http://schemas.microsoft.com/office/drawing/2014/main" id="{6DC3E782-E2DF-224A-8EC7-F432750D9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D618504C-E8A7-EA43-8DA0-0CE9310D674A}"/>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BB3217-4ECB-9C4E-B129-4CD1A7606E4D}"/>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86722F9-94B6-AC5D-7D28-77653A1FC74C}"/>
              </a:ext>
            </a:extLst>
          </p:cNvPr>
          <p:cNvPicPr>
            <a:picLocks noChangeAspect="1"/>
          </p:cNvPicPr>
          <p:nvPr userDrawn="1"/>
        </p:nvPicPr>
        <p:blipFill>
          <a:blip r:embed="rId2"/>
          <a:stretch>
            <a:fillRect/>
          </a:stretch>
        </p:blipFill>
        <p:spPr>
          <a:xfrm>
            <a:off x="442912" y="6057899"/>
            <a:ext cx="378585" cy="450468"/>
          </a:xfrm>
          <a:prstGeom prst="rect">
            <a:avLst/>
          </a:prstGeom>
        </p:spPr>
      </p:pic>
    </p:spTree>
    <p:extLst>
      <p:ext uri="{BB962C8B-B14F-4D97-AF65-F5344CB8AC3E}">
        <p14:creationId xmlns:p14="http://schemas.microsoft.com/office/powerpoint/2010/main" val="34788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6E71B6D-DC49-AE4C-3A44-50C05BFA4891}"/>
              </a:ext>
            </a:extLst>
          </p:cNvPr>
          <p:cNvPicPr>
            <a:picLocks noChangeAspect="1"/>
          </p:cNvPicPr>
          <p:nvPr userDrawn="1"/>
        </p:nvPicPr>
        <p:blipFill>
          <a:blip r:embed="rId2"/>
          <a:stretch>
            <a:fillRect/>
          </a:stretch>
        </p:blipFill>
        <p:spPr>
          <a:xfrm>
            <a:off x="442912" y="6057899"/>
            <a:ext cx="378585" cy="450468"/>
          </a:xfrm>
          <a:prstGeom prst="rect">
            <a:avLst/>
          </a:prstGeom>
        </p:spPr>
      </p:pic>
    </p:spTree>
    <p:extLst>
      <p:ext uri="{BB962C8B-B14F-4D97-AF65-F5344CB8AC3E}">
        <p14:creationId xmlns:p14="http://schemas.microsoft.com/office/powerpoint/2010/main" val="333532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6057899"/>
            <a:ext cx="378585" cy="450468"/>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1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rgbClr val="F07D00"/>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DB81DC7A-6B12-7D4A-B479-9DCA38495772}"/>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pic>
        <p:nvPicPr>
          <p:cNvPr id="2" name="Picture 1">
            <a:extLst>
              <a:ext uri="{FF2B5EF4-FFF2-40B4-BE49-F238E27FC236}">
                <a16:creationId xmlns:a16="http://schemas.microsoft.com/office/drawing/2014/main" id="{323F2ECD-F01F-03FD-15F9-862D6D8E29EC}"/>
              </a:ext>
            </a:extLst>
          </p:cNvPr>
          <p:cNvPicPr>
            <a:picLocks noChangeAspect="1"/>
          </p:cNvPicPr>
          <p:nvPr userDrawn="1"/>
        </p:nvPicPr>
        <p:blipFill>
          <a:blip r:embed="rId2"/>
          <a:stretch>
            <a:fillRect/>
          </a:stretch>
        </p:blipFill>
        <p:spPr>
          <a:xfrm>
            <a:off x="442913" y="6057899"/>
            <a:ext cx="378584" cy="450467"/>
          </a:xfrm>
          <a:prstGeom prst="rect">
            <a:avLst/>
          </a:prstGeom>
        </p:spPr>
      </p:pic>
    </p:spTree>
    <p:extLst>
      <p:ext uri="{BB962C8B-B14F-4D97-AF65-F5344CB8AC3E}">
        <p14:creationId xmlns:p14="http://schemas.microsoft.com/office/powerpoint/2010/main" val="371047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le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12688"/>
            <a:ext cx="11306173" cy="1825399"/>
          </a:xfrm>
          <a:prstGeom prst="rect">
            <a:avLst/>
          </a:prstGeom>
        </p:spPr>
        <p:txBody>
          <a:bodyPr lIns="0" rIns="90000" anchor="b"/>
          <a:lstStyle>
            <a:lvl1pPr algn="l">
              <a:defRPr sz="6000" b="1">
                <a:solidFill>
                  <a:srgbClr val="00A6E2"/>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97678BD-869E-C64D-BBB5-DB38A6A8CF00}"/>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EFAD923B-E667-FD45-B41A-12791D221D10}"/>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pic>
        <p:nvPicPr>
          <p:cNvPr id="2" name="Picture 1">
            <a:extLst>
              <a:ext uri="{FF2B5EF4-FFF2-40B4-BE49-F238E27FC236}">
                <a16:creationId xmlns:a16="http://schemas.microsoft.com/office/drawing/2014/main" id="{5E49DA0C-45F6-FA40-9FA1-1628296986E1}"/>
              </a:ext>
            </a:extLst>
          </p:cNvPr>
          <p:cNvPicPr>
            <a:picLocks noChangeAspect="1"/>
          </p:cNvPicPr>
          <p:nvPr userDrawn="1"/>
        </p:nvPicPr>
        <p:blipFill>
          <a:blip r:embed="rId2"/>
          <a:stretch>
            <a:fillRect/>
          </a:stretch>
        </p:blipFill>
        <p:spPr>
          <a:xfrm>
            <a:off x="442913" y="6057899"/>
            <a:ext cx="378584" cy="450467"/>
          </a:xfrm>
          <a:prstGeom prst="rect">
            <a:avLst/>
          </a:prstGeom>
        </p:spPr>
      </p:pic>
    </p:spTree>
    <p:extLst>
      <p:ext uri="{BB962C8B-B14F-4D97-AF65-F5344CB8AC3E}">
        <p14:creationId xmlns:p14="http://schemas.microsoft.com/office/powerpoint/2010/main" val="1549078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rmal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005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1"/>
            <a:ext cx="12192000" cy="4526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1441CAE-3F74-A749-B92B-BA7301BD3CC4}"/>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7" name="Text Placeholder 11">
            <a:extLst>
              <a:ext uri="{FF2B5EF4-FFF2-40B4-BE49-F238E27FC236}">
                <a16:creationId xmlns:a16="http://schemas.microsoft.com/office/drawing/2014/main" id="{3986C3D8-75F2-AF4D-852E-617DA34AB6C7}"/>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pic>
        <p:nvPicPr>
          <p:cNvPr id="2" name="Picture 1">
            <a:extLst>
              <a:ext uri="{FF2B5EF4-FFF2-40B4-BE49-F238E27FC236}">
                <a16:creationId xmlns:a16="http://schemas.microsoft.com/office/drawing/2014/main" id="{544F8FA1-C49E-2864-C9F8-635634F66B93}"/>
              </a:ext>
            </a:extLst>
          </p:cNvPr>
          <p:cNvPicPr>
            <a:picLocks noChangeAspect="1"/>
          </p:cNvPicPr>
          <p:nvPr userDrawn="1"/>
        </p:nvPicPr>
        <p:blipFill>
          <a:blip r:embed="rId2"/>
          <a:stretch>
            <a:fillRect/>
          </a:stretch>
        </p:blipFill>
        <p:spPr>
          <a:xfrm>
            <a:off x="442913" y="6057899"/>
            <a:ext cx="378584" cy="450467"/>
          </a:xfrm>
          <a:prstGeom prst="rect">
            <a:avLst/>
          </a:prstGeom>
        </p:spPr>
      </p:pic>
    </p:spTree>
    <p:extLst>
      <p:ext uri="{BB962C8B-B14F-4D97-AF65-F5344CB8AC3E}">
        <p14:creationId xmlns:p14="http://schemas.microsoft.com/office/powerpoint/2010/main" val="1561024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8" name="Text Placeholder 11">
            <a:extLst>
              <a:ext uri="{FF2B5EF4-FFF2-40B4-BE49-F238E27FC236}">
                <a16:creationId xmlns:a16="http://schemas.microsoft.com/office/drawing/2014/main" id="{77A12D8D-2172-A24B-A568-26FC3B4B283B}"/>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017F"/>
                </a:solidFill>
              </a:defRPr>
            </a:lvl1pPr>
          </a:lstStyle>
          <a:p>
            <a:pPr lvl="0"/>
            <a:r>
              <a:rPr lang="en-GB" dirty="0"/>
              <a:t>Click to edit Master text styles</a:t>
            </a:r>
          </a:p>
        </p:txBody>
      </p:sp>
      <p:pic>
        <p:nvPicPr>
          <p:cNvPr id="2" name="Picture 1">
            <a:extLst>
              <a:ext uri="{FF2B5EF4-FFF2-40B4-BE49-F238E27FC236}">
                <a16:creationId xmlns:a16="http://schemas.microsoft.com/office/drawing/2014/main" id="{14517F34-AF24-46B0-B83D-76AA9C7D7623}"/>
              </a:ext>
            </a:extLst>
          </p:cNvPr>
          <p:cNvPicPr>
            <a:picLocks noChangeAspect="1"/>
          </p:cNvPicPr>
          <p:nvPr userDrawn="1"/>
        </p:nvPicPr>
        <p:blipFill>
          <a:blip r:embed="rId2"/>
          <a:stretch>
            <a:fillRect/>
          </a:stretch>
        </p:blipFill>
        <p:spPr>
          <a:xfrm>
            <a:off x="442913" y="6057899"/>
            <a:ext cx="378584" cy="450467"/>
          </a:xfrm>
          <a:prstGeom prst="rect">
            <a:avLst/>
          </a:prstGeom>
        </p:spPr>
      </p:pic>
    </p:spTree>
    <p:extLst>
      <p:ext uri="{BB962C8B-B14F-4D97-AF65-F5344CB8AC3E}">
        <p14:creationId xmlns:p14="http://schemas.microsoft.com/office/powerpoint/2010/main" val="2342468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ld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3"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3D2627D-3696-4F4C-8BC6-79103D22C236}"/>
              </a:ext>
            </a:extLst>
          </p:cNvPr>
          <p:cNvSpPr/>
          <p:nvPr userDrawn="1"/>
        </p:nvSpPr>
        <p:spPr>
          <a:xfrm>
            <a:off x="0" y="1"/>
            <a:ext cx="12192000" cy="4526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40039B7-FA62-F24C-BCFF-BA21679AD8B7}"/>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E8DC3CBE-2843-1642-BD7A-5C7A9BC16E2C}"/>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pic>
        <p:nvPicPr>
          <p:cNvPr id="2" name="Picture 1">
            <a:extLst>
              <a:ext uri="{FF2B5EF4-FFF2-40B4-BE49-F238E27FC236}">
                <a16:creationId xmlns:a16="http://schemas.microsoft.com/office/drawing/2014/main" id="{B991C3FC-D76C-7472-6106-7C26C45E782C}"/>
              </a:ext>
            </a:extLst>
          </p:cNvPr>
          <p:cNvPicPr>
            <a:picLocks noChangeAspect="1"/>
          </p:cNvPicPr>
          <p:nvPr userDrawn="1"/>
        </p:nvPicPr>
        <p:blipFill>
          <a:blip r:embed="rId2"/>
          <a:stretch>
            <a:fillRect/>
          </a:stretch>
        </p:blipFill>
        <p:spPr>
          <a:xfrm>
            <a:off x="442913" y="6057899"/>
            <a:ext cx="378584" cy="450467"/>
          </a:xfrm>
          <a:prstGeom prst="rect">
            <a:avLst/>
          </a:prstGeom>
        </p:spPr>
      </p:pic>
    </p:spTree>
    <p:extLst>
      <p:ext uri="{BB962C8B-B14F-4D97-AF65-F5344CB8AC3E}">
        <p14:creationId xmlns:p14="http://schemas.microsoft.com/office/powerpoint/2010/main" val="326165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5" name="Date Placeholder 3">
            <a:extLst>
              <a:ext uri="{FF2B5EF4-FFF2-40B4-BE49-F238E27FC236}">
                <a16:creationId xmlns:a16="http://schemas.microsoft.com/office/drawing/2014/main" id="{F86CB3D1-E135-FD4F-A056-483535DECE88}"/>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rgbClr val="9E043D"/>
                </a:solidFill>
                <a:latin typeface="Arial" panose="020B0604020202020204" pitchFamily="34" charset="0"/>
                <a:cs typeface="Arial" panose="020B0604020202020204" pitchFamily="34" charset="0"/>
              </a:defRPr>
            </a:lvl1pPr>
          </a:lstStyle>
          <a:p>
            <a:fld id="{197342E9-89D0-D246-B0E5-635614E13D75}" type="datetime1">
              <a:rPr lang="en-GB" smtClean="0"/>
              <a:pPr/>
              <a:t>25/04/2025</a:t>
            </a:fld>
            <a:endParaRPr lang="en-US" dirty="0"/>
          </a:p>
        </p:txBody>
      </p:sp>
      <p:pic>
        <p:nvPicPr>
          <p:cNvPr id="5" name="Picture 4">
            <a:extLst>
              <a:ext uri="{FF2B5EF4-FFF2-40B4-BE49-F238E27FC236}">
                <a16:creationId xmlns:a16="http://schemas.microsoft.com/office/drawing/2014/main" id="{89E1448D-FE4F-2AE4-153D-99DC033B362D}"/>
              </a:ext>
            </a:extLst>
          </p:cNvPr>
          <p:cNvPicPr>
            <a:picLocks noChangeAspect="1"/>
          </p:cNvPicPr>
          <p:nvPr userDrawn="1"/>
        </p:nvPicPr>
        <p:blipFill>
          <a:blip r:embed="rId2"/>
          <a:stretch>
            <a:fillRect/>
          </a:stretch>
        </p:blipFill>
        <p:spPr>
          <a:xfrm>
            <a:off x="442913" y="800100"/>
            <a:ext cx="2232554" cy="657868"/>
          </a:xfrm>
          <a:prstGeom prst="rect">
            <a:avLst/>
          </a:prstGeom>
        </p:spPr>
      </p:pic>
    </p:spTree>
    <p:extLst>
      <p:ext uri="{BB962C8B-B14F-4D97-AF65-F5344CB8AC3E}">
        <p14:creationId xmlns:p14="http://schemas.microsoft.com/office/powerpoint/2010/main" val="334798671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ld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66867788-B905-9E45-B992-B2C5D2894330}"/>
              </a:ext>
            </a:extLst>
          </p:cNvPr>
          <p:cNvSpPr/>
          <p:nvPr userDrawn="1"/>
        </p:nvSpPr>
        <p:spPr>
          <a:xfrm>
            <a:off x="0" y="1"/>
            <a:ext cx="12192000" cy="4526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9B5E4C-2015-A748-95FB-CF22799B0CD6}"/>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946CC34B-1499-F541-84B4-B09C59E3E203}"/>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821E69"/>
                </a:solidFill>
              </a:defRPr>
            </a:lvl1pPr>
          </a:lstStyle>
          <a:p>
            <a:pPr lvl="0"/>
            <a:r>
              <a:rPr lang="en-GB" dirty="0"/>
              <a:t>Click to edit Master text styles</a:t>
            </a:r>
          </a:p>
        </p:txBody>
      </p:sp>
      <p:pic>
        <p:nvPicPr>
          <p:cNvPr id="2" name="Picture 1">
            <a:extLst>
              <a:ext uri="{FF2B5EF4-FFF2-40B4-BE49-F238E27FC236}">
                <a16:creationId xmlns:a16="http://schemas.microsoft.com/office/drawing/2014/main" id="{C5F08058-82E5-7BCC-F807-2C691FD15DBD}"/>
              </a:ext>
            </a:extLst>
          </p:cNvPr>
          <p:cNvPicPr>
            <a:picLocks noChangeAspect="1"/>
          </p:cNvPicPr>
          <p:nvPr userDrawn="1"/>
        </p:nvPicPr>
        <p:blipFill>
          <a:blip r:embed="rId2"/>
          <a:stretch>
            <a:fillRect/>
          </a:stretch>
        </p:blipFill>
        <p:spPr>
          <a:xfrm>
            <a:off x="442913" y="6057899"/>
            <a:ext cx="378584" cy="450467"/>
          </a:xfrm>
          <a:prstGeom prst="rect">
            <a:avLst/>
          </a:prstGeom>
        </p:spPr>
      </p:pic>
    </p:spTree>
    <p:extLst>
      <p:ext uri="{BB962C8B-B14F-4D97-AF65-F5344CB8AC3E}">
        <p14:creationId xmlns:p14="http://schemas.microsoft.com/office/powerpoint/2010/main" val="1726836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ual Green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D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D5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BF3AFFF2-502D-054E-B5DC-66A77A6B8A6E}"/>
              </a:ext>
            </a:extLst>
          </p:cNvPr>
          <p:cNvSpPr/>
          <p:nvPr userDrawn="1"/>
        </p:nvSpPr>
        <p:spPr>
          <a:xfrm>
            <a:off x="0" y="1"/>
            <a:ext cx="12192000" cy="4526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D91E44-21DE-A842-8B5E-6AD38E86E746}"/>
              </a:ext>
            </a:extLst>
          </p:cNvPr>
          <p:cNvSpPr/>
          <p:nvPr userDrawn="1"/>
        </p:nvSpPr>
        <p:spPr>
          <a:xfrm>
            <a:off x="0" y="6742113"/>
            <a:ext cx="12191999" cy="1259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69BF5122-5B53-AF4A-BB6D-678ABD2D40E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D533"/>
                </a:solidFill>
              </a:defRPr>
            </a:lvl1pPr>
          </a:lstStyle>
          <a:p>
            <a:pPr lvl="0"/>
            <a:r>
              <a:rPr lang="en-GB" dirty="0"/>
              <a:t>Click to edit Master text styles</a:t>
            </a:r>
          </a:p>
        </p:txBody>
      </p:sp>
      <p:pic>
        <p:nvPicPr>
          <p:cNvPr id="2" name="Picture 1">
            <a:extLst>
              <a:ext uri="{FF2B5EF4-FFF2-40B4-BE49-F238E27FC236}">
                <a16:creationId xmlns:a16="http://schemas.microsoft.com/office/drawing/2014/main" id="{897111BA-9A0E-F35C-5EB7-199758745E5F}"/>
              </a:ext>
            </a:extLst>
          </p:cNvPr>
          <p:cNvPicPr>
            <a:picLocks noChangeAspect="1"/>
          </p:cNvPicPr>
          <p:nvPr userDrawn="1"/>
        </p:nvPicPr>
        <p:blipFill>
          <a:blip r:embed="rId2"/>
          <a:stretch>
            <a:fillRect/>
          </a:stretch>
        </p:blipFill>
        <p:spPr>
          <a:xfrm>
            <a:off x="442913" y="6057899"/>
            <a:ext cx="378584" cy="450467"/>
          </a:xfrm>
          <a:prstGeom prst="rect">
            <a:avLst/>
          </a:prstGeom>
        </p:spPr>
      </p:pic>
    </p:spTree>
    <p:extLst>
      <p:ext uri="{BB962C8B-B14F-4D97-AF65-F5344CB8AC3E}">
        <p14:creationId xmlns:p14="http://schemas.microsoft.com/office/powerpoint/2010/main" val="227260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B3F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B3F07"/>
                </a:solidFill>
              </a:defRPr>
            </a:lvl1pPr>
          </a:lstStyle>
          <a:p>
            <a:pPr lvl="0"/>
            <a:r>
              <a:rPr lang="en-GB" dirty="0"/>
              <a:t>Click to edit Master text styles</a:t>
            </a:r>
          </a:p>
        </p:txBody>
      </p:sp>
      <p:pic>
        <p:nvPicPr>
          <p:cNvPr id="2" name="Picture 1">
            <a:extLst>
              <a:ext uri="{FF2B5EF4-FFF2-40B4-BE49-F238E27FC236}">
                <a16:creationId xmlns:a16="http://schemas.microsoft.com/office/drawing/2014/main" id="{7C1056AE-1904-4AB2-A8C1-0D9F43F5D3CF}"/>
              </a:ext>
            </a:extLst>
          </p:cNvPr>
          <p:cNvPicPr>
            <a:picLocks noChangeAspect="1"/>
          </p:cNvPicPr>
          <p:nvPr userDrawn="1"/>
        </p:nvPicPr>
        <p:blipFill>
          <a:blip r:embed="rId2"/>
          <a:stretch>
            <a:fillRect/>
          </a:stretch>
        </p:blipFill>
        <p:spPr>
          <a:xfrm>
            <a:off x="442913" y="6057899"/>
            <a:ext cx="378584" cy="450467"/>
          </a:xfrm>
          <a:prstGeom prst="rect">
            <a:avLst/>
          </a:prstGeom>
        </p:spPr>
      </p:pic>
    </p:spTree>
    <p:extLst>
      <p:ext uri="{BB962C8B-B14F-4D97-AF65-F5344CB8AC3E}">
        <p14:creationId xmlns:p14="http://schemas.microsoft.com/office/powerpoint/2010/main" val="2476247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pic>
        <p:nvPicPr>
          <p:cNvPr id="2" name="Picture 1">
            <a:extLst>
              <a:ext uri="{FF2B5EF4-FFF2-40B4-BE49-F238E27FC236}">
                <a16:creationId xmlns:a16="http://schemas.microsoft.com/office/drawing/2014/main" id="{ED6FEB14-1472-9DFE-D462-AEC5A4FFFA06}"/>
              </a:ext>
            </a:extLst>
          </p:cNvPr>
          <p:cNvPicPr>
            <a:picLocks noChangeAspect="1"/>
          </p:cNvPicPr>
          <p:nvPr userDrawn="1"/>
        </p:nvPicPr>
        <p:blipFill>
          <a:blip r:embed="rId2"/>
          <a:stretch>
            <a:fillRect/>
          </a:stretch>
        </p:blipFill>
        <p:spPr>
          <a:xfrm>
            <a:off x="442913" y="6057899"/>
            <a:ext cx="378584" cy="450467"/>
          </a:xfrm>
          <a:prstGeom prst="rect">
            <a:avLst/>
          </a:prstGeom>
        </p:spPr>
      </p:pic>
    </p:spTree>
    <p:extLst>
      <p:ext uri="{BB962C8B-B14F-4D97-AF65-F5344CB8AC3E}">
        <p14:creationId xmlns:p14="http://schemas.microsoft.com/office/powerpoint/2010/main" val="3369965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EC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pic>
        <p:nvPicPr>
          <p:cNvPr id="2" name="Picture 1">
            <a:extLst>
              <a:ext uri="{FF2B5EF4-FFF2-40B4-BE49-F238E27FC236}">
                <a16:creationId xmlns:a16="http://schemas.microsoft.com/office/drawing/2014/main" id="{249C6916-6353-9C78-EEF5-67FE2F104B52}"/>
              </a:ext>
            </a:extLst>
          </p:cNvPr>
          <p:cNvPicPr>
            <a:picLocks noChangeAspect="1"/>
          </p:cNvPicPr>
          <p:nvPr userDrawn="1"/>
        </p:nvPicPr>
        <p:blipFill>
          <a:blip r:embed="rId2"/>
          <a:stretch>
            <a:fillRect/>
          </a:stretch>
        </p:blipFill>
        <p:spPr>
          <a:xfrm>
            <a:off x="442913" y="6057899"/>
            <a:ext cx="378584" cy="450467"/>
          </a:xfrm>
          <a:prstGeom prst="rect">
            <a:avLst/>
          </a:prstGeom>
        </p:spPr>
      </p:pic>
    </p:spTree>
    <p:extLst>
      <p:ext uri="{BB962C8B-B14F-4D97-AF65-F5344CB8AC3E}">
        <p14:creationId xmlns:p14="http://schemas.microsoft.com/office/powerpoint/2010/main" val="401795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4D4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5B0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5B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6057899"/>
            <a:ext cx="378584" cy="450467"/>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5B0AC"/>
                </a:solidFill>
              </a:defRPr>
            </a:lvl1pPr>
          </a:lstStyle>
          <a:p>
            <a:pPr lvl="0"/>
            <a:r>
              <a:rPr lang="en-GB" dirty="0"/>
              <a:t>Click to edit Master text styles</a:t>
            </a:r>
          </a:p>
        </p:txBody>
      </p:sp>
    </p:spTree>
    <p:extLst>
      <p:ext uri="{BB962C8B-B14F-4D97-AF65-F5344CB8AC3E}">
        <p14:creationId xmlns:p14="http://schemas.microsoft.com/office/powerpoint/2010/main" val="871204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90F54-2FD9-B744-B972-C1D92C843C23}"/>
              </a:ext>
            </a:extLst>
          </p:cNvPr>
          <p:cNvSpPr/>
          <p:nvPr userDrawn="1"/>
        </p:nvSpPr>
        <p:spPr>
          <a:xfrm>
            <a:off x="1" y="431386"/>
            <a:ext cx="12191999" cy="6300787"/>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D96A658-0183-444F-91C4-2F380978AAE1}"/>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E6005B"/>
                </a:solidFill>
              </a:rPr>
              <a:t>Thank you</a:t>
            </a:r>
          </a:p>
        </p:txBody>
      </p:sp>
      <p:pic>
        <p:nvPicPr>
          <p:cNvPr id="2" name="Picture 1">
            <a:extLst>
              <a:ext uri="{FF2B5EF4-FFF2-40B4-BE49-F238E27FC236}">
                <a16:creationId xmlns:a16="http://schemas.microsoft.com/office/drawing/2014/main" id="{EA559062-1FB6-90C7-C040-87638801C687}"/>
              </a:ext>
            </a:extLst>
          </p:cNvPr>
          <p:cNvPicPr>
            <a:picLocks noChangeAspect="1"/>
          </p:cNvPicPr>
          <p:nvPr userDrawn="1"/>
        </p:nvPicPr>
        <p:blipFill>
          <a:blip r:embed="rId2"/>
          <a:stretch>
            <a:fillRect/>
          </a:stretch>
        </p:blipFill>
        <p:spPr>
          <a:xfrm>
            <a:off x="442913" y="800100"/>
            <a:ext cx="2232554" cy="657868"/>
          </a:xfrm>
          <a:prstGeom prst="rect">
            <a:avLst/>
          </a:prstGeom>
        </p:spPr>
      </p:pic>
    </p:spTree>
    <p:extLst>
      <p:ext uri="{BB962C8B-B14F-4D97-AF65-F5344CB8AC3E}">
        <p14:creationId xmlns:p14="http://schemas.microsoft.com/office/powerpoint/2010/main" val="1659629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3252D-FA87-8946-98E6-F10F7EFB191B}"/>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9E043D"/>
                </a:solidFill>
              </a:rPr>
              <a:t>Thank you</a:t>
            </a:r>
          </a:p>
        </p:txBody>
      </p:sp>
      <p:pic>
        <p:nvPicPr>
          <p:cNvPr id="3" name="Picture 2">
            <a:extLst>
              <a:ext uri="{FF2B5EF4-FFF2-40B4-BE49-F238E27FC236}">
                <a16:creationId xmlns:a16="http://schemas.microsoft.com/office/drawing/2014/main" id="{AD491716-9765-62BA-437B-C8C181380F3B}"/>
              </a:ext>
            </a:extLst>
          </p:cNvPr>
          <p:cNvPicPr>
            <a:picLocks noChangeAspect="1"/>
          </p:cNvPicPr>
          <p:nvPr userDrawn="1"/>
        </p:nvPicPr>
        <p:blipFill>
          <a:blip r:embed="rId2"/>
          <a:stretch>
            <a:fillRect/>
          </a:stretch>
        </p:blipFill>
        <p:spPr>
          <a:xfrm>
            <a:off x="442913" y="800100"/>
            <a:ext cx="2232554" cy="657868"/>
          </a:xfrm>
          <a:prstGeom prst="rect">
            <a:avLst/>
          </a:prstGeom>
        </p:spPr>
      </p:pic>
    </p:spTree>
    <p:extLst>
      <p:ext uri="{BB962C8B-B14F-4D97-AF65-F5344CB8AC3E}">
        <p14:creationId xmlns:p14="http://schemas.microsoft.com/office/powerpoint/2010/main" val="287245452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18EEC-D27C-9844-8F9A-431793B5929C}"/>
              </a:ext>
            </a:extLst>
          </p:cNvPr>
          <p:cNvSpPr/>
          <p:nvPr userDrawn="1"/>
        </p:nvSpPr>
        <p:spPr>
          <a:xfrm>
            <a:off x="0" y="441325"/>
            <a:ext cx="12191999" cy="6300787"/>
          </a:xfrm>
          <a:prstGeom prst="rect">
            <a:avLst/>
          </a:prstGeom>
          <a:solidFill>
            <a:srgbClr val="4D4D4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E3E8BC-7439-0742-A9FC-77BBB38EF7AF}"/>
              </a:ext>
            </a:extLst>
          </p:cNvPr>
          <p:cNvPicPr>
            <a:picLocks noChangeAspect="1"/>
          </p:cNvPicPr>
          <p:nvPr userDrawn="1"/>
        </p:nvPicPr>
        <p:blipFill>
          <a:blip r:embed="rId2"/>
          <a:stretch>
            <a:fillRect/>
          </a:stretch>
        </p:blipFill>
        <p:spPr>
          <a:xfrm>
            <a:off x="442913" y="800100"/>
            <a:ext cx="2232554" cy="657868"/>
          </a:xfrm>
          <a:prstGeom prst="rect">
            <a:avLst/>
          </a:prstGeom>
        </p:spPr>
      </p:pic>
      <p:sp>
        <p:nvSpPr>
          <p:cNvPr id="9" name="TextBox 8">
            <a:extLst>
              <a:ext uri="{FF2B5EF4-FFF2-40B4-BE49-F238E27FC236}">
                <a16:creationId xmlns:a16="http://schemas.microsoft.com/office/drawing/2014/main" id="{C3E62ECB-71C5-2342-A1AF-B7DAA1E1B964}"/>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spTree>
    <p:extLst>
      <p:ext uri="{BB962C8B-B14F-4D97-AF65-F5344CB8AC3E}">
        <p14:creationId xmlns:p14="http://schemas.microsoft.com/office/powerpoint/2010/main" val="343949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4D4D4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Date Placeholder 3">
            <a:extLst>
              <a:ext uri="{FF2B5EF4-FFF2-40B4-BE49-F238E27FC236}">
                <a16:creationId xmlns:a16="http://schemas.microsoft.com/office/drawing/2014/main" id="{407DCF46-D938-064E-964C-1B90111009F0}"/>
              </a:ext>
            </a:extLst>
          </p:cNvPr>
          <p:cNvSpPr>
            <a:spLocks noGrp="1"/>
          </p:cNvSpPr>
          <p:nvPr>
            <p:ph type="dt" sz="half" idx="10"/>
          </p:nvPr>
        </p:nvSpPr>
        <p:spPr>
          <a:xfrm>
            <a:off x="6275388" y="6057899"/>
            <a:ext cx="5473699"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25/04/2025</a:t>
            </a:fld>
            <a:endParaRPr lang="en-US" dirty="0"/>
          </a:p>
        </p:txBody>
      </p:sp>
      <p:pic>
        <p:nvPicPr>
          <p:cNvPr id="4" name="Picture 3">
            <a:extLst>
              <a:ext uri="{FF2B5EF4-FFF2-40B4-BE49-F238E27FC236}">
                <a16:creationId xmlns:a16="http://schemas.microsoft.com/office/drawing/2014/main" id="{2B73EECD-0ECE-ED5E-5212-3C9EF6CA48A3}"/>
              </a:ext>
            </a:extLst>
          </p:cNvPr>
          <p:cNvPicPr>
            <a:picLocks noChangeAspect="1"/>
          </p:cNvPicPr>
          <p:nvPr userDrawn="1"/>
        </p:nvPicPr>
        <p:blipFill>
          <a:blip r:embed="rId2"/>
          <a:stretch>
            <a:fillRect/>
          </a:stretch>
        </p:blipFill>
        <p:spPr>
          <a:xfrm>
            <a:off x="442913" y="800100"/>
            <a:ext cx="2232554" cy="657868"/>
          </a:xfrm>
          <a:prstGeom prst="rect">
            <a:avLst/>
          </a:prstGeom>
        </p:spPr>
      </p:pic>
    </p:spTree>
    <p:extLst>
      <p:ext uri="{BB962C8B-B14F-4D97-AF65-F5344CB8AC3E}">
        <p14:creationId xmlns:p14="http://schemas.microsoft.com/office/powerpoint/2010/main" val="336742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pic>
        <p:nvPicPr>
          <p:cNvPr id="2" name="Picture 1">
            <a:extLst>
              <a:ext uri="{FF2B5EF4-FFF2-40B4-BE49-F238E27FC236}">
                <a16:creationId xmlns:a16="http://schemas.microsoft.com/office/drawing/2014/main" id="{528E6512-772A-EDFD-5262-D0783030EB33}"/>
              </a:ext>
            </a:extLst>
          </p:cNvPr>
          <p:cNvPicPr>
            <a:picLocks noChangeAspect="1"/>
          </p:cNvPicPr>
          <p:nvPr userDrawn="1"/>
        </p:nvPicPr>
        <p:blipFill>
          <a:blip r:embed="rId2"/>
          <a:stretch>
            <a:fillRect/>
          </a:stretch>
        </p:blipFill>
        <p:spPr>
          <a:xfrm>
            <a:off x="442912" y="6057899"/>
            <a:ext cx="378585" cy="450468"/>
          </a:xfrm>
          <a:prstGeom prst="rect">
            <a:avLst/>
          </a:prstGeom>
        </p:spPr>
      </p:pic>
    </p:spTree>
    <p:extLst>
      <p:ext uri="{BB962C8B-B14F-4D97-AF65-F5344CB8AC3E}">
        <p14:creationId xmlns:p14="http://schemas.microsoft.com/office/powerpoint/2010/main" val="38345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02FDF06-1A80-1548-5B4E-BE46CA969475}"/>
              </a:ext>
            </a:extLst>
          </p:cNvPr>
          <p:cNvPicPr>
            <a:picLocks noChangeAspect="1"/>
          </p:cNvPicPr>
          <p:nvPr userDrawn="1"/>
        </p:nvPicPr>
        <p:blipFill>
          <a:blip r:embed="rId2"/>
          <a:stretch>
            <a:fillRect/>
          </a:stretch>
        </p:blipFill>
        <p:spPr>
          <a:xfrm>
            <a:off x="442912" y="6057899"/>
            <a:ext cx="378585" cy="450468"/>
          </a:xfrm>
          <a:prstGeom prst="rect">
            <a:avLst/>
          </a:prstGeom>
        </p:spPr>
      </p:pic>
    </p:spTree>
    <p:extLst>
      <p:ext uri="{BB962C8B-B14F-4D97-AF65-F5344CB8AC3E}">
        <p14:creationId xmlns:p14="http://schemas.microsoft.com/office/powerpoint/2010/main" val="333030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5" name="Rectangle 4">
            <a:extLst>
              <a:ext uri="{FF2B5EF4-FFF2-40B4-BE49-F238E27FC236}">
                <a16:creationId xmlns:a16="http://schemas.microsoft.com/office/drawing/2014/main" id="{83CF8FDB-11E0-114D-9049-11851FC6CA6B}"/>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81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389292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6B1992F-566F-3F4F-76E9-DBDB00863C7E}"/>
              </a:ext>
            </a:extLst>
          </p:cNvPr>
          <p:cNvPicPr>
            <a:picLocks noChangeAspect="1"/>
          </p:cNvPicPr>
          <p:nvPr userDrawn="1"/>
        </p:nvPicPr>
        <p:blipFill>
          <a:blip r:embed="rId2"/>
          <a:stretch>
            <a:fillRect/>
          </a:stretch>
        </p:blipFill>
        <p:spPr>
          <a:xfrm>
            <a:off x="442912" y="6057899"/>
            <a:ext cx="378585" cy="450468"/>
          </a:xfrm>
          <a:prstGeom prst="rect">
            <a:avLst/>
          </a:prstGeom>
        </p:spPr>
      </p:pic>
    </p:spTree>
    <p:extLst>
      <p:ext uri="{BB962C8B-B14F-4D97-AF65-F5344CB8AC3E}">
        <p14:creationId xmlns:p14="http://schemas.microsoft.com/office/powerpoint/2010/main" val="14731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16" name="Text Placeholder 11">
            <a:extLst>
              <a:ext uri="{FF2B5EF4-FFF2-40B4-BE49-F238E27FC236}">
                <a16:creationId xmlns:a16="http://schemas.microsoft.com/office/drawing/2014/main" id="{44B35524-0F00-1A4F-8D8A-436C8810069B}"/>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Rectangle 11">
            <a:extLst>
              <a:ext uri="{FF2B5EF4-FFF2-40B4-BE49-F238E27FC236}">
                <a16:creationId xmlns:a16="http://schemas.microsoft.com/office/drawing/2014/main" id="{30F691ED-EF65-C446-B3BD-FB970876AB4D}"/>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AC6DAE-40C2-FC4C-9C8A-8F55F3ECD49F}"/>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4527AEF-677D-E53C-C6D0-3F1665BED00E}"/>
              </a:ext>
            </a:extLst>
          </p:cNvPr>
          <p:cNvPicPr>
            <a:picLocks noChangeAspect="1"/>
          </p:cNvPicPr>
          <p:nvPr userDrawn="1"/>
        </p:nvPicPr>
        <p:blipFill>
          <a:blip r:embed="rId2"/>
          <a:stretch>
            <a:fillRect/>
          </a:stretch>
        </p:blipFill>
        <p:spPr>
          <a:xfrm>
            <a:off x="442912" y="6057899"/>
            <a:ext cx="378585" cy="450468"/>
          </a:xfrm>
          <a:prstGeom prst="rect">
            <a:avLst/>
          </a:prstGeom>
        </p:spPr>
      </p:pic>
    </p:spTree>
    <p:extLst>
      <p:ext uri="{BB962C8B-B14F-4D97-AF65-F5344CB8AC3E}">
        <p14:creationId xmlns:p14="http://schemas.microsoft.com/office/powerpoint/2010/main" val="241717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195769896"/>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52" r:id="rId4"/>
    <p:sldLayoutId id="2147483676" r:id="rId5"/>
    <p:sldLayoutId id="2147483670" r:id="rId6"/>
    <p:sldLayoutId id="2147483684" r:id="rId7"/>
    <p:sldLayoutId id="2147483659" r:id="rId8"/>
    <p:sldLayoutId id="2147483653" r:id="rId9"/>
    <p:sldLayoutId id="2147483679" r:id="rId10"/>
    <p:sldLayoutId id="2147483680" r:id="rId11"/>
    <p:sldLayoutId id="2147483677" r:id="rId12"/>
    <p:sldLayoutId id="2147483678" r:id="rId13"/>
    <p:sldLayoutId id="2147483683" r:id="rId14"/>
    <p:sldLayoutId id="2147483651" r:id="rId15"/>
    <p:sldLayoutId id="2147483669" r:id="rId16"/>
    <p:sldLayoutId id="2147483662" r:id="rId17"/>
    <p:sldLayoutId id="2147483667" r:id="rId18"/>
    <p:sldLayoutId id="2147483663" r:id="rId19"/>
    <p:sldLayoutId id="2147483661" r:id="rId20"/>
    <p:sldLayoutId id="2147483668" r:id="rId21"/>
    <p:sldLayoutId id="2147483660" r:id="rId22"/>
    <p:sldLayoutId id="2147483687" r:id="rId23"/>
    <p:sldLayoutId id="2147483688" r:id="rId24"/>
    <p:sldLayoutId id="2147483689" r:id="rId25"/>
    <p:sldLayoutId id="2147483685" r:id="rId26"/>
    <p:sldLayoutId id="2147483658" r:id="rId27"/>
    <p:sldLayoutId id="2147483686" r:id="rId28"/>
  </p:sldLayoutIdLst>
  <p:hf sldNum="0" hdr="0"/>
  <p:txStyles>
    <p:title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A4A3A4"/>
          </p15:clr>
        </p15:guide>
        <p15:guide id="2" orient="horz" pos="278" userDrawn="1">
          <p15:clr>
            <a:srgbClr val="A4A3A4"/>
          </p15:clr>
        </p15:guide>
        <p15:guide id="3" pos="2502" userDrawn="1">
          <p15:clr>
            <a:srgbClr val="A4A3A4"/>
          </p15:clr>
        </p15:guide>
        <p15:guide id="4" pos="2729" userDrawn="1">
          <p15:clr>
            <a:srgbClr val="A4A3A4"/>
          </p15:clr>
        </p15:guide>
        <p15:guide id="5" pos="4951" userDrawn="1">
          <p15:clr>
            <a:srgbClr val="A4A3A4"/>
          </p15:clr>
        </p15:guide>
        <p15:guide id="6" pos="5178" userDrawn="1">
          <p15:clr>
            <a:srgbClr val="A4A3A4"/>
          </p15:clr>
        </p15:guide>
        <p15:guide id="7" pos="7401" userDrawn="1">
          <p15:clr>
            <a:srgbClr val="A4A3A4"/>
          </p15:clr>
        </p15:guide>
        <p15:guide id="8" orient="horz" pos="504" userDrawn="1">
          <p15:clr>
            <a:srgbClr val="A4A3A4"/>
          </p15:clr>
        </p15:guide>
        <p15:guide id="9" orient="horz" pos="3816" userDrawn="1">
          <p15:clr>
            <a:srgbClr val="A4A3A4"/>
          </p15:clr>
        </p15:guide>
        <p15:guide id="10" orient="horz" pos="4042" userDrawn="1">
          <p15:clr>
            <a:srgbClr val="A4A3A4"/>
          </p15:clr>
        </p15:guide>
        <p15:guide id="11" pos="3727" userDrawn="1">
          <p15:clr>
            <a:srgbClr val="A4A3A4"/>
          </p15:clr>
        </p15:guide>
        <p15:guide id="12" pos="3953" userDrawn="1">
          <p15:clr>
            <a:srgbClr val="A4A3A4"/>
          </p15:clr>
        </p15:guide>
        <p15:guide id="13" orient="horz" pos="3589" userDrawn="1">
          <p15:clr>
            <a:srgbClr val="A4A3A4"/>
          </p15:clr>
        </p15:guide>
        <p15:guide id="14" orient="horz" pos="1139" userDrawn="1">
          <p15:clr>
            <a:srgbClr val="A4A3A4"/>
          </p15:clr>
        </p15:guide>
        <p15:guide id="15" orient="horz" pos="1253"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bps.org.uk/psychologist/psychological-literacy-classroom-real-world" TargetMode="External"/><Relationship Id="rId2" Type="http://schemas.openxmlformats.org/officeDocument/2006/relationships/hyperlink" Target="https://psycnet.apa.org/doi/10.1037/h0028988" TargetMode="External"/><Relationship Id="rId1" Type="http://schemas.openxmlformats.org/officeDocument/2006/relationships/slideLayout" Target="../slideLayouts/slideLayout5.xml"/><Relationship Id="rId5" Type="http://schemas.openxmlformats.org/officeDocument/2006/relationships/hyperlink" Target="https://www.frontiersin.org/journals/education/articles/10.3389/feduc.2022.790600/full" TargetMode="External"/><Relationship Id="rId4" Type="http://schemas.openxmlformats.org/officeDocument/2006/relationships/hyperlink" Target="https://files.eric.ed.gov/fulltext/EJ1146565.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explore.bps.org.uk/content/bpsptr/23/1/4"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blogs.shu.edu/icupo/" TargetMode="External"/><Relationship Id="rId2" Type="http://schemas.openxmlformats.org/officeDocument/2006/relationships/hyperlink" Target="https://osf.io/6vz8s" TargetMode="Externa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osf.io/6vz8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link.springer.com/referenceworkentry/10.1007/978-3-030-26248-8_42-2" TargetMode="External"/><Relationship Id="rId2" Type="http://schemas.openxmlformats.org/officeDocument/2006/relationships/hyperlink" Target="https://www.bps.org.uk/psychologist/psychological-literacy-classroom-real-world" TargetMode="Externa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files.eric.ed.gov/fulltext/EJ1146570.pdf"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DFE8-7E94-7D42-8F57-AE1BC6C92109}"/>
              </a:ext>
            </a:extLst>
          </p:cNvPr>
          <p:cNvSpPr>
            <a:spLocks noGrp="1"/>
          </p:cNvSpPr>
          <p:nvPr>
            <p:ph type="ctrTitle"/>
          </p:nvPr>
        </p:nvSpPr>
        <p:spPr>
          <a:xfrm>
            <a:off x="442912" y="1757680"/>
            <a:ext cx="11306175" cy="2507127"/>
          </a:xfrm>
        </p:spPr>
        <p:txBody>
          <a:bodyPr>
            <a:normAutofit fontScale="90000"/>
          </a:bodyPr>
          <a:lstStyle/>
          <a:p>
            <a:r>
              <a:rPr lang="en-US" dirty="0"/>
              <a:t>Psychology in everyday life: Using psychology to make a difference</a:t>
            </a:r>
          </a:p>
        </p:txBody>
      </p:sp>
      <p:sp>
        <p:nvSpPr>
          <p:cNvPr id="3" name="Subtitle 2">
            <a:extLst>
              <a:ext uri="{FF2B5EF4-FFF2-40B4-BE49-F238E27FC236}">
                <a16:creationId xmlns:a16="http://schemas.microsoft.com/office/drawing/2014/main" id="{6A8E7974-55B9-AA4E-BF3A-6C5D6E054143}"/>
              </a:ext>
            </a:extLst>
          </p:cNvPr>
          <p:cNvSpPr>
            <a:spLocks noGrp="1"/>
          </p:cNvSpPr>
          <p:nvPr>
            <p:ph type="subTitle" idx="1"/>
          </p:nvPr>
        </p:nvSpPr>
        <p:spPr>
          <a:xfrm>
            <a:off x="442914" y="4675978"/>
            <a:ext cx="11306174" cy="1155172"/>
          </a:xfrm>
        </p:spPr>
        <p:txBody>
          <a:bodyPr/>
          <a:lstStyle/>
          <a:p>
            <a:r>
              <a:rPr lang="en-US" dirty="0"/>
              <a:t>Professor Julie Hulme</a:t>
            </a:r>
          </a:p>
          <a:p>
            <a:r>
              <a:rPr lang="en-US" dirty="0"/>
              <a:t>Professor of Psychology Education</a:t>
            </a:r>
          </a:p>
        </p:txBody>
      </p:sp>
      <p:sp>
        <p:nvSpPr>
          <p:cNvPr id="4" name="Date Placeholder 3">
            <a:extLst>
              <a:ext uri="{FF2B5EF4-FFF2-40B4-BE49-F238E27FC236}">
                <a16:creationId xmlns:a16="http://schemas.microsoft.com/office/drawing/2014/main" id="{57AE42C6-E536-1840-A610-282E173ADE52}"/>
              </a:ext>
            </a:extLst>
          </p:cNvPr>
          <p:cNvSpPr>
            <a:spLocks noGrp="1"/>
          </p:cNvSpPr>
          <p:nvPr>
            <p:ph type="dt" sz="half" idx="10"/>
          </p:nvPr>
        </p:nvSpPr>
        <p:spPr/>
        <p:txBody>
          <a:bodyPr/>
          <a:lstStyle/>
          <a:p>
            <a:r>
              <a:rPr lang="en-GB" dirty="0"/>
              <a:t>19</a:t>
            </a:r>
            <a:r>
              <a:rPr lang="en-GB" baseline="30000" dirty="0"/>
              <a:t>th</a:t>
            </a:r>
            <a:r>
              <a:rPr lang="en-GB" dirty="0"/>
              <a:t> March 2025</a:t>
            </a:r>
            <a:endParaRPr lang="en-US" dirty="0"/>
          </a:p>
        </p:txBody>
      </p:sp>
    </p:spTree>
    <p:extLst>
      <p:ext uri="{BB962C8B-B14F-4D97-AF65-F5344CB8AC3E}">
        <p14:creationId xmlns:p14="http://schemas.microsoft.com/office/powerpoint/2010/main" val="238349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36BA5A-B0B1-4E52-AA18-7301F079CA3E}"/>
              </a:ext>
            </a:extLst>
          </p:cNvPr>
          <p:cNvSpPr>
            <a:spLocks noGrp="1"/>
          </p:cNvSpPr>
          <p:nvPr>
            <p:ph type="body" idx="1"/>
          </p:nvPr>
        </p:nvSpPr>
        <p:spPr/>
        <p:txBody>
          <a:bodyPr/>
          <a:lstStyle/>
          <a:p>
            <a:r>
              <a:rPr lang="en-GB" dirty="0"/>
              <a:t>Chapter 3: Learning </a:t>
            </a:r>
          </a:p>
        </p:txBody>
      </p:sp>
      <p:sp>
        <p:nvSpPr>
          <p:cNvPr id="3" name="Content Placeholder 2">
            <a:extLst>
              <a:ext uri="{FF2B5EF4-FFF2-40B4-BE49-F238E27FC236}">
                <a16:creationId xmlns:a16="http://schemas.microsoft.com/office/drawing/2014/main" id="{9241108B-D2F7-6460-42F8-A58F14D7AAD9}"/>
              </a:ext>
            </a:extLst>
          </p:cNvPr>
          <p:cNvSpPr>
            <a:spLocks noGrp="1"/>
          </p:cNvSpPr>
          <p:nvPr>
            <p:ph sz="half" idx="2"/>
          </p:nvPr>
        </p:nvSpPr>
        <p:spPr/>
        <p:txBody>
          <a:bodyPr/>
          <a:lstStyle/>
          <a:p>
            <a:r>
              <a:rPr lang="en-GB" dirty="0"/>
              <a:t>What motivates your learning? </a:t>
            </a:r>
          </a:p>
          <a:p>
            <a:r>
              <a:rPr lang="en-GB" dirty="0"/>
              <a:t>Overcoming difficult content</a:t>
            </a:r>
          </a:p>
          <a:p>
            <a:r>
              <a:rPr lang="en-GB" dirty="0"/>
              <a:t>What constitutes effective learning? How can we learn ‘better’?</a:t>
            </a:r>
          </a:p>
          <a:p>
            <a:r>
              <a:rPr lang="en-GB" dirty="0"/>
              <a:t>Different approaches for different tasks?</a:t>
            </a:r>
          </a:p>
          <a:p>
            <a:r>
              <a:rPr lang="en-GB" dirty="0"/>
              <a:t>What techniques do you use when reading or revising? Do they work?</a:t>
            </a:r>
          </a:p>
        </p:txBody>
      </p:sp>
      <p:sp>
        <p:nvSpPr>
          <p:cNvPr id="4" name="Title 3">
            <a:extLst>
              <a:ext uri="{FF2B5EF4-FFF2-40B4-BE49-F238E27FC236}">
                <a16:creationId xmlns:a16="http://schemas.microsoft.com/office/drawing/2014/main" id="{D3F55AA7-7541-36C5-A7F4-A269A92839B9}"/>
              </a:ext>
            </a:extLst>
          </p:cNvPr>
          <p:cNvSpPr>
            <a:spLocks noGrp="1"/>
          </p:cNvSpPr>
          <p:nvPr>
            <p:ph type="title"/>
          </p:nvPr>
        </p:nvSpPr>
        <p:spPr/>
        <p:txBody>
          <a:bodyPr/>
          <a:lstStyle/>
          <a:p>
            <a:r>
              <a:rPr lang="en-GB" dirty="0"/>
              <a:t>Dipping into a few examples…</a:t>
            </a:r>
          </a:p>
        </p:txBody>
      </p:sp>
    </p:spTree>
    <p:extLst>
      <p:ext uri="{BB962C8B-B14F-4D97-AF65-F5344CB8AC3E}">
        <p14:creationId xmlns:p14="http://schemas.microsoft.com/office/powerpoint/2010/main" val="3160703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AAA5EB-B49E-BCC8-6BFD-F7E6EEFD5C23}"/>
              </a:ext>
            </a:extLst>
          </p:cNvPr>
          <p:cNvSpPr>
            <a:spLocks noGrp="1"/>
          </p:cNvSpPr>
          <p:nvPr>
            <p:ph type="body" idx="1"/>
          </p:nvPr>
        </p:nvSpPr>
        <p:spPr/>
        <p:txBody>
          <a:bodyPr/>
          <a:lstStyle/>
          <a:p>
            <a:r>
              <a:rPr lang="en-GB" dirty="0"/>
              <a:t>Chapter 5: Psychology and family</a:t>
            </a:r>
          </a:p>
        </p:txBody>
      </p:sp>
      <p:sp>
        <p:nvSpPr>
          <p:cNvPr id="3" name="Content Placeholder 2">
            <a:extLst>
              <a:ext uri="{FF2B5EF4-FFF2-40B4-BE49-F238E27FC236}">
                <a16:creationId xmlns:a16="http://schemas.microsoft.com/office/drawing/2014/main" id="{6606A4A7-6948-CC62-163F-71332D9AC38A}"/>
              </a:ext>
            </a:extLst>
          </p:cNvPr>
          <p:cNvSpPr>
            <a:spLocks noGrp="1"/>
          </p:cNvSpPr>
          <p:nvPr>
            <p:ph sz="half" idx="2"/>
          </p:nvPr>
        </p:nvSpPr>
        <p:spPr/>
        <p:txBody>
          <a:bodyPr/>
          <a:lstStyle/>
          <a:p>
            <a:r>
              <a:rPr lang="en-GB" dirty="0"/>
              <a:t>What do traditional psychology textbooks tell us about psychology in family life?</a:t>
            </a:r>
          </a:p>
          <a:p>
            <a:r>
              <a:rPr lang="en-GB" dirty="0"/>
              <a:t>Is it ok to do things differently?</a:t>
            </a:r>
          </a:p>
          <a:p>
            <a:r>
              <a:rPr lang="en-GB" dirty="0"/>
              <a:t>What happens through the life span and how can we get through changes?</a:t>
            </a:r>
          </a:p>
        </p:txBody>
      </p:sp>
      <p:sp>
        <p:nvSpPr>
          <p:cNvPr id="4" name="Title 3">
            <a:extLst>
              <a:ext uri="{FF2B5EF4-FFF2-40B4-BE49-F238E27FC236}">
                <a16:creationId xmlns:a16="http://schemas.microsoft.com/office/drawing/2014/main" id="{4373369B-CBF9-6C94-8BE3-BDEA31DF7BFB}"/>
              </a:ext>
            </a:extLst>
          </p:cNvPr>
          <p:cNvSpPr>
            <a:spLocks noGrp="1"/>
          </p:cNvSpPr>
          <p:nvPr>
            <p:ph type="title"/>
          </p:nvPr>
        </p:nvSpPr>
        <p:spPr/>
        <p:txBody>
          <a:bodyPr/>
          <a:lstStyle/>
          <a:p>
            <a:r>
              <a:rPr lang="en-GB" dirty="0"/>
              <a:t>Dipping into a few examples</a:t>
            </a:r>
          </a:p>
        </p:txBody>
      </p:sp>
    </p:spTree>
    <p:extLst>
      <p:ext uri="{BB962C8B-B14F-4D97-AF65-F5344CB8AC3E}">
        <p14:creationId xmlns:p14="http://schemas.microsoft.com/office/powerpoint/2010/main" val="2221133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7852-48CB-4B56-C2D2-3AF6767E8FE6}"/>
              </a:ext>
            </a:extLst>
          </p:cNvPr>
          <p:cNvSpPr>
            <a:spLocks noGrp="1"/>
          </p:cNvSpPr>
          <p:nvPr>
            <p:ph type="body" idx="1"/>
          </p:nvPr>
        </p:nvSpPr>
        <p:spPr/>
        <p:txBody>
          <a:bodyPr/>
          <a:lstStyle/>
          <a:p>
            <a:r>
              <a:rPr lang="en-GB" dirty="0"/>
              <a:t>Chapter 7: Work and wellbeing</a:t>
            </a:r>
          </a:p>
        </p:txBody>
      </p:sp>
      <p:sp>
        <p:nvSpPr>
          <p:cNvPr id="3" name="Content Placeholder 2">
            <a:extLst>
              <a:ext uri="{FF2B5EF4-FFF2-40B4-BE49-F238E27FC236}">
                <a16:creationId xmlns:a16="http://schemas.microsoft.com/office/drawing/2014/main" id="{C9E5E627-F7F4-A9AD-060E-B306B9E49200}"/>
              </a:ext>
            </a:extLst>
          </p:cNvPr>
          <p:cNvSpPr>
            <a:spLocks noGrp="1"/>
          </p:cNvSpPr>
          <p:nvPr>
            <p:ph sz="half" idx="2"/>
          </p:nvPr>
        </p:nvSpPr>
        <p:spPr/>
        <p:txBody>
          <a:bodyPr/>
          <a:lstStyle/>
          <a:p>
            <a:r>
              <a:rPr lang="en-GB" dirty="0"/>
              <a:t>What is work-life balance, and how can I achieve it?</a:t>
            </a:r>
          </a:p>
          <a:p>
            <a:r>
              <a:rPr lang="en-GB" dirty="0"/>
              <a:t>Leading and following as psychological skills</a:t>
            </a:r>
          </a:p>
          <a:p>
            <a:r>
              <a:rPr lang="en-GB" dirty="0"/>
              <a:t>Serious leisure??</a:t>
            </a:r>
          </a:p>
        </p:txBody>
      </p:sp>
      <p:sp>
        <p:nvSpPr>
          <p:cNvPr id="4" name="Title 3">
            <a:extLst>
              <a:ext uri="{FF2B5EF4-FFF2-40B4-BE49-F238E27FC236}">
                <a16:creationId xmlns:a16="http://schemas.microsoft.com/office/drawing/2014/main" id="{5DE286BB-CD6B-F1F8-B3CC-E30B0E96CF52}"/>
              </a:ext>
            </a:extLst>
          </p:cNvPr>
          <p:cNvSpPr>
            <a:spLocks noGrp="1"/>
          </p:cNvSpPr>
          <p:nvPr>
            <p:ph type="title"/>
          </p:nvPr>
        </p:nvSpPr>
        <p:spPr/>
        <p:txBody>
          <a:bodyPr/>
          <a:lstStyle/>
          <a:p>
            <a:r>
              <a:rPr lang="en-GB" dirty="0"/>
              <a:t>Dipping into a few examples</a:t>
            </a:r>
          </a:p>
        </p:txBody>
      </p:sp>
    </p:spTree>
    <p:extLst>
      <p:ext uri="{BB962C8B-B14F-4D97-AF65-F5344CB8AC3E}">
        <p14:creationId xmlns:p14="http://schemas.microsoft.com/office/powerpoint/2010/main" val="4044826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9C607B-9ADD-D2D3-496F-293A6FABA108}"/>
              </a:ext>
            </a:extLst>
          </p:cNvPr>
          <p:cNvSpPr>
            <a:spLocks noGrp="1"/>
          </p:cNvSpPr>
          <p:nvPr>
            <p:ph type="body" idx="1"/>
          </p:nvPr>
        </p:nvSpPr>
        <p:spPr/>
        <p:txBody>
          <a:bodyPr/>
          <a:lstStyle/>
          <a:p>
            <a:r>
              <a:rPr lang="en-GB" dirty="0"/>
              <a:t>Chapter 8: Diversity in the community</a:t>
            </a:r>
          </a:p>
        </p:txBody>
      </p:sp>
      <p:sp>
        <p:nvSpPr>
          <p:cNvPr id="3" name="Content Placeholder 2">
            <a:extLst>
              <a:ext uri="{FF2B5EF4-FFF2-40B4-BE49-F238E27FC236}">
                <a16:creationId xmlns:a16="http://schemas.microsoft.com/office/drawing/2014/main" id="{6B12D3D0-3D64-3F70-D069-A3C933F085E1}"/>
              </a:ext>
            </a:extLst>
          </p:cNvPr>
          <p:cNvSpPr>
            <a:spLocks noGrp="1"/>
          </p:cNvSpPr>
          <p:nvPr>
            <p:ph sz="half" idx="2"/>
          </p:nvPr>
        </p:nvSpPr>
        <p:spPr/>
        <p:txBody>
          <a:bodyPr/>
          <a:lstStyle/>
          <a:p>
            <a:r>
              <a:rPr lang="en-GB" dirty="0"/>
              <a:t>Which communities do you belong to?</a:t>
            </a:r>
          </a:p>
          <a:p>
            <a:r>
              <a:rPr lang="en-GB" dirty="0"/>
              <a:t>What do we mean by cultural responsiveness, and how do we get better at it?</a:t>
            </a:r>
          </a:p>
        </p:txBody>
      </p:sp>
      <p:sp>
        <p:nvSpPr>
          <p:cNvPr id="4" name="Title 3">
            <a:extLst>
              <a:ext uri="{FF2B5EF4-FFF2-40B4-BE49-F238E27FC236}">
                <a16:creationId xmlns:a16="http://schemas.microsoft.com/office/drawing/2014/main" id="{4BA33389-4184-BD53-5A02-C6289429A403}"/>
              </a:ext>
            </a:extLst>
          </p:cNvPr>
          <p:cNvSpPr>
            <a:spLocks noGrp="1"/>
          </p:cNvSpPr>
          <p:nvPr>
            <p:ph type="title"/>
          </p:nvPr>
        </p:nvSpPr>
        <p:spPr/>
        <p:txBody>
          <a:bodyPr/>
          <a:lstStyle/>
          <a:p>
            <a:r>
              <a:rPr lang="en-GB" dirty="0"/>
              <a:t>Dipping into a few examples…</a:t>
            </a:r>
          </a:p>
        </p:txBody>
      </p:sp>
    </p:spTree>
    <p:extLst>
      <p:ext uri="{BB962C8B-B14F-4D97-AF65-F5344CB8AC3E}">
        <p14:creationId xmlns:p14="http://schemas.microsoft.com/office/powerpoint/2010/main" val="1156256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A14C34-730F-11EC-4AD3-2358D0811974}"/>
              </a:ext>
            </a:extLst>
          </p:cNvPr>
          <p:cNvSpPr>
            <a:spLocks noGrp="1"/>
          </p:cNvSpPr>
          <p:nvPr>
            <p:ph type="body" idx="1"/>
          </p:nvPr>
        </p:nvSpPr>
        <p:spPr/>
        <p:txBody>
          <a:bodyPr>
            <a:normAutofit fontScale="92500" lnSpcReduction="20000"/>
          </a:bodyPr>
          <a:lstStyle/>
          <a:p>
            <a:r>
              <a:rPr lang="en-GB" dirty="0">
                <a:hlinkClick r:id="rId2"/>
              </a:rPr>
              <a:t>Miller (1969)</a:t>
            </a:r>
            <a:r>
              <a:rPr lang="en-GB" dirty="0"/>
              <a:t> – Psychology as a means of promoting human welfare. </a:t>
            </a:r>
            <a:r>
              <a:rPr lang="en-GB" i="1" dirty="0"/>
              <a:t>American Psychologist, 24</a:t>
            </a:r>
            <a:r>
              <a:rPr lang="en-GB" dirty="0"/>
              <a:t>(12): 1063-1075.</a:t>
            </a:r>
          </a:p>
        </p:txBody>
      </p:sp>
      <p:sp>
        <p:nvSpPr>
          <p:cNvPr id="3" name="Content Placeholder 2">
            <a:extLst>
              <a:ext uri="{FF2B5EF4-FFF2-40B4-BE49-F238E27FC236}">
                <a16:creationId xmlns:a16="http://schemas.microsoft.com/office/drawing/2014/main" id="{D5105DFA-DBEA-304C-D8B5-041824BFF19B}"/>
              </a:ext>
            </a:extLst>
          </p:cNvPr>
          <p:cNvSpPr>
            <a:spLocks noGrp="1"/>
          </p:cNvSpPr>
          <p:nvPr>
            <p:ph sz="half" idx="2"/>
          </p:nvPr>
        </p:nvSpPr>
        <p:spPr>
          <a:xfrm>
            <a:off x="442914" y="2813048"/>
            <a:ext cx="11306174" cy="3244851"/>
          </a:xfrm>
        </p:spPr>
        <p:txBody>
          <a:bodyPr>
            <a:normAutofit fontScale="92500" lnSpcReduction="20000"/>
          </a:bodyPr>
          <a:lstStyle/>
          <a:p>
            <a:r>
              <a:rPr lang="en-GB" dirty="0"/>
              <a:t>“The most urgent problems of our world today are the problems we have made for ourselves” (p. 1063).</a:t>
            </a:r>
          </a:p>
          <a:p>
            <a:r>
              <a:rPr lang="en-GB" dirty="0"/>
              <a:t>Around 10-15% of psychology graduates go into psychology professions – the rest follow different and interesting pathways! But psychology can still be useful to them (</a:t>
            </a:r>
            <a:r>
              <a:rPr lang="en-GB" dirty="0">
                <a:hlinkClick r:id="rId3"/>
              </a:rPr>
              <a:t>Hulme, 2014</a:t>
            </a:r>
            <a:r>
              <a:rPr lang="en-GB" dirty="0"/>
              <a:t>) – and to their communities.</a:t>
            </a:r>
          </a:p>
          <a:p>
            <a:r>
              <a:rPr lang="en-GB" dirty="0">
                <a:hlinkClick r:id="rId4"/>
              </a:rPr>
              <a:t>Banyard &amp; Hulme (2015)</a:t>
            </a:r>
            <a:r>
              <a:rPr lang="en-GB" dirty="0"/>
              <a:t>, </a:t>
            </a:r>
            <a:r>
              <a:rPr lang="en-GB" dirty="0">
                <a:hlinkClick r:id="rId5"/>
              </a:rPr>
              <a:t>Cranney et al. (2022)</a:t>
            </a:r>
            <a:r>
              <a:rPr lang="en-GB" dirty="0"/>
              <a:t> – why isn’t psychology already making a difference to the world around us?</a:t>
            </a:r>
          </a:p>
          <a:p>
            <a:r>
              <a:rPr lang="en-GB" dirty="0"/>
              <a:t>What kind of gift are we giving? And how are we ensuring that those who study psychology know how to (safely and ethically) give it away?</a:t>
            </a:r>
          </a:p>
          <a:p>
            <a:endParaRPr lang="en-GB" dirty="0"/>
          </a:p>
          <a:p>
            <a:endParaRPr lang="en-GB" dirty="0"/>
          </a:p>
          <a:p>
            <a:endParaRPr lang="en-GB" dirty="0"/>
          </a:p>
        </p:txBody>
      </p:sp>
      <p:sp>
        <p:nvSpPr>
          <p:cNvPr id="4" name="Title 3">
            <a:extLst>
              <a:ext uri="{FF2B5EF4-FFF2-40B4-BE49-F238E27FC236}">
                <a16:creationId xmlns:a16="http://schemas.microsoft.com/office/drawing/2014/main" id="{E137FBEC-AB04-5581-0F77-CE440798BC1C}"/>
              </a:ext>
            </a:extLst>
          </p:cNvPr>
          <p:cNvSpPr>
            <a:spLocks noGrp="1"/>
          </p:cNvSpPr>
          <p:nvPr>
            <p:ph type="title"/>
          </p:nvPr>
        </p:nvSpPr>
        <p:spPr/>
        <p:txBody>
          <a:bodyPr/>
          <a:lstStyle/>
          <a:p>
            <a:r>
              <a:rPr lang="en-GB" dirty="0"/>
              <a:t>“Giving psychology away”</a:t>
            </a:r>
          </a:p>
        </p:txBody>
      </p:sp>
    </p:spTree>
    <p:extLst>
      <p:ext uri="{BB962C8B-B14F-4D97-AF65-F5344CB8AC3E}">
        <p14:creationId xmlns:p14="http://schemas.microsoft.com/office/powerpoint/2010/main" val="531833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05A331-BB47-4479-BF19-55AEBDB41227}"/>
              </a:ext>
            </a:extLst>
          </p:cNvPr>
          <p:cNvSpPr>
            <a:spLocks noGrp="1"/>
          </p:cNvSpPr>
          <p:nvPr>
            <p:ph type="title"/>
          </p:nvPr>
        </p:nvSpPr>
        <p:spPr>
          <a:xfrm>
            <a:off x="442912" y="536028"/>
            <a:ext cx="10035902" cy="1008993"/>
          </a:xfrm>
        </p:spPr>
        <p:txBody>
          <a:bodyPr>
            <a:normAutofit fontScale="90000"/>
          </a:bodyPr>
          <a:lstStyle/>
          <a:p>
            <a:r>
              <a:rPr lang="en-GB" dirty="0"/>
              <a:t>Using psychology to make a difference</a:t>
            </a:r>
          </a:p>
        </p:txBody>
      </p:sp>
      <p:pic>
        <p:nvPicPr>
          <p:cNvPr id="1026" name="Picture 2" descr="Jane Goodall Impact Quotation | &quot;You cannot get through a si… | Flickr">
            <a:extLst>
              <a:ext uri="{FF2B5EF4-FFF2-40B4-BE49-F238E27FC236}">
                <a16:creationId xmlns:a16="http://schemas.microsoft.com/office/drawing/2014/main" id="{370A02F7-56AB-D553-A913-7BD20DEEA6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288"/>
          <a:stretch/>
        </p:blipFill>
        <p:spPr bwMode="auto">
          <a:xfrm>
            <a:off x="8449196" y="2159874"/>
            <a:ext cx="3184000" cy="4162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 Sustainable Development Goals - Supply Chain Sustainability School">
            <a:extLst>
              <a:ext uri="{FF2B5EF4-FFF2-40B4-BE49-F238E27FC236}">
                <a16:creationId xmlns:a16="http://schemas.microsoft.com/office/drawing/2014/main" id="{F5916B8A-50CA-654D-4F31-C11BD8ADD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4" y="1967404"/>
            <a:ext cx="7204188" cy="4354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867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FF8C92-9757-FA15-CC59-075414C94AC9}"/>
              </a:ext>
            </a:extLst>
          </p:cNvPr>
          <p:cNvSpPr>
            <a:spLocks noGrp="1"/>
          </p:cNvSpPr>
          <p:nvPr>
            <p:ph type="title"/>
          </p:nvPr>
        </p:nvSpPr>
        <p:spPr/>
        <p:txBody>
          <a:bodyPr/>
          <a:lstStyle/>
          <a:p>
            <a:r>
              <a:rPr lang="en-GB" dirty="0"/>
              <a:t>Some questions and discussion?</a:t>
            </a:r>
          </a:p>
        </p:txBody>
      </p:sp>
      <p:pic>
        <p:nvPicPr>
          <p:cNvPr id="6" name="Picture 5" descr="Cover of Psychology in everyday life, written by Julie Hulme, published by Oxford University Press. The cover features a pendant light bulb which contains plants. ">
            <a:extLst>
              <a:ext uri="{FF2B5EF4-FFF2-40B4-BE49-F238E27FC236}">
                <a16:creationId xmlns:a16="http://schemas.microsoft.com/office/drawing/2014/main" id="{29C251AD-A948-E16F-A47B-3F5BE06C3271}"/>
              </a:ext>
            </a:extLst>
          </p:cNvPr>
          <p:cNvPicPr>
            <a:picLocks noChangeAspect="1"/>
          </p:cNvPicPr>
          <p:nvPr/>
        </p:nvPicPr>
        <p:blipFill>
          <a:blip r:embed="rId2"/>
          <a:stretch>
            <a:fillRect/>
          </a:stretch>
        </p:blipFill>
        <p:spPr>
          <a:xfrm>
            <a:off x="7659080" y="2143125"/>
            <a:ext cx="3310916" cy="3927174"/>
          </a:xfrm>
          <a:prstGeom prst="rect">
            <a:avLst/>
          </a:prstGeom>
        </p:spPr>
      </p:pic>
      <p:sp>
        <p:nvSpPr>
          <p:cNvPr id="7" name="TextBox 6">
            <a:extLst>
              <a:ext uri="{FF2B5EF4-FFF2-40B4-BE49-F238E27FC236}">
                <a16:creationId xmlns:a16="http://schemas.microsoft.com/office/drawing/2014/main" id="{838BAE53-2AD4-D9B8-C903-F8B716E9C5EF}"/>
              </a:ext>
            </a:extLst>
          </p:cNvPr>
          <p:cNvSpPr txBox="1"/>
          <p:nvPr/>
        </p:nvSpPr>
        <p:spPr>
          <a:xfrm>
            <a:off x="1145039" y="5400279"/>
            <a:ext cx="6514041" cy="670020"/>
          </a:xfrm>
          <a:prstGeom prst="rect">
            <a:avLst/>
          </a:prstGeom>
          <a:noFill/>
        </p:spPr>
        <p:txBody>
          <a:bodyPr wrap="square" lIns="0" tIns="0" rIns="0" bIns="0" rtlCol="0" anchor="b" anchorCtr="0">
            <a:normAutofit/>
          </a:bodyPr>
          <a:lstStyle/>
          <a:p>
            <a:r>
              <a:rPr lang="en-GB" dirty="0"/>
              <a:t>Hulme, J.A. (2025). </a:t>
            </a:r>
            <a:r>
              <a:rPr lang="en-GB" i="1" dirty="0"/>
              <a:t>Psychology in everyday life: Using psychology to make a difference. </a:t>
            </a:r>
            <a:r>
              <a:rPr lang="en-GB" dirty="0"/>
              <a:t>Oxford University Press. </a:t>
            </a:r>
          </a:p>
        </p:txBody>
      </p:sp>
      <p:pic>
        <p:nvPicPr>
          <p:cNvPr id="2050" name="Picture 2" descr="Question Marks on Craft Paper · Free Stock Photo">
            <a:extLst>
              <a:ext uri="{FF2B5EF4-FFF2-40B4-BE49-F238E27FC236}">
                <a16:creationId xmlns:a16="http://schemas.microsoft.com/office/drawing/2014/main" id="{671FE30C-3365-0C17-2733-705F64F61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1" y="2224118"/>
            <a:ext cx="4241800" cy="283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365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54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lstStyle/>
          <a:p>
            <a:r>
              <a:rPr lang="en-US" dirty="0"/>
              <a:t>Outline</a:t>
            </a:r>
          </a:p>
        </p:txBody>
      </p:sp>
      <p:sp>
        <p:nvSpPr>
          <p:cNvPr id="4" name="Text Placeholder 3">
            <a:extLst>
              <a:ext uri="{FF2B5EF4-FFF2-40B4-BE49-F238E27FC236}">
                <a16:creationId xmlns:a16="http://schemas.microsoft.com/office/drawing/2014/main" id="{FE62BB7F-0927-FC45-88E3-FD0CD051722C}"/>
              </a:ext>
            </a:extLst>
          </p:cNvPr>
          <p:cNvSpPr>
            <a:spLocks noGrp="1"/>
          </p:cNvSpPr>
          <p:nvPr>
            <p:ph type="body" sz="quarter" idx="10"/>
          </p:nvPr>
        </p:nvSpPr>
        <p:spPr/>
        <p:txBody>
          <a:bodyPr/>
          <a:lstStyle/>
          <a:p>
            <a:r>
              <a:rPr lang="en-US" dirty="0" err="1"/>
              <a:t>www.ntu.ac.uk</a:t>
            </a:r>
            <a:endParaRPr lang="en-US" dirty="0"/>
          </a:p>
        </p:txBody>
      </p:sp>
      <p:sp>
        <p:nvSpPr>
          <p:cNvPr id="6" name="Content Placeholder 5">
            <a:extLst>
              <a:ext uri="{FF2B5EF4-FFF2-40B4-BE49-F238E27FC236}">
                <a16:creationId xmlns:a16="http://schemas.microsoft.com/office/drawing/2014/main" id="{9823224C-1477-4663-09C2-66066F1B0349}"/>
              </a:ext>
            </a:extLst>
          </p:cNvPr>
          <p:cNvSpPr>
            <a:spLocks noGrp="1"/>
          </p:cNvSpPr>
          <p:nvPr>
            <p:ph sz="half" idx="1"/>
          </p:nvPr>
        </p:nvSpPr>
        <p:spPr>
          <a:xfrm>
            <a:off x="442913" y="1989138"/>
            <a:ext cx="5334432" cy="3708400"/>
          </a:xfrm>
        </p:spPr>
        <p:txBody>
          <a:bodyPr/>
          <a:lstStyle/>
          <a:p>
            <a:r>
              <a:rPr lang="en-GB" dirty="0"/>
              <a:t>Understandings of psychology – what do we all mean?</a:t>
            </a:r>
          </a:p>
          <a:p>
            <a:r>
              <a:rPr lang="en-GB" dirty="0"/>
              <a:t>Psychology as a toolkit:</a:t>
            </a:r>
          </a:p>
          <a:p>
            <a:pPr lvl="1"/>
            <a:r>
              <a:rPr lang="en-GB" dirty="0"/>
              <a:t>To meet our personal goals</a:t>
            </a:r>
          </a:p>
          <a:p>
            <a:pPr lvl="1"/>
            <a:r>
              <a:rPr lang="en-GB" dirty="0"/>
              <a:t>To meet our work goals</a:t>
            </a:r>
          </a:p>
          <a:p>
            <a:pPr lvl="1"/>
            <a:r>
              <a:rPr lang="en-GB" dirty="0"/>
              <a:t>To meet our community goals</a:t>
            </a:r>
          </a:p>
          <a:p>
            <a:r>
              <a:rPr lang="en-GB" dirty="0"/>
              <a:t>Giving psychology away – what will you do with it?</a:t>
            </a:r>
          </a:p>
        </p:txBody>
      </p:sp>
      <p:pic>
        <p:nvPicPr>
          <p:cNvPr id="7" name="Picture 6" descr="Cover of Psychology in everyday life, written by Julie Hulme, published by Oxford University Press. The cover features a pendant light bulb which contains plants. ">
            <a:extLst>
              <a:ext uri="{FF2B5EF4-FFF2-40B4-BE49-F238E27FC236}">
                <a16:creationId xmlns:a16="http://schemas.microsoft.com/office/drawing/2014/main" id="{8C98C6F6-FFA1-4047-6C7F-FFD4F84F988F}"/>
              </a:ext>
            </a:extLst>
          </p:cNvPr>
          <p:cNvPicPr>
            <a:picLocks noChangeAspect="1"/>
          </p:cNvPicPr>
          <p:nvPr/>
        </p:nvPicPr>
        <p:blipFill>
          <a:blip r:embed="rId3"/>
          <a:stretch>
            <a:fillRect/>
          </a:stretch>
        </p:blipFill>
        <p:spPr>
          <a:xfrm>
            <a:off x="6495937" y="292418"/>
            <a:ext cx="5418288" cy="6426788"/>
          </a:xfrm>
          <a:prstGeom prst="rect">
            <a:avLst/>
          </a:prstGeom>
        </p:spPr>
      </p:pic>
    </p:spTree>
    <p:extLst>
      <p:ext uri="{BB962C8B-B14F-4D97-AF65-F5344CB8AC3E}">
        <p14:creationId xmlns:p14="http://schemas.microsoft.com/office/powerpoint/2010/main" val="2719722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F9E7C1-2574-9E43-B1EC-9BA24B9D7084}"/>
              </a:ext>
            </a:extLst>
          </p:cNvPr>
          <p:cNvSpPr>
            <a:spLocks noGrp="1"/>
          </p:cNvSpPr>
          <p:nvPr>
            <p:ph type="body" idx="1"/>
          </p:nvPr>
        </p:nvSpPr>
        <p:spPr/>
        <p:txBody>
          <a:bodyPr/>
          <a:lstStyle/>
          <a:p>
            <a:r>
              <a:rPr lang="en-US" dirty="0"/>
              <a:t>(What does it mean to YOU?)</a:t>
            </a:r>
          </a:p>
        </p:txBody>
      </p:sp>
      <p:sp>
        <p:nvSpPr>
          <p:cNvPr id="3" name="Content Placeholder 2">
            <a:extLst>
              <a:ext uri="{FF2B5EF4-FFF2-40B4-BE49-F238E27FC236}">
                <a16:creationId xmlns:a16="http://schemas.microsoft.com/office/drawing/2014/main" id="{BAAC7944-B123-F344-94BE-3F43D978B506}"/>
              </a:ext>
            </a:extLst>
          </p:cNvPr>
          <p:cNvSpPr>
            <a:spLocks noGrp="1"/>
          </p:cNvSpPr>
          <p:nvPr>
            <p:ph sz="half" idx="2"/>
          </p:nvPr>
        </p:nvSpPr>
        <p:spPr>
          <a:xfrm>
            <a:off x="442914" y="2813048"/>
            <a:ext cx="4728526" cy="2884489"/>
          </a:xfrm>
        </p:spPr>
        <p:txBody>
          <a:bodyPr>
            <a:normAutofit fontScale="85000" lnSpcReduction="10000"/>
          </a:bodyPr>
          <a:lstStyle/>
          <a:p>
            <a:pPr marL="0" indent="0">
              <a:buNone/>
            </a:pPr>
            <a:r>
              <a:rPr lang="en-US" dirty="0"/>
              <a:t>Freud?</a:t>
            </a:r>
          </a:p>
          <a:p>
            <a:pPr marL="0" indent="0">
              <a:buNone/>
            </a:pPr>
            <a:r>
              <a:rPr lang="en-US" dirty="0"/>
              <a:t>The science of brain and </a:t>
            </a:r>
            <a:r>
              <a:rPr lang="en-US" dirty="0" err="1"/>
              <a:t>behaviour</a:t>
            </a:r>
            <a:r>
              <a:rPr lang="en-US" dirty="0"/>
              <a:t>?</a:t>
            </a:r>
          </a:p>
          <a:p>
            <a:pPr marL="0" indent="0">
              <a:buNone/>
            </a:pPr>
            <a:r>
              <a:rPr lang="en-US" dirty="0"/>
              <a:t>Understanding the human mind?</a:t>
            </a:r>
          </a:p>
          <a:p>
            <a:pPr marL="0" indent="0">
              <a:buNone/>
            </a:pPr>
            <a:r>
              <a:rPr lang="en-US" dirty="0"/>
              <a:t>Experimental design and statistics?</a:t>
            </a:r>
          </a:p>
          <a:p>
            <a:pPr marL="0" indent="0">
              <a:buNone/>
            </a:pPr>
            <a:r>
              <a:rPr lang="en-US" dirty="0"/>
              <a:t>Analysis of talk and text?</a:t>
            </a:r>
          </a:p>
          <a:p>
            <a:pPr marL="0" indent="0">
              <a:buNone/>
            </a:pPr>
            <a:r>
              <a:rPr lang="en-US" dirty="0"/>
              <a:t>Lots of theory?</a:t>
            </a:r>
          </a:p>
          <a:p>
            <a:pPr marL="0" indent="0">
              <a:buNone/>
            </a:pPr>
            <a:r>
              <a:rPr lang="en-US" dirty="0"/>
              <a:t>???</a:t>
            </a:r>
          </a:p>
        </p:txBody>
      </p:sp>
      <p:sp>
        <p:nvSpPr>
          <p:cNvPr id="4" name="Title 3">
            <a:extLst>
              <a:ext uri="{FF2B5EF4-FFF2-40B4-BE49-F238E27FC236}">
                <a16:creationId xmlns:a16="http://schemas.microsoft.com/office/drawing/2014/main" id="{A6F8A2C9-ABB0-F148-B06C-684146C61012}"/>
              </a:ext>
            </a:extLst>
          </p:cNvPr>
          <p:cNvSpPr>
            <a:spLocks noGrp="1"/>
          </p:cNvSpPr>
          <p:nvPr>
            <p:ph type="title"/>
          </p:nvPr>
        </p:nvSpPr>
        <p:spPr/>
        <p:txBody>
          <a:bodyPr/>
          <a:lstStyle/>
          <a:p>
            <a:r>
              <a:rPr lang="en-US" dirty="0"/>
              <a:t>What do we mean by ‘psychology’?</a:t>
            </a:r>
          </a:p>
        </p:txBody>
      </p:sp>
      <p:sp>
        <p:nvSpPr>
          <p:cNvPr id="5" name="Text Placeholder 4">
            <a:extLst>
              <a:ext uri="{FF2B5EF4-FFF2-40B4-BE49-F238E27FC236}">
                <a16:creationId xmlns:a16="http://schemas.microsoft.com/office/drawing/2014/main" id="{3B1CBC61-2E0B-1846-97E8-2A122B0454DF}"/>
              </a:ext>
            </a:extLst>
          </p:cNvPr>
          <p:cNvSpPr>
            <a:spLocks noGrp="1"/>
          </p:cNvSpPr>
          <p:nvPr>
            <p:ph type="body" sz="quarter" idx="10"/>
          </p:nvPr>
        </p:nvSpPr>
        <p:spPr/>
        <p:txBody>
          <a:bodyPr/>
          <a:lstStyle/>
          <a:p>
            <a:r>
              <a:rPr lang="en-US" dirty="0" err="1"/>
              <a:t>www.ntu.ac.uk</a:t>
            </a:r>
            <a:endParaRPr lang="en-US" dirty="0"/>
          </a:p>
        </p:txBody>
      </p:sp>
      <p:pic>
        <p:nvPicPr>
          <p:cNvPr id="7" name="Picture 6" descr="A screen shot from Wikipedia which shows a definition for the word 'psychology'. It reads: Psychology is the scientific study of mind and behaviour. It's subject matter includes the bahviour of humans and nonhumans, both conscious and unconscious phenomena and mental processes such as thoughts, feelings, and motives. Psychology is an academic discipline of immense scope, crossing the boundaries between the natural and social sciences. Biological psychologists seek an understanding of the emergent properties of brains, linking the discipline to neuroscience. As social scientists, psychologists aim to understand the behaviour of individuals and groups. ">
            <a:extLst>
              <a:ext uri="{FF2B5EF4-FFF2-40B4-BE49-F238E27FC236}">
                <a16:creationId xmlns:a16="http://schemas.microsoft.com/office/drawing/2014/main" id="{B28F92FC-5146-C58A-6827-1BD9F8602D19}"/>
              </a:ext>
            </a:extLst>
          </p:cNvPr>
          <p:cNvPicPr>
            <a:picLocks noChangeAspect="1"/>
          </p:cNvPicPr>
          <p:nvPr/>
        </p:nvPicPr>
        <p:blipFill>
          <a:blip r:embed="rId2"/>
          <a:stretch>
            <a:fillRect/>
          </a:stretch>
        </p:blipFill>
        <p:spPr>
          <a:xfrm>
            <a:off x="5394252" y="1989138"/>
            <a:ext cx="6260803" cy="3568382"/>
          </a:xfrm>
          <a:prstGeom prst="rect">
            <a:avLst/>
          </a:prstGeom>
        </p:spPr>
      </p:pic>
    </p:spTree>
    <p:extLst>
      <p:ext uri="{BB962C8B-B14F-4D97-AF65-F5344CB8AC3E}">
        <p14:creationId xmlns:p14="http://schemas.microsoft.com/office/powerpoint/2010/main" val="15081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D556E-008B-2765-DF9F-6E8E89D7FE2B}"/>
              </a:ext>
            </a:extLst>
          </p:cNvPr>
          <p:cNvSpPr>
            <a:spLocks noGrp="1"/>
          </p:cNvSpPr>
          <p:nvPr>
            <p:ph type="body" idx="1"/>
          </p:nvPr>
        </p:nvSpPr>
        <p:spPr/>
        <p:txBody>
          <a:bodyPr/>
          <a:lstStyle/>
          <a:p>
            <a:r>
              <a:rPr lang="en-GB" dirty="0"/>
              <a:t>Bringing psychology to life…or life to psychology?</a:t>
            </a:r>
          </a:p>
        </p:txBody>
      </p:sp>
      <p:sp>
        <p:nvSpPr>
          <p:cNvPr id="3" name="Content Placeholder 2">
            <a:extLst>
              <a:ext uri="{FF2B5EF4-FFF2-40B4-BE49-F238E27FC236}">
                <a16:creationId xmlns:a16="http://schemas.microsoft.com/office/drawing/2014/main" id="{1B33972E-1992-8F8F-E875-FBED28BF246C}"/>
              </a:ext>
            </a:extLst>
          </p:cNvPr>
          <p:cNvSpPr>
            <a:spLocks noGrp="1"/>
          </p:cNvSpPr>
          <p:nvPr>
            <p:ph sz="half" idx="2"/>
          </p:nvPr>
        </p:nvSpPr>
        <p:spPr/>
        <p:txBody>
          <a:bodyPr>
            <a:normAutofit fontScale="92500"/>
          </a:bodyPr>
          <a:lstStyle/>
          <a:p>
            <a:pPr marL="0" indent="0">
              <a:buNone/>
            </a:pPr>
            <a:r>
              <a:rPr lang="en-GB" sz="2400" dirty="0">
                <a:effectLst/>
                <a:latin typeface="Arial" panose="020B0604020202020204" pitchFamily="34" charset="0"/>
                <a:ea typeface="DengXian" panose="02010600030101010101" pitchFamily="2" charset="-122"/>
                <a:cs typeface="Times New Roman" panose="02020603050405020304" pitchFamily="18" charset="0"/>
              </a:rPr>
              <a:t>“Psychology is an unusual discipline, drawing on natural sciences, social sciences and philosophy (Quality Assurance Agency, 2016). It encompasses all aspects of what it is to be human, covering biology and neuropsychology, social interaction and cultural context, cognitive processing, development from pre-birth to death, all of the things that humans share in common, and all of the ways in which we are diverse. As such, it touches on the life experiences of each and every one of us, and at the same time requires us to study those experiences within an academic context.”</a:t>
            </a:r>
          </a:p>
          <a:p>
            <a:pPr marL="0" indent="0">
              <a:buNone/>
            </a:pPr>
            <a:r>
              <a:rPr lang="en-GB" sz="1600" dirty="0">
                <a:hlinkClick r:id="rId2"/>
              </a:rPr>
              <a:t>Hulme &amp; Kitching (2017)</a:t>
            </a:r>
            <a:endParaRPr lang="en-GB" sz="1600" dirty="0"/>
          </a:p>
        </p:txBody>
      </p:sp>
      <p:sp>
        <p:nvSpPr>
          <p:cNvPr id="4" name="Title 3">
            <a:extLst>
              <a:ext uri="{FF2B5EF4-FFF2-40B4-BE49-F238E27FC236}">
                <a16:creationId xmlns:a16="http://schemas.microsoft.com/office/drawing/2014/main" id="{149DBB62-A177-A9B8-C539-462A33644A97}"/>
              </a:ext>
            </a:extLst>
          </p:cNvPr>
          <p:cNvSpPr>
            <a:spLocks noGrp="1"/>
          </p:cNvSpPr>
          <p:nvPr>
            <p:ph type="title"/>
          </p:nvPr>
        </p:nvSpPr>
        <p:spPr/>
        <p:txBody>
          <a:bodyPr/>
          <a:lstStyle/>
          <a:p>
            <a:r>
              <a:rPr lang="en-GB" dirty="0"/>
              <a:t>The nature of psychology</a:t>
            </a:r>
          </a:p>
        </p:txBody>
      </p:sp>
    </p:spTree>
    <p:extLst>
      <p:ext uri="{BB962C8B-B14F-4D97-AF65-F5344CB8AC3E}">
        <p14:creationId xmlns:p14="http://schemas.microsoft.com/office/powerpoint/2010/main" val="3371878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8D7B14-EC49-9A25-0EC2-E8DF48B3D53E}"/>
              </a:ext>
            </a:extLst>
          </p:cNvPr>
          <p:cNvSpPr>
            <a:spLocks noGrp="1"/>
          </p:cNvSpPr>
          <p:nvPr>
            <p:ph sz="half" idx="2"/>
          </p:nvPr>
        </p:nvSpPr>
        <p:spPr>
          <a:xfrm>
            <a:off x="675670" y="2120851"/>
            <a:ext cx="10866090" cy="2837230"/>
          </a:xfrm>
        </p:spPr>
        <p:txBody>
          <a:bodyPr>
            <a:normAutofit fontScale="47500" lnSpcReduction="20000"/>
          </a:bodyPr>
          <a:lstStyle/>
          <a:p>
            <a:pPr marL="360045" marR="360045" rtl="0"/>
            <a:r>
              <a:rPr lang="en-GB" sz="7000" dirty="0">
                <a:latin typeface="Aptos" panose="020B0004020202020204" pitchFamily="34" charset="0"/>
              </a:rPr>
              <a:t>Psychological literacy: “</a:t>
            </a:r>
            <a:r>
              <a:rPr lang="en-US" sz="7000" b="0" i="0" u="none" strike="noStrike" dirty="0">
                <a:solidFill>
                  <a:srgbClr val="000000"/>
                </a:solidFill>
                <a:effectLst/>
                <a:latin typeface="Aptos" panose="020B0004020202020204" pitchFamily="34" charset="0"/>
              </a:rPr>
              <a:t>the intentional application of psychological knowledge, skills, values and attitudes to achieve personal, work and community (local to global) goals” </a:t>
            </a:r>
          </a:p>
          <a:p>
            <a:pPr marL="131445" marR="360045" indent="0" rtl="0">
              <a:buNone/>
            </a:pPr>
            <a:endParaRPr lang="en-US" sz="3200" b="0" i="0" u="none" strike="noStrike" dirty="0">
              <a:solidFill>
                <a:srgbClr val="000000"/>
              </a:solidFill>
              <a:effectLst/>
              <a:latin typeface="Aptos" panose="020B0004020202020204" pitchFamily="34" charset="0"/>
            </a:endParaRPr>
          </a:p>
          <a:p>
            <a:pPr marL="131445" marR="360045" indent="0" rtl="0">
              <a:buNone/>
            </a:pPr>
            <a:r>
              <a:rPr lang="en-US" sz="3100" b="0" i="0" u="none" strike="noStrike" dirty="0">
                <a:solidFill>
                  <a:srgbClr val="000000"/>
                </a:solidFill>
                <a:effectLst/>
                <a:latin typeface="Aptos" panose="020B0004020202020204" pitchFamily="34" charset="0"/>
              </a:rPr>
              <a:t>(</a:t>
            </a:r>
            <a:r>
              <a:rPr lang="en-US" sz="3100" b="0" i="0" u="none" strike="noStrike" dirty="0">
                <a:solidFill>
                  <a:srgbClr val="000000"/>
                </a:solidFill>
                <a:effectLst/>
                <a:latin typeface="Aptos" panose="020B0004020202020204" pitchFamily="34" charset="0"/>
                <a:hlinkClick r:id="rId2"/>
              </a:rPr>
              <a:t>Nolan et al., 2025</a:t>
            </a:r>
            <a:r>
              <a:rPr lang="en-US" sz="3100" b="0" i="0" u="none" strike="noStrike" dirty="0">
                <a:solidFill>
                  <a:srgbClr val="000000"/>
                </a:solidFill>
                <a:effectLst/>
                <a:latin typeface="Aptos" panose="020B0004020202020204" pitchFamily="34" charset="0"/>
              </a:rPr>
              <a:t>, p. 12)</a:t>
            </a:r>
            <a:endParaRPr lang="en-US" sz="3100" b="0" dirty="0">
              <a:effectLst/>
              <a:latin typeface="Aptos" panose="020B0004020202020204" pitchFamily="34" charset="0"/>
            </a:endParaRPr>
          </a:p>
          <a:p>
            <a:pPr marL="0" indent="0">
              <a:buNone/>
            </a:pPr>
            <a:br>
              <a:rPr lang="en-US" dirty="0"/>
            </a:br>
            <a:endParaRPr lang="en-GB" dirty="0"/>
          </a:p>
        </p:txBody>
      </p:sp>
      <p:sp>
        <p:nvSpPr>
          <p:cNvPr id="4" name="Title 3">
            <a:extLst>
              <a:ext uri="{FF2B5EF4-FFF2-40B4-BE49-F238E27FC236}">
                <a16:creationId xmlns:a16="http://schemas.microsoft.com/office/drawing/2014/main" id="{AA4C5DE2-FA09-CD4B-6DD9-1974754C6B99}"/>
              </a:ext>
            </a:extLst>
          </p:cNvPr>
          <p:cNvSpPr>
            <a:spLocks noGrp="1"/>
          </p:cNvSpPr>
          <p:nvPr>
            <p:ph type="title"/>
          </p:nvPr>
        </p:nvSpPr>
        <p:spPr/>
        <p:txBody>
          <a:bodyPr>
            <a:normAutofit/>
          </a:bodyPr>
          <a:lstStyle/>
          <a:p>
            <a:r>
              <a:rPr lang="en-GB" dirty="0"/>
              <a:t>Psychological literacy</a:t>
            </a:r>
          </a:p>
        </p:txBody>
      </p:sp>
      <p:sp>
        <p:nvSpPr>
          <p:cNvPr id="5" name="Text Placeholder 4">
            <a:extLst>
              <a:ext uri="{FF2B5EF4-FFF2-40B4-BE49-F238E27FC236}">
                <a16:creationId xmlns:a16="http://schemas.microsoft.com/office/drawing/2014/main" id="{521C0243-BD13-A85D-66CE-DE75EDC6B101}"/>
              </a:ext>
            </a:extLst>
          </p:cNvPr>
          <p:cNvSpPr>
            <a:spLocks noGrp="1"/>
          </p:cNvSpPr>
          <p:nvPr>
            <p:ph type="body" sz="quarter" idx="10"/>
          </p:nvPr>
        </p:nvSpPr>
        <p:spPr>
          <a:xfrm>
            <a:off x="7165571" y="5697537"/>
            <a:ext cx="4583515" cy="729251"/>
          </a:xfrm>
        </p:spPr>
        <p:txBody>
          <a:bodyPr/>
          <a:lstStyle/>
          <a:p>
            <a:r>
              <a:rPr lang="en-GB" dirty="0">
                <a:hlinkClick r:id="rId3"/>
              </a:rPr>
              <a:t>International Collaboration on Undergraduate Psychology Outcomes</a:t>
            </a:r>
            <a:endParaRPr lang="en-GB" dirty="0"/>
          </a:p>
        </p:txBody>
      </p:sp>
      <p:pic>
        <p:nvPicPr>
          <p:cNvPr id="11" name="Picture 10" descr="ICUPO logo - International collaboration on undergraduate psychology outcomes">
            <a:extLst>
              <a:ext uri="{FF2B5EF4-FFF2-40B4-BE49-F238E27FC236}">
                <a16:creationId xmlns:a16="http://schemas.microsoft.com/office/drawing/2014/main" id="{65371AB3-DE25-44BA-98B7-68D12D4F699B}"/>
              </a:ext>
            </a:extLst>
          </p:cNvPr>
          <p:cNvPicPr>
            <a:picLocks noChangeAspect="1"/>
          </p:cNvPicPr>
          <p:nvPr/>
        </p:nvPicPr>
        <p:blipFill>
          <a:blip r:embed="rId4"/>
          <a:stretch>
            <a:fillRect/>
          </a:stretch>
        </p:blipFill>
        <p:spPr>
          <a:xfrm>
            <a:off x="3104362" y="4529396"/>
            <a:ext cx="6735115" cy="857370"/>
          </a:xfrm>
          <a:prstGeom prst="rect">
            <a:avLst/>
          </a:prstGeom>
        </p:spPr>
      </p:pic>
    </p:spTree>
    <p:extLst>
      <p:ext uri="{BB962C8B-B14F-4D97-AF65-F5344CB8AC3E}">
        <p14:creationId xmlns:p14="http://schemas.microsoft.com/office/powerpoint/2010/main" val="150658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B26752-0292-FDFA-C443-7DD284B875C6}"/>
              </a:ext>
            </a:extLst>
          </p:cNvPr>
          <p:cNvSpPr>
            <a:spLocks noGrp="1"/>
          </p:cNvSpPr>
          <p:nvPr>
            <p:ph type="body" idx="1"/>
          </p:nvPr>
        </p:nvSpPr>
        <p:spPr>
          <a:xfrm>
            <a:off x="351472" y="3616217"/>
            <a:ext cx="4565968" cy="1230103"/>
          </a:xfrm>
        </p:spPr>
        <p:txBody>
          <a:bodyPr>
            <a:normAutofit fontScale="92500" lnSpcReduction="10000"/>
          </a:bodyPr>
          <a:lstStyle/>
          <a:p>
            <a:r>
              <a:rPr lang="en-GB" sz="2900" dirty="0"/>
              <a:t>What can psychology graduates DO?</a:t>
            </a:r>
          </a:p>
          <a:p>
            <a:r>
              <a:rPr lang="en-GB" sz="1900" b="0" dirty="0">
                <a:hlinkClick r:id="rId2"/>
              </a:rPr>
              <a:t>Nolan et al. (2025, p4)</a:t>
            </a:r>
            <a:endParaRPr lang="en-GB" sz="1900" b="0" dirty="0"/>
          </a:p>
        </p:txBody>
      </p:sp>
      <p:pic>
        <p:nvPicPr>
          <p:cNvPr id="7" name="Content Placeholder 6" descr="The International Competences for Undergraduate Psychology model. There are two core competences - psychological knowledge and psychological research methodologies and methods. And tehre are five psychology-relevant competences - Values and Ethics; Cultural Responsiveness and Diversity; Critical Thinking and Problem-Solving; Communication and Interpersonal Skills; Personal and Professional Development. Personal and Professional Development is in the centre, emphasising its importance to students' current and future lives and goals.">
            <a:extLst>
              <a:ext uri="{FF2B5EF4-FFF2-40B4-BE49-F238E27FC236}">
                <a16:creationId xmlns:a16="http://schemas.microsoft.com/office/drawing/2014/main" id="{43886C79-7BDC-D686-7430-3A57F67E90A8}"/>
              </a:ext>
            </a:extLst>
          </p:cNvPr>
          <p:cNvPicPr>
            <a:picLocks noGrp="1" noChangeAspect="1"/>
          </p:cNvPicPr>
          <p:nvPr>
            <p:ph sz="half" idx="2"/>
          </p:nvPr>
        </p:nvPicPr>
        <p:blipFill>
          <a:blip r:embed="rId3"/>
          <a:stretch>
            <a:fillRect/>
          </a:stretch>
        </p:blipFill>
        <p:spPr>
          <a:xfrm>
            <a:off x="5466080" y="551973"/>
            <a:ext cx="6085840" cy="6159459"/>
          </a:xfrm>
        </p:spPr>
      </p:pic>
      <p:sp>
        <p:nvSpPr>
          <p:cNvPr id="4" name="Title 3">
            <a:extLst>
              <a:ext uri="{FF2B5EF4-FFF2-40B4-BE49-F238E27FC236}">
                <a16:creationId xmlns:a16="http://schemas.microsoft.com/office/drawing/2014/main" id="{1CC72FAE-A1DA-B5E9-3612-079F06C5F4B6}"/>
              </a:ext>
            </a:extLst>
          </p:cNvPr>
          <p:cNvSpPr>
            <a:spLocks noGrp="1"/>
          </p:cNvSpPr>
          <p:nvPr>
            <p:ph type="title"/>
          </p:nvPr>
        </p:nvSpPr>
        <p:spPr>
          <a:xfrm>
            <a:off x="351472" y="1307966"/>
            <a:ext cx="6425248" cy="1001982"/>
          </a:xfrm>
        </p:spPr>
        <p:txBody>
          <a:bodyPr>
            <a:normAutofit fontScale="90000"/>
          </a:bodyPr>
          <a:lstStyle/>
          <a:p>
            <a:r>
              <a:rPr lang="en-GB" dirty="0"/>
              <a:t>International Competences for Undergraduate Psychology</a:t>
            </a:r>
          </a:p>
        </p:txBody>
      </p:sp>
    </p:spTree>
    <p:extLst>
      <p:ext uri="{BB962C8B-B14F-4D97-AF65-F5344CB8AC3E}">
        <p14:creationId xmlns:p14="http://schemas.microsoft.com/office/powerpoint/2010/main" val="4202263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6B447C-A35E-1F82-43BC-D4F6A8D7DFA4}"/>
              </a:ext>
            </a:extLst>
          </p:cNvPr>
          <p:cNvSpPr>
            <a:spLocks noGrp="1"/>
          </p:cNvSpPr>
          <p:nvPr>
            <p:ph type="body" idx="1"/>
          </p:nvPr>
        </p:nvSpPr>
        <p:spPr/>
        <p:txBody>
          <a:bodyPr/>
          <a:lstStyle/>
          <a:p>
            <a:r>
              <a:rPr lang="en-GB" dirty="0"/>
              <a:t>Bringing psychology to life…</a:t>
            </a:r>
          </a:p>
        </p:txBody>
      </p:sp>
      <p:sp>
        <p:nvSpPr>
          <p:cNvPr id="3" name="Content Placeholder 2">
            <a:extLst>
              <a:ext uri="{FF2B5EF4-FFF2-40B4-BE49-F238E27FC236}">
                <a16:creationId xmlns:a16="http://schemas.microsoft.com/office/drawing/2014/main" id="{0BA214CD-67D0-4254-92D8-4945DF375D1C}"/>
              </a:ext>
            </a:extLst>
          </p:cNvPr>
          <p:cNvSpPr>
            <a:spLocks noGrp="1"/>
          </p:cNvSpPr>
          <p:nvPr>
            <p:ph sz="half" idx="2"/>
          </p:nvPr>
        </p:nvSpPr>
        <p:spPr>
          <a:xfrm>
            <a:off x="442915" y="2813048"/>
            <a:ext cx="7502206" cy="2884489"/>
          </a:xfrm>
        </p:spPr>
        <p:txBody>
          <a:bodyPr>
            <a:normAutofit fontScale="92500" lnSpcReduction="10000"/>
          </a:bodyPr>
          <a:lstStyle/>
          <a:p>
            <a:r>
              <a:rPr lang="en-GB" dirty="0"/>
              <a:t>Recognise and teach applications, not only theory</a:t>
            </a:r>
          </a:p>
          <a:p>
            <a:r>
              <a:rPr lang="en-GB" dirty="0"/>
              <a:t>Align intended learning outcomes  with practical opportunities in class and assessments</a:t>
            </a:r>
          </a:p>
          <a:p>
            <a:r>
              <a:rPr lang="en-GB" dirty="0"/>
              <a:t>Model psychologically literate practices – ethics, inclusion, problem solving</a:t>
            </a:r>
          </a:p>
          <a:p>
            <a:pPr marL="0" indent="0">
              <a:buNone/>
            </a:pPr>
            <a:r>
              <a:rPr lang="en-GB" sz="1800" dirty="0"/>
              <a:t>(</a:t>
            </a:r>
            <a:r>
              <a:rPr lang="en-GB" sz="1800" dirty="0">
                <a:hlinkClick r:id="rId2"/>
              </a:rPr>
              <a:t>Hulme, 2014</a:t>
            </a:r>
            <a:r>
              <a:rPr lang="en-GB" sz="1800" dirty="0"/>
              <a:t>; </a:t>
            </a:r>
            <a:r>
              <a:rPr lang="en-GB" sz="1800" dirty="0">
                <a:hlinkClick r:id="rId3"/>
              </a:rPr>
              <a:t>Hulme &amp; Cranney, 2022</a:t>
            </a:r>
            <a:r>
              <a:rPr lang="en-GB" sz="1800" dirty="0"/>
              <a:t>). </a:t>
            </a:r>
          </a:p>
          <a:p>
            <a:r>
              <a:rPr lang="en-GB" dirty="0">
                <a:solidFill>
                  <a:schemeClr val="accent2"/>
                </a:solidFill>
              </a:rPr>
              <a:t>What can we do, rather than what do we know?</a:t>
            </a:r>
          </a:p>
        </p:txBody>
      </p:sp>
      <p:sp>
        <p:nvSpPr>
          <p:cNvPr id="4" name="Title 3">
            <a:extLst>
              <a:ext uri="{FF2B5EF4-FFF2-40B4-BE49-F238E27FC236}">
                <a16:creationId xmlns:a16="http://schemas.microsoft.com/office/drawing/2014/main" id="{C5678DD2-DC5F-73F1-CD45-DF302ADAB35B}"/>
              </a:ext>
            </a:extLst>
          </p:cNvPr>
          <p:cNvSpPr>
            <a:spLocks noGrp="1"/>
          </p:cNvSpPr>
          <p:nvPr>
            <p:ph type="title"/>
          </p:nvPr>
        </p:nvSpPr>
        <p:spPr/>
        <p:txBody>
          <a:bodyPr>
            <a:normAutofit fontScale="90000"/>
          </a:bodyPr>
          <a:lstStyle/>
          <a:p>
            <a:r>
              <a:rPr lang="en-GB" dirty="0"/>
              <a:t>Teaching and learning psychological literacy</a:t>
            </a:r>
          </a:p>
        </p:txBody>
      </p:sp>
      <p:pic>
        <p:nvPicPr>
          <p:cNvPr id="7" name="Picture 6">
            <a:extLst>
              <a:ext uri="{FF2B5EF4-FFF2-40B4-BE49-F238E27FC236}">
                <a16:creationId xmlns:a16="http://schemas.microsoft.com/office/drawing/2014/main" id="{76E1D89E-9C96-D9E0-F75A-20BA6BB01A79}"/>
              </a:ext>
            </a:extLst>
          </p:cNvPr>
          <p:cNvPicPr>
            <a:picLocks noChangeAspect="1"/>
          </p:cNvPicPr>
          <p:nvPr/>
        </p:nvPicPr>
        <p:blipFill>
          <a:blip r:embed="rId4"/>
          <a:stretch>
            <a:fillRect/>
          </a:stretch>
        </p:blipFill>
        <p:spPr>
          <a:xfrm>
            <a:off x="7652265" y="1989138"/>
            <a:ext cx="3838696" cy="3415982"/>
          </a:xfrm>
          <a:prstGeom prst="rect">
            <a:avLst/>
          </a:prstGeom>
        </p:spPr>
      </p:pic>
    </p:spTree>
    <p:extLst>
      <p:ext uri="{BB962C8B-B14F-4D97-AF65-F5344CB8AC3E}">
        <p14:creationId xmlns:p14="http://schemas.microsoft.com/office/powerpoint/2010/main" val="1101951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B4F767-067C-E375-2719-03D6B56625DD}"/>
              </a:ext>
            </a:extLst>
          </p:cNvPr>
          <p:cNvSpPr>
            <a:spLocks noGrp="1"/>
          </p:cNvSpPr>
          <p:nvPr>
            <p:ph type="body" idx="1"/>
          </p:nvPr>
        </p:nvSpPr>
        <p:spPr/>
        <p:txBody>
          <a:bodyPr/>
          <a:lstStyle/>
          <a:p>
            <a:r>
              <a:rPr lang="en-GB" dirty="0"/>
              <a:t>Personal, work, and community (local to global) goals</a:t>
            </a:r>
          </a:p>
        </p:txBody>
      </p:sp>
      <p:sp>
        <p:nvSpPr>
          <p:cNvPr id="4" name="Title 3">
            <a:extLst>
              <a:ext uri="{FF2B5EF4-FFF2-40B4-BE49-F238E27FC236}">
                <a16:creationId xmlns:a16="http://schemas.microsoft.com/office/drawing/2014/main" id="{C0F7A261-2A1E-58CD-0EED-47559530C370}"/>
              </a:ext>
            </a:extLst>
          </p:cNvPr>
          <p:cNvSpPr>
            <a:spLocks noGrp="1"/>
          </p:cNvSpPr>
          <p:nvPr>
            <p:ph type="title"/>
          </p:nvPr>
        </p:nvSpPr>
        <p:spPr/>
        <p:txBody>
          <a:bodyPr/>
          <a:lstStyle/>
          <a:p>
            <a:r>
              <a:rPr lang="en-GB" dirty="0"/>
              <a:t>Psychology in everyday life</a:t>
            </a:r>
          </a:p>
        </p:txBody>
      </p:sp>
      <p:pic>
        <p:nvPicPr>
          <p:cNvPr id="6" name="Content Placeholder 5" descr="Nested ovals - with self in the centre, moving out to family, employability, community, and finally global citizenship. Psychology feeds into all of these. ">
            <a:extLst>
              <a:ext uri="{FF2B5EF4-FFF2-40B4-BE49-F238E27FC236}">
                <a16:creationId xmlns:a16="http://schemas.microsoft.com/office/drawing/2014/main" id="{9D3B3729-1120-00CD-992E-C6DC39A40D74}"/>
              </a:ext>
            </a:extLst>
          </p:cNvPr>
          <p:cNvPicPr>
            <a:picLocks noGrp="1" noChangeAspect="1"/>
          </p:cNvPicPr>
          <p:nvPr>
            <p:ph sz="half" idx="2"/>
          </p:nvPr>
        </p:nvPicPr>
        <p:blipFill rotWithShape="1">
          <a:blip r:embed="rId2"/>
          <a:srcRect b="8580"/>
          <a:stretch/>
        </p:blipFill>
        <p:spPr bwMode="auto">
          <a:xfrm>
            <a:off x="2183935" y="2813048"/>
            <a:ext cx="6522412" cy="335407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87EB3E6F-6A58-A058-6AEF-7DC7E2478E23}"/>
              </a:ext>
            </a:extLst>
          </p:cNvPr>
          <p:cNvSpPr txBox="1"/>
          <p:nvPr/>
        </p:nvSpPr>
        <p:spPr>
          <a:xfrm>
            <a:off x="9723120" y="5913120"/>
            <a:ext cx="1920240" cy="487680"/>
          </a:xfrm>
          <a:prstGeom prst="rect">
            <a:avLst/>
          </a:prstGeom>
          <a:noFill/>
        </p:spPr>
        <p:txBody>
          <a:bodyPr wrap="square" lIns="0" tIns="0" rIns="0" bIns="0" rtlCol="0" anchor="b" anchorCtr="0">
            <a:normAutofit fontScale="92500" lnSpcReduction="10000"/>
          </a:bodyPr>
          <a:lstStyle/>
          <a:p>
            <a:pPr algn="r"/>
            <a:r>
              <a:rPr lang="en-GB" dirty="0">
                <a:hlinkClick r:id="rId3"/>
              </a:rPr>
              <a:t>Hulme et al., 2015</a:t>
            </a:r>
            <a:r>
              <a:rPr lang="en-GB" dirty="0"/>
              <a:t>; Hulme, 2025</a:t>
            </a:r>
          </a:p>
        </p:txBody>
      </p:sp>
    </p:spTree>
    <p:extLst>
      <p:ext uri="{BB962C8B-B14F-4D97-AF65-F5344CB8AC3E}">
        <p14:creationId xmlns:p14="http://schemas.microsoft.com/office/powerpoint/2010/main" val="277365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561106-8CAC-A22D-085E-CB6D4379DD7A}"/>
              </a:ext>
            </a:extLst>
          </p:cNvPr>
          <p:cNvSpPr>
            <a:spLocks noGrp="1"/>
          </p:cNvSpPr>
          <p:nvPr>
            <p:ph type="body" idx="1"/>
          </p:nvPr>
        </p:nvSpPr>
        <p:spPr/>
        <p:txBody>
          <a:bodyPr/>
          <a:lstStyle/>
          <a:p>
            <a:r>
              <a:rPr lang="en-GB" dirty="0"/>
              <a:t>(And what you’ll find inside)</a:t>
            </a:r>
          </a:p>
        </p:txBody>
      </p:sp>
      <p:sp>
        <p:nvSpPr>
          <p:cNvPr id="4" name="Title 3">
            <a:extLst>
              <a:ext uri="{FF2B5EF4-FFF2-40B4-BE49-F238E27FC236}">
                <a16:creationId xmlns:a16="http://schemas.microsoft.com/office/drawing/2014/main" id="{9E8B3C80-62E9-4D6F-EE1A-18C5E2C4BC0E}"/>
              </a:ext>
            </a:extLst>
          </p:cNvPr>
          <p:cNvSpPr>
            <a:spLocks noGrp="1"/>
          </p:cNvSpPr>
          <p:nvPr>
            <p:ph type="title"/>
          </p:nvPr>
        </p:nvSpPr>
        <p:spPr/>
        <p:txBody>
          <a:bodyPr/>
          <a:lstStyle/>
          <a:p>
            <a:r>
              <a:rPr lang="en-GB" dirty="0"/>
              <a:t>Table of contents</a:t>
            </a:r>
          </a:p>
        </p:txBody>
      </p:sp>
      <p:pic>
        <p:nvPicPr>
          <p:cNvPr id="7" name="Picture 6" descr="Table of contents:&#10;1. Introducing the psychology of everyday life (psychological literacy)&#10;2. Psychology and the self&#10;3. Psychology and learning&#10;4. Psychology and health&#10;5. Psychology and the family&#10;6. Psychology at work&#10;7. Managing wellbeing in and around work&#10;8. Psychology and diversity in the community&#10;9. Psychologically literate citizenship: Addressing global challenges&#10;10. Giving psychology away">
            <a:extLst>
              <a:ext uri="{FF2B5EF4-FFF2-40B4-BE49-F238E27FC236}">
                <a16:creationId xmlns:a16="http://schemas.microsoft.com/office/drawing/2014/main" id="{7278502A-6984-BA73-2BA2-298BC3C20ABC}"/>
              </a:ext>
            </a:extLst>
          </p:cNvPr>
          <p:cNvPicPr>
            <a:picLocks noChangeAspect="1"/>
          </p:cNvPicPr>
          <p:nvPr/>
        </p:nvPicPr>
        <p:blipFill>
          <a:blip r:embed="rId2"/>
          <a:srcRect r="21523"/>
          <a:stretch/>
        </p:blipFill>
        <p:spPr>
          <a:xfrm>
            <a:off x="1073813" y="2721608"/>
            <a:ext cx="7531707" cy="3486152"/>
          </a:xfrm>
          <a:prstGeom prst="rect">
            <a:avLst/>
          </a:prstGeom>
        </p:spPr>
      </p:pic>
      <p:pic>
        <p:nvPicPr>
          <p:cNvPr id="8" name="Picture 7" descr="Cover of Psychology in everyday life, written by Julie Hulme, published by Oxford University Press. The cover features a pendant light bulb which contains plants. ">
            <a:extLst>
              <a:ext uri="{FF2B5EF4-FFF2-40B4-BE49-F238E27FC236}">
                <a16:creationId xmlns:a16="http://schemas.microsoft.com/office/drawing/2014/main" id="{321F5E33-D5CF-A5F9-3757-487DD53AF513}"/>
              </a:ext>
            </a:extLst>
          </p:cNvPr>
          <p:cNvPicPr>
            <a:picLocks noChangeAspect="1"/>
          </p:cNvPicPr>
          <p:nvPr/>
        </p:nvPicPr>
        <p:blipFill>
          <a:blip r:embed="rId3"/>
          <a:stretch>
            <a:fillRect/>
          </a:stretch>
        </p:blipFill>
        <p:spPr>
          <a:xfrm>
            <a:off x="8761617" y="1989138"/>
            <a:ext cx="3179740" cy="3771582"/>
          </a:xfrm>
          <a:prstGeom prst="rect">
            <a:avLst/>
          </a:prstGeom>
        </p:spPr>
      </p:pic>
    </p:spTree>
    <p:extLst>
      <p:ext uri="{BB962C8B-B14F-4D97-AF65-F5344CB8AC3E}">
        <p14:creationId xmlns:p14="http://schemas.microsoft.com/office/powerpoint/2010/main" val="1988446010"/>
      </p:ext>
    </p:extLst>
  </p:cSld>
  <p:clrMapOvr>
    <a:masterClrMapping/>
  </p:clrMapOvr>
</p:sld>
</file>

<file path=ppt/theme/theme1.xml><?xml version="1.0" encoding="utf-8"?>
<a:theme xmlns:a="http://schemas.openxmlformats.org/drawingml/2006/main" name="Office Theme">
  <a:themeElements>
    <a:clrScheme name="NTU3">
      <a:dk1>
        <a:srgbClr val="000000"/>
      </a:dk1>
      <a:lt1>
        <a:srgbClr val="FFFFFF"/>
      </a:lt1>
      <a:dk2>
        <a:srgbClr val="000000"/>
      </a:dk2>
      <a:lt2>
        <a:srgbClr val="E5E5E5"/>
      </a:lt2>
      <a:accent1>
        <a:srgbClr val="E5005B"/>
      </a:accent1>
      <a:accent2>
        <a:srgbClr val="9D043D"/>
      </a:accent2>
      <a:accent3>
        <a:srgbClr val="6D951A"/>
      </a:accent3>
      <a:accent4>
        <a:srgbClr val="00A6E1"/>
      </a:accent4>
      <a:accent5>
        <a:srgbClr val="F07C00"/>
      </a:accent5>
      <a:accent6>
        <a:srgbClr val="C7007F"/>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dbe2aa3-3237-4830-85c4-3d48417ef302">
      <Terms xmlns="http://schemas.microsoft.com/office/infopath/2007/PartnerControls"/>
    </lcf76f155ced4ddcb4097134ff3c332f>
    <TaxCatchAll xmlns="b317b901-4ab4-4161-80c3-da5df50c25b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48A64365211844BF30BC3ADD420261" ma:contentTypeVersion="16" ma:contentTypeDescription="Create a new document." ma:contentTypeScope="" ma:versionID="9a07407e67cf0289d778bbf8e76c6249">
  <xsd:schema xmlns:xsd="http://www.w3.org/2001/XMLSchema" xmlns:xs="http://www.w3.org/2001/XMLSchema" xmlns:p="http://schemas.microsoft.com/office/2006/metadata/properties" xmlns:ns2="8dbe2aa3-3237-4830-85c4-3d48417ef302" xmlns:ns3="b317b901-4ab4-4161-80c3-da5df50c25bf" targetNamespace="http://schemas.microsoft.com/office/2006/metadata/properties" ma:root="true" ma:fieldsID="49c7dc47440fc8a2e53776641a2b92d9" ns2:_="" ns3:_="">
    <xsd:import namespace="8dbe2aa3-3237-4830-85c4-3d48417ef302"/>
    <xsd:import namespace="b317b901-4ab4-4161-80c3-da5df50c25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e2aa3-3237-4830-85c4-3d48417ef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2feffd1-2dac-401b-9bc3-5f775bbd14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17b901-4ab4-4161-80c3-da5df50c25b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c232366-5879-4361-8a3f-89451d84f99d}" ma:internalName="TaxCatchAll" ma:showField="CatchAllData" ma:web="b317b901-4ab4-4161-80c3-da5df50c25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063616-57F3-4C87-BB7F-2974CF36DE76}">
  <ds:schemaRefs>
    <ds:schemaRef ds:uri="http://schemas.microsoft.com/sharepoint/v3/contenttype/forms"/>
  </ds:schemaRefs>
</ds:datastoreItem>
</file>

<file path=customXml/itemProps2.xml><?xml version="1.0" encoding="utf-8"?>
<ds:datastoreItem xmlns:ds="http://schemas.openxmlformats.org/officeDocument/2006/customXml" ds:itemID="{71F1859A-D475-4A9D-83E1-80A36DBA260F}">
  <ds:schemaRefs>
    <ds:schemaRef ds:uri="http://schemas.microsoft.com/office/2006/metadata/properties"/>
    <ds:schemaRef ds:uri="http://schemas.microsoft.com/office/infopath/2007/PartnerControls"/>
    <ds:schemaRef ds:uri="8dbe2aa3-3237-4830-85c4-3d48417ef302"/>
    <ds:schemaRef ds:uri="b317b901-4ab4-4161-80c3-da5df50c25bf"/>
  </ds:schemaRefs>
</ds:datastoreItem>
</file>

<file path=customXml/itemProps3.xml><?xml version="1.0" encoding="utf-8"?>
<ds:datastoreItem xmlns:ds="http://schemas.openxmlformats.org/officeDocument/2006/customXml" ds:itemID="{B1F1F557-A8E0-422D-A9E8-DD12D9C169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e2aa3-3237-4830-85c4-3d48417ef302"/>
    <ds:schemaRef ds:uri="b317b901-4ab4-4161-80c3-da5df50c25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941</Words>
  <Application>Microsoft Office PowerPoint</Application>
  <PresentationFormat>Widescreen</PresentationFormat>
  <Paragraphs>82</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Arial</vt:lpstr>
      <vt:lpstr>Calibri</vt:lpstr>
      <vt:lpstr>Karla</vt:lpstr>
      <vt:lpstr>Wingdings</vt:lpstr>
      <vt:lpstr>Office Theme</vt:lpstr>
      <vt:lpstr>Psychology in everyday life: Using psychology to make a difference</vt:lpstr>
      <vt:lpstr>Outline</vt:lpstr>
      <vt:lpstr>What do we mean by ‘psychology’?</vt:lpstr>
      <vt:lpstr>The nature of psychology</vt:lpstr>
      <vt:lpstr>Psychological literacy</vt:lpstr>
      <vt:lpstr>International Competences for Undergraduate Psychology</vt:lpstr>
      <vt:lpstr>Teaching and learning psychological literacy</vt:lpstr>
      <vt:lpstr>Psychology in everyday life</vt:lpstr>
      <vt:lpstr>Table of contents</vt:lpstr>
      <vt:lpstr>Dipping into a few examples…</vt:lpstr>
      <vt:lpstr>Dipping into a few examples</vt:lpstr>
      <vt:lpstr>Dipping into a few examples</vt:lpstr>
      <vt:lpstr>Dipping into a few examples…</vt:lpstr>
      <vt:lpstr>“Giving psychology away”</vt:lpstr>
      <vt:lpstr>Using psychology to make a difference</vt:lpstr>
      <vt:lpstr>Some questions and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Meller</dc:creator>
  <cp:lastModifiedBy>Silvester, Jeremy</cp:lastModifiedBy>
  <cp:revision>84</cp:revision>
  <dcterms:created xsi:type="dcterms:W3CDTF">2020-08-07T10:40:47Z</dcterms:created>
  <dcterms:modified xsi:type="dcterms:W3CDTF">2025-04-25T08:17:18Z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0x010100E248A64365211844BF30BC3ADD420261</vt:lpwstr>
  </property>
  <property fmtid="{D5CDD505-2E9C-101B-9397-08002B2CF9AE}" pid="3" name="MediaServiceImageTags">
    <vt:lpwstr/>
  </property>
</Properties>
</file>