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78" r:id="rId2"/>
    <p:sldId id="262" r:id="rId3"/>
    <p:sldId id="283" r:id="rId4"/>
    <p:sldId id="285" r:id="rId5"/>
    <p:sldId id="286" r:id="rId6"/>
    <p:sldId id="288" r:id="rId7"/>
    <p:sldId id="297" r:id="rId8"/>
    <p:sldId id="299" r:id="rId9"/>
    <p:sldId id="298" r:id="rId10"/>
    <p:sldId id="304" r:id="rId11"/>
    <p:sldId id="290" r:id="rId12"/>
    <p:sldId id="294" r:id="rId13"/>
    <p:sldId id="300" r:id="rId14"/>
    <p:sldId id="306" r:id="rId15"/>
    <p:sldId id="301" r:id="rId16"/>
    <p:sldId id="302" r:id="rId17"/>
    <p:sldId id="296" r:id="rId18"/>
    <p:sldId id="307" r:id="rId19"/>
    <p:sldId id="308" r:id="rId20"/>
    <p:sldId id="309" r:id="rId21"/>
    <p:sldId id="310" r:id="rId22"/>
    <p:sldId id="311" r:id="rId23"/>
    <p:sldId id="312" r:id="rId24"/>
    <p:sldId id="313" r:id="rId25"/>
    <p:sldId id="314" r:id="rId26"/>
    <p:sldId id="27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B1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68060E-F99E-41E7-BFF3-333EE104C345}" v="10" dt="2025-04-05T16:42:00.5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266" autoAdjust="0"/>
    <p:restoredTop sz="53511" autoAdjust="0"/>
  </p:normalViewPr>
  <p:slideViewPr>
    <p:cSldViewPr snapToGrid="0">
      <p:cViewPr varScale="1">
        <p:scale>
          <a:sx n="103" d="100"/>
          <a:sy n="103" d="100"/>
        </p:scale>
        <p:origin x="354" y="108"/>
      </p:cViewPr>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B0876A-0DDD-E847-A973-D2A459CBE5F4}" type="datetimeFigureOut">
              <a:rPr lang="en-GB" smtClean="0"/>
              <a:t>25/04/2025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4A42A4-5C61-AF44-A7BD-628F26FD0418}" type="slidenum">
              <a:rPr lang="en-GB" smtClean="0"/>
              <a:t>‹#›</a:t>
            </a:fld>
            <a:endParaRPr lang="en-GB"/>
          </a:p>
        </p:txBody>
      </p:sp>
    </p:spTree>
    <p:extLst>
      <p:ext uri="{BB962C8B-B14F-4D97-AF65-F5344CB8AC3E}">
        <p14:creationId xmlns:p14="http://schemas.microsoft.com/office/powerpoint/2010/main" val="670448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hesa.ac.uk/data-and-analysis/statistical-first-releases?date_filter%5Bvalue%5D%5Byear%5D=&amp;topic%5B%5D=5"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sz="1800" b="1" i="0" dirty="0">
                <a:solidFill>
                  <a:srgbClr val="000000"/>
                </a:solidFill>
                <a:effectLst/>
                <a:latin typeface="Calibri" panose="020F0502020204030204" pitchFamily="34" charset="0"/>
              </a:rPr>
              <a:t>Title: </a:t>
            </a:r>
            <a:r>
              <a:rPr lang="en-US" sz="1800" b="0" i="0" dirty="0">
                <a:solidFill>
                  <a:srgbClr val="000000"/>
                </a:solidFill>
                <a:effectLst/>
                <a:latin typeface="Calibri" panose="020F0502020204030204" pitchFamily="34" charset="0"/>
              </a:rPr>
              <a:t>Developing and progressing an education-focused career in psychology</a:t>
            </a:r>
          </a:p>
          <a:p>
            <a:pPr algn="l" fontAlgn="base"/>
            <a:br>
              <a:rPr lang="en-US" sz="1800" b="0" i="0" dirty="0">
                <a:solidFill>
                  <a:srgbClr val="000000"/>
                </a:solidFill>
                <a:effectLst/>
                <a:latin typeface="Calibri" panose="020F0502020204030204" pitchFamily="34" charset="0"/>
              </a:rPr>
            </a:br>
            <a:r>
              <a:rPr lang="en-US" sz="1800" b="1" i="0" dirty="0">
                <a:solidFill>
                  <a:srgbClr val="000000"/>
                </a:solidFill>
                <a:effectLst/>
                <a:latin typeface="Calibri" panose="020F0502020204030204" pitchFamily="34" charset="0"/>
              </a:rPr>
              <a:t>Abstract: </a:t>
            </a:r>
            <a:r>
              <a:rPr lang="en-US" sz="1800" b="0" i="0" dirty="0">
                <a:solidFill>
                  <a:srgbClr val="000000"/>
                </a:solidFill>
                <a:effectLst/>
                <a:latin typeface="Calibri" panose="020F0502020204030204" pitchFamily="34" charset="0"/>
              </a:rPr>
              <a:t>Getting promoted in higher education is hard, and getting promoted in the context of an education-focused career is even harder! In this talk, and the subsequent workshop, we will explore how we can turn our teaching into outputs, and use the impact from those to evidence impact for reward and recognition. Julie will take us on a journey using her own career development as a stimulus, and will support us in reflecting on where we are now, identifying our own expertise, and planning what we might want to do next. As an added bonus, she'll also help us to think about the ways we can do all of that while still having a life outside of the job!</a:t>
            </a:r>
          </a:p>
          <a:p>
            <a:pPr algn="l" fontAlgn="base"/>
            <a:endParaRPr lang="en-US" sz="1800" b="0" i="0" dirty="0">
              <a:solidFill>
                <a:srgbClr val="000000"/>
              </a:solidFill>
              <a:effectLst/>
              <a:latin typeface="Calibri" panose="020F0502020204030204" pitchFamily="34" charset="0"/>
            </a:endParaRPr>
          </a:p>
          <a:p>
            <a:pPr algn="l" fontAlgn="base"/>
            <a:r>
              <a:rPr lang="en-US" sz="1800" b="1" i="0" dirty="0">
                <a:solidFill>
                  <a:srgbClr val="000000"/>
                </a:solidFill>
                <a:effectLst/>
                <a:latin typeface="Calibri" panose="020F0502020204030204" pitchFamily="34" charset="0"/>
              </a:rPr>
              <a:t>Bio:</a:t>
            </a:r>
            <a:r>
              <a:rPr lang="en-US" sz="1800" b="0" i="0" dirty="0">
                <a:solidFill>
                  <a:srgbClr val="000000"/>
                </a:solidFill>
                <a:effectLst/>
                <a:latin typeface="Calibri" panose="020F0502020204030204" pitchFamily="34" charset="0"/>
              </a:rPr>
              <a:t> Julie Hulme is a Professor of Psychology Education at Nottingham Trent University, where she is proudly employed on the 'Teaching and Scholarship' career pathway. A former Chair and current member of DART-P, she is a Chartered Psychologist, Principal Fellow of the HEA, and a National Teaching Fellow. She enjoys applying her psychological skills and knowledge to making a difference in higher education, particularly around inclusion, and has a national reputation for championing education-focused academic careers. A self-described "positive disruptor", Julie is always willing to challenge the status quo.</a:t>
            </a:r>
          </a:p>
          <a:p>
            <a:pPr algn="l" fontAlgn="base"/>
            <a:endParaRPr lang="en-US" sz="1800" b="0" i="0" dirty="0">
              <a:solidFill>
                <a:srgbClr val="000000"/>
              </a:solidFill>
              <a:effectLst/>
              <a:latin typeface="Calibri" panose="020F0502020204030204" pitchFamily="34" charset="0"/>
            </a:endParaRPr>
          </a:p>
          <a:p>
            <a:pPr algn="l" fontAlgn="base"/>
            <a:endParaRPr lang="en-US" sz="1800" b="0" i="0" dirty="0">
              <a:solidFill>
                <a:srgbClr val="000000"/>
              </a:solidFill>
              <a:effectLst/>
              <a:latin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914A42A4-5C61-AF44-A7BD-628F26FD0418}" type="slidenum">
              <a:rPr lang="en-GB" smtClean="0"/>
              <a:t>1</a:t>
            </a:fld>
            <a:endParaRPr lang="en-GB"/>
          </a:p>
        </p:txBody>
      </p:sp>
    </p:spTree>
    <p:extLst>
      <p:ext uri="{BB962C8B-B14F-4D97-AF65-F5344CB8AC3E}">
        <p14:creationId xmlns:p14="http://schemas.microsoft.com/office/powerpoint/2010/main" val="195724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240k academic staff – 35% are teaching only = 84,000 people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171413"/>
                </a:solidFill>
                <a:effectLst/>
                <a:latin typeface="Arial" panose="020B0604020202020204" pitchFamily="34" charset="0"/>
              </a:rPr>
              <a:t>“A further 36% of academic staff were on teaching only contracts. This percentage has steadily increased year-on-year since </a:t>
            </a:r>
            <a:r>
              <a:rPr lang="en-GB" b="0" i="0" dirty="0">
                <a:solidFill>
                  <a:srgbClr val="171413"/>
                </a:solidFill>
                <a:effectLst/>
                <a:latin typeface="Arial" panose="020B0604020202020204" pitchFamily="34" charset="0"/>
                <a:hlinkClick r:id="rId3"/>
              </a:rPr>
              <a:t>2015/16</a:t>
            </a:r>
            <a:r>
              <a:rPr lang="en-GB" b="0" i="0" dirty="0">
                <a:solidFill>
                  <a:srgbClr val="171413"/>
                </a:solidFill>
                <a:effectLst/>
                <a:latin typeface="Arial" panose="020B0604020202020204" pitchFamily="34" charset="0"/>
              </a:rPr>
              <a:t>, when it was 26%.” – has risen year on year since 2012.</a:t>
            </a:r>
          </a:p>
          <a:p>
            <a:endParaRPr lang="en-GB" dirty="0"/>
          </a:p>
        </p:txBody>
      </p:sp>
      <p:sp>
        <p:nvSpPr>
          <p:cNvPr id="4" name="Slide Number Placeholder 3"/>
          <p:cNvSpPr>
            <a:spLocks noGrp="1"/>
          </p:cNvSpPr>
          <p:nvPr>
            <p:ph type="sldNum" sz="quarter" idx="5"/>
          </p:nvPr>
        </p:nvSpPr>
        <p:spPr/>
        <p:txBody>
          <a:bodyPr/>
          <a:lstStyle/>
          <a:p>
            <a:fld id="{D7F88987-9C11-FC43-B2CE-3A9A6A29209B}" type="slidenum">
              <a:rPr lang="en-US" smtClean="0"/>
              <a:t>3</a:t>
            </a:fld>
            <a:endParaRPr lang="en-US"/>
          </a:p>
        </p:txBody>
      </p:sp>
    </p:spTree>
    <p:extLst>
      <p:ext uri="{BB962C8B-B14F-4D97-AF65-F5344CB8AC3E}">
        <p14:creationId xmlns:p14="http://schemas.microsoft.com/office/powerpoint/2010/main" val="1963202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4A42A4-5C61-AF44-A7BD-628F26FD0418}" type="slidenum">
              <a:rPr lang="en-GB" smtClean="0"/>
              <a:t>4</a:t>
            </a:fld>
            <a:endParaRPr lang="en-GB"/>
          </a:p>
        </p:txBody>
      </p:sp>
    </p:spTree>
    <p:extLst>
      <p:ext uri="{BB962C8B-B14F-4D97-AF65-F5344CB8AC3E}">
        <p14:creationId xmlns:p14="http://schemas.microsoft.com/office/powerpoint/2010/main" val="749616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F88987-9C11-FC43-B2CE-3A9A6A29209B}" type="slidenum">
              <a:rPr lang="en-US" smtClean="0"/>
              <a:t>8</a:t>
            </a:fld>
            <a:endParaRPr lang="en-US"/>
          </a:p>
        </p:txBody>
      </p:sp>
    </p:spTree>
    <p:extLst>
      <p:ext uri="{BB962C8B-B14F-4D97-AF65-F5344CB8AC3E}">
        <p14:creationId xmlns:p14="http://schemas.microsoft.com/office/powerpoint/2010/main" val="598960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Pink">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A95DA28-5082-4466-8610-52F8C0DC1E32}"/>
              </a:ext>
            </a:extLst>
          </p:cNvPr>
          <p:cNvSpPr>
            <a:spLocks noGrp="1"/>
          </p:cNvSpPr>
          <p:nvPr>
            <p:ph type="subTitle" idx="1" hasCustomPrompt="1"/>
          </p:nvPr>
        </p:nvSpPr>
        <p:spPr>
          <a:xfrm>
            <a:off x="344393" y="2664000"/>
            <a:ext cx="7503607" cy="540000"/>
          </a:xfrm>
        </p:spPr>
        <p:txBody>
          <a:bodyPr lIns="0" tIns="0" rIns="0" bIns="0">
            <a:noAutofit/>
          </a:bodyPr>
          <a:lstStyle>
            <a:lvl1pPr marL="0" indent="0" algn="l">
              <a:buNone/>
              <a:defRPr sz="25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Secondary title</a:t>
            </a:r>
            <a:endParaRPr lang="en-GB" dirty="0"/>
          </a:p>
        </p:txBody>
      </p:sp>
      <p:pic>
        <p:nvPicPr>
          <p:cNvPr id="8" name="Picture 7">
            <a:extLst>
              <a:ext uri="{FF2B5EF4-FFF2-40B4-BE49-F238E27FC236}">
                <a16:creationId xmlns:a16="http://schemas.microsoft.com/office/drawing/2014/main" id="{EAD84A32-8CF7-0049-A245-A2495A2584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000" y="5903912"/>
            <a:ext cx="2819400" cy="635000"/>
          </a:xfrm>
          <a:prstGeom prst="rect">
            <a:avLst/>
          </a:prstGeom>
        </p:spPr>
      </p:pic>
      <p:sp>
        <p:nvSpPr>
          <p:cNvPr id="14" name="Title 1">
            <a:extLst>
              <a:ext uri="{FF2B5EF4-FFF2-40B4-BE49-F238E27FC236}">
                <a16:creationId xmlns:a16="http://schemas.microsoft.com/office/drawing/2014/main" id="{125EDCB8-9E51-CA4D-8A4A-6A87534B0587}"/>
              </a:ext>
            </a:extLst>
          </p:cNvPr>
          <p:cNvSpPr>
            <a:spLocks noGrp="1"/>
          </p:cNvSpPr>
          <p:nvPr>
            <p:ph type="ctrTitle" hasCustomPrompt="1"/>
          </p:nvPr>
        </p:nvSpPr>
        <p:spPr>
          <a:xfrm>
            <a:off x="324001" y="1224000"/>
            <a:ext cx="7523999" cy="1243488"/>
          </a:xfrm>
        </p:spPr>
        <p:txBody>
          <a:bodyPr lIns="0" tIns="0" rIns="0" bIns="0" anchor="b">
            <a:noAutofit/>
          </a:bodyPr>
          <a:lstStyle>
            <a:lvl1pPr algn="l">
              <a:lnSpc>
                <a:spcPts val="4700"/>
              </a:lnSpc>
              <a:defRPr sz="4500" b="1">
                <a:solidFill>
                  <a:schemeClr val="bg1"/>
                </a:solidFill>
              </a:defRPr>
            </a:lvl1pPr>
          </a:lstStyle>
          <a:p>
            <a:r>
              <a:rPr lang="en-US" dirty="0"/>
              <a:t>Presentation Title maximum two lines</a:t>
            </a:r>
            <a:endParaRPr lang="en-GB" dirty="0"/>
          </a:p>
        </p:txBody>
      </p:sp>
    </p:spTree>
    <p:extLst>
      <p:ext uri="{BB962C8B-B14F-4D97-AF65-F5344CB8AC3E}">
        <p14:creationId xmlns:p14="http://schemas.microsoft.com/office/powerpoint/2010/main" val="3796757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 Wicke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0F70930-8A98-453B-93F2-8B9B3B0B927D}"/>
              </a:ext>
            </a:extLst>
          </p:cNvPr>
          <p:cNvSpPr>
            <a:spLocks noGrp="1"/>
          </p:cNvSpPr>
          <p:nvPr>
            <p:ph type="ftr" sz="quarter" idx="11"/>
          </p:nvPr>
        </p:nvSpPr>
        <p:spPr/>
        <p:txBody>
          <a:bodyPr/>
          <a:lstStyle>
            <a:lvl1pPr>
              <a:defRPr>
                <a:solidFill>
                  <a:schemeClr val="bg1"/>
                </a:solidFill>
              </a:defRPr>
            </a:lvl1pPr>
          </a:lstStyle>
          <a:p>
            <a:r>
              <a:rPr lang="en-GB"/>
              <a:t>Presentation title</a:t>
            </a:r>
          </a:p>
        </p:txBody>
      </p:sp>
      <p:sp>
        <p:nvSpPr>
          <p:cNvPr id="6" name="Slide Number Placeholder 5">
            <a:extLst>
              <a:ext uri="{FF2B5EF4-FFF2-40B4-BE49-F238E27FC236}">
                <a16:creationId xmlns:a16="http://schemas.microsoft.com/office/drawing/2014/main" id="{632068D0-9694-4F16-8526-982C67C895CE}"/>
              </a:ext>
            </a:extLst>
          </p:cNvPr>
          <p:cNvSpPr>
            <a:spLocks noGrp="1"/>
          </p:cNvSpPr>
          <p:nvPr>
            <p:ph type="sldNum" sz="quarter" idx="12"/>
          </p:nvPr>
        </p:nvSpPr>
        <p:spPr/>
        <p:txBody>
          <a:bodyPr/>
          <a:lstStyle>
            <a:lvl1pPr>
              <a:defRPr>
                <a:solidFill>
                  <a:schemeClr val="bg1"/>
                </a:solidFill>
              </a:defRPr>
            </a:lvl1pPr>
          </a:lstStyle>
          <a:p>
            <a:fld id="{2987031C-9901-4EF0-9F2F-2A2E1AE069F5}" type="slidenum">
              <a:rPr lang="en-GB" smtClean="0"/>
              <a:pPr/>
              <a:t>‹#›</a:t>
            </a:fld>
            <a:endParaRPr lang="en-GB"/>
          </a:p>
        </p:txBody>
      </p:sp>
      <p:sp>
        <p:nvSpPr>
          <p:cNvPr id="7" name="Title 1">
            <a:extLst>
              <a:ext uri="{FF2B5EF4-FFF2-40B4-BE49-F238E27FC236}">
                <a16:creationId xmlns:a16="http://schemas.microsoft.com/office/drawing/2014/main" id="{5B168903-2300-4448-9062-4621187B3A09}"/>
              </a:ext>
            </a:extLst>
          </p:cNvPr>
          <p:cNvSpPr>
            <a:spLocks noGrp="1"/>
          </p:cNvSpPr>
          <p:nvPr>
            <p:ph type="ctrTitle" hasCustomPrompt="1"/>
          </p:nvPr>
        </p:nvSpPr>
        <p:spPr>
          <a:xfrm>
            <a:off x="324001" y="1224000"/>
            <a:ext cx="7523999" cy="1243488"/>
          </a:xfrm>
          <a:noFill/>
        </p:spPr>
        <p:txBody>
          <a:bodyPr lIns="0" tIns="0" rIns="0" bIns="0" anchor="b">
            <a:noAutofit/>
          </a:bodyPr>
          <a:lstStyle>
            <a:lvl1pPr algn="l">
              <a:lnSpc>
                <a:spcPts val="4700"/>
              </a:lnSpc>
              <a:defRPr sz="4500" b="1">
                <a:solidFill>
                  <a:schemeClr val="bg1"/>
                </a:solidFill>
              </a:defRPr>
            </a:lvl1pPr>
          </a:lstStyle>
          <a:p>
            <a:r>
              <a:rPr lang="en-US" dirty="0"/>
              <a:t>Section Title </a:t>
            </a:r>
            <a:br>
              <a:rPr lang="en-US" dirty="0"/>
            </a:br>
            <a:r>
              <a:rPr lang="en-US" dirty="0"/>
              <a:t>maximum two lines</a:t>
            </a:r>
            <a:endParaRPr lang="en-GB" dirty="0"/>
          </a:p>
        </p:txBody>
      </p:sp>
      <p:sp>
        <p:nvSpPr>
          <p:cNvPr id="8" name="TextBox 7">
            <a:extLst>
              <a:ext uri="{FF2B5EF4-FFF2-40B4-BE49-F238E27FC236}">
                <a16:creationId xmlns:a16="http://schemas.microsoft.com/office/drawing/2014/main" id="{3E741239-9A37-4941-BA83-4069A20C590D}"/>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bg1"/>
                </a:solidFill>
              </a:rPr>
              <a:t>Nottingham Trent University </a:t>
            </a:r>
            <a:r>
              <a:rPr lang="en-GB" sz="1000" b="0" dirty="0">
                <a:solidFill>
                  <a:schemeClr val="bg1"/>
                </a:solidFill>
              </a:rPr>
              <a:t> |  </a:t>
            </a:r>
          </a:p>
        </p:txBody>
      </p:sp>
    </p:spTree>
    <p:extLst>
      <p:ext uri="{BB962C8B-B14F-4D97-AF65-F5344CB8AC3E}">
        <p14:creationId xmlns:p14="http://schemas.microsoft.com/office/powerpoint/2010/main" val="2496110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Title + imag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0F70930-8A98-453B-93F2-8B9B3B0B927D}"/>
              </a:ext>
            </a:extLst>
          </p:cNvPr>
          <p:cNvSpPr>
            <a:spLocks noGrp="1"/>
          </p:cNvSpPr>
          <p:nvPr>
            <p:ph type="ftr" sz="quarter" idx="11"/>
          </p:nvPr>
        </p:nvSpPr>
        <p:spPr/>
        <p:txBody>
          <a:bodyPr/>
          <a:lstStyle>
            <a:lvl1pPr>
              <a:defRPr>
                <a:solidFill>
                  <a:schemeClr val="bg1"/>
                </a:solidFill>
              </a:defRPr>
            </a:lvl1pPr>
          </a:lstStyle>
          <a:p>
            <a:r>
              <a:rPr lang="en-GB"/>
              <a:t>Presentation title</a:t>
            </a:r>
          </a:p>
        </p:txBody>
      </p:sp>
      <p:sp>
        <p:nvSpPr>
          <p:cNvPr id="6" name="Slide Number Placeholder 5">
            <a:extLst>
              <a:ext uri="{FF2B5EF4-FFF2-40B4-BE49-F238E27FC236}">
                <a16:creationId xmlns:a16="http://schemas.microsoft.com/office/drawing/2014/main" id="{632068D0-9694-4F16-8526-982C67C895CE}"/>
              </a:ext>
            </a:extLst>
          </p:cNvPr>
          <p:cNvSpPr>
            <a:spLocks noGrp="1"/>
          </p:cNvSpPr>
          <p:nvPr>
            <p:ph type="sldNum" sz="quarter" idx="12"/>
          </p:nvPr>
        </p:nvSpPr>
        <p:spPr/>
        <p:txBody>
          <a:bodyPr/>
          <a:lstStyle>
            <a:lvl1pPr>
              <a:defRPr>
                <a:solidFill>
                  <a:schemeClr val="bg1"/>
                </a:solidFill>
              </a:defRPr>
            </a:lvl1pPr>
          </a:lstStyle>
          <a:p>
            <a:fld id="{2987031C-9901-4EF0-9F2F-2A2E1AE069F5}" type="slidenum">
              <a:rPr lang="en-GB" smtClean="0"/>
              <a:pPr/>
              <a:t>‹#›</a:t>
            </a:fld>
            <a:endParaRPr lang="en-GB"/>
          </a:p>
        </p:txBody>
      </p:sp>
      <p:sp>
        <p:nvSpPr>
          <p:cNvPr id="7" name="Title 1">
            <a:extLst>
              <a:ext uri="{FF2B5EF4-FFF2-40B4-BE49-F238E27FC236}">
                <a16:creationId xmlns:a16="http://schemas.microsoft.com/office/drawing/2014/main" id="{5B168903-2300-4448-9062-4621187B3A09}"/>
              </a:ext>
            </a:extLst>
          </p:cNvPr>
          <p:cNvSpPr>
            <a:spLocks noGrp="1"/>
          </p:cNvSpPr>
          <p:nvPr>
            <p:ph type="ctrTitle" hasCustomPrompt="1"/>
          </p:nvPr>
        </p:nvSpPr>
        <p:spPr>
          <a:xfrm>
            <a:off x="324001" y="1224000"/>
            <a:ext cx="7523999" cy="1243488"/>
          </a:xfrm>
          <a:noFill/>
        </p:spPr>
        <p:txBody>
          <a:bodyPr lIns="0" tIns="0" rIns="0" bIns="0" anchor="b">
            <a:noAutofit/>
          </a:bodyPr>
          <a:lstStyle>
            <a:lvl1pPr algn="l">
              <a:lnSpc>
                <a:spcPts val="4700"/>
              </a:lnSpc>
              <a:defRPr sz="4500" b="1">
                <a:solidFill>
                  <a:schemeClr val="bg1"/>
                </a:solidFill>
              </a:defRPr>
            </a:lvl1pPr>
          </a:lstStyle>
          <a:p>
            <a:r>
              <a:rPr lang="en-US" dirty="0"/>
              <a:t>Section Title </a:t>
            </a:r>
            <a:br>
              <a:rPr lang="en-US" dirty="0"/>
            </a:br>
            <a:r>
              <a:rPr lang="en-US" dirty="0"/>
              <a:t>maximum two lines</a:t>
            </a:r>
            <a:endParaRPr lang="en-GB" dirty="0"/>
          </a:p>
        </p:txBody>
      </p:sp>
      <p:sp>
        <p:nvSpPr>
          <p:cNvPr id="3" name="Picture Placeholder 2">
            <a:extLst>
              <a:ext uri="{FF2B5EF4-FFF2-40B4-BE49-F238E27FC236}">
                <a16:creationId xmlns:a16="http://schemas.microsoft.com/office/drawing/2014/main" id="{31DBAAFC-86C6-AD4A-A765-832C511BCBA1}"/>
              </a:ext>
            </a:extLst>
          </p:cNvPr>
          <p:cNvSpPr>
            <a:spLocks noGrp="1"/>
          </p:cNvSpPr>
          <p:nvPr>
            <p:ph type="pic" sz="quarter" idx="13"/>
          </p:nvPr>
        </p:nvSpPr>
        <p:spPr>
          <a:xfrm>
            <a:off x="6089999" y="2318400"/>
            <a:ext cx="5778000" cy="3906000"/>
          </a:xfrm>
          <a:solidFill>
            <a:schemeClr val="bg1">
              <a:lumMod val="95000"/>
            </a:schemeClr>
          </a:solidFill>
        </p:spPr>
        <p:txBody>
          <a:bodyPr/>
          <a:lstStyle>
            <a:lvl1pPr marL="0" indent="0">
              <a:buNone/>
              <a:defRPr/>
            </a:lvl1pPr>
          </a:lstStyle>
          <a:p>
            <a:endParaRPr lang="en-GB" dirty="0"/>
          </a:p>
        </p:txBody>
      </p:sp>
      <p:sp>
        <p:nvSpPr>
          <p:cNvPr id="8" name="TextBox 7">
            <a:extLst>
              <a:ext uri="{FF2B5EF4-FFF2-40B4-BE49-F238E27FC236}">
                <a16:creationId xmlns:a16="http://schemas.microsoft.com/office/drawing/2014/main" id="{EB9DF5D7-A65F-BB40-B682-1D4D8558ED33}"/>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bg1"/>
                </a:solidFill>
              </a:rPr>
              <a:t>Nottingham Trent University </a:t>
            </a:r>
            <a:r>
              <a:rPr lang="en-GB" sz="1000" b="0" dirty="0">
                <a:solidFill>
                  <a:schemeClr val="bg1"/>
                </a:solidFill>
              </a:rPr>
              <a:t> |  </a:t>
            </a:r>
          </a:p>
        </p:txBody>
      </p:sp>
    </p:spTree>
    <p:extLst>
      <p:ext uri="{BB962C8B-B14F-4D97-AF65-F5344CB8AC3E}">
        <p14:creationId xmlns:p14="http://schemas.microsoft.com/office/powerpoint/2010/main" val="34651727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C37C626-95FC-4E18-9A6A-1F175BEF1635}"/>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DBD98D44-00D1-4452-B4E2-F6A30C8B70B1}"/>
              </a:ext>
            </a:extLst>
          </p:cNvPr>
          <p:cNvSpPr>
            <a:spLocks noGrp="1"/>
          </p:cNvSpPr>
          <p:nvPr>
            <p:ph type="sldNum" sz="quarter" idx="12"/>
          </p:nvPr>
        </p:nvSpPr>
        <p:spPr/>
        <p:txBody>
          <a:bodyPr/>
          <a:lstStyle/>
          <a:p>
            <a:fld id="{2987031C-9901-4EF0-9F2F-2A2E1AE069F5}" type="slidenum">
              <a:rPr lang="en-GB" smtClean="0"/>
              <a:t>‹#›</a:t>
            </a:fld>
            <a:endParaRPr lang="en-GB"/>
          </a:p>
        </p:txBody>
      </p:sp>
      <p:sp>
        <p:nvSpPr>
          <p:cNvPr id="8" name="Text Placeholder 7">
            <a:extLst>
              <a:ext uri="{FF2B5EF4-FFF2-40B4-BE49-F238E27FC236}">
                <a16:creationId xmlns:a16="http://schemas.microsoft.com/office/drawing/2014/main" id="{14E34C90-5B76-634C-9EA9-F3936B09497B}"/>
              </a:ext>
            </a:extLst>
          </p:cNvPr>
          <p:cNvSpPr>
            <a:spLocks noGrp="1"/>
          </p:cNvSpPr>
          <p:nvPr>
            <p:ph type="body" sz="quarter" idx="13"/>
          </p:nvPr>
        </p:nvSpPr>
        <p:spPr>
          <a:xfrm>
            <a:off x="324000" y="1223999"/>
            <a:ext cx="7596000" cy="4860000"/>
          </a:xfrm>
        </p:spPr>
        <p:txBody>
          <a:bodyPr numCol="1" spcCol="288000"/>
          <a:lstStyle>
            <a:lvl1pPr>
              <a:spcBef>
                <a:spcPts val="500"/>
              </a:spcBef>
              <a:spcAft>
                <a:spcPts val="1000"/>
              </a:spcAft>
              <a:defRPr/>
            </a:lvl1pPr>
            <a:lvl5pPr indent="-28800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TextBox 8">
            <a:extLst>
              <a:ext uri="{FF2B5EF4-FFF2-40B4-BE49-F238E27FC236}">
                <a16:creationId xmlns:a16="http://schemas.microsoft.com/office/drawing/2014/main" id="{261AB5ED-D4D9-0C40-9A3D-4DE1F924FE12}"/>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tx1"/>
                </a:solidFill>
              </a:rPr>
              <a:t>Nottingham Trent University </a:t>
            </a:r>
            <a:r>
              <a:rPr lang="en-GB" sz="1000" b="0" dirty="0">
                <a:solidFill>
                  <a:schemeClr val="tx1"/>
                </a:solidFill>
              </a:rPr>
              <a:t> |  </a:t>
            </a:r>
          </a:p>
        </p:txBody>
      </p:sp>
    </p:spTree>
    <p:extLst>
      <p:ext uri="{BB962C8B-B14F-4D97-AF65-F5344CB8AC3E}">
        <p14:creationId xmlns:p14="http://schemas.microsoft.com/office/powerpoint/2010/main" val="4682430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Text Slid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C37C626-95FC-4E18-9A6A-1F175BEF1635}"/>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DBD98D44-00D1-4452-B4E2-F6A30C8B70B1}"/>
              </a:ext>
            </a:extLst>
          </p:cNvPr>
          <p:cNvSpPr>
            <a:spLocks noGrp="1"/>
          </p:cNvSpPr>
          <p:nvPr>
            <p:ph type="sldNum" sz="quarter" idx="12"/>
          </p:nvPr>
        </p:nvSpPr>
        <p:spPr/>
        <p:txBody>
          <a:bodyPr/>
          <a:lstStyle/>
          <a:p>
            <a:fld id="{2987031C-9901-4EF0-9F2F-2A2E1AE069F5}" type="slidenum">
              <a:rPr lang="en-GB" smtClean="0"/>
              <a:t>‹#›</a:t>
            </a:fld>
            <a:endParaRPr lang="en-GB"/>
          </a:p>
        </p:txBody>
      </p:sp>
      <p:sp>
        <p:nvSpPr>
          <p:cNvPr id="8" name="Text Placeholder 7">
            <a:extLst>
              <a:ext uri="{FF2B5EF4-FFF2-40B4-BE49-F238E27FC236}">
                <a16:creationId xmlns:a16="http://schemas.microsoft.com/office/drawing/2014/main" id="{14E34C90-5B76-634C-9EA9-F3936B09497B}"/>
              </a:ext>
            </a:extLst>
          </p:cNvPr>
          <p:cNvSpPr>
            <a:spLocks noGrp="1"/>
          </p:cNvSpPr>
          <p:nvPr>
            <p:ph type="body" sz="quarter" idx="13"/>
          </p:nvPr>
        </p:nvSpPr>
        <p:spPr>
          <a:xfrm>
            <a:off x="324000" y="1223999"/>
            <a:ext cx="7596000" cy="4860000"/>
          </a:xfrm>
        </p:spPr>
        <p:txBody>
          <a:bodyPr numCol="1" spcCol="288000"/>
          <a:lstStyle>
            <a:lvl1pPr marL="288000" indent="-288000">
              <a:spcBef>
                <a:spcPts val="500"/>
              </a:spcBef>
              <a:spcAft>
                <a:spcPts val="1000"/>
              </a:spcAft>
              <a:defRPr sz="3000"/>
            </a:lvl1pPr>
            <a:lvl4pPr marL="180000" indent="-180000">
              <a:spcBef>
                <a:spcPts val="0"/>
              </a:spcBef>
              <a:spcAft>
                <a:spcPts val="500"/>
              </a:spcAft>
              <a:defRPr sz="2000"/>
            </a:lvl4pPr>
            <a:lvl5pPr marL="576000" indent="-28800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Box 6">
            <a:extLst>
              <a:ext uri="{FF2B5EF4-FFF2-40B4-BE49-F238E27FC236}">
                <a16:creationId xmlns:a16="http://schemas.microsoft.com/office/drawing/2014/main" id="{4DD44D8D-8ECB-7A4C-A709-836F52699E2E}"/>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tx1"/>
                </a:solidFill>
              </a:rPr>
              <a:t>Nottingham Trent University </a:t>
            </a:r>
            <a:r>
              <a:rPr lang="en-GB" sz="1000" b="0" dirty="0">
                <a:solidFill>
                  <a:schemeClr val="tx1"/>
                </a:solidFill>
              </a:rPr>
              <a:t> |  </a:t>
            </a:r>
          </a:p>
        </p:txBody>
      </p:sp>
    </p:spTree>
    <p:extLst>
      <p:ext uri="{BB962C8B-B14F-4D97-AF65-F5344CB8AC3E}">
        <p14:creationId xmlns:p14="http://schemas.microsoft.com/office/powerpoint/2010/main" val="4472321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ullout or Statem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7C313F7-5A31-B24F-B042-99380DDDF9D5}"/>
              </a:ext>
            </a:extLst>
          </p:cNvPr>
          <p:cNvSpPr>
            <a:spLocks noGrp="1"/>
          </p:cNvSpPr>
          <p:nvPr>
            <p:ph type="sldNum" sz="quarter" idx="12"/>
          </p:nvPr>
        </p:nvSpPr>
        <p:spPr>
          <a:xfrm>
            <a:off x="10969200" y="6408000"/>
            <a:ext cx="900000" cy="252000"/>
          </a:xfrm>
        </p:spPr>
        <p:txBody>
          <a:bodyPr/>
          <a:lstStyle>
            <a:lvl1pPr>
              <a:defRPr>
                <a:solidFill>
                  <a:schemeClr val="bg1"/>
                </a:solidFill>
              </a:defRPr>
            </a:lvl1pPr>
          </a:lstStyle>
          <a:p>
            <a:fld id="{2987031C-9901-4EF0-9F2F-2A2E1AE069F5}" type="slidenum">
              <a:rPr lang="en-GB" smtClean="0"/>
              <a:pPr/>
              <a:t>‹#›</a:t>
            </a:fld>
            <a:endParaRPr lang="en-GB"/>
          </a:p>
        </p:txBody>
      </p:sp>
      <p:cxnSp>
        <p:nvCxnSpPr>
          <p:cNvPr id="7" name="Straight Connector 6">
            <a:extLst>
              <a:ext uri="{FF2B5EF4-FFF2-40B4-BE49-F238E27FC236}">
                <a16:creationId xmlns:a16="http://schemas.microsoft.com/office/drawing/2014/main" id="{55FA48F5-F95E-F449-A67A-4E87364237D5}"/>
              </a:ext>
            </a:extLst>
          </p:cNvPr>
          <p:cNvCxnSpPr/>
          <p:nvPr userDrawn="1"/>
        </p:nvCxnSpPr>
        <p:spPr>
          <a:xfrm>
            <a:off x="324000" y="1260000"/>
            <a:ext cx="7596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7C6666F-B809-F34E-83C2-46549C97B90C}"/>
              </a:ext>
            </a:extLst>
          </p:cNvPr>
          <p:cNvSpPr>
            <a:spLocks noGrp="1"/>
          </p:cNvSpPr>
          <p:nvPr>
            <p:ph type="body" sz="quarter" idx="13" hasCustomPrompt="1"/>
          </p:nvPr>
        </p:nvSpPr>
        <p:spPr>
          <a:xfrm>
            <a:off x="323999" y="1296000"/>
            <a:ext cx="7596000" cy="4560888"/>
          </a:xfrm>
        </p:spPr>
        <p:txBody>
          <a:bodyPr/>
          <a:lstStyle>
            <a:lvl1pPr marL="0" indent="0">
              <a:spcAft>
                <a:spcPts val="1000"/>
              </a:spcAft>
              <a:buNone/>
              <a:tabLst>
                <a:tab pos="176213" algn="l"/>
              </a:tabLst>
              <a:defRPr lang="en-GB" sz="3000" b="1" dirty="0" smtClean="0">
                <a:solidFill>
                  <a:schemeClr val="bg1"/>
                </a:solidFill>
                <a:latin typeface="+mj-lt"/>
              </a:defRPr>
            </a:lvl1pPr>
            <a:lvl2pPr>
              <a:defRPr b="0">
                <a:solidFill>
                  <a:schemeClr val="bg1"/>
                </a:solidFill>
                <a:latin typeface="+mn-lt"/>
              </a:defRPr>
            </a:lvl2pPr>
          </a:lstStyle>
          <a:p>
            <a:pPr lvl="0"/>
            <a:r>
              <a:rPr lang="en-GB" dirty="0"/>
              <a:t>“	Add </a:t>
            </a:r>
            <a:r>
              <a:rPr lang="en-GB" dirty="0" err="1"/>
              <a:t>pullout</a:t>
            </a:r>
            <a:r>
              <a:rPr lang="en-GB" dirty="0"/>
              <a:t> quote or fact”</a:t>
            </a:r>
          </a:p>
          <a:p>
            <a:pPr lvl="1"/>
            <a:r>
              <a:rPr lang="en-GB" dirty="0"/>
              <a:t>Second level</a:t>
            </a:r>
          </a:p>
        </p:txBody>
      </p:sp>
      <p:sp>
        <p:nvSpPr>
          <p:cNvPr id="12" name="TextBox 11">
            <a:extLst>
              <a:ext uri="{FF2B5EF4-FFF2-40B4-BE49-F238E27FC236}">
                <a16:creationId xmlns:a16="http://schemas.microsoft.com/office/drawing/2014/main" id="{69330D62-B85E-4142-A75E-1E04D726549B}"/>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bg1"/>
                </a:solidFill>
              </a:rPr>
              <a:t>Nottingham Trent University </a:t>
            </a:r>
            <a:r>
              <a:rPr lang="en-GB" sz="1000" b="0" dirty="0">
                <a:solidFill>
                  <a:schemeClr val="bg1"/>
                </a:solidFill>
              </a:rPr>
              <a:t> |  </a:t>
            </a:r>
          </a:p>
        </p:txBody>
      </p:sp>
      <p:sp>
        <p:nvSpPr>
          <p:cNvPr id="13" name="Footer Placeholder 4">
            <a:extLst>
              <a:ext uri="{FF2B5EF4-FFF2-40B4-BE49-F238E27FC236}">
                <a16:creationId xmlns:a16="http://schemas.microsoft.com/office/drawing/2014/main" id="{329C5556-DC37-A343-889A-534923949DD3}"/>
              </a:ext>
            </a:extLst>
          </p:cNvPr>
          <p:cNvSpPr>
            <a:spLocks noGrp="1"/>
          </p:cNvSpPr>
          <p:nvPr>
            <p:ph type="ftr" sz="quarter" idx="3"/>
          </p:nvPr>
        </p:nvSpPr>
        <p:spPr>
          <a:xfrm>
            <a:off x="2193925" y="6436800"/>
            <a:ext cx="3528000" cy="216000"/>
          </a:xfrm>
          <a:prstGeom prst="rect">
            <a:avLst/>
          </a:prstGeom>
        </p:spPr>
        <p:txBody>
          <a:bodyPr vert="horz" lIns="0" tIns="0" rIns="0" bIns="0" rtlCol="0" anchor="t" anchorCtr="0"/>
          <a:lstStyle>
            <a:lvl1pPr algn="l">
              <a:defRPr sz="1000">
                <a:solidFill>
                  <a:schemeClr val="bg1"/>
                </a:solidFill>
              </a:defRPr>
            </a:lvl1pPr>
          </a:lstStyle>
          <a:p>
            <a:r>
              <a:rPr lang="en-GB"/>
              <a:t>Presentation title</a:t>
            </a:r>
            <a:endParaRPr lang="en-GB" dirty="0"/>
          </a:p>
        </p:txBody>
      </p:sp>
    </p:spTree>
    <p:extLst>
      <p:ext uri="{BB962C8B-B14F-4D97-AF65-F5344CB8AC3E}">
        <p14:creationId xmlns:p14="http://schemas.microsoft.com/office/powerpoint/2010/main" val="14242542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 Text Righ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7C313F7-5A31-B24F-B042-99380DDDF9D5}"/>
              </a:ext>
            </a:extLst>
          </p:cNvPr>
          <p:cNvSpPr>
            <a:spLocks noGrp="1"/>
          </p:cNvSpPr>
          <p:nvPr>
            <p:ph type="sldNum" sz="quarter" idx="12"/>
          </p:nvPr>
        </p:nvSpPr>
        <p:spPr>
          <a:xfrm>
            <a:off x="10969200" y="6408000"/>
            <a:ext cx="900000" cy="252000"/>
          </a:xfrm>
        </p:spPr>
        <p:txBody>
          <a:bodyPr/>
          <a:lstStyle>
            <a:lvl1pPr>
              <a:defRPr>
                <a:solidFill>
                  <a:schemeClr val="tx1"/>
                </a:solidFill>
              </a:defRPr>
            </a:lvl1pPr>
          </a:lstStyle>
          <a:p>
            <a:fld id="{2987031C-9901-4EF0-9F2F-2A2E1AE069F5}" type="slidenum">
              <a:rPr lang="en-GB" smtClean="0"/>
              <a:pPr/>
              <a:t>‹#›</a:t>
            </a:fld>
            <a:endParaRPr lang="en-GB"/>
          </a:p>
        </p:txBody>
      </p:sp>
      <p:sp>
        <p:nvSpPr>
          <p:cNvPr id="8" name="Text Placeholder 7">
            <a:extLst>
              <a:ext uri="{FF2B5EF4-FFF2-40B4-BE49-F238E27FC236}">
                <a16:creationId xmlns:a16="http://schemas.microsoft.com/office/drawing/2014/main" id="{B19EC4DB-4465-564B-ABC6-584C8D982335}"/>
              </a:ext>
            </a:extLst>
          </p:cNvPr>
          <p:cNvSpPr>
            <a:spLocks noGrp="1"/>
          </p:cNvSpPr>
          <p:nvPr>
            <p:ph type="body" sz="quarter" idx="15"/>
          </p:nvPr>
        </p:nvSpPr>
        <p:spPr>
          <a:xfrm>
            <a:off x="8208000" y="1260475"/>
            <a:ext cx="3660151" cy="49498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Content Placeholder 11">
            <a:extLst>
              <a:ext uri="{FF2B5EF4-FFF2-40B4-BE49-F238E27FC236}">
                <a16:creationId xmlns:a16="http://schemas.microsoft.com/office/drawing/2014/main" id="{586B5653-247B-6F4C-B7A6-2510ADC6F0EC}"/>
              </a:ext>
            </a:extLst>
          </p:cNvPr>
          <p:cNvSpPr>
            <a:spLocks noGrp="1"/>
          </p:cNvSpPr>
          <p:nvPr>
            <p:ph sz="quarter" idx="17" hasCustomPrompt="1"/>
          </p:nvPr>
        </p:nvSpPr>
        <p:spPr>
          <a:xfrm>
            <a:off x="323850" y="1260300"/>
            <a:ext cx="7596188" cy="4950000"/>
          </a:xfrm>
        </p:spPr>
        <p:txBody>
          <a:bodyPr/>
          <a:lstStyle>
            <a:lvl1pPr marL="0" indent="0">
              <a:buNone/>
              <a:defRPr/>
            </a:lvl1pPr>
          </a:lstStyle>
          <a:p>
            <a:pPr lvl="0"/>
            <a:r>
              <a:rPr lang="en-GB" dirty="0"/>
              <a:t>Add content</a:t>
            </a:r>
          </a:p>
        </p:txBody>
      </p:sp>
      <p:sp>
        <p:nvSpPr>
          <p:cNvPr id="14" name="Content Placeholder 11">
            <a:extLst>
              <a:ext uri="{FF2B5EF4-FFF2-40B4-BE49-F238E27FC236}">
                <a16:creationId xmlns:a16="http://schemas.microsoft.com/office/drawing/2014/main" id="{BE4F0786-54FD-6D49-A748-C4FDB6C01E40}"/>
              </a:ext>
            </a:extLst>
          </p:cNvPr>
          <p:cNvSpPr>
            <a:spLocks noGrp="1"/>
          </p:cNvSpPr>
          <p:nvPr>
            <p:ph sz="quarter" idx="18" hasCustomPrompt="1"/>
          </p:nvPr>
        </p:nvSpPr>
        <p:spPr>
          <a:xfrm>
            <a:off x="4269000" y="1260300"/>
            <a:ext cx="3648075" cy="4950000"/>
          </a:xfrm>
        </p:spPr>
        <p:txBody>
          <a:bodyPr/>
          <a:lstStyle>
            <a:lvl1pPr marL="0" indent="0">
              <a:buNone/>
              <a:defRPr/>
            </a:lvl1pPr>
          </a:lstStyle>
          <a:p>
            <a:pPr lvl="0"/>
            <a:r>
              <a:rPr lang="en-GB" dirty="0"/>
              <a:t>Add content</a:t>
            </a:r>
          </a:p>
        </p:txBody>
      </p:sp>
      <p:sp>
        <p:nvSpPr>
          <p:cNvPr id="15" name="TextBox 14">
            <a:extLst>
              <a:ext uri="{FF2B5EF4-FFF2-40B4-BE49-F238E27FC236}">
                <a16:creationId xmlns:a16="http://schemas.microsoft.com/office/drawing/2014/main" id="{C615F6D4-A8E9-304C-88AD-E74B2AC9A89F}"/>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tx1"/>
                </a:solidFill>
              </a:rPr>
              <a:t>Nottingham Trent University </a:t>
            </a:r>
            <a:r>
              <a:rPr lang="en-GB" sz="1000" b="0" dirty="0">
                <a:solidFill>
                  <a:schemeClr val="tx1"/>
                </a:solidFill>
              </a:rPr>
              <a:t> |  </a:t>
            </a:r>
          </a:p>
        </p:txBody>
      </p:sp>
      <p:sp>
        <p:nvSpPr>
          <p:cNvPr id="16" name="Footer Placeholder 4">
            <a:extLst>
              <a:ext uri="{FF2B5EF4-FFF2-40B4-BE49-F238E27FC236}">
                <a16:creationId xmlns:a16="http://schemas.microsoft.com/office/drawing/2014/main" id="{CA55B5E3-A309-EB43-8193-1C648D07DE79}"/>
              </a:ext>
            </a:extLst>
          </p:cNvPr>
          <p:cNvSpPr>
            <a:spLocks noGrp="1"/>
          </p:cNvSpPr>
          <p:nvPr>
            <p:ph type="ftr" sz="quarter" idx="3"/>
          </p:nvPr>
        </p:nvSpPr>
        <p:spPr>
          <a:xfrm>
            <a:off x="2193925" y="6436800"/>
            <a:ext cx="3528000" cy="216000"/>
          </a:xfrm>
          <a:prstGeom prst="rect">
            <a:avLst/>
          </a:prstGeom>
        </p:spPr>
        <p:txBody>
          <a:bodyPr vert="horz" lIns="0" tIns="0" rIns="0" bIns="0" rtlCol="0" anchor="t" anchorCtr="0"/>
          <a:lstStyle>
            <a:lvl1pPr algn="l">
              <a:defRPr sz="1000">
                <a:solidFill>
                  <a:schemeClr val="tx1"/>
                </a:solidFill>
              </a:defRPr>
            </a:lvl1pPr>
          </a:lstStyle>
          <a:p>
            <a:r>
              <a:rPr lang="en-GB"/>
              <a:t>Presentation title</a:t>
            </a:r>
            <a:endParaRPr lang="en-GB" dirty="0"/>
          </a:p>
        </p:txBody>
      </p:sp>
    </p:spTree>
    <p:extLst>
      <p:ext uri="{BB962C8B-B14F-4D97-AF65-F5344CB8AC3E}">
        <p14:creationId xmlns:p14="http://schemas.microsoft.com/office/powerpoint/2010/main" val="9998142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 Text Lef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7C313F7-5A31-B24F-B042-99380DDDF9D5}"/>
              </a:ext>
            </a:extLst>
          </p:cNvPr>
          <p:cNvSpPr>
            <a:spLocks noGrp="1"/>
          </p:cNvSpPr>
          <p:nvPr>
            <p:ph type="sldNum" sz="quarter" idx="12"/>
          </p:nvPr>
        </p:nvSpPr>
        <p:spPr>
          <a:xfrm>
            <a:off x="10969200" y="6408000"/>
            <a:ext cx="900000" cy="252000"/>
          </a:xfrm>
        </p:spPr>
        <p:txBody>
          <a:bodyPr/>
          <a:lstStyle>
            <a:lvl1pPr>
              <a:defRPr>
                <a:solidFill>
                  <a:schemeClr val="tx1"/>
                </a:solidFill>
              </a:defRPr>
            </a:lvl1pPr>
          </a:lstStyle>
          <a:p>
            <a:fld id="{2987031C-9901-4EF0-9F2F-2A2E1AE069F5}" type="slidenum">
              <a:rPr lang="en-GB" smtClean="0"/>
              <a:pPr/>
              <a:t>‹#›</a:t>
            </a:fld>
            <a:endParaRPr lang="en-GB"/>
          </a:p>
        </p:txBody>
      </p:sp>
      <p:sp>
        <p:nvSpPr>
          <p:cNvPr id="8" name="Text Placeholder 7">
            <a:extLst>
              <a:ext uri="{FF2B5EF4-FFF2-40B4-BE49-F238E27FC236}">
                <a16:creationId xmlns:a16="http://schemas.microsoft.com/office/drawing/2014/main" id="{B19EC4DB-4465-564B-ABC6-584C8D982335}"/>
              </a:ext>
            </a:extLst>
          </p:cNvPr>
          <p:cNvSpPr>
            <a:spLocks noGrp="1"/>
          </p:cNvSpPr>
          <p:nvPr>
            <p:ph type="body" sz="quarter" idx="15"/>
          </p:nvPr>
        </p:nvSpPr>
        <p:spPr>
          <a:xfrm>
            <a:off x="323849" y="1260475"/>
            <a:ext cx="3660151" cy="494982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Content Placeholder 11">
            <a:extLst>
              <a:ext uri="{FF2B5EF4-FFF2-40B4-BE49-F238E27FC236}">
                <a16:creationId xmlns:a16="http://schemas.microsoft.com/office/drawing/2014/main" id="{4FBF2011-D452-5546-8550-A1A4A7F62AEA}"/>
              </a:ext>
            </a:extLst>
          </p:cNvPr>
          <p:cNvSpPr>
            <a:spLocks noGrp="1"/>
          </p:cNvSpPr>
          <p:nvPr>
            <p:ph sz="quarter" idx="17" hasCustomPrompt="1"/>
          </p:nvPr>
        </p:nvSpPr>
        <p:spPr>
          <a:xfrm>
            <a:off x="4274926" y="1272918"/>
            <a:ext cx="7596188" cy="4950000"/>
          </a:xfrm>
        </p:spPr>
        <p:txBody>
          <a:bodyPr/>
          <a:lstStyle>
            <a:lvl1pPr marL="0" indent="0">
              <a:buNone/>
              <a:defRPr/>
            </a:lvl1pPr>
          </a:lstStyle>
          <a:p>
            <a:pPr lvl="0"/>
            <a:r>
              <a:rPr lang="en-GB" dirty="0"/>
              <a:t>Add content</a:t>
            </a:r>
          </a:p>
        </p:txBody>
      </p:sp>
      <p:sp>
        <p:nvSpPr>
          <p:cNvPr id="10" name="Content Placeholder 11">
            <a:extLst>
              <a:ext uri="{FF2B5EF4-FFF2-40B4-BE49-F238E27FC236}">
                <a16:creationId xmlns:a16="http://schemas.microsoft.com/office/drawing/2014/main" id="{78C93D45-DA0E-BF49-AE04-E6E405C922F5}"/>
              </a:ext>
            </a:extLst>
          </p:cNvPr>
          <p:cNvSpPr>
            <a:spLocks noGrp="1"/>
          </p:cNvSpPr>
          <p:nvPr>
            <p:ph sz="quarter" idx="18" hasCustomPrompt="1"/>
          </p:nvPr>
        </p:nvSpPr>
        <p:spPr>
          <a:xfrm>
            <a:off x="4265402" y="1272918"/>
            <a:ext cx="3648075" cy="4950000"/>
          </a:xfrm>
        </p:spPr>
        <p:txBody>
          <a:bodyPr/>
          <a:lstStyle>
            <a:lvl1pPr marL="0" indent="0">
              <a:buNone/>
              <a:defRPr/>
            </a:lvl1pPr>
          </a:lstStyle>
          <a:p>
            <a:pPr lvl="0"/>
            <a:r>
              <a:rPr lang="en-GB" dirty="0"/>
              <a:t>Add content</a:t>
            </a:r>
          </a:p>
        </p:txBody>
      </p:sp>
      <p:sp>
        <p:nvSpPr>
          <p:cNvPr id="11" name="TextBox 10">
            <a:extLst>
              <a:ext uri="{FF2B5EF4-FFF2-40B4-BE49-F238E27FC236}">
                <a16:creationId xmlns:a16="http://schemas.microsoft.com/office/drawing/2014/main" id="{A08B0208-82DF-FE48-8712-D2BF9D499DB6}"/>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tx1"/>
                </a:solidFill>
              </a:rPr>
              <a:t>Nottingham Trent University </a:t>
            </a:r>
            <a:r>
              <a:rPr lang="en-GB" sz="1000" b="0" dirty="0">
                <a:solidFill>
                  <a:schemeClr val="tx1"/>
                </a:solidFill>
              </a:rPr>
              <a:t> |  </a:t>
            </a:r>
          </a:p>
        </p:txBody>
      </p:sp>
      <p:sp>
        <p:nvSpPr>
          <p:cNvPr id="12" name="Footer Placeholder 4">
            <a:extLst>
              <a:ext uri="{FF2B5EF4-FFF2-40B4-BE49-F238E27FC236}">
                <a16:creationId xmlns:a16="http://schemas.microsoft.com/office/drawing/2014/main" id="{B58F480A-4EB8-3D42-B4A4-ED9A574CF3BE}"/>
              </a:ext>
            </a:extLst>
          </p:cNvPr>
          <p:cNvSpPr>
            <a:spLocks noGrp="1"/>
          </p:cNvSpPr>
          <p:nvPr>
            <p:ph type="ftr" sz="quarter" idx="3"/>
          </p:nvPr>
        </p:nvSpPr>
        <p:spPr>
          <a:xfrm>
            <a:off x="2193925" y="6436800"/>
            <a:ext cx="3528000" cy="216000"/>
          </a:xfrm>
          <a:prstGeom prst="rect">
            <a:avLst/>
          </a:prstGeom>
        </p:spPr>
        <p:txBody>
          <a:bodyPr vert="horz" lIns="0" tIns="0" rIns="0" bIns="0" rtlCol="0" anchor="t" anchorCtr="0"/>
          <a:lstStyle>
            <a:lvl1pPr algn="l">
              <a:defRPr sz="1000">
                <a:solidFill>
                  <a:schemeClr val="tx1"/>
                </a:solidFill>
              </a:defRPr>
            </a:lvl1pPr>
          </a:lstStyle>
          <a:p>
            <a:r>
              <a:rPr lang="en-GB"/>
              <a:t>Presentation title</a:t>
            </a:r>
            <a:endParaRPr lang="en-GB" dirty="0"/>
          </a:p>
        </p:txBody>
      </p:sp>
    </p:spTree>
    <p:extLst>
      <p:ext uri="{BB962C8B-B14F-4D97-AF65-F5344CB8AC3E}">
        <p14:creationId xmlns:p14="http://schemas.microsoft.com/office/powerpoint/2010/main" val="30878154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Only">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7C313F7-5A31-B24F-B042-99380DDDF9D5}"/>
              </a:ext>
            </a:extLst>
          </p:cNvPr>
          <p:cNvSpPr>
            <a:spLocks noGrp="1"/>
          </p:cNvSpPr>
          <p:nvPr>
            <p:ph type="sldNum" sz="quarter" idx="12"/>
          </p:nvPr>
        </p:nvSpPr>
        <p:spPr>
          <a:xfrm>
            <a:off x="10969200" y="6408000"/>
            <a:ext cx="900000" cy="252000"/>
          </a:xfrm>
        </p:spPr>
        <p:txBody>
          <a:bodyPr/>
          <a:lstStyle>
            <a:lvl1pPr>
              <a:defRPr>
                <a:solidFill>
                  <a:schemeClr val="tx1"/>
                </a:solidFill>
              </a:defRPr>
            </a:lvl1pPr>
          </a:lstStyle>
          <a:p>
            <a:fld id="{2987031C-9901-4EF0-9F2F-2A2E1AE069F5}" type="slidenum">
              <a:rPr lang="en-GB" smtClean="0"/>
              <a:pPr/>
              <a:t>‹#›</a:t>
            </a:fld>
            <a:endParaRPr lang="en-GB"/>
          </a:p>
        </p:txBody>
      </p:sp>
      <p:sp>
        <p:nvSpPr>
          <p:cNvPr id="3" name="Picture Placeholder 2">
            <a:extLst>
              <a:ext uri="{FF2B5EF4-FFF2-40B4-BE49-F238E27FC236}">
                <a16:creationId xmlns:a16="http://schemas.microsoft.com/office/drawing/2014/main" id="{3AE7A02D-4B67-2E46-824F-75F75A628A06}"/>
              </a:ext>
            </a:extLst>
          </p:cNvPr>
          <p:cNvSpPr>
            <a:spLocks noGrp="1"/>
          </p:cNvSpPr>
          <p:nvPr>
            <p:ph type="pic" sz="quarter" idx="14"/>
          </p:nvPr>
        </p:nvSpPr>
        <p:spPr>
          <a:xfrm>
            <a:off x="323999" y="324000"/>
            <a:ext cx="11545200" cy="5886000"/>
          </a:xfrm>
        </p:spPr>
        <p:txBody>
          <a:bodyPr/>
          <a:lstStyle>
            <a:lvl1pPr marL="0" indent="0">
              <a:buNone/>
              <a:defRPr/>
            </a:lvl1pPr>
          </a:lstStyle>
          <a:p>
            <a:endParaRPr lang="en-GB" dirty="0"/>
          </a:p>
        </p:txBody>
      </p:sp>
      <p:sp>
        <p:nvSpPr>
          <p:cNvPr id="7" name="TextBox 6">
            <a:extLst>
              <a:ext uri="{FF2B5EF4-FFF2-40B4-BE49-F238E27FC236}">
                <a16:creationId xmlns:a16="http://schemas.microsoft.com/office/drawing/2014/main" id="{A06938DA-B81E-194D-B946-FE34DDBA95E3}"/>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tx1"/>
                </a:solidFill>
              </a:rPr>
              <a:t>Nottingham Trent University </a:t>
            </a:r>
            <a:r>
              <a:rPr lang="en-GB" sz="1000" b="0" dirty="0">
                <a:solidFill>
                  <a:schemeClr val="tx1"/>
                </a:solidFill>
              </a:rPr>
              <a:t> |  </a:t>
            </a:r>
          </a:p>
        </p:txBody>
      </p:sp>
      <p:sp>
        <p:nvSpPr>
          <p:cNvPr id="9" name="Footer Placeholder 4">
            <a:extLst>
              <a:ext uri="{FF2B5EF4-FFF2-40B4-BE49-F238E27FC236}">
                <a16:creationId xmlns:a16="http://schemas.microsoft.com/office/drawing/2014/main" id="{6B25E5C4-A64B-BC41-B4E9-728278108889}"/>
              </a:ext>
            </a:extLst>
          </p:cNvPr>
          <p:cNvSpPr>
            <a:spLocks noGrp="1"/>
          </p:cNvSpPr>
          <p:nvPr>
            <p:ph type="ftr" sz="quarter" idx="3"/>
          </p:nvPr>
        </p:nvSpPr>
        <p:spPr>
          <a:xfrm>
            <a:off x="2193925" y="6436800"/>
            <a:ext cx="3528000" cy="216000"/>
          </a:xfrm>
          <a:prstGeom prst="rect">
            <a:avLst/>
          </a:prstGeom>
        </p:spPr>
        <p:txBody>
          <a:bodyPr vert="horz" lIns="0" tIns="0" rIns="0" bIns="0" rtlCol="0" anchor="t" anchorCtr="0"/>
          <a:lstStyle>
            <a:lvl1pPr algn="l">
              <a:defRPr sz="1000">
                <a:solidFill>
                  <a:schemeClr val="tx1"/>
                </a:solidFill>
              </a:defRPr>
            </a:lvl1pPr>
          </a:lstStyle>
          <a:p>
            <a:r>
              <a:rPr lang="en-GB"/>
              <a:t>Presentation title</a:t>
            </a:r>
            <a:endParaRPr lang="en-GB" dirty="0"/>
          </a:p>
        </p:txBody>
      </p:sp>
    </p:spTree>
    <p:extLst>
      <p:ext uri="{BB962C8B-B14F-4D97-AF65-F5344CB8AC3E}">
        <p14:creationId xmlns:p14="http://schemas.microsoft.com/office/powerpoint/2010/main" val="22887250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423D09D-8DB0-7649-9F5F-1604580C22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000" y="5903912"/>
            <a:ext cx="2819400" cy="635000"/>
          </a:xfrm>
          <a:prstGeom prst="rect">
            <a:avLst/>
          </a:prstGeom>
        </p:spPr>
      </p:pic>
      <p:sp>
        <p:nvSpPr>
          <p:cNvPr id="8" name="TextBox 7">
            <a:extLst>
              <a:ext uri="{FF2B5EF4-FFF2-40B4-BE49-F238E27FC236}">
                <a16:creationId xmlns:a16="http://schemas.microsoft.com/office/drawing/2014/main" id="{E1ACF111-2B15-3941-9C86-55179E8F03A2}"/>
              </a:ext>
            </a:extLst>
          </p:cNvPr>
          <p:cNvSpPr txBox="1"/>
          <p:nvPr userDrawn="1"/>
        </p:nvSpPr>
        <p:spPr>
          <a:xfrm>
            <a:off x="347730" y="1184856"/>
            <a:ext cx="3636000" cy="720000"/>
          </a:xfrm>
          <a:prstGeom prst="rect">
            <a:avLst/>
          </a:prstGeom>
          <a:noFill/>
        </p:spPr>
        <p:txBody>
          <a:bodyPr wrap="square" lIns="0" tIns="0" rIns="0" bIns="0" rtlCol="0">
            <a:noAutofit/>
          </a:bodyPr>
          <a:lstStyle/>
          <a:p>
            <a:r>
              <a:rPr lang="en-GB" sz="4500" b="1" dirty="0">
                <a:solidFill>
                  <a:schemeClr val="bg1"/>
                </a:solidFill>
                <a:latin typeface="+mj-lt"/>
              </a:rPr>
              <a:t>Thank you!</a:t>
            </a:r>
          </a:p>
        </p:txBody>
      </p:sp>
      <p:sp>
        <p:nvSpPr>
          <p:cNvPr id="9" name="TextBox 8">
            <a:extLst>
              <a:ext uri="{FF2B5EF4-FFF2-40B4-BE49-F238E27FC236}">
                <a16:creationId xmlns:a16="http://schemas.microsoft.com/office/drawing/2014/main" id="{EC19BDC4-5E78-344A-B818-82367CCDED7C}"/>
              </a:ext>
            </a:extLst>
          </p:cNvPr>
          <p:cNvSpPr txBox="1"/>
          <p:nvPr userDrawn="1"/>
        </p:nvSpPr>
        <p:spPr>
          <a:xfrm>
            <a:off x="324001" y="1890000"/>
            <a:ext cx="3659730" cy="504000"/>
          </a:xfrm>
          <a:prstGeom prst="rect">
            <a:avLst/>
          </a:prstGeom>
          <a:noFill/>
        </p:spPr>
        <p:txBody>
          <a:bodyPr wrap="square" lIns="0" tIns="0" rIns="0" bIns="0" rtlCol="0">
            <a:noAutofit/>
          </a:bodyPr>
          <a:lstStyle/>
          <a:p>
            <a:r>
              <a:rPr lang="en-GB" sz="2500" b="1" dirty="0" err="1">
                <a:solidFill>
                  <a:schemeClr val="tx1"/>
                </a:solidFill>
                <a:latin typeface="+mn-lt"/>
              </a:rPr>
              <a:t>ntu.ac.uk</a:t>
            </a:r>
            <a:endParaRPr lang="en-GB" sz="2500" b="1" dirty="0">
              <a:solidFill>
                <a:schemeClr val="tx1"/>
              </a:solidFill>
              <a:latin typeface="+mn-lt"/>
            </a:endParaRPr>
          </a:p>
        </p:txBody>
      </p:sp>
    </p:spTree>
    <p:extLst>
      <p:ext uri="{BB962C8B-B14F-4D97-AF65-F5344CB8AC3E}">
        <p14:creationId xmlns:p14="http://schemas.microsoft.com/office/powerpoint/2010/main" val="30252052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One Colum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1395D28-07F6-9F47-8128-50C443109906}"/>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32ACF5D-95B4-ED49-9DD6-98E1235076B4}"/>
              </a:ext>
            </a:extLst>
          </p:cNvPr>
          <p:cNvSpPr>
            <a:spLocks noGrp="1"/>
          </p:cNvSpPr>
          <p:nvPr>
            <p:ph sz="half" idx="1"/>
          </p:nvPr>
        </p:nvSpPr>
        <p:spPr>
          <a:xfrm>
            <a:off x="442913" y="1989138"/>
            <a:ext cx="11306174"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Title 1">
            <a:extLst>
              <a:ext uri="{FF2B5EF4-FFF2-40B4-BE49-F238E27FC236}">
                <a16:creationId xmlns:a16="http://schemas.microsoft.com/office/drawing/2014/main" id="{1E523BD2-753E-0A47-B307-D80B3FF627EE}"/>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pic>
        <p:nvPicPr>
          <p:cNvPr id="13" name="Picture 12">
            <a:extLst>
              <a:ext uri="{FF2B5EF4-FFF2-40B4-BE49-F238E27FC236}">
                <a16:creationId xmlns:a16="http://schemas.microsoft.com/office/drawing/2014/main" id="{87BB0FE4-66FF-0E42-841A-3EC5F7C7E6A2}"/>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6" name="Rectangle 5">
            <a:extLst>
              <a:ext uri="{FF2B5EF4-FFF2-40B4-BE49-F238E27FC236}">
                <a16:creationId xmlns:a16="http://schemas.microsoft.com/office/drawing/2014/main" id="{5D683437-A234-3E4E-8B92-A0C560819C16}"/>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1CDF1BA5-471A-8044-BDBA-890115BBFFDE}"/>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Tree>
    <p:extLst>
      <p:ext uri="{BB962C8B-B14F-4D97-AF65-F5344CB8AC3E}">
        <p14:creationId xmlns:p14="http://schemas.microsoft.com/office/powerpoint/2010/main" val="3057191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School/Dept – Pink">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A95DA28-5082-4466-8610-52F8C0DC1E32}"/>
              </a:ext>
            </a:extLst>
          </p:cNvPr>
          <p:cNvSpPr>
            <a:spLocks noGrp="1"/>
          </p:cNvSpPr>
          <p:nvPr>
            <p:ph type="subTitle" idx="1" hasCustomPrompt="1"/>
          </p:nvPr>
        </p:nvSpPr>
        <p:spPr>
          <a:xfrm>
            <a:off x="344393" y="2664000"/>
            <a:ext cx="7503607" cy="540000"/>
          </a:xfrm>
        </p:spPr>
        <p:txBody>
          <a:bodyPr lIns="0" tIns="0" rIns="0" bIns="0">
            <a:noAutofit/>
          </a:bodyPr>
          <a:lstStyle>
            <a:lvl1pPr marL="0" indent="0" algn="l">
              <a:buNone/>
              <a:defRPr sz="25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Secondary title</a:t>
            </a:r>
            <a:endParaRPr lang="en-GB" dirty="0"/>
          </a:p>
        </p:txBody>
      </p:sp>
      <p:pic>
        <p:nvPicPr>
          <p:cNvPr id="8" name="Picture 7">
            <a:extLst>
              <a:ext uri="{FF2B5EF4-FFF2-40B4-BE49-F238E27FC236}">
                <a16:creationId xmlns:a16="http://schemas.microsoft.com/office/drawing/2014/main" id="{EAD84A32-8CF7-0049-A245-A2495A2584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000" y="5903912"/>
            <a:ext cx="2819400" cy="635000"/>
          </a:xfrm>
          <a:prstGeom prst="rect">
            <a:avLst/>
          </a:prstGeom>
        </p:spPr>
      </p:pic>
      <p:sp>
        <p:nvSpPr>
          <p:cNvPr id="11" name="Text Placeholder 10">
            <a:extLst>
              <a:ext uri="{FF2B5EF4-FFF2-40B4-BE49-F238E27FC236}">
                <a16:creationId xmlns:a16="http://schemas.microsoft.com/office/drawing/2014/main" id="{6D35024E-B893-6F4F-BC39-A12ABB859998}"/>
              </a:ext>
            </a:extLst>
          </p:cNvPr>
          <p:cNvSpPr>
            <a:spLocks noGrp="1"/>
          </p:cNvSpPr>
          <p:nvPr>
            <p:ph type="body" sz="quarter" idx="13" hasCustomPrompt="1"/>
          </p:nvPr>
        </p:nvSpPr>
        <p:spPr>
          <a:xfrm>
            <a:off x="324000" y="324000"/>
            <a:ext cx="3600000" cy="216000"/>
          </a:xfrm>
        </p:spPr>
        <p:txBody>
          <a:bodyPr lIns="0" tIns="0" rIns="0" bIns="0">
            <a:noAutofit/>
          </a:bodyPr>
          <a:lstStyle>
            <a:lvl1pPr marL="0" indent="0">
              <a:buNone/>
              <a:defRPr sz="15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School/Department name</a:t>
            </a:r>
          </a:p>
        </p:txBody>
      </p:sp>
      <p:cxnSp>
        <p:nvCxnSpPr>
          <p:cNvPr id="13" name="Straight Connector 12">
            <a:extLst>
              <a:ext uri="{FF2B5EF4-FFF2-40B4-BE49-F238E27FC236}">
                <a16:creationId xmlns:a16="http://schemas.microsoft.com/office/drawing/2014/main" id="{00BB5783-DC9F-0347-A2E3-6B93EA160538}"/>
              </a:ext>
            </a:extLst>
          </p:cNvPr>
          <p:cNvCxnSpPr/>
          <p:nvPr userDrawn="1"/>
        </p:nvCxnSpPr>
        <p:spPr>
          <a:xfrm>
            <a:off x="324000" y="612000"/>
            <a:ext cx="25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D0B284BF-2AAD-0A47-9DF9-0F3F421F43D8}"/>
              </a:ext>
            </a:extLst>
          </p:cNvPr>
          <p:cNvSpPr>
            <a:spLocks noGrp="1"/>
          </p:cNvSpPr>
          <p:nvPr>
            <p:ph type="ctrTitle" hasCustomPrompt="1"/>
          </p:nvPr>
        </p:nvSpPr>
        <p:spPr>
          <a:xfrm>
            <a:off x="324001" y="1224000"/>
            <a:ext cx="7523999" cy="1243488"/>
          </a:xfrm>
        </p:spPr>
        <p:txBody>
          <a:bodyPr lIns="0" tIns="0" rIns="0" bIns="0" anchor="b">
            <a:noAutofit/>
          </a:bodyPr>
          <a:lstStyle>
            <a:lvl1pPr algn="l">
              <a:lnSpc>
                <a:spcPts val="4700"/>
              </a:lnSpc>
              <a:defRPr sz="4500" b="1">
                <a:solidFill>
                  <a:schemeClr val="bg1"/>
                </a:solidFill>
              </a:defRPr>
            </a:lvl1pPr>
          </a:lstStyle>
          <a:p>
            <a:r>
              <a:rPr lang="en-US" dirty="0"/>
              <a:t>Presentation Title maximum two lines</a:t>
            </a:r>
            <a:endParaRPr lang="en-GB" dirty="0"/>
          </a:p>
        </p:txBody>
      </p:sp>
    </p:spTree>
    <p:extLst>
      <p:ext uri="{BB962C8B-B14F-4D97-AF65-F5344CB8AC3E}">
        <p14:creationId xmlns:p14="http://schemas.microsoft.com/office/powerpoint/2010/main" val="42012158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Column Secondary">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A204BD-F3EB-5842-9319-7B613DC2539E}"/>
              </a:ext>
            </a:extLst>
          </p:cNvPr>
          <p:cNvSpPr>
            <a:spLocks noGrp="1"/>
          </p:cNvSpPr>
          <p:nvPr>
            <p:ph type="body" idx="1"/>
          </p:nvPr>
        </p:nvSpPr>
        <p:spPr>
          <a:xfrm>
            <a:off x="442912" y="1989138"/>
            <a:ext cx="11306176"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4" y="2813048"/>
            <a:ext cx="11306174" cy="2884489"/>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itle 1">
            <a:extLst>
              <a:ext uri="{FF2B5EF4-FFF2-40B4-BE49-F238E27FC236}">
                <a16:creationId xmlns:a16="http://schemas.microsoft.com/office/drawing/2014/main" id="{EC2A4D7D-88B2-6543-8F2D-B4616BB62DFF}"/>
              </a:ext>
            </a:extLst>
          </p:cNvPr>
          <p:cNvSpPr>
            <a:spLocks noGrp="1"/>
          </p:cNvSpPr>
          <p:nvPr>
            <p:ph type="title"/>
          </p:nvPr>
        </p:nvSpPr>
        <p:spPr>
          <a:xfrm>
            <a:off x="442912" y="800101"/>
            <a:ext cx="11306176" cy="1001982"/>
          </a:xfrm>
          <a:prstGeom prst="rect">
            <a:avLst/>
          </a:prstGeom>
        </p:spPr>
        <p:txBody>
          <a:bodyPr anchor="ctr" anchorCtr="0"/>
          <a:lstStyle/>
          <a:p>
            <a:r>
              <a:rPr lang="en-GB" dirty="0"/>
              <a:t>Click to edit Master title style</a:t>
            </a:r>
            <a:endParaRPr lang="en-US" dirty="0"/>
          </a:p>
        </p:txBody>
      </p:sp>
      <p:pic>
        <p:nvPicPr>
          <p:cNvPr id="7" name="Picture 6">
            <a:extLst>
              <a:ext uri="{FF2B5EF4-FFF2-40B4-BE49-F238E27FC236}">
                <a16:creationId xmlns:a16="http://schemas.microsoft.com/office/drawing/2014/main" id="{0E8EB9E1-DFB3-5C47-B4B9-9B8765B8640B}"/>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4" name="Text Placeholder 11">
            <a:extLst>
              <a:ext uri="{FF2B5EF4-FFF2-40B4-BE49-F238E27FC236}">
                <a16:creationId xmlns:a16="http://schemas.microsoft.com/office/drawing/2014/main" id="{6AAEC381-AE42-7E44-9B48-79580631F97C}"/>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11" name="Rectangle 10">
            <a:extLst>
              <a:ext uri="{FF2B5EF4-FFF2-40B4-BE49-F238E27FC236}">
                <a16:creationId xmlns:a16="http://schemas.microsoft.com/office/drawing/2014/main" id="{2EF2C38B-13DA-064A-AF49-AA97B43EDAB3}"/>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91A03B6-F236-5D46-B133-E912BE6844F9}"/>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0200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Quot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1855C3A-3FE6-774C-8B42-DE78E4C581EA}"/>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20" name="Text Placeholder 11">
            <a:extLst>
              <a:ext uri="{FF2B5EF4-FFF2-40B4-BE49-F238E27FC236}">
                <a16:creationId xmlns:a16="http://schemas.microsoft.com/office/drawing/2014/main" id="{3EFCAB50-6370-994D-BF7A-C505E83CFC1D}"/>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23" name="Title 1">
            <a:extLst>
              <a:ext uri="{FF2B5EF4-FFF2-40B4-BE49-F238E27FC236}">
                <a16:creationId xmlns:a16="http://schemas.microsoft.com/office/drawing/2014/main" id="{B048F09A-B384-8C49-9343-9C78BE372438}"/>
              </a:ext>
            </a:extLst>
          </p:cNvPr>
          <p:cNvSpPr>
            <a:spLocks noGrp="1"/>
          </p:cNvSpPr>
          <p:nvPr>
            <p:ph type="ctrTitle"/>
          </p:nvPr>
        </p:nvSpPr>
        <p:spPr>
          <a:xfrm>
            <a:off x="1406632" y="1989138"/>
            <a:ext cx="9378733" cy="2372252"/>
          </a:xfrm>
          <a:prstGeom prst="rect">
            <a:avLst/>
          </a:prstGeom>
        </p:spPr>
        <p:txBody>
          <a:bodyPr lIns="0" rIns="90000" anchor="ctr" anchorCtr="0">
            <a:normAutofit/>
          </a:bodyPr>
          <a:lstStyle>
            <a:lvl1pPr algn="l">
              <a:defRPr sz="4500" b="1">
                <a:solidFill>
                  <a:srgbClr val="E6005B"/>
                </a:solidFill>
              </a:defRPr>
            </a:lvl1pPr>
          </a:lstStyle>
          <a:p>
            <a:r>
              <a:rPr lang="en-GB" dirty="0"/>
              <a:t>Click to edit Master title style</a:t>
            </a:r>
            <a:endParaRPr lang="en-US" dirty="0"/>
          </a:p>
        </p:txBody>
      </p:sp>
      <p:sp>
        <p:nvSpPr>
          <p:cNvPr id="24" name="Subtitle 2">
            <a:extLst>
              <a:ext uri="{FF2B5EF4-FFF2-40B4-BE49-F238E27FC236}">
                <a16:creationId xmlns:a16="http://schemas.microsoft.com/office/drawing/2014/main" id="{338F5E73-6BFD-7748-BFD6-93FCF46A77EB}"/>
              </a:ext>
            </a:extLst>
          </p:cNvPr>
          <p:cNvSpPr>
            <a:spLocks noGrp="1"/>
          </p:cNvSpPr>
          <p:nvPr>
            <p:ph type="subTitle" idx="1"/>
          </p:nvPr>
        </p:nvSpPr>
        <p:spPr>
          <a:xfrm>
            <a:off x="1406632" y="4542366"/>
            <a:ext cx="9378733" cy="1155172"/>
          </a:xfrm>
          <a:prstGeom prst="rect">
            <a:avLst/>
          </a:prstGeom>
        </p:spPr>
        <p:txBody>
          <a:bodyPr lIns="0" anchor="ctr" anchorCtr="0">
            <a:normAutofit/>
          </a:bodyPr>
          <a:lstStyle>
            <a:lvl1pPr marL="0" indent="0" algn="l">
              <a:buNone/>
              <a:defRPr sz="3000" b="1">
                <a:solidFill>
                  <a:srgbClr val="9E043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3" name="Picture 2">
            <a:extLst>
              <a:ext uri="{FF2B5EF4-FFF2-40B4-BE49-F238E27FC236}">
                <a16:creationId xmlns:a16="http://schemas.microsoft.com/office/drawing/2014/main" id="{A3650F2B-C9D3-F54A-91EC-BEDF952B03AE}"/>
              </a:ext>
            </a:extLst>
          </p:cNvPr>
          <p:cNvPicPr>
            <a:picLocks noChangeAspect="1"/>
          </p:cNvPicPr>
          <p:nvPr userDrawn="1"/>
        </p:nvPicPr>
        <p:blipFill>
          <a:blip r:embed="rId3"/>
          <a:stretch>
            <a:fillRect/>
          </a:stretch>
        </p:blipFill>
        <p:spPr>
          <a:xfrm>
            <a:off x="442913" y="1010601"/>
            <a:ext cx="963720" cy="797561"/>
          </a:xfrm>
          <a:prstGeom prst="rect">
            <a:avLst/>
          </a:prstGeom>
        </p:spPr>
      </p:pic>
      <p:pic>
        <p:nvPicPr>
          <p:cNvPr id="26" name="Picture 25">
            <a:extLst>
              <a:ext uri="{FF2B5EF4-FFF2-40B4-BE49-F238E27FC236}">
                <a16:creationId xmlns:a16="http://schemas.microsoft.com/office/drawing/2014/main" id="{6AAD6DD1-3573-E54F-8768-B0CFC8AFB67A}"/>
              </a:ext>
            </a:extLst>
          </p:cNvPr>
          <p:cNvPicPr>
            <a:picLocks noChangeAspect="1"/>
          </p:cNvPicPr>
          <p:nvPr userDrawn="1"/>
        </p:nvPicPr>
        <p:blipFill>
          <a:blip r:embed="rId3"/>
          <a:stretch>
            <a:fillRect/>
          </a:stretch>
        </p:blipFill>
        <p:spPr>
          <a:xfrm rot="10800000">
            <a:off x="10785366" y="4899977"/>
            <a:ext cx="963720" cy="797561"/>
          </a:xfrm>
          <a:prstGeom prst="rect">
            <a:avLst/>
          </a:prstGeom>
        </p:spPr>
      </p:pic>
      <p:sp>
        <p:nvSpPr>
          <p:cNvPr id="11" name="Rectangle 10">
            <a:extLst>
              <a:ext uri="{FF2B5EF4-FFF2-40B4-BE49-F238E27FC236}">
                <a16:creationId xmlns:a16="http://schemas.microsoft.com/office/drawing/2014/main" id="{694A2B9C-4747-EB44-AD6F-788273471394}"/>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DE4C44A-5626-1B42-B24C-44A8F39FB460}"/>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6761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A997A-29B3-4A30-84B9-9B95E3A7A2E9}"/>
              </a:ext>
            </a:extLst>
          </p:cNvPr>
          <p:cNvSpPr>
            <a:spLocks noGrp="1"/>
          </p:cNvSpPr>
          <p:nvPr>
            <p:ph type="ctrTitle" hasCustomPrompt="1"/>
          </p:nvPr>
        </p:nvSpPr>
        <p:spPr>
          <a:xfrm>
            <a:off x="324001" y="1224000"/>
            <a:ext cx="7523999" cy="1243488"/>
          </a:xfrm>
        </p:spPr>
        <p:txBody>
          <a:bodyPr lIns="0" tIns="0" rIns="0" bIns="0" anchor="b">
            <a:noAutofit/>
          </a:bodyPr>
          <a:lstStyle>
            <a:lvl1pPr algn="l">
              <a:lnSpc>
                <a:spcPts val="4700"/>
              </a:lnSpc>
              <a:defRPr sz="4500" b="1">
                <a:solidFill>
                  <a:schemeClr val="bg1"/>
                </a:solidFill>
              </a:defRPr>
            </a:lvl1pPr>
          </a:lstStyle>
          <a:p>
            <a:r>
              <a:rPr lang="en-US" dirty="0"/>
              <a:t>Presentation Title maximum two lines</a:t>
            </a:r>
            <a:endParaRPr lang="en-GB" dirty="0"/>
          </a:p>
        </p:txBody>
      </p:sp>
      <p:sp>
        <p:nvSpPr>
          <p:cNvPr id="3" name="Subtitle 2">
            <a:extLst>
              <a:ext uri="{FF2B5EF4-FFF2-40B4-BE49-F238E27FC236}">
                <a16:creationId xmlns:a16="http://schemas.microsoft.com/office/drawing/2014/main" id="{BA95DA28-5082-4466-8610-52F8C0DC1E32}"/>
              </a:ext>
            </a:extLst>
          </p:cNvPr>
          <p:cNvSpPr>
            <a:spLocks noGrp="1"/>
          </p:cNvSpPr>
          <p:nvPr>
            <p:ph type="subTitle" idx="1" hasCustomPrompt="1"/>
          </p:nvPr>
        </p:nvSpPr>
        <p:spPr>
          <a:xfrm>
            <a:off x="344393" y="2664000"/>
            <a:ext cx="7503607" cy="540000"/>
          </a:xfrm>
        </p:spPr>
        <p:txBody>
          <a:bodyPr lIns="0" tIns="0" rIns="0" bIns="0">
            <a:noAutofit/>
          </a:bodyPr>
          <a:lstStyle>
            <a:lvl1pPr marL="0" indent="0" algn="l">
              <a:buNone/>
              <a:defRPr sz="25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Secondary title</a:t>
            </a:r>
            <a:endParaRPr lang="en-GB" dirty="0"/>
          </a:p>
        </p:txBody>
      </p:sp>
      <p:pic>
        <p:nvPicPr>
          <p:cNvPr id="8" name="Picture 7">
            <a:extLst>
              <a:ext uri="{FF2B5EF4-FFF2-40B4-BE49-F238E27FC236}">
                <a16:creationId xmlns:a16="http://schemas.microsoft.com/office/drawing/2014/main" id="{EAD84A32-8CF7-0049-A245-A2495A2584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000" y="5903912"/>
            <a:ext cx="2819400" cy="635000"/>
          </a:xfrm>
          <a:prstGeom prst="rect">
            <a:avLst/>
          </a:prstGeom>
        </p:spPr>
      </p:pic>
    </p:spTree>
    <p:extLst>
      <p:ext uri="{BB962C8B-B14F-4D97-AF65-F5344CB8AC3E}">
        <p14:creationId xmlns:p14="http://schemas.microsoft.com/office/powerpoint/2010/main" val="1325077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 Blu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C37C626-95FC-4E18-9A6A-1F175BEF1635}"/>
              </a:ext>
            </a:extLst>
          </p:cNvPr>
          <p:cNvSpPr>
            <a:spLocks noGrp="1"/>
          </p:cNvSpPr>
          <p:nvPr>
            <p:ph type="ftr" sz="quarter" idx="11"/>
          </p:nvPr>
        </p:nvSpPr>
        <p:spPr/>
        <p:txBody>
          <a:bodyPr/>
          <a:lstStyle>
            <a:lvl1pPr>
              <a:defRPr>
                <a:solidFill>
                  <a:schemeClr val="bg1"/>
                </a:solidFill>
              </a:defRPr>
            </a:lvl1pPr>
          </a:lstStyle>
          <a:p>
            <a:r>
              <a:rPr lang="en-GB"/>
              <a:t>Presentation title</a:t>
            </a:r>
            <a:endParaRPr lang="en-GB" dirty="0"/>
          </a:p>
        </p:txBody>
      </p:sp>
      <p:sp>
        <p:nvSpPr>
          <p:cNvPr id="6" name="Slide Number Placeholder 5">
            <a:extLst>
              <a:ext uri="{FF2B5EF4-FFF2-40B4-BE49-F238E27FC236}">
                <a16:creationId xmlns:a16="http://schemas.microsoft.com/office/drawing/2014/main" id="{DBD98D44-00D1-4452-B4E2-F6A30C8B70B1}"/>
              </a:ext>
            </a:extLst>
          </p:cNvPr>
          <p:cNvSpPr>
            <a:spLocks noGrp="1"/>
          </p:cNvSpPr>
          <p:nvPr>
            <p:ph type="sldNum" sz="quarter" idx="12"/>
          </p:nvPr>
        </p:nvSpPr>
        <p:spPr/>
        <p:txBody>
          <a:bodyPr/>
          <a:lstStyle>
            <a:lvl1pPr>
              <a:defRPr>
                <a:solidFill>
                  <a:schemeClr val="bg1"/>
                </a:solidFill>
              </a:defRPr>
            </a:lvl1pPr>
          </a:lstStyle>
          <a:p>
            <a:fld id="{2987031C-9901-4EF0-9F2F-2A2E1AE069F5}" type="slidenum">
              <a:rPr lang="en-GB" smtClean="0"/>
              <a:pPr/>
              <a:t>‹#›</a:t>
            </a:fld>
            <a:endParaRPr lang="en-GB" dirty="0"/>
          </a:p>
        </p:txBody>
      </p:sp>
      <p:sp>
        <p:nvSpPr>
          <p:cNvPr id="9" name="TextBox 8">
            <a:extLst>
              <a:ext uri="{FF2B5EF4-FFF2-40B4-BE49-F238E27FC236}">
                <a16:creationId xmlns:a16="http://schemas.microsoft.com/office/drawing/2014/main" id="{06011D95-32D0-814C-9A48-F7B44C407708}"/>
              </a:ext>
            </a:extLst>
          </p:cNvPr>
          <p:cNvSpPr txBox="1"/>
          <p:nvPr userDrawn="1"/>
        </p:nvSpPr>
        <p:spPr>
          <a:xfrm>
            <a:off x="324000" y="1224000"/>
            <a:ext cx="3670479" cy="396000"/>
          </a:xfrm>
          <a:prstGeom prst="rect">
            <a:avLst/>
          </a:prstGeom>
          <a:noFill/>
        </p:spPr>
        <p:txBody>
          <a:bodyPr wrap="square" lIns="0" tIns="0" rIns="0" bIns="0" rtlCol="0">
            <a:noAutofit/>
          </a:bodyPr>
          <a:lstStyle/>
          <a:p>
            <a:r>
              <a:rPr lang="en-GB" sz="2500" b="1" dirty="0">
                <a:solidFill>
                  <a:schemeClr val="bg1"/>
                </a:solidFill>
                <a:latin typeface="+mj-lt"/>
              </a:rPr>
              <a:t>Contents</a:t>
            </a:r>
          </a:p>
        </p:txBody>
      </p:sp>
      <p:sp>
        <p:nvSpPr>
          <p:cNvPr id="11" name="Text Placeholder 10">
            <a:extLst>
              <a:ext uri="{FF2B5EF4-FFF2-40B4-BE49-F238E27FC236}">
                <a16:creationId xmlns:a16="http://schemas.microsoft.com/office/drawing/2014/main" id="{76E290D6-7C7C-2546-9617-67F3725528B9}"/>
              </a:ext>
            </a:extLst>
          </p:cNvPr>
          <p:cNvSpPr>
            <a:spLocks noGrp="1"/>
          </p:cNvSpPr>
          <p:nvPr>
            <p:ph type="body" sz="quarter" idx="13" hasCustomPrompt="1"/>
          </p:nvPr>
        </p:nvSpPr>
        <p:spPr>
          <a:xfrm>
            <a:off x="323850" y="1825625"/>
            <a:ext cx="11545350" cy="4351338"/>
          </a:xfrm>
        </p:spPr>
        <p:txBody>
          <a:bodyPr numCol="2" spcCol="180000"/>
          <a:lstStyle>
            <a:lvl1pPr marL="0" indent="0">
              <a:spcBef>
                <a:spcPts val="1500"/>
              </a:spcBef>
              <a:spcAft>
                <a:spcPts val="1000"/>
              </a:spcAft>
              <a:buFont typeface="+mj-lt"/>
              <a:buNone/>
              <a:defRPr b="1">
                <a:solidFill>
                  <a:schemeClr val="bg2"/>
                </a:solidFill>
                <a:latin typeface="+mj-lt"/>
              </a:defRPr>
            </a:lvl1pPr>
          </a:lstStyle>
          <a:p>
            <a:pPr lvl="0"/>
            <a:r>
              <a:rPr lang="en-GB" dirty="0"/>
              <a:t>1	Section title</a:t>
            </a:r>
          </a:p>
        </p:txBody>
      </p:sp>
      <p:sp>
        <p:nvSpPr>
          <p:cNvPr id="13" name="TextBox 12">
            <a:extLst>
              <a:ext uri="{FF2B5EF4-FFF2-40B4-BE49-F238E27FC236}">
                <a16:creationId xmlns:a16="http://schemas.microsoft.com/office/drawing/2014/main" id="{7546A7A3-BC67-F048-95F5-AFC6279852FA}"/>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bg1"/>
                </a:solidFill>
              </a:rPr>
              <a:t>Nottingham Trent University </a:t>
            </a:r>
            <a:r>
              <a:rPr lang="en-GB" sz="1000" b="0" dirty="0">
                <a:solidFill>
                  <a:schemeClr val="bg1"/>
                </a:solidFill>
              </a:rPr>
              <a:t> |  </a:t>
            </a:r>
          </a:p>
        </p:txBody>
      </p:sp>
    </p:spTree>
    <p:extLst>
      <p:ext uri="{BB962C8B-B14F-4D97-AF65-F5344CB8AC3E}">
        <p14:creationId xmlns:p14="http://schemas.microsoft.com/office/powerpoint/2010/main" val="16827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s – Whit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C37C626-95FC-4E18-9A6A-1F175BEF1635}"/>
              </a:ext>
            </a:extLst>
          </p:cNvPr>
          <p:cNvSpPr>
            <a:spLocks noGrp="1"/>
          </p:cNvSpPr>
          <p:nvPr>
            <p:ph type="ftr" sz="quarter" idx="11"/>
          </p:nvPr>
        </p:nvSpPr>
        <p:spPr/>
        <p:txBody>
          <a:bodyPr/>
          <a:lstStyle>
            <a:lvl1pPr>
              <a:defRPr>
                <a:solidFill>
                  <a:schemeClr val="tx1"/>
                </a:solidFill>
              </a:defRPr>
            </a:lvl1pPr>
          </a:lstStyle>
          <a:p>
            <a:r>
              <a:rPr lang="en-GB"/>
              <a:t>Presentation title</a:t>
            </a:r>
            <a:endParaRPr lang="en-GB" dirty="0"/>
          </a:p>
        </p:txBody>
      </p:sp>
      <p:sp>
        <p:nvSpPr>
          <p:cNvPr id="6" name="Slide Number Placeholder 5">
            <a:extLst>
              <a:ext uri="{FF2B5EF4-FFF2-40B4-BE49-F238E27FC236}">
                <a16:creationId xmlns:a16="http://schemas.microsoft.com/office/drawing/2014/main" id="{DBD98D44-00D1-4452-B4E2-F6A30C8B70B1}"/>
              </a:ext>
            </a:extLst>
          </p:cNvPr>
          <p:cNvSpPr>
            <a:spLocks noGrp="1"/>
          </p:cNvSpPr>
          <p:nvPr>
            <p:ph type="sldNum" sz="quarter" idx="12"/>
          </p:nvPr>
        </p:nvSpPr>
        <p:spPr/>
        <p:txBody>
          <a:bodyPr/>
          <a:lstStyle>
            <a:lvl1pPr>
              <a:defRPr>
                <a:solidFill>
                  <a:schemeClr val="tx1"/>
                </a:solidFill>
              </a:defRPr>
            </a:lvl1pPr>
          </a:lstStyle>
          <a:p>
            <a:fld id="{2987031C-9901-4EF0-9F2F-2A2E1AE069F5}" type="slidenum">
              <a:rPr lang="en-GB" smtClean="0"/>
              <a:pPr/>
              <a:t>‹#›</a:t>
            </a:fld>
            <a:endParaRPr lang="en-GB" dirty="0"/>
          </a:p>
        </p:txBody>
      </p:sp>
      <p:sp>
        <p:nvSpPr>
          <p:cNvPr id="9" name="TextBox 8">
            <a:extLst>
              <a:ext uri="{FF2B5EF4-FFF2-40B4-BE49-F238E27FC236}">
                <a16:creationId xmlns:a16="http://schemas.microsoft.com/office/drawing/2014/main" id="{06011D95-32D0-814C-9A48-F7B44C407708}"/>
              </a:ext>
            </a:extLst>
          </p:cNvPr>
          <p:cNvSpPr txBox="1"/>
          <p:nvPr userDrawn="1"/>
        </p:nvSpPr>
        <p:spPr>
          <a:xfrm>
            <a:off x="324000" y="1224000"/>
            <a:ext cx="3670479" cy="396000"/>
          </a:xfrm>
          <a:prstGeom prst="rect">
            <a:avLst/>
          </a:prstGeom>
          <a:noFill/>
        </p:spPr>
        <p:txBody>
          <a:bodyPr wrap="square" lIns="0" tIns="0" rIns="0" bIns="0" rtlCol="0">
            <a:noAutofit/>
          </a:bodyPr>
          <a:lstStyle/>
          <a:p>
            <a:r>
              <a:rPr lang="en-GB" sz="2500" b="1" dirty="0">
                <a:solidFill>
                  <a:schemeClr val="tx1"/>
                </a:solidFill>
                <a:latin typeface="+mj-lt"/>
              </a:rPr>
              <a:t>Contents</a:t>
            </a:r>
          </a:p>
        </p:txBody>
      </p:sp>
      <p:sp>
        <p:nvSpPr>
          <p:cNvPr id="11" name="Text Placeholder 10">
            <a:extLst>
              <a:ext uri="{FF2B5EF4-FFF2-40B4-BE49-F238E27FC236}">
                <a16:creationId xmlns:a16="http://schemas.microsoft.com/office/drawing/2014/main" id="{76E290D6-7C7C-2546-9617-67F3725528B9}"/>
              </a:ext>
            </a:extLst>
          </p:cNvPr>
          <p:cNvSpPr>
            <a:spLocks noGrp="1"/>
          </p:cNvSpPr>
          <p:nvPr>
            <p:ph type="body" sz="quarter" idx="13" hasCustomPrompt="1"/>
          </p:nvPr>
        </p:nvSpPr>
        <p:spPr>
          <a:xfrm>
            <a:off x="323850" y="1825625"/>
            <a:ext cx="11545350" cy="4351338"/>
          </a:xfrm>
        </p:spPr>
        <p:txBody>
          <a:bodyPr numCol="2" spcCol="180000"/>
          <a:lstStyle>
            <a:lvl1pPr marL="0" indent="0">
              <a:spcBef>
                <a:spcPts val="1500"/>
              </a:spcBef>
              <a:spcAft>
                <a:spcPts val="1000"/>
              </a:spcAft>
              <a:buFont typeface="+mj-lt"/>
              <a:buNone/>
              <a:defRPr b="1">
                <a:solidFill>
                  <a:schemeClr val="bg2"/>
                </a:solidFill>
                <a:latin typeface="+mj-lt"/>
              </a:defRPr>
            </a:lvl1pPr>
          </a:lstStyle>
          <a:p>
            <a:pPr lvl="0"/>
            <a:r>
              <a:rPr lang="en-GB" dirty="0"/>
              <a:t>1	Section title</a:t>
            </a:r>
          </a:p>
        </p:txBody>
      </p:sp>
      <p:sp>
        <p:nvSpPr>
          <p:cNvPr id="7" name="TextBox 6">
            <a:extLst>
              <a:ext uri="{FF2B5EF4-FFF2-40B4-BE49-F238E27FC236}">
                <a16:creationId xmlns:a16="http://schemas.microsoft.com/office/drawing/2014/main" id="{EF2BDF74-B5F5-7440-9AF9-FA6126BAF386}"/>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tx1"/>
                </a:solidFill>
              </a:rPr>
              <a:t>Nottingham Trent University </a:t>
            </a:r>
            <a:r>
              <a:rPr lang="en-GB" sz="1000" b="0" dirty="0">
                <a:solidFill>
                  <a:schemeClr val="tx1"/>
                </a:solidFill>
              </a:rPr>
              <a:t> |  </a:t>
            </a:r>
          </a:p>
        </p:txBody>
      </p:sp>
    </p:spTree>
    <p:extLst>
      <p:ext uri="{BB962C8B-B14F-4D97-AF65-F5344CB8AC3E}">
        <p14:creationId xmlns:p14="http://schemas.microsoft.com/office/powerpoint/2010/main" val="2257939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 Pi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32068D0-9694-4F16-8526-982C67C895CE}"/>
              </a:ext>
            </a:extLst>
          </p:cNvPr>
          <p:cNvSpPr>
            <a:spLocks noGrp="1"/>
          </p:cNvSpPr>
          <p:nvPr>
            <p:ph type="sldNum" sz="quarter" idx="12"/>
          </p:nvPr>
        </p:nvSpPr>
        <p:spPr/>
        <p:txBody>
          <a:bodyPr/>
          <a:lstStyle>
            <a:lvl1pPr>
              <a:defRPr>
                <a:solidFill>
                  <a:schemeClr val="bg1"/>
                </a:solidFill>
              </a:defRPr>
            </a:lvl1pPr>
          </a:lstStyle>
          <a:p>
            <a:fld id="{2987031C-9901-4EF0-9F2F-2A2E1AE069F5}" type="slidenum">
              <a:rPr lang="en-GB" smtClean="0"/>
              <a:pPr/>
              <a:t>‹#›</a:t>
            </a:fld>
            <a:endParaRPr lang="en-GB"/>
          </a:p>
        </p:txBody>
      </p:sp>
      <p:sp>
        <p:nvSpPr>
          <p:cNvPr id="7" name="Title 1">
            <a:extLst>
              <a:ext uri="{FF2B5EF4-FFF2-40B4-BE49-F238E27FC236}">
                <a16:creationId xmlns:a16="http://schemas.microsoft.com/office/drawing/2014/main" id="{5B168903-2300-4448-9062-4621187B3A09}"/>
              </a:ext>
            </a:extLst>
          </p:cNvPr>
          <p:cNvSpPr>
            <a:spLocks noGrp="1"/>
          </p:cNvSpPr>
          <p:nvPr>
            <p:ph type="ctrTitle" hasCustomPrompt="1"/>
          </p:nvPr>
        </p:nvSpPr>
        <p:spPr>
          <a:xfrm>
            <a:off x="324001" y="1224000"/>
            <a:ext cx="7523999" cy="1243488"/>
          </a:xfrm>
          <a:noFill/>
        </p:spPr>
        <p:txBody>
          <a:bodyPr lIns="0" tIns="0" rIns="0" bIns="0" anchor="b">
            <a:noAutofit/>
          </a:bodyPr>
          <a:lstStyle>
            <a:lvl1pPr algn="l">
              <a:lnSpc>
                <a:spcPts val="4700"/>
              </a:lnSpc>
              <a:defRPr sz="4500" b="1">
                <a:solidFill>
                  <a:schemeClr val="bg1"/>
                </a:solidFill>
              </a:defRPr>
            </a:lvl1pPr>
          </a:lstStyle>
          <a:p>
            <a:r>
              <a:rPr lang="en-US" dirty="0"/>
              <a:t>Section Title </a:t>
            </a:r>
            <a:br>
              <a:rPr lang="en-US" dirty="0"/>
            </a:br>
            <a:r>
              <a:rPr lang="en-US" dirty="0"/>
              <a:t>maximum two lines</a:t>
            </a:r>
            <a:endParaRPr lang="en-GB" dirty="0"/>
          </a:p>
        </p:txBody>
      </p:sp>
      <p:sp>
        <p:nvSpPr>
          <p:cNvPr id="8" name="TextBox 7">
            <a:extLst>
              <a:ext uri="{FF2B5EF4-FFF2-40B4-BE49-F238E27FC236}">
                <a16:creationId xmlns:a16="http://schemas.microsoft.com/office/drawing/2014/main" id="{2D2607D2-D289-294A-ACDB-F03D11118D40}"/>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bg1"/>
                </a:solidFill>
              </a:rPr>
              <a:t>Nottingham Trent University </a:t>
            </a:r>
            <a:r>
              <a:rPr lang="en-GB" sz="1000" b="0" dirty="0">
                <a:solidFill>
                  <a:schemeClr val="bg1"/>
                </a:solidFill>
              </a:rPr>
              <a:t> |  </a:t>
            </a:r>
          </a:p>
        </p:txBody>
      </p:sp>
      <p:sp>
        <p:nvSpPr>
          <p:cNvPr id="9" name="Footer Placeholder 4">
            <a:extLst>
              <a:ext uri="{FF2B5EF4-FFF2-40B4-BE49-F238E27FC236}">
                <a16:creationId xmlns:a16="http://schemas.microsoft.com/office/drawing/2014/main" id="{43F59733-EF0C-C743-A417-826D8B4375C4}"/>
              </a:ext>
            </a:extLst>
          </p:cNvPr>
          <p:cNvSpPr>
            <a:spLocks noGrp="1"/>
          </p:cNvSpPr>
          <p:nvPr>
            <p:ph type="ftr" sz="quarter" idx="3"/>
          </p:nvPr>
        </p:nvSpPr>
        <p:spPr>
          <a:xfrm>
            <a:off x="2193925" y="6436800"/>
            <a:ext cx="3528000" cy="216000"/>
          </a:xfrm>
          <a:prstGeom prst="rect">
            <a:avLst/>
          </a:prstGeom>
        </p:spPr>
        <p:txBody>
          <a:bodyPr vert="horz" lIns="0" tIns="0" rIns="0" bIns="0" rtlCol="0" anchor="t" anchorCtr="0"/>
          <a:lstStyle>
            <a:lvl1pPr algn="l">
              <a:defRPr sz="1000">
                <a:solidFill>
                  <a:schemeClr val="bg1"/>
                </a:solidFill>
              </a:defRPr>
            </a:lvl1pPr>
          </a:lstStyle>
          <a:p>
            <a:r>
              <a:rPr lang="en-GB"/>
              <a:t>Presentation title</a:t>
            </a:r>
            <a:endParaRPr lang="en-GB" dirty="0"/>
          </a:p>
        </p:txBody>
      </p:sp>
    </p:spTree>
    <p:extLst>
      <p:ext uri="{BB962C8B-B14F-4D97-AF65-F5344CB8AC3E}">
        <p14:creationId xmlns:p14="http://schemas.microsoft.com/office/powerpoint/2010/main" val="3890765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 Blu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32068D0-9694-4F16-8526-982C67C895CE}"/>
              </a:ext>
            </a:extLst>
          </p:cNvPr>
          <p:cNvSpPr>
            <a:spLocks noGrp="1"/>
          </p:cNvSpPr>
          <p:nvPr>
            <p:ph type="sldNum" sz="quarter" idx="12"/>
          </p:nvPr>
        </p:nvSpPr>
        <p:spPr/>
        <p:txBody>
          <a:bodyPr/>
          <a:lstStyle>
            <a:lvl1pPr>
              <a:defRPr>
                <a:solidFill>
                  <a:schemeClr val="bg1"/>
                </a:solidFill>
              </a:defRPr>
            </a:lvl1pPr>
          </a:lstStyle>
          <a:p>
            <a:fld id="{2987031C-9901-4EF0-9F2F-2A2E1AE069F5}" type="slidenum">
              <a:rPr lang="en-GB" smtClean="0"/>
              <a:pPr/>
              <a:t>‹#›</a:t>
            </a:fld>
            <a:endParaRPr lang="en-GB"/>
          </a:p>
        </p:txBody>
      </p:sp>
      <p:sp>
        <p:nvSpPr>
          <p:cNvPr id="7" name="Title 1">
            <a:extLst>
              <a:ext uri="{FF2B5EF4-FFF2-40B4-BE49-F238E27FC236}">
                <a16:creationId xmlns:a16="http://schemas.microsoft.com/office/drawing/2014/main" id="{5B168903-2300-4448-9062-4621187B3A09}"/>
              </a:ext>
            </a:extLst>
          </p:cNvPr>
          <p:cNvSpPr>
            <a:spLocks noGrp="1"/>
          </p:cNvSpPr>
          <p:nvPr>
            <p:ph type="ctrTitle" hasCustomPrompt="1"/>
          </p:nvPr>
        </p:nvSpPr>
        <p:spPr>
          <a:xfrm>
            <a:off x="324001" y="1224000"/>
            <a:ext cx="7523999" cy="1243488"/>
          </a:xfrm>
          <a:noFill/>
        </p:spPr>
        <p:txBody>
          <a:bodyPr lIns="0" tIns="0" rIns="0" bIns="0" anchor="b">
            <a:noAutofit/>
          </a:bodyPr>
          <a:lstStyle>
            <a:lvl1pPr algn="l">
              <a:lnSpc>
                <a:spcPts val="4700"/>
              </a:lnSpc>
              <a:defRPr sz="4500" b="1">
                <a:solidFill>
                  <a:schemeClr val="bg1"/>
                </a:solidFill>
              </a:defRPr>
            </a:lvl1pPr>
          </a:lstStyle>
          <a:p>
            <a:r>
              <a:rPr lang="en-US" dirty="0"/>
              <a:t>Section Title </a:t>
            </a:r>
            <a:br>
              <a:rPr lang="en-US" dirty="0"/>
            </a:br>
            <a:r>
              <a:rPr lang="en-US" dirty="0"/>
              <a:t>maximum two lines</a:t>
            </a:r>
            <a:endParaRPr lang="en-GB" dirty="0"/>
          </a:p>
        </p:txBody>
      </p:sp>
      <p:sp>
        <p:nvSpPr>
          <p:cNvPr id="8" name="TextBox 7">
            <a:extLst>
              <a:ext uri="{FF2B5EF4-FFF2-40B4-BE49-F238E27FC236}">
                <a16:creationId xmlns:a16="http://schemas.microsoft.com/office/drawing/2014/main" id="{B2D2E867-DA05-474B-A9C6-43D24D676CEF}"/>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bg1"/>
                </a:solidFill>
              </a:rPr>
              <a:t>Nottingham Trent University </a:t>
            </a:r>
            <a:r>
              <a:rPr lang="en-GB" sz="1000" b="0" dirty="0">
                <a:solidFill>
                  <a:schemeClr val="bg1"/>
                </a:solidFill>
              </a:rPr>
              <a:t> |  </a:t>
            </a:r>
          </a:p>
        </p:txBody>
      </p:sp>
      <p:sp>
        <p:nvSpPr>
          <p:cNvPr id="9" name="Footer Placeholder 4">
            <a:extLst>
              <a:ext uri="{FF2B5EF4-FFF2-40B4-BE49-F238E27FC236}">
                <a16:creationId xmlns:a16="http://schemas.microsoft.com/office/drawing/2014/main" id="{2692BC60-4A4D-2743-8A0A-C1F74D0C6023}"/>
              </a:ext>
            </a:extLst>
          </p:cNvPr>
          <p:cNvSpPr>
            <a:spLocks noGrp="1"/>
          </p:cNvSpPr>
          <p:nvPr>
            <p:ph type="ftr" sz="quarter" idx="3"/>
          </p:nvPr>
        </p:nvSpPr>
        <p:spPr>
          <a:xfrm>
            <a:off x="2193925" y="6436800"/>
            <a:ext cx="3528000" cy="216000"/>
          </a:xfrm>
          <a:prstGeom prst="rect">
            <a:avLst/>
          </a:prstGeom>
        </p:spPr>
        <p:txBody>
          <a:bodyPr vert="horz" lIns="0" tIns="0" rIns="0" bIns="0" rtlCol="0" anchor="t" anchorCtr="0"/>
          <a:lstStyle>
            <a:lvl1pPr algn="l">
              <a:defRPr sz="1000">
                <a:solidFill>
                  <a:schemeClr val="bg1"/>
                </a:solidFill>
              </a:defRPr>
            </a:lvl1pPr>
          </a:lstStyle>
          <a:p>
            <a:r>
              <a:rPr lang="en-GB"/>
              <a:t>Presentation title</a:t>
            </a:r>
            <a:endParaRPr lang="en-GB" dirty="0"/>
          </a:p>
        </p:txBody>
      </p:sp>
    </p:spTree>
    <p:extLst>
      <p:ext uri="{BB962C8B-B14F-4D97-AF65-F5344CB8AC3E}">
        <p14:creationId xmlns:p14="http://schemas.microsoft.com/office/powerpoint/2010/main" val="4039548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 Lioness">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0F70930-8A98-453B-93F2-8B9B3B0B927D}"/>
              </a:ext>
            </a:extLst>
          </p:cNvPr>
          <p:cNvSpPr>
            <a:spLocks noGrp="1"/>
          </p:cNvSpPr>
          <p:nvPr>
            <p:ph type="ftr" sz="quarter" idx="11"/>
          </p:nvPr>
        </p:nvSpPr>
        <p:spPr/>
        <p:txBody>
          <a:bodyPr/>
          <a:lstStyle>
            <a:lvl1pPr>
              <a:defRPr>
                <a:solidFill>
                  <a:schemeClr val="bg1"/>
                </a:solidFill>
              </a:defRPr>
            </a:lvl1pPr>
          </a:lstStyle>
          <a:p>
            <a:r>
              <a:rPr lang="en-GB"/>
              <a:t>Presentation title</a:t>
            </a:r>
          </a:p>
        </p:txBody>
      </p:sp>
      <p:sp>
        <p:nvSpPr>
          <p:cNvPr id="6" name="Slide Number Placeholder 5">
            <a:extLst>
              <a:ext uri="{FF2B5EF4-FFF2-40B4-BE49-F238E27FC236}">
                <a16:creationId xmlns:a16="http://schemas.microsoft.com/office/drawing/2014/main" id="{632068D0-9694-4F16-8526-982C67C895CE}"/>
              </a:ext>
            </a:extLst>
          </p:cNvPr>
          <p:cNvSpPr>
            <a:spLocks noGrp="1"/>
          </p:cNvSpPr>
          <p:nvPr>
            <p:ph type="sldNum" sz="quarter" idx="12"/>
          </p:nvPr>
        </p:nvSpPr>
        <p:spPr/>
        <p:txBody>
          <a:bodyPr/>
          <a:lstStyle>
            <a:lvl1pPr>
              <a:defRPr>
                <a:solidFill>
                  <a:schemeClr val="bg1"/>
                </a:solidFill>
              </a:defRPr>
            </a:lvl1pPr>
          </a:lstStyle>
          <a:p>
            <a:fld id="{2987031C-9901-4EF0-9F2F-2A2E1AE069F5}" type="slidenum">
              <a:rPr lang="en-GB" smtClean="0"/>
              <a:pPr/>
              <a:t>‹#›</a:t>
            </a:fld>
            <a:endParaRPr lang="en-GB"/>
          </a:p>
        </p:txBody>
      </p:sp>
      <p:sp>
        <p:nvSpPr>
          <p:cNvPr id="7" name="Title 1">
            <a:extLst>
              <a:ext uri="{FF2B5EF4-FFF2-40B4-BE49-F238E27FC236}">
                <a16:creationId xmlns:a16="http://schemas.microsoft.com/office/drawing/2014/main" id="{5B168903-2300-4448-9062-4621187B3A09}"/>
              </a:ext>
            </a:extLst>
          </p:cNvPr>
          <p:cNvSpPr>
            <a:spLocks noGrp="1"/>
          </p:cNvSpPr>
          <p:nvPr>
            <p:ph type="ctrTitle" hasCustomPrompt="1"/>
          </p:nvPr>
        </p:nvSpPr>
        <p:spPr>
          <a:xfrm>
            <a:off x="324001" y="1224000"/>
            <a:ext cx="7523999" cy="1243488"/>
          </a:xfrm>
          <a:noFill/>
        </p:spPr>
        <p:txBody>
          <a:bodyPr lIns="0" tIns="0" rIns="0" bIns="0" anchor="b">
            <a:noAutofit/>
          </a:bodyPr>
          <a:lstStyle>
            <a:lvl1pPr algn="l">
              <a:lnSpc>
                <a:spcPts val="4700"/>
              </a:lnSpc>
              <a:defRPr sz="4500" b="1">
                <a:solidFill>
                  <a:schemeClr val="bg1"/>
                </a:solidFill>
              </a:defRPr>
            </a:lvl1pPr>
          </a:lstStyle>
          <a:p>
            <a:r>
              <a:rPr lang="en-US" dirty="0"/>
              <a:t>Section Title </a:t>
            </a:r>
            <a:br>
              <a:rPr lang="en-US" dirty="0"/>
            </a:br>
            <a:r>
              <a:rPr lang="en-US" dirty="0"/>
              <a:t>maximum two lines</a:t>
            </a:r>
            <a:endParaRPr lang="en-GB" dirty="0"/>
          </a:p>
        </p:txBody>
      </p:sp>
      <p:sp>
        <p:nvSpPr>
          <p:cNvPr id="8" name="TextBox 7">
            <a:extLst>
              <a:ext uri="{FF2B5EF4-FFF2-40B4-BE49-F238E27FC236}">
                <a16:creationId xmlns:a16="http://schemas.microsoft.com/office/drawing/2014/main" id="{A96F7CA0-B041-6E4F-A8C6-AF5B4774BBCB}"/>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bg1"/>
                </a:solidFill>
              </a:rPr>
              <a:t>Nottingham Trent University </a:t>
            </a:r>
            <a:r>
              <a:rPr lang="en-GB" sz="1000" b="0" dirty="0">
                <a:solidFill>
                  <a:schemeClr val="bg1"/>
                </a:solidFill>
              </a:rPr>
              <a:t> |  </a:t>
            </a:r>
          </a:p>
        </p:txBody>
      </p:sp>
    </p:spTree>
    <p:extLst>
      <p:ext uri="{BB962C8B-B14F-4D97-AF65-F5344CB8AC3E}">
        <p14:creationId xmlns:p14="http://schemas.microsoft.com/office/powerpoint/2010/main" val="723693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 Mo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0F70930-8A98-453B-93F2-8B9B3B0B927D}"/>
              </a:ext>
            </a:extLst>
          </p:cNvPr>
          <p:cNvSpPr>
            <a:spLocks noGrp="1"/>
          </p:cNvSpPr>
          <p:nvPr>
            <p:ph type="ftr" sz="quarter" idx="11"/>
          </p:nvPr>
        </p:nvSpPr>
        <p:spPr/>
        <p:txBody>
          <a:bodyPr/>
          <a:lstStyle>
            <a:lvl1pPr>
              <a:defRPr>
                <a:solidFill>
                  <a:schemeClr val="bg1"/>
                </a:solidFill>
              </a:defRPr>
            </a:lvl1pPr>
          </a:lstStyle>
          <a:p>
            <a:r>
              <a:rPr lang="en-GB"/>
              <a:t>Presentation title</a:t>
            </a:r>
          </a:p>
        </p:txBody>
      </p:sp>
      <p:sp>
        <p:nvSpPr>
          <p:cNvPr id="6" name="Slide Number Placeholder 5">
            <a:extLst>
              <a:ext uri="{FF2B5EF4-FFF2-40B4-BE49-F238E27FC236}">
                <a16:creationId xmlns:a16="http://schemas.microsoft.com/office/drawing/2014/main" id="{632068D0-9694-4F16-8526-982C67C895CE}"/>
              </a:ext>
            </a:extLst>
          </p:cNvPr>
          <p:cNvSpPr>
            <a:spLocks noGrp="1"/>
          </p:cNvSpPr>
          <p:nvPr>
            <p:ph type="sldNum" sz="quarter" idx="12"/>
          </p:nvPr>
        </p:nvSpPr>
        <p:spPr/>
        <p:txBody>
          <a:bodyPr/>
          <a:lstStyle>
            <a:lvl1pPr>
              <a:defRPr>
                <a:solidFill>
                  <a:schemeClr val="bg1"/>
                </a:solidFill>
              </a:defRPr>
            </a:lvl1pPr>
          </a:lstStyle>
          <a:p>
            <a:fld id="{2987031C-9901-4EF0-9F2F-2A2E1AE069F5}" type="slidenum">
              <a:rPr lang="en-GB" smtClean="0"/>
              <a:pPr/>
              <a:t>‹#›</a:t>
            </a:fld>
            <a:endParaRPr lang="en-GB"/>
          </a:p>
        </p:txBody>
      </p:sp>
      <p:sp>
        <p:nvSpPr>
          <p:cNvPr id="7" name="Title 1">
            <a:extLst>
              <a:ext uri="{FF2B5EF4-FFF2-40B4-BE49-F238E27FC236}">
                <a16:creationId xmlns:a16="http://schemas.microsoft.com/office/drawing/2014/main" id="{5B168903-2300-4448-9062-4621187B3A09}"/>
              </a:ext>
            </a:extLst>
          </p:cNvPr>
          <p:cNvSpPr>
            <a:spLocks noGrp="1"/>
          </p:cNvSpPr>
          <p:nvPr>
            <p:ph type="ctrTitle" hasCustomPrompt="1"/>
          </p:nvPr>
        </p:nvSpPr>
        <p:spPr>
          <a:xfrm>
            <a:off x="324001" y="1224000"/>
            <a:ext cx="7523999" cy="1243488"/>
          </a:xfrm>
          <a:noFill/>
        </p:spPr>
        <p:txBody>
          <a:bodyPr lIns="0" tIns="0" rIns="0" bIns="0" anchor="b">
            <a:noAutofit/>
          </a:bodyPr>
          <a:lstStyle>
            <a:lvl1pPr algn="l">
              <a:lnSpc>
                <a:spcPts val="4700"/>
              </a:lnSpc>
              <a:defRPr sz="4500" b="1">
                <a:solidFill>
                  <a:schemeClr val="bg1"/>
                </a:solidFill>
              </a:defRPr>
            </a:lvl1pPr>
          </a:lstStyle>
          <a:p>
            <a:r>
              <a:rPr lang="en-US" dirty="0"/>
              <a:t>Section Title </a:t>
            </a:r>
            <a:br>
              <a:rPr lang="en-US" dirty="0"/>
            </a:br>
            <a:r>
              <a:rPr lang="en-US" dirty="0"/>
              <a:t>maximum two lines</a:t>
            </a:r>
            <a:endParaRPr lang="en-GB" dirty="0"/>
          </a:p>
        </p:txBody>
      </p:sp>
      <p:sp>
        <p:nvSpPr>
          <p:cNvPr id="8" name="TextBox 7">
            <a:extLst>
              <a:ext uri="{FF2B5EF4-FFF2-40B4-BE49-F238E27FC236}">
                <a16:creationId xmlns:a16="http://schemas.microsoft.com/office/drawing/2014/main" id="{DDCD95EF-BB28-5447-9EBE-A306C2F8957F}"/>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bg1"/>
                </a:solidFill>
              </a:rPr>
              <a:t>Nottingham Trent University </a:t>
            </a:r>
            <a:r>
              <a:rPr lang="en-GB" sz="1000" b="0" dirty="0">
                <a:solidFill>
                  <a:schemeClr val="bg1"/>
                </a:solidFill>
              </a:rPr>
              <a:t> |  </a:t>
            </a:r>
          </a:p>
        </p:txBody>
      </p:sp>
    </p:spTree>
    <p:extLst>
      <p:ext uri="{BB962C8B-B14F-4D97-AF65-F5344CB8AC3E}">
        <p14:creationId xmlns:p14="http://schemas.microsoft.com/office/powerpoint/2010/main" val="222196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D54132-F77C-4460-A060-0C95D721D34F}"/>
              </a:ext>
            </a:extLst>
          </p:cNvPr>
          <p:cNvSpPr>
            <a:spLocks noGrp="1"/>
          </p:cNvSpPr>
          <p:nvPr>
            <p:ph type="title"/>
          </p:nvPr>
        </p:nvSpPr>
        <p:spPr>
          <a:xfrm>
            <a:off x="324000" y="365125"/>
            <a:ext cx="10515600" cy="1325563"/>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2AEFBCE2-512F-4BAE-B355-37A017AF8A27}"/>
              </a:ext>
            </a:extLst>
          </p:cNvPr>
          <p:cNvSpPr>
            <a:spLocks noGrp="1"/>
          </p:cNvSpPr>
          <p:nvPr>
            <p:ph type="body" idx="1"/>
          </p:nvPr>
        </p:nvSpPr>
        <p:spPr>
          <a:xfrm>
            <a:off x="324000" y="1825625"/>
            <a:ext cx="10515600" cy="4351338"/>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GB" dirty="0"/>
          </a:p>
        </p:txBody>
      </p:sp>
      <p:sp>
        <p:nvSpPr>
          <p:cNvPr id="5" name="Footer Placeholder 4">
            <a:extLst>
              <a:ext uri="{FF2B5EF4-FFF2-40B4-BE49-F238E27FC236}">
                <a16:creationId xmlns:a16="http://schemas.microsoft.com/office/drawing/2014/main" id="{30C13F1E-105A-454F-B830-C15EDA0E5047}"/>
              </a:ext>
            </a:extLst>
          </p:cNvPr>
          <p:cNvSpPr>
            <a:spLocks noGrp="1"/>
          </p:cNvSpPr>
          <p:nvPr>
            <p:ph type="ftr" sz="quarter" idx="3"/>
          </p:nvPr>
        </p:nvSpPr>
        <p:spPr>
          <a:xfrm>
            <a:off x="2193925" y="6436800"/>
            <a:ext cx="3528000" cy="216000"/>
          </a:xfrm>
          <a:prstGeom prst="rect">
            <a:avLst/>
          </a:prstGeom>
        </p:spPr>
        <p:txBody>
          <a:bodyPr vert="horz" lIns="0" tIns="0" rIns="0" bIns="0" rtlCol="0" anchor="t" anchorCtr="0"/>
          <a:lstStyle>
            <a:lvl1pPr algn="l">
              <a:defRPr sz="1000">
                <a:solidFill>
                  <a:schemeClr val="tx1"/>
                </a:solidFill>
              </a:defRPr>
            </a:lvl1pPr>
          </a:lstStyle>
          <a:p>
            <a:r>
              <a:rPr lang="en-GB"/>
              <a:t>Presentation title</a:t>
            </a:r>
            <a:endParaRPr lang="en-GB" dirty="0"/>
          </a:p>
        </p:txBody>
      </p:sp>
      <p:sp>
        <p:nvSpPr>
          <p:cNvPr id="6" name="Slide Number Placeholder 5">
            <a:extLst>
              <a:ext uri="{FF2B5EF4-FFF2-40B4-BE49-F238E27FC236}">
                <a16:creationId xmlns:a16="http://schemas.microsoft.com/office/drawing/2014/main" id="{865425A4-9E09-4BEE-9CB7-E3DB4D1C953D}"/>
              </a:ext>
            </a:extLst>
          </p:cNvPr>
          <p:cNvSpPr>
            <a:spLocks noGrp="1"/>
          </p:cNvSpPr>
          <p:nvPr>
            <p:ph type="sldNum" sz="quarter" idx="4"/>
          </p:nvPr>
        </p:nvSpPr>
        <p:spPr>
          <a:xfrm>
            <a:off x="10969200" y="6436800"/>
            <a:ext cx="900000" cy="252000"/>
          </a:xfrm>
          <a:prstGeom prst="rect">
            <a:avLst/>
          </a:prstGeom>
        </p:spPr>
        <p:txBody>
          <a:bodyPr vert="horz" lIns="0" tIns="0" rIns="0" bIns="0" rtlCol="0" anchor="t" anchorCtr="0"/>
          <a:lstStyle>
            <a:lvl1pPr algn="r">
              <a:defRPr sz="1000">
                <a:solidFill>
                  <a:schemeClr val="tx1"/>
                </a:solidFill>
              </a:defRPr>
            </a:lvl1pPr>
          </a:lstStyle>
          <a:p>
            <a:fld id="{2987031C-9901-4EF0-9F2F-2A2E1AE069F5}" type="slidenum">
              <a:rPr lang="en-GB" smtClean="0"/>
              <a:pPr/>
              <a:t>‹#›</a:t>
            </a:fld>
            <a:endParaRPr lang="en-GB"/>
          </a:p>
        </p:txBody>
      </p:sp>
    </p:spTree>
    <p:extLst>
      <p:ext uri="{BB962C8B-B14F-4D97-AF65-F5344CB8AC3E}">
        <p14:creationId xmlns:p14="http://schemas.microsoft.com/office/powerpoint/2010/main" val="703363428"/>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51" r:id="rId6"/>
    <p:sldLayoutId id="2147483670" r:id="rId7"/>
    <p:sldLayoutId id="2147483671" r:id="rId8"/>
    <p:sldLayoutId id="2147483672" r:id="rId9"/>
    <p:sldLayoutId id="2147483673" r:id="rId10"/>
    <p:sldLayoutId id="2147483669" r:id="rId11"/>
    <p:sldLayoutId id="2147483650" r:id="rId12"/>
    <p:sldLayoutId id="2147483674" r:id="rId13"/>
    <p:sldLayoutId id="2147483675" r:id="rId14"/>
    <p:sldLayoutId id="2147483676" r:id="rId15"/>
    <p:sldLayoutId id="2147483677" r:id="rId16"/>
    <p:sldLayoutId id="2147483678" r:id="rId17"/>
    <p:sldLayoutId id="2147483654" r:id="rId18"/>
    <p:sldLayoutId id="2147483679" r:id="rId19"/>
    <p:sldLayoutId id="2147483680" r:id="rId20"/>
    <p:sldLayoutId id="2147483681" r:id="rId21"/>
  </p:sldLayoutIdLst>
  <p:hf hdr="0" dt="0"/>
  <p:txStyles>
    <p:titleStyle>
      <a:lvl1pPr algn="l" defTabSz="914400" rtl="0" eaLnBrk="1" latinLnBrk="0" hangingPunct="1">
        <a:lnSpc>
          <a:spcPct val="90000"/>
        </a:lnSpc>
        <a:spcBef>
          <a:spcPct val="0"/>
        </a:spcBef>
        <a:buNone/>
        <a:defRPr sz="2500" b="1" kern="1200">
          <a:solidFill>
            <a:schemeClr val="tx1"/>
          </a:solidFill>
          <a:latin typeface="+mj-lt"/>
          <a:ea typeface="+mj-ea"/>
          <a:cs typeface="+mj-cs"/>
        </a:defRPr>
      </a:lvl1pPr>
    </p:titleStyle>
    <p:bodyStyle>
      <a:lvl1pPr marL="180000" indent="-180000" algn="l" defTabSz="468000" rtl="0" eaLnBrk="1" latinLnBrk="0" hangingPunct="1">
        <a:lnSpc>
          <a:spcPct val="95000"/>
        </a:lnSpc>
        <a:spcBef>
          <a:spcPts val="500"/>
        </a:spcBef>
        <a:spcAft>
          <a:spcPts val="1000"/>
        </a:spcAft>
        <a:buClr>
          <a:schemeClr val="bg2"/>
        </a:buClr>
        <a:buFont typeface="Arial" panose="020B0604020202020204" pitchFamily="34" charset="0"/>
        <a:buChar char="•"/>
        <a:tabLst>
          <a:tab pos="468000" algn="l"/>
        </a:tabLst>
        <a:defRPr sz="2000" kern="1200">
          <a:solidFill>
            <a:schemeClr val="tx1"/>
          </a:solidFill>
          <a:latin typeface="+mn-lt"/>
          <a:ea typeface="+mn-ea"/>
          <a:cs typeface="+mn-cs"/>
        </a:defRPr>
      </a:lvl1pPr>
      <a:lvl2pPr marL="0" indent="0" algn="l" defTabSz="468000" rtl="0" eaLnBrk="1" latinLnBrk="0" hangingPunct="1">
        <a:lnSpc>
          <a:spcPct val="90000"/>
        </a:lnSpc>
        <a:spcBef>
          <a:spcPts val="500"/>
        </a:spcBef>
        <a:spcAft>
          <a:spcPts val="2000"/>
        </a:spcAft>
        <a:buFont typeface="Arial" panose="020B0604020202020204" pitchFamily="34" charset="0"/>
        <a:buNone/>
        <a:tabLst>
          <a:tab pos="468000" algn="l"/>
        </a:tabLst>
        <a:defRPr sz="2500" b="1" kern="1200">
          <a:solidFill>
            <a:schemeClr val="bg2"/>
          </a:solidFill>
          <a:latin typeface="+mj-lt"/>
          <a:ea typeface="+mn-ea"/>
          <a:cs typeface="+mn-cs"/>
        </a:defRPr>
      </a:lvl2pPr>
      <a:lvl3pPr marL="0" indent="0" algn="l" defTabSz="468000" rtl="0" eaLnBrk="1" latinLnBrk="0" hangingPunct="1">
        <a:lnSpc>
          <a:spcPct val="95000"/>
        </a:lnSpc>
        <a:spcBef>
          <a:spcPts val="500"/>
        </a:spcBef>
        <a:spcAft>
          <a:spcPts val="1000"/>
        </a:spcAft>
        <a:buFont typeface="Arial" panose="020B0604020202020204" pitchFamily="34" charset="0"/>
        <a:buNone/>
        <a:tabLst>
          <a:tab pos="468000" algn="l"/>
        </a:tabLst>
        <a:defRPr sz="2000" b="1" kern="1200">
          <a:solidFill>
            <a:schemeClr val="tx1"/>
          </a:solidFill>
          <a:latin typeface="+mn-lt"/>
          <a:ea typeface="+mn-ea"/>
          <a:cs typeface="+mn-cs"/>
        </a:defRPr>
      </a:lvl3pPr>
      <a:lvl4pPr marL="288000" indent="-288000" algn="l" defTabSz="468000" rtl="0" eaLnBrk="1" latinLnBrk="0" hangingPunct="1">
        <a:lnSpc>
          <a:spcPct val="95000"/>
        </a:lnSpc>
        <a:spcBef>
          <a:spcPts val="500"/>
        </a:spcBef>
        <a:spcAft>
          <a:spcPts val="1000"/>
        </a:spcAft>
        <a:buClr>
          <a:schemeClr val="bg2"/>
        </a:buClr>
        <a:buFont typeface="Arial" panose="020B0604020202020204" pitchFamily="34" charset="0"/>
        <a:buChar char="•"/>
        <a:tabLst>
          <a:tab pos="468000" algn="l"/>
        </a:tabLst>
        <a:defRPr sz="3000" kern="1200">
          <a:solidFill>
            <a:schemeClr val="tx1"/>
          </a:solidFill>
          <a:latin typeface="+mn-lt"/>
          <a:ea typeface="+mn-ea"/>
          <a:cs typeface="+mn-cs"/>
        </a:defRPr>
      </a:lvl4pPr>
      <a:lvl5pPr marL="576000" indent="-288000" algn="l" defTabSz="468000" rtl="0" eaLnBrk="1" latinLnBrk="0" hangingPunct="1">
        <a:lnSpc>
          <a:spcPct val="95000"/>
        </a:lnSpc>
        <a:spcBef>
          <a:spcPts val="500"/>
        </a:spcBef>
        <a:spcAft>
          <a:spcPts val="1000"/>
        </a:spcAft>
        <a:buClr>
          <a:schemeClr val="bg2"/>
        </a:buClr>
        <a:buFont typeface="System Font Regular"/>
        <a:buChar char="–"/>
        <a:tabLst>
          <a:tab pos="468000" algn="l"/>
        </a:tabLst>
        <a:defRPr sz="2000" kern="1200">
          <a:solidFill>
            <a:schemeClr val="tx1"/>
          </a:solidFill>
          <a:latin typeface="+mn-lt"/>
          <a:ea typeface="+mn-ea"/>
          <a:cs typeface="+mn-cs"/>
        </a:defRPr>
      </a:lvl5pPr>
      <a:lvl6pPr marL="720000" indent="-432000" algn="l" defTabSz="468000" rtl="0" eaLnBrk="1" latinLnBrk="0" hangingPunct="1">
        <a:lnSpc>
          <a:spcPct val="95000"/>
        </a:lnSpc>
        <a:spcBef>
          <a:spcPts val="0"/>
        </a:spcBef>
        <a:spcAft>
          <a:spcPts val="500"/>
        </a:spcAft>
        <a:buClr>
          <a:schemeClr val="bg2"/>
        </a:buClr>
        <a:buFont typeface="System Font Regular"/>
        <a:buChar char="–"/>
        <a:tabLst>
          <a:tab pos="468000" algn="l"/>
        </a:tabLst>
        <a:defRPr sz="3000" kern="1200">
          <a:solidFill>
            <a:schemeClr val="tx1"/>
          </a:solidFill>
          <a:latin typeface="+mn-lt"/>
          <a:ea typeface="+mn-ea"/>
          <a:cs typeface="+mn-cs"/>
        </a:defRPr>
      </a:lvl6pPr>
      <a:lvl7pPr marL="180000" indent="-180000" algn="l" defTabSz="468000" rtl="0" eaLnBrk="1" latinLnBrk="0" hangingPunct="1">
        <a:lnSpc>
          <a:spcPct val="95000"/>
        </a:lnSpc>
        <a:spcBef>
          <a:spcPts val="0"/>
        </a:spcBef>
        <a:spcAft>
          <a:spcPts val="500"/>
        </a:spcAft>
        <a:buClr>
          <a:schemeClr val="bg2"/>
        </a:buClr>
        <a:buFont typeface="Arial" panose="020B0604020202020204" pitchFamily="34" charset="0"/>
        <a:buChar char="•"/>
        <a:tabLst>
          <a:tab pos="468000" algn="l"/>
        </a:tabLst>
        <a:defRPr sz="2000" kern="1200">
          <a:solidFill>
            <a:schemeClr val="tx1"/>
          </a:solidFill>
          <a:latin typeface="+mn-lt"/>
          <a:ea typeface="+mn-ea"/>
          <a:cs typeface="+mn-cs"/>
        </a:defRPr>
      </a:lvl7pPr>
      <a:lvl8pPr marL="180000" indent="-180000" algn="l" defTabSz="468000" rtl="0" eaLnBrk="1" latinLnBrk="0" hangingPunct="1">
        <a:lnSpc>
          <a:spcPct val="95000"/>
        </a:lnSpc>
        <a:spcBef>
          <a:spcPts val="0"/>
        </a:spcBef>
        <a:spcAft>
          <a:spcPts val="500"/>
        </a:spcAft>
        <a:buClr>
          <a:schemeClr val="bg2"/>
        </a:buClr>
        <a:buFont typeface="Arial" panose="020B0604020202020204" pitchFamily="34" charset="0"/>
        <a:buChar char="•"/>
        <a:tabLst>
          <a:tab pos="468000" algn="l"/>
        </a:tabLst>
        <a:defRPr sz="2000" kern="1200">
          <a:solidFill>
            <a:schemeClr val="tx1"/>
          </a:solidFill>
          <a:latin typeface="+mn-lt"/>
          <a:ea typeface="+mn-ea"/>
          <a:cs typeface="+mn-cs"/>
        </a:defRPr>
      </a:lvl8pPr>
      <a:lvl9pPr marL="180000" indent="-180000" algn="l" defTabSz="468000" rtl="0" eaLnBrk="1" latinLnBrk="0" hangingPunct="1">
        <a:lnSpc>
          <a:spcPct val="95000"/>
        </a:lnSpc>
        <a:spcBef>
          <a:spcPts val="0"/>
        </a:spcBef>
        <a:spcAft>
          <a:spcPts val="500"/>
        </a:spcAft>
        <a:buClr>
          <a:schemeClr val="bg2"/>
        </a:buClr>
        <a:buFont typeface="Arial" panose="020B0604020202020204" pitchFamily="34" charset="0"/>
        <a:buChar char="•"/>
        <a:tabLst>
          <a:tab pos="468000" algn="l"/>
        </a:tabLst>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ulie.Hulme@ntu.ac.uk"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hyperlink" Target="https://www.tandfonline.com/doi/abs/10.1080/00091389909602695" TargetMode="External"/><Relationship Id="rId2" Type="http://schemas.openxmlformats.org/officeDocument/2006/relationships/hyperlink" Target="https://www.tandfonline.com/doi/abs/10.1080/00091389909604218" TargetMode="Externa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hyperlink" Target="https://ntf-association.com/amplifying-disabled-student-voices/" TargetMode="External"/><Relationship Id="rId7" Type="http://schemas.openxmlformats.org/officeDocument/2006/relationships/image" Target="../media/image6.jpeg"/><Relationship Id="rId2" Type="http://schemas.openxmlformats.org/officeDocument/2006/relationships/hyperlink" Target="https://taso.org.uk/wp-content/uploads/Uni-Lincoln-Disability-Evidence-Review-with-TASO.pdf" TargetMode="External"/><Relationship Id="rId1" Type="http://schemas.openxmlformats.org/officeDocument/2006/relationships/slideLayout" Target="../slideLayouts/slideLayout19.xml"/><Relationship Id="rId6" Type="http://schemas.openxmlformats.org/officeDocument/2006/relationships/image" Target="../media/image10.png"/><Relationship Id="rId5" Type="http://schemas.openxmlformats.org/officeDocument/2006/relationships/hyperlink" Target="https://wonkhe.com/blogs/why-are-so-many-students-locked-out-of-their-education/" TargetMode="External"/><Relationship Id="rId4" Type="http://schemas.openxmlformats.org/officeDocument/2006/relationships/hyperlink" Target="https://changingstatesofmind.libsyn.com/social-identity-and-disability-in-the-classroom-with-dr-julie-hulme" TargetMode="External"/></Relationships>
</file>

<file path=ppt/slides/_rels/slide15.xml.rels><?xml version="1.0" encoding="UTF-8" standalone="yes"?>
<Relationships xmlns="http://schemas.openxmlformats.org/package/2006/relationships"><Relationship Id="rId2" Type="http://schemas.openxmlformats.org/officeDocument/2006/relationships/hyperlink" Target="https://www.advance-he.ac.uk/news-and-views/guiding-principles-reward-recognition-teaching" TargetMode="Externa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hyperlink" Target="mailto:HETEACHINGNETWORK@JISCMAIL.AC.UK" TargetMode="External"/><Relationship Id="rId2" Type="http://schemas.openxmlformats.org/officeDocument/2006/relationships/hyperlink" Target="mailto:Julie.Hulme@ntu.ac.uk" TargetMode="External"/><Relationship Id="rId1" Type="http://schemas.openxmlformats.org/officeDocument/2006/relationships/slideLayout" Target="../slideLayouts/slideLayout19.xml"/><Relationship Id="rId6" Type="http://schemas.openxmlformats.org/officeDocument/2006/relationships/hyperlink" Target="https://t-fun.co.uk/" TargetMode="External"/><Relationship Id="rId5" Type="http://schemas.openxmlformats.org/officeDocument/2006/relationships/hyperlink" Target="https://ntrepository.com/home/" TargetMode="External"/><Relationship Id="rId4" Type="http://schemas.openxmlformats.org/officeDocument/2006/relationships/hyperlink" Target="https://jiscmail.ac.uk/"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hyperlink" Target="https://www.advance-he.ac.uk/knowledge-hub/embedding-reward-recognition-and-promotion-teaching-learning" TargetMode="External"/><Relationship Id="rId2" Type="http://schemas.openxmlformats.org/officeDocument/2006/relationships/notesSlide" Target="../notesSlides/notesSlide3.xml"/><Relationship Id="rId1" Type="http://schemas.openxmlformats.org/officeDocument/2006/relationships/slideLayout" Target="../slideLayouts/slideLayout20.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hyperlink" Target="https://www.taylorfrancis.com/chapters/edit/10.4324/9781003037569-13/supporting-developing-teaching-focused-individuals-professorial-level-julie-hulme" TargetMode="Externa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hyperlink" Target="https://www.jstor.org/stable/10.2979/teachlearninqu.1.1.95?seq=2#metadata_info_tab_contents" TargetMode="External"/><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hyperlink" Target="https://higherpsyched.home.blog/2024/11/17/the-buy-one-get-one-free-bogof-model-of-scholarship-in-higher-education/" TargetMode="External"/><Relationship Id="rId2" Type="http://schemas.openxmlformats.org/officeDocument/2006/relationships/image" Target="../media/image7.jpe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7377D0-3F64-8847-A00F-C4395C7E9F79}"/>
              </a:ext>
            </a:extLst>
          </p:cNvPr>
          <p:cNvSpPr>
            <a:spLocks noGrp="1"/>
          </p:cNvSpPr>
          <p:nvPr>
            <p:ph type="ctrTitle"/>
          </p:nvPr>
        </p:nvSpPr>
        <p:spPr>
          <a:xfrm>
            <a:off x="324001" y="1614418"/>
            <a:ext cx="9088447" cy="1243488"/>
          </a:xfrm>
        </p:spPr>
        <p:txBody>
          <a:bodyPr/>
          <a:lstStyle/>
          <a:p>
            <a:r>
              <a:rPr lang="en-GB" dirty="0">
                <a:solidFill>
                  <a:schemeClr val="bg1">
                    <a:lumMod val="85000"/>
                  </a:schemeClr>
                </a:solidFill>
              </a:rPr>
              <a:t>Developing and progressing an education-focused career in psychology</a:t>
            </a:r>
          </a:p>
        </p:txBody>
      </p:sp>
      <p:sp>
        <p:nvSpPr>
          <p:cNvPr id="2" name="Subtitle 1">
            <a:extLst>
              <a:ext uri="{FF2B5EF4-FFF2-40B4-BE49-F238E27FC236}">
                <a16:creationId xmlns:a16="http://schemas.microsoft.com/office/drawing/2014/main" id="{D8092BC2-C251-3D44-A7CB-04B094360472}"/>
              </a:ext>
            </a:extLst>
          </p:cNvPr>
          <p:cNvSpPr>
            <a:spLocks noGrp="1"/>
          </p:cNvSpPr>
          <p:nvPr>
            <p:ph type="subTitle" idx="1"/>
          </p:nvPr>
        </p:nvSpPr>
        <p:spPr>
          <a:xfrm>
            <a:off x="324001" y="3187982"/>
            <a:ext cx="7503607" cy="1520374"/>
          </a:xfrm>
        </p:spPr>
        <p:txBody>
          <a:bodyPr/>
          <a:lstStyle/>
          <a:p>
            <a:r>
              <a:rPr lang="en-GB" dirty="0">
                <a:solidFill>
                  <a:schemeClr val="bg2">
                    <a:lumMod val="60000"/>
                    <a:lumOff val="40000"/>
                  </a:schemeClr>
                </a:solidFill>
              </a:rPr>
              <a:t>Professor Julie Hulme (she/her)</a:t>
            </a:r>
          </a:p>
          <a:p>
            <a:r>
              <a:rPr lang="en-GB" dirty="0">
                <a:solidFill>
                  <a:schemeClr val="bg2">
                    <a:lumMod val="60000"/>
                    <a:lumOff val="40000"/>
                  </a:schemeClr>
                </a:solidFill>
                <a:hlinkClick r:id="rId3">
                  <a:extLst>
                    <a:ext uri="{A12FA001-AC4F-418D-AE19-62706E023703}">
                      <ahyp:hlinkClr xmlns:ahyp="http://schemas.microsoft.com/office/drawing/2018/hyperlinkcolor" val="tx"/>
                    </a:ext>
                  </a:extLst>
                </a:hlinkClick>
              </a:rPr>
              <a:t>Julie.Hulme@ntu.ac.uk</a:t>
            </a:r>
            <a:endParaRPr lang="en-GB" dirty="0">
              <a:solidFill>
                <a:schemeClr val="bg2">
                  <a:lumMod val="60000"/>
                  <a:lumOff val="40000"/>
                </a:schemeClr>
              </a:solidFill>
            </a:endParaRPr>
          </a:p>
          <a:p>
            <a:r>
              <a:rPr lang="en-GB" dirty="0" err="1">
                <a:solidFill>
                  <a:schemeClr val="bg2">
                    <a:lumMod val="60000"/>
                    <a:lumOff val="40000"/>
                  </a:schemeClr>
                </a:solidFill>
              </a:rPr>
              <a:t>Bsky</a:t>
            </a:r>
            <a:r>
              <a:rPr lang="en-GB" dirty="0">
                <a:solidFill>
                  <a:schemeClr val="bg2">
                    <a:lumMod val="60000"/>
                    <a:lumOff val="40000"/>
                  </a:schemeClr>
                </a:solidFill>
              </a:rPr>
              <a:t>: @JulieHulme-psyc.bsky.social </a:t>
            </a:r>
          </a:p>
        </p:txBody>
      </p:sp>
    </p:spTree>
    <p:extLst>
      <p:ext uri="{BB962C8B-B14F-4D97-AF65-F5344CB8AC3E}">
        <p14:creationId xmlns:p14="http://schemas.microsoft.com/office/powerpoint/2010/main" val="3819292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6C3E8E-67D0-873A-44BF-00B78653B66C}"/>
              </a:ext>
            </a:extLst>
          </p:cNvPr>
          <p:cNvSpPr>
            <a:spLocks noGrp="1"/>
          </p:cNvSpPr>
          <p:nvPr>
            <p:ph sz="half" idx="1"/>
          </p:nvPr>
        </p:nvSpPr>
        <p:spPr/>
        <p:txBody>
          <a:bodyPr/>
          <a:lstStyle/>
          <a:p>
            <a:pPr marL="0" marR="0" lvl="0" indent="0" algn="l" defTabSz="468000" rtl="0" eaLnBrk="1" fontAlgn="auto" latinLnBrk="0" hangingPunct="1">
              <a:lnSpc>
                <a:spcPct val="95000"/>
              </a:lnSpc>
              <a:spcBef>
                <a:spcPts val="500"/>
              </a:spcBef>
              <a:spcAft>
                <a:spcPts val="1000"/>
              </a:spcAft>
              <a:buClr>
                <a:srgbClr val="E5005B"/>
              </a:buClr>
              <a:buSzTx/>
              <a:buNone/>
              <a:tabLst>
                <a:tab pos="468000" algn="l"/>
              </a:tabLst>
              <a:defRPr/>
            </a:pPr>
            <a:r>
              <a:rPr kumimoji="0" lang="en-GB" sz="2400" b="0" i="0" u="none" strike="noStrike" kern="1200" cap="none" spc="0" normalizeH="0" baseline="0" noProof="0" dirty="0">
                <a:ln>
                  <a:noFill/>
                </a:ln>
                <a:solidFill>
                  <a:srgbClr val="E5005B"/>
                </a:solidFill>
                <a:effectLst/>
                <a:uLnTx/>
                <a:uFillTx/>
                <a:latin typeface="Arial"/>
                <a:ea typeface="+mn-ea"/>
                <a:cs typeface="+mn-cs"/>
              </a:rPr>
              <a:t>Finding your own expertise – or turning your teaching into outputs</a:t>
            </a:r>
          </a:p>
          <a:p>
            <a:r>
              <a:rPr lang="en-GB" sz="1800" dirty="0"/>
              <a:t> </a:t>
            </a:r>
            <a:r>
              <a:rPr lang="en-GB" sz="2000" dirty="0"/>
              <a:t>What are the ‘big questions’ for you at the moment?</a:t>
            </a:r>
          </a:p>
          <a:p>
            <a:r>
              <a:rPr lang="en-GB" sz="2000" dirty="0"/>
              <a:t> What are the problems? (or what can improve?)</a:t>
            </a:r>
          </a:p>
          <a:p>
            <a:r>
              <a:rPr lang="en-GB" sz="2000" dirty="0"/>
              <a:t> How do you find or develop solutions?</a:t>
            </a:r>
          </a:p>
          <a:p>
            <a:r>
              <a:rPr lang="en-GB" sz="2000" dirty="0"/>
              <a:t> How do you know if your solution works?</a:t>
            </a:r>
            <a:endParaRPr lang="en-GB" dirty="0"/>
          </a:p>
        </p:txBody>
      </p:sp>
      <p:sp>
        <p:nvSpPr>
          <p:cNvPr id="3" name="Title 2">
            <a:extLst>
              <a:ext uri="{FF2B5EF4-FFF2-40B4-BE49-F238E27FC236}">
                <a16:creationId xmlns:a16="http://schemas.microsoft.com/office/drawing/2014/main" id="{FEC4504C-08BA-EBCA-1515-98FE4999C062}"/>
              </a:ext>
            </a:extLst>
          </p:cNvPr>
          <p:cNvSpPr>
            <a:spLocks noGrp="1"/>
          </p:cNvSpPr>
          <p:nvPr>
            <p:ph type="title"/>
          </p:nvPr>
        </p:nvSpPr>
        <p:spPr/>
        <p:txBody>
          <a:bodyPr/>
          <a:lstStyle/>
          <a:p>
            <a:r>
              <a:rPr lang="en-GB" dirty="0">
                <a:solidFill>
                  <a:schemeClr val="bg2"/>
                </a:solidFill>
              </a:rPr>
              <a:t>Thinking about BOGOF scholarship</a:t>
            </a:r>
          </a:p>
        </p:txBody>
      </p:sp>
      <p:pic>
        <p:nvPicPr>
          <p:cNvPr id="5" name="Picture 2" descr="Bev Webb, 2012">
            <a:extLst>
              <a:ext uri="{FF2B5EF4-FFF2-40B4-BE49-F238E27FC236}">
                <a16:creationId xmlns:a16="http://schemas.microsoft.com/office/drawing/2014/main" id="{48B42E02-9F87-AAD8-BF6D-256A8E0DEA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2226" y="4552122"/>
            <a:ext cx="5998435" cy="2043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6244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DBDC6E-A179-E2D8-D3BC-C9EC4B898C70}"/>
              </a:ext>
            </a:extLst>
          </p:cNvPr>
          <p:cNvSpPr>
            <a:spLocks noGrp="1"/>
          </p:cNvSpPr>
          <p:nvPr>
            <p:ph type="title"/>
          </p:nvPr>
        </p:nvSpPr>
        <p:spPr/>
        <p:txBody>
          <a:bodyPr/>
          <a:lstStyle/>
          <a:p>
            <a:r>
              <a:rPr lang="en-GB" dirty="0"/>
              <a:t>Scholarship means “going meta”</a:t>
            </a:r>
          </a:p>
        </p:txBody>
      </p:sp>
      <p:sp>
        <p:nvSpPr>
          <p:cNvPr id="5" name="Speech Bubble: Rectangle with Corners Rounded 4">
            <a:extLst>
              <a:ext uri="{FF2B5EF4-FFF2-40B4-BE49-F238E27FC236}">
                <a16:creationId xmlns:a16="http://schemas.microsoft.com/office/drawing/2014/main" id="{C0C6F6AF-8143-5E6F-2CCB-07965C7FF7BB}"/>
              </a:ext>
            </a:extLst>
          </p:cNvPr>
          <p:cNvSpPr/>
          <p:nvPr/>
        </p:nvSpPr>
        <p:spPr>
          <a:xfrm>
            <a:off x="458805" y="1796782"/>
            <a:ext cx="5352177" cy="4131728"/>
          </a:xfrm>
          <a:prstGeom prst="wedgeRoundRectCallout">
            <a:avLst/>
          </a:prstGeom>
          <a:solidFill>
            <a:srgbClr val="00A6E1">
              <a:lumMod val="20000"/>
              <a:lumOff val="80000"/>
            </a:srgbClr>
          </a:solidFill>
          <a:ln w="12700" cap="flat" cmpd="sng" algn="ctr">
            <a:solidFill>
              <a:srgbClr val="E5005B">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563C1"/>
                </a:solidFill>
                <a:effectLst/>
                <a:uLnTx/>
                <a:uFillTx/>
                <a:latin typeface="Arial" panose="020B0604020202020204"/>
                <a:ea typeface="+mn-ea"/>
                <a:cs typeface="+mn-cs"/>
                <a:hlinkClick r:id="rId2">
                  <a:extLst>
                    <a:ext uri="{A12FA001-AC4F-418D-AE19-62706E023703}">
                      <ahyp:hlinkClr xmlns:ahyp="http://schemas.microsoft.com/office/drawing/2018/hyperlinkcolor" val="tx"/>
                    </a:ext>
                  </a:extLst>
                </a:hlinkClick>
              </a:rPr>
              <a:t>Hutchings and Shulman (1999</a:t>
            </a:r>
            <a:r>
              <a:rPr kumimoji="0" lang="en-US" sz="2000" b="0" i="0" u="none" strike="noStrike" kern="0" cap="none" spc="0" normalizeH="0" baseline="0" noProof="0" dirty="0">
                <a:ln>
                  <a:noFill/>
                </a:ln>
                <a:solidFill>
                  <a:srgbClr val="000000"/>
                </a:solidFill>
                <a:effectLst/>
                <a:uLnTx/>
                <a:uFillTx/>
                <a:latin typeface="Arial" panose="020B0604020202020204"/>
                <a:ea typeface="+mn-ea"/>
                <a:cs typeface="+mn-cs"/>
                <a:hlinkClick r:id="rId2">
                  <a:extLst>
                    <a:ext uri="{A12FA001-AC4F-418D-AE19-62706E023703}">
                      <ahyp:hlinkClr xmlns:ahyp="http://schemas.microsoft.com/office/drawing/2018/hyperlinkcolor" val="tx"/>
                    </a:ext>
                  </a:extLst>
                </a:hlinkClick>
              </a:rPr>
              <a:t>)</a:t>
            </a:r>
            <a:r>
              <a:rPr kumimoji="0" lang="en-US" sz="2000" b="0" i="0" u="none" strike="noStrike" kern="0" cap="none" spc="0" normalizeH="0" baseline="0" noProof="0" dirty="0">
                <a:ln>
                  <a:noFill/>
                </a:ln>
                <a:solidFill>
                  <a:srgbClr val="000000"/>
                </a:solidFill>
                <a:effectLst/>
                <a:uLnTx/>
                <a:uFillTx/>
                <a:latin typeface="Arial" panose="020B0604020202020204"/>
                <a:ea typeface="+mn-ea"/>
                <a:cs typeface="+mn-cs"/>
              </a:rPr>
              <a:t>: “A scholarship of teaching is not synonymous with excellent teaching. It requires a kind of </a:t>
            </a:r>
            <a:r>
              <a:rPr kumimoji="0" lang="en-US" sz="2000" b="0" i="0" u="none" strike="noStrike" kern="0" cap="none" spc="0" normalizeH="0" baseline="0" noProof="0" dirty="0">
                <a:ln>
                  <a:noFill/>
                </a:ln>
                <a:solidFill>
                  <a:srgbClr val="0070C0"/>
                </a:solidFill>
                <a:effectLst/>
                <a:uLnTx/>
                <a:uFillTx/>
                <a:latin typeface="Arial" panose="020B0604020202020204"/>
                <a:ea typeface="+mn-ea"/>
                <a:cs typeface="+mn-cs"/>
              </a:rPr>
              <a:t>‘going meta</a:t>
            </a:r>
            <a:r>
              <a:rPr kumimoji="0" lang="en-US" sz="2000" b="0" i="0" u="none" strike="noStrike" kern="0" cap="none" spc="0" normalizeH="0" baseline="0" noProof="0" dirty="0">
                <a:ln>
                  <a:noFill/>
                </a:ln>
                <a:solidFill>
                  <a:srgbClr val="000000"/>
                </a:solidFill>
                <a:effectLst/>
                <a:uLnTx/>
                <a:uFillTx/>
                <a:latin typeface="Arial" panose="020B0604020202020204"/>
                <a:ea typeface="+mn-ea"/>
                <a:cs typeface="+mn-cs"/>
              </a:rPr>
              <a:t>’, in which faculty frame and systematically investigate questions related to student learning—the conditions under which it occurs, what it looks like, how to deepen it, and so forth—and do so with an eye </a:t>
            </a:r>
            <a:r>
              <a:rPr kumimoji="0" lang="en-US" sz="2000" b="0" i="0" u="none" strike="noStrike" kern="0" cap="none" spc="0" normalizeH="0" baseline="0" noProof="0" dirty="0">
                <a:ln>
                  <a:noFill/>
                </a:ln>
                <a:solidFill>
                  <a:srgbClr val="0070C0"/>
                </a:solidFill>
                <a:effectLst/>
                <a:uLnTx/>
                <a:uFillTx/>
                <a:latin typeface="Arial" panose="020B0604020202020204"/>
                <a:ea typeface="+mn-ea"/>
                <a:cs typeface="+mn-cs"/>
              </a:rPr>
              <a:t>not only to improving their own classroom but to advancing practice beyond it</a:t>
            </a:r>
            <a:r>
              <a:rPr kumimoji="0" lang="en-US" sz="2000" b="0" i="0" u="none" strike="noStrike" kern="0" cap="none" spc="0" normalizeH="0" baseline="0" noProof="0" dirty="0">
                <a:ln>
                  <a:noFill/>
                </a:ln>
                <a:solidFill>
                  <a:srgbClr val="000000"/>
                </a:solidFill>
                <a:effectLst/>
                <a:uLnTx/>
                <a:uFillTx/>
                <a:latin typeface="Arial" panose="020B0604020202020204"/>
                <a:ea typeface="+mn-ea"/>
                <a:cs typeface="+mn-cs"/>
              </a:rPr>
              <a:t>.”</a:t>
            </a:r>
            <a:endParaRPr kumimoji="0" lang="en-GB" altLang="en-US" sz="2000" b="0" i="0" u="none" strike="noStrike" kern="0" cap="none" spc="0" normalizeH="0" baseline="0" noProof="0" dirty="0">
              <a:ln>
                <a:noFill/>
              </a:ln>
              <a:solidFill>
                <a:srgbClr val="000000"/>
              </a:solidFill>
              <a:effectLst/>
              <a:uLnTx/>
              <a:uFillTx/>
              <a:latin typeface="Arial" panose="020B0604020202020204"/>
              <a:ea typeface="+mn-ea"/>
              <a:cs typeface="+mn-cs"/>
            </a:endParaRPr>
          </a:p>
        </p:txBody>
      </p:sp>
      <p:sp>
        <p:nvSpPr>
          <p:cNvPr id="6" name="Speech Bubble: Rectangle with Corners Rounded 5">
            <a:extLst>
              <a:ext uri="{FF2B5EF4-FFF2-40B4-BE49-F238E27FC236}">
                <a16:creationId xmlns:a16="http://schemas.microsoft.com/office/drawing/2014/main" id="{E8BEAB3C-7E52-A839-13C4-7FA731E1DC0F}"/>
              </a:ext>
            </a:extLst>
          </p:cNvPr>
          <p:cNvSpPr/>
          <p:nvPr/>
        </p:nvSpPr>
        <p:spPr>
          <a:xfrm>
            <a:off x="6232655" y="1796782"/>
            <a:ext cx="5352177" cy="4131728"/>
          </a:xfrm>
          <a:prstGeom prst="wedgeRoundRectCallout">
            <a:avLst/>
          </a:prstGeom>
          <a:solidFill>
            <a:srgbClr val="00A6E1">
              <a:lumMod val="20000"/>
              <a:lumOff val="80000"/>
            </a:srgbClr>
          </a:solidFill>
          <a:ln w="12700" cap="flat" cmpd="sng" algn="ctr">
            <a:solidFill>
              <a:srgbClr val="E5005B">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altLang="en-US" sz="2400" b="0" i="0" u="none" strike="noStrike" kern="0" cap="none" spc="0" normalizeH="0" baseline="0" noProof="0" dirty="0">
                <a:ln>
                  <a:noFill/>
                </a:ln>
                <a:solidFill>
                  <a:schemeClr val="accent2">
                    <a:lumMod val="60000"/>
                    <a:lumOff val="40000"/>
                  </a:schemeClr>
                </a:solidFill>
                <a:effectLst/>
                <a:uLnTx/>
                <a:uFillTx/>
                <a:latin typeface="Arial" panose="020B0604020202020204"/>
                <a:ea typeface="+mn-ea"/>
                <a:cs typeface="+mn-cs"/>
                <a:hlinkClick r:id="rId3">
                  <a:extLst>
                    <a:ext uri="{A12FA001-AC4F-418D-AE19-62706E023703}">
                      <ahyp:hlinkClr xmlns:ahyp="http://schemas.microsoft.com/office/drawing/2018/hyperlinkcolor" val="tx"/>
                    </a:ext>
                  </a:extLst>
                </a:hlinkClick>
              </a:rPr>
              <a:t>Shulman (1999): </a:t>
            </a:r>
            <a:r>
              <a:rPr kumimoji="0" lang="en-GB" altLang="en-US" sz="2400" b="0" i="0" u="none" strike="noStrike" kern="0" cap="none" spc="0" normalizeH="0" baseline="0" noProof="0" dirty="0">
                <a:ln>
                  <a:noFill/>
                </a:ln>
                <a:solidFill>
                  <a:srgbClr val="000000"/>
                </a:solidFill>
                <a:effectLst/>
                <a:uLnTx/>
                <a:uFillTx/>
                <a:latin typeface="Arial" panose="020B0604020202020204"/>
                <a:ea typeface="+mn-ea"/>
                <a:cs typeface="+mn-cs"/>
              </a:rPr>
              <a:t>“An act of intelligence or artistic creation becomes scholarship when it possesses at least three attributes: it becomes </a:t>
            </a:r>
            <a:r>
              <a:rPr kumimoji="0" lang="en-GB" altLang="en-US" sz="2400" b="0" i="0" u="none" strike="noStrike" kern="0" cap="none" spc="0" normalizeH="0" baseline="0" noProof="0" dirty="0">
                <a:ln>
                  <a:noFill/>
                </a:ln>
                <a:solidFill>
                  <a:srgbClr val="E5005B"/>
                </a:solidFill>
                <a:effectLst/>
                <a:uLnTx/>
                <a:uFillTx/>
                <a:latin typeface="Arial" panose="020B0604020202020204"/>
                <a:ea typeface="+mn-ea"/>
                <a:cs typeface="+mn-cs"/>
              </a:rPr>
              <a:t>public</a:t>
            </a:r>
            <a:r>
              <a:rPr kumimoji="0" lang="en-GB" altLang="en-US" sz="2400" b="0" i="0" u="none" strike="noStrike" kern="0" cap="none" spc="0" normalizeH="0" baseline="0" noProof="0" dirty="0">
                <a:ln>
                  <a:noFill/>
                </a:ln>
                <a:solidFill>
                  <a:srgbClr val="000000"/>
                </a:solidFill>
                <a:effectLst/>
                <a:uLnTx/>
                <a:uFillTx/>
                <a:latin typeface="Arial" panose="020B0604020202020204"/>
                <a:ea typeface="+mn-ea"/>
                <a:cs typeface="+mn-cs"/>
              </a:rPr>
              <a:t>, it becomes an object of </a:t>
            </a:r>
            <a:r>
              <a:rPr kumimoji="0" lang="en-GB" altLang="en-US" sz="2400" b="0" i="0" u="none" strike="noStrike" kern="0" cap="none" spc="0" normalizeH="0" baseline="0" noProof="0" dirty="0">
                <a:ln>
                  <a:noFill/>
                </a:ln>
                <a:solidFill>
                  <a:srgbClr val="E5005B"/>
                </a:solidFill>
                <a:effectLst/>
                <a:uLnTx/>
                <a:uFillTx/>
                <a:latin typeface="Arial" panose="020B0604020202020204"/>
                <a:ea typeface="+mn-ea"/>
                <a:cs typeface="+mn-cs"/>
              </a:rPr>
              <a:t>critical review and evaluation </a:t>
            </a:r>
            <a:r>
              <a:rPr kumimoji="0" lang="en-GB" altLang="en-US" sz="2400" b="0" i="0" u="none" strike="noStrike" kern="0" cap="none" spc="0" normalizeH="0" baseline="0" noProof="0" dirty="0">
                <a:ln>
                  <a:noFill/>
                </a:ln>
                <a:solidFill>
                  <a:srgbClr val="000000"/>
                </a:solidFill>
                <a:effectLst/>
                <a:uLnTx/>
                <a:uFillTx/>
                <a:latin typeface="Arial" panose="020B0604020202020204"/>
                <a:ea typeface="+mn-ea"/>
                <a:cs typeface="+mn-cs"/>
              </a:rPr>
              <a:t>by members of one’s community, and members of one’s community begin to </a:t>
            </a:r>
            <a:r>
              <a:rPr kumimoji="0" lang="en-GB" altLang="en-US" sz="2400" b="0" i="0" u="none" strike="noStrike" kern="0" cap="none" spc="0" normalizeH="0" baseline="0" noProof="0" dirty="0">
                <a:ln>
                  <a:noFill/>
                </a:ln>
                <a:solidFill>
                  <a:srgbClr val="E5005B"/>
                </a:solidFill>
                <a:effectLst/>
                <a:uLnTx/>
                <a:uFillTx/>
                <a:latin typeface="Arial" panose="020B0604020202020204"/>
                <a:ea typeface="+mn-ea"/>
                <a:cs typeface="+mn-cs"/>
              </a:rPr>
              <a:t>use, build upon, and develop </a:t>
            </a:r>
            <a:r>
              <a:rPr kumimoji="0" lang="en-GB" altLang="en-US" sz="2400" b="0" i="0" u="none" strike="noStrike" kern="0" cap="none" spc="0" normalizeH="0" baseline="0" noProof="0" dirty="0">
                <a:ln>
                  <a:noFill/>
                </a:ln>
                <a:solidFill>
                  <a:srgbClr val="000000"/>
                </a:solidFill>
                <a:effectLst/>
                <a:uLnTx/>
                <a:uFillTx/>
                <a:latin typeface="Arial" panose="020B0604020202020204"/>
                <a:ea typeface="+mn-ea"/>
                <a:cs typeface="+mn-cs"/>
              </a:rPr>
              <a:t>those acts of mind and creation”</a:t>
            </a:r>
          </a:p>
        </p:txBody>
      </p:sp>
      <p:cxnSp>
        <p:nvCxnSpPr>
          <p:cNvPr id="2" name="Straight Arrow Connector 1">
            <a:extLst>
              <a:ext uri="{FF2B5EF4-FFF2-40B4-BE49-F238E27FC236}">
                <a16:creationId xmlns:a16="http://schemas.microsoft.com/office/drawing/2014/main" id="{BF43F985-373A-22ED-291B-FC53B5826BDA}"/>
              </a:ext>
            </a:extLst>
          </p:cNvPr>
          <p:cNvCxnSpPr>
            <a:cxnSpLocks/>
          </p:cNvCxnSpPr>
          <p:nvPr/>
        </p:nvCxnSpPr>
        <p:spPr>
          <a:xfrm>
            <a:off x="6749716" y="1371600"/>
            <a:ext cx="2466473" cy="3525253"/>
          </a:xfrm>
          <a:prstGeom prst="straightConnector1">
            <a:avLst/>
          </a:prstGeom>
          <a:ln w="14922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3ADC1D9-78BD-60A0-D5D6-2680377EC8EA}"/>
              </a:ext>
            </a:extLst>
          </p:cNvPr>
          <p:cNvSpPr txBox="1"/>
          <p:nvPr/>
        </p:nvSpPr>
        <p:spPr>
          <a:xfrm>
            <a:off x="4824663" y="625642"/>
            <a:ext cx="2117558" cy="598357"/>
          </a:xfrm>
          <a:prstGeom prst="rect">
            <a:avLst/>
          </a:prstGeom>
          <a:noFill/>
        </p:spPr>
        <p:txBody>
          <a:bodyPr wrap="square" lIns="0" tIns="0" rIns="0" bIns="0" rtlCol="0">
            <a:noAutofit/>
          </a:bodyPr>
          <a:lstStyle/>
          <a:p>
            <a:pPr algn="l"/>
            <a:r>
              <a:rPr lang="en-GB" sz="4400" b="1" dirty="0">
                <a:solidFill>
                  <a:srgbClr val="7030A0"/>
                </a:solidFill>
              </a:rPr>
              <a:t>IMPACT</a:t>
            </a:r>
          </a:p>
        </p:txBody>
      </p:sp>
      <p:cxnSp>
        <p:nvCxnSpPr>
          <p:cNvPr id="7" name="Straight Arrow Connector 6">
            <a:extLst>
              <a:ext uri="{FF2B5EF4-FFF2-40B4-BE49-F238E27FC236}">
                <a16:creationId xmlns:a16="http://schemas.microsoft.com/office/drawing/2014/main" id="{4009FA7E-3057-D144-0230-F1B618FFB27E}"/>
              </a:ext>
            </a:extLst>
          </p:cNvPr>
          <p:cNvCxnSpPr>
            <a:cxnSpLocks/>
          </p:cNvCxnSpPr>
          <p:nvPr/>
        </p:nvCxnSpPr>
        <p:spPr>
          <a:xfrm flipH="1">
            <a:off x="3320716" y="1288492"/>
            <a:ext cx="2137327" cy="3755962"/>
          </a:xfrm>
          <a:prstGeom prst="straightConnector1">
            <a:avLst/>
          </a:prstGeom>
          <a:ln w="149225">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0015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386A74-8298-4D04-B640-00DF4073A1B0}"/>
              </a:ext>
            </a:extLst>
          </p:cNvPr>
          <p:cNvSpPr>
            <a:spLocks noGrp="1"/>
          </p:cNvSpPr>
          <p:nvPr>
            <p:ph sz="half" idx="1"/>
          </p:nvPr>
        </p:nvSpPr>
        <p:spPr>
          <a:xfrm>
            <a:off x="442913" y="1989138"/>
            <a:ext cx="7542847" cy="3708400"/>
          </a:xfrm>
        </p:spPr>
        <p:txBody>
          <a:bodyPr>
            <a:normAutofit/>
          </a:bodyPr>
          <a:lstStyle/>
          <a:p>
            <a:r>
              <a:rPr lang="en-GB" dirty="0"/>
              <a:t>How do you find the ‘BOGOF’ deal?</a:t>
            </a:r>
          </a:p>
          <a:p>
            <a:r>
              <a:rPr lang="en-GB" dirty="0"/>
              <a:t>Topical issue - who shares the problem?</a:t>
            </a:r>
          </a:p>
          <a:p>
            <a:r>
              <a:rPr lang="en-GB" dirty="0"/>
              <a:t>Resources – funding? time? students as researchers? collaborative networks?</a:t>
            </a:r>
          </a:p>
          <a:p>
            <a:r>
              <a:rPr lang="en-GB" dirty="0"/>
              <a:t>Stakeholders – internal and external</a:t>
            </a:r>
          </a:p>
          <a:p>
            <a:r>
              <a:rPr lang="en-GB" dirty="0"/>
              <a:t>Plan evaluation from the start – who has the skills?</a:t>
            </a:r>
          </a:p>
          <a:p>
            <a:r>
              <a:rPr lang="en-GB" dirty="0"/>
              <a:t>Disseminate how? where?</a:t>
            </a:r>
          </a:p>
          <a:p>
            <a:r>
              <a:rPr lang="en-GB" dirty="0"/>
              <a:t>How to assess reach, impact, value?</a:t>
            </a:r>
          </a:p>
        </p:txBody>
      </p:sp>
      <p:sp>
        <p:nvSpPr>
          <p:cNvPr id="3" name="Title 2">
            <a:extLst>
              <a:ext uri="{FF2B5EF4-FFF2-40B4-BE49-F238E27FC236}">
                <a16:creationId xmlns:a16="http://schemas.microsoft.com/office/drawing/2014/main" id="{60ED035D-4CF7-E9F7-47D3-84A21BED45E4}"/>
              </a:ext>
            </a:extLst>
          </p:cNvPr>
          <p:cNvSpPr>
            <a:spLocks noGrp="1"/>
          </p:cNvSpPr>
          <p:nvPr>
            <p:ph type="title"/>
          </p:nvPr>
        </p:nvSpPr>
        <p:spPr/>
        <p:txBody>
          <a:bodyPr/>
          <a:lstStyle/>
          <a:p>
            <a:r>
              <a:rPr lang="en-GB" dirty="0"/>
              <a:t>Purposeful planning for impact</a:t>
            </a:r>
          </a:p>
        </p:txBody>
      </p:sp>
      <p:pic>
        <p:nvPicPr>
          <p:cNvPr id="5" name="Picture 2" descr="Winding road © Richard Webb cc-by-sa/2.0 :: Geograph Britain and Ireland">
            <a:extLst>
              <a:ext uri="{FF2B5EF4-FFF2-40B4-BE49-F238E27FC236}">
                <a16:creationId xmlns:a16="http://schemas.microsoft.com/office/drawing/2014/main" id="{761FFB47-F93A-436E-85E2-18B9A12BCE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7840" y="2522638"/>
            <a:ext cx="3793807" cy="2124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8771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6A741F-03CD-EDB6-09E2-AE61E422674A}"/>
              </a:ext>
            </a:extLst>
          </p:cNvPr>
          <p:cNvSpPr>
            <a:spLocks noGrp="1"/>
          </p:cNvSpPr>
          <p:nvPr>
            <p:ph sz="half" idx="1"/>
          </p:nvPr>
        </p:nvSpPr>
        <p:spPr>
          <a:xfrm>
            <a:off x="442913" y="1989138"/>
            <a:ext cx="7319327" cy="3708400"/>
          </a:xfrm>
        </p:spPr>
        <p:txBody>
          <a:bodyPr>
            <a:normAutofit lnSpcReduction="10000"/>
          </a:bodyPr>
          <a:lstStyle/>
          <a:p>
            <a:r>
              <a:rPr lang="en-GB" dirty="0"/>
              <a:t>Promotion?</a:t>
            </a:r>
          </a:p>
          <a:p>
            <a:r>
              <a:rPr lang="en-GB" dirty="0"/>
              <a:t>(Inter)National invitations?</a:t>
            </a:r>
          </a:p>
          <a:p>
            <a:r>
              <a:rPr lang="en-GB" dirty="0"/>
              <a:t>AFHEA, FHEA, SFHEA, PFHEA</a:t>
            </a:r>
          </a:p>
          <a:p>
            <a:r>
              <a:rPr lang="en-GB" dirty="0"/>
              <a:t>National Teaching Fellowship, CATE award?</a:t>
            </a:r>
          </a:p>
          <a:p>
            <a:r>
              <a:rPr lang="en-GB" dirty="0"/>
              <a:t>BPS DART-P HEPTOTY award?</a:t>
            </a:r>
          </a:p>
          <a:p>
            <a:r>
              <a:rPr lang="en-GB" dirty="0"/>
              <a:t>What works for you?</a:t>
            </a:r>
          </a:p>
          <a:p>
            <a:r>
              <a:rPr lang="en-GB" dirty="0"/>
              <a:t>Narrative that pulls together evidence of your reach, impact, value. </a:t>
            </a:r>
          </a:p>
          <a:p>
            <a:r>
              <a:rPr lang="en-GB" dirty="0"/>
              <a:t>A claim of expertise</a:t>
            </a:r>
          </a:p>
        </p:txBody>
      </p:sp>
      <p:sp>
        <p:nvSpPr>
          <p:cNvPr id="3" name="Title 2">
            <a:extLst>
              <a:ext uri="{FF2B5EF4-FFF2-40B4-BE49-F238E27FC236}">
                <a16:creationId xmlns:a16="http://schemas.microsoft.com/office/drawing/2014/main" id="{4A12981B-045F-4890-9EF0-EB90FE5FA2B7}"/>
              </a:ext>
            </a:extLst>
          </p:cNvPr>
          <p:cNvSpPr>
            <a:spLocks noGrp="1"/>
          </p:cNvSpPr>
          <p:nvPr>
            <p:ph type="title"/>
          </p:nvPr>
        </p:nvSpPr>
        <p:spPr/>
        <p:txBody>
          <a:bodyPr/>
          <a:lstStyle/>
          <a:p>
            <a:r>
              <a:rPr lang="en-GB" dirty="0"/>
              <a:t>Reward and recognition</a:t>
            </a:r>
          </a:p>
        </p:txBody>
      </p:sp>
      <p:sp>
        <p:nvSpPr>
          <p:cNvPr id="4" name="Text Placeholder 3">
            <a:extLst>
              <a:ext uri="{FF2B5EF4-FFF2-40B4-BE49-F238E27FC236}">
                <a16:creationId xmlns:a16="http://schemas.microsoft.com/office/drawing/2014/main" id="{99CBA2D9-7396-EAF7-8920-817348C24FEA}"/>
              </a:ext>
            </a:extLst>
          </p:cNvPr>
          <p:cNvSpPr>
            <a:spLocks noGrp="1"/>
          </p:cNvSpPr>
          <p:nvPr>
            <p:ph type="body" sz="quarter" idx="10"/>
          </p:nvPr>
        </p:nvSpPr>
        <p:spPr>
          <a:xfrm>
            <a:off x="1188720" y="5697538"/>
            <a:ext cx="10560367" cy="729250"/>
          </a:xfrm>
        </p:spPr>
        <p:txBody>
          <a:bodyPr/>
          <a:lstStyle/>
          <a:p>
            <a:r>
              <a:rPr lang="en-GB" sz="2400" dirty="0"/>
              <a:t>Who are you? What are you known for? What do you want to achieve?</a:t>
            </a:r>
          </a:p>
        </p:txBody>
      </p:sp>
      <p:pic>
        <p:nvPicPr>
          <p:cNvPr id="6" name="Picture 2" descr="The dividing line | The Cape Reinga lighthouse sits at the m… | Flickr">
            <a:extLst>
              <a:ext uri="{FF2B5EF4-FFF2-40B4-BE49-F238E27FC236}">
                <a16:creationId xmlns:a16="http://schemas.microsoft.com/office/drawing/2014/main" id="{0C081170-1D68-1F83-246D-3EDC19DC77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9527" y="2268225"/>
            <a:ext cx="3819560" cy="2547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79154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F020A84-4B6A-C163-ED78-DABA6AC3B556}"/>
              </a:ext>
            </a:extLst>
          </p:cNvPr>
          <p:cNvSpPr>
            <a:spLocks noGrp="1"/>
          </p:cNvSpPr>
          <p:nvPr>
            <p:ph sz="half" idx="1"/>
          </p:nvPr>
        </p:nvSpPr>
        <p:spPr>
          <a:xfrm>
            <a:off x="442913" y="1331843"/>
            <a:ext cx="7299670" cy="4365695"/>
          </a:xfrm>
        </p:spPr>
        <p:txBody>
          <a:bodyPr/>
          <a:lstStyle/>
          <a:p>
            <a:pPr marL="0" indent="0">
              <a:buNone/>
            </a:pPr>
            <a:r>
              <a:rPr lang="en-GB" sz="1400" dirty="0">
                <a:effectLst/>
                <a:latin typeface="Calibri" panose="020F0502020204030204" pitchFamily="34" charset="0"/>
                <a:ea typeface="Times New Roman" panose="02020603050405020304" pitchFamily="18" charset="0"/>
              </a:rPr>
              <a:t>Hamilton, P., </a:t>
            </a:r>
            <a:r>
              <a:rPr lang="en-GB" sz="1400" b="1" dirty="0">
                <a:effectLst/>
                <a:latin typeface="Calibri" panose="020F0502020204030204" pitchFamily="34" charset="0"/>
                <a:ea typeface="Times New Roman" panose="02020603050405020304" pitchFamily="18" charset="0"/>
              </a:rPr>
              <a:t>Hulme, J.A.</a:t>
            </a:r>
            <a:r>
              <a:rPr lang="en-GB" sz="1400" dirty="0">
                <a:effectLst/>
                <a:latin typeface="Calibri" panose="020F0502020204030204" pitchFamily="34" charset="0"/>
                <a:ea typeface="Times New Roman" panose="02020603050405020304" pitchFamily="18" charset="0"/>
              </a:rPr>
              <a:t> &amp; Harrison, E.D. (2023 – online 2021). Experiences of higher education students with chronic illnesses.</a:t>
            </a:r>
            <a:r>
              <a:rPr lang="en-GB" sz="1400" i="1" dirty="0">
                <a:effectLst/>
                <a:latin typeface="Calibri" panose="020F0502020204030204" pitchFamily="34" charset="0"/>
                <a:ea typeface="Times New Roman" panose="02020603050405020304" pitchFamily="18" charset="0"/>
              </a:rPr>
              <a:t> Disability and Society. </a:t>
            </a:r>
            <a:r>
              <a:rPr lang="en-GB" sz="1400" dirty="0">
                <a:effectLst/>
                <a:latin typeface="Calibri" panose="020F0502020204030204" pitchFamily="34" charset="0"/>
                <a:ea typeface="Times New Roman" panose="02020603050405020304" pitchFamily="18" charset="0"/>
              </a:rPr>
              <a:t>DOI: 10.1080/09687599.2021.1907549 </a:t>
            </a:r>
          </a:p>
          <a:p>
            <a:pPr marL="0" indent="0">
              <a:buNone/>
            </a:pPr>
            <a:r>
              <a:rPr lang="en-GB" sz="1400" b="1" dirty="0">
                <a:effectLst/>
                <a:latin typeface="Calibri" panose="020F0502020204030204" pitchFamily="34" charset="0"/>
                <a:ea typeface="Times New Roman" panose="02020603050405020304" pitchFamily="18" charset="0"/>
              </a:rPr>
              <a:t>Hulme, J.A., </a:t>
            </a:r>
            <a:r>
              <a:rPr lang="en-GB" sz="1400" dirty="0">
                <a:effectLst/>
                <a:latin typeface="Calibri" panose="020F0502020204030204" pitchFamily="34" charset="0"/>
                <a:ea typeface="Times New Roman" panose="02020603050405020304" pitchFamily="18" charset="0"/>
              </a:rPr>
              <a:t>Hamilton, P., Lyons, S., Crabb, E., </a:t>
            </a:r>
            <a:r>
              <a:rPr lang="en-GB" sz="1400" dirty="0" err="1">
                <a:effectLst/>
                <a:latin typeface="Calibri" panose="020F0502020204030204" pitchFamily="34" charset="0"/>
                <a:ea typeface="Times New Roman" panose="02020603050405020304" pitchFamily="18" charset="0"/>
              </a:rPr>
              <a:t>Cascone</a:t>
            </a:r>
            <a:r>
              <a:rPr lang="en-GB" sz="1400" dirty="0">
                <a:effectLst/>
                <a:latin typeface="Calibri" panose="020F0502020204030204" pitchFamily="34" charset="0"/>
                <a:ea typeface="Times New Roman" panose="02020603050405020304" pitchFamily="18" charset="0"/>
              </a:rPr>
              <a:t>, C., Davis, S., Fahey, C., Holland, B., Hussain, M., &amp; Knight, E. (2023). Students as researchers: Amplifying disabled student voices. In: </a:t>
            </a:r>
            <a:r>
              <a:rPr lang="en-GB" sz="1400" i="1" dirty="0">
                <a:effectLst/>
                <a:latin typeface="Calibri" panose="020F0502020204030204" pitchFamily="34" charset="0"/>
                <a:ea typeface="Times New Roman" panose="02020603050405020304" pitchFamily="18" charset="0"/>
              </a:rPr>
              <a:t>Disability Evidence Review with TASO</a:t>
            </a:r>
            <a:r>
              <a:rPr lang="en-GB" sz="1400" dirty="0">
                <a:effectLst/>
                <a:latin typeface="Calibri" panose="020F0502020204030204" pitchFamily="34" charset="0"/>
                <a:ea typeface="Times New Roman" panose="02020603050405020304" pitchFamily="18" charset="0"/>
              </a:rPr>
              <a:t>. </a:t>
            </a:r>
            <a:r>
              <a:rPr lang="en-GB" sz="1400" u="sng" dirty="0">
                <a:solidFill>
                  <a:srgbClr val="0000FF"/>
                </a:solidFill>
                <a:effectLst/>
                <a:latin typeface="Calibri" panose="020F0502020204030204" pitchFamily="34" charset="0"/>
                <a:ea typeface="Times New Roman" panose="02020603050405020304" pitchFamily="18" charset="0"/>
                <a:hlinkClick r:id="rId2"/>
              </a:rPr>
              <a:t>https://taso.org.uk/wp-content/uploads/Uni-Lincoln-Disability-Evidence-Review-with-TASO.pdf</a:t>
            </a:r>
            <a:r>
              <a:rPr lang="en-GB" sz="1400" dirty="0">
                <a:effectLst/>
                <a:latin typeface="Calibri" panose="020F0502020204030204" pitchFamily="34" charset="0"/>
                <a:ea typeface="Times New Roman" panose="02020603050405020304" pitchFamily="18" charset="0"/>
              </a:rPr>
              <a:t> </a:t>
            </a:r>
            <a:endParaRPr lang="en-GB" sz="1400" dirty="0">
              <a:effectLst/>
              <a:latin typeface="Times New Roman" panose="02020603050405020304" pitchFamily="18" charset="0"/>
              <a:ea typeface="Times New Roman" panose="02020603050405020304" pitchFamily="18" charset="0"/>
            </a:endParaRPr>
          </a:p>
          <a:p>
            <a:pPr marL="0" indent="0">
              <a:buNone/>
            </a:pPr>
            <a:r>
              <a:rPr lang="en-GB" sz="1400" b="1" dirty="0">
                <a:effectLst/>
                <a:latin typeface="Calibri" panose="020F0502020204030204" pitchFamily="34" charset="0"/>
                <a:ea typeface="Times New Roman" panose="02020603050405020304" pitchFamily="18" charset="0"/>
              </a:rPr>
              <a:t>Hulme, J.A. </a:t>
            </a:r>
            <a:r>
              <a:rPr lang="en-GB" sz="1400" dirty="0">
                <a:effectLst/>
                <a:latin typeface="Calibri" panose="020F0502020204030204" pitchFamily="34" charset="0"/>
                <a:ea typeface="Times New Roman" panose="02020603050405020304" pitchFamily="18" charset="0"/>
              </a:rPr>
              <a:t>(2022). Amplifying disabled students voices. </a:t>
            </a:r>
            <a:r>
              <a:rPr lang="de-DE" sz="1400" dirty="0">
                <a:effectLst/>
                <a:latin typeface="Calibri" panose="020F0502020204030204" pitchFamily="34" charset="0"/>
                <a:ea typeface="Times New Roman" panose="02020603050405020304" pitchFamily="18" charset="0"/>
              </a:rPr>
              <a:t>ANTF </a:t>
            </a:r>
            <a:r>
              <a:rPr lang="de-DE" sz="1400" dirty="0" err="1">
                <a:effectLst/>
                <a:latin typeface="Calibri" panose="020F0502020204030204" pitchFamily="34" charset="0"/>
                <a:ea typeface="Times New Roman" panose="02020603050405020304" pitchFamily="18" charset="0"/>
              </a:rPr>
              <a:t>blog</a:t>
            </a:r>
            <a:r>
              <a:rPr lang="de-DE" sz="1400" dirty="0">
                <a:effectLst/>
                <a:latin typeface="Calibri" panose="020F0502020204030204" pitchFamily="34" charset="0"/>
                <a:ea typeface="Times New Roman" panose="02020603050405020304" pitchFamily="18" charset="0"/>
              </a:rPr>
              <a:t>, 25/03/2022. </a:t>
            </a:r>
            <a:r>
              <a:rPr lang="de-DE" sz="1400" u="sng" dirty="0">
                <a:solidFill>
                  <a:srgbClr val="0000FF"/>
                </a:solidFill>
                <a:effectLst/>
                <a:latin typeface="Calibri" panose="020F0502020204030204" pitchFamily="34" charset="0"/>
                <a:ea typeface="Times New Roman" panose="02020603050405020304" pitchFamily="18" charset="0"/>
                <a:hlinkClick r:id="rId3"/>
              </a:rPr>
              <a:t>https://ntf-association.com/amplifying-disabled-student-voices/</a:t>
            </a:r>
            <a:endParaRPr lang="de-DE" sz="1400" u="sng" dirty="0">
              <a:solidFill>
                <a:srgbClr val="0000FF"/>
              </a:solidFill>
              <a:effectLst/>
              <a:latin typeface="Calibri" panose="020F0502020204030204" pitchFamily="34" charset="0"/>
              <a:ea typeface="Times New Roman" panose="02020603050405020304" pitchFamily="18" charset="0"/>
            </a:endParaRPr>
          </a:p>
          <a:p>
            <a:pPr marL="0" indent="0">
              <a:buNone/>
            </a:pPr>
            <a:r>
              <a:rPr lang="en-GB" sz="1400" b="1" dirty="0">
                <a:effectLst/>
                <a:latin typeface="Calibri" panose="020F0502020204030204" pitchFamily="34" charset="0"/>
                <a:ea typeface="Times New Roman" panose="02020603050405020304" pitchFamily="18" charset="0"/>
              </a:rPr>
              <a:t>Hulme, J.A. </a:t>
            </a:r>
            <a:r>
              <a:rPr lang="en-GB" sz="1400" dirty="0">
                <a:effectLst/>
                <a:latin typeface="Calibri" panose="020F0502020204030204" pitchFamily="34" charset="0"/>
                <a:ea typeface="Times New Roman" panose="02020603050405020304" pitchFamily="18" charset="0"/>
              </a:rPr>
              <a:t>(September, 2021). Social identity and disability in the classroom. Changing States of Mind podcast. </a:t>
            </a:r>
            <a:r>
              <a:rPr lang="en-GB" sz="1400" u="sng" dirty="0">
                <a:solidFill>
                  <a:srgbClr val="0000FF"/>
                </a:solidFill>
                <a:effectLst/>
                <a:latin typeface="Calibri" panose="020F0502020204030204" pitchFamily="34" charset="0"/>
                <a:ea typeface="Times New Roman" panose="02020603050405020304" pitchFamily="18" charset="0"/>
                <a:hlinkClick r:id="rId4"/>
              </a:rPr>
              <a:t>https://changingstatesofmind.libsyn.com/social-identity-and-disability-in-the-classroom-with-dr-julie-hulme</a:t>
            </a:r>
            <a:r>
              <a:rPr lang="en-GB" sz="1400" dirty="0">
                <a:effectLst/>
                <a:latin typeface="Calibri" panose="020F0502020204030204" pitchFamily="34" charset="0"/>
                <a:ea typeface="Times New Roman" panose="02020603050405020304" pitchFamily="18" charset="0"/>
              </a:rPr>
              <a:t>. </a:t>
            </a:r>
          </a:p>
          <a:p>
            <a:pPr marL="0" indent="0">
              <a:buNone/>
            </a:pPr>
            <a:r>
              <a:rPr lang="en-GB" sz="1400" dirty="0">
                <a:effectLst/>
                <a:latin typeface="Calibri" panose="020F0502020204030204" pitchFamily="34" charset="0"/>
                <a:ea typeface="Times New Roman" panose="02020603050405020304" pitchFamily="18" charset="0"/>
              </a:rPr>
              <a:t>Lyons, S.M. &amp; </a:t>
            </a:r>
            <a:r>
              <a:rPr lang="en-GB" sz="1400" b="1" dirty="0">
                <a:effectLst/>
                <a:latin typeface="Calibri" panose="020F0502020204030204" pitchFamily="34" charset="0"/>
                <a:ea typeface="Times New Roman" panose="02020603050405020304" pitchFamily="18" charset="0"/>
              </a:rPr>
              <a:t>Hulme, J.A.</a:t>
            </a:r>
            <a:r>
              <a:rPr lang="en-GB" sz="1400" dirty="0">
                <a:effectLst/>
                <a:latin typeface="Calibri" panose="020F0502020204030204" pitchFamily="34" charset="0"/>
                <a:ea typeface="Times New Roman" panose="02020603050405020304" pitchFamily="18" charset="0"/>
              </a:rPr>
              <a:t> (June, 2021). Why are so many students locked out of their education? </a:t>
            </a:r>
            <a:r>
              <a:rPr lang="en-GB" sz="1400" dirty="0" err="1">
                <a:effectLst/>
                <a:latin typeface="Calibri" panose="020F0502020204030204" pitchFamily="34" charset="0"/>
                <a:ea typeface="Times New Roman" panose="02020603050405020304" pitchFamily="18" charset="0"/>
              </a:rPr>
              <a:t>WonkHE</a:t>
            </a:r>
            <a:r>
              <a:rPr lang="en-GB" sz="1400" dirty="0">
                <a:effectLst/>
                <a:latin typeface="Calibri" panose="020F0502020204030204" pitchFamily="34" charset="0"/>
                <a:ea typeface="Times New Roman" panose="02020603050405020304" pitchFamily="18" charset="0"/>
              </a:rPr>
              <a:t> (18/06/2021). </a:t>
            </a:r>
            <a:r>
              <a:rPr lang="en-GB" sz="1400" u="sng" dirty="0">
                <a:solidFill>
                  <a:srgbClr val="0000FF"/>
                </a:solidFill>
                <a:effectLst/>
                <a:latin typeface="Calibri" panose="020F0502020204030204" pitchFamily="34" charset="0"/>
                <a:ea typeface="Times New Roman" panose="02020603050405020304" pitchFamily="18" charset="0"/>
                <a:hlinkClick r:id="rId5"/>
              </a:rPr>
              <a:t>https://wonkhe.com/blogs/why-are-so-many-students-locked-out-of-their-education/</a:t>
            </a:r>
            <a:r>
              <a:rPr lang="en-GB" sz="1400" dirty="0">
                <a:effectLst/>
                <a:latin typeface="Calibri" panose="020F0502020204030204" pitchFamily="34" charset="0"/>
                <a:ea typeface="Times New Roman" panose="02020603050405020304" pitchFamily="18" charset="0"/>
              </a:rPr>
              <a:t> </a:t>
            </a:r>
          </a:p>
          <a:p>
            <a:pPr marL="0" indent="0">
              <a:buNone/>
            </a:pPr>
            <a:r>
              <a:rPr lang="en-GB" sz="1400" b="1" dirty="0">
                <a:effectLst/>
                <a:latin typeface="Calibri" panose="020F0502020204030204" pitchFamily="34" charset="0"/>
                <a:ea typeface="Times New Roman" panose="02020603050405020304" pitchFamily="18" charset="0"/>
              </a:rPr>
              <a:t>Hulme, J.A.,</a:t>
            </a:r>
            <a:r>
              <a:rPr lang="en-GB" sz="1400" dirty="0">
                <a:effectLst/>
                <a:latin typeface="Calibri" panose="020F0502020204030204" pitchFamily="34" charset="0"/>
                <a:ea typeface="Times New Roman" panose="02020603050405020304" pitchFamily="18" charset="0"/>
              </a:rPr>
              <a:t> McDermott, H. &amp; Kent, A. (2022). Truly inclusive education: Teaching qualitative methods in psychology to enhance inclusion in the higher education psychology curriculum. </a:t>
            </a:r>
            <a:r>
              <a:rPr lang="en-GB" sz="1400" i="1" dirty="0" err="1">
                <a:effectLst/>
                <a:latin typeface="Calibri" panose="020F0502020204030204" pitchFamily="34" charset="0"/>
                <a:ea typeface="Times New Roman" panose="02020603050405020304" pitchFamily="18" charset="0"/>
              </a:rPr>
              <a:t>QMiP</a:t>
            </a:r>
            <a:r>
              <a:rPr lang="en-GB" sz="1400" i="1" dirty="0">
                <a:effectLst/>
                <a:latin typeface="Calibri" panose="020F0502020204030204" pitchFamily="34" charset="0"/>
                <a:ea typeface="Times New Roman" panose="02020603050405020304" pitchFamily="18" charset="0"/>
              </a:rPr>
              <a:t> Bulletin,</a:t>
            </a:r>
            <a:r>
              <a:rPr lang="en-GB" sz="1400" dirty="0">
                <a:effectLst/>
                <a:latin typeface="Calibri" panose="020F0502020204030204" pitchFamily="34" charset="0"/>
                <a:ea typeface="Times New Roman" panose="02020603050405020304" pitchFamily="18" charset="0"/>
              </a:rPr>
              <a:t> 34, 22-29</a:t>
            </a:r>
            <a:r>
              <a:rPr lang="en-GB" sz="1400" i="1" dirty="0">
                <a:effectLst/>
                <a:latin typeface="Calibri" panose="020F0502020204030204" pitchFamily="34" charset="0"/>
                <a:ea typeface="Times New Roman" panose="02020603050405020304" pitchFamily="18" charset="0"/>
              </a:rPr>
              <a:t>.</a:t>
            </a:r>
            <a:endParaRPr lang="en-GB" sz="1400" dirty="0">
              <a:effectLst/>
              <a:latin typeface="Times New Roman" panose="02020603050405020304" pitchFamily="18" charset="0"/>
              <a:ea typeface="Times New Roman" panose="02020603050405020304" pitchFamily="18" charset="0"/>
            </a:endParaRPr>
          </a:p>
          <a:p>
            <a:pPr marL="0" indent="0">
              <a:buNone/>
            </a:pPr>
            <a:endParaRPr lang="en-GB" sz="1400" dirty="0">
              <a:effectLst/>
              <a:latin typeface="Times New Roman" panose="02020603050405020304" pitchFamily="18" charset="0"/>
              <a:ea typeface="Times New Roman" panose="02020603050405020304" pitchFamily="18" charset="0"/>
            </a:endParaRPr>
          </a:p>
          <a:p>
            <a:pPr marL="0" indent="0">
              <a:buNone/>
            </a:pPr>
            <a:endParaRPr lang="en-GB" sz="1400" dirty="0">
              <a:effectLst/>
              <a:latin typeface="Times New Roman" panose="02020603050405020304" pitchFamily="18" charset="0"/>
              <a:ea typeface="Times New Roman" panose="02020603050405020304" pitchFamily="18" charset="0"/>
            </a:endParaRPr>
          </a:p>
          <a:p>
            <a:pPr marL="0" indent="0">
              <a:buNone/>
            </a:pPr>
            <a:endParaRPr lang="en-GB" sz="1400" dirty="0"/>
          </a:p>
        </p:txBody>
      </p:sp>
      <p:sp>
        <p:nvSpPr>
          <p:cNvPr id="3" name="Title 2">
            <a:extLst>
              <a:ext uri="{FF2B5EF4-FFF2-40B4-BE49-F238E27FC236}">
                <a16:creationId xmlns:a16="http://schemas.microsoft.com/office/drawing/2014/main" id="{12B4A154-485E-72DF-D482-904DE371125D}"/>
              </a:ext>
            </a:extLst>
          </p:cNvPr>
          <p:cNvSpPr>
            <a:spLocks noGrp="1"/>
          </p:cNvSpPr>
          <p:nvPr>
            <p:ph type="title"/>
          </p:nvPr>
        </p:nvSpPr>
        <p:spPr/>
        <p:txBody>
          <a:bodyPr/>
          <a:lstStyle/>
          <a:p>
            <a:r>
              <a:rPr lang="en-GB" dirty="0">
                <a:solidFill>
                  <a:schemeClr val="bg2"/>
                </a:solidFill>
              </a:rPr>
              <a:t>More BOGOF thinking</a:t>
            </a:r>
          </a:p>
        </p:txBody>
      </p:sp>
      <p:pic>
        <p:nvPicPr>
          <p:cNvPr id="6" name="Picture 5">
            <a:extLst>
              <a:ext uri="{FF2B5EF4-FFF2-40B4-BE49-F238E27FC236}">
                <a16:creationId xmlns:a16="http://schemas.microsoft.com/office/drawing/2014/main" id="{71579162-F4D0-B770-F968-36DE16CECB29}"/>
              </a:ext>
            </a:extLst>
          </p:cNvPr>
          <p:cNvPicPr>
            <a:picLocks noChangeAspect="1"/>
          </p:cNvPicPr>
          <p:nvPr/>
        </p:nvPicPr>
        <p:blipFill>
          <a:blip r:embed="rId6"/>
          <a:stretch>
            <a:fillRect/>
          </a:stretch>
        </p:blipFill>
        <p:spPr>
          <a:xfrm>
            <a:off x="8081542" y="800100"/>
            <a:ext cx="3780531" cy="3607904"/>
          </a:xfrm>
          <a:prstGeom prst="rect">
            <a:avLst/>
          </a:prstGeom>
        </p:spPr>
      </p:pic>
      <p:pic>
        <p:nvPicPr>
          <p:cNvPr id="7" name="Picture 2" descr="Bev Webb, 2012">
            <a:extLst>
              <a:ext uri="{FF2B5EF4-FFF2-40B4-BE49-F238E27FC236}">
                <a16:creationId xmlns:a16="http://schemas.microsoft.com/office/drawing/2014/main" id="{DF99C4E3-AF9F-8A57-3145-407571E35F6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81542" y="5055918"/>
            <a:ext cx="3938683" cy="1341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113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581C3C-9CA2-73E7-D609-490CE3A18477}"/>
              </a:ext>
            </a:extLst>
          </p:cNvPr>
          <p:cNvSpPr>
            <a:spLocks noGrp="1"/>
          </p:cNvSpPr>
          <p:nvPr>
            <p:ph type="body" sz="quarter" idx="10"/>
          </p:nvPr>
        </p:nvSpPr>
        <p:spPr/>
        <p:txBody>
          <a:bodyPr/>
          <a:lstStyle/>
          <a:p>
            <a:r>
              <a:rPr lang="en-GB" dirty="0"/>
              <a:t>Networking and peer support – finding your tribe</a:t>
            </a:r>
          </a:p>
        </p:txBody>
      </p:sp>
      <p:sp>
        <p:nvSpPr>
          <p:cNvPr id="3" name="Title 2">
            <a:extLst>
              <a:ext uri="{FF2B5EF4-FFF2-40B4-BE49-F238E27FC236}">
                <a16:creationId xmlns:a16="http://schemas.microsoft.com/office/drawing/2014/main" id="{223E3014-8CF8-0412-3D2C-AA0D8D4BEDA1}"/>
              </a:ext>
            </a:extLst>
          </p:cNvPr>
          <p:cNvSpPr>
            <a:spLocks noGrp="1"/>
          </p:cNvSpPr>
          <p:nvPr>
            <p:ph type="ctrTitle"/>
          </p:nvPr>
        </p:nvSpPr>
        <p:spPr>
          <a:xfrm>
            <a:off x="1635760" y="1989138"/>
            <a:ext cx="9149605" cy="2372252"/>
          </a:xfrm>
        </p:spPr>
        <p:txBody>
          <a:bodyPr>
            <a:normAutofit fontScale="90000"/>
          </a:bodyPr>
          <a:lstStyle/>
          <a:p>
            <a:pPr marL="0" marR="0" lvl="0" indent="0" defTabSz="914400" rtl="0" eaLnBrk="1" fontAlgn="auto" latinLnBrk="0" hangingPunct="1">
              <a:lnSpc>
                <a:spcPct val="100000"/>
              </a:lnSpc>
              <a:spcBef>
                <a:spcPts val="1000"/>
              </a:spcBef>
              <a:spcAft>
                <a:spcPts val="0"/>
              </a:spcAft>
              <a:tabLst/>
              <a:defRPr/>
            </a:pPr>
            <a:r>
              <a:rPr kumimoji="0" lang="en-US" sz="3100" b="0" i="0" u="none" strike="noStrike" kern="1200" cap="none" spc="0" normalizeH="0" baseline="0" noProof="0" dirty="0">
                <a:ln>
                  <a:noFill/>
                </a:ln>
                <a:solidFill>
                  <a:schemeClr val="bg2"/>
                </a:solidFill>
                <a:effectLst/>
                <a:uLnTx/>
                <a:uFillTx/>
                <a:latin typeface="Arial" panose="020B0604020202020204" pitchFamily="34" charset="0"/>
                <a:ea typeface="+mn-ea"/>
                <a:cs typeface="Arial" panose="020B0604020202020204" pitchFamily="34" charset="0"/>
              </a:rPr>
              <a:t>There are relatively few teaching-</a:t>
            </a:r>
            <a:r>
              <a:rPr kumimoji="0" lang="en-US" sz="3100" b="0" i="0" u="none" strike="noStrike" kern="1200" cap="none" spc="0" normalizeH="0" baseline="0" noProof="0" dirty="0" err="1">
                <a:ln>
                  <a:noFill/>
                </a:ln>
                <a:solidFill>
                  <a:schemeClr val="bg2"/>
                </a:solidFill>
                <a:effectLst/>
                <a:uLnTx/>
                <a:uFillTx/>
                <a:latin typeface="Arial" panose="020B0604020202020204" pitchFamily="34" charset="0"/>
                <a:ea typeface="+mn-ea"/>
                <a:cs typeface="Arial" panose="020B0604020202020204" pitchFamily="34" charset="0"/>
              </a:rPr>
              <a:t>focussed</a:t>
            </a:r>
            <a:r>
              <a:rPr kumimoji="0" lang="en-US" sz="3100" b="0" i="0" u="none" strike="noStrike" kern="1200" cap="none" spc="0" normalizeH="0" baseline="0" noProof="0" dirty="0">
                <a:ln>
                  <a:noFill/>
                </a:ln>
                <a:solidFill>
                  <a:schemeClr val="bg2"/>
                </a:solidFill>
                <a:effectLst/>
                <a:uLnTx/>
                <a:uFillTx/>
                <a:latin typeface="Arial" panose="020B0604020202020204" pitchFamily="34" charset="0"/>
                <a:ea typeface="+mn-ea"/>
                <a:cs typeface="Arial" panose="020B0604020202020204" pitchFamily="34" charset="0"/>
              </a:rPr>
              <a:t> staff in more senior positions who can review, mentor and support teaching staff; act as role models for junior staff who are seeking to develop a teaching/education career (Fung and Gordon, 2016); help individuals to collate a mix of quantitative and qualitative evidence that provides a clear sense of their teaching achievements” </a:t>
            </a:r>
            <a:br>
              <a:rPr kumimoji="0" lang="en-US" sz="3100" b="0" i="0" u="none" strike="noStrike" kern="1200" cap="none" spc="0" normalizeH="0" baseline="0" noProof="0" dirty="0">
                <a:ln>
                  <a:noFill/>
                </a:ln>
                <a:solidFill>
                  <a:schemeClr val="bg2"/>
                </a:solidFill>
                <a:effectLst/>
                <a:uLnTx/>
                <a:uFillTx/>
                <a:latin typeface="Arial" panose="020B0604020202020204" pitchFamily="34" charset="0"/>
                <a:ea typeface="+mn-ea"/>
                <a:cs typeface="Arial" panose="020B0604020202020204" pitchFamily="34" charset="0"/>
              </a:rPr>
            </a:br>
            <a:b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endParaRPr lang="en-GB" dirty="0"/>
          </a:p>
        </p:txBody>
      </p:sp>
      <p:sp>
        <p:nvSpPr>
          <p:cNvPr id="4" name="Subtitle 3">
            <a:extLst>
              <a:ext uri="{FF2B5EF4-FFF2-40B4-BE49-F238E27FC236}">
                <a16:creationId xmlns:a16="http://schemas.microsoft.com/office/drawing/2014/main" id="{45FDF7A1-210D-58AF-2388-1FD62797B421}"/>
              </a:ext>
            </a:extLst>
          </p:cNvPr>
          <p:cNvSpPr>
            <a:spLocks noGrp="1"/>
          </p:cNvSpPr>
          <p:nvPr>
            <p:ph type="subTitle" idx="1"/>
          </p:nvPr>
        </p:nvSpPr>
        <p:spPr/>
        <p:txBody>
          <a:bodyPr/>
          <a:lstStyle/>
          <a:p>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2"/>
              </a:rPr>
              <a:t>(</a:t>
            </a:r>
            <a:r>
              <a:rPr kumimoji="0" lang="en-US" sz="32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hlinkClick r:id="rId2"/>
              </a:rPr>
              <a:t>McHanwell</a:t>
            </a: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2"/>
              </a:rPr>
              <a:t> &amp; Robson, 2018)</a:t>
            </a:r>
            <a:endParaRPr lang="en-GB" dirty="0"/>
          </a:p>
          <a:p>
            <a:endParaRPr lang="en-GB" dirty="0"/>
          </a:p>
        </p:txBody>
      </p:sp>
    </p:spTree>
    <p:extLst>
      <p:ext uri="{BB962C8B-B14F-4D97-AF65-F5344CB8AC3E}">
        <p14:creationId xmlns:p14="http://schemas.microsoft.com/office/powerpoint/2010/main" val="16137899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2ACB29F-C576-9177-9907-B5C6E7F5D8C7}"/>
              </a:ext>
            </a:extLst>
          </p:cNvPr>
          <p:cNvSpPr>
            <a:spLocks noGrp="1"/>
          </p:cNvSpPr>
          <p:nvPr>
            <p:ph sz="half" idx="1"/>
          </p:nvPr>
        </p:nvSpPr>
        <p:spPr/>
        <p:txBody>
          <a:bodyPr>
            <a:normAutofit/>
          </a:bodyPr>
          <a:lstStyle/>
          <a:p>
            <a:r>
              <a:rPr lang="en-GB" dirty="0"/>
              <a:t>Profs in Prep – email me on </a:t>
            </a:r>
            <a:r>
              <a:rPr lang="en-GB" dirty="0">
                <a:hlinkClick r:id="rId2"/>
              </a:rPr>
              <a:t>Julie.Hulme@ntu.ac.uk</a:t>
            </a:r>
            <a:endParaRPr lang="en-GB" dirty="0"/>
          </a:p>
          <a:p>
            <a:r>
              <a:rPr lang="en-GB" dirty="0"/>
              <a:t>UK Teaching-Focused Higher Education Network – sign up to our </a:t>
            </a:r>
            <a:r>
              <a:rPr lang="en-GB" dirty="0" err="1"/>
              <a:t>JISCmail</a:t>
            </a:r>
            <a:r>
              <a:rPr lang="en-GB" dirty="0"/>
              <a:t> list, </a:t>
            </a:r>
            <a:r>
              <a:rPr lang="en-GB" b="0" i="0" dirty="0">
                <a:solidFill>
                  <a:srgbClr val="050505"/>
                </a:solidFill>
                <a:effectLst/>
                <a:latin typeface="Segoe UI Historic" panose="020B0502040204020203" pitchFamily="34" charset="0"/>
                <a:hlinkClick r:id="rId3"/>
              </a:rPr>
              <a:t>HETEACHINGNETWORK@JISCMAIL.AC.UK</a:t>
            </a:r>
            <a:r>
              <a:rPr lang="en-GB" b="0" i="0" dirty="0">
                <a:solidFill>
                  <a:srgbClr val="050505"/>
                </a:solidFill>
                <a:effectLst/>
                <a:latin typeface="Segoe UI Historic" panose="020B0502040204020203" pitchFamily="34" charset="0"/>
              </a:rPr>
              <a:t>, via </a:t>
            </a:r>
            <a:r>
              <a:rPr lang="en-GB" b="0" i="0" dirty="0">
                <a:solidFill>
                  <a:srgbClr val="050505"/>
                </a:solidFill>
                <a:effectLst/>
                <a:latin typeface="Segoe UI Historic" panose="020B0502040204020203" pitchFamily="34" charset="0"/>
                <a:hlinkClick r:id="rId4"/>
              </a:rPr>
              <a:t>https://jiscmail.ac.uk</a:t>
            </a:r>
            <a:r>
              <a:rPr lang="en-GB" b="0" i="0" dirty="0">
                <a:solidFill>
                  <a:srgbClr val="050505"/>
                </a:solidFill>
                <a:effectLst/>
                <a:latin typeface="Segoe UI Historic" panose="020B0502040204020203" pitchFamily="34" charset="0"/>
              </a:rPr>
              <a:t> </a:t>
            </a:r>
          </a:p>
          <a:p>
            <a:r>
              <a:rPr lang="en-GB" b="0" i="0" dirty="0">
                <a:solidFill>
                  <a:srgbClr val="050505"/>
                </a:solidFill>
                <a:effectLst/>
                <a:latin typeface="Segoe UI Historic" panose="020B0502040204020203" pitchFamily="34" charset="0"/>
                <a:hlinkClick r:id="rId5"/>
              </a:rPr>
              <a:t>National Teaching Repository</a:t>
            </a:r>
            <a:endParaRPr lang="en-GB" b="0" i="0" dirty="0">
              <a:solidFill>
                <a:srgbClr val="050505"/>
              </a:solidFill>
              <a:effectLst/>
              <a:latin typeface="Segoe UI Historic" panose="020B0502040204020203" pitchFamily="34" charset="0"/>
            </a:endParaRPr>
          </a:p>
          <a:p>
            <a:r>
              <a:rPr lang="en-GB" b="0" i="0" dirty="0">
                <a:solidFill>
                  <a:srgbClr val="050505"/>
                </a:solidFill>
                <a:effectLst/>
                <a:latin typeface="Segoe UI Historic" panose="020B0502040204020203" pitchFamily="34" charset="0"/>
                <a:hlinkClick r:id="rId6"/>
              </a:rPr>
              <a:t>T-F</a:t>
            </a:r>
            <a:r>
              <a:rPr lang="el-GR" b="0" i="0" dirty="0">
                <a:solidFill>
                  <a:srgbClr val="050505"/>
                </a:solidFill>
                <a:effectLst/>
                <a:latin typeface="Segoe UI Historic" panose="020B0502040204020203" pitchFamily="34" charset="0"/>
                <a:hlinkClick r:id="rId6"/>
              </a:rPr>
              <a:t>Ψ</a:t>
            </a:r>
            <a:r>
              <a:rPr lang="en-GB" b="0" i="0" dirty="0">
                <a:solidFill>
                  <a:srgbClr val="050505"/>
                </a:solidFill>
                <a:effectLst/>
                <a:latin typeface="Segoe UI Historic" panose="020B0502040204020203" pitchFamily="34" charset="0"/>
                <a:hlinkClick r:id="rId6"/>
              </a:rPr>
              <a:t>N</a:t>
            </a:r>
            <a:r>
              <a:rPr lang="en-GB" b="0" i="0" dirty="0">
                <a:solidFill>
                  <a:srgbClr val="050505"/>
                </a:solidFill>
                <a:effectLst/>
                <a:latin typeface="Segoe UI Historic" panose="020B0502040204020203" pitchFamily="34" charset="0"/>
              </a:rPr>
              <a:t> (Teaching-Focused University Network - Psychology) </a:t>
            </a:r>
          </a:p>
          <a:p>
            <a:r>
              <a:rPr lang="en-GB" dirty="0"/>
              <a:t>Start your own?</a:t>
            </a:r>
          </a:p>
          <a:p>
            <a:r>
              <a:rPr lang="en-GB" dirty="0">
                <a:solidFill>
                  <a:schemeClr val="bg2"/>
                </a:solidFill>
              </a:rPr>
              <a:t>Networks enable you to disseminate your work (reach), to see it being implemented and evaluated (impact), open up new opportunities, raise your profile, provide a pool of peer reviewers, referees and assessors.</a:t>
            </a:r>
          </a:p>
        </p:txBody>
      </p:sp>
      <p:sp>
        <p:nvSpPr>
          <p:cNvPr id="3" name="Title 2">
            <a:extLst>
              <a:ext uri="{FF2B5EF4-FFF2-40B4-BE49-F238E27FC236}">
                <a16:creationId xmlns:a16="http://schemas.microsoft.com/office/drawing/2014/main" id="{538E1CE8-02BA-77A8-7EDC-822C58FE63D4}"/>
              </a:ext>
            </a:extLst>
          </p:cNvPr>
          <p:cNvSpPr>
            <a:spLocks noGrp="1"/>
          </p:cNvSpPr>
          <p:nvPr>
            <p:ph type="title"/>
          </p:nvPr>
        </p:nvSpPr>
        <p:spPr/>
        <p:txBody>
          <a:bodyPr/>
          <a:lstStyle/>
          <a:p>
            <a:r>
              <a:rPr lang="en-GB" dirty="0">
                <a:solidFill>
                  <a:schemeClr val="bg2"/>
                </a:solidFill>
              </a:rPr>
              <a:t>Networks</a:t>
            </a:r>
          </a:p>
        </p:txBody>
      </p:sp>
    </p:spTree>
    <p:extLst>
      <p:ext uri="{BB962C8B-B14F-4D97-AF65-F5344CB8AC3E}">
        <p14:creationId xmlns:p14="http://schemas.microsoft.com/office/powerpoint/2010/main" val="42604391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86F38AD-58B0-C67F-7793-0E8DB47E8140}"/>
              </a:ext>
            </a:extLst>
          </p:cNvPr>
          <p:cNvSpPr>
            <a:spLocks noGrp="1"/>
          </p:cNvSpPr>
          <p:nvPr>
            <p:ph sz="half" idx="1"/>
          </p:nvPr>
        </p:nvSpPr>
        <p:spPr/>
        <p:txBody>
          <a:bodyPr/>
          <a:lstStyle/>
          <a:p>
            <a:r>
              <a:rPr lang="en-GB" sz="2800" dirty="0"/>
              <a:t>Where (topics?) can you build your expertise?</a:t>
            </a:r>
          </a:p>
          <a:p>
            <a:r>
              <a:rPr lang="en-GB" sz="2800" dirty="0"/>
              <a:t>What actions can you take to increase your success in doing impactful and visible scholarship?</a:t>
            </a:r>
          </a:p>
          <a:p>
            <a:r>
              <a:rPr lang="en-GB" sz="2800" dirty="0"/>
              <a:t>Where can positive disruption be useful in all this? </a:t>
            </a:r>
          </a:p>
          <a:p>
            <a:r>
              <a:rPr lang="en-GB" sz="2800" dirty="0"/>
              <a:t>Who can help?</a:t>
            </a:r>
          </a:p>
          <a:p>
            <a:r>
              <a:rPr lang="en-GB" sz="2800" dirty="0"/>
              <a:t>Some other thoughts?</a:t>
            </a:r>
            <a:r>
              <a:rPr lang="en-GB" sz="2800" dirty="0">
                <a:solidFill>
                  <a:schemeClr val="bg2"/>
                </a:solidFill>
              </a:rPr>
              <a:t> – over to you</a:t>
            </a:r>
          </a:p>
          <a:p>
            <a:pPr marL="0" indent="0">
              <a:buNone/>
            </a:pPr>
            <a:endParaRPr lang="en-GB" dirty="0"/>
          </a:p>
        </p:txBody>
      </p:sp>
      <p:sp>
        <p:nvSpPr>
          <p:cNvPr id="3" name="Title 2">
            <a:extLst>
              <a:ext uri="{FF2B5EF4-FFF2-40B4-BE49-F238E27FC236}">
                <a16:creationId xmlns:a16="http://schemas.microsoft.com/office/drawing/2014/main" id="{E151DB9B-3BCE-FD8E-0620-11CBE7CCC13D}"/>
              </a:ext>
            </a:extLst>
          </p:cNvPr>
          <p:cNvSpPr>
            <a:spLocks noGrp="1"/>
          </p:cNvSpPr>
          <p:nvPr>
            <p:ph type="title"/>
          </p:nvPr>
        </p:nvSpPr>
        <p:spPr/>
        <p:txBody>
          <a:bodyPr/>
          <a:lstStyle/>
          <a:p>
            <a:r>
              <a:rPr lang="en-GB" sz="3600" i="0" dirty="0">
                <a:solidFill>
                  <a:schemeClr val="bg2"/>
                </a:solidFill>
                <a:effectLst/>
                <a:latin typeface="Calibri" panose="020F0502020204030204" pitchFamily="34" charset="0"/>
              </a:rPr>
              <a:t>What difference will you make, and how can you plan to achieve it?</a:t>
            </a:r>
            <a:endParaRPr lang="en-GB" sz="3600" dirty="0">
              <a:solidFill>
                <a:schemeClr val="bg2"/>
              </a:solidFill>
            </a:endParaRPr>
          </a:p>
        </p:txBody>
      </p:sp>
      <p:sp>
        <p:nvSpPr>
          <p:cNvPr id="4" name="Text Placeholder 3">
            <a:extLst>
              <a:ext uri="{FF2B5EF4-FFF2-40B4-BE49-F238E27FC236}">
                <a16:creationId xmlns:a16="http://schemas.microsoft.com/office/drawing/2014/main" id="{A14DC8AE-1687-BD33-5945-A43ADAC09A2D}"/>
              </a:ext>
            </a:extLst>
          </p:cNvPr>
          <p:cNvSpPr>
            <a:spLocks noGrp="1"/>
          </p:cNvSpPr>
          <p:nvPr>
            <p:ph type="body" sz="quarter" idx="10"/>
          </p:nvPr>
        </p:nvSpPr>
        <p:spPr/>
        <p:txBody>
          <a:bodyPr/>
          <a:lstStyle/>
          <a:p>
            <a:r>
              <a:rPr lang="en-GB" sz="2800" dirty="0"/>
              <a:t>What next?</a:t>
            </a:r>
          </a:p>
        </p:txBody>
      </p:sp>
    </p:spTree>
    <p:extLst>
      <p:ext uri="{BB962C8B-B14F-4D97-AF65-F5344CB8AC3E}">
        <p14:creationId xmlns:p14="http://schemas.microsoft.com/office/powerpoint/2010/main" val="11037384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Wallpaper cat, cat, look, face, pose, bottle, window, red for mobile and  desktop, section кошки, resolution 2560x1440 - download">
            <a:extLst>
              <a:ext uri="{FF2B5EF4-FFF2-40B4-BE49-F238E27FC236}">
                <a16:creationId xmlns:a16="http://schemas.microsoft.com/office/drawing/2014/main" id="{EB191392-4CF9-A158-AC35-3DB8103396E3}"/>
              </a:ext>
            </a:extLst>
          </p:cNvPr>
          <p:cNvPicPr>
            <a:picLocks noChangeAspect="1" noChangeArrowheads="1"/>
          </p:cNvPicPr>
          <p:nvPr/>
        </p:nvPicPr>
        <p:blipFill>
          <a:blip r:embed="rId2">
            <a:alphaModFix amt="50000"/>
            <a:extLst>
              <a:ext uri="{28A0092B-C50C-407E-A947-70E740481C1C}">
                <a14:useLocalDpi xmlns:a14="http://schemas.microsoft.com/office/drawing/2010/main" val="0"/>
              </a:ext>
            </a:extLst>
          </a:blip>
          <a:srcRect r="25"/>
          <a:stretch/>
        </p:blipFill>
        <p:spPr bwMode="auto">
          <a:xfrm>
            <a:off x="20" y="10"/>
            <a:ext cx="12188930"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4E90EBFA-1913-CD2B-1D29-3FA3E332A0A2}"/>
              </a:ext>
            </a:extLst>
          </p:cNvPr>
          <p:cNvSpPr>
            <a:spLocks noGrp="1"/>
          </p:cNvSpPr>
          <p:nvPr>
            <p:ph type="ctrTitle"/>
          </p:nvPr>
        </p:nvSpPr>
        <p:spPr>
          <a:xfrm>
            <a:off x="1524000" y="1122363"/>
            <a:ext cx="9144000" cy="3063240"/>
          </a:xfrm>
        </p:spPr>
        <p:txBody>
          <a:bodyPr vert="horz" lIns="91440" tIns="45720" rIns="91440" bIns="45720" rtlCol="0" anchor="b">
            <a:normAutofit/>
          </a:bodyPr>
          <a:lstStyle/>
          <a:p>
            <a:pPr algn="ctr">
              <a:lnSpc>
                <a:spcPct val="90000"/>
              </a:lnSpc>
            </a:pPr>
            <a:r>
              <a:rPr lang="en-US" sz="6600"/>
              <a:t>Break…</a:t>
            </a:r>
          </a:p>
        </p:txBody>
      </p:sp>
      <p:sp>
        <p:nvSpPr>
          <p:cNvPr id="1033"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EE70B010-5792-449E-3F15-734B509EB5E7}"/>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2987031C-9901-4EF0-9F2F-2A2E1AE069F5}" type="slidenum">
              <a:rPr lang="en-US" sz="1200">
                <a:solidFill>
                  <a:srgbClr val="FFFFFF"/>
                </a:solidFill>
                <a:latin typeface="Calibri" panose="020F0502020204030204"/>
              </a:rPr>
              <a:pPr>
                <a:spcAft>
                  <a:spcPts val="600"/>
                </a:spcAft>
                <a:defRPr/>
              </a:pPr>
              <a:t>18</a:t>
            </a:fld>
            <a:endParaRPr lang="en-US" sz="1200">
              <a:solidFill>
                <a:srgbClr val="FFFFFF"/>
              </a:solidFill>
              <a:latin typeface="Calibri" panose="020F0502020204030204"/>
            </a:endParaRPr>
          </a:p>
        </p:txBody>
      </p:sp>
    </p:spTree>
    <p:extLst>
      <p:ext uri="{BB962C8B-B14F-4D97-AF65-F5344CB8AC3E}">
        <p14:creationId xmlns:p14="http://schemas.microsoft.com/office/powerpoint/2010/main" val="18571346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E72E93-D757-170C-F269-E8975DE482EF}"/>
              </a:ext>
            </a:extLst>
          </p:cNvPr>
          <p:cNvSpPr>
            <a:spLocks noGrp="1"/>
          </p:cNvSpPr>
          <p:nvPr>
            <p:ph type="sldNum" sz="quarter" idx="12"/>
          </p:nvPr>
        </p:nvSpPr>
        <p:spPr/>
        <p:txBody>
          <a:bodyPr/>
          <a:lstStyle/>
          <a:p>
            <a:fld id="{2987031C-9901-4EF0-9F2F-2A2E1AE069F5}" type="slidenum">
              <a:rPr lang="en-GB" smtClean="0"/>
              <a:pPr/>
              <a:t>19</a:t>
            </a:fld>
            <a:endParaRPr lang="en-GB"/>
          </a:p>
        </p:txBody>
      </p:sp>
      <p:sp>
        <p:nvSpPr>
          <p:cNvPr id="3" name="Title 2">
            <a:extLst>
              <a:ext uri="{FF2B5EF4-FFF2-40B4-BE49-F238E27FC236}">
                <a16:creationId xmlns:a16="http://schemas.microsoft.com/office/drawing/2014/main" id="{8293234B-2B86-6BEC-045C-EEEF92608001}"/>
              </a:ext>
            </a:extLst>
          </p:cNvPr>
          <p:cNvSpPr>
            <a:spLocks noGrp="1"/>
          </p:cNvSpPr>
          <p:nvPr>
            <p:ph type="ctrTitle"/>
          </p:nvPr>
        </p:nvSpPr>
        <p:spPr>
          <a:xfrm>
            <a:off x="406194" y="2282238"/>
            <a:ext cx="9939882" cy="1243488"/>
          </a:xfrm>
        </p:spPr>
        <p:txBody>
          <a:bodyPr/>
          <a:lstStyle/>
          <a:p>
            <a:r>
              <a:rPr lang="en-GB" dirty="0">
                <a:solidFill>
                  <a:schemeClr val="bg1">
                    <a:lumMod val="85000"/>
                  </a:schemeClr>
                </a:solidFill>
              </a:rPr>
              <a:t>Exploring the DARSHE</a:t>
            </a:r>
            <a:br>
              <a:rPr lang="en-GB" dirty="0">
                <a:solidFill>
                  <a:schemeClr val="bg1">
                    <a:lumMod val="85000"/>
                  </a:schemeClr>
                </a:solidFill>
              </a:rPr>
            </a:br>
            <a:r>
              <a:rPr lang="en-GB" dirty="0">
                <a:solidFill>
                  <a:schemeClr val="bg1">
                    <a:lumMod val="85000"/>
                  </a:schemeClr>
                </a:solidFill>
              </a:rPr>
              <a:t>(</a:t>
            </a:r>
            <a:r>
              <a:rPr lang="en-GB" sz="3200" dirty="0">
                <a:solidFill>
                  <a:schemeClr val="bg1">
                    <a:lumMod val="85000"/>
                  </a:schemeClr>
                </a:solidFill>
              </a:rPr>
              <a:t>Descriptions of activity related to scholarship of higher education)</a:t>
            </a:r>
            <a:endParaRPr lang="en-GB" dirty="0">
              <a:solidFill>
                <a:schemeClr val="bg1">
                  <a:lumMod val="85000"/>
                </a:schemeClr>
              </a:solidFill>
            </a:endParaRPr>
          </a:p>
        </p:txBody>
      </p:sp>
      <p:sp>
        <p:nvSpPr>
          <p:cNvPr id="5" name="TextBox 4">
            <a:extLst>
              <a:ext uri="{FF2B5EF4-FFF2-40B4-BE49-F238E27FC236}">
                <a16:creationId xmlns:a16="http://schemas.microsoft.com/office/drawing/2014/main" id="{70EE0275-706F-FC0B-70C8-CF1BE05854D5}"/>
              </a:ext>
            </a:extLst>
          </p:cNvPr>
          <p:cNvSpPr txBox="1"/>
          <p:nvPr/>
        </p:nvSpPr>
        <p:spPr>
          <a:xfrm>
            <a:off x="482885" y="4438436"/>
            <a:ext cx="6883686" cy="1078786"/>
          </a:xfrm>
          <a:prstGeom prst="rect">
            <a:avLst/>
          </a:prstGeom>
          <a:noFill/>
        </p:spPr>
        <p:txBody>
          <a:bodyPr wrap="square" lIns="0" tIns="0" rIns="0" bIns="0" rtlCol="0">
            <a:noAutofit/>
          </a:bodyPr>
          <a:lstStyle/>
          <a:p>
            <a:r>
              <a:rPr lang="en-GB" sz="1800" dirty="0">
                <a:solidFill>
                  <a:schemeClr val="bg1">
                    <a:lumMod val="85000"/>
                  </a:schemeClr>
                </a:solidFill>
                <a:effectLst/>
                <a:latin typeface="Calibri" panose="020F0502020204030204" pitchFamily="34" charset="0"/>
                <a:ea typeface="Times New Roman" panose="02020603050405020304" pitchFamily="18" charset="0"/>
              </a:rPr>
              <a:t>Gann, R.J. &amp; </a:t>
            </a:r>
            <a:r>
              <a:rPr lang="en-GB" sz="1800" b="1" dirty="0">
                <a:solidFill>
                  <a:schemeClr val="bg1">
                    <a:lumMod val="85000"/>
                  </a:schemeClr>
                </a:solidFill>
                <a:effectLst/>
                <a:latin typeface="Calibri" panose="020F0502020204030204" pitchFamily="34" charset="0"/>
                <a:ea typeface="Times New Roman" panose="02020603050405020304" pitchFamily="18" charset="0"/>
              </a:rPr>
              <a:t>Hulme, J.A.</a:t>
            </a:r>
            <a:r>
              <a:rPr lang="en-GB" sz="1800" dirty="0">
                <a:solidFill>
                  <a:schemeClr val="bg1">
                    <a:lumMod val="85000"/>
                  </a:schemeClr>
                </a:solidFill>
                <a:effectLst/>
                <a:latin typeface="Calibri" panose="020F0502020204030204" pitchFamily="34" charset="0"/>
                <a:ea typeface="Times New Roman" panose="02020603050405020304" pitchFamily="18" charset="0"/>
              </a:rPr>
              <a:t> (under review). Scholarship reimagined: Creating the DARSHE, an inclusive and flexible model for scholarship in higher education. </a:t>
            </a:r>
            <a:r>
              <a:rPr lang="en-GB" sz="1800" i="1" dirty="0">
                <a:solidFill>
                  <a:schemeClr val="bg1">
                    <a:lumMod val="85000"/>
                  </a:schemeClr>
                </a:solidFill>
                <a:effectLst/>
                <a:latin typeface="Calibri" panose="020F0502020204030204" pitchFamily="34" charset="0"/>
                <a:ea typeface="Times New Roman" panose="02020603050405020304" pitchFamily="18" charset="0"/>
              </a:rPr>
              <a:t>Higher Education.</a:t>
            </a:r>
            <a:endParaRPr lang="en-GB" sz="1800" dirty="0">
              <a:solidFill>
                <a:schemeClr val="bg1">
                  <a:lumMod val="85000"/>
                </a:schemeClr>
              </a:solidFill>
              <a:effectLst/>
              <a:latin typeface="Times New Roman" panose="02020603050405020304" pitchFamily="18" charset="0"/>
              <a:ea typeface="Times New Roman" panose="02020603050405020304" pitchFamily="18" charset="0"/>
            </a:endParaRPr>
          </a:p>
          <a:p>
            <a:pPr algn="l"/>
            <a:endParaRPr lang="en-GB" sz="2000" dirty="0">
              <a:solidFill>
                <a:schemeClr val="tx1"/>
              </a:solidFill>
            </a:endParaRPr>
          </a:p>
        </p:txBody>
      </p:sp>
    </p:spTree>
    <p:extLst>
      <p:ext uri="{BB962C8B-B14F-4D97-AF65-F5344CB8AC3E}">
        <p14:creationId xmlns:p14="http://schemas.microsoft.com/office/powerpoint/2010/main" val="746126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3BCB42-4BF0-2F4A-82F3-4AC2700959D4}"/>
              </a:ext>
            </a:extLst>
          </p:cNvPr>
          <p:cNvSpPr>
            <a:spLocks noGrp="1"/>
          </p:cNvSpPr>
          <p:nvPr>
            <p:ph type="body" sz="quarter" idx="13"/>
          </p:nvPr>
        </p:nvSpPr>
        <p:spPr/>
        <p:txBody>
          <a:bodyPr/>
          <a:lstStyle/>
          <a:p>
            <a:pPr lvl="2"/>
            <a:r>
              <a:rPr lang="en-GB" sz="3200" dirty="0">
                <a:solidFill>
                  <a:schemeClr val="bg2"/>
                </a:solidFill>
                <a:latin typeface="+mj-lt"/>
              </a:rPr>
              <a:t>Outline</a:t>
            </a:r>
          </a:p>
          <a:p>
            <a:r>
              <a:rPr lang="en-GB" dirty="0"/>
              <a:t>Education-focused academics</a:t>
            </a:r>
          </a:p>
          <a:p>
            <a:r>
              <a:rPr lang="en-GB" dirty="0"/>
              <a:t>Finding your own expertise</a:t>
            </a:r>
          </a:p>
          <a:p>
            <a:r>
              <a:rPr lang="en-GB" dirty="0"/>
              <a:t>Building a reputation for ‘making a difference’ – impact and profile</a:t>
            </a:r>
          </a:p>
          <a:p>
            <a:r>
              <a:rPr lang="en-GB" dirty="0"/>
              <a:t>Pathways to reward and recognition</a:t>
            </a:r>
          </a:p>
          <a:p>
            <a:r>
              <a:rPr lang="en-GB" dirty="0"/>
              <a:t>Call to action – we’re in it together!</a:t>
            </a:r>
          </a:p>
        </p:txBody>
      </p:sp>
      <p:sp>
        <p:nvSpPr>
          <p:cNvPr id="4" name="Slide Number Placeholder 3">
            <a:extLst>
              <a:ext uri="{FF2B5EF4-FFF2-40B4-BE49-F238E27FC236}">
                <a16:creationId xmlns:a16="http://schemas.microsoft.com/office/drawing/2014/main" id="{54CB068D-E486-9A4B-83AC-D99B9AE4B666}"/>
              </a:ext>
            </a:extLst>
          </p:cNvPr>
          <p:cNvSpPr>
            <a:spLocks noGrp="1"/>
          </p:cNvSpPr>
          <p:nvPr>
            <p:ph type="sldNum" sz="quarter" idx="12"/>
          </p:nvPr>
        </p:nvSpPr>
        <p:spPr/>
        <p:txBody>
          <a:bodyPr/>
          <a:lstStyle/>
          <a:p>
            <a:fld id="{2987031C-9901-4EF0-9F2F-2A2E1AE069F5}" type="slidenum">
              <a:rPr lang="en-GB" smtClean="0"/>
              <a:t>2</a:t>
            </a:fld>
            <a:endParaRPr lang="en-GB"/>
          </a:p>
        </p:txBody>
      </p:sp>
    </p:spTree>
    <p:extLst>
      <p:ext uri="{BB962C8B-B14F-4D97-AF65-F5344CB8AC3E}">
        <p14:creationId xmlns:p14="http://schemas.microsoft.com/office/powerpoint/2010/main" val="17787941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2E795F-9FB2-9025-DAE7-5EAB1A169FF3}"/>
              </a:ext>
            </a:extLst>
          </p:cNvPr>
          <p:cNvSpPr>
            <a:spLocks noGrp="1"/>
          </p:cNvSpPr>
          <p:nvPr>
            <p:ph type="sldNum" sz="quarter" idx="12"/>
          </p:nvPr>
        </p:nvSpPr>
        <p:spPr/>
        <p:txBody>
          <a:bodyPr/>
          <a:lstStyle/>
          <a:p>
            <a:fld id="{2987031C-9901-4EF0-9F2F-2A2E1AE069F5}" type="slidenum">
              <a:rPr lang="en-GB" smtClean="0"/>
              <a:pPr/>
              <a:t>20</a:t>
            </a:fld>
            <a:endParaRPr lang="en-GB"/>
          </a:p>
        </p:txBody>
      </p:sp>
      <p:pic>
        <p:nvPicPr>
          <p:cNvPr id="5" name="Picture Placeholder 4">
            <a:extLst>
              <a:ext uri="{FF2B5EF4-FFF2-40B4-BE49-F238E27FC236}">
                <a16:creationId xmlns:a16="http://schemas.microsoft.com/office/drawing/2014/main" id="{90F46FC0-E795-0285-A389-C744FCA127A7}"/>
              </a:ext>
            </a:extLst>
          </p:cNvPr>
          <p:cNvPicPr>
            <a:picLocks noGrp="1" noChangeAspect="1"/>
          </p:cNvPicPr>
          <p:nvPr>
            <p:ph type="pic" sz="quarter" idx="14"/>
          </p:nvPr>
        </p:nvPicPr>
        <p:blipFill>
          <a:blip r:embed="rId2"/>
          <a:srcRect t="4682" b="4682"/>
          <a:stretch>
            <a:fillRect/>
          </a:stretch>
        </p:blipFill>
        <p:spPr>
          <a:prstGeom prst="rect">
            <a:avLst/>
          </a:prstGeom>
        </p:spPr>
      </p:pic>
    </p:spTree>
    <p:extLst>
      <p:ext uri="{BB962C8B-B14F-4D97-AF65-F5344CB8AC3E}">
        <p14:creationId xmlns:p14="http://schemas.microsoft.com/office/powerpoint/2010/main" val="33984298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0540F91-3C33-5F7C-3FC7-6736D566431B}"/>
              </a:ext>
            </a:extLst>
          </p:cNvPr>
          <p:cNvSpPr>
            <a:spLocks noGrp="1"/>
          </p:cNvSpPr>
          <p:nvPr>
            <p:ph type="sldNum" sz="quarter" idx="12"/>
          </p:nvPr>
        </p:nvSpPr>
        <p:spPr/>
        <p:txBody>
          <a:bodyPr/>
          <a:lstStyle/>
          <a:p>
            <a:fld id="{2987031C-9901-4EF0-9F2F-2A2E1AE069F5}" type="slidenum">
              <a:rPr lang="en-GB" smtClean="0"/>
              <a:pPr/>
              <a:t>21</a:t>
            </a:fld>
            <a:endParaRPr lang="en-GB"/>
          </a:p>
        </p:txBody>
      </p:sp>
      <p:pic>
        <p:nvPicPr>
          <p:cNvPr id="5" name="Picture Placeholder 4">
            <a:extLst>
              <a:ext uri="{FF2B5EF4-FFF2-40B4-BE49-F238E27FC236}">
                <a16:creationId xmlns:a16="http://schemas.microsoft.com/office/drawing/2014/main" id="{09F66FFC-CBC2-C9A5-0856-9E54A181AB8A}"/>
              </a:ext>
            </a:extLst>
          </p:cNvPr>
          <p:cNvPicPr>
            <a:picLocks noGrp="1" noChangeAspect="1"/>
          </p:cNvPicPr>
          <p:nvPr>
            <p:ph type="pic" sz="quarter" idx="14"/>
          </p:nvPr>
        </p:nvPicPr>
        <p:blipFill>
          <a:blip r:embed="rId2"/>
          <a:srcRect t="4682" b="4682"/>
          <a:stretch>
            <a:fillRect/>
          </a:stretch>
        </p:blipFill>
        <p:spPr>
          <a:prstGeom prst="rect">
            <a:avLst/>
          </a:prstGeom>
        </p:spPr>
      </p:pic>
    </p:spTree>
    <p:extLst>
      <p:ext uri="{BB962C8B-B14F-4D97-AF65-F5344CB8AC3E}">
        <p14:creationId xmlns:p14="http://schemas.microsoft.com/office/powerpoint/2010/main" val="12721588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DC18505-5FCC-262A-CEC5-771F98DADBE7}"/>
              </a:ext>
            </a:extLst>
          </p:cNvPr>
          <p:cNvSpPr>
            <a:spLocks noGrp="1"/>
          </p:cNvSpPr>
          <p:nvPr>
            <p:ph type="sldNum" sz="quarter" idx="12"/>
          </p:nvPr>
        </p:nvSpPr>
        <p:spPr/>
        <p:txBody>
          <a:bodyPr/>
          <a:lstStyle/>
          <a:p>
            <a:fld id="{2987031C-9901-4EF0-9F2F-2A2E1AE069F5}" type="slidenum">
              <a:rPr lang="en-GB" smtClean="0"/>
              <a:pPr/>
              <a:t>22</a:t>
            </a:fld>
            <a:endParaRPr lang="en-GB"/>
          </a:p>
        </p:txBody>
      </p:sp>
      <p:pic>
        <p:nvPicPr>
          <p:cNvPr id="5" name="Picture Placeholder 4" descr="A diagram of evidence&#10;&#10;Description automatically generated">
            <a:extLst>
              <a:ext uri="{FF2B5EF4-FFF2-40B4-BE49-F238E27FC236}">
                <a16:creationId xmlns:a16="http://schemas.microsoft.com/office/drawing/2014/main" id="{67A2558D-FD38-38E0-DE42-047D25F37965}"/>
              </a:ext>
            </a:extLst>
          </p:cNvPr>
          <p:cNvPicPr>
            <a:picLocks noGrp="1" noChangeAspect="1"/>
          </p:cNvPicPr>
          <p:nvPr>
            <p:ph type="pic" sz="quarter" idx="14"/>
          </p:nvPr>
        </p:nvPicPr>
        <p:blipFill>
          <a:blip r:embed="rId2"/>
          <a:srcRect t="4682" b="4682"/>
          <a:stretch>
            <a:fillRect/>
          </a:stretch>
        </p:blipFill>
        <p:spPr>
          <a:prstGeom prst="rect">
            <a:avLst/>
          </a:prstGeom>
        </p:spPr>
      </p:pic>
    </p:spTree>
    <p:extLst>
      <p:ext uri="{BB962C8B-B14F-4D97-AF65-F5344CB8AC3E}">
        <p14:creationId xmlns:p14="http://schemas.microsoft.com/office/powerpoint/2010/main" val="1730601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FC96A0F-5818-B346-6942-509D279B6AF4}"/>
              </a:ext>
            </a:extLst>
          </p:cNvPr>
          <p:cNvSpPr>
            <a:spLocks noGrp="1"/>
          </p:cNvSpPr>
          <p:nvPr>
            <p:ph type="sldNum" sz="quarter" idx="12"/>
          </p:nvPr>
        </p:nvSpPr>
        <p:spPr/>
        <p:txBody>
          <a:bodyPr/>
          <a:lstStyle/>
          <a:p>
            <a:fld id="{2987031C-9901-4EF0-9F2F-2A2E1AE069F5}" type="slidenum">
              <a:rPr lang="en-GB" smtClean="0"/>
              <a:pPr/>
              <a:t>23</a:t>
            </a:fld>
            <a:endParaRPr lang="en-GB"/>
          </a:p>
        </p:txBody>
      </p:sp>
      <p:pic>
        <p:nvPicPr>
          <p:cNvPr id="5" name="Picture Placeholder 4" descr="A close-up of a diagram&#10;&#10;Description automatically generated">
            <a:extLst>
              <a:ext uri="{FF2B5EF4-FFF2-40B4-BE49-F238E27FC236}">
                <a16:creationId xmlns:a16="http://schemas.microsoft.com/office/drawing/2014/main" id="{EA09203E-74B7-38FE-8355-616467763440}"/>
              </a:ext>
            </a:extLst>
          </p:cNvPr>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t="4667" b="4667"/>
          <a:stretch>
            <a:fillRect/>
          </a:stretch>
        </p:blipFill>
        <p:spPr bwMode="auto">
          <a:prstGeom prst="rect">
            <a:avLst/>
          </a:prstGeom>
          <a:noFill/>
          <a:ln>
            <a:noFill/>
          </a:ln>
        </p:spPr>
      </p:pic>
    </p:spTree>
    <p:extLst>
      <p:ext uri="{BB962C8B-B14F-4D97-AF65-F5344CB8AC3E}">
        <p14:creationId xmlns:p14="http://schemas.microsoft.com/office/powerpoint/2010/main" val="15516240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DC18505-5FCC-262A-CEC5-771F98DADBE7}"/>
              </a:ext>
            </a:extLst>
          </p:cNvPr>
          <p:cNvSpPr>
            <a:spLocks noGrp="1"/>
          </p:cNvSpPr>
          <p:nvPr>
            <p:ph type="sldNum" sz="quarter" idx="12"/>
          </p:nvPr>
        </p:nvSpPr>
        <p:spPr/>
        <p:txBody>
          <a:bodyPr/>
          <a:lstStyle/>
          <a:p>
            <a:fld id="{2987031C-9901-4EF0-9F2F-2A2E1AE069F5}" type="slidenum">
              <a:rPr lang="en-GB" smtClean="0"/>
              <a:pPr/>
              <a:t>24</a:t>
            </a:fld>
            <a:endParaRPr lang="en-GB"/>
          </a:p>
        </p:txBody>
      </p:sp>
      <p:sp>
        <p:nvSpPr>
          <p:cNvPr id="4" name="Footer Placeholder 3">
            <a:extLst>
              <a:ext uri="{FF2B5EF4-FFF2-40B4-BE49-F238E27FC236}">
                <a16:creationId xmlns:a16="http://schemas.microsoft.com/office/drawing/2014/main" id="{E902CBC1-9E11-6F47-AE39-3AA936296AAC}"/>
              </a:ext>
            </a:extLst>
          </p:cNvPr>
          <p:cNvSpPr>
            <a:spLocks noGrp="1"/>
          </p:cNvSpPr>
          <p:nvPr>
            <p:ph type="ftr" sz="quarter" idx="3"/>
          </p:nvPr>
        </p:nvSpPr>
        <p:spPr/>
        <p:txBody>
          <a:bodyPr/>
          <a:lstStyle/>
          <a:p>
            <a:r>
              <a:rPr lang="en-GB" dirty="0"/>
              <a:t>DART-P</a:t>
            </a:r>
          </a:p>
        </p:txBody>
      </p:sp>
      <p:pic>
        <p:nvPicPr>
          <p:cNvPr id="5" name="Picture Placeholder 4" descr="A diagram of evidence&#10;&#10;Description automatically generated">
            <a:extLst>
              <a:ext uri="{FF2B5EF4-FFF2-40B4-BE49-F238E27FC236}">
                <a16:creationId xmlns:a16="http://schemas.microsoft.com/office/drawing/2014/main" id="{67A2558D-FD38-38E0-DE42-047D25F37965}"/>
              </a:ext>
            </a:extLst>
          </p:cNvPr>
          <p:cNvPicPr>
            <a:picLocks noGrp="1" noChangeAspect="1"/>
          </p:cNvPicPr>
          <p:nvPr>
            <p:ph type="pic" sz="quarter" idx="14"/>
          </p:nvPr>
        </p:nvPicPr>
        <p:blipFill>
          <a:blip r:embed="rId2"/>
          <a:srcRect t="4682" b="4682"/>
          <a:stretch>
            <a:fillRect/>
          </a:stretch>
        </p:blipFill>
        <p:spPr>
          <a:prstGeom prst="rect">
            <a:avLst/>
          </a:prstGeom>
        </p:spPr>
      </p:pic>
      <p:sp>
        <p:nvSpPr>
          <p:cNvPr id="3" name="TextBox 2">
            <a:extLst>
              <a:ext uri="{FF2B5EF4-FFF2-40B4-BE49-F238E27FC236}">
                <a16:creationId xmlns:a16="http://schemas.microsoft.com/office/drawing/2014/main" id="{1B3F23A5-8135-7BA6-8154-D45677F72269}"/>
              </a:ext>
            </a:extLst>
          </p:cNvPr>
          <p:cNvSpPr txBox="1"/>
          <p:nvPr/>
        </p:nvSpPr>
        <p:spPr>
          <a:xfrm>
            <a:off x="323999" y="324000"/>
            <a:ext cx="1997961" cy="672593"/>
          </a:xfrm>
          <a:prstGeom prst="rect">
            <a:avLst/>
          </a:prstGeom>
          <a:solidFill>
            <a:schemeClr val="accent6">
              <a:lumMod val="75000"/>
            </a:schemeClr>
          </a:solidFill>
        </p:spPr>
        <p:txBody>
          <a:bodyPr wrap="square" lIns="0" tIns="0" rIns="0" bIns="0" rtlCol="0">
            <a:noAutofit/>
          </a:bodyPr>
          <a:lstStyle/>
          <a:p>
            <a:pPr algn="l"/>
            <a:r>
              <a:rPr lang="en-GB" sz="3600" dirty="0">
                <a:solidFill>
                  <a:schemeClr val="tx1"/>
                </a:solidFill>
              </a:rPr>
              <a:t>Your turn!</a:t>
            </a:r>
          </a:p>
        </p:txBody>
      </p:sp>
    </p:spTree>
    <p:extLst>
      <p:ext uri="{BB962C8B-B14F-4D97-AF65-F5344CB8AC3E}">
        <p14:creationId xmlns:p14="http://schemas.microsoft.com/office/powerpoint/2010/main" val="6223289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07257EE-47D0-59AD-D583-262654C2BA78}"/>
              </a:ext>
            </a:extLst>
          </p:cNvPr>
          <p:cNvSpPr>
            <a:spLocks noGrp="1"/>
          </p:cNvSpPr>
          <p:nvPr>
            <p:ph type="ftr" sz="quarter" idx="11"/>
          </p:nvPr>
        </p:nvSpPr>
        <p:spPr/>
        <p:txBody>
          <a:bodyPr/>
          <a:lstStyle/>
          <a:p>
            <a:r>
              <a:rPr lang="en-GB" dirty="0"/>
              <a:t>DART-P</a:t>
            </a:r>
          </a:p>
        </p:txBody>
      </p:sp>
      <p:sp>
        <p:nvSpPr>
          <p:cNvPr id="2" name="Slide Number Placeholder 1">
            <a:extLst>
              <a:ext uri="{FF2B5EF4-FFF2-40B4-BE49-F238E27FC236}">
                <a16:creationId xmlns:a16="http://schemas.microsoft.com/office/drawing/2014/main" id="{85BF92C2-0CB3-B887-641D-966C917EA734}"/>
              </a:ext>
            </a:extLst>
          </p:cNvPr>
          <p:cNvSpPr>
            <a:spLocks noGrp="1"/>
          </p:cNvSpPr>
          <p:nvPr>
            <p:ph type="sldNum" sz="quarter" idx="12"/>
          </p:nvPr>
        </p:nvSpPr>
        <p:spPr/>
        <p:txBody>
          <a:bodyPr/>
          <a:lstStyle/>
          <a:p>
            <a:fld id="{2987031C-9901-4EF0-9F2F-2A2E1AE069F5}" type="slidenum">
              <a:rPr lang="en-GB" smtClean="0"/>
              <a:pPr/>
              <a:t>25</a:t>
            </a:fld>
            <a:endParaRPr lang="en-GB"/>
          </a:p>
        </p:txBody>
      </p:sp>
      <p:sp>
        <p:nvSpPr>
          <p:cNvPr id="5" name="Text Placeholder 4">
            <a:extLst>
              <a:ext uri="{FF2B5EF4-FFF2-40B4-BE49-F238E27FC236}">
                <a16:creationId xmlns:a16="http://schemas.microsoft.com/office/drawing/2014/main" id="{D07F41D3-1A19-CAEC-2AC7-7D577A51DF52}"/>
              </a:ext>
            </a:extLst>
          </p:cNvPr>
          <p:cNvSpPr>
            <a:spLocks noGrp="1"/>
          </p:cNvSpPr>
          <p:nvPr>
            <p:ph type="body" sz="quarter" idx="13"/>
          </p:nvPr>
        </p:nvSpPr>
        <p:spPr/>
        <p:txBody>
          <a:bodyPr/>
          <a:lstStyle/>
          <a:p>
            <a:r>
              <a:rPr lang="en-GB" sz="3200" dirty="0"/>
              <a:t>Where are your strengths?</a:t>
            </a:r>
          </a:p>
          <a:p>
            <a:r>
              <a:rPr lang="en-GB" sz="3200" dirty="0"/>
              <a:t>Where can you grow?</a:t>
            </a:r>
          </a:p>
          <a:p>
            <a:r>
              <a:rPr lang="en-GB" sz="3200" dirty="0"/>
              <a:t>Where can you collaborate?</a:t>
            </a:r>
          </a:p>
          <a:p>
            <a:r>
              <a:rPr lang="en-GB" sz="3200" dirty="0"/>
              <a:t>How can you develop reach, impact, value?</a:t>
            </a:r>
          </a:p>
          <a:p>
            <a:r>
              <a:rPr lang="en-GB" sz="3200" dirty="0">
                <a:solidFill>
                  <a:schemeClr val="bg2"/>
                </a:solidFill>
              </a:rPr>
              <a:t>What do you still need to know?</a:t>
            </a:r>
            <a:endParaRPr lang="en-GB" dirty="0">
              <a:solidFill>
                <a:schemeClr val="bg2"/>
              </a:solidFill>
            </a:endParaRPr>
          </a:p>
        </p:txBody>
      </p:sp>
      <p:pic>
        <p:nvPicPr>
          <p:cNvPr id="2050" name="Picture 2" descr="Tree of life emoji | AI Emoji Generator">
            <a:extLst>
              <a:ext uri="{FF2B5EF4-FFF2-40B4-BE49-F238E27FC236}">
                <a16:creationId xmlns:a16="http://schemas.microsoft.com/office/drawing/2014/main" id="{8F701651-2076-76CE-31F0-54268AF376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9910" y="871198"/>
            <a:ext cx="4224784" cy="4224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60620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9817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087E22-D615-D622-105A-8C0FE978F981}"/>
              </a:ext>
            </a:extLst>
          </p:cNvPr>
          <p:cNvSpPr>
            <a:spLocks noGrp="1"/>
          </p:cNvSpPr>
          <p:nvPr>
            <p:ph type="title"/>
          </p:nvPr>
        </p:nvSpPr>
        <p:spPr>
          <a:xfrm>
            <a:off x="310832" y="431211"/>
            <a:ext cx="11306175" cy="1001983"/>
          </a:xfrm>
        </p:spPr>
        <p:txBody>
          <a:bodyPr/>
          <a:lstStyle/>
          <a:p>
            <a:r>
              <a:rPr lang="en-GB" dirty="0"/>
              <a:t>Academic staff in UK universities (HESA)</a:t>
            </a:r>
          </a:p>
        </p:txBody>
      </p:sp>
      <p:sp>
        <p:nvSpPr>
          <p:cNvPr id="4" name="Text Placeholder 3">
            <a:extLst>
              <a:ext uri="{FF2B5EF4-FFF2-40B4-BE49-F238E27FC236}">
                <a16:creationId xmlns:a16="http://schemas.microsoft.com/office/drawing/2014/main" id="{9B264EA7-3FE7-934A-8E46-4F907513E718}"/>
              </a:ext>
            </a:extLst>
          </p:cNvPr>
          <p:cNvSpPr>
            <a:spLocks noGrp="1"/>
          </p:cNvSpPr>
          <p:nvPr>
            <p:ph type="body" sz="quarter" idx="10"/>
          </p:nvPr>
        </p:nvSpPr>
        <p:spPr>
          <a:xfrm>
            <a:off x="9530081" y="2336800"/>
            <a:ext cx="2086926" cy="1509348"/>
          </a:xfrm>
        </p:spPr>
        <p:txBody>
          <a:bodyPr/>
          <a:lstStyle/>
          <a:p>
            <a:r>
              <a:rPr lang="en-GB" dirty="0" err="1"/>
              <a:t>WonkHE</a:t>
            </a:r>
            <a:r>
              <a:rPr lang="en-GB" dirty="0"/>
              <a:t>: https://wonkhe.com/wonk-corner/hesa-spring-2024-staff-in-outline/</a:t>
            </a:r>
          </a:p>
        </p:txBody>
      </p:sp>
      <p:pic>
        <p:nvPicPr>
          <p:cNvPr id="6" name="Picture 5">
            <a:extLst>
              <a:ext uri="{FF2B5EF4-FFF2-40B4-BE49-F238E27FC236}">
                <a16:creationId xmlns:a16="http://schemas.microsoft.com/office/drawing/2014/main" id="{78F63EF1-8281-0119-4EF1-7289BD6E939B}"/>
              </a:ext>
            </a:extLst>
          </p:cNvPr>
          <p:cNvPicPr>
            <a:picLocks noChangeAspect="1"/>
          </p:cNvPicPr>
          <p:nvPr/>
        </p:nvPicPr>
        <p:blipFill rotWithShape="1">
          <a:blip r:embed="rId3"/>
          <a:srcRect t="21453"/>
          <a:stretch/>
        </p:blipFill>
        <p:spPr>
          <a:xfrm>
            <a:off x="1073387" y="1433194"/>
            <a:ext cx="6936266" cy="5056510"/>
          </a:xfrm>
          <a:prstGeom prst="rect">
            <a:avLst/>
          </a:prstGeom>
        </p:spPr>
      </p:pic>
      <p:sp>
        <p:nvSpPr>
          <p:cNvPr id="7" name="TextBox 6">
            <a:extLst>
              <a:ext uri="{FF2B5EF4-FFF2-40B4-BE49-F238E27FC236}">
                <a16:creationId xmlns:a16="http://schemas.microsoft.com/office/drawing/2014/main" id="{884F1E45-7AE1-2D4B-1D7A-05A6B9362991}"/>
              </a:ext>
            </a:extLst>
          </p:cNvPr>
          <p:cNvSpPr txBox="1"/>
          <p:nvPr/>
        </p:nvSpPr>
        <p:spPr>
          <a:xfrm>
            <a:off x="1804907" y="5005653"/>
            <a:ext cx="609600" cy="433169"/>
          </a:xfrm>
          <a:prstGeom prst="rect">
            <a:avLst/>
          </a:prstGeom>
          <a:noFill/>
        </p:spPr>
        <p:txBody>
          <a:bodyPr wrap="square" lIns="0" tIns="0" rIns="0" bIns="0" rtlCol="0" anchor="b" anchorCtr="0">
            <a:normAutofit/>
          </a:bodyPr>
          <a:lstStyle/>
          <a:p>
            <a:pPr algn="r"/>
            <a:r>
              <a:rPr lang="en-GB" dirty="0"/>
              <a:t>30.57</a:t>
            </a:r>
          </a:p>
        </p:txBody>
      </p:sp>
      <p:sp>
        <p:nvSpPr>
          <p:cNvPr id="8" name="TextBox 7">
            <a:extLst>
              <a:ext uri="{FF2B5EF4-FFF2-40B4-BE49-F238E27FC236}">
                <a16:creationId xmlns:a16="http://schemas.microsoft.com/office/drawing/2014/main" id="{B86DC75C-5DAB-A3C9-9B41-747EF7BD3532}"/>
              </a:ext>
            </a:extLst>
          </p:cNvPr>
          <p:cNvSpPr txBox="1"/>
          <p:nvPr/>
        </p:nvSpPr>
        <p:spPr>
          <a:xfrm>
            <a:off x="3096458" y="5005655"/>
            <a:ext cx="609600" cy="433169"/>
          </a:xfrm>
          <a:prstGeom prst="rect">
            <a:avLst/>
          </a:prstGeom>
          <a:noFill/>
        </p:spPr>
        <p:txBody>
          <a:bodyPr wrap="square" lIns="0" tIns="0" rIns="0" bIns="0" rtlCol="0" anchor="b" anchorCtr="0">
            <a:normAutofit/>
          </a:bodyPr>
          <a:lstStyle/>
          <a:p>
            <a:pPr algn="r"/>
            <a:r>
              <a:rPr lang="en-GB" dirty="0"/>
              <a:t>32.45</a:t>
            </a:r>
          </a:p>
        </p:txBody>
      </p:sp>
      <p:sp>
        <p:nvSpPr>
          <p:cNvPr id="9" name="TextBox 8">
            <a:extLst>
              <a:ext uri="{FF2B5EF4-FFF2-40B4-BE49-F238E27FC236}">
                <a16:creationId xmlns:a16="http://schemas.microsoft.com/office/drawing/2014/main" id="{D7F901C9-7812-3D33-0429-460F4BD20853}"/>
              </a:ext>
            </a:extLst>
          </p:cNvPr>
          <p:cNvSpPr txBox="1"/>
          <p:nvPr/>
        </p:nvSpPr>
        <p:spPr>
          <a:xfrm>
            <a:off x="4318616" y="5005652"/>
            <a:ext cx="609600" cy="433169"/>
          </a:xfrm>
          <a:prstGeom prst="rect">
            <a:avLst/>
          </a:prstGeom>
          <a:noFill/>
        </p:spPr>
        <p:txBody>
          <a:bodyPr wrap="square" lIns="0" tIns="0" rIns="0" bIns="0" rtlCol="0" anchor="b" anchorCtr="0">
            <a:normAutofit/>
          </a:bodyPr>
          <a:lstStyle/>
          <a:p>
            <a:pPr algn="r"/>
            <a:r>
              <a:rPr lang="en-GB" dirty="0"/>
              <a:t>32.50</a:t>
            </a:r>
          </a:p>
        </p:txBody>
      </p:sp>
      <p:sp>
        <p:nvSpPr>
          <p:cNvPr id="10" name="TextBox 9">
            <a:extLst>
              <a:ext uri="{FF2B5EF4-FFF2-40B4-BE49-F238E27FC236}">
                <a16:creationId xmlns:a16="http://schemas.microsoft.com/office/drawing/2014/main" id="{A3B72C22-CA80-394D-01C7-349E63ECD6C7}"/>
              </a:ext>
            </a:extLst>
          </p:cNvPr>
          <p:cNvSpPr txBox="1"/>
          <p:nvPr/>
        </p:nvSpPr>
        <p:spPr>
          <a:xfrm>
            <a:off x="5675343" y="4975170"/>
            <a:ext cx="609600" cy="433169"/>
          </a:xfrm>
          <a:prstGeom prst="rect">
            <a:avLst/>
          </a:prstGeom>
          <a:noFill/>
        </p:spPr>
        <p:txBody>
          <a:bodyPr wrap="square" lIns="0" tIns="0" rIns="0" bIns="0" rtlCol="0" anchor="b" anchorCtr="0">
            <a:normAutofit/>
          </a:bodyPr>
          <a:lstStyle/>
          <a:p>
            <a:pPr algn="r"/>
            <a:r>
              <a:rPr lang="en-GB" dirty="0"/>
              <a:t>34.65</a:t>
            </a:r>
          </a:p>
        </p:txBody>
      </p:sp>
      <p:sp>
        <p:nvSpPr>
          <p:cNvPr id="11" name="TextBox 10">
            <a:extLst>
              <a:ext uri="{FF2B5EF4-FFF2-40B4-BE49-F238E27FC236}">
                <a16:creationId xmlns:a16="http://schemas.microsoft.com/office/drawing/2014/main" id="{BC93B55C-3DD7-EA34-CD20-B5429B4F2A30}"/>
              </a:ext>
            </a:extLst>
          </p:cNvPr>
          <p:cNvSpPr txBox="1"/>
          <p:nvPr/>
        </p:nvSpPr>
        <p:spPr>
          <a:xfrm>
            <a:off x="6897501" y="5005655"/>
            <a:ext cx="609600" cy="433169"/>
          </a:xfrm>
          <a:prstGeom prst="rect">
            <a:avLst/>
          </a:prstGeom>
          <a:noFill/>
        </p:spPr>
        <p:txBody>
          <a:bodyPr wrap="square" lIns="0" tIns="0" rIns="0" bIns="0" rtlCol="0" anchor="b" anchorCtr="0">
            <a:normAutofit/>
          </a:bodyPr>
          <a:lstStyle/>
          <a:p>
            <a:pPr algn="r"/>
            <a:r>
              <a:rPr lang="en-GB" dirty="0"/>
              <a:t>35.61</a:t>
            </a:r>
          </a:p>
        </p:txBody>
      </p:sp>
      <p:sp>
        <p:nvSpPr>
          <p:cNvPr id="13" name="Arrow: Left 12">
            <a:extLst>
              <a:ext uri="{FF2B5EF4-FFF2-40B4-BE49-F238E27FC236}">
                <a16:creationId xmlns:a16="http://schemas.microsoft.com/office/drawing/2014/main" id="{F987251F-D6AC-D160-192A-F3C4F63A1319}"/>
              </a:ext>
            </a:extLst>
          </p:cNvPr>
          <p:cNvSpPr/>
          <p:nvPr/>
        </p:nvSpPr>
        <p:spPr>
          <a:xfrm>
            <a:off x="8356601" y="4749754"/>
            <a:ext cx="3260405" cy="797604"/>
          </a:xfrm>
          <a:prstGeom prst="leftArrow">
            <a:avLst/>
          </a:prstGeom>
          <a:solidFill>
            <a:srgbClr val="33CC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“Teaching only”</a:t>
            </a:r>
          </a:p>
        </p:txBody>
      </p:sp>
    </p:spTree>
    <p:extLst>
      <p:ext uri="{BB962C8B-B14F-4D97-AF65-F5344CB8AC3E}">
        <p14:creationId xmlns:p14="http://schemas.microsoft.com/office/powerpoint/2010/main" val="2589135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04E9A0-7871-36DD-2335-24E757BCEE6A}"/>
              </a:ext>
            </a:extLst>
          </p:cNvPr>
          <p:cNvSpPr>
            <a:spLocks noGrp="1"/>
          </p:cNvSpPr>
          <p:nvPr>
            <p:ph sz="half" idx="2"/>
          </p:nvPr>
        </p:nvSpPr>
        <p:spPr>
          <a:xfrm>
            <a:off x="442914" y="2017644"/>
            <a:ext cx="11306174" cy="3679894"/>
          </a:xfrm>
        </p:spPr>
        <p:txBody>
          <a:bodyPr>
            <a:normAutofit/>
          </a:bodyPr>
          <a:lstStyle/>
          <a:p>
            <a:r>
              <a:rPr lang="en-GB" dirty="0"/>
              <a:t>How many people do you know who “only” teach?</a:t>
            </a:r>
          </a:p>
          <a:p>
            <a:r>
              <a:rPr lang="en-GB" dirty="0"/>
              <a:t>E.g. </a:t>
            </a:r>
          </a:p>
          <a:p>
            <a:pPr lvl="1"/>
            <a:r>
              <a:rPr lang="en-GB" dirty="0"/>
              <a:t>NTU – Teaching </a:t>
            </a:r>
            <a:r>
              <a:rPr lang="en-GB" dirty="0">
                <a:solidFill>
                  <a:schemeClr val="tx1"/>
                </a:solidFill>
              </a:rPr>
              <a:t>and</a:t>
            </a:r>
            <a:r>
              <a:rPr lang="en-GB" dirty="0"/>
              <a:t> practice/Teaching </a:t>
            </a:r>
            <a:r>
              <a:rPr lang="en-GB" dirty="0">
                <a:solidFill>
                  <a:schemeClr val="accent2">
                    <a:lumMod val="60000"/>
                    <a:lumOff val="40000"/>
                  </a:schemeClr>
                </a:solidFill>
              </a:rPr>
              <a:t>and</a:t>
            </a:r>
            <a:r>
              <a:rPr lang="en-GB" dirty="0"/>
              <a:t> scholarship</a:t>
            </a:r>
          </a:p>
          <a:p>
            <a:pPr lvl="1"/>
            <a:r>
              <a:rPr lang="en-GB" dirty="0"/>
              <a:t>Keele – Education </a:t>
            </a:r>
            <a:r>
              <a:rPr lang="en-GB" dirty="0">
                <a:solidFill>
                  <a:schemeClr val="tx1"/>
                </a:solidFill>
              </a:rPr>
              <a:t>and</a:t>
            </a:r>
            <a:r>
              <a:rPr lang="en-GB" dirty="0">
                <a:solidFill>
                  <a:schemeClr val="accent2">
                    <a:lumMod val="60000"/>
                    <a:lumOff val="40000"/>
                  </a:schemeClr>
                </a:solidFill>
              </a:rPr>
              <a:t> </a:t>
            </a:r>
            <a:r>
              <a:rPr lang="en-GB" dirty="0"/>
              <a:t>scholarship</a:t>
            </a:r>
          </a:p>
          <a:p>
            <a:pPr lvl="1"/>
            <a:r>
              <a:rPr lang="en-GB" dirty="0"/>
              <a:t>Lincoln – Teaching, scholarship </a:t>
            </a:r>
            <a:r>
              <a:rPr lang="en-GB" dirty="0">
                <a:solidFill>
                  <a:schemeClr val="tx1"/>
                </a:solidFill>
              </a:rPr>
              <a:t>&amp;</a:t>
            </a:r>
            <a:r>
              <a:rPr lang="en-GB" dirty="0"/>
              <a:t> professional practice</a:t>
            </a:r>
          </a:p>
          <a:p>
            <a:pPr lvl="1"/>
            <a:r>
              <a:rPr lang="en-GB" dirty="0"/>
              <a:t>Manchester – Teaching </a:t>
            </a:r>
            <a:r>
              <a:rPr lang="en-GB" dirty="0">
                <a:solidFill>
                  <a:schemeClr val="tx1"/>
                </a:solidFill>
              </a:rPr>
              <a:t>and</a:t>
            </a:r>
            <a:r>
              <a:rPr lang="en-GB" dirty="0"/>
              <a:t> scholarship</a:t>
            </a:r>
          </a:p>
        </p:txBody>
      </p:sp>
      <p:sp>
        <p:nvSpPr>
          <p:cNvPr id="4" name="Title 3">
            <a:extLst>
              <a:ext uri="{FF2B5EF4-FFF2-40B4-BE49-F238E27FC236}">
                <a16:creationId xmlns:a16="http://schemas.microsoft.com/office/drawing/2014/main" id="{058025BE-6E9E-5AFF-7486-5C3E8E4AFA2B}"/>
              </a:ext>
            </a:extLst>
          </p:cNvPr>
          <p:cNvSpPr>
            <a:spLocks noGrp="1"/>
          </p:cNvSpPr>
          <p:nvPr>
            <p:ph type="title"/>
          </p:nvPr>
        </p:nvSpPr>
        <p:spPr>
          <a:xfrm>
            <a:off x="442914" y="800101"/>
            <a:ext cx="11306174" cy="1001982"/>
          </a:xfrm>
        </p:spPr>
        <p:txBody>
          <a:bodyPr/>
          <a:lstStyle/>
          <a:p>
            <a:r>
              <a:rPr lang="en-GB" sz="2800" dirty="0">
                <a:solidFill>
                  <a:schemeClr val="bg2"/>
                </a:solidFill>
              </a:rPr>
              <a:t>Teaching “only”?</a:t>
            </a:r>
          </a:p>
        </p:txBody>
      </p:sp>
      <p:sp>
        <p:nvSpPr>
          <p:cNvPr id="5" name="Text Placeholder 4">
            <a:extLst>
              <a:ext uri="{FF2B5EF4-FFF2-40B4-BE49-F238E27FC236}">
                <a16:creationId xmlns:a16="http://schemas.microsoft.com/office/drawing/2014/main" id="{11C31153-DDB7-3523-4C94-FC114C390E15}"/>
              </a:ext>
            </a:extLst>
          </p:cNvPr>
          <p:cNvSpPr>
            <a:spLocks noGrp="1"/>
          </p:cNvSpPr>
          <p:nvPr>
            <p:ph type="body" sz="quarter" idx="10"/>
          </p:nvPr>
        </p:nvSpPr>
        <p:spPr>
          <a:xfrm>
            <a:off x="4663441" y="6057900"/>
            <a:ext cx="7085646" cy="368888"/>
          </a:xfrm>
        </p:spPr>
        <p:txBody>
          <a:bodyPr/>
          <a:lstStyle/>
          <a:p>
            <a:r>
              <a:rPr lang="en-GB" dirty="0"/>
              <a:t>There’s nearly always an “and” – even if it isn’t written in a contract</a:t>
            </a:r>
          </a:p>
        </p:txBody>
      </p:sp>
      <p:pic>
        <p:nvPicPr>
          <p:cNvPr id="6" name="Picture 5" descr="The front cover of an Advance HE report entitled Windows into Practice - Recognising and rewarding diversity in teaching and scholarship careers at Nottingham Trent University. The image is hyperlinked to take you to the webpage hosting the document and a related report. ">
            <a:hlinkClick r:id="rId3"/>
            <a:extLst>
              <a:ext uri="{FF2B5EF4-FFF2-40B4-BE49-F238E27FC236}">
                <a16:creationId xmlns:a16="http://schemas.microsoft.com/office/drawing/2014/main" id="{2B0A2EF3-B4FE-B68C-6D82-77A888273545}"/>
              </a:ext>
            </a:extLst>
          </p:cNvPr>
          <p:cNvPicPr>
            <a:picLocks noChangeAspect="1"/>
          </p:cNvPicPr>
          <p:nvPr/>
        </p:nvPicPr>
        <p:blipFill>
          <a:blip r:embed="rId4"/>
          <a:stretch>
            <a:fillRect/>
          </a:stretch>
        </p:blipFill>
        <p:spPr>
          <a:xfrm>
            <a:off x="9129486" y="1272342"/>
            <a:ext cx="2619600" cy="3700119"/>
          </a:xfrm>
          <a:prstGeom prst="rect">
            <a:avLst/>
          </a:prstGeom>
        </p:spPr>
      </p:pic>
    </p:spTree>
    <p:extLst>
      <p:ext uri="{BB962C8B-B14F-4D97-AF65-F5344CB8AC3E}">
        <p14:creationId xmlns:p14="http://schemas.microsoft.com/office/powerpoint/2010/main" val="2874462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5DB7A2-5BF1-3250-ECAA-7A03437E3C82}"/>
              </a:ext>
            </a:extLst>
          </p:cNvPr>
          <p:cNvSpPr>
            <a:spLocks noGrp="1"/>
          </p:cNvSpPr>
          <p:nvPr>
            <p:ph type="body" idx="1"/>
          </p:nvPr>
        </p:nvSpPr>
        <p:spPr/>
        <p:txBody>
          <a:bodyPr/>
          <a:lstStyle/>
          <a:p>
            <a:r>
              <a:rPr lang="en-GB" dirty="0"/>
              <a:t>My two “teaching only” experiences</a:t>
            </a:r>
          </a:p>
        </p:txBody>
      </p:sp>
      <p:sp>
        <p:nvSpPr>
          <p:cNvPr id="3" name="Content Placeholder 2">
            <a:extLst>
              <a:ext uri="{FF2B5EF4-FFF2-40B4-BE49-F238E27FC236}">
                <a16:creationId xmlns:a16="http://schemas.microsoft.com/office/drawing/2014/main" id="{AA11C046-CB48-8199-D831-E5122CEE3FB6}"/>
              </a:ext>
            </a:extLst>
          </p:cNvPr>
          <p:cNvSpPr>
            <a:spLocks noGrp="1"/>
          </p:cNvSpPr>
          <p:nvPr>
            <p:ph sz="half" idx="2"/>
          </p:nvPr>
        </p:nvSpPr>
        <p:spPr/>
        <p:txBody>
          <a:bodyPr/>
          <a:lstStyle/>
          <a:p>
            <a:r>
              <a:rPr lang="en-GB" dirty="0"/>
              <a:t>TF: 2002-2004 – Teaching </a:t>
            </a:r>
            <a:r>
              <a:rPr lang="en-GB" dirty="0">
                <a:solidFill>
                  <a:schemeClr val="tx2"/>
                </a:solidFill>
              </a:rPr>
              <a:t>and</a:t>
            </a:r>
            <a:r>
              <a:rPr lang="en-GB" dirty="0">
                <a:solidFill>
                  <a:schemeClr val="accent2">
                    <a:lumMod val="60000"/>
                    <a:lumOff val="40000"/>
                  </a:schemeClr>
                </a:solidFill>
              </a:rPr>
              <a:t> </a:t>
            </a:r>
            <a:r>
              <a:rPr lang="en-GB" dirty="0"/>
              <a:t>Psychology-specific student support provision</a:t>
            </a:r>
          </a:p>
          <a:p>
            <a:r>
              <a:rPr lang="en-GB" dirty="0"/>
              <a:t>STF: 2015-2016 – Teaching </a:t>
            </a:r>
            <a:r>
              <a:rPr lang="en-GB" dirty="0">
                <a:solidFill>
                  <a:schemeClr val="tx2"/>
                </a:solidFill>
              </a:rPr>
              <a:t>and</a:t>
            </a:r>
            <a:r>
              <a:rPr lang="en-GB" dirty="0"/>
              <a:t> transform all of our learning and teaching provision to improve the student experience </a:t>
            </a:r>
            <a:r>
              <a:rPr lang="en-GB" dirty="0">
                <a:solidFill>
                  <a:schemeClr val="tx2"/>
                </a:solidFill>
              </a:rPr>
              <a:t>and</a:t>
            </a:r>
            <a:r>
              <a:rPr lang="en-GB" dirty="0"/>
              <a:t> be Director of Education </a:t>
            </a:r>
            <a:r>
              <a:rPr lang="en-GB" dirty="0">
                <a:solidFill>
                  <a:schemeClr val="tx2"/>
                </a:solidFill>
              </a:rPr>
              <a:t>and</a:t>
            </a:r>
            <a:r>
              <a:rPr lang="en-GB" dirty="0"/>
              <a:t> please develop staff </a:t>
            </a:r>
            <a:r>
              <a:rPr lang="en-GB" dirty="0">
                <a:solidFill>
                  <a:schemeClr val="tx2"/>
                </a:solidFill>
              </a:rPr>
              <a:t>and</a:t>
            </a:r>
            <a:r>
              <a:rPr lang="en-GB" dirty="0"/>
              <a:t> take on some </a:t>
            </a:r>
            <a:r>
              <a:rPr lang="en-GB" dirty="0" err="1"/>
              <a:t>uni</a:t>
            </a:r>
            <a:r>
              <a:rPr lang="en-GB" dirty="0"/>
              <a:t>-level roles?</a:t>
            </a:r>
          </a:p>
        </p:txBody>
      </p:sp>
      <p:sp>
        <p:nvSpPr>
          <p:cNvPr id="4" name="Title 3">
            <a:extLst>
              <a:ext uri="{FF2B5EF4-FFF2-40B4-BE49-F238E27FC236}">
                <a16:creationId xmlns:a16="http://schemas.microsoft.com/office/drawing/2014/main" id="{9DB6D13B-3669-CAB1-805A-0FB77A6B6435}"/>
              </a:ext>
            </a:extLst>
          </p:cNvPr>
          <p:cNvSpPr>
            <a:spLocks noGrp="1"/>
          </p:cNvSpPr>
          <p:nvPr>
            <p:ph type="title"/>
          </p:nvPr>
        </p:nvSpPr>
        <p:spPr/>
        <p:txBody>
          <a:bodyPr>
            <a:normAutofit/>
          </a:bodyPr>
          <a:lstStyle/>
          <a:p>
            <a:r>
              <a:rPr lang="en-GB" sz="2800" dirty="0">
                <a:solidFill>
                  <a:schemeClr val="bg2"/>
                </a:solidFill>
              </a:rPr>
              <a:t>Example – Teaching Fellow / Senior Teaching Fellow roles</a:t>
            </a:r>
          </a:p>
        </p:txBody>
      </p:sp>
      <p:sp>
        <p:nvSpPr>
          <p:cNvPr id="5" name="Text Placeholder 4">
            <a:extLst>
              <a:ext uri="{FF2B5EF4-FFF2-40B4-BE49-F238E27FC236}">
                <a16:creationId xmlns:a16="http://schemas.microsoft.com/office/drawing/2014/main" id="{951ED479-6368-D94C-C22C-C1F681395821}"/>
              </a:ext>
            </a:extLst>
          </p:cNvPr>
          <p:cNvSpPr>
            <a:spLocks noGrp="1"/>
          </p:cNvSpPr>
          <p:nvPr>
            <p:ph type="body" sz="quarter" idx="10"/>
          </p:nvPr>
        </p:nvSpPr>
        <p:spPr>
          <a:xfrm>
            <a:off x="6275387" y="5059017"/>
            <a:ext cx="5473699" cy="1367771"/>
          </a:xfrm>
        </p:spPr>
        <p:txBody>
          <a:bodyPr/>
          <a:lstStyle/>
          <a:p>
            <a:r>
              <a:rPr lang="en-GB" sz="4800" dirty="0"/>
              <a:t>What is your ‘and’?</a:t>
            </a:r>
          </a:p>
        </p:txBody>
      </p:sp>
    </p:spTree>
    <p:extLst>
      <p:ext uri="{BB962C8B-B14F-4D97-AF65-F5344CB8AC3E}">
        <p14:creationId xmlns:p14="http://schemas.microsoft.com/office/powerpoint/2010/main" val="370793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25FD4E-2A25-926E-CD06-B29B9B5598CE}"/>
              </a:ext>
            </a:extLst>
          </p:cNvPr>
          <p:cNvSpPr>
            <a:spLocks noGrp="1"/>
          </p:cNvSpPr>
          <p:nvPr>
            <p:ph type="title"/>
          </p:nvPr>
        </p:nvSpPr>
        <p:spPr/>
        <p:txBody>
          <a:bodyPr/>
          <a:lstStyle/>
          <a:p>
            <a:r>
              <a:rPr lang="en-GB" sz="3200" dirty="0">
                <a:solidFill>
                  <a:schemeClr val="bg2"/>
                </a:solidFill>
              </a:rPr>
              <a:t>The ‘and’ is often where expertise lies…</a:t>
            </a:r>
          </a:p>
        </p:txBody>
      </p:sp>
      <p:pic>
        <p:nvPicPr>
          <p:cNvPr id="8" name="Picture 2" descr="Bev Webb, 2012">
            <a:extLst>
              <a:ext uri="{FF2B5EF4-FFF2-40B4-BE49-F238E27FC236}">
                <a16:creationId xmlns:a16="http://schemas.microsoft.com/office/drawing/2014/main" id="{EE02B840-3995-7013-9A32-AA0912FB87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9692" y="2136464"/>
            <a:ext cx="9951389" cy="3389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3669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0A9171-B4ED-B1A8-163A-60BB820B02C2}"/>
              </a:ext>
            </a:extLst>
          </p:cNvPr>
          <p:cNvSpPr>
            <a:spLocks noGrp="1"/>
          </p:cNvSpPr>
          <p:nvPr>
            <p:ph type="ctrTitle"/>
          </p:nvPr>
        </p:nvSpPr>
        <p:spPr>
          <a:xfrm>
            <a:off x="1767840" y="1989138"/>
            <a:ext cx="9017525" cy="2372252"/>
          </a:xfrm>
        </p:spPr>
        <p:txBody>
          <a:bodyPr>
            <a:noAutofit/>
          </a:bodyPr>
          <a:lstStyle/>
          <a:p>
            <a:r>
              <a:rPr lang="en-GB" sz="2800" b="0" dirty="0">
                <a:effectLst/>
                <a:latin typeface="+mn-lt"/>
                <a:ea typeface="Calibri" panose="020F0502020204030204" pitchFamily="34" charset="0"/>
              </a:rPr>
              <a:t>Leading effective educational change requires educational expertise (e.g. Nelson and Campbell, 2017; Fung, 2017; </a:t>
            </a:r>
            <a:r>
              <a:rPr lang="en-GB" sz="2800" b="0" dirty="0" err="1">
                <a:effectLst/>
                <a:latin typeface="+mn-lt"/>
                <a:ea typeface="Calibri" panose="020F0502020204030204" pitchFamily="34" charset="0"/>
              </a:rPr>
              <a:t>Gorard</a:t>
            </a:r>
            <a:r>
              <a:rPr lang="en-GB" sz="2800" b="0" dirty="0">
                <a:effectLst/>
                <a:latin typeface="+mn-lt"/>
                <a:ea typeface="Calibri" panose="020F0502020204030204" pitchFamily="34" charset="0"/>
              </a:rPr>
              <a:t>, 2020), and educational expertise is more likely to be located in those who choose to study it than it is in traditional discipline-specific researchers. Thus education-focused academics are frequently “positive disruptors” (Akerman, 2020). </a:t>
            </a:r>
            <a:endParaRPr lang="en-GB" sz="2800" b="0" dirty="0">
              <a:latin typeface="+mn-lt"/>
            </a:endParaRPr>
          </a:p>
        </p:txBody>
      </p:sp>
      <p:sp>
        <p:nvSpPr>
          <p:cNvPr id="4" name="Subtitle 3">
            <a:extLst>
              <a:ext uri="{FF2B5EF4-FFF2-40B4-BE49-F238E27FC236}">
                <a16:creationId xmlns:a16="http://schemas.microsoft.com/office/drawing/2014/main" id="{F6AE31B9-50AA-A6BB-719D-104762A3EE57}"/>
              </a:ext>
            </a:extLst>
          </p:cNvPr>
          <p:cNvSpPr>
            <a:spLocks noGrp="1"/>
          </p:cNvSpPr>
          <p:nvPr>
            <p:ph type="subTitle" idx="1"/>
          </p:nvPr>
        </p:nvSpPr>
        <p:spPr>
          <a:xfrm>
            <a:off x="1406631" y="4918286"/>
            <a:ext cx="9378733" cy="1155172"/>
          </a:xfrm>
        </p:spPr>
        <p:txBody>
          <a:bodyPr/>
          <a:lstStyle/>
          <a:p>
            <a:r>
              <a:rPr lang="en-GB" dirty="0">
                <a:hlinkClick r:id="rId2"/>
              </a:rPr>
              <a:t>Hulme (2022)</a:t>
            </a:r>
            <a:endParaRPr lang="en-GB" dirty="0"/>
          </a:p>
        </p:txBody>
      </p:sp>
    </p:spTree>
    <p:extLst>
      <p:ext uri="{BB962C8B-B14F-4D97-AF65-F5344CB8AC3E}">
        <p14:creationId xmlns:p14="http://schemas.microsoft.com/office/powerpoint/2010/main" val="3413849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12DAB91-5AE6-A342-A115-A95B9A51FFBF}"/>
              </a:ext>
            </a:extLst>
          </p:cNvPr>
          <p:cNvSpPr>
            <a:spLocks noGrp="1"/>
          </p:cNvSpPr>
          <p:nvPr>
            <p:ph sz="half" idx="1"/>
          </p:nvPr>
        </p:nvSpPr>
        <p:spPr/>
        <p:txBody>
          <a:bodyPr/>
          <a:lstStyle/>
          <a:p>
            <a:pPr marL="0" indent="0">
              <a:buNone/>
            </a:pPr>
            <a:r>
              <a:rPr lang="en-GB" sz="2000" dirty="0" err="1">
                <a:hlinkClick r:id="rId3"/>
              </a:rPr>
              <a:t>Trigwell</a:t>
            </a:r>
            <a:r>
              <a:rPr lang="en-GB" sz="2000" dirty="0">
                <a:hlinkClick r:id="rId3"/>
              </a:rPr>
              <a:t> (2013) </a:t>
            </a:r>
            <a:r>
              <a:rPr lang="en-GB" sz="2000" dirty="0"/>
              <a:t>– scholarship (of teaching and learning / </a:t>
            </a:r>
            <a:r>
              <a:rPr lang="en-GB" sz="2000" dirty="0" err="1"/>
              <a:t>SoTL</a:t>
            </a:r>
            <a:r>
              <a:rPr lang="en-GB" sz="2000" dirty="0"/>
              <a:t>) has many  (contested) definitions and many purposes. Generally: </a:t>
            </a:r>
          </a:p>
          <a:p>
            <a:r>
              <a:rPr lang="en-GB" sz="2800" dirty="0"/>
              <a:t> Improving and enhancing teaching, learning, assessment, and more</a:t>
            </a:r>
          </a:p>
          <a:p>
            <a:r>
              <a:rPr lang="en-GB" sz="2800" dirty="0"/>
              <a:t> Evaluating and determining ‘quality’</a:t>
            </a:r>
          </a:p>
          <a:p>
            <a:r>
              <a:rPr lang="en-GB" sz="2800" dirty="0"/>
              <a:t> Evidence-based and systematic</a:t>
            </a:r>
          </a:p>
          <a:p>
            <a:endParaRPr lang="en-GB" dirty="0"/>
          </a:p>
        </p:txBody>
      </p:sp>
      <p:sp>
        <p:nvSpPr>
          <p:cNvPr id="3" name="Title 2">
            <a:extLst>
              <a:ext uri="{FF2B5EF4-FFF2-40B4-BE49-F238E27FC236}">
                <a16:creationId xmlns:a16="http://schemas.microsoft.com/office/drawing/2014/main" id="{AB45FFDC-E3E2-EF0F-571A-EDF33D02A081}"/>
              </a:ext>
            </a:extLst>
          </p:cNvPr>
          <p:cNvSpPr>
            <a:spLocks noGrp="1"/>
          </p:cNvSpPr>
          <p:nvPr>
            <p:ph type="title"/>
          </p:nvPr>
        </p:nvSpPr>
        <p:spPr>
          <a:xfrm>
            <a:off x="442914" y="800100"/>
            <a:ext cx="11306174" cy="1001983"/>
          </a:xfrm>
        </p:spPr>
        <p:txBody>
          <a:bodyPr/>
          <a:lstStyle/>
          <a:p>
            <a:r>
              <a:rPr lang="en-GB" sz="2800" dirty="0">
                <a:solidFill>
                  <a:schemeClr val="bg2"/>
                </a:solidFill>
              </a:rPr>
              <a:t>So what is scholarship? </a:t>
            </a:r>
          </a:p>
        </p:txBody>
      </p:sp>
    </p:spTree>
    <p:extLst>
      <p:ext uri="{BB962C8B-B14F-4D97-AF65-F5344CB8AC3E}">
        <p14:creationId xmlns:p14="http://schemas.microsoft.com/office/powerpoint/2010/main" val="3512663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792A831-7D28-0AFD-4964-906C7FB92C43}"/>
              </a:ext>
            </a:extLst>
          </p:cNvPr>
          <p:cNvSpPr>
            <a:spLocks noGrp="1"/>
          </p:cNvSpPr>
          <p:nvPr>
            <p:ph type="title"/>
          </p:nvPr>
        </p:nvSpPr>
        <p:spPr/>
        <p:txBody>
          <a:bodyPr/>
          <a:lstStyle/>
          <a:p>
            <a:r>
              <a:rPr lang="en-GB" dirty="0">
                <a:solidFill>
                  <a:schemeClr val="bg2"/>
                </a:solidFill>
              </a:rPr>
              <a:t>The BOGOF model of scholarship – what are you already doing that can gain more benefits?</a:t>
            </a:r>
          </a:p>
        </p:txBody>
      </p:sp>
      <p:pic>
        <p:nvPicPr>
          <p:cNvPr id="1026" name="Picture 2" descr="Buy Free Get One Stock Illustrations – 2,105 Buy Free Get One Stock  Illustrations, Vectors &amp; Clipart - Dreamstime">
            <a:extLst>
              <a:ext uri="{FF2B5EF4-FFF2-40B4-BE49-F238E27FC236}">
                <a16:creationId xmlns:a16="http://schemas.microsoft.com/office/drawing/2014/main" id="{D47A7802-AB47-F089-43A0-45F91F316E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4598" y="1429298"/>
            <a:ext cx="5887086" cy="399940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C3B27B5-062A-7E17-3392-CD072950C885}"/>
              </a:ext>
            </a:extLst>
          </p:cNvPr>
          <p:cNvSpPr txBox="1"/>
          <p:nvPr/>
        </p:nvSpPr>
        <p:spPr>
          <a:xfrm>
            <a:off x="442912" y="1694237"/>
            <a:ext cx="4612640" cy="3970733"/>
          </a:xfrm>
          <a:prstGeom prst="rect">
            <a:avLst/>
          </a:prstGeom>
          <a:noFill/>
        </p:spPr>
        <p:txBody>
          <a:bodyPr wrap="square" lIns="0" tIns="0" rIns="0" bIns="0" rtlCol="0" anchor="t" anchorCtr="0">
            <a:normAutofit/>
          </a:bodyPr>
          <a:lstStyle/>
          <a:p>
            <a:pPr marL="285750" indent="-285750">
              <a:spcAft>
                <a:spcPts val="1200"/>
              </a:spcAft>
              <a:buFont typeface="Arial" panose="020B0604020202020204" pitchFamily="34" charset="0"/>
              <a:buChar char="•"/>
            </a:pPr>
            <a:r>
              <a:rPr lang="en-GB" sz="2200" dirty="0"/>
              <a:t>Scholarship – the </a:t>
            </a:r>
            <a:r>
              <a:rPr lang="en-GB" sz="2200" dirty="0">
                <a:solidFill>
                  <a:srgbClr val="FF0000"/>
                </a:solidFill>
              </a:rPr>
              <a:t>evidence</a:t>
            </a:r>
            <a:r>
              <a:rPr lang="en-GB" sz="2200" dirty="0"/>
              <a:t> that underpins the decisions you make (that achieves the T success)</a:t>
            </a:r>
          </a:p>
          <a:p>
            <a:pPr marL="285750" indent="-285750">
              <a:spcAft>
                <a:spcPts val="1200"/>
              </a:spcAft>
              <a:buFont typeface="Arial" panose="020B0604020202020204" pitchFamily="34" charset="0"/>
              <a:buChar char="•"/>
            </a:pPr>
            <a:r>
              <a:rPr lang="en-GB" sz="2200" dirty="0"/>
              <a:t>Scholarship – the </a:t>
            </a:r>
            <a:r>
              <a:rPr lang="en-GB" sz="2200" dirty="0">
                <a:solidFill>
                  <a:srgbClr val="FF0000"/>
                </a:solidFill>
              </a:rPr>
              <a:t>products/resources </a:t>
            </a:r>
            <a:r>
              <a:rPr lang="en-GB" sz="2200" dirty="0"/>
              <a:t>you produce that deliver the T</a:t>
            </a:r>
          </a:p>
          <a:p>
            <a:pPr marL="285750" indent="-285750">
              <a:spcAft>
                <a:spcPts val="1200"/>
              </a:spcAft>
              <a:buFont typeface="Arial" panose="020B0604020202020204" pitchFamily="34" charset="0"/>
              <a:buChar char="•"/>
            </a:pPr>
            <a:r>
              <a:rPr lang="en-GB" sz="2200" dirty="0"/>
              <a:t>Scholarship – the </a:t>
            </a:r>
            <a:r>
              <a:rPr lang="en-GB" sz="2200" dirty="0">
                <a:solidFill>
                  <a:srgbClr val="FF0000"/>
                </a:solidFill>
              </a:rPr>
              <a:t>evaluation</a:t>
            </a:r>
            <a:r>
              <a:rPr lang="en-GB" sz="2200" dirty="0"/>
              <a:t> of the design, the development, the delivery, the products, the T, the outcomes…</a:t>
            </a:r>
          </a:p>
        </p:txBody>
      </p:sp>
      <p:sp>
        <p:nvSpPr>
          <p:cNvPr id="6" name="TextBox 5">
            <a:extLst>
              <a:ext uri="{FF2B5EF4-FFF2-40B4-BE49-F238E27FC236}">
                <a16:creationId xmlns:a16="http://schemas.microsoft.com/office/drawing/2014/main" id="{0D92F1D8-E875-6282-A8BC-9456334F675E}"/>
              </a:ext>
            </a:extLst>
          </p:cNvPr>
          <p:cNvSpPr txBox="1"/>
          <p:nvPr/>
        </p:nvSpPr>
        <p:spPr>
          <a:xfrm>
            <a:off x="710317" y="5782666"/>
            <a:ext cx="5283200" cy="550468"/>
          </a:xfrm>
          <a:prstGeom prst="rect">
            <a:avLst/>
          </a:prstGeom>
          <a:noFill/>
        </p:spPr>
        <p:txBody>
          <a:bodyPr wrap="square" lIns="0" tIns="0" rIns="0" bIns="0" rtlCol="0" anchor="b" anchorCtr="0">
            <a:normAutofit/>
          </a:bodyPr>
          <a:lstStyle/>
          <a:p>
            <a:pPr algn="r"/>
            <a:r>
              <a:rPr lang="en-GB" sz="2400" dirty="0">
                <a:solidFill>
                  <a:schemeClr val="bg2"/>
                </a:solidFill>
              </a:rPr>
              <a:t>Where’s your BOGOF opportunity?</a:t>
            </a:r>
          </a:p>
        </p:txBody>
      </p:sp>
      <p:sp>
        <p:nvSpPr>
          <p:cNvPr id="2" name="TextBox 1">
            <a:extLst>
              <a:ext uri="{FF2B5EF4-FFF2-40B4-BE49-F238E27FC236}">
                <a16:creationId xmlns:a16="http://schemas.microsoft.com/office/drawing/2014/main" id="{7E09B3CE-6AC2-393C-9E08-F66B80BF0E81}"/>
              </a:ext>
            </a:extLst>
          </p:cNvPr>
          <p:cNvSpPr txBox="1"/>
          <p:nvPr/>
        </p:nvSpPr>
        <p:spPr>
          <a:xfrm>
            <a:off x="7756989" y="5525812"/>
            <a:ext cx="3992098" cy="700327"/>
          </a:xfrm>
          <a:prstGeom prst="rect">
            <a:avLst/>
          </a:prstGeom>
          <a:noFill/>
        </p:spPr>
        <p:txBody>
          <a:bodyPr wrap="square" lIns="0" tIns="0" rIns="0" bIns="0" rtlCol="0">
            <a:noAutofit/>
          </a:bodyPr>
          <a:lstStyle/>
          <a:p>
            <a:pPr algn="l"/>
            <a:r>
              <a:rPr lang="en-GB" sz="2000" dirty="0">
                <a:solidFill>
                  <a:schemeClr val="tx1"/>
                </a:solidFill>
                <a:hlinkClick r:id="rId3"/>
              </a:rPr>
              <a:t>https://higherpsyched.home.blog/2024/11/17/the-buy-one-get-one-free-bogof-model-of-scholarship-in-higher-education/</a:t>
            </a:r>
            <a:r>
              <a:rPr lang="en-GB" sz="2000" dirty="0">
                <a:solidFill>
                  <a:schemeClr val="tx1"/>
                </a:solidFill>
              </a:rPr>
              <a:t> </a:t>
            </a:r>
          </a:p>
        </p:txBody>
      </p:sp>
    </p:spTree>
    <p:extLst>
      <p:ext uri="{BB962C8B-B14F-4D97-AF65-F5344CB8AC3E}">
        <p14:creationId xmlns:p14="http://schemas.microsoft.com/office/powerpoint/2010/main" val="559991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NTU">
      <a:dk1>
        <a:srgbClr val="002B4B"/>
      </a:dk1>
      <a:lt1>
        <a:sysClr val="window" lastClr="FFFFFF"/>
      </a:lt1>
      <a:dk2>
        <a:srgbClr val="8D044E"/>
      </a:dk2>
      <a:lt2>
        <a:srgbClr val="E5005B"/>
      </a:lt2>
      <a:accent1>
        <a:srgbClr val="FFD500"/>
      </a:accent1>
      <a:accent2>
        <a:srgbClr val="6B8B9E"/>
      </a:accent2>
      <a:accent3>
        <a:srgbClr val="9DC41A"/>
      </a:accent3>
      <a:accent4>
        <a:srgbClr val="63C2CD"/>
      </a:accent4>
      <a:accent5>
        <a:srgbClr val="D7510C"/>
      </a:accent5>
      <a:accent6>
        <a:srgbClr val="AAC7D8"/>
      </a:accent6>
      <a:hlink>
        <a:srgbClr val="002B4B"/>
      </a:hlink>
      <a:folHlink>
        <a:srgbClr val="002B4B"/>
      </a:folHlink>
    </a:clrScheme>
    <a:fontScheme name="NTU">
      <a:majorFont>
        <a:latin typeface="Cambr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alpha val="75000"/>
          </a:schemeClr>
        </a:solidFill>
        <a:ln>
          <a:noFill/>
        </a:ln>
      </a:spPr>
      <a:bodyPr lIns="36000" tIns="36000" rIns="36000" bIns="36000" rtlCol="0" anchor="ctr"/>
      <a:lstStyle>
        <a:defPPr algn="ctr">
          <a:defRPr sz="2000" b="1" dirty="0" smtClean="0">
            <a:solidFill>
              <a:schemeClr val="bg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2000" dirty="0">
            <a:solidFill>
              <a:schemeClr val="tx1"/>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1709</Words>
  <Application>Microsoft Office PowerPoint</Application>
  <PresentationFormat>Widescreen</PresentationFormat>
  <Paragraphs>129</Paragraphs>
  <Slides>26</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System Font Regular</vt:lpstr>
      <vt:lpstr>Arial</vt:lpstr>
      <vt:lpstr>Calibri</vt:lpstr>
      <vt:lpstr>Cambria</vt:lpstr>
      <vt:lpstr>Segoe UI Historic</vt:lpstr>
      <vt:lpstr>Times New Roman</vt:lpstr>
      <vt:lpstr>Office Theme</vt:lpstr>
      <vt:lpstr>Developing and progressing an education-focused career in psychology</vt:lpstr>
      <vt:lpstr>PowerPoint Presentation</vt:lpstr>
      <vt:lpstr>Academic staff in UK universities (HESA)</vt:lpstr>
      <vt:lpstr>Teaching “only”?</vt:lpstr>
      <vt:lpstr>Example – Teaching Fellow / Senior Teaching Fellow roles</vt:lpstr>
      <vt:lpstr>The ‘and’ is often where expertise lies…</vt:lpstr>
      <vt:lpstr>Leading effective educational change requires educational expertise (e.g. Nelson and Campbell, 2017; Fung, 2017; Gorard, 2020), and educational expertise is more likely to be located in those who choose to study it than it is in traditional discipline-specific researchers. Thus education-focused academics are frequently “positive disruptors” (Akerman, 2020). </vt:lpstr>
      <vt:lpstr>So what is scholarship? </vt:lpstr>
      <vt:lpstr>The BOGOF model of scholarship – what are you already doing that can gain more benefits?</vt:lpstr>
      <vt:lpstr>Thinking about BOGOF scholarship</vt:lpstr>
      <vt:lpstr>Scholarship means “going meta”</vt:lpstr>
      <vt:lpstr>Purposeful planning for impact</vt:lpstr>
      <vt:lpstr>Reward and recognition</vt:lpstr>
      <vt:lpstr>More BOGOF thinking</vt:lpstr>
      <vt:lpstr>There are relatively few teaching-focussed staff in more senior positions who can review, mentor and support teaching staff; act as role models for junior staff who are seeking to develop a teaching/education career (Fung and Gordon, 2016); help individuals to collate a mix of quantitative and qualitative evidence that provides a clear sense of their teaching achievements”   </vt:lpstr>
      <vt:lpstr>Networks</vt:lpstr>
      <vt:lpstr>What difference will you make, and how can you plan to achieve it?</vt:lpstr>
      <vt:lpstr>Break…</vt:lpstr>
      <vt:lpstr>Exploring the DARSHE (Descriptions of activity related to scholarship of higher education)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Klair Clarke</dc:creator>
  <cp:lastModifiedBy>Silvester, Jeremy</cp:lastModifiedBy>
  <cp:revision>44</cp:revision>
  <dcterms:created xsi:type="dcterms:W3CDTF">2019-08-05T19:02:23Z</dcterms:created>
  <dcterms:modified xsi:type="dcterms:W3CDTF">2025-04-25T09:06:34Z</dcterms:modified>
</cp:coreProperties>
</file>