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81" r:id="rId3"/>
    <p:sldId id="289" r:id="rId4"/>
    <p:sldId id="290" r:id="rId5"/>
    <p:sldId id="286" r:id="rId6"/>
    <p:sldId id="291" r:id="rId7"/>
    <p:sldId id="297" r:id="rId8"/>
    <p:sldId id="299" r:id="rId9"/>
    <p:sldId id="300" r:id="rId10"/>
    <p:sldId id="282" r:id="rId11"/>
    <p:sldId id="283" r:id="rId12"/>
    <p:sldId id="284" r:id="rId13"/>
    <p:sldId id="285" r:id="rId14"/>
    <p:sldId id="288" r:id="rId15"/>
    <p:sldId id="287" r:id="rId16"/>
    <p:sldId id="301" r:id="rId17"/>
    <p:sldId id="302" r:id="rId18"/>
    <p:sldId id="303" r:id="rId19"/>
    <p:sldId id="296"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6944CD-B947-4C49-A9B7-D1EE28F0410E}" v="19" dt="2024-11-27T11:19:58.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7" autoAdjust="0"/>
    <p:restoredTop sz="74971" autoAdjust="0"/>
  </p:normalViewPr>
  <p:slideViewPr>
    <p:cSldViewPr snapToGrid="0">
      <p:cViewPr varScale="1">
        <p:scale>
          <a:sx n="83" d="100"/>
          <a:sy n="83" d="100"/>
        </p:scale>
        <p:origin x="405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sa.ac.uk/data-and-analysis/statistical-first-releases?date_filter%5Bvalue%5D%5Byear%5D=&amp;topic%5B%5D=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effectLst/>
                <a:latin typeface="-apple-system"/>
              </a:rPr>
            </a:br>
            <a:r>
              <a:rPr lang="en-US" sz="1800" dirty="0">
                <a:effectLst/>
              </a:rPr>
              <a:t>Shining a spotlight on scholarship: building and developing your profile in an education-focused career.</a:t>
            </a:r>
            <a:br>
              <a:rPr lang="en-US" sz="1800" b="0" i="0" dirty="0">
                <a:solidFill>
                  <a:srgbClr val="000000"/>
                </a:solidFill>
                <a:effectLst/>
                <a:highlight>
                  <a:srgbClr val="FFFFFF"/>
                </a:highlight>
                <a:latin typeface="Calibri" panose="020F0502020204030204" pitchFamily="34" charset="0"/>
              </a:rPr>
            </a:br>
            <a:endParaRPr lang="en-US" sz="1800" b="0" i="0" dirty="0">
              <a:solidFill>
                <a:srgbClr val="000000"/>
              </a:solidFill>
              <a:effectLst/>
              <a:highlight>
                <a:srgbClr val="FFFFFF"/>
              </a:highlight>
              <a:latin typeface="Calibri" panose="020F0502020204030204" pitchFamily="34" charset="0"/>
            </a:endParaRPr>
          </a:p>
          <a:p>
            <a:br>
              <a:rPr lang="en-US" dirty="0"/>
            </a:br>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endParaRPr lang="en-US" b="0" i="0" dirty="0">
              <a:effectLst/>
              <a:latin typeface="-apple-system"/>
            </a:endParaRPr>
          </a:p>
          <a:p>
            <a:pPr algn="l"/>
            <a:r>
              <a:rPr lang="en-US" b="0" i="0" dirty="0">
                <a:effectLst/>
                <a:latin typeface="-apple-system"/>
              </a:rPr>
              <a:t>up, please do invite them! I've scheduled a 90 minute session to ensure we have plenty of time for discussion, but please don't be put off if you can only attend for part of it.</a:t>
            </a: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60435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240k academic staff – 35% are teaching only = 84,000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71413"/>
                </a:solidFill>
                <a:effectLst/>
                <a:latin typeface="Arial" panose="020B0604020202020204" pitchFamily="34" charset="0"/>
              </a:rPr>
              <a:t>“A further 36% of academic staff were on teaching only contracts. This percentage has steadily increased year-on-year since </a:t>
            </a:r>
            <a:r>
              <a:rPr lang="en-GB" b="0" i="0" dirty="0">
                <a:solidFill>
                  <a:srgbClr val="171413"/>
                </a:solidFill>
                <a:effectLst/>
                <a:latin typeface="Arial" panose="020B0604020202020204" pitchFamily="34" charset="0"/>
                <a:hlinkClick r:id="rId3"/>
              </a:rPr>
              <a:t>2015/16</a:t>
            </a:r>
            <a:r>
              <a:rPr lang="en-GB" b="0" i="0" dirty="0">
                <a:solidFill>
                  <a:srgbClr val="171413"/>
                </a:solidFill>
                <a:effectLst/>
                <a:latin typeface="Arial" panose="020B0604020202020204" pitchFamily="34" charset="0"/>
              </a:rPr>
              <a:t>, when it was 26%.” – has risen year on year since 2012.</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9632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a:p>
        </p:txBody>
      </p:sp>
    </p:spTree>
    <p:extLst>
      <p:ext uri="{BB962C8B-B14F-4D97-AF65-F5344CB8AC3E}">
        <p14:creationId xmlns:p14="http://schemas.microsoft.com/office/powerpoint/2010/main" val="59896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15</a:t>
            </a:fld>
            <a:endParaRPr lang="en-GB"/>
          </a:p>
        </p:txBody>
      </p:sp>
    </p:spTree>
    <p:extLst>
      <p:ext uri="{BB962C8B-B14F-4D97-AF65-F5344CB8AC3E}">
        <p14:creationId xmlns:p14="http://schemas.microsoft.com/office/powerpoint/2010/main" val="4106910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088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27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94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ntf-association.com/amplifying-disabled-student-voices/" TargetMode="External"/><Relationship Id="rId2" Type="http://schemas.openxmlformats.org/officeDocument/2006/relationships/hyperlink" Target="https://taso.org.uk/wp-content/uploads/Uni-Lincoln-Disability-Evidence-Review-with-TASO.pdf" TargetMode="External"/><Relationship Id="rId1" Type="http://schemas.openxmlformats.org/officeDocument/2006/relationships/slideLayout" Target="../slideLayouts/slideLayout12.xml"/><Relationship Id="rId6" Type="http://schemas.openxmlformats.org/officeDocument/2006/relationships/hyperlink" Target="https://changingstatesofmind.libsyn.com/social-identity-and-disability-in-the-classroom-with-dr-julie-hulme" TargetMode="External"/><Relationship Id="rId5" Type="http://schemas.openxmlformats.org/officeDocument/2006/relationships/hyperlink" Target="https://wonkhe.com/blogs/why-are-so-many-students-locked-out-of-their-education/" TargetMode="External"/><Relationship Id="rId4" Type="http://schemas.openxmlformats.org/officeDocument/2006/relationships/hyperlink" Target="https://youtu.be/p-SmwpbPtu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holarworks.iu.edu/journals/index.php/josotl/article/view/13623"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s://doi.org/10.56433/jpaap.v10i1.49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s://www.advance-he.ac.uk/news-and-views/guiding-principles-reward-recognition-teaching"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mailto:Julie.Hulme@ntu.ac.uk" TargetMode="External"/><Relationship Id="rId7" Type="http://schemas.openxmlformats.org/officeDocument/2006/relationships/hyperlink" Target="https://www.bps.org.uk/member-networks/division-academics-researchers-and-teachers-psychology" TargetMode="External"/><Relationship Id="rId2" Type="http://schemas.openxmlformats.org/officeDocument/2006/relationships/hyperlink" Target="https://t-fun.co.uk/" TargetMode="External"/><Relationship Id="rId1" Type="http://schemas.openxmlformats.org/officeDocument/2006/relationships/slideLayout" Target="../slideLayouts/slideLayout19.xml"/><Relationship Id="rId6" Type="http://schemas.openxmlformats.org/officeDocument/2006/relationships/hyperlink" Target="https://ntrepository.com/home/" TargetMode="External"/><Relationship Id="rId5" Type="http://schemas.openxmlformats.org/officeDocument/2006/relationships/hyperlink" Target="https://jiscmail.ac.uk/" TargetMode="External"/><Relationship Id="rId4" Type="http://schemas.openxmlformats.org/officeDocument/2006/relationships/hyperlink" Target="mailto:HETEACHINGNETWORK@JISCMAIL.AC.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www.taylorfrancis.com/chapters/edit/10.4324/9781003037569-13/supporting-developing-teaching-focused-individuals-professorial-level-julie-hulme"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jstor.org/stable/10.2979/teachlearninqu.1.1.95?seq=2#metadata_info_tab_contents"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tandfonline.com/doi/abs/10.1080/00091389909602695" TargetMode="External"/><Relationship Id="rId2" Type="http://schemas.openxmlformats.org/officeDocument/2006/relationships/hyperlink" Target="https://www.tandfonline.com/doi/abs/10.1080/00091389909604218"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44393" y="656622"/>
            <a:ext cx="8865155" cy="3025422"/>
          </a:xfrm>
        </p:spPr>
        <p:txBody>
          <a:bodyPr/>
          <a:lstStyle/>
          <a:p>
            <a:r>
              <a:rPr lang="en-GB" sz="4000" dirty="0"/>
              <a:t>Shining a spotlight on scholarship: Building and developing your profile in an education-focused career in psychology</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44393" y="4447644"/>
            <a:ext cx="7954655" cy="540000"/>
          </a:xfrm>
        </p:spPr>
        <p:txBody>
          <a:bodyPr/>
          <a:lstStyle/>
          <a:p>
            <a:r>
              <a:rPr lang="en-GB" dirty="0"/>
              <a:t>Prof Julie Hulme (she/her)</a:t>
            </a:r>
          </a:p>
          <a:p>
            <a:r>
              <a:rPr lang="en-GB" dirty="0">
                <a:hlinkClick r:id="rId3">
                  <a:extLst>
                    <a:ext uri="{A12FA001-AC4F-418D-AE19-62706E023703}">
                      <ahyp:hlinkClr xmlns:ahyp="http://schemas.microsoft.com/office/drawing/2018/hyperlinkcolor" val="tx"/>
                    </a:ext>
                  </a:extLst>
                </a:hlinkClick>
              </a:rPr>
              <a:t>Julie.Hulme@ntu.ac.uk</a:t>
            </a:r>
            <a:r>
              <a:rPr lang="en-GB" dirty="0"/>
              <a:t>; @JulieHulme-Psyc.bsky.social</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3A8238-A5E8-059C-601D-5FCFFBE3D26E}"/>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3F07206F-AC97-9103-68E9-A50A293C7D02}"/>
              </a:ext>
            </a:extLst>
          </p:cNvPr>
          <p:cNvSpPr>
            <a:spLocks noGrp="1"/>
          </p:cNvSpPr>
          <p:nvPr>
            <p:ph type="sldNum" sz="quarter" idx="12"/>
          </p:nvPr>
        </p:nvSpPr>
        <p:spPr/>
        <p:txBody>
          <a:bodyPr/>
          <a:lstStyle/>
          <a:p>
            <a:fld id="{2987031C-9901-4EF0-9F2F-2A2E1AE069F5}" type="slidenum">
              <a:rPr lang="en-GB" smtClean="0"/>
              <a:t>10</a:t>
            </a:fld>
            <a:endParaRPr lang="en-GB"/>
          </a:p>
        </p:txBody>
      </p:sp>
      <p:sp>
        <p:nvSpPr>
          <p:cNvPr id="4" name="Text Placeholder 3">
            <a:extLst>
              <a:ext uri="{FF2B5EF4-FFF2-40B4-BE49-F238E27FC236}">
                <a16:creationId xmlns:a16="http://schemas.microsoft.com/office/drawing/2014/main" id="{B6D9C1A4-8232-AA04-71CE-0DF2946DC237}"/>
              </a:ext>
            </a:extLst>
          </p:cNvPr>
          <p:cNvSpPr>
            <a:spLocks noGrp="1"/>
          </p:cNvSpPr>
          <p:nvPr>
            <p:ph type="body" sz="quarter" idx="13"/>
          </p:nvPr>
        </p:nvSpPr>
        <p:spPr>
          <a:xfrm>
            <a:off x="323999" y="1223999"/>
            <a:ext cx="7326867" cy="4860000"/>
          </a:xfrm>
        </p:spPr>
        <p:txBody>
          <a:bodyPr/>
          <a:lstStyle/>
          <a:p>
            <a:pPr marL="0" indent="0">
              <a:buNone/>
            </a:pPr>
            <a:r>
              <a:rPr lang="en-GB" sz="3200" dirty="0">
                <a:solidFill>
                  <a:schemeClr val="tx2">
                    <a:lumMod val="60000"/>
                    <a:lumOff val="40000"/>
                  </a:schemeClr>
                </a:solidFill>
              </a:rPr>
              <a:t>My areas of interest – the academic magpie!</a:t>
            </a:r>
          </a:p>
          <a:p>
            <a:r>
              <a:rPr lang="en-GB" dirty="0"/>
              <a:t>Psychological literacy (and psychology education more broadly)</a:t>
            </a:r>
          </a:p>
          <a:p>
            <a:r>
              <a:rPr lang="en-GB" dirty="0"/>
              <a:t>Inclusive education – across disciplines</a:t>
            </a:r>
          </a:p>
          <a:p>
            <a:r>
              <a:rPr lang="en-GB" dirty="0"/>
              <a:t>Supporting reward and recognition for education-focused colleagues</a:t>
            </a:r>
          </a:p>
          <a:p>
            <a:r>
              <a:rPr lang="en-GB" dirty="0"/>
              <a:t>With interests around transitions into/through university, feedback on assessment, decolonising curricula…</a:t>
            </a:r>
          </a:p>
          <a:p>
            <a:endParaRPr lang="en-GB" dirty="0"/>
          </a:p>
          <a:p>
            <a:endParaRPr lang="en-GB" dirty="0">
              <a:solidFill>
                <a:schemeClr val="tx2">
                  <a:lumMod val="60000"/>
                  <a:lumOff val="40000"/>
                </a:schemeClr>
              </a:solidFill>
              <a:latin typeface="+mj-lt"/>
            </a:endParaRPr>
          </a:p>
        </p:txBody>
      </p:sp>
      <p:pic>
        <p:nvPicPr>
          <p:cNvPr id="1026" name="Picture 2" descr="Magpie | These birds fascinated me as a child. Growing up in… | Flickr">
            <a:extLst>
              <a:ext uri="{FF2B5EF4-FFF2-40B4-BE49-F238E27FC236}">
                <a16:creationId xmlns:a16="http://schemas.microsoft.com/office/drawing/2014/main" id="{4D25F181-39AB-4201-EB26-D3B3026A7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211" y="1918504"/>
            <a:ext cx="4027989" cy="302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28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F883C6-90C9-B057-CD0B-C244605158B6}"/>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D5D2B862-747C-D1BA-C34A-1FD7772D1753}"/>
              </a:ext>
            </a:extLst>
          </p:cNvPr>
          <p:cNvSpPr>
            <a:spLocks noGrp="1"/>
          </p:cNvSpPr>
          <p:nvPr>
            <p:ph type="sldNum" sz="quarter" idx="12"/>
          </p:nvPr>
        </p:nvSpPr>
        <p:spPr/>
        <p:txBody>
          <a:bodyPr/>
          <a:lstStyle/>
          <a:p>
            <a:fld id="{2987031C-9901-4EF0-9F2F-2A2E1AE069F5}" type="slidenum">
              <a:rPr lang="en-GB" smtClean="0"/>
              <a:t>11</a:t>
            </a:fld>
            <a:endParaRPr lang="en-GB"/>
          </a:p>
        </p:txBody>
      </p:sp>
      <p:sp>
        <p:nvSpPr>
          <p:cNvPr id="4" name="Text Placeholder 3">
            <a:extLst>
              <a:ext uri="{FF2B5EF4-FFF2-40B4-BE49-F238E27FC236}">
                <a16:creationId xmlns:a16="http://schemas.microsoft.com/office/drawing/2014/main" id="{4B6CFC6B-AE7B-23AB-DA55-3B3DE1E3F47A}"/>
              </a:ext>
            </a:extLst>
          </p:cNvPr>
          <p:cNvSpPr>
            <a:spLocks noGrp="1"/>
          </p:cNvSpPr>
          <p:nvPr>
            <p:ph type="body" sz="quarter" idx="13"/>
          </p:nvPr>
        </p:nvSpPr>
        <p:spPr>
          <a:xfrm>
            <a:off x="772800" y="671827"/>
            <a:ext cx="7596000" cy="4860000"/>
          </a:xfrm>
        </p:spPr>
        <p:txBody>
          <a:bodyPr/>
          <a:lstStyle/>
          <a:p>
            <a:pPr marL="0" indent="0">
              <a:buNone/>
            </a:pPr>
            <a:r>
              <a:rPr lang="en-GB" sz="2800" dirty="0">
                <a:solidFill>
                  <a:schemeClr val="tx2">
                    <a:lumMod val="60000"/>
                    <a:lumOff val="40000"/>
                  </a:schemeClr>
                </a:solidFill>
              </a:rPr>
              <a:t>Inclusive education – how to grow a BOGOF system!</a:t>
            </a:r>
          </a:p>
          <a:p>
            <a:r>
              <a:rPr lang="en-GB" dirty="0"/>
              <a:t>Teaching disabled (and other marginalised) students – allyship</a:t>
            </a:r>
          </a:p>
          <a:p>
            <a:r>
              <a:rPr lang="en-GB" dirty="0"/>
              <a:t>Students wanting to understand their own university experience from a psychological perspective</a:t>
            </a:r>
          </a:p>
          <a:p>
            <a:r>
              <a:rPr lang="en-GB" dirty="0"/>
              <a:t>Final year project supervision – and eventually a whole lab on MS Teams</a:t>
            </a:r>
          </a:p>
          <a:p>
            <a:r>
              <a:rPr lang="en-GB" dirty="0">
                <a:solidFill>
                  <a:schemeClr val="bg2"/>
                </a:solidFill>
              </a:rPr>
              <a:t>Output 1: </a:t>
            </a:r>
            <a:r>
              <a:rPr lang="en-GB" dirty="0"/>
              <a:t>Co-authored paper with Pippa Hamilton on experiences of UK HE students with chronic illness – more journal articles in prep</a:t>
            </a:r>
          </a:p>
          <a:p>
            <a:endParaRPr lang="en-GB" dirty="0"/>
          </a:p>
        </p:txBody>
      </p:sp>
      <p:pic>
        <p:nvPicPr>
          <p:cNvPr id="5" name="Picture 2" descr="Stacey Lyons ">
            <a:extLst>
              <a:ext uri="{FF2B5EF4-FFF2-40B4-BE49-F238E27FC236}">
                <a16:creationId xmlns:a16="http://schemas.microsoft.com/office/drawing/2014/main" id="{D5A836DD-DE9D-76DB-68EE-C490585F9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8075" y="4587739"/>
            <a:ext cx="1421125" cy="19370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ippa Hamilton">
            <a:extLst>
              <a:ext uri="{FF2B5EF4-FFF2-40B4-BE49-F238E27FC236}">
                <a16:creationId xmlns:a16="http://schemas.microsoft.com/office/drawing/2014/main" id="{17166BC7-C8F3-061A-9F41-BE7F15246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321" y="671827"/>
            <a:ext cx="1582514" cy="1625980"/>
          </a:xfrm>
          <a:prstGeom prst="rect">
            <a:avLst/>
          </a:prstGeom>
        </p:spPr>
      </p:pic>
      <p:pic>
        <p:nvPicPr>
          <p:cNvPr id="7" name="Picture 6" descr="Emma Crabb">
            <a:extLst>
              <a:ext uri="{FF2B5EF4-FFF2-40B4-BE49-F238E27FC236}">
                <a16:creationId xmlns:a16="http://schemas.microsoft.com/office/drawing/2014/main" id="{16B7C176-66B0-1220-FC92-983DB49BA69A}"/>
              </a:ext>
            </a:extLst>
          </p:cNvPr>
          <p:cNvPicPr>
            <a:picLocks noChangeAspect="1"/>
          </p:cNvPicPr>
          <p:nvPr/>
        </p:nvPicPr>
        <p:blipFill rotWithShape="1">
          <a:blip r:embed="rId4">
            <a:extLst>
              <a:ext uri="{28A0092B-C50C-407E-A947-70E740481C1C}">
                <a14:useLocalDpi xmlns:a14="http://schemas.microsoft.com/office/drawing/2010/main" val="0"/>
              </a:ext>
            </a:extLst>
          </a:blip>
          <a:srcRect b="18532"/>
          <a:stretch/>
        </p:blipFill>
        <p:spPr>
          <a:xfrm>
            <a:off x="9940197" y="2391165"/>
            <a:ext cx="1505638" cy="2075669"/>
          </a:xfrm>
          <a:prstGeom prst="rect">
            <a:avLst/>
          </a:prstGeom>
        </p:spPr>
      </p:pic>
      <p:sp>
        <p:nvSpPr>
          <p:cNvPr id="8" name="TextBox 7">
            <a:extLst>
              <a:ext uri="{FF2B5EF4-FFF2-40B4-BE49-F238E27FC236}">
                <a16:creationId xmlns:a16="http://schemas.microsoft.com/office/drawing/2014/main" id="{552DED9A-4627-4960-4D45-B1DB106174A4}"/>
              </a:ext>
            </a:extLst>
          </p:cNvPr>
          <p:cNvSpPr txBox="1"/>
          <p:nvPr/>
        </p:nvSpPr>
        <p:spPr>
          <a:xfrm>
            <a:off x="9797116" y="6140458"/>
            <a:ext cx="1823041" cy="350874"/>
          </a:xfrm>
          <a:prstGeom prst="rect">
            <a:avLst/>
          </a:prstGeom>
          <a:solidFill>
            <a:schemeClr val="bg1"/>
          </a:solidFill>
        </p:spPr>
        <p:txBody>
          <a:bodyPr wrap="square" lIns="0" tIns="0" rIns="0" bIns="0" rtlCol="0">
            <a:noAutofit/>
          </a:bodyPr>
          <a:lstStyle/>
          <a:p>
            <a:pPr algn="ctr"/>
            <a:r>
              <a:rPr lang="en-GB" sz="2000" dirty="0">
                <a:solidFill>
                  <a:schemeClr val="tx1"/>
                </a:solidFill>
              </a:rPr>
              <a:t>Stacey Lyons</a:t>
            </a:r>
          </a:p>
        </p:txBody>
      </p:sp>
      <p:sp>
        <p:nvSpPr>
          <p:cNvPr id="9" name="TextBox 8">
            <a:extLst>
              <a:ext uri="{FF2B5EF4-FFF2-40B4-BE49-F238E27FC236}">
                <a16:creationId xmlns:a16="http://schemas.microsoft.com/office/drawing/2014/main" id="{2A6876AA-A69F-1661-48BE-503DF6FC2A5A}"/>
              </a:ext>
            </a:extLst>
          </p:cNvPr>
          <p:cNvSpPr txBox="1"/>
          <p:nvPr/>
        </p:nvSpPr>
        <p:spPr>
          <a:xfrm>
            <a:off x="9781495" y="4088694"/>
            <a:ext cx="1823041" cy="350874"/>
          </a:xfrm>
          <a:prstGeom prst="rect">
            <a:avLst/>
          </a:prstGeom>
          <a:solidFill>
            <a:schemeClr val="bg1"/>
          </a:solidFill>
        </p:spPr>
        <p:txBody>
          <a:bodyPr wrap="square" lIns="0" tIns="0" rIns="0" bIns="0" rtlCol="0">
            <a:noAutofit/>
          </a:bodyPr>
          <a:lstStyle/>
          <a:p>
            <a:pPr algn="ctr"/>
            <a:r>
              <a:rPr lang="en-GB" sz="2000" dirty="0">
                <a:solidFill>
                  <a:schemeClr val="tx1"/>
                </a:solidFill>
              </a:rPr>
              <a:t>Emma Crabb</a:t>
            </a:r>
          </a:p>
        </p:txBody>
      </p:sp>
      <p:sp>
        <p:nvSpPr>
          <p:cNvPr id="10" name="TextBox 9">
            <a:extLst>
              <a:ext uri="{FF2B5EF4-FFF2-40B4-BE49-F238E27FC236}">
                <a16:creationId xmlns:a16="http://schemas.microsoft.com/office/drawing/2014/main" id="{E5C67931-AF79-3213-6753-9774B96ECD9D}"/>
              </a:ext>
            </a:extLst>
          </p:cNvPr>
          <p:cNvSpPr txBox="1"/>
          <p:nvPr/>
        </p:nvSpPr>
        <p:spPr>
          <a:xfrm>
            <a:off x="9797116" y="1919386"/>
            <a:ext cx="1823041" cy="350874"/>
          </a:xfrm>
          <a:prstGeom prst="rect">
            <a:avLst/>
          </a:prstGeom>
          <a:solidFill>
            <a:schemeClr val="bg1"/>
          </a:solidFill>
        </p:spPr>
        <p:txBody>
          <a:bodyPr wrap="square" lIns="0" tIns="0" rIns="0" bIns="0" rtlCol="0">
            <a:noAutofit/>
          </a:bodyPr>
          <a:lstStyle/>
          <a:p>
            <a:pPr algn="ctr"/>
            <a:r>
              <a:rPr lang="en-GB" sz="2000" dirty="0">
                <a:solidFill>
                  <a:schemeClr val="tx1"/>
                </a:solidFill>
              </a:rPr>
              <a:t>Pippa Hamilton</a:t>
            </a:r>
          </a:p>
        </p:txBody>
      </p:sp>
      <p:pic>
        <p:nvPicPr>
          <p:cNvPr id="12" name="Picture 11">
            <a:extLst>
              <a:ext uri="{FF2B5EF4-FFF2-40B4-BE49-F238E27FC236}">
                <a16:creationId xmlns:a16="http://schemas.microsoft.com/office/drawing/2014/main" id="{CAB86C8E-A1F4-4BBB-0E81-E621F2EA5687}"/>
              </a:ext>
            </a:extLst>
          </p:cNvPr>
          <p:cNvPicPr>
            <a:picLocks noChangeAspect="1"/>
          </p:cNvPicPr>
          <p:nvPr/>
        </p:nvPicPr>
        <p:blipFill rotWithShape="1">
          <a:blip r:embed="rId5"/>
          <a:srcRect t="17142" b="43521"/>
          <a:stretch/>
        </p:blipFill>
        <p:spPr>
          <a:xfrm>
            <a:off x="973759" y="4820349"/>
            <a:ext cx="7596000" cy="1495546"/>
          </a:xfrm>
          <a:prstGeom prst="rect">
            <a:avLst/>
          </a:prstGeom>
        </p:spPr>
      </p:pic>
    </p:spTree>
    <p:extLst>
      <p:ext uri="{BB962C8B-B14F-4D97-AF65-F5344CB8AC3E}">
        <p14:creationId xmlns:p14="http://schemas.microsoft.com/office/powerpoint/2010/main" val="50980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56B339-B573-44B7-98DB-82399F7B0046}"/>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13437469-4F8C-95BE-B1A9-7F999C61B4CE}"/>
              </a:ext>
            </a:extLst>
          </p:cNvPr>
          <p:cNvSpPr>
            <a:spLocks noGrp="1"/>
          </p:cNvSpPr>
          <p:nvPr>
            <p:ph type="sldNum" sz="quarter" idx="12"/>
          </p:nvPr>
        </p:nvSpPr>
        <p:spPr/>
        <p:txBody>
          <a:bodyPr/>
          <a:lstStyle/>
          <a:p>
            <a:fld id="{2987031C-9901-4EF0-9F2F-2A2E1AE069F5}" type="slidenum">
              <a:rPr lang="en-GB" smtClean="0"/>
              <a:t>12</a:t>
            </a:fld>
            <a:endParaRPr lang="en-GB"/>
          </a:p>
        </p:txBody>
      </p:sp>
      <p:sp>
        <p:nvSpPr>
          <p:cNvPr id="4" name="Text Placeholder 3">
            <a:extLst>
              <a:ext uri="{FF2B5EF4-FFF2-40B4-BE49-F238E27FC236}">
                <a16:creationId xmlns:a16="http://schemas.microsoft.com/office/drawing/2014/main" id="{F55AA0D2-7CCB-6E25-4ECC-9A8312FE3764}"/>
              </a:ext>
            </a:extLst>
          </p:cNvPr>
          <p:cNvSpPr>
            <a:spLocks noGrp="1"/>
          </p:cNvSpPr>
          <p:nvPr>
            <p:ph type="body" sz="quarter" idx="13"/>
          </p:nvPr>
        </p:nvSpPr>
        <p:spPr>
          <a:xfrm>
            <a:off x="324000" y="205200"/>
            <a:ext cx="11250684" cy="6091428"/>
          </a:xfrm>
        </p:spPr>
        <p:txBody>
          <a:bodyPr/>
          <a:lstStyle/>
          <a:p>
            <a:pPr marL="0" indent="0">
              <a:buNone/>
            </a:pPr>
            <a:r>
              <a:rPr lang="en-GB" sz="2400" dirty="0">
                <a:solidFill>
                  <a:schemeClr val="bg2"/>
                </a:solidFill>
              </a:rPr>
              <a:t>That one output and the lab collectively became very productive:</a:t>
            </a:r>
          </a:p>
          <a:p>
            <a:pPr marL="0" indent="0">
              <a:buNone/>
            </a:pPr>
            <a:r>
              <a:rPr lang="en-GB" sz="1600" dirty="0">
                <a:effectLst/>
                <a:latin typeface="Calibri" panose="020F0502020204030204" pitchFamily="34" charset="0"/>
                <a:ea typeface="Times New Roman" panose="02020603050405020304" pitchFamily="18" charset="0"/>
              </a:rPr>
              <a:t>Hamilton, P., </a:t>
            </a:r>
            <a:r>
              <a:rPr lang="en-GB" sz="1600" b="1" dirty="0">
                <a:effectLst/>
                <a:latin typeface="Calibri" panose="020F0502020204030204" pitchFamily="34" charset="0"/>
                <a:ea typeface="Times New Roman" panose="02020603050405020304" pitchFamily="18" charset="0"/>
              </a:rPr>
              <a:t>Hulme, J.A.</a:t>
            </a:r>
            <a:r>
              <a:rPr lang="en-GB" sz="1600" dirty="0">
                <a:effectLst/>
                <a:latin typeface="Calibri" panose="020F0502020204030204" pitchFamily="34" charset="0"/>
                <a:ea typeface="Times New Roman" panose="02020603050405020304" pitchFamily="18" charset="0"/>
              </a:rPr>
              <a:t> &amp; Harrison, E.D. (2023 – online 2021). Experiences of higher education students with chronic illnesses.</a:t>
            </a:r>
            <a:r>
              <a:rPr lang="en-GB" sz="1600" i="1" dirty="0">
                <a:effectLst/>
                <a:latin typeface="Calibri" panose="020F0502020204030204" pitchFamily="34" charset="0"/>
                <a:ea typeface="Times New Roman" panose="02020603050405020304" pitchFamily="18" charset="0"/>
              </a:rPr>
              <a:t> Disability and Society. </a:t>
            </a:r>
            <a:r>
              <a:rPr lang="en-GB" sz="1600" dirty="0">
                <a:effectLst/>
                <a:latin typeface="Calibri" panose="020F0502020204030204" pitchFamily="34" charset="0"/>
                <a:ea typeface="Times New Roman" panose="02020603050405020304" pitchFamily="18" charset="0"/>
              </a:rPr>
              <a:t>DOI: 10.1080/09687599.2021.1907549.</a:t>
            </a:r>
          </a:p>
          <a:p>
            <a:pPr marL="0" indent="0">
              <a:buNone/>
            </a:pPr>
            <a:r>
              <a:rPr lang="en-GB" sz="1600" b="1" dirty="0">
                <a:effectLst/>
                <a:latin typeface="Calibri" panose="020F0502020204030204" pitchFamily="34" charset="0"/>
                <a:ea typeface="Times New Roman" panose="02020603050405020304" pitchFamily="18" charset="0"/>
              </a:rPr>
              <a:t>Hulme, J.A., </a:t>
            </a:r>
            <a:r>
              <a:rPr lang="en-GB" sz="1600" dirty="0">
                <a:effectLst/>
                <a:latin typeface="Calibri" panose="020F0502020204030204" pitchFamily="34" charset="0"/>
                <a:ea typeface="Times New Roman" panose="02020603050405020304" pitchFamily="18" charset="0"/>
              </a:rPr>
              <a:t>Hamilton, P., Lyons, S., Crabb, E., </a:t>
            </a:r>
            <a:r>
              <a:rPr lang="en-GB" sz="1600" dirty="0" err="1">
                <a:effectLst/>
                <a:latin typeface="Calibri" panose="020F0502020204030204" pitchFamily="34" charset="0"/>
                <a:ea typeface="Times New Roman" panose="02020603050405020304" pitchFamily="18" charset="0"/>
              </a:rPr>
              <a:t>Cascone</a:t>
            </a:r>
            <a:r>
              <a:rPr lang="en-GB" sz="1600" dirty="0">
                <a:effectLst/>
                <a:latin typeface="Calibri" panose="020F0502020204030204" pitchFamily="34" charset="0"/>
                <a:ea typeface="Times New Roman" panose="02020603050405020304" pitchFamily="18" charset="0"/>
              </a:rPr>
              <a:t>, C., Davis, S., Fahey, C., Holland, B., Hussain, M., </a:t>
            </a:r>
            <a:r>
              <a:rPr lang="en-GB" sz="1600" dirty="0">
                <a:latin typeface="Calibri" panose="020F0502020204030204" pitchFamily="34" charset="0"/>
                <a:ea typeface="Times New Roman" panose="02020603050405020304" pitchFamily="18" charset="0"/>
              </a:rPr>
              <a:t>&amp; </a:t>
            </a:r>
            <a:r>
              <a:rPr lang="en-GB" sz="1600" dirty="0">
                <a:effectLst/>
                <a:latin typeface="Calibri" panose="020F0502020204030204" pitchFamily="34" charset="0"/>
                <a:ea typeface="Times New Roman" panose="02020603050405020304" pitchFamily="18" charset="0"/>
              </a:rPr>
              <a:t>Knight, E. (2023). Students as researchers: Amplifying disabled student voices. In: </a:t>
            </a:r>
            <a:r>
              <a:rPr lang="en-GB" sz="1600" i="1" dirty="0">
                <a:effectLst/>
                <a:latin typeface="Calibri" panose="020F0502020204030204" pitchFamily="34" charset="0"/>
                <a:ea typeface="Times New Roman" panose="02020603050405020304" pitchFamily="18" charset="0"/>
              </a:rPr>
              <a:t>Disability Evidence Review with TASO</a:t>
            </a:r>
            <a:r>
              <a:rPr lang="en-GB" sz="1600" dirty="0">
                <a:effectLst/>
                <a:latin typeface="Calibri" panose="020F0502020204030204" pitchFamily="34" charset="0"/>
                <a:ea typeface="Times New Roman" panose="02020603050405020304" pitchFamily="18" charset="0"/>
              </a:rPr>
              <a:t>. </a:t>
            </a:r>
            <a:r>
              <a:rPr lang="en-GB" sz="1600" u="sng" dirty="0">
                <a:solidFill>
                  <a:srgbClr val="0000FF"/>
                </a:solidFill>
                <a:effectLst/>
                <a:latin typeface="Calibri" panose="020F0502020204030204" pitchFamily="34" charset="0"/>
                <a:ea typeface="Times New Roman" panose="02020603050405020304" pitchFamily="18" charset="0"/>
                <a:hlinkClick r:id="rId2"/>
              </a:rPr>
              <a:t>https://taso.org.uk/wp-content/uploads/Uni-Lincoln-Disability-Evidence-Review-with-TASO.pdf</a:t>
            </a:r>
            <a:r>
              <a:rPr lang="en-GB" sz="1600" dirty="0">
                <a:effectLst/>
                <a:latin typeface="Calibri" panose="020F0502020204030204" pitchFamily="34" charset="0"/>
                <a:ea typeface="Times New Roman" panose="02020603050405020304" pitchFamily="18" charset="0"/>
              </a:rPr>
              <a:t> </a:t>
            </a:r>
          </a:p>
          <a:p>
            <a:pPr marL="0" indent="0">
              <a:buNone/>
            </a:pPr>
            <a:r>
              <a:rPr lang="en-GB" sz="1600" b="1" dirty="0">
                <a:latin typeface="Calibri" panose="020F0502020204030204" pitchFamily="34" charset="0"/>
                <a:ea typeface="Times New Roman" panose="02020603050405020304" pitchFamily="18" charset="0"/>
              </a:rPr>
              <a:t>Hulme, J.A.</a:t>
            </a:r>
            <a:r>
              <a:rPr lang="en-GB" sz="1600" dirty="0">
                <a:latin typeface="Calibri" panose="020F0502020204030204" pitchFamily="34" charset="0"/>
                <a:ea typeface="Times New Roman" panose="02020603050405020304" pitchFamily="18" charset="0"/>
              </a:rPr>
              <a:t> &amp; Lyons, S.M. (2023). Disability across disciplines: Exploring lived experiences of disabled students through psychological and disability studies theoretical lenses. NTU Theory Aloud Seminar Series.</a:t>
            </a:r>
            <a:endParaRPr lang="en-GB" sz="1600" dirty="0">
              <a:effectLst/>
              <a:latin typeface="Calibri" panose="020F0502020204030204" pitchFamily="34" charset="0"/>
              <a:ea typeface="Times New Roman" panose="02020603050405020304" pitchFamily="18" charset="0"/>
            </a:endParaRPr>
          </a:p>
          <a:p>
            <a:pPr marL="0" indent="0">
              <a:buNone/>
            </a:pPr>
            <a:r>
              <a:rPr lang="en-GB" sz="1600" b="1" dirty="0">
                <a:effectLst/>
                <a:latin typeface="Calibri" panose="020F0502020204030204" pitchFamily="34" charset="0"/>
                <a:ea typeface="Times New Roman" panose="02020603050405020304" pitchFamily="18" charset="0"/>
              </a:rPr>
              <a:t>Hulme, J.A. </a:t>
            </a:r>
            <a:r>
              <a:rPr lang="en-GB" sz="1600" dirty="0">
                <a:effectLst/>
                <a:latin typeface="Calibri" panose="020F0502020204030204" pitchFamily="34" charset="0"/>
                <a:ea typeface="Times New Roman" panose="02020603050405020304" pitchFamily="18" charset="0"/>
              </a:rPr>
              <a:t>(2022). Amplifying disabled students’ voices. </a:t>
            </a:r>
            <a:r>
              <a:rPr lang="de-DE" sz="1600" dirty="0">
                <a:effectLst/>
                <a:latin typeface="Calibri" panose="020F0502020204030204" pitchFamily="34" charset="0"/>
                <a:ea typeface="Times New Roman" panose="02020603050405020304" pitchFamily="18" charset="0"/>
              </a:rPr>
              <a:t>ANTF blog, 25/03/2022. </a:t>
            </a:r>
            <a:r>
              <a:rPr lang="de-DE" sz="1600" u="sng" dirty="0">
                <a:solidFill>
                  <a:srgbClr val="0000FF"/>
                </a:solidFill>
                <a:effectLst/>
                <a:latin typeface="Calibri" panose="020F0502020204030204" pitchFamily="34" charset="0"/>
                <a:ea typeface="Times New Roman" panose="02020603050405020304" pitchFamily="18" charset="0"/>
                <a:hlinkClick r:id="rId3"/>
              </a:rPr>
              <a:t>https://ntf-association.com/amplifying-disabled-student-voices/</a:t>
            </a:r>
            <a:r>
              <a:rPr lang="de-DE" sz="1600" dirty="0">
                <a:effectLst/>
                <a:latin typeface="Calibri" panose="020F0502020204030204" pitchFamily="34" charset="0"/>
                <a:ea typeface="Times New Roman" panose="02020603050405020304" pitchFamily="18" charset="0"/>
              </a:rPr>
              <a:t> </a:t>
            </a:r>
          </a:p>
          <a:p>
            <a:pPr marL="0" indent="0">
              <a:buNone/>
            </a:pPr>
            <a:r>
              <a:rPr lang="en-GB" sz="1600" b="1" dirty="0">
                <a:effectLst/>
                <a:latin typeface="Calibri" panose="020F0502020204030204" pitchFamily="34" charset="0"/>
                <a:ea typeface="Times New Roman" panose="02020603050405020304" pitchFamily="18" charset="0"/>
              </a:rPr>
              <a:t>Hulm</a:t>
            </a:r>
            <a:r>
              <a:rPr lang="en-GB" sz="1600" b="1" dirty="0">
                <a:latin typeface="Calibri" panose="020F0502020204030204" pitchFamily="34" charset="0"/>
                <a:ea typeface="Times New Roman" panose="02020603050405020304" pitchFamily="18" charset="0"/>
              </a:rPr>
              <a:t>e, J.A.</a:t>
            </a:r>
            <a:r>
              <a:rPr lang="en-GB" sz="1600" dirty="0">
                <a:latin typeface="Calibri" panose="020F0502020204030204" pitchFamily="34" charset="0"/>
                <a:ea typeface="Times New Roman" panose="02020603050405020304" pitchFamily="18" charset="0"/>
              </a:rPr>
              <a:t> (2021)</a:t>
            </a:r>
            <a:r>
              <a:rPr lang="en-GB" sz="1600" dirty="0">
                <a:effectLst/>
                <a:latin typeface="Calibri" panose="020F0502020204030204" pitchFamily="34" charset="0"/>
                <a:ea typeface="Times New Roman" panose="02020603050405020304" pitchFamily="18" charset="0"/>
              </a:rPr>
              <a:t>: Inclusive learning: Engaging student voices. </a:t>
            </a:r>
            <a:r>
              <a:rPr lang="en-GB" sz="1600" dirty="0" err="1">
                <a:effectLst/>
                <a:latin typeface="Calibri" panose="020F0502020204030204" pitchFamily="34" charset="0"/>
                <a:ea typeface="Times New Roman" panose="02020603050405020304" pitchFamily="18" charset="0"/>
              </a:rPr>
              <a:t>GlobalMindED</a:t>
            </a:r>
            <a:r>
              <a:rPr lang="en-GB" sz="1600" dirty="0">
                <a:effectLst/>
                <a:latin typeface="Calibri" panose="020F0502020204030204" pitchFamily="34" charset="0"/>
                <a:ea typeface="Times New Roman" panose="02020603050405020304" pitchFamily="18" charset="0"/>
              </a:rPr>
              <a:t> expert talk, 28</a:t>
            </a:r>
            <a:r>
              <a:rPr lang="en-GB" sz="1600" baseline="30000" dirty="0">
                <a:effectLst/>
                <a:latin typeface="Calibri" panose="020F0502020204030204" pitchFamily="34" charset="0"/>
                <a:ea typeface="Times New Roman" panose="02020603050405020304" pitchFamily="18" charset="0"/>
              </a:rPr>
              <a:t>th</a:t>
            </a:r>
            <a:r>
              <a:rPr lang="en-GB" sz="1600" dirty="0">
                <a:effectLst/>
                <a:latin typeface="Calibri" panose="020F0502020204030204" pitchFamily="34" charset="0"/>
                <a:ea typeface="Times New Roman" panose="02020603050405020304" pitchFamily="18" charset="0"/>
              </a:rPr>
              <a:t> May 2021. Available to view at: </a:t>
            </a:r>
            <a:r>
              <a:rPr lang="en-GB" sz="1600" u="sng" dirty="0">
                <a:solidFill>
                  <a:srgbClr val="0000FF"/>
                </a:solidFill>
                <a:effectLst/>
                <a:latin typeface="Calibri" panose="020F0502020204030204" pitchFamily="34" charset="0"/>
                <a:ea typeface="Times New Roman" panose="02020603050405020304" pitchFamily="18" charset="0"/>
                <a:hlinkClick r:id="rId4"/>
              </a:rPr>
              <a:t>https://youtu.be/p-SmwpbPtuU</a:t>
            </a:r>
            <a:r>
              <a:rPr lang="en-GB" sz="1600" dirty="0">
                <a:effectLst/>
                <a:latin typeface="Calibri" panose="020F0502020204030204" pitchFamily="34" charset="0"/>
                <a:ea typeface="Times New Roman" panose="02020603050405020304" pitchFamily="18" charset="0"/>
              </a:rPr>
              <a:t> (from 27 minutes).</a:t>
            </a:r>
            <a:endParaRPr lang="en-GB" sz="1600" dirty="0">
              <a:effectLst/>
              <a:latin typeface="Times New Roman" panose="02020603050405020304" pitchFamily="18" charset="0"/>
              <a:ea typeface="Times New Roman" panose="02020603050405020304" pitchFamily="18" charset="0"/>
            </a:endParaRPr>
          </a:p>
          <a:p>
            <a:pPr marL="0" indent="0">
              <a:buNone/>
            </a:pPr>
            <a:r>
              <a:rPr lang="en-GB" sz="1600" dirty="0">
                <a:effectLst/>
                <a:latin typeface="Calibri" panose="020F0502020204030204" pitchFamily="34" charset="0"/>
                <a:ea typeface="Times New Roman" panose="02020603050405020304" pitchFamily="18" charset="0"/>
              </a:rPr>
              <a:t>Lyons, S.M. &amp; </a:t>
            </a:r>
            <a:r>
              <a:rPr lang="en-GB" sz="1600" b="1" dirty="0">
                <a:effectLst/>
                <a:latin typeface="Calibri" panose="020F0502020204030204" pitchFamily="34" charset="0"/>
                <a:ea typeface="Times New Roman" panose="02020603050405020304" pitchFamily="18" charset="0"/>
              </a:rPr>
              <a:t>Hulme, J.A.</a:t>
            </a:r>
            <a:r>
              <a:rPr lang="en-GB" sz="1600" dirty="0">
                <a:effectLst/>
                <a:latin typeface="Calibri" panose="020F0502020204030204" pitchFamily="34" charset="0"/>
                <a:ea typeface="Times New Roman" panose="02020603050405020304" pitchFamily="18" charset="0"/>
              </a:rPr>
              <a:t> (June, 2021). Why are so many students locked out of their education? </a:t>
            </a:r>
            <a:r>
              <a:rPr lang="en-GB" sz="1600" dirty="0" err="1">
                <a:effectLst/>
                <a:latin typeface="Calibri" panose="020F0502020204030204" pitchFamily="34" charset="0"/>
                <a:ea typeface="Times New Roman" panose="02020603050405020304" pitchFamily="18" charset="0"/>
              </a:rPr>
              <a:t>WonkHE</a:t>
            </a:r>
            <a:r>
              <a:rPr lang="en-GB" sz="1600" dirty="0">
                <a:effectLst/>
                <a:latin typeface="Calibri" panose="020F0502020204030204" pitchFamily="34" charset="0"/>
                <a:ea typeface="Times New Roman" panose="02020603050405020304" pitchFamily="18" charset="0"/>
              </a:rPr>
              <a:t> (18/06/2021). </a:t>
            </a:r>
            <a:r>
              <a:rPr lang="en-GB" sz="1600" u="sng" dirty="0">
                <a:solidFill>
                  <a:srgbClr val="0000FF"/>
                </a:solidFill>
                <a:effectLst/>
                <a:latin typeface="Calibri" panose="020F0502020204030204" pitchFamily="34" charset="0"/>
                <a:ea typeface="Times New Roman" panose="02020603050405020304" pitchFamily="18" charset="0"/>
                <a:hlinkClick r:id="rId5"/>
              </a:rPr>
              <a:t>https://wonkhe.com/blogs/why-are-so-many-students-locked-out-of-their-education/</a:t>
            </a:r>
            <a:endParaRPr lang="en-GB" sz="1600" u="sng" dirty="0">
              <a:solidFill>
                <a:srgbClr val="0000FF"/>
              </a:solidFill>
              <a:latin typeface="Calibri" panose="020F0502020204030204" pitchFamily="34" charset="0"/>
              <a:ea typeface="Times New Roman" panose="02020603050405020304" pitchFamily="18" charset="0"/>
            </a:endParaRPr>
          </a:p>
          <a:p>
            <a:pPr marL="0" indent="0">
              <a:buNone/>
            </a:pPr>
            <a:r>
              <a:rPr lang="en-GB" sz="1600" b="1" dirty="0">
                <a:effectLst/>
                <a:latin typeface="Calibri" panose="020F0502020204030204" pitchFamily="34" charset="0"/>
                <a:ea typeface="Times New Roman" panose="02020603050405020304" pitchFamily="18" charset="0"/>
              </a:rPr>
              <a:t>Hulme, J.A. </a:t>
            </a:r>
            <a:r>
              <a:rPr lang="en-GB" sz="1600" dirty="0">
                <a:effectLst/>
                <a:latin typeface="Calibri" panose="020F0502020204030204" pitchFamily="34" charset="0"/>
                <a:ea typeface="Times New Roman" panose="02020603050405020304" pitchFamily="18" charset="0"/>
              </a:rPr>
              <a:t>(September, 2021). Social identity and disability in the classroom. Changing States of Mind podcast. </a:t>
            </a:r>
            <a:r>
              <a:rPr lang="en-GB" sz="1600" u="sng" dirty="0">
                <a:solidFill>
                  <a:srgbClr val="0000FF"/>
                </a:solidFill>
                <a:effectLst/>
                <a:latin typeface="Calibri" panose="020F0502020204030204" pitchFamily="34" charset="0"/>
                <a:ea typeface="Times New Roman" panose="02020603050405020304" pitchFamily="18" charset="0"/>
                <a:hlinkClick r:id="rId6"/>
              </a:rPr>
              <a:t>https://changingstatesofmind.libsyn.com/social-identity-and-disability-in-the-classroom-with-dr-julie-hulme</a:t>
            </a:r>
            <a:endParaRPr lang="en-GB" sz="1600" u="sng" dirty="0">
              <a:solidFill>
                <a:srgbClr val="0000FF"/>
              </a:solidFill>
              <a:effectLst/>
              <a:latin typeface="Calibri" panose="020F0502020204030204" pitchFamily="34" charset="0"/>
              <a:ea typeface="Times New Roman" panose="02020603050405020304" pitchFamily="18" charset="0"/>
            </a:endParaRPr>
          </a:p>
          <a:p>
            <a:pPr marL="0" indent="0">
              <a:buNone/>
            </a:pPr>
            <a:r>
              <a:rPr lang="en-GB" sz="1600" b="1" dirty="0">
                <a:latin typeface="Calibri" panose="020F0502020204030204" pitchFamily="34" charset="0"/>
                <a:ea typeface="Times New Roman" panose="02020603050405020304" pitchFamily="18" charset="0"/>
              </a:rPr>
              <a:t>Hulme, J.A. </a:t>
            </a:r>
            <a:r>
              <a:rPr lang="en-GB" sz="1600" dirty="0">
                <a:latin typeface="Calibri" panose="020F0502020204030204" pitchFamily="34" charset="0"/>
                <a:ea typeface="Times New Roman" panose="02020603050405020304" pitchFamily="18" charset="0"/>
              </a:rPr>
              <a:t>(2021). There’s no such thing as the student voice: Listening to the throng. </a:t>
            </a:r>
            <a:r>
              <a:rPr lang="en-GB" sz="1600" i="1" dirty="0" err="1">
                <a:latin typeface="Calibri" panose="020F0502020204030204" pitchFamily="34" charset="0"/>
                <a:ea typeface="Times New Roman" panose="02020603050405020304" pitchFamily="18" charset="0"/>
              </a:rPr>
              <a:t>HigherPsychEd</a:t>
            </a:r>
            <a:r>
              <a:rPr lang="en-GB" sz="1600" dirty="0">
                <a:latin typeface="Calibri" panose="020F0502020204030204" pitchFamily="34" charset="0"/>
                <a:ea typeface="Times New Roman" panose="02020603050405020304" pitchFamily="18" charset="0"/>
              </a:rPr>
              <a:t>, August 2021.</a:t>
            </a:r>
          </a:p>
          <a:p>
            <a:pPr marL="0" indent="0">
              <a:buNone/>
            </a:pPr>
            <a:r>
              <a:rPr lang="en-GB" dirty="0">
                <a:solidFill>
                  <a:schemeClr val="bg2"/>
                </a:solidFill>
                <a:effectLst/>
                <a:ea typeface="Times New Roman" panose="02020603050405020304" pitchFamily="18" charset="0"/>
              </a:rPr>
              <a:t>And a whole new project – Autistic Voices in Geosciences – coming soon…!</a:t>
            </a:r>
          </a:p>
          <a:p>
            <a:pPr marL="0" indent="0">
              <a:buNone/>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683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A0A357-E67D-6928-1B5F-3F3012CB69B0}"/>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4F7C758B-BC83-B570-D1DB-ABB514F377E1}"/>
              </a:ext>
            </a:extLst>
          </p:cNvPr>
          <p:cNvSpPr>
            <a:spLocks noGrp="1"/>
          </p:cNvSpPr>
          <p:nvPr>
            <p:ph type="sldNum" sz="quarter" idx="12"/>
          </p:nvPr>
        </p:nvSpPr>
        <p:spPr/>
        <p:txBody>
          <a:bodyPr/>
          <a:lstStyle/>
          <a:p>
            <a:fld id="{2987031C-9901-4EF0-9F2F-2A2E1AE069F5}" type="slidenum">
              <a:rPr lang="en-GB" smtClean="0"/>
              <a:t>13</a:t>
            </a:fld>
            <a:endParaRPr lang="en-GB"/>
          </a:p>
        </p:txBody>
      </p:sp>
      <p:sp>
        <p:nvSpPr>
          <p:cNvPr id="8" name="Title 1">
            <a:extLst>
              <a:ext uri="{FF2B5EF4-FFF2-40B4-BE49-F238E27FC236}">
                <a16:creationId xmlns:a16="http://schemas.microsoft.com/office/drawing/2014/main" id="{46E949D3-17D0-B011-69D3-E2A985930625}"/>
              </a:ext>
            </a:extLst>
          </p:cNvPr>
          <p:cNvSpPr txBox="1">
            <a:spLocks/>
          </p:cNvSpPr>
          <p:nvPr/>
        </p:nvSpPr>
        <p:spPr>
          <a:xfrm>
            <a:off x="556345" y="2310645"/>
            <a:ext cx="2035628" cy="2236709"/>
          </a:xfrm>
          <a:prstGeom prst="rect">
            <a:avLst/>
          </a:prstGeom>
        </p:spPr>
        <p:txBody>
          <a:bodyPr>
            <a:normAutofit fontScale="90000" lnSpcReduction="20000"/>
          </a:bodyPr>
          <a:lst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a:lstStyle>
          <a:p>
            <a:pPr>
              <a:lnSpc>
                <a:spcPct val="110000"/>
              </a:lnSpc>
            </a:pPr>
            <a:r>
              <a:rPr lang="en-GB" sz="2800" dirty="0">
                <a:solidFill>
                  <a:schemeClr val="accent6">
                    <a:lumMod val="50000"/>
                  </a:schemeClr>
                </a:solidFill>
                <a:latin typeface="+mn-lt"/>
                <a:hlinkClick r:id="rId2"/>
              </a:rPr>
              <a:t>Kern et al (2015)</a:t>
            </a:r>
            <a:endParaRPr lang="en-GB" sz="2800" dirty="0">
              <a:solidFill>
                <a:schemeClr val="accent6">
                  <a:lumMod val="50000"/>
                </a:schemeClr>
              </a:solidFill>
              <a:latin typeface="+mn-lt"/>
            </a:endParaRPr>
          </a:p>
          <a:p>
            <a:pPr>
              <a:lnSpc>
                <a:spcPct val="110000"/>
              </a:lnSpc>
            </a:pPr>
            <a:r>
              <a:rPr lang="en-GB" sz="2200" dirty="0">
                <a:solidFill>
                  <a:schemeClr val="bg2"/>
                </a:solidFill>
                <a:latin typeface="+mn-lt"/>
              </a:rPr>
              <a:t>Dimensions of activity relating to teaching (DART)</a:t>
            </a:r>
            <a:endParaRPr lang="en-GB" sz="2800" dirty="0">
              <a:solidFill>
                <a:schemeClr val="bg2"/>
              </a:solidFill>
              <a:latin typeface="+mn-lt"/>
            </a:endParaRPr>
          </a:p>
        </p:txBody>
      </p:sp>
      <p:pic>
        <p:nvPicPr>
          <p:cNvPr id="9" name="Content Placeholder 3" descr="Figure showing dimensions of activity relating to teaching - DART from Kern et al (2015). From top to bottom, activities can be systematic or informal (along the vertical axis). From left to right, they can be public or private (along the horizontal axis). For a detailed description, ask Julie!">
            <a:extLst>
              <a:ext uri="{FF2B5EF4-FFF2-40B4-BE49-F238E27FC236}">
                <a16:creationId xmlns:a16="http://schemas.microsoft.com/office/drawing/2014/main" id="{11FCB428-0B6F-7C47-72DD-160DED04B0D0}"/>
              </a:ext>
            </a:extLst>
          </p:cNvPr>
          <p:cNvPicPr>
            <a:picLocks noChangeAspect="1"/>
          </p:cNvPicPr>
          <p:nvPr/>
        </p:nvPicPr>
        <p:blipFill>
          <a:blip r:embed="rId3"/>
          <a:stretch>
            <a:fillRect/>
          </a:stretch>
        </p:blipFill>
        <p:spPr>
          <a:xfrm>
            <a:off x="2818507" y="0"/>
            <a:ext cx="9050693" cy="6314190"/>
          </a:xfrm>
          <a:prstGeom prst="rect">
            <a:avLst/>
          </a:prstGeom>
        </p:spPr>
      </p:pic>
    </p:spTree>
    <p:extLst>
      <p:ext uri="{BB962C8B-B14F-4D97-AF65-F5344CB8AC3E}">
        <p14:creationId xmlns:p14="http://schemas.microsoft.com/office/powerpoint/2010/main" val="203422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67AFED-C0B9-5D08-9DCC-2B1E04410CE5}"/>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0D7EA8FC-E35B-CDC7-D43F-475BCC7D6069}"/>
              </a:ext>
            </a:extLst>
          </p:cNvPr>
          <p:cNvSpPr>
            <a:spLocks noGrp="1"/>
          </p:cNvSpPr>
          <p:nvPr>
            <p:ph type="sldNum" sz="quarter" idx="12"/>
          </p:nvPr>
        </p:nvSpPr>
        <p:spPr/>
        <p:txBody>
          <a:bodyPr/>
          <a:lstStyle/>
          <a:p>
            <a:fld id="{2987031C-9901-4EF0-9F2F-2A2E1AE069F5}" type="slidenum">
              <a:rPr lang="en-GB" smtClean="0"/>
              <a:t>14</a:t>
            </a:fld>
            <a:endParaRPr lang="en-GB"/>
          </a:p>
        </p:txBody>
      </p:sp>
      <p:pic>
        <p:nvPicPr>
          <p:cNvPr id="6" name="Picture 5">
            <a:extLst>
              <a:ext uri="{FF2B5EF4-FFF2-40B4-BE49-F238E27FC236}">
                <a16:creationId xmlns:a16="http://schemas.microsoft.com/office/drawing/2014/main" id="{17EAB8BD-1962-B312-0873-7D14D646DD40}"/>
              </a:ext>
            </a:extLst>
          </p:cNvPr>
          <p:cNvPicPr>
            <a:picLocks noChangeAspect="1"/>
          </p:cNvPicPr>
          <p:nvPr/>
        </p:nvPicPr>
        <p:blipFill>
          <a:blip r:embed="rId2"/>
          <a:stretch>
            <a:fillRect/>
          </a:stretch>
        </p:blipFill>
        <p:spPr>
          <a:xfrm>
            <a:off x="538858" y="671332"/>
            <a:ext cx="5557142" cy="5023656"/>
          </a:xfrm>
          <a:prstGeom prst="rect">
            <a:avLst/>
          </a:prstGeom>
        </p:spPr>
      </p:pic>
      <p:pic>
        <p:nvPicPr>
          <p:cNvPr id="8" name="Picture 7">
            <a:extLst>
              <a:ext uri="{FF2B5EF4-FFF2-40B4-BE49-F238E27FC236}">
                <a16:creationId xmlns:a16="http://schemas.microsoft.com/office/drawing/2014/main" id="{BCE2A1BC-9BFB-5AB8-2036-1AE4BC2D97E0}"/>
              </a:ext>
            </a:extLst>
          </p:cNvPr>
          <p:cNvPicPr>
            <a:picLocks noChangeAspect="1"/>
          </p:cNvPicPr>
          <p:nvPr/>
        </p:nvPicPr>
        <p:blipFill>
          <a:blip r:embed="rId3"/>
          <a:stretch>
            <a:fillRect/>
          </a:stretch>
        </p:blipFill>
        <p:spPr>
          <a:xfrm>
            <a:off x="6285052" y="589653"/>
            <a:ext cx="5683169" cy="5204723"/>
          </a:xfrm>
          <a:prstGeom prst="rect">
            <a:avLst/>
          </a:prstGeom>
        </p:spPr>
      </p:pic>
    </p:spTree>
    <p:extLst>
      <p:ext uri="{BB962C8B-B14F-4D97-AF65-F5344CB8AC3E}">
        <p14:creationId xmlns:p14="http://schemas.microsoft.com/office/powerpoint/2010/main" val="55162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831-7D28-0AFD-4964-906C7FB92C43}"/>
              </a:ext>
            </a:extLst>
          </p:cNvPr>
          <p:cNvSpPr>
            <a:spLocks noGrp="1"/>
          </p:cNvSpPr>
          <p:nvPr>
            <p:ph type="title"/>
          </p:nvPr>
        </p:nvSpPr>
        <p:spPr/>
        <p:txBody>
          <a:bodyPr/>
          <a:lstStyle/>
          <a:p>
            <a:r>
              <a:rPr lang="en-GB" dirty="0"/>
              <a:t>The BOGOF model of scholarship</a:t>
            </a:r>
          </a:p>
        </p:txBody>
      </p:sp>
      <p:pic>
        <p:nvPicPr>
          <p:cNvPr id="1026" name="Picture 2" descr="Buy Free Get One Stock Illustrations – 2,105 Buy Free Get One Stock  Illustrations, Vectors &amp; Clipart - Dreamstime">
            <a:extLst>
              <a:ext uri="{FF2B5EF4-FFF2-40B4-BE49-F238E27FC236}">
                <a16:creationId xmlns:a16="http://schemas.microsoft.com/office/drawing/2014/main" id="{D47A7802-AB47-F089-43A0-45F91F316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779" y="1551262"/>
            <a:ext cx="5887086" cy="3999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B27B5-062A-7E17-3392-CD072950C885}"/>
              </a:ext>
            </a:extLst>
          </p:cNvPr>
          <p:cNvSpPr txBox="1"/>
          <p:nvPr/>
        </p:nvSpPr>
        <p:spPr>
          <a:xfrm>
            <a:off x="528320" y="1551262"/>
            <a:ext cx="4612640" cy="4116316"/>
          </a:xfrm>
          <a:prstGeom prst="rect">
            <a:avLst/>
          </a:prstGeom>
          <a:noFill/>
        </p:spPr>
        <p:txBody>
          <a:bodyPr wrap="square" lIns="0" tIns="0" rIns="0" bIns="0" rtlCol="0" anchor="t" anchorCtr="0">
            <a:normAutofit lnSpcReduction="10000"/>
          </a:bodyPr>
          <a:lstStyle/>
          <a:p>
            <a:pPr marL="285750" indent="-285750">
              <a:spcAft>
                <a:spcPts val="1200"/>
              </a:spcAft>
              <a:buFont typeface="Arial" panose="020B0604020202020204" pitchFamily="34" charset="0"/>
              <a:buChar char="•"/>
            </a:pPr>
            <a:r>
              <a:rPr lang="en-GB" sz="2200" dirty="0"/>
              <a:t>Scholarship – the </a:t>
            </a:r>
            <a:r>
              <a:rPr lang="en-GB" sz="2200" dirty="0">
                <a:solidFill>
                  <a:schemeClr val="bg2"/>
                </a:solidFill>
              </a:rPr>
              <a:t>evidence</a:t>
            </a:r>
            <a:r>
              <a:rPr lang="en-GB" sz="2200" dirty="0"/>
              <a:t> that underpins the decisions you make (that achieves teaching success)</a:t>
            </a:r>
          </a:p>
          <a:p>
            <a:pPr marL="285750" indent="-285750">
              <a:spcAft>
                <a:spcPts val="1200"/>
              </a:spcAft>
              <a:buFont typeface="Arial" panose="020B0604020202020204" pitchFamily="34" charset="0"/>
              <a:buChar char="•"/>
            </a:pPr>
            <a:r>
              <a:rPr lang="en-GB" sz="2200" dirty="0"/>
              <a:t>Scholarship – the </a:t>
            </a:r>
            <a:r>
              <a:rPr lang="en-GB" sz="2200" dirty="0">
                <a:solidFill>
                  <a:schemeClr val="bg2"/>
                </a:solidFill>
              </a:rPr>
              <a:t>products or resources </a:t>
            </a:r>
            <a:r>
              <a:rPr lang="en-GB" sz="2200" dirty="0"/>
              <a:t>you produce that deliver teaching, can be turned into OER</a:t>
            </a:r>
          </a:p>
          <a:p>
            <a:pPr marL="285750" indent="-285750">
              <a:spcAft>
                <a:spcPts val="1200"/>
              </a:spcAft>
              <a:buFont typeface="Arial" panose="020B0604020202020204" pitchFamily="34" charset="0"/>
              <a:buChar char="•"/>
            </a:pPr>
            <a:r>
              <a:rPr lang="en-GB" sz="2200" dirty="0"/>
              <a:t>Scholarship – the </a:t>
            </a:r>
            <a:r>
              <a:rPr lang="en-GB" sz="2200" dirty="0">
                <a:solidFill>
                  <a:schemeClr val="bg2"/>
                </a:solidFill>
              </a:rPr>
              <a:t>evaluation </a:t>
            </a:r>
            <a:r>
              <a:rPr lang="en-GB" sz="2200" dirty="0"/>
              <a:t>of the design, the development, the delivery, the products, the outcomes, the formal outputs…</a:t>
            </a:r>
          </a:p>
          <a:p>
            <a:pPr marL="285750" indent="-285750">
              <a:spcAft>
                <a:spcPts val="1200"/>
              </a:spcAft>
              <a:buFont typeface="Arial" panose="020B0604020202020204" pitchFamily="34" charset="0"/>
              <a:buChar char="•"/>
            </a:pPr>
            <a:r>
              <a:rPr lang="en-GB" sz="2200" dirty="0"/>
              <a:t>Scholarship as an act of generosity (</a:t>
            </a:r>
            <a:r>
              <a:rPr lang="en-GB" sz="2200" dirty="0">
                <a:hlinkClick r:id="rId4"/>
              </a:rPr>
              <a:t>Martinovic et al., 2022</a:t>
            </a:r>
            <a:r>
              <a:rPr lang="en-GB" sz="2200" dirty="0"/>
              <a:t>)</a:t>
            </a:r>
          </a:p>
        </p:txBody>
      </p:sp>
      <p:sp>
        <p:nvSpPr>
          <p:cNvPr id="6" name="TextBox 5">
            <a:extLst>
              <a:ext uri="{FF2B5EF4-FFF2-40B4-BE49-F238E27FC236}">
                <a16:creationId xmlns:a16="http://schemas.microsoft.com/office/drawing/2014/main" id="{0D92F1D8-E875-6282-A8BC-9456334F675E}"/>
              </a:ext>
            </a:extLst>
          </p:cNvPr>
          <p:cNvSpPr txBox="1"/>
          <p:nvPr/>
        </p:nvSpPr>
        <p:spPr>
          <a:xfrm>
            <a:off x="670560" y="5950104"/>
            <a:ext cx="5283200" cy="550468"/>
          </a:xfrm>
          <a:prstGeom prst="rect">
            <a:avLst/>
          </a:prstGeom>
          <a:noFill/>
        </p:spPr>
        <p:txBody>
          <a:bodyPr wrap="square" lIns="0" tIns="0" rIns="0" bIns="0" rtlCol="0" anchor="b" anchorCtr="0">
            <a:normAutofit/>
          </a:bodyPr>
          <a:lstStyle/>
          <a:p>
            <a:pPr algn="r"/>
            <a:r>
              <a:rPr lang="en-GB" sz="2400" dirty="0">
                <a:solidFill>
                  <a:schemeClr val="bg2"/>
                </a:solidFill>
              </a:rPr>
              <a:t>Where’s your BOGOF opportunity?</a:t>
            </a:r>
          </a:p>
        </p:txBody>
      </p:sp>
    </p:spTree>
    <p:extLst>
      <p:ext uri="{BB962C8B-B14F-4D97-AF65-F5344CB8AC3E}">
        <p14:creationId xmlns:p14="http://schemas.microsoft.com/office/powerpoint/2010/main" val="55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A741F-03CD-EDB6-09E2-AE61E422674A}"/>
              </a:ext>
            </a:extLst>
          </p:cNvPr>
          <p:cNvSpPr>
            <a:spLocks noGrp="1"/>
          </p:cNvSpPr>
          <p:nvPr>
            <p:ph sz="half" idx="1"/>
          </p:nvPr>
        </p:nvSpPr>
        <p:spPr>
          <a:xfrm>
            <a:off x="442913" y="1989138"/>
            <a:ext cx="7319327" cy="3708400"/>
          </a:xfrm>
        </p:spPr>
        <p:txBody>
          <a:bodyPr>
            <a:normAutofit lnSpcReduction="10000"/>
          </a:bodyPr>
          <a:lstStyle/>
          <a:p>
            <a:r>
              <a:rPr lang="en-GB" dirty="0"/>
              <a:t>Promotion?</a:t>
            </a:r>
          </a:p>
          <a:p>
            <a:r>
              <a:rPr lang="en-GB" dirty="0"/>
              <a:t>(Inter)National invitations?</a:t>
            </a:r>
          </a:p>
          <a:p>
            <a:r>
              <a:rPr lang="en-GB" dirty="0"/>
              <a:t>AFHEA, FHEA, SFHEA, PFHEA</a:t>
            </a:r>
          </a:p>
          <a:p>
            <a:r>
              <a:rPr lang="en-GB" dirty="0"/>
              <a:t>National Teaching Fellowship, CATE award?</a:t>
            </a:r>
          </a:p>
          <a:p>
            <a:r>
              <a:rPr lang="en-GB" dirty="0"/>
              <a:t>BPS DART-P HEPTOTY award?</a:t>
            </a:r>
          </a:p>
          <a:p>
            <a:r>
              <a:rPr lang="en-GB" dirty="0"/>
              <a:t>What works for you?</a:t>
            </a:r>
          </a:p>
          <a:p>
            <a:r>
              <a:rPr lang="en-GB" dirty="0"/>
              <a:t>Narrative that pulls together evidence of your reach, impact, value. </a:t>
            </a:r>
          </a:p>
          <a:p>
            <a:r>
              <a:rPr lang="en-GB" dirty="0"/>
              <a:t>A claim of expertise</a:t>
            </a:r>
          </a:p>
        </p:txBody>
      </p:sp>
      <p:sp>
        <p:nvSpPr>
          <p:cNvPr id="3" name="Title 2">
            <a:extLst>
              <a:ext uri="{FF2B5EF4-FFF2-40B4-BE49-F238E27FC236}">
                <a16:creationId xmlns:a16="http://schemas.microsoft.com/office/drawing/2014/main" id="{4A12981B-045F-4890-9EF0-EB90FE5FA2B7}"/>
              </a:ext>
            </a:extLst>
          </p:cNvPr>
          <p:cNvSpPr>
            <a:spLocks noGrp="1"/>
          </p:cNvSpPr>
          <p:nvPr>
            <p:ph type="title"/>
          </p:nvPr>
        </p:nvSpPr>
        <p:spPr/>
        <p:txBody>
          <a:bodyPr/>
          <a:lstStyle/>
          <a:p>
            <a:r>
              <a:rPr lang="en-GB" dirty="0"/>
              <a:t>Reward and recognition</a:t>
            </a:r>
          </a:p>
        </p:txBody>
      </p:sp>
      <p:sp>
        <p:nvSpPr>
          <p:cNvPr id="4" name="Text Placeholder 3">
            <a:extLst>
              <a:ext uri="{FF2B5EF4-FFF2-40B4-BE49-F238E27FC236}">
                <a16:creationId xmlns:a16="http://schemas.microsoft.com/office/drawing/2014/main" id="{99CBA2D9-7396-EAF7-8920-817348C24FEA}"/>
              </a:ext>
            </a:extLst>
          </p:cNvPr>
          <p:cNvSpPr>
            <a:spLocks noGrp="1"/>
          </p:cNvSpPr>
          <p:nvPr>
            <p:ph type="body" sz="quarter" idx="10"/>
          </p:nvPr>
        </p:nvSpPr>
        <p:spPr>
          <a:xfrm>
            <a:off x="1188720" y="5697538"/>
            <a:ext cx="10560367" cy="729250"/>
          </a:xfrm>
        </p:spPr>
        <p:txBody>
          <a:bodyPr/>
          <a:lstStyle/>
          <a:p>
            <a:r>
              <a:rPr lang="en-GB" sz="2400" dirty="0"/>
              <a:t>Who are you? What are you known for? What do you want to achieve?</a:t>
            </a:r>
          </a:p>
        </p:txBody>
      </p:sp>
      <p:pic>
        <p:nvPicPr>
          <p:cNvPr id="6" name="Picture 2" descr="The dividing line | The Cape Reinga lighthouse sits at the m… | Flickr">
            <a:extLst>
              <a:ext uri="{FF2B5EF4-FFF2-40B4-BE49-F238E27FC236}">
                <a16:creationId xmlns:a16="http://schemas.microsoft.com/office/drawing/2014/main" id="{0C081170-1D68-1F83-246D-3EDC19DC7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527" y="2268225"/>
            <a:ext cx="3819560" cy="254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1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1C3C-9CA2-73E7-D609-490CE3A18477}"/>
              </a:ext>
            </a:extLst>
          </p:cNvPr>
          <p:cNvSpPr>
            <a:spLocks noGrp="1"/>
          </p:cNvSpPr>
          <p:nvPr>
            <p:ph type="body" sz="quarter" idx="10"/>
          </p:nvPr>
        </p:nvSpPr>
        <p:spPr/>
        <p:txBody>
          <a:bodyPr/>
          <a:lstStyle/>
          <a:p>
            <a:r>
              <a:rPr lang="en-GB" dirty="0"/>
              <a:t>Networking and peer support – finding your tribe</a:t>
            </a:r>
          </a:p>
        </p:txBody>
      </p:sp>
      <p:sp>
        <p:nvSpPr>
          <p:cNvPr id="3" name="Title 2">
            <a:extLst>
              <a:ext uri="{FF2B5EF4-FFF2-40B4-BE49-F238E27FC236}">
                <a16:creationId xmlns:a16="http://schemas.microsoft.com/office/drawing/2014/main" id="{223E3014-8CF8-0412-3D2C-AA0D8D4BEDA1}"/>
              </a:ext>
            </a:extLst>
          </p:cNvPr>
          <p:cNvSpPr>
            <a:spLocks noGrp="1"/>
          </p:cNvSpPr>
          <p:nvPr>
            <p:ph type="ctrTitle"/>
          </p:nvPr>
        </p:nvSpPr>
        <p:spPr>
          <a:xfrm>
            <a:off x="1635760" y="1989138"/>
            <a:ext cx="9149605" cy="2372252"/>
          </a:xfrm>
        </p:spPr>
        <p:txBody>
          <a:bodyPr>
            <a:normAutofit fontScale="90000"/>
          </a:bodyPr>
          <a:lstStyle/>
          <a:p>
            <a:pPr marL="0" marR="0" lvl="0" indent="0" defTabSz="914400" rtl="0" eaLnBrk="1" fontAlgn="auto" latinLnBrk="0" hangingPunct="1">
              <a:lnSpc>
                <a:spcPct val="100000"/>
              </a:lnSpc>
              <a:spcBef>
                <a:spcPts val="1000"/>
              </a:spcBef>
              <a:spcAft>
                <a:spcPts val="0"/>
              </a:spcAft>
              <a:tabLst/>
              <a:defRPr/>
            </a:pP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There are relatively few teaching-</a:t>
            </a:r>
            <a:r>
              <a:rPr kumimoji="0" lang="en-US" sz="3100" b="0" i="0"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focussed</a:t>
            </a: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a:t>
            </a:r>
            <a:b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GB" dirty="0"/>
          </a:p>
        </p:txBody>
      </p:sp>
      <p:sp>
        <p:nvSpPr>
          <p:cNvPr id="4" name="Subtitle 3">
            <a:extLst>
              <a:ext uri="{FF2B5EF4-FFF2-40B4-BE49-F238E27FC236}">
                <a16:creationId xmlns:a16="http://schemas.microsoft.com/office/drawing/2014/main" id="{45FDF7A1-210D-58AF-2388-1FD62797B421}"/>
              </a:ext>
            </a:extLst>
          </p:cNvPr>
          <p:cNvSpPr>
            <a:spLocks noGrp="1"/>
          </p:cNvSpPr>
          <p:nvPr>
            <p:ph type="subTitle" idx="1"/>
          </p:nvPr>
        </p:nvSpPr>
        <p:spPr/>
        <p:txBody>
          <a:bodyPr/>
          <a:lstStyle/>
          <a:p>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2"/>
              </a:rPr>
              <a:t>McHanwell</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 &amp; Robson, 2018)</a:t>
            </a:r>
            <a:endParaRPr lang="en-GB" dirty="0"/>
          </a:p>
          <a:p>
            <a:endParaRPr lang="en-GB" dirty="0"/>
          </a:p>
        </p:txBody>
      </p:sp>
    </p:spTree>
    <p:extLst>
      <p:ext uri="{BB962C8B-B14F-4D97-AF65-F5344CB8AC3E}">
        <p14:creationId xmlns:p14="http://schemas.microsoft.com/office/powerpoint/2010/main" val="1613789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CB29F-C576-9177-9907-B5C6E7F5D8C7}"/>
              </a:ext>
            </a:extLst>
          </p:cNvPr>
          <p:cNvSpPr>
            <a:spLocks noGrp="1"/>
          </p:cNvSpPr>
          <p:nvPr>
            <p:ph sz="half" idx="1"/>
          </p:nvPr>
        </p:nvSpPr>
        <p:spPr/>
        <p:txBody>
          <a:bodyPr>
            <a:normAutofit fontScale="92500" lnSpcReduction="10000"/>
          </a:bodyPr>
          <a:lstStyle/>
          <a:p>
            <a:r>
              <a:rPr lang="en-GB" b="0" i="0" dirty="0">
                <a:solidFill>
                  <a:srgbClr val="050505"/>
                </a:solidFill>
                <a:effectLst/>
                <a:latin typeface="Segoe UI Historic" panose="020B0502040204020203" pitchFamily="34" charset="0"/>
                <a:hlinkClick r:id="rId2"/>
              </a:rPr>
              <a:t>T-F</a:t>
            </a:r>
            <a:r>
              <a:rPr lang="el-GR" b="0" i="0" dirty="0">
                <a:solidFill>
                  <a:srgbClr val="050505"/>
                </a:solidFill>
                <a:effectLst/>
                <a:latin typeface="Segoe UI Historic" panose="020B0502040204020203" pitchFamily="34" charset="0"/>
                <a:hlinkClick r:id="rId2"/>
              </a:rPr>
              <a:t>Ψ</a:t>
            </a:r>
            <a:r>
              <a:rPr lang="en-GB" b="0" i="0" dirty="0">
                <a:solidFill>
                  <a:srgbClr val="050505"/>
                </a:solidFill>
                <a:effectLst/>
                <a:latin typeface="Segoe UI Historic" panose="020B0502040204020203" pitchFamily="34" charset="0"/>
                <a:hlinkClick r:id="rId2"/>
              </a:rPr>
              <a:t>N</a:t>
            </a:r>
            <a:r>
              <a:rPr lang="en-GB" b="0" i="0" dirty="0">
                <a:solidFill>
                  <a:srgbClr val="050505"/>
                </a:solidFill>
                <a:effectLst/>
                <a:latin typeface="Segoe UI Historic" panose="020B0502040204020203" pitchFamily="34" charset="0"/>
              </a:rPr>
              <a:t> (Teaching-Focused University Network - Psychology) </a:t>
            </a:r>
          </a:p>
          <a:p>
            <a:r>
              <a:rPr lang="en-GB" dirty="0"/>
              <a:t>Profs in Prep – email me on </a:t>
            </a:r>
            <a:r>
              <a:rPr lang="en-GB" dirty="0">
                <a:hlinkClick r:id="rId3"/>
              </a:rPr>
              <a:t>Julie.Hulme@ntu.ac.uk</a:t>
            </a:r>
            <a:endParaRPr lang="en-GB" dirty="0"/>
          </a:p>
          <a:p>
            <a:r>
              <a:rPr lang="en-GB" dirty="0"/>
              <a:t>UK Teaching-Focused Higher Education Network – sign up to our </a:t>
            </a:r>
            <a:r>
              <a:rPr lang="en-GB" dirty="0" err="1"/>
              <a:t>JISCmail</a:t>
            </a:r>
            <a:r>
              <a:rPr lang="en-GB" dirty="0"/>
              <a:t> list, </a:t>
            </a:r>
            <a:r>
              <a:rPr lang="en-GB" b="0" i="0" dirty="0">
                <a:solidFill>
                  <a:srgbClr val="050505"/>
                </a:solidFill>
                <a:effectLst/>
                <a:latin typeface="Segoe UI Historic" panose="020B0502040204020203" pitchFamily="34" charset="0"/>
                <a:hlinkClick r:id="rId4"/>
              </a:rPr>
              <a:t>HETEACHINGNETWORK@JISCMAIL.AC.UK</a:t>
            </a:r>
            <a:r>
              <a:rPr lang="en-GB" b="0" i="0" dirty="0">
                <a:solidFill>
                  <a:srgbClr val="050505"/>
                </a:solidFill>
                <a:effectLst/>
                <a:latin typeface="Segoe UI Historic" panose="020B0502040204020203" pitchFamily="34" charset="0"/>
              </a:rPr>
              <a:t>, via </a:t>
            </a:r>
            <a:r>
              <a:rPr lang="en-GB" b="0" i="0" dirty="0">
                <a:solidFill>
                  <a:srgbClr val="050505"/>
                </a:solidFill>
                <a:effectLst/>
                <a:latin typeface="Segoe UI Historic" panose="020B0502040204020203" pitchFamily="34" charset="0"/>
                <a:hlinkClick r:id="rId5"/>
              </a:rPr>
              <a:t>https://jiscmail.ac.uk</a:t>
            </a:r>
            <a:r>
              <a:rPr lang="en-GB" b="0" i="0" dirty="0">
                <a:solidFill>
                  <a:srgbClr val="050505"/>
                </a:solidFill>
                <a:effectLst/>
                <a:latin typeface="Segoe UI Historic" panose="020B0502040204020203" pitchFamily="34" charset="0"/>
              </a:rPr>
              <a:t> </a:t>
            </a:r>
          </a:p>
          <a:p>
            <a:r>
              <a:rPr lang="en-GB" b="0" i="0" dirty="0">
                <a:solidFill>
                  <a:srgbClr val="050505"/>
                </a:solidFill>
                <a:effectLst/>
                <a:latin typeface="Segoe UI Historic" panose="020B0502040204020203" pitchFamily="34" charset="0"/>
                <a:hlinkClick r:id="rId6"/>
              </a:rPr>
              <a:t>National Teaching Repository</a:t>
            </a:r>
            <a:endParaRPr lang="en-GB" b="0" i="0" dirty="0">
              <a:solidFill>
                <a:srgbClr val="050505"/>
              </a:solidFill>
              <a:effectLst/>
              <a:latin typeface="Segoe UI Historic" panose="020B0502040204020203" pitchFamily="34" charset="0"/>
            </a:endParaRPr>
          </a:p>
          <a:p>
            <a:r>
              <a:rPr lang="en-GB" b="0" i="0" dirty="0">
                <a:solidFill>
                  <a:srgbClr val="050505"/>
                </a:solidFill>
                <a:effectLst/>
                <a:latin typeface="Segoe UI Historic" panose="020B0502040204020203" pitchFamily="34" charset="0"/>
                <a:hlinkClick r:id="rId7"/>
              </a:rPr>
              <a:t>BPS DART-P</a:t>
            </a:r>
            <a:endParaRPr lang="en-GB" b="0" i="0" dirty="0">
              <a:solidFill>
                <a:srgbClr val="050505"/>
              </a:solidFill>
              <a:effectLst/>
              <a:latin typeface="Segoe UI Historic" panose="020B0502040204020203" pitchFamily="34" charset="0"/>
            </a:endParaRPr>
          </a:p>
          <a:p>
            <a:r>
              <a:rPr lang="en-GB" dirty="0"/>
              <a:t>Start your own?</a:t>
            </a:r>
          </a:p>
          <a:p>
            <a:r>
              <a:rPr lang="en-GB" dirty="0">
                <a:solidFill>
                  <a:schemeClr val="bg2"/>
                </a:solidFill>
              </a:rPr>
              <a:t>Networks enable you to collaborate, disseminate your work (reach), to see it being implemented and evaluated (impact), open up new opportunities, raise your profile, provide a pool of peer reviewers, referees and assessors.</a:t>
            </a:r>
          </a:p>
        </p:txBody>
      </p:sp>
      <p:sp>
        <p:nvSpPr>
          <p:cNvPr id="3" name="Title 2">
            <a:extLst>
              <a:ext uri="{FF2B5EF4-FFF2-40B4-BE49-F238E27FC236}">
                <a16:creationId xmlns:a16="http://schemas.microsoft.com/office/drawing/2014/main" id="{538E1CE8-02BA-77A8-7EDC-822C58FE63D4}"/>
              </a:ext>
            </a:extLst>
          </p:cNvPr>
          <p:cNvSpPr>
            <a:spLocks noGrp="1"/>
          </p:cNvSpPr>
          <p:nvPr>
            <p:ph type="title"/>
          </p:nvPr>
        </p:nvSpPr>
        <p:spPr/>
        <p:txBody>
          <a:bodyPr/>
          <a:lstStyle/>
          <a:p>
            <a:r>
              <a:rPr lang="en-GB" dirty="0">
                <a:solidFill>
                  <a:schemeClr val="bg2"/>
                </a:solidFill>
              </a:rPr>
              <a:t>Networks</a:t>
            </a:r>
          </a:p>
        </p:txBody>
      </p:sp>
    </p:spTree>
    <p:extLst>
      <p:ext uri="{BB962C8B-B14F-4D97-AF65-F5344CB8AC3E}">
        <p14:creationId xmlns:p14="http://schemas.microsoft.com/office/powerpoint/2010/main" val="426043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F38AD-58B0-C67F-7793-0E8DB47E8140}"/>
              </a:ext>
            </a:extLst>
          </p:cNvPr>
          <p:cNvSpPr>
            <a:spLocks noGrp="1"/>
          </p:cNvSpPr>
          <p:nvPr>
            <p:ph sz="half" idx="1"/>
          </p:nvPr>
        </p:nvSpPr>
        <p:spPr/>
        <p:txBody>
          <a:bodyPr/>
          <a:lstStyle/>
          <a:p>
            <a:r>
              <a:rPr lang="en-GB" sz="2800" dirty="0"/>
              <a:t>Where (topics?) can you build your expertise?</a:t>
            </a:r>
          </a:p>
          <a:p>
            <a:r>
              <a:rPr lang="en-GB" sz="2800" dirty="0"/>
              <a:t>What actions can you take to increase your success in doing impactful and visible scholarship?</a:t>
            </a:r>
          </a:p>
          <a:p>
            <a:r>
              <a:rPr lang="en-GB" sz="2800" dirty="0"/>
              <a:t>Who can help?</a:t>
            </a:r>
          </a:p>
          <a:p>
            <a:r>
              <a:rPr lang="en-GB" sz="2800" dirty="0"/>
              <a:t>Some other thoughts?</a:t>
            </a:r>
            <a:r>
              <a:rPr lang="en-GB" sz="2800" dirty="0">
                <a:solidFill>
                  <a:schemeClr val="bg2"/>
                </a:solidFill>
              </a:rPr>
              <a:t> – over to you</a:t>
            </a:r>
          </a:p>
          <a:p>
            <a:pPr marL="0" indent="0">
              <a:buNone/>
            </a:pPr>
            <a:endParaRPr lang="en-GB" dirty="0"/>
          </a:p>
        </p:txBody>
      </p:sp>
      <p:sp>
        <p:nvSpPr>
          <p:cNvPr id="3" name="Title 2">
            <a:extLst>
              <a:ext uri="{FF2B5EF4-FFF2-40B4-BE49-F238E27FC236}">
                <a16:creationId xmlns:a16="http://schemas.microsoft.com/office/drawing/2014/main" id="{E151DB9B-3BCE-FD8E-0620-11CBE7CCC13D}"/>
              </a:ext>
            </a:extLst>
          </p:cNvPr>
          <p:cNvSpPr>
            <a:spLocks noGrp="1"/>
          </p:cNvSpPr>
          <p:nvPr>
            <p:ph type="title"/>
          </p:nvPr>
        </p:nvSpPr>
        <p:spPr/>
        <p:txBody>
          <a:bodyPr/>
          <a:lstStyle/>
          <a:p>
            <a:r>
              <a:rPr lang="en-GB" sz="3600" i="0" dirty="0">
                <a:solidFill>
                  <a:schemeClr val="bg2"/>
                </a:solidFill>
                <a:effectLst/>
                <a:latin typeface="Calibri" panose="020F0502020204030204" pitchFamily="34" charset="0"/>
              </a:rPr>
              <a:t>What difference will you make, and how can you plan to achieve it?</a:t>
            </a:r>
            <a:endParaRPr lang="en-GB" sz="3600" dirty="0">
              <a:solidFill>
                <a:schemeClr val="bg2"/>
              </a:solidFill>
            </a:endParaRPr>
          </a:p>
        </p:txBody>
      </p:sp>
      <p:sp>
        <p:nvSpPr>
          <p:cNvPr id="4" name="Text Placeholder 3">
            <a:extLst>
              <a:ext uri="{FF2B5EF4-FFF2-40B4-BE49-F238E27FC236}">
                <a16:creationId xmlns:a16="http://schemas.microsoft.com/office/drawing/2014/main" id="{A14DC8AE-1687-BD33-5945-A43ADAC09A2D}"/>
              </a:ext>
            </a:extLst>
          </p:cNvPr>
          <p:cNvSpPr>
            <a:spLocks noGrp="1"/>
          </p:cNvSpPr>
          <p:nvPr>
            <p:ph type="body" sz="quarter" idx="10"/>
          </p:nvPr>
        </p:nvSpPr>
        <p:spPr/>
        <p:txBody>
          <a:bodyPr/>
          <a:lstStyle/>
          <a:p>
            <a:r>
              <a:rPr lang="en-GB" sz="2800" dirty="0"/>
              <a:t>What next?</a:t>
            </a:r>
          </a:p>
        </p:txBody>
      </p:sp>
      <p:pic>
        <p:nvPicPr>
          <p:cNvPr id="5" name="Picture 2" descr="Bev Webb, 2012">
            <a:extLst>
              <a:ext uri="{FF2B5EF4-FFF2-40B4-BE49-F238E27FC236}">
                <a16:creationId xmlns:a16="http://schemas.microsoft.com/office/drawing/2014/main" id="{A0A14A4F-3610-3DEA-1358-F699EEE41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2311" y="3843338"/>
            <a:ext cx="5033567" cy="171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73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09AC14-04E7-4B70-BA87-D307625C178F}"/>
              </a:ext>
            </a:extLst>
          </p:cNvPr>
          <p:cNvSpPr>
            <a:spLocks noGrp="1"/>
          </p:cNvSpPr>
          <p:nvPr>
            <p:ph type="ftr" sz="quarter" idx="11"/>
          </p:nvPr>
        </p:nvSpPr>
        <p:spPr/>
        <p:txBody>
          <a:bodyPr/>
          <a:lstStyle/>
          <a:p>
            <a:r>
              <a:rPr lang="en-GB" dirty="0"/>
              <a:t>BOGOF Scholarship</a:t>
            </a:r>
          </a:p>
        </p:txBody>
      </p:sp>
      <p:sp>
        <p:nvSpPr>
          <p:cNvPr id="3" name="Slide Number Placeholder 2">
            <a:extLst>
              <a:ext uri="{FF2B5EF4-FFF2-40B4-BE49-F238E27FC236}">
                <a16:creationId xmlns:a16="http://schemas.microsoft.com/office/drawing/2014/main" id="{03CC6871-5374-4B67-B63B-B6A3C0A7665F}"/>
              </a:ext>
            </a:extLst>
          </p:cNvPr>
          <p:cNvSpPr>
            <a:spLocks noGrp="1"/>
          </p:cNvSpPr>
          <p:nvPr>
            <p:ph type="sldNum" sz="quarter" idx="12"/>
          </p:nvPr>
        </p:nvSpPr>
        <p:spPr/>
        <p:txBody>
          <a:bodyPr/>
          <a:lstStyle/>
          <a:p>
            <a:fld id="{2987031C-9901-4EF0-9F2F-2A2E1AE069F5}" type="slidenum">
              <a:rPr lang="en-GB" smtClean="0"/>
              <a:t>2</a:t>
            </a:fld>
            <a:endParaRPr lang="en-GB"/>
          </a:p>
        </p:txBody>
      </p:sp>
      <p:sp>
        <p:nvSpPr>
          <p:cNvPr id="4" name="Text Placeholder 3">
            <a:extLst>
              <a:ext uri="{FF2B5EF4-FFF2-40B4-BE49-F238E27FC236}">
                <a16:creationId xmlns:a16="http://schemas.microsoft.com/office/drawing/2014/main" id="{D28625E6-2815-6FA5-A9BD-4C1D051F4663}"/>
              </a:ext>
            </a:extLst>
          </p:cNvPr>
          <p:cNvSpPr>
            <a:spLocks noGrp="1"/>
          </p:cNvSpPr>
          <p:nvPr>
            <p:ph type="body" sz="quarter" idx="13"/>
          </p:nvPr>
        </p:nvSpPr>
        <p:spPr>
          <a:xfrm>
            <a:off x="324000" y="1223999"/>
            <a:ext cx="8515200" cy="4860000"/>
          </a:xfrm>
        </p:spPr>
        <p:txBody>
          <a:bodyPr/>
          <a:lstStyle/>
          <a:p>
            <a:pPr marL="0" indent="0">
              <a:buNone/>
            </a:pPr>
            <a:r>
              <a:rPr lang="en-GB" sz="2800" dirty="0">
                <a:solidFill>
                  <a:srgbClr val="FF0000"/>
                </a:solidFill>
              </a:rPr>
              <a:t>Outline</a:t>
            </a:r>
          </a:p>
          <a:p>
            <a:r>
              <a:rPr lang="en-GB" dirty="0"/>
              <a:t>Education-focused careers</a:t>
            </a:r>
          </a:p>
          <a:p>
            <a:r>
              <a:rPr lang="en-GB" dirty="0"/>
              <a:t>Overview - areas of interest</a:t>
            </a:r>
          </a:p>
          <a:p>
            <a:r>
              <a:rPr lang="en-GB" dirty="0"/>
              <a:t>BOGOF – an example of how it has worked for me</a:t>
            </a:r>
          </a:p>
        </p:txBody>
      </p:sp>
    </p:spTree>
    <p:extLst>
      <p:ext uri="{BB962C8B-B14F-4D97-AF65-F5344CB8AC3E}">
        <p14:creationId xmlns:p14="http://schemas.microsoft.com/office/powerpoint/2010/main" val="132057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87E22-D615-D622-105A-8C0FE978F981}"/>
              </a:ext>
            </a:extLst>
          </p:cNvPr>
          <p:cNvSpPr>
            <a:spLocks noGrp="1"/>
          </p:cNvSpPr>
          <p:nvPr>
            <p:ph type="title"/>
          </p:nvPr>
        </p:nvSpPr>
        <p:spPr>
          <a:xfrm>
            <a:off x="310832" y="431211"/>
            <a:ext cx="11306175" cy="1001983"/>
          </a:xfrm>
        </p:spPr>
        <p:txBody>
          <a:bodyPr/>
          <a:lstStyle/>
          <a:p>
            <a:r>
              <a:rPr lang="en-GB" dirty="0"/>
              <a:t>Academic staff in UK universities (HESA)</a:t>
            </a:r>
          </a:p>
        </p:txBody>
      </p:sp>
      <p:sp>
        <p:nvSpPr>
          <p:cNvPr id="4" name="Text Placeholder 3">
            <a:extLst>
              <a:ext uri="{FF2B5EF4-FFF2-40B4-BE49-F238E27FC236}">
                <a16:creationId xmlns:a16="http://schemas.microsoft.com/office/drawing/2014/main" id="{9B264EA7-3FE7-934A-8E46-4F907513E718}"/>
              </a:ext>
            </a:extLst>
          </p:cNvPr>
          <p:cNvSpPr>
            <a:spLocks noGrp="1"/>
          </p:cNvSpPr>
          <p:nvPr>
            <p:ph type="body" sz="quarter" idx="10"/>
          </p:nvPr>
        </p:nvSpPr>
        <p:spPr>
          <a:xfrm>
            <a:off x="9530081" y="2336800"/>
            <a:ext cx="2086926" cy="1509348"/>
          </a:xfrm>
        </p:spPr>
        <p:txBody>
          <a:bodyPr/>
          <a:lstStyle/>
          <a:p>
            <a:r>
              <a:rPr lang="en-GB" dirty="0" err="1"/>
              <a:t>WonkHE</a:t>
            </a:r>
            <a:r>
              <a:rPr lang="en-GB" dirty="0"/>
              <a:t>: https://wonkhe.com/wonk-corner/hesa-spring-2024-staff-in-outline/</a:t>
            </a:r>
          </a:p>
        </p:txBody>
      </p:sp>
      <p:pic>
        <p:nvPicPr>
          <p:cNvPr id="6" name="Picture 5">
            <a:extLst>
              <a:ext uri="{FF2B5EF4-FFF2-40B4-BE49-F238E27FC236}">
                <a16:creationId xmlns:a16="http://schemas.microsoft.com/office/drawing/2014/main" id="{78F63EF1-8281-0119-4EF1-7289BD6E939B}"/>
              </a:ext>
            </a:extLst>
          </p:cNvPr>
          <p:cNvPicPr>
            <a:picLocks noChangeAspect="1"/>
          </p:cNvPicPr>
          <p:nvPr/>
        </p:nvPicPr>
        <p:blipFill rotWithShape="1">
          <a:blip r:embed="rId3"/>
          <a:srcRect t="21453"/>
          <a:stretch/>
        </p:blipFill>
        <p:spPr>
          <a:xfrm>
            <a:off x="1073387" y="1433194"/>
            <a:ext cx="6936266" cy="5056510"/>
          </a:xfrm>
          <a:prstGeom prst="rect">
            <a:avLst/>
          </a:prstGeom>
        </p:spPr>
      </p:pic>
      <p:sp>
        <p:nvSpPr>
          <p:cNvPr id="7" name="TextBox 6">
            <a:extLst>
              <a:ext uri="{FF2B5EF4-FFF2-40B4-BE49-F238E27FC236}">
                <a16:creationId xmlns:a16="http://schemas.microsoft.com/office/drawing/2014/main" id="{884F1E45-7AE1-2D4B-1D7A-05A6B9362991}"/>
              </a:ext>
            </a:extLst>
          </p:cNvPr>
          <p:cNvSpPr txBox="1"/>
          <p:nvPr/>
        </p:nvSpPr>
        <p:spPr>
          <a:xfrm>
            <a:off x="1804907" y="5005653"/>
            <a:ext cx="609600" cy="433169"/>
          </a:xfrm>
          <a:prstGeom prst="rect">
            <a:avLst/>
          </a:prstGeom>
          <a:noFill/>
        </p:spPr>
        <p:txBody>
          <a:bodyPr wrap="square" lIns="0" tIns="0" rIns="0" bIns="0" rtlCol="0" anchor="b" anchorCtr="0">
            <a:normAutofit/>
          </a:bodyPr>
          <a:lstStyle/>
          <a:p>
            <a:pPr algn="r"/>
            <a:r>
              <a:rPr lang="en-GB" dirty="0"/>
              <a:t>30.57</a:t>
            </a:r>
          </a:p>
        </p:txBody>
      </p:sp>
      <p:sp>
        <p:nvSpPr>
          <p:cNvPr id="8" name="TextBox 7">
            <a:extLst>
              <a:ext uri="{FF2B5EF4-FFF2-40B4-BE49-F238E27FC236}">
                <a16:creationId xmlns:a16="http://schemas.microsoft.com/office/drawing/2014/main" id="{B86DC75C-5DAB-A3C9-9B41-747EF7BD3532}"/>
              </a:ext>
            </a:extLst>
          </p:cNvPr>
          <p:cNvSpPr txBox="1"/>
          <p:nvPr/>
        </p:nvSpPr>
        <p:spPr>
          <a:xfrm>
            <a:off x="3096458" y="5005655"/>
            <a:ext cx="609600" cy="433169"/>
          </a:xfrm>
          <a:prstGeom prst="rect">
            <a:avLst/>
          </a:prstGeom>
          <a:noFill/>
        </p:spPr>
        <p:txBody>
          <a:bodyPr wrap="square" lIns="0" tIns="0" rIns="0" bIns="0" rtlCol="0" anchor="b" anchorCtr="0">
            <a:normAutofit/>
          </a:bodyPr>
          <a:lstStyle/>
          <a:p>
            <a:pPr algn="r"/>
            <a:r>
              <a:rPr lang="en-GB" dirty="0"/>
              <a:t>32.45</a:t>
            </a:r>
          </a:p>
        </p:txBody>
      </p:sp>
      <p:sp>
        <p:nvSpPr>
          <p:cNvPr id="9" name="TextBox 8">
            <a:extLst>
              <a:ext uri="{FF2B5EF4-FFF2-40B4-BE49-F238E27FC236}">
                <a16:creationId xmlns:a16="http://schemas.microsoft.com/office/drawing/2014/main" id="{D7F901C9-7812-3D33-0429-460F4BD20853}"/>
              </a:ext>
            </a:extLst>
          </p:cNvPr>
          <p:cNvSpPr txBox="1"/>
          <p:nvPr/>
        </p:nvSpPr>
        <p:spPr>
          <a:xfrm>
            <a:off x="4318616" y="5005652"/>
            <a:ext cx="609600" cy="433169"/>
          </a:xfrm>
          <a:prstGeom prst="rect">
            <a:avLst/>
          </a:prstGeom>
          <a:noFill/>
        </p:spPr>
        <p:txBody>
          <a:bodyPr wrap="square" lIns="0" tIns="0" rIns="0" bIns="0" rtlCol="0" anchor="b" anchorCtr="0">
            <a:normAutofit/>
          </a:bodyPr>
          <a:lstStyle/>
          <a:p>
            <a:pPr algn="r"/>
            <a:r>
              <a:rPr lang="en-GB" dirty="0"/>
              <a:t>32.50</a:t>
            </a:r>
          </a:p>
        </p:txBody>
      </p:sp>
      <p:sp>
        <p:nvSpPr>
          <p:cNvPr id="10" name="TextBox 9">
            <a:extLst>
              <a:ext uri="{FF2B5EF4-FFF2-40B4-BE49-F238E27FC236}">
                <a16:creationId xmlns:a16="http://schemas.microsoft.com/office/drawing/2014/main" id="{A3B72C22-CA80-394D-01C7-349E63ECD6C7}"/>
              </a:ext>
            </a:extLst>
          </p:cNvPr>
          <p:cNvSpPr txBox="1"/>
          <p:nvPr/>
        </p:nvSpPr>
        <p:spPr>
          <a:xfrm>
            <a:off x="5675343" y="4975170"/>
            <a:ext cx="609600" cy="433169"/>
          </a:xfrm>
          <a:prstGeom prst="rect">
            <a:avLst/>
          </a:prstGeom>
          <a:noFill/>
        </p:spPr>
        <p:txBody>
          <a:bodyPr wrap="square" lIns="0" tIns="0" rIns="0" bIns="0" rtlCol="0" anchor="b" anchorCtr="0">
            <a:normAutofit/>
          </a:bodyPr>
          <a:lstStyle/>
          <a:p>
            <a:pPr algn="r"/>
            <a:r>
              <a:rPr lang="en-GB" dirty="0"/>
              <a:t>34.65</a:t>
            </a:r>
          </a:p>
        </p:txBody>
      </p:sp>
      <p:sp>
        <p:nvSpPr>
          <p:cNvPr id="11" name="TextBox 10">
            <a:extLst>
              <a:ext uri="{FF2B5EF4-FFF2-40B4-BE49-F238E27FC236}">
                <a16:creationId xmlns:a16="http://schemas.microsoft.com/office/drawing/2014/main" id="{BC93B55C-3DD7-EA34-CD20-B5429B4F2A30}"/>
              </a:ext>
            </a:extLst>
          </p:cNvPr>
          <p:cNvSpPr txBox="1"/>
          <p:nvPr/>
        </p:nvSpPr>
        <p:spPr>
          <a:xfrm>
            <a:off x="6897501" y="5005655"/>
            <a:ext cx="609600" cy="433169"/>
          </a:xfrm>
          <a:prstGeom prst="rect">
            <a:avLst/>
          </a:prstGeom>
          <a:noFill/>
        </p:spPr>
        <p:txBody>
          <a:bodyPr wrap="square" lIns="0" tIns="0" rIns="0" bIns="0" rtlCol="0" anchor="b" anchorCtr="0">
            <a:normAutofit/>
          </a:bodyPr>
          <a:lstStyle/>
          <a:p>
            <a:pPr algn="r"/>
            <a:r>
              <a:rPr lang="en-GB" dirty="0"/>
              <a:t>35.61</a:t>
            </a:r>
          </a:p>
        </p:txBody>
      </p:sp>
      <p:sp>
        <p:nvSpPr>
          <p:cNvPr id="13" name="Arrow: Left 12">
            <a:extLst>
              <a:ext uri="{FF2B5EF4-FFF2-40B4-BE49-F238E27FC236}">
                <a16:creationId xmlns:a16="http://schemas.microsoft.com/office/drawing/2014/main" id="{F987251F-D6AC-D160-192A-F3C4F63A1319}"/>
              </a:ext>
            </a:extLst>
          </p:cNvPr>
          <p:cNvSpPr/>
          <p:nvPr/>
        </p:nvSpPr>
        <p:spPr>
          <a:xfrm>
            <a:off x="8356601" y="4749754"/>
            <a:ext cx="3260405" cy="797604"/>
          </a:xfrm>
          <a:prstGeom prst="leftArrow">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“Teaching only”</a:t>
            </a:r>
          </a:p>
        </p:txBody>
      </p:sp>
    </p:spTree>
    <p:extLst>
      <p:ext uri="{BB962C8B-B14F-4D97-AF65-F5344CB8AC3E}">
        <p14:creationId xmlns:p14="http://schemas.microsoft.com/office/powerpoint/2010/main" val="25891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4E9A0-7871-36DD-2335-24E757BCEE6A}"/>
              </a:ext>
            </a:extLst>
          </p:cNvPr>
          <p:cNvSpPr>
            <a:spLocks noGrp="1"/>
          </p:cNvSpPr>
          <p:nvPr>
            <p:ph sz="half" idx="2"/>
          </p:nvPr>
        </p:nvSpPr>
        <p:spPr>
          <a:xfrm>
            <a:off x="442914" y="2017644"/>
            <a:ext cx="11306174" cy="3679894"/>
          </a:xfrm>
        </p:spPr>
        <p:txBody>
          <a:bodyPr>
            <a:normAutofit/>
          </a:bodyPr>
          <a:lstStyle/>
          <a:p>
            <a:r>
              <a:rPr lang="en-GB" dirty="0"/>
              <a:t>How many people do you know who “only” teach?</a:t>
            </a:r>
          </a:p>
          <a:p>
            <a:r>
              <a:rPr lang="en-GB" dirty="0"/>
              <a:t>E.g. </a:t>
            </a:r>
          </a:p>
          <a:p>
            <a:pPr lvl="1"/>
            <a:r>
              <a:rPr lang="en-GB" dirty="0"/>
              <a:t>NTU – Teaching </a:t>
            </a:r>
            <a:r>
              <a:rPr lang="en-GB" dirty="0">
                <a:solidFill>
                  <a:schemeClr val="accent2">
                    <a:lumMod val="60000"/>
                    <a:lumOff val="40000"/>
                  </a:schemeClr>
                </a:solidFill>
              </a:rPr>
              <a:t>and</a:t>
            </a:r>
            <a:r>
              <a:rPr lang="en-GB" dirty="0"/>
              <a:t> practice/Teaching </a:t>
            </a:r>
            <a:r>
              <a:rPr lang="en-GB" dirty="0">
                <a:solidFill>
                  <a:schemeClr val="accent2">
                    <a:lumMod val="60000"/>
                    <a:lumOff val="40000"/>
                  </a:schemeClr>
                </a:solidFill>
              </a:rPr>
              <a:t>and</a:t>
            </a:r>
            <a:r>
              <a:rPr lang="en-GB" dirty="0"/>
              <a:t> scholarship</a:t>
            </a:r>
          </a:p>
          <a:p>
            <a:pPr lvl="1"/>
            <a:r>
              <a:rPr lang="en-GB" dirty="0"/>
              <a:t>Keele – Education </a:t>
            </a:r>
            <a:r>
              <a:rPr lang="en-GB" dirty="0">
                <a:solidFill>
                  <a:schemeClr val="accent2">
                    <a:lumMod val="60000"/>
                    <a:lumOff val="40000"/>
                  </a:schemeClr>
                </a:solidFill>
              </a:rPr>
              <a:t>and </a:t>
            </a:r>
            <a:r>
              <a:rPr lang="en-GB" dirty="0"/>
              <a:t>scholarship</a:t>
            </a:r>
          </a:p>
          <a:p>
            <a:pPr lvl="1"/>
            <a:r>
              <a:rPr lang="en-GB" dirty="0"/>
              <a:t>Lincoln – Teaching, scholarship </a:t>
            </a:r>
            <a:r>
              <a:rPr lang="en-GB" dirty="0">
                <a:solidFill>
                  <a:schemeClr val="accent2">
                    <a:lumMod val="60000"/>
                    <a:lumOff val="40000"/>
                  </a:schemeClr>
                </a:solidFill>
              </a:rPr>
              <a:t>&amp;</a:t>
            </a:r>
            <a:r>
              <a:rPr lang="en-GB" dirty="0"/>
              <a:t> professional practice</a:t>
            </a:r>
          </a:p>
          <a:p>
            <a:pPr lvl="1"/>
            <a:r>
              <a:rPr lang="en-GB" dirty="0"/>
              <a:t>Manchester – Teaching </a:t>
            </a:r>
            <a:r>
              <a:rPr lang="en-GB" dirty="0">
                <a:solidFill>
                  <a:schemeClr val="accent2">
                    <a:lumMod val="60000"/>
                    <a:lumOff val="40000"/>
                  </a:schemeClr>
                </a:solidFill>
              </a:rPr>
              <a:t>and</a:t>
            </a:r>
            <a:r>
              <a:rPr lang="en-GB" dirty="0"/>
              <a:t> scholarship</a:t>
            </a:r>
          </a:p>
        </p:txBody>
      </p:sp>
      <p:sp>
        <p:nvSpPr>
          <p:cNvPr id="4" name="Title 3">
            <a:extLst>
              <a:ext uri="{FF2B5EF4-FFF2-40B4-BE49-F238E27FC236}">
                <a16:creationId xmlns:a16="http://schemas.microsoft.com/office/drawing/2014/main" id="{058025BE-6E9E-5AFF-7486-5C3E8E4AFA2B}"/>
              </a:ext>
            </a:extLst>
          </p:cNvPr>
          <p:cNvSpPr>
            <a:spLocks noGrp="1"/>
          </p:cNvSpPr>
          <p:nvPr>
            <p:ph type="title"/>
          </p:nvPr>
        </p:nvSpPr>
        <p:spPr>
          <a:xfrm>
            <a:off x="442914" y="800101"/>
            <a:ext cx="11306174" cy="1001982"/>
          </a:xfrm>
        </p:spPr>
        <p:txBody>
          <a:bodyPr/>
          <a:lstStyle/>
          <a:p>
            <a:r>
              <a:rPr lang="en-GB" sz="2800" dirty="0">
                <a:solidFill>
                  <a:schemeClr val="bg2"/>
                </a:solidFill>
              </a:rPr>
              <a:t>Teaching “only”?</a:t>
            </a:r>
          </a:p>
        </p:txBody>
      </p:sp>
      <p:sp>
        <p:nvSpPr>
          <p:cNvPr id="5" name="Text Placeholder 4">
            <a:extLst>
              <a:ext uri="{FF2B5EF4-FFF2-40B4-BE49-F238E27FC236}">
                <a16:creationId xmlns:a16="http://schemas.microsoft.com/office/drawing/2014/main" id="{11C31153-DDB7-3523-4C94-FC114C390E15}"/>
              </a:ext>
            </a:extLst>
          </p:cNvPr>
          <p:cNvSpPr>
            <a:spLocks noGrp="1"/>
          </p:cNvSpPr>
          <p:nvPr>
            <p:ph type="body" sz="quarter" idx="10"/>
          </p:nvPr>
        </p:nvSpPr>
        <p:spPr>
          <a:xfrm>
            <a:off x="4663441" y="6057900"/>
            <a:ext cx="7085646" cy="368888"/>
          </a:xfrm>
        </p:spPr>
        <p:txBody>
          <a:bodyPr/>
          <a:lstStyle/>
          <a:p>
            <a:r>
              <a:rPr lang="en-GB" dirty="0"/>
              <a:t>There’s nearly always an “and” – even if it isn’t written in a contract</a:t>
            </a:r>
          </a:p>
        </p:txBody>
      </p:sp>
    </p:spTree>
    <p:extLst>
      <p:ext uri="{BB962C8B-B14F-4D97-AF65-F5344CB8AC3E}">
        <p14:creationId xmlns:p14="http://schemas.microsoft.com/office/powerpoint/2010/main" val="28744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B7A2-5BF1-3250-ECAA-7A03437E3C82}"/>
              </a:ext>
            </a:extLst>
          </p:cNvPr>
          <p:cNvSpPr>
            <a:spLocks noGrp="1"/>
          </p:cNvSpPr>
          <p:nvPr>
            <p:ph type="body" idx="1"/>
          </p:nvPr>
        </p:nvSpPr>
        <p:spPr/>
        <p:txBody>
          <a:bodyPr/>
          <a:lstStyle/>
          <a:p>
            <a:r>
              <a:rPr lang="en-GB" dirty="0"/>
              <a:t>My two “teaching only” experiences</a:t>
            </a:r>
          </a:p>
        </p:txBody>
      </p:sp>
      <p:sp>
        <p:nvSpPr>
          <p:cNvPr id="3" name="Content Placeholder 2">
            <a:extLst>
              <a:ext uri="{FF2B5EF4-FFF2-40B4-BE49-F238E27FC236}">
                <a16:creationId xmlns:a16="http://schemas.microsoft.com/office/drawing/2014/main" id="{AA11C046-CB48-8199-D831-E5122CEE3FB6}"/>
              </a:ext>
            </a:extLst>
          </p:cNvPr>
          <p:cNvSpPr>
            <a:spLocks noGrp="1"/>
          </p:cNvSpPr>
          <p:nvPr>
            <p:ph sz="half" idx="2"/>
          </p:nvPr>
        </p:nvSpPr>
        <p:spPr/>
        <p:txBody>
          <a:bodyPr/>
          <a:lstStyle/>
          <a:p>
            <a:r>
              <a:rPr lang="en-GB" dirty="0">
                <a:solidFill>
                  <a:schemeClr val="accent2">
                    <a:lumMod val="60000"/>
                    <a:lumOff val="40000"/>
                  </a:schemeClr>
                </a:solidFill>
              </a:rPr>
              <a:t>TF: 2002-2004 </a:t>
            </a:r>
            <a:r>
              <a:rPr lang="en-GB" dirty="0"/>
              <a:t>– Teaching </a:t>
            </a:r>
            <a:r>
              <a:rPr lang="en-GB" dirty="0">
                <a:solidFill>
                  <a:schemeClr val="accent2">
                    <a:lumMod val="60000"/>
                    <a:lumOff val="40000"/>
                  </a:schemeClr>
                </a:solidFill>
              </a:rPr>
              <a:t>and </a:t>
            </a:r>
            <a:r>
              <a:rPr lang="en-GB" dirty="0"/>
              <a:t>Psychology-specific student support provision</a:t>
            </a:r>
          </a:p>
          <a:p>
            <a:r>
              <a:rPr lang="en-GB" dirty="0">
                <a:solidFill>
                  <a:schemeClr val="accent2">
                    <a:lumMod val="60000"/>
                    <a:lumOff val="40000"/>
                  </a:schemeClr>
                </a:solidFill>
              </a:rPr>
              <a:t>STF: 2015-2016 </a:t>
            </a:r>
            <a:r>
              <a:rPr lang="en-GB" dirty="0"/>
              <a:t>– Teaching </a:t>
            </a:r>
            <a:r>
              <a:rPr lang="en-GB" dirty="0">
                <a:solidFill>
                  <a:schemeClr val="accent2">
                    <a:lumMod val="60000"/>
                    <a:lumOff val="40000"/>
                  </a:schemeClr>
                </a:solidFill>
              </a:rPr>
              <a:t>and</a:t>
            </a:r>
            <a:r>
              <a:rPr lang="en-GB" dirty="0"/>
              <a:t> transform all of our learning and teaching provision to improve the student experience </a:t>
            </a:r>
            <a:r>
              <a:rPr lang="en-GB" dirty="0">
                <a:solidFill>
                  <a:schemeClr val="accent2">
                    <a:lumMod val="60000"/>
                    <a:lumOff val="40000"/>
                  </a:schemeClr>
                </a:solidFill>
              </a:rPr>
              <a:t>and</a:t>
            </a:r>
            <a:r>
              <a:rPr lang="en-GB" dirty="0"/>
              <a:t> be Director of Education </a:t>
            </a:r>
            <a:r>
              <a:rPr lang="en-GB" dirty="0">
                <a:solidFill>
                  <a:schemeClr val="accent2">
                    <a:lumMod val="60000"/>
                    <a:lumOff val="40000"/>
                  </a:schemeClr>
                </a:solidFill>
              </a:rPr>
              <a:t>and</a:t>
            </a:r>
            <a:r>
              <a:rPr lang="en-GB" dirty="0"/>
              <a:t> please develop staff </a:t>
            </a:r>
            <a:r>
              <a:rPr lang="en-GB" dirty="0">
                <a:solidFill>
                  <a:schemeClr val="accent2">
                    <a:lumMod val="60000"/>
                    <a:lumOff val="40000"/>
                  </a:schemeClr>
                </a:solidFill>
              </a:rPr>
              <a:t>and</a:t>
            </a:r>
            <a:r>
              <a:rPr lang="en-GB" dirty="0"/>
              <a:t> take on some </a:t>
            </a:r>
            <a:r>
              <a:rPr lang="en-GB" dirty="0" err="1"/>
              <a:t>uni</a:t>
            </a:r>
            <a:r>
              <a:rPr lang="en-GB" dirty="0"/>
              <a:t>-level roles?</a:t>
            </a:r>
          </a:p>
        </p:txBody>
      </p:sp>
      <p:sp>
        <p:nvSpPr>
          <p:cNvPr id="4" name="Title 3">
            <a:extLst>
              <a:ext uri="{FF2B5EF4-FFF2-40B4-BE49-F238E27FC236}">
                <a16:creationId xmlns:a16="http://schemas.microsoft.com/office/drawing/2014/main" id="{9DB6D13B-3669-CAB1-805A-0FB77A6B6435}"/>
              </a:ext>
            </a:extLst>
          </p:cNvPr>
          <p:cNvSpPr>
            <a:spLocks noGrp="1"/>
          </p:cNvSpPr>
          <p:nvPr>
            <p:ph type="title"/>
          </p:nvPr>
        </p:nvSpPr>
        <p:spPr/>
        <p:txBody>
          <a:bodyPr>
            <a:normAutofit/>
          </a:bodyPr>
          <a:lstStyle/>
          <a:p>
            <a:r>
              <a:rPr lang="en-GB" sz="2800" dirty="0">
                <a:solidFill>
                  <a:schemeClr val="bg2"/>
                </a:solidFill>
              </a:rPr>
              <a:t>Example – Teaching Fellow / Senior Teaching Fellow roles</a:t>
            </a:r>
          </a:p>
        </p:txBody>
      </p:sp>
      <p:sp>
        <p:nvSpPr>
          <p:cNvPr id="5" name="Text Placeholder 4">
            <a:extLst>
              <a:ext uri="{FF2B5EF4-FFF2-40B4-BE49-F238E27FC236}">
                <a16:creationId xmlns:a16="http://schemas.microsoft.com/office/drawing/2014/main" id="{951ED479-6368-D94C-C22C-C1F681395821}"/>
              </a:ext>
            </a:extLst>
          </p:cNvPr>
          <p:cNvSpPr>
            <a:spLocks noGrp="1"/>
          </p:cNvSpPr>
          <p:nvPr>
            <p:ph type="body" sz="quarter" idx="10"/>
          </p:nvPr>
        </p:nvSpPr>
        <p:spPr>
          <a:xfrm>
            <a:off x="6275387" y="5059017"/>
            <a:ext cx="5473699" cy="1367771"/>
          </a:xfrm>
        </p:spPr>
        <p:txBody>
          <a:bodyPr/>
          <a:lstStyle/>
          <a:p>
            <a:r>
              <a:rPr lang="en-GB" sz="4800" dirty="0"/>
              <a:t>What is your ‘and’?</a:t>
            </a:r>
          </a:p>
        </p:txBody>
      </p:sp>
    </p:spTree>
    <p:extLst>
      <p:ext uri="{BB962C8B-B14F-4D97-AF65-F5344CB8AC3E}">
        <p14:creationId xmlns:p14="http://schemas.microsoft.com/office/powerpoint/2010/main" val="3707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5FD4E-2A25-926E-CD06-B29B9B5598CE}"/>
              </a:ext>
            </a:extLst>
          </p:cNvPr>
          <p:cNvSpPr>
            <a:spLocks noGrp="1"/>
          </p:cNvSpPr>
          <p:nvPr>
            <p:ph type="title"/>
          </p:nvPr>
        </p:nvSpPr>
        <p:spPr/>
        <p:txBody>
          <a:bodyPr/>
          <a:lstStyle/>
          <a:p>
            <a:r>
              <a:rPr lang="en-GB" sz="3200" dirty="0">
                <a:solidFill>
                  <a:schemeClr val="bg2"/>
                </a:solidFill>
              </a:rPr>
              <a:t>The ‘and’ is often where expertise lies…</a:t>
            </a:r>
          </a:p>
        </p:txBody>
      </p:sp>
      <p:pic>
        <p:nvPicPr>
          <p:cNvPr id="8" name="Picture 2" descr="Bev Webb, 2012">
            <a:extLst>
              <a:ext uri="{FF2B5EF4-FFF2-40B4-BE49-F238E27FC236}">
                <a16:creationId xmlns:a16="http://schemas.microsoft.com/office/drawing/2014/main" id="{EE02B840-3995-7013-9A32-AA0912FB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692" y="2136464"/>
            <a:ext cx="9951389" cy="33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A9171-B4ED-B1A8-163A-60BB820B02C2}"/>
              </a:ext>
            </a:extLst>
          </p:cNvPr>
          <p:cNvSpPr>
            <a:spLocks noGrp="1"/>
          </p:cNvSpPr>
          <p:nvPr>
            <p:ph type="ctrTitle"/>
          </p:nvPr>
        </p:nvSpPr>
        <p:spPr>
          <a:xfrm>
            <a:off x="1767840" y="1989138"/>
            <a:ext cx="9017525" cy="2372252"/>
          </a:xfrm>
        </p:spPr>
        <p:txBody>
          <a:bodyPr>
            <a:noAutofit/>
          </a:bodyPr>
          <a:lstStyle/>
          <a:p>
            <a:r>
              <a:rPr lang="en-GB" sz="2800" b="0" dirty="0">
                <a:effectLst/>
                <a:latin typeface="+mn-lt"/>
                <a:ea typeface="Calibri" panose="020F0502020204030204" pitchFamily="34" charset="0"/>
              </a:rPr>
              <a:t>Leading effective educational change requires educational expertise (e.g. Nelson and Campbell, 2017; Fung, 2017; </a:t>
            </a:r>
            <a:r>
              <a:rPr lang="en-GB" sz="2800" b="0" dirty="0" err="1">
                <a:effectLst/>
                <a:latin typeface="+mn-lt"/>
                <a:ea typeface="Calibri" panose="020F0502020204030204" pitchFamily="34" charset="0"/>
              </a:rPr>
              <a:t>Gorard</a:t>
            </a:r>
            <a:r>
              <a:rPr lang="en-GB" sz="2800" b="0" dirty="0">
                <a:effectLst/>
                <a:latin typeface="+mn-lt"/>
                <a:ea typeface="Calibri" panose="020F0502020204030204" pitchFamily="34" charset="0"/>
              </a:rPr>
              <a:t>, 2020), and educational expertise is more likely to be located in those who choose to study it than it is in traditional discipline-specific researchers. Thus education-focused academics are frequently “positive disruptors” (Akerman, 2020). </a:t>
            </a:r>
            <a:endParaRPr lang="en-GB" sz="2800" b="0" dirty="0">
              <a:latin typeface="+mn-lt"/>
            </a:endParaRPr>
          </a:p>
        </p:txBody>
      </p:sp>
      <p:sp>
        <p:nvSpPr>
          <p:cNvPr id="4" name="Subtitle 3">
            <a:extLst>
              <a:ext uri="{FF2B5EF4-FFF2-40B4-BE49-F238E27FC236}">
                <a16:creationId xmlns:a16="http://schemas.microsoft.com/office/drawing/2014/main" id="{F6AE31B9-50AA-A6BB-719D-104762A3EE57}"/>
              </a:ext>
            </a:extLst>
          </p:cNvPr>
          <p:cNvSpPr>
            <a:spLocks noGrp="1"/>
          </p:cNvSpPr>
          <p:nvPr>
            <p:ph type="subTitle" idx="1"/>
          </p:nvPr>
        </p:nvSpPr>
        <p:spPr>
          <a:xfrm>
            <a:off x="1406631" y="4918286"/>
            <a:ext cx="9378733" cy="1155172"/>
          </a:xfrm>
        </p:spPr>
        <p:txBody>
          <a:bodyPr/>
          <a:lstStyle/>
          <a:p>
            <a:r>
              <a:rPr lang="en-GB" dirty="0">
                <a:hlinkClick r:id="rId2"/>
              </a:rPr>
              <a:t>Hulme (2022)</a:t>
            </a:r>
            <a:endParaRPr lang="en-GB" dirty="0"/>
          </a:p>
        </p:txBody>
      </p:sp>
    </p:spTree>
    <p:extLst>
      <p:ext uri="{BB962C8B-B14F-4D97-AF65-F5344CB8AC3E}">
        <p14:creationId xmlns:p14="http://schemas.microsoft.com/office/powerpoint/2010/main" val="341384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DAB91-5AE6-A342-A115-A95B9A51FFBF}"/>
              </a:ext>
            </a:extLst>
          </p:cNvPr>
          <p:cNvSpPr>
            <a:spLocks noGrp="1"/>
          </p:cNvSpPr>
          <p:nvPr>
            <p:ph sz="half" idx="1"/>
          </p:nvPr>
        </p:nvSpPr>
        <p:spPr/>
        <p:txBody>
          <a:bodyPr/>
          <a:lstStyle/>
          <a:p>
            <a:pPr marL="0" indent="0">
              <a:buNone/>
            </a:pPr>
            <a:r>
              <a:rPr lang="en-GB" sz="2000" dirty="0" err="1">
                <a:hlinkClick r:id="rId3"/>
              </a:rPr>
              <a:t>Trigwell</a:t>
            </a:r>
            <a:r>
              <a:rPr lang="en-GB" sz="2000" dirty="0">
                <a:hlinkClick r:id="rId3"/>
              </a:rPr>
              <a:t> (2013) </a:t>
            </a:r>
            <a:r>
              <a:rPr lang="en-GB" sz="2000" dirty="0"/>
              <a:t>– scholarship (of teaching and learning / </a:t>
            </a:r>
            <a:r>
              <a:rPr lang="en-GB" sz="2000" dirty="0" err="1"/>
              <a:t>SoTL</a:t>
            </a:r>
            <a:r>
              <a:rPr lang="en-GB" sz="2000" dirty="0"/>
              <a:t>) has many  (contested) definitions and many purposes. Generally: </a:t>
            </a:r>
          </a:p>
          <a:p>
            <a:r>
              <a:rPr lang="en-GB" sz="2800" dirty="0"/>
              <a:t> Improving and enhancing teaching, learning, assessment, and more</a:t>
            </a:r>
          </a:p>
          <a:p>
            <a:r>
              <a:rPr lang="en-GB" sz="2800" dirty="0"/>
              <a:t> Evaluating and determining ‘quality’</a:t>
            </a:r>
          </a:p>
          <a:p>
            <a:r>
              <a:rPr lang="en-GB" sz="2800" dirty="0"/>
              <a:t> Evidence-based and systematic</a:t>
            </a:r>
          </a:p>
          <a:p>
            <a:endParaRPr lang="en-GB" dirty="0"/>
          </a:p>
        </p:txBody>
      </p:sp>
      <p:sp>
        <p:nvSpPr>
          <p:cNvPr id="3" name="Title 2">
            <a:extLst>
              <a:ext uri="{FF2B5EF4-FFF2-40B4-BE49-F238E27FC236}">
                <a16:creationId xmlns:a16="http://schemas.microsoft.com/office/drawing/2014/main" id="{AB45FFDC-E3E2-EF0F-571A-EDF33D02A081}"/>
              </a:ext>
            </a:extLst>
          </p:cNvPr>
          <p:cNvSpPr>
            <a:spLocks noGrp="1"/>
          </p:cNvSpPr>
          <p:nvPr>
            <p:ph type="title"/>
          </p:nvPr>
        </p:nvSpPr>
        <p:spPr>
          <a:xfrm>
            <a:off x="442914" y="800100"/>
            <a:ext cx="11306174" cy="1001983"/>
          </a:xfrm>
        </p:spPr>
        <p:txBody>
          <a:bodyPr/>
          <a:lstStyle/>
          <a:p>
            <a:r>
              <a:rPr lang="en-GB" sz="2800" dirty="0">
                <a:solidFill>
                  <a:schemeClr val="bg2"/>
                </a:solidFill>
              </a:rPr>
              <a:t>So what is scholarship? </a:t>
            </a:r>
          </a:p>
        </p:txBody>
      </p:sp>
    </p:spTree>
    <p:extLst>
      <p:ext uri="{BB962C8B-B14F-4D97-AF65-F5344CB8AC3E}">
        <p14:creationId xmlns:p14="http://schemas.microsoft.com/office/powerpoint/2010/main" val="351266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BDC6E-A179-E2D8-D3BC-C9EC4B898C70}"/>
              </a:ext>
            </a:extLst>
          </p:cNvPr>
          <p:cNvSpPr>
            <a:spLocks noGrp="1"/>
          </p:cNvSpPr>
          <p:nvPr>
            <p:ph type="title"/>
          </p:nvPr>
        </p:nvSpPr>
        <p:spPr/>
        <p:txBody>
          <a:bodyPr/>
          <a:lstStyle/>
          <a:p>
            <a:r>
              <a:rPr lang="en-GB" dirty="0"/>
              <a:t>Scholarship means “going meta”</a:t>
            </a:r>
          </a:p>
        </p:txBody>
      </p:sp>
      <p:sp>
        <p:nvSpPr>
          <p:cNvPr id="5" name="Speech Bubble: Rectangle with Corners Rounded 4">
            <a:extLst>
              <a:ext uri="{FF2B5EF4-FFF2-40B4-BE49-F238E27FC236}">
                <a16:creationId xmlns:a16="http://schemas.microsoft.com/office/drawing/2014/main" id="{C0C6F6AF-8143-5E6F-2CCB-07965C7FF7BB}"/>
              </a:ext>
            </a:extLst>
          </p:cNvPr>
          <p:cNvSpPr/>
          <p:nvPr/>
        </p:nvSpPr>
        <p:spPr>
          <a:xfrm>
            <a:off x="45880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563C1"/>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Hutchings and Shulman (1999</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“A scholarship of teaching is not synonymous with excellent teaching. It requires a kind of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‘going meta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in which faculty frame and systematically investigate questions related to student learning—the conditions under which it occurs, what it looks like, how to deepen it, and so forth—and do so with an eye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not only to improving their own classroom but to advancing practice beyond it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a:t>
            </a:r>
            <a:endParaRPr kumimoji="0" lang="en-GB" alt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 name="Speech Bubble: Rectangle with Corners Rounded 5">
            <a:extLst>
              <a:ext uri="{FF2B5EF4-FFF2-40B4-BE49-F238E27FC236}">
                <a16:creationId xmlns:a16="http://schemas.microsoft.com/office/drawing/2014/main" id="{E8BEAB3C-7E52-A839-13C4-7FA731E1DC0F}"/>
              </a:ext>
            </a:extLst>
          </p:cNvPr>
          <p:cNvSpPr/>
          <p:nvPr/>
        </p:nvSpPr>
        <p:spPr>
          <a:xfrm>
            <a:off x="623265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chemeClr val="accent2">
                    <a:lumMod val="60000"/>
                    <a:lumOff val="40000"/>
                  </a:schemeClr>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Shulman (1999):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“An act of intelligence or artistic creation becomes scholarship when it possesses at least three attributes: it becomes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public</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 it becomes an object of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critical review and evaluation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by members of one’s community, and members of one’s community begin to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use, build upon, and develop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those acts of mind and creation”</a:t>
            </a:r>
          </a:p>
        </p:txBody>
      </p:sp>
      <p:cxnSp>
        <p:nvCxnSpPr>
          <p:cNvPr id="2" name="Straight Arrow Connector 1">
            <a:extLst>
              <a:ext uri="{FF2B5EF4-FFF2-40B4-BE49-F238E27FC236}">
                <a16:creationId xmlns:a16="http://schemas.microsoft.com/office/drawing/2014/main" id="{BF43F985-373A-22ED-291B-FC53B5826BDA}"/>
              </a:ext>
            </a:extLst>
          </p:cNvPr>
          <p:cNvCxnSpPr>
            <a:cxnSpLocks/>
          </p:cNvCxnSpPr>
          <p:nvPr/>
        </p:nvCxnSpPr>
        <p:spPr>
          <a:xfrm>
            <a:off x="6749716" y="1371600"/>
            <a:ext cx="2466473" cy="3525253"/>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ADC1D9-78BD-60A0-D5D6-2680377EC8EA}"/>
              </a:ext>
            </a:extLst>
          </p:cNvPr>
          <p:cNvSpPr txBox="1"/>
          <p:nvPr/>
        </p:nvSpPr>
        <p:spPr>
          <a:xfrm>
            <a:off x="4824663" y="625642"/>
            <a:ext cx="2117558" cy="598357"/>
          </a:xfrm>
          <a:prstGeom prst="rect">
            <a:avLst/>
          </a:prstGeom>
          <a:noFill/>
        </p:spPr>
        <p:txBody>
          <a:bodyPr wrap="square" lIns="0" tIns="0" rIns="0" bIns="0" rtlCol="0">
            <a:noAutofit/>
          </a:bodyPr>
          <a:lstStyle/>
          <a:p>
            <a:pPr algn="l"/>
            <a:r>
              <a:rPr lang="en-GB" sz="4400" b="1" dirty="0">
                <a:solidFill>
                  <a:srgbClr val="7030A0"/>
                </a:solidFill>
              </a:rPr>
              <a:t>IMPACT</a:t>
            </a:r>
          </a:p>
        </p:txBody>
      </p:sp>
      <p:cxnSp>
        <p:nvCxnSpPr>
          <p:cNvPr id="7" name="Straight Arrow Connector 6">
            <a:extLst>
              <a:ext uri="{FF2B5EF4-FFF2-40B4-BE49-F238E27FC236}">
                <a16:creationId xmlns:a16="http://schemas.microsoft.com/office/drawing/2014/main" id="{4009FA7E-3057-D144-0230-F1B618FFB27E}"/>
              </a:ext>
            </a:extLst>
          </p:cNvPr>
          <p:cNvCxnSpPr>
            <a:cxnSpLocks/>
          </p:cNvCxnSpPr>
          <p:nvPr/>
        </p:nvCxnSpPr>
        <p:spPr>
          <a:xfrm flipH="1">
            <a:off x="3320716" y="1288492"/>
            <a:ext cx="2137327" cy="3755962"/>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0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1516</Words>
  <Application>Microsoft Office PowerPoint</Application>
  <PresentationFormat>Widescreen</PresentationFormat>
  <Paragraphs>152</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-apple-system</vt:lpstr>
      <vt:lpstr>System Font Regular</vt:lpstr>
      <vt:lpstr>Arial</vt:lpstr>
      <vt:lpstr>Calibri</vt:lpstr>
      <vt:lpstr>Cambria</vt:lpstr>
      <vt:lpstr>Segoe UI Historic</vt:lpstr>
      <vt:lpstr>Times New Roman</vt:lpstr>
      <vt:lpstr>Office Theme</vt:lpstr>
      <vt:lpstr>Shining a spotlight on scholarship: Building and developing your profile in an education-focused career in psychology</vt:lpstr>
      <vt:lpstr>PowerPoint Presentation</vt:lpstr>
      <vt:lpstr>Academic staff in UK universities (HESA)</vt:lpstr>
      <vt:lpstr>Teaching “only”?</vt:lpstr>
      <vt:lpstr>Example – Teaching Fellow / Senior Teaching Fellow roles</vt:lpstr>
      <vt:lpstr>The ‘and’ is often where expertise lies…</vt:lpstr>
      <vt:lpstr>Leading effective educational change requires educational expertise (e.g. Nelson and Campbell, 2017; Fung, 2017; Gorard, 2020), and educational expertise is more likely to be located in those who choose to study it than it is in traditional discipline-specific researchers. Thus education-focused academics are frequently “positive disruptors” (Akerman, 2020). </vt:lpstr>
      <vt:lpstr>So what is scholarship? </vt:lpstr>
      <vt:lpstr>Scholarship means “going meta”</vt:lpstr>
      <vt:lpstr>PowerPoint Presentation</vt:lpstr>
      <vt:lpstr>PowerPoint Presentation</vt:lpstr>
      <vt:lpstr>PowerPoint Presentation</vt:lpstr>
      <vt:lpstr>PowerPoint Presentation</vt:lpstr>
      <vt:lpstr>PowerPoint Presentation</vt:lpstr>
      <vt:lpstr>The BOGOF model of scholarship</vt:lpstr>
      <vt:lpstr>Reward and recognition</vt:lpstr>
      <vt:lpstr>There are relatively few teaching-focussed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vt:lpstr>
      <vt:lpstr>Networks</vt:lpstr>
      <vt:lpstr>What difference will you make, and how can you plan to achieve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Gallacher, Jonathan</cp:lastModifiedBy>
  <cp:revision>46</cp:revision>
  <dcterms:created xsi:type="dcterms:W3CDTF">2019-08-05T19:02:23Z</dcterms:created>
  <dcterms:modified xsi:type="dcterms:W3CDTF">2025-09-11T10:36:18Z</dcterms:modified>
</cp:coreProperties>
</file>