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8" r:id="rId5"/>
    <p:sldId id="259" r:id="rId6"/>
    <p:sldId id="283" r:id="rId7"/>
    <p:sldId id="284" r:id="rId8"/>
    <p:sldId id="260" r:id="rId9"/>
    <p:sldId id="285" r:id="rId10"/>
    <p:sldId id="286" r:id="rId11"/>
    <p:sldId id="297" r:id="rId12"/>
    <p:sldId id="287" r:id="rId13"/>
    <p:sldId id="263" r:id="rId14"/>
    <p:sldId id="289" r:id="rId15"/>
    <p:sldId id="288" r:id="rId16"/>
    <p:sldId id="290" r:id="rId17"/>
    <p:sldId id="291" r:id="rId18"/>
    <p:sldId id="292" r:id="rId19"/>
    <p:sldId id="293" r:id="rId20"/>
    <p:sldId id="294" r:id="rId21"/>
    <p:sldId id="295" r:id="rId22"/>
    <p:sldId id="299" r:id="rId23"/>
    <p:sldId id="300" r:id="rId24"/>
    <p:sldId id="296"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B5B0AC"/>
    <a:srgbClr val="6F6258"/>
    <a:srgbClr val="E5E5E5"/>
    <a:srgbClr val="EC6D86"/>
    <a:srgbClr val="E6005B"/>
    <a:srgbClr val="9E043D"/>
    <a:srgbClr val="BB3F07"/>
    <a:srgbClr val="C7D533"/>
    <a:srgbClr val="821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p:restoredTop sz="82609" autoAdjust="0"/>
  </p:normalViewPr>
  <p:slideViewPr>
    <p:cSldViewPr snapToGrid="0" snapToObjects="1">
      <p:cViewPr varScale="1">
        <p:scale>
          <a:sx n="91" d="100"/>
          <a:sy n="91" d="100"/>
        </p:scale>
        <p:origin x="1056"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sa.ac.uk/data-and-analysis/statistical-first-releases?date_filter%5Bvalue%5D%5Byear%5D=&amp;topic%5B%5D=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sz="1800" b="1" i="0" dirty="0">
                <a:solidFill>
                  <a:srgbClr val="000000"/>
                </a:solidFill>
                <a:effectLst/>
                <a:latin typeface="Calibri" panose="020F0502020204030204" pitchFamily="34" charset="0"/>
              </a:rPr>
              <a:t>Title:</a:t>
            </a: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Shining a spotlight on scholarship: building and developing your profile in an education-focused career</a:t>
            </a:r>
          </a:p>
          <a:p>
            <a:pPr algn="l"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fontAlgn="base"/>
            <a:r>
              <a:rPr lang="en-GB" sz="1800" b="1" i="0" dirty="0">
                <a:solidFill>
                  <a:srgbClr val="000000"/>
                </a:solidFill>
                <a:effectLst/>
                <a:latin typeface="Calibri" panose="020F0502020204030204" pitchFamily="34" charset="0"/>
              </a:rPr>
              <a:t>Abstract:</a:t>
            </a: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The number and proportion of academics employed on education-focused career pathways has grown considerably in recent years (HESA, 2023), but the nature of their role and their contributions to universities above and beyond teaching and educational leadership can be misunderstood and sometimes undervalued. In this talk, Julie will share her own scholarship journey and her national work in supporting education-focused professorial promotions. She'll lead us through exploring the nature of scholarship, the diverse ways in which scholarship can be 'done' and disseminated, and discussing what it means to develop a meaningful academic career and expertise to professorial level while on an education-focused career pathway. There will be plenty of opportunities for discussion and questions throughout.</a:t>
            </a:r>
          </a:p>
          <a:p>
            <a:pPr algn="l"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fontAlgn="base"/>
            <a:r>
              <a:rPr lang="en-GB" sz="1800" b="1" i="0" dirty="0">
                <a:solidFill>
                  <a:srgbClr val="000000"/>
                </a:solidFill>
                <a:effectLst/>
                <a:latin typeface="Calibri" panose="020F0502020204030204" pitchFamily="34" charset="0"/>
              </a:rPr>
              <a:t>Bio:</a:t>
            </a:r>
            <a:endParaRPr lang="en-GB" sz="1800" b="0" i="0" dirty="0">
              <a:solidFill>
                <a:srgbClr val="000000"/>
              </a:solidFill>
              <a:effectLst/>
              <a:latin typeface="Calibri" panose="020F0502020204030204" pitchFamily="34" charset="0"/>
            </a:endParaRPr>
          </a:p>
          <a:p>
            <a:pPr algn="l" fontAlgn="base"/>
            <a:r>
              <a:rPr lang="en-GB" sz="1800" b="0" i="0" dirty="0">
                <a:solidFill>
                  <a:srgbClr val="000000"/>
                </a:solidFill>
                <a:effectLst/>
                <a:latin typeface="Calibri" panose="020F0502020204030204" pitchFamily="34" charset="0"/>
              </a:rPr>
              <a:t>Julie is Professor in Psychology Education at Nottingham Trent University. She is a Chartered Psychologist, Principal Fellow of the HEA, and a National Teaching Fellow, and applies psychological theory and research methods to better understand and enhance learning and teaching in higher education. As an education-focused academic, Julie is committed to developing understanding and support for other academics on diverse career paths, and set up the successful Profs in Prep network in 2018 to facilitate change across the sector. Julie describes herself as a 'positive disruptor'; she challenges inequity in higher education, champions inclusion, and is always willing to question the status quo.</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a:t>
            </a:fld>
            <a:endParaRPr lang="en-US"/>
          </a:p>
        </p:txBody>
      </p:sp>
    </p:spTree>
    <p:extLst>
      <p:ext uri="{BB962C8B-B14F-4D97-AF65-F5344CB8AC3E}">
        <p14:creationId xmlns:p14="http://schemas.microsoft.com/office/powerpoint/2010/main" val="28387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240k academic staff – 35% are teaching only = 84,000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71413"/>
                </a:solidFill>
                <a:effectLst/>
                <a:latin typeface="Arial" panose="020B0604020202020204" pitchFamily="34" charset="0"/>
              </a:rPr>
              <a:t>“A further 36% of academic staff were on teaching only contracts. This percentage has steadily increased year-on-year since </a:t>
            </a:r>
            <a:r>
              <a:rPr lang="en-GB" b="0" i="0" dirty="0">
                <a:solidFill>
                  <a:srgbClr val="171413"/>
                </a:solidFill>
                <a:effectLst/>
                <a:latin typeface="Arial" panose="020B0604020202020204" pitchFamily="34" charset="0"/>
                <a:hlinkClick r:id="rId3"/>
              </a:rPr>
              <a:t>2015/16</a:t>
            </a:r>
            <a:r>
              <a:rPr lang="en-GB" b="0" i="0" dirty="0">
                <a:solidFill>
                  <a:srgbClr val="171413"/>
                </a:solidFill>
                <a:effectLst/>
                <a:latin typeface="Arial" panose="020B0604020202020204" pitchFamily="34" charset="0"/>
              </a:rPr>
              <a:t>, when it was 26%.” – has risen year on year since 2012.</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9632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4</a:t>
            </a:fld>
            <a:endParaRPr lang="en-US"/>
          </a:p>
        </p:txBody>
      </p:sp>
    </p:spTree>
    <p:extLst>
      <p:ext uri="{BB962C8B-B14F-4D97-AF65-F5344CB8AC3E}">
        <p14:creationId xmlns:p14="http://schemas.microsoft.com/office/powerpoint/2010/main" val="191604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12</a:t>
            </a:fld>
            <a:endParaRPr lang="en-US"/>
          </a:p>
        </p:txBody>
      </p:sp>
    </p:spTree>
    <p:extLst>
      <p:ext uri="{BB962C8B-B14F-4D97-AF65-F5344CB8AC3E}">
        <p14:creationId xmlns:p14="http://schemas.microsoft.com/office/powerpoint/2010/main" val="5989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28/04/2025</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28/04/2025</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28/04/2025</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link.springer.com/referenceworkentry/10.1007/978-3-030-26248-8_42-2"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depts.washington.edu/gs630/Spring/Boyer.pdf"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jstor.org/stable/10.2979/teachlearninqu.1.1.95?seq=2#metadata_info_tab_conten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tandfonline.com/doi/abs/10.1080/00091389909602695" TargetMode="External"/><Relationship Id="rId2" Type="http://schemas.openxmlformats.org/officeDocument/2006/relationships/hyperlink" Target="https://www.tandfonline.com/doi/abs/10.1080/00091389909604218"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holarworks.iu.edu/journals/index.php/josotl/article/view/13623"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advance-he.ac.uk/news-and-views/guiding-principles-reward-recognition-teachin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HETEACHINGNETWORK@JISCMAIL.AC.UK" TargetMode="External"/><Relationship Id="rId2" Type="http://schemas.openxmlformats.org/officeDocument/2006/relationships/hyperlink" Target="mailto:Julie.Hulme@ntu.ac.uk" TargetMode="External"/><Relationship Id="rId1" Type="http://schemas.openxmlformats.org/officeDocument/2006/relationships/slideLayout" Target="../slideLayouts/slideLayout4.xml"/><Relationship Id="rId6" Type="http://schemas.openxmlformats.org/officeDocument/2006/relationships/hyperlink" Target="https://ntrepository.com/home/" TargetMode="External"/><Relationship Id="rId5" Type="http://schemas.openxmlformats.org/officeDocument/2006/relationships/hyperlink" Target="https://issotl.com/" TargetMode="External"/><Relationship Id="rId4" Type="http://schemas.openxmlformats.org/officeDocument/2006/relationships/hyperlink" Target="https://jiscmail.ac.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hesa.ac.uk/data-and-analysis/staff/employment-condition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taylorfrancis.com/chapters/edit/10.4324/9781003037569-13/supporting-developing-teaching-focused-individuals-professorial-level-julie-hulme"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1CF6-297D-0B43-95E4-97915F7C6A82}"/>
              </a:ext>
            </a:extLst>
          </p:cNvPr>
          <p:cNvSpPr>
            <a:spLocks noGrp="1"/>
          </p:cNvSpPr>
          <p:nvPr>
            <p:ph type="ctrTitle"/>
          </p:nvPr>
        </p:nvSpPr>
        <p:spPr/>
        <p:txBody>
          <a:bodyPr>
            <a:noAutofit/>
          </a:bodyPr>
          <a:lstStyle/>
          <a:p>
            <a:r>
              <a:rPr lang="en-US" sz="4000" dirty="0"/>
              <a:t>Shining a spotlight on scholarship: building and developing your profile in an education-focused career</a:t>
            </a:r>
          </a:p>
        </p:txBody>
      </p:sp>
      <p:sp>
        <p:nvSpPr>
          <p:cNvPr id="3" name="Subtitle 2">
            <a:extLst>
              <a:ext uri="{FF2B5EF4-FFF2-40B4-BE49-F238E27FC236}">
                <a16:creationId xmlns:a16="http://schemas.microsoft.com/office/drawing/2014/main" id="{DBC11921-5995-7B49-B6B9-876BA3EC0B1B}"/>
              </a:ext>
            </a:extLst>
          </p:cNvPr>
          <p:cNvSpPr>
            <a:spLocks noGrp="1"/>
          </p:cNvSpPr>
          <p:nvPr>
            <p:ph type="subTitle" idx="1"/>
          </p:nvPr>
        </p:nvSpPr>
        <p:spPr/>
        <p:txBody>
          <a:bodyPr>
            <a:normAutofit fontScale="70000" lnSpcReduction="20000"/>
          </a:bodyPr>
          <a:lstStyle/>
          <a:p>
            <a:r>
              <a:rPr lang="en-US" dirty="0"/>
              <a:t>Professor Julie Hulme</a:t>
            </a:r>
          </a:p>
          <a:p>
            <a:r>
              <a:rPr lang="en-US" dirty="0">
                <a:hlinkClick r:id="rId3"/>
              </a:rPr>
              <a:t>Julie.Hulme@ntu.ac.uk</a:t>
            </a:r>
            <a:endParaRPr lang="en-US" dirty="0"/>
          </a:p>
          <a:p>
            <a:r>
              <a:rPr lang="en-US" dirty="0"/>
              <a:t>@JulieH_Psyc </a:t>
            </a:r>
          </a:p>
        </p:txBody>
      </p:sp>
      <p:sp>
        <p:nvSpPr>
          <p:cNvPr id="4" name="Date Placeholder 3">
            <a:extLst>
              <a:ext uri="{FF2B5EF4-FFF2-40B4-BE49-F238E27FC236}">
                <a16:creationId xmlns:a16="http://schemas.microsoft.com/office/drawing/2014/main" id="{BFEF3C35-C6E3-6141-B965-5A804863DF87}"/>
              </a:ext>
            </a:extLst>
          </p:cNvPr>
          <p:cNvSpPr>
            <a:spLocks noGrp="1"/>
          </p:cNvSpPr>
          <p:nvPr>
            <p:ph type="dt" sz="half" idx="10"/>
          </p:nvPr>
        </p:nvSpPr>
        <p:spPr/>
        <p:txBody>
          <a:bodyPr/>
          <a:lstStyle/>
          <a:p>
            <a:r>
              <a:rPr lang="en-US" dirty="0"/>
              <a:t>1</a:t>
            </a:r>
            <a:r>
              <a:rPr lang="en-US" baseline="30000" dirty="0"/>
              <a:t>st</a:t>
            </a:r>
            <a:r>
              <a:rPr lang="en-US" dirty="0"/>
              <a:t> March 2024</a:t>
            </a:r>
          </a:p>
        </p:txBody>
      </p:sp>
    </p:spTree>
    <p:extLst>
      <p:ext uri="{BB962C8B-B14F-4D97-AF65-F5344CB8AC3E}">
        <p14:creationId xmlns:p14="http://schemas.microsoft.com/office/powerpoint/2010/main" val="329943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46836A-CAB9-2144-B576-A2DBE2DA273C}"/>
              </a:ext>
            </a:extLst>
          </p:cNvPr>
          <p:cNvSpPr>
            <a:spLocks noGrp="1"/>
          </p:cNvSpPr>
          <p:nvPr>
            <p:ph type="ctrTitle"/>
          </p:nvPr>
        </p:nvSpPr>
        <p:spPr/>
        <p:txBody>
          <a:bodyPr>
            <a:normAutofit fontScale="90000"/>
          </a:bodyPr>
          <a:lstStyle/>
          <a:p>
            <a:r>
              <a:rPr lang="en-US" i="1" dirty="0"/>
              <a:t>Psychological literacy </a:t>
            </a:r>
            <a:r>
              <a:rPr lang="en-US" dirty="0"/>
              <a:t>– the ability to apply psychology to achieve goals in personal, professional, and community (local to global) life</a:t>
            </a:r>
            <a:br>
              <a:rPr lang="en-US" dirty="0"/>
            </a:br>
            <a:endParaRPr lang="en-US" dirty="0"/>
          </a:p>
        </p:txBody>
      </p:sp>
      <p:sp>
        <p:nvSpPr>
          <p:cNvPr id="4" name="Subtitle 3">
            <a:extLst>
              <a:ext uri="{FF2B5EF4-FFF2-40B4-BE49-F238E27FC236}">
                <a16:creationId xmlns:a16="http://schemas.microsoft.com/office/drawing/2014/main" id="{4FDC1821-8D51-F648-942A-B522D548A1C9}"/>
              </a:ext>
            </a:extLst>
          </p:cNvPr>
          <p:cNvSpPr>
            <a:spLocks noGrp="1"/>
          </p:cNvSpPr>
          <p:nvPr>
            <p:ph type="subTitle" idx="1"/>
          </p:nvPr>
        </p:nvSpPr>
        <p:spPr/>
        <p:txBody>
          <a:bodyPr>
            <a:normAutofit fontScale="92500" lnSpcReduction="20000"/>
          </a:bodyPr>
          <a:lstStyle/>
          <a:p>
            <a:r>
              <a:rPr lang="en-US" dirty="0"/>
              <a:t>I wanted to use my knowledge and skills in psychology to improve the lives of my students and my colleagues. I also wanted to progress in my career!</a:t>
            </a:r>
          </a:p>
        </p:txBody>
      </p:sp>
      <p:sp>
        <p:nvSpPr>
          <p:cNvPr id="6" name="Text Placeholder 5">
            <a:extLst>
              <a:ext uri="{FF2B5EF4-FFF2-40B4-BE49-F238E27FC236}">
                <a16:creationId xmlns:a16="http://schemas.microsoft.com/office/drawing/2014/main" id="{A3740765-2074-1982-528D-9CC56FFDA6F0}"/>
              </a:ext>
            </a:extLst>
          </p:cNvPr>
          <p:cNvSpPr>
            <a:spLocks noGrp="1"/>
          </p:cNvSpPr>
          <p:nvPr>
            <p:ph type="body" sz="quarter" idx="10"/>
          </p:nvPr>
        </p:nvSpPr>
        <p:spPr>
          <a:xfrm>
            <a:off x="6275387" y="6060440"/>
            <a:ext cx="5473699" cy="368888"/>
          </a:xfrm>
        </p:spPr>
        <p:txBody>
          <a:bodyPr/>
          <a:lstStyle/>
          <a:p>
            <a:r>
              <a:rPr lang="en-GB" dirty="0">
                <a:hlinkClick r:id="rId2"/>
              </a:rPr>
              <a:t>See Hulme &amp; Cranney (2022)</a:t>
            </a:r>
            <a:endParaRPr lang="en-GB" dirty="0"/>
          </a:p>
        </p:txBody>
      </p:sp>
    </p:spTree>
    <p:extLst>
      <p:ext uri="{BB962C8B-B14F-4D97-AF65-F5344CB8AC3E}">
        <p14:creationId xmlns:p14="http://schemas.microsoft.com/office/powerpoint/2010/main" val="184680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diagram&#10;&#10;Description automatically generated">
            <a:extLst>
              <a:ext uri="{FF2B5EF4-FFF2-40B4-BE49-F238E27FC236}">
                <a16:creationId xmlns:a16="http://schemas.microsoft.com/office/drawing/2014/main" id="{7E995305-B1A9-1847-DC3E-85CC54ED0FBB}"/>
              </a:ext>
            </a:extLst>
          </p:cNvPr>
          <p:cNvPicPr>
            <a:picLocks noGrp="1" noChangeAspect="1"/>
          </p:cNvPicPr>
          <p:nvPr>
            <p:ph sz="half" idx="1"/>
          </p:nvPr>
        </p:nvPicPr>
        <p:blipFill>
          <a:blip r:embed="rId2"/>
          <a:stretch>
            <a:fillRect/>
          </a:stretch>
        </p:blipFill>
        <p:spPr>
          <a:xfrm>
            <a:off x="3517749" y="1989138"/>
            <a:ext cx="5156503" cy="3708400"/>
          </a:xfrm>
        </p:spPr>
      </p:pic>
      <p:sp>
        <p:nvSpPr>
          <p:cNvPr id="3" name="Title 2">
            <a:extLst>
              <a:ext uri="{FF2B5EF4-FFF2-40B4-BE49-F238E27FC236}">
                <a16:creationId xmlns:a16="http://schemas.microsoft.com/office/drawing/2014/main" id="{0C9E2CF8-04AA-EE82-0F6B-79F34165A738}"/>
              </a:ext>
            </a:extLst>
          </p:cNvPr>
          <p:cNvSpPr>
            <a:spLocks noGrp="1"/>
          </p:cNvSpPr>
          <p:nvPr>
            <p:ph type="title"/>
          </p:nvPr>
        </p:nvSpPr>
        <p:spPr/>
        <p:txBody>
          <a:bodyPr/>
          <a:lstStyle/>
          <a:p>
            <a:r>
              <a:rPr lang="en-GB" dirty="0"/>
              <a:t>So what is scholarship? </a:t>
            </a:r>
          </a:p>
        </p:txBody>
      </p:sp>
      <p:sp>
        <p:nvSpPr>
          <p:cNvPr id="4" name="Text Placeholder 3">
            <a:extLst>
              <a:ext uri="{FF2B5EF4-FFF2-40B4-BE49-F238E27FC236}">
                <a16:creationId xmlns:a16="http://schemas.microsoft.com/office/drawing/2014/main" id="{8976AB3C-5D9F-0A4C-FDAB-ED93ADF8BD0E}"/>
              </a:ext>
            </a:extLst>
          </p:cNvPr>
          <p:cNvSpPr>
            <a:spLocks noGrp="1"/>
          </p:cNvSpPr>
          <p:nvPr>
            <p:ph type="body" sz="quarter" idx="10"/>
          </p:nvPr>
        </p:nvSpPr>
        <p:spPr/>
        <p:txBody>
          <a:bodyPr/>
          <a:lstStyle/>
          <a:p>
            <a:r>
              <a:rPr lang="en-US" altLang="en-US" sz="1800" dirty="0">
                <a:hlinkClick r:id="rId3"/>
              </a:rPr>
              <a:t>Boyer (1990)</a:t>
            </a:r>
            <a:endParaRPr lang="en-GB" dirty="0"/>
          </a:p>
        </p:txBody>
      </p:sp>
    </p:spTree>
    <p:extLst>
      <p:ext uri="{BB962C8B-B14F-4D97-AF65-F5344CB8AC3E}">
        <p14:creationId xmlns:p14="http://schemas.microsoft.com/office/powerpoint/2010/main" val="10858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DAB91-5AE6-A342-A115-A95B9A51FFBF}"/>
              </a:ext>
            </a:extLst>
          </p:cNvPr>
          <p:cNvSpPr>
            <a:spLocks noGrp="1"/>
          </p:cNvSpPr>
          <p:nvPr>
            <p:ph sz="half" idx="1"/>
          </p:nvPr>
        </p:nvSpPr>
        <p:spPr/>
        <p:txBody>
          <a:bodyPr>
            <a:normAutofit lnSpcReduction="10000"/>
          </a:bodyPr>
          <a:lstStyle/>
          <a:p>
            <a:pPr marL="0" indent="0">
              <a:buNone/>
            </a:pPr>
            <a:r>
              <a:rPr lang="en-GB" sz="2000" dirty="0" err="1">
                <a:hlinkClick r:id="rId3"/>
              </a:rPr>
              <a:t>Trigwell</a:t>
            </a:r>
            <a:r>
              <a:rPr lang="en-GB" sz="2000" dirty="0">
                <a:hlinkClick r:id="rId3"/>
              </a:rPr>
              <a:t> (2013) </a:t>
            </a:r>
            <a:r>
              <a:rPr lang="en-GB" sz="2000" dirty="0"/>
              <a:t>– scholarship (of teaching and learning / </a:t>
            </a:r>
            <a:r>
              <a:rPr lang="en-GB" sz="2000" dirty="0" err="1"/>
              <a:t>SoTL</a:t>
            </a:r>
            <a:r>
              <a:rPr lang="en-GB" sz="2000" dirty="0"/>
              <a:t>) has many  (contested) definitions and many purposes. Generally: </a:t>
            </a:r>
          </a:p>
          <a:p>
            <a:r>
              <a:rPr lang="en-GB" sz="2800" dirty="0"/>
              <a:t> Improving and enhancing teaching, learning, assessment, and more</a:t>
            </a:r>
          </a:p>
          <a:p>
            <a:r>
              <a:rPr lang="en-GB" sz="2800" dirty="0"/>
              <a:t> Evaluating and determining ‘quality’</a:t>
            </a:r>
          </a:p>
          <a:p>
            <a:r>
              <a:rPr lang="en-GB" sz="2800" dirty="0"/>
              <a:t> Evidence-based and systematic</a:t>
            </a:r>
          </a:p>
          <a:p>
            <a:endParaRPr lang="en-GB" dirty="0"/>
          </a:p>
          <a:p>
            <a:pPr marL="0" indent="0">
              <a:buNone/>
            </a:pPr>
            <a:r>
              <a:rPr lang="en-GB" dirty="0">
                <a:solidFill>
                  <a:schemeClr val="accent1"/>
                </a:solidFill>
              </a:rPr>
              <a:t>In a pracademic context – how do you teach students to become professional practitioners who are ‘work ready’?</a:t>
            </a:r>
          </a:p>
        </p:txBody>
      </p:sp>
      <p:sp>
        <p:nvSpPr>
          <p:cNvPr id="3" name="Title 2">
            <a:extLst>
              <a:ext uri="{FF2B5EF4-FFF2-40B4-BE49-F238E27FC236}">
                <a16:creationId xmlns:a16="http://schemas.microsoft.com/office/drawing/2014/main" id="{AB45FFDC-E3E2-EF0F-571A-EDF33D02A081}"/>
              </a:ext>
            </a:extLst>
          </p:cNvPr>
          <p:cNvSpPr>
            <a:spLocks noGrp="1"/>
          </p:cNvSpPr>
          <p:nvPr>
            <p:ph type="title"/>
          </p:nvPr>
        </p:nvSpPr>
        <p:spPr>
          <a:xfrm>
            <a:off x="442914" y="800100"/>
            <a:ext cx="11306174" cy="1001983"/>
          </a:xfrm>
        </p:spPr>
        <p:txBody>
          <a:bodyPr/>
          <a:lstStyle/>
          <a:p>
            <a:r>
              <a:rPr lang="en-GB" dirty="0"/>
              <a:t>So what is scholarship? </a:t>
            </a:r>
          </a:p>
        </p:txBody>
      </p:sp>
    </p:spTree>
    <p:extLst>
      <p:ext uri="{BB962C8B-B14F-4D97-AF65-F5344CB8AC3E}">
        <p14:creationId xmlns:p14="http://schemas.microsoft.com/office/powerpoint/2010/main" val="351266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BDC6E-A179-E2D8-D3BC-C9EC4B898C70}"/>
              </a:ext>
            </a:extLst>
          </p:cNvPr>
          <p:cNvSpPr>
            <a:spLocks noGrp="1"/>
          </p:cNvSpPr>
          <p:nvPr>
            <p:ph type="title"/>
          </p:nvPr>
        </p:nvSpPr>
        <p:spPr/>
        <p:txBody>
          <a:bodyPr/>
          <a:lstStyle/>
          <a:p>
            <a:r>
              <a:rPr lang="en-GB" dirty="0"/>
              <a:t>Scholarship means “going meta”</a:t>
            </a:r>
          </a:p>
        </p:txBody>
      </p:sp>
      <p:sp>
        <p:nvSpPr>
          <p:cNvPr id="5" name="Speech Bubble: Rectangle with Corners Rounded 4">
            <a:extLst>
              <a:ext uri="{FF2B5EF4-FFF2-40B4-BE49-F238E27FC236}">
                <a16:creationId xmlns:a16="http://schemas.microsoft.com/office/drawing/2014/main" id="{C0C6F6AF-8143-5E6F-2CCB-07965C7FF7BB}"/>
              </a:ext>
            </a:extLst>
          </p:cNvPr>
          <p:cNvSpPr/>
          <p:nvPr/>
        </p:nvSpPr>
        <p:spPr>
          <a:xfrm>
            <a:off x="45880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563C1"/>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Hutchings and Shulman (1999</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“A scholarship of teaching is not synonymous with excellent teaching. It requires a kind of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‘going meta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in which faculty frame and systematically investigate questions related to student learning—the conditions under which it occurs, what it looks like, how to deepen it, and so forth—and do so with an eye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not only to improving their own classroom but to advancing practice beyond it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a:t>
            </a:r>
            <a:endParaRPr kumimoji="0" lang="en-GB" alt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 name="Speech Bubble: Rectangle with Corners Rounded 5">
            <a:extLst>
              <a:ext uri="{FF2B5EF4-FFF2-40B4-BE49-F238E27FC236}">
                <a16:creationId xmlns:a16="http://schemas.microsoft.com/office/drawing/2014/main" id="{E8BEAB3C-7E52-A839-13C4-7FA731E1DC0F}"/>
              </a:ext>
            </a:extLst>
          </p:cNvPr>
          <p:cNvSpPr/>
          <p:nvPr/>
        </p:nvSpPr>
        <p:spPr>
          <a:xfrm>
            <a:off x="623265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chemeClr val="accent2">
                    <a:lumMod val="60000"/>
                    <a:lumOff val="40000"/>
                  </a:schemeClr>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Shulman (1999):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“An act of intelligence or artistic creation becomes scholarship when it possesses at least three attributes: it becomes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public</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 it becomes an object of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critical review and evaluation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by members of one’s community, and members of one’s community begin to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use, build upon, and develop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those acts of mind and creation”</a:t>
            </a:r>
          </a:p>
        </p:txBody>
      </p:sp>
    </p:spTree>
    <p:extLst>
      <p:ext uri="{BB962C8B-B14F-4D97-AF65-F5344CB8AC3E}">
        <p14:creationId xmlns:p14="http://schemas.microsoft.com/office/powerpoint/2010/main" val="21800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213A-FE46-7092-3F20-F5F2F9879A5E}"/>
              </a:ext>
            </a:extLst>
          </p:cNvPr>
          <p:cNvSpPr>
            <a:spLocks noGrp="1"/>
          </p:cNvSpPr>
          <p:nvPr>
            <p:ph type="title"/>
          </p:nvPr>
        </p:nvSpPr>
        <p:spPr>
          <a:xfrm>
            <a:off x="876693" y="741391"/>
            <a:ext cx="3455821" cy="1616203"/>
          </a:xfrm>
        </p:spPr>
        <p:txBody>
          <a:bodyPr vert="horz" lIns="91440" tIns="45720" rIns="91440" bIns="45720" rtlCol="0" anchor="b">
            <a:normAutofit/>
          </a:bodyPr>
          <a:lstStyle/>
          <a:p>
            <a:pPr>
              <a:lnSpc>
                <a:spcPct val="90000"/>
              </a:lnSpc>
            </a:pPr>
            <a:r>
              <a:rPr lang="en-US" sz="3200">
                <a:solidFill>
                  <a:schemeClr val="tx1"/>
                </a:solidFill>
                <a:latin typeface="+mj-lt"/>
                <a:cs typeface="+mj-cs"/>
              </a:rPr>
              <a:t>Going meta!</a:t>
            </a:r>
          </a:p>
        </p:txBody>
      </p:sp>
      <p:sp>
        <p:nvSpPr>
          <p:cNvPr id="5" name="Text Placeholder 3">
            <a:extLst>
              <a:ext uri="{FF2B5EF4-FFF2-40B4-BE49-F238E27FC236}">
                <a16:creationId xmlns:a16="http://schemas.microsoft.com/office/drawing/2014/main" id="{C50E93A1-FBB7-DAAF-67E6-75FAFD5E78E7}"/>
              </a:ext>
            </a:extLst>
          </p:cNvPr>
          <p:cNvSpPr txBox="1">
            <a:spLocks/>
          </p:cNvSpPr>
          <p:nvPr/>
        </p:nvSpPr>
        <p:spPr>
          <a:xfrm>
            <a:off x="876693" y="2533476"/>
            <a:ext cx="3455821" cy="344783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Arial" panose="020B0604020202020204" pitchFamily="34" charset="0"/>
              <a:buChar char="•"/>
            </a:pPr>
            <a:r>
              <a:rPr lang="en-US" sz="2000">
                <a:latin typeface="+mn-lt"/>
                <a:cs typeface="+mn-cs"/>
              </a:rPr>
              <a:t>Who can see your work?</a:t>
            </a:r>
          </a:p>
          <a:p>
            <a:pPr>
              <a:lnSpc>
                <a:spcPct val="90000"/>
              </a:lnSpc>
              <a:buFont typeface="Arial" panose="020B0604020202020204" pitchFamily="34" charset="0"/>
              <a:buChar char="•"/>
            </a:pPr>
            <a:r>
              <a:rPr lang="en-US" sz="2000">
                <a:latin typeface="+mn-lt"/>
                <a:cs typeface="+mn-cs"/>
              </a:rPr>
              <a:t>How do they find it?</a:t>
            </a:r>
          </a:p>
          <a:p>
            <a:pPr>
              <a:lnSpc>
                <a:spcPct val="90000"/>
              </a:lnSpc>
              <a:buFont typeface="Arial" panose="020B0604020202020204" pitchFamily="34" charset="0"/>
              <a:buChar char="•"/>
            </a:pPr>
            <a:r>
              <a:rPr lang="en-US" sz="2000">
                <a:latin typeface="+mn-lt"/>
                <a:cs typeface="+mn-cs"/>
              </a:rPr>
              <a:t>Who are your stakeholders? Who cares? </a:t>
            </a:r>
          </a:p>
          <a:p>
            <a:pPr>
              <a:lnSpc>
                <a:spcPct val="90000"/>
              </a:lnSpc>
              <a:buFont typeface="Arial" panose="020B0604020202020204" pitchFamily="34" charset="0"/>
              <a:buChar char="•"/>
            </a:pPr>
            <a:r>
              <a:rPr lang="en-US" sz="2000">
                <a:latin typeface="+mn-lt"/>
                <a:cs typeface="+mn-cs"/>
              </a:rPr>
              <a:t>Who is using your work?</a:t>
            </a:r>
          </a:p>
          <a:p>
            <a:pPr>
              <a:lnSpc>
                <a:spcPct val="90000"/>
              </a:lnSpc>
              <a:buFont typeface="Arial" panose="020B0604020202020204" pitchFamily="34" charset="0"/>
              <a:buChar char="•"/>
            </a:pPr>
            <a:r>
              <a:rPr lang="en-US" sz="2000">
                <a:latin typeface="+mn-lt"/>
                <a:cs typeface="+mn-cs"/>
              </a:rPr>
              <a:t>What is the reach, impact, and value?</a:t>
            </a:r>
          </a:p>
          <a:p>
            <a:pPr>
              <a:lnSpc>
                <a:spcPct val="90000"/>
              </a:lnSpc>
              <a:buFont typeface="Arial" panose="020B0604020202020204" pitchFamily="34" charset="0"/>
              <a:buChar char="•"/>
            </a:pPr>
            <a:r>
              <a:rPr lang="en-US" sz="2000">
                <a:latin typeface="+mn-lt"/>
                <a:cs typeface="+mn-cs"/>
              </a:rPr>
              <a:t>What is the potential for reach, impact, value?</a:t>
            </a:r>
          </a:p>
        </p:txBody>
      </p:sp>
      <p:pic>
        <p:nvPicPr>
          <p:cNvPr id="6" name="Picture 2" descr="Free photo: drop of water, ripple, splash, water, drop, splashing, liquid |  Hippopx">
            <a:extLst>
              <a:ext uri="{FF2B5EF4-FFF2-40B4-BE49-F238E27FC236}">
                <a16:creationId xmlns:a16="http://schemas.microsoft.com/office/drawing/2014/main" id="{192819C5-E9DA-FD4E-4AD1-736DF4A02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7" r="14954" b="-1"/>
          <a:stretch/>
        </p:blipFill>
        <p:spPr bwMode="auto">
          <a:xfrm>
            <a:off x="5086726" y="10"/>
            <a:ext cx="710527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462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2B03DB-A759-DCD2-CC29-F7EBE3113F3E}"/>
              </a:ext>
            </a:extLst>
          </p:cNvPr>
          <p:cNvSpPr>
            <a:spLocks noGrp="1"/>
          </p:cNvSpPr>
          <p:nvPr>
            <p:ph type="title"/>
          </p:nvPr>
        </p:nvSpPr>
        <p:spPr>
          <a:xfrm>
            <a:off x="166396" y="3498277"/>
            <a:ext cx="2035628" cy="1400293"/>
          </a:xfrm>
        </p:spPr>
        <p:txBody>
          <a:bodyPr>
            <a:normAutofit fontScale="90000"/>
          </a:bodyPr>
          <a:lstStyle/>
          <a:p>
            <a:r>
              <a:rPr lang="en-GB" sz="2800" dirty="0">
                <a:latin typeface="+mn-lt"/>
                <a:hlinkClick r:id="rId2"/>
              </a:rPr>
              <a:t>Kern et al (2015) </a:t>
            </a:r>
            <a:r>
              <a:rPr lang="en-GB" sz="2200" dirty="0">
                <a:latin typeface="+mn-lt"/>
              </a:rPr>
              <a:t>Dimensions of activity relating to teaching (DART)</a:t>
            </a:r>
            <a:endParaRPr lang="en-GB" sz="2800" dirty="0">
              <a:latin typeface="+mn-lt"/>
            </a:endParaRPr>
          </a:p>
        </p:txBody>
      </p:sp>
      <p:pic>
        <p:nvPicPr>
          <p:cNvPr id="6" name="Content Placeholder 3" descr="Figure showing dimensions of activity relating to teaching - DART from Kern et al (2015). From top to bottom, activities can be systematic or informal (along the vertical axis). From left to right, they can be public or private (along the horizontal axis). For a detailed description, ask Julie!">
            <a:extLst>
              <a:ext uri="{FF2B5EF4-FFF2-40B4-BE49-F238E27FC236}">
                <a16:creationId xmlns:a16="http://schemas.microsoft.com/office/drawing/2014/main" id="{44D8B6ED-F9E9-5A48-BD21-95E3716E174E}"/>
              </a:ext>
            </a:extLst>
          </p:cNvPr>
          <p:cNvPicPr>
            <a:picLocks noGrp="1" noChangeAspect="1"/>
          </p:cNvPicPr>
          <p:nvPr>
            <p:ph idx="1"/>
          </p:nvPr>
        </p:nvPicPr>
        <p:blipFill>
          <a:blip r:embed="rId3"/>
          <a:stretch>
            <a:fillRect/>
          </a:stretch>
        </p:blipFill>
        <p:spPr>
          <a:xfrm>
            <a:off x="2463282" y="341183"/>
            <a:ext cx="9050693" cy="6314190"/>
          </a:xfrm>
          <a:prstGeom prst="rect">
            <a:avLst/>
          </a:prstGeom>
        </p:spPr>
      </p:pic>
      <p:sp>
        <p:nvSpPr>
          <p:cNvPr id="7" name="Oval 6">
            <a:extLst>
              <a:ext uri="{FF2B5EF4-FFF2-40B4-BE49-F238E27FC236}">
                <a16:creationId xmlns:a16="http://schemas.microsoft.com/office/drawing/2014/main" id="{B221EB50-6042-F235-C50F-2B0E41244C7F}"/>
              </a:ext>
            </a:extLst>
          </p:cNvPr>
          <p:cNvSpPr/>
          <p:nvPr/>
        </p:nvSpPr>
        <p:spPr>
          <a:xfrm>
            <a:off x="5953328" y="341183"/>
            <a:ext cx="6072276" cy="354988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3F9D3CD-CF71-F1C9-7C46-0BB567F6C5C2}"/>
              </a:ext>
            </a:extLst>
          </p:cNvPr>
          <p:cNvSpPr txBox="1"/>
          <p:nvPr/>
        </p:nvSpPr>
        <p:spPr>
          <a:xfrm>
            <a:off x="327378" y="880534"/>
            <a:ext cx="2135904" cy="880534"/>
          </a:xfrm>
          <a:prstGeom prst="rect">
            <a:avLst/>
          </a:prstGeom>
          <a:noFill/>
        </p:spPr>
        <p:txBody>
          <a:bodyPr wrap="square" lIns="0" tIns="0" rIns="0" bIns="0" rtlCol="0">
            <a:noAutofit/>
          </a:bodyPr>
          <a:lstStyle/>
          <a:p>
            <a:pPr algn="l"/>
            <a:r>
              <a:rPr lang="en-GB" sz="3200" dirty="0">
                <a:solidFill>
                  <a:schemeClr val="accent2">
                    <a:lumMod val="60000"/>
                    <a:lumOff val="40000"/>
                  </a:schemeClr>
                </a:solidFill>
              </a:rPr>
              <a:t>Where are you?</a:t>
            </a:r>
          </a:p>
        </p:txBody>
      </p:sp>
    </p:spTree>
    <p:extLst>
      <p:ext uri="{BB962C8B-B14F-4D97-AF65-F5344CB8AC3E}">
        <p14:creationId xmlns:p14="http://schemas.microsoft.com/office/powerpoint/2010/main" val="20685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BA5DA2-2F88-B790-B88F-410A43EC1903}"/>
              </a:ext>
            </a:extLst>
          </p:cNvPr>
          <p:cNvSpPr>
            <a:spLocks noGrp="1"/>
          </p:cNvSpPr>
          <p:nvPr>
            <p:ph type="title"/>
          </p:nvPr>
        </p:nvSpPr>
        <p:spPr>
          <a:xfrm>
            <a:off x="442911" y="469312"/>
            <a:ext cx="11306175" cy="1001983"/>
          </a:xfrm>
        </p:spPr>
        <p:txBody>
          <a:bodyPr/>
          <a:lstStyle/>
          <a:p>
            <a:r>
              <a:rPr lang="en-GB" dirty="0"/>
              <a:t>My scholarship journey</a:t>
            </a:r>
          </a:p>
        </p:txBody>
      </p:sp>
      <p:pic>
        <p:nvPicPr>
          <p:cNvPr id="5" name="Picture 2" descr="Sending Sound to the Brain | Science">
            <a:extLst>
              <a:ext uri="{FF2B5EF4-FFF2-40B4-BE49-F238E27FC236}">
                <a16:creationId xmlns:a16="http://schemas.microsoft.com/office/drawing/2014/main" id="{9AF5D0E6-90B8-3F7E-385D-F96635B0E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786534"/>
            <a:ext cx="1766887" cy="2010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udent Teacher Blackboard Education - Blackboard With Teacher Clipart PNG  Image | Transparent PNG Free Download on SeekPNG">
            <a:extLst>
              <a:ext uri="{FF2B5EF4-FFF2-40B4-BE49-F238E27FC236}">
                <a16:creationId xmlns:a16="http://schemas.microsoft.com/office/drawing/2014/main" id="{AA49923E-D2C1-9541-ED71-9CE49119D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731" y="3778393"/>
            <a:ext cx="2962275" cy="2279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is SoTL? – Center for Innovative Teaching and Learning @IUB">
            <a:extLst>
              <a:ext uri="{FF2B5EF4-FFF2-40B4-BE49-F238E27FC236}">
                <a16:creationId xmlns:a16="http://schemas.microsoft.com/office/drawing/2014/main" id="{2472560F-5EB4-F78D-A8A5-573436B0C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2058481"/>
            <a:ext cx="2843052" cy="2279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Owl Professor Teacher Clip Art, PNG, 600x600px, Owl, Beak, Bird, Bird Of  Prey, College Download Free">
            <a:extLst>
              <a:ext uri="{FF2B5EF4-FFF2-40B4-BE49-F238E27FC236}">
                <a16:creationId xmlns:a16="http://schemas.microsoft.com/office/drawing/2014/main" id="{60927732-360B-5D45-D656-1322BD8716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588" y="4633265"/>
            <a:ext cx="2866212" cy="2097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B9D1C72D-AB22-874E-6864-7B1DF613DD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22139">
            <a:off x="7297101" y="4544175"/>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8F323ED-75BC-27C4-4AE6-03F3277BB2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326843">
            <a:off x="6066537" y="4860597"/>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7E09F3F8-88BA-E01D-C606-981B88BA6C2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90930">
            <a:off x="2863765" y="2239912"/>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A8ED70D8-2DB0-D9ED-0638-D530D2E43C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8905830">
            <a:off x="3255322" y="3074117"/>
            <a:ext cx="991658" cy="79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3C46530D-F854-665B-1D00-F1B7A48FB6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90930">
            <a:off x="9049548" y="2820071"/>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5B7EDECF-C090-8EB4-F350-D5116456D8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025646">
            <a:off x="9444444" y="3687322"/>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1D0EB08-3589-9506-A8A2-25D5D50D09C1}"/>
              </a:ext>
            </a:extLst>
          </p:cNvPr>
          <p:cNvSpPr txBox="1"/>
          <p:nvPr/>
        </p:nvSpPr>
        <p:spPr>
          <a:xfrm>
            <a:off x="335280" y="4535091"/>
            <a:ext cx="1979500" cy="553998"/>
          </a:xfrm>
          <a:prstGeom prst="rect">
            <a:avLst/>
          </a:prstGeom>
          <a:noFill/>
        </p:spPr>
        <p:txBody>
          <a:bodyPr wrap="square" lIns="0" tIns="0" rIns="0" bIns="0" rtlCol="0" anchor="ctr" anchorCtr="0">
            <a:noAutofit/>
          </a:bodyPr>
          <a:lstStyle/>
          <a:p>
            <a:pPr marL="285750" indent="-285750" algn="r">
              <a:buFont typeface="Arial" panose="020B0604020202020204" pitchFamily="34" charset="0"/>
              <a:buChar char="•"/>
            </a:pPr>
            <a:r>
              <a:rPr lang="en-GB" dirty="0">
                <a:solidFill>
                  <a:schemeClr val="accent2">
                    <a:lumMod val="60000"/>
                    <a:lumOff val="40000"/>
                  </a:schemeClr>
                </a:solidFill>
              </a:rPr>
              <a:t>Scholarly teaching</a:t>
            </a:r>
          </a:p>
          <a:p>
            <a:pPr marL="285750" indent="-285750" algn="r">
              <a:buFont typeface="Arial" panose="020B0604020202020204" pitchFamily="34" charset="0"/>
              <a:buChar char="•"/>
            </a:pPr>
            <a:r>
              <a:rPr lang="en-GB" dirty="0">
                <a:solidFill>
                  <a:schemeClr val="accent2">
                    <a:lumMod val="60000"/>
                    <a:lumOff val="40000"/>
                  </a:schemeClr>
                </a:solidFill>
              </a:rPr>
              <a:t>Open educational resources</a:t>
            </a:r>
          </a:p>
        </p:txBody>
      </p:sp>
      <p:sp>
        <p:nvSpPr>
          <p:cNvPr id="16" name="TextBox 15">
            <a:extLst>
              <a:ext uri="{FF2B5EF4-FFF2-40B4-BE49-F238E27FC236}">
                <a16:creationId xmlns:a16="http://schemas.microsoft.com/office/drawing/2014/main" id="{D25AD639-83FC-B615-4660-DC6E25707CD3}"/>
              </a:ext>
            </a:extLst>
          </p:cNvPr>
          <p:cNvSpPr txBox="1"/>
          <p:nvPr/>
        </p:nvSpPr>
        <p:spPr>
          <a:xfrm>
            <a:off x="4277360" y="1989391"/>
            <a:ext cx="1751966" cy="1676620"/>
          </a:xfrm>
          <a:prstGeom prst="rect">
            <a:avLst/>
          </a:prstGeom>
          <a:noFill/>
        </p:spPr>
        <p:txBody>
          <a:bodyPr wrap="square" lIns="0" tIns="0" rIns="0" bIns="0" rtlCol="0" anchor="b" anchorCtr="0">
            <a:noAutofit/>
          </a:bodyPr>
          <a:lstStyle/>
          <a:p>
            <a:pPr marL="285750" indent="-285750">
              <a:buFont typeface="Arial" panose="020B0604020202020204" pitchFamily="34" charset="0"/>
              <a:buChar char="•"/>
            </a:pPr>
            <a:r>
              <a:rPr lang="en-GB" dirty="0">
                <a:solidFill>
                  <a:schemeClr val="accent2">
                    <a:lumMod val="60000"/>
                    <a:lumOff val="40000"/>
                  </a:schemeClr>
                </a:solidFill>
              </a:rPr>
              <a:t>Assessment and feedback research</a:t>
            </a:r>
          </a:p>
          <a:p>
            <a:pPr marL="285750" indent="-285750">
              <a:buFont typeface="Arial" panose="020B0604020202020204" pitchFamily="34" charset="0"/>
              <a:buChar char="•"/>
            </a:pPr>
            <a:r>
              <a:rPr lang="en-GB" dirty="0">
                <a:solidFill>
                  <a:schemeClr val="accent2">
                    <a:lumMod val="60000"/>
                    <a:lumOff val="40000"/>
                  </a:schemeClr>
                </a:solidFill>
              </a:rPr>
              <a:t>Psychological literacy</a:t>
            </a:r>
          </a:p>
          <a:p>
            <a:pPr marL="285750" indent="-285750">
              <a:buFont typeface="Arial" panose="020B0604020202020204" pitchFamily="34" charset="0"/>
              <a:buChar char="•"/>
            </a:pPr>
            <a:r>
              <a:rPr lang="en-GB" dirty="0">
                <a:solidFill>
                  <a:schemeClr val="accent2">
                    <a:lumMod val="60000"/>
                    <a:lumOff val="40000"/>
                  </a:schemeClr>
                </a:solidFill>
              </a:rPr>
              <a:t>Blog</a:t>
            </a:r>
          </a:p>
          <a:p>
            <a:pPr marL="285750" indent="-285750">
              <a:buFont typeface="Arial" panose="020B0604020202020204" pitchFamily="34" charset="0"/>
              <a:buChar char="•"/>
            </a:pPr>
            <a:r>
              <a:rPr lang="en-GB" dirty="0">
                <a:solidFill>
                  <a:schemeClr val="accent2">
                    <a:lumMod val="60000"/>
                    <a:lumOff val="40000"/>
                  </a:schemeClr>
                </a:solidFill>
              </a:rPr>
              <a:t>Advance HE resources</a:t>
            </a:r>
          </a:p>
        </p:txBody>
      </p:sp>
      <p:sp>
        <p:nvSpPr>
          <p:cNvPr id="17" name="TextBox 16">
            <a:extLst>
              <a:ext uri="{FF2B5EF4-FFF2-40B4-BE49-F238E27FC236}">
                <a16:creationId xmlns:a16="http://schemas.microsoft.com/office/drawing/2014/main" id="{0DD345C7-0FA4-6C03-AB81-87952F58152E}"/>
              </a:ext>
            </a:extLst>
          </p:cNvPr>
          <p:cNvSpPr txBox="1"/>
          <p:nvPr/>
        </p:nvSpPr>
        <p:spPr>
          <a:xfrm>
            <a:off x="10112545" y="1119404"/>
            <a:ext cx="1703216" cy="1334260"/>
          </a:xfrm>
          <a:prstGeom prst="rect">
            <a:avLst/>
          </a:prstGeom>
          <a:noFill/>
        </p:spPr>
        <p:txBody>
          <a:bodyPr wrap="square" lIns="0" tIns="0" rIns="0" bIns="0" rtlCol="0" anchor="t" anchorCtr="0">
            <a:noAutofit/>
          </a:bodyPr>
          <a:lstStyle/>
          <a:p>
            <a:pPr marL="285750" indent="-285750">
              <a:buFont typeface="Arial" panose="020B0604020202020204" pitchFamily="34" charset="0"/>
              <a:buChar char="•"/>
            </a:pPr>
            <a:r>
              <a:rPr lang="en-GB" dirty="0">
                <a:solidFill>
                  <a:schemeClr val="accent2">
                    <a:lumMod val="60000"/>
                    <a:lumOff val="40000"/>
                  </a:schemeClr>
                </a:solidFill>
              </a:rPr>
              <a:t>Scholarship of scholarship!</a:t>
            </a:r>
          </a:p>
          <a:p>
            <a:pPr marL="285750" indent="-285750">
              <a:buFont typeface="Arial" panose="020B0604020202020204" pitchFamily="34" charset="0"/>
              <a:buChar char="•"/>
            </a:pPr>
            <a:r>
              <a:rPr lang="en-GB" dirty="0">
                <a:solidFill>
                  <a:schemeClr val="accent2">
                    <a:lumMod val="60000"/>
                    <a:lumOff val="40000"/>
                  </a:schemeClr>
                </a:solidFill>
              </a:rPr>
              <a:t>Disabled students as researchers</a:t>
            </a:r>
          </a:p>
          <a:p>
            <a:pPr marL="285750" indent="-285750">
              <a:buFont typeface="Arial" panose="020B0604020202020204" pitchFamily="34" charset="0"/>
              <a:buChar char="•"/>
            </a:pPr>
            <a:r>
              <a:rPr lang="en-GB" dirty="0">
                <a:solidFill>
                  <a:schemeClr val="accent2">
                    <a:lumMod val="60000"/>
                    <a:lumOff val="40000"/>
                  </a:schemeClr>
                </a:solidFill>
              </a:rPr>
              <a:t>Journal articles</a:t>
            </a:r>
          </a:p>
          <a:p>
            <a:pPr marL="285750" indent="-285750">
              <a:buFont typeface="Arial" panose="020B0604020202020204" pitchFamily="34" charset="0"/>
              <a:buChar char="•"/>
            </a:pPr>
            <a:r>
              <a:rPr lang="en-GB" dirty="0">
                <a:solidFill>
                  <a:schemeClr val="accent2">
                    <a:lumMod val="60000"/>
                    <a:lumOff val="40000"/>
                  </a:schemeClr>
                </a:solidFill>
              </a:rPr>
              <a:t>Profs in Prep network and more</a:t>
            </a:r>
          </a:p>
        </p:txBody>
      </p:sp>
    </p:spTree>
    <p:extLst>
      <p:ext uri="{BB962C8B-B14F-4D97-AF65-F5344CB8AC3E}">
        <p14:creationId xmlns:p14="http://schemas.microsoft.com/office/powerpoint/2010/main" val="35058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86A74-8298-4D04-B640-00DF4073A1B0}"/>
              </a:ext>
            </a:extLst>
          </p:cNvPr>
          <p:cNvSpPr>
            <a:spLocks noGrp="1"/>
          </p:cNvSpPr>
          <p:nvPr>
            <p:ph sz="half" idx="1"/>
          </p:nvPr>
        </p:nvSpPr>
        <p:spPr>
          <a:xfrm>
            <a:off x="442913" y="1989138"/>
            <a:ext cx="7542847" cy="3708400"/>
          </a:xfrm>
        </p:spPr>
        <p:txBody>
          <a:bodyPr>
            <a:normAutofit lnSpcReduction="10000"/>
          </a:bodyPr>
          <a:lstStyle/>
          <a:p>
            <a:r>
              <a:rPr lang="en-GB" dirty="0"/>
              <a:t>How do you find the ‘BOGOF’ deal?</a:t>
            </a:r>
          </a:p>
          <a:p>
            <a:r>
              <a:rPr lang="en-GB" dirty="0"/>
              <a:t>Topical issue - who shares the problem?</a:t>
            </a:r>
          </a:p>
          <a:p>
            <a:r>
              <a:rPr lang="en-GB" dirty="0"/>
              <a:t>Resources – funding? time? students as researchers? collaborative networks?</a:t>
            </a:r>
          </a:p>
          <a:p>
            <a:r>
              <a:rPr lang="en-GB" dirty="0"/>
              <a:t>Stakeholders – internal and external</a:t>
            </a:r>
          </a:p>
          <a:p>
            <a:r>
              <a:rPr lang="en-GB" dirty="0"/>
              <a:t>Plan evaluation from the start – who has the skills?</a:t>
            </a:r>
          </a:p>
          <a:p>
            <a:r>
              <a:rPr lang="en-GB" dirty="0"/>
              <a:t>Disseminate how? where?</a:t>
            </a:r>
          </a:p>
          <a:p>
            <a:r>
              <a:rPr lang="en-GB" dirty="0"/>
              <a:t>How to assess reach, impact, value?</a:t>
            </a:r>
          </a:p>
        </p:txBody>
      </p:sp>
      <p:sp>
        <p:nvSpPr>
          <p:cNvPr id="3" name="Title 2">
            <a:extLst>
              <a:ext uri="{FF2B5EF4-FFF2-40B4-BE49-F238E27FC236}">
                <a16:creationId xmlns:a16="http://schemas.microsoft.com/office/drawing/2014/main" id="{60ED035D-4CF7-E9F7-47D3-84A21BED45E4}"/>
              </a:ext>
            </a:extLst>
          </p:cNvPr>
          <p:cNvSpPr>
            <a:spLocks noGrp="1"/>
          </p:cNvSpPr>
          <p:nvPr>
            <p:ph type="title"/>
          </p:nvPr>
        </p:nvSpPr>
        <p:spPr/>
        <p:txBody>
          <a:bodyPr/>
          <a:lstStyle/>
          <a:p>
            <a:r>
              <a:rPr lang="en-GB" dirty="0"/>
              <a:t>Purposeful planning for impact</a:t>
            </a:r>
          </a:p>
        </p:txBody>
      </p:sp>
      <p:pic>
        <p:nvPicPr>
          <p:cNvPr id="5" name="Picture 2" descr="Winding road © Richard Webb cc-by-sa/2.0 :: Geograph Britain and Ireland">
            <a:extLst>
              <a:ext uri="{FF2B5EF4-FFF2-40B4-BE49-F238E27FC236}">
                <a16:creationId xmlns:a16="http://schemas.microsoft.com/office/drawing/2014/main" id="{761FFB47-F93A-436E-85E2-18B9A12BC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40" y="2522638"/>
            <a:ext cx="3793807" cy="212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7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A741F-03CD-EDB6-09E2-AE61E422674A}"/>
              </a:ext>
            </a:extLst>
          </p:cNvPr>
          <p:cNvSpPr>
            <a:spLocks noGrp="1"/>
          </p:cNvSpPr>
          <p:nvPr>
            <p:ph sz="half" idx="1"/>
          </p:nvPr>
        </p:nvSpPr>
        <p:spPr>
          <a:xfrm>
            <a:off x="442913" y="1989138"/>
            <a:ext cx="7319327" cy="3708400"/>
          </a:xfrm>
        </p:spPr>
        <p:txBody>
          <a:bodyPr>
            <a:normAutofit fontScale="85000" lnSpcReduction="20000"/>
          </a:bodyPr>
          <a:lstStyle/>
          <a:p>
            <a:r>
              <a:rPr lang="en-GB" dirty="0"/>
              <a:t>Promotion?</a:t>
            </a:r>
          </a:p>
          <a:p>
            <a:r>
              <a:rPr lang="en-GB" dirty="0"/>
              <a:t>(Inter)National invitations?</a:t>
            </a:r>
          </a:p>
          <a:p>
            <a:r>
              <a:rPr lang="en-GB" dirty="0"/>
              <a:t>AFHEA, FHEA, SFHEA, PFHEA</a:t>
            </a:r>
          </a:p>
          <a:p>
            <a:r>
              <a:rPr lang="en-GB" dirty="0"/>
              <a:t>National Teaching Fellowship, CATE award?</a:t>
            </a:r>
          </a:p>
          <a:p>
            <a:r>
              <a:rPr lang="en-GB" dirty="0"/>
              <a:t>BPS fellowship? DART-P Higher Education Psychology Teacher of the Year?</a:t>
            </a:r>
          </a:p>
          <a:p>
            <a:r>
              <a:rPr lang="en-GB" dirty="0"/>
              <a:t>What works for you?</a:t>
            </a:r>
          </a:p>
          <a:p>
            <a:r>
              <a:rPr lang="en-GB" dirty="0"/>
              <a:t>Narrative that pulls together evidence of your reach, impact, value. </a:t>
            </a:r>
          </a:p>
          <a:p>
            <a:r>
              <a:rPr lang="en-GB" dirty="0"/>
              <a:t>A claim of expertise</a:t>
            </a:r>
          </a:p>
        </p:txBody>
      </p:sp>
      <p:sp>
        <p:nvSpPr>
          <p:cNvPr id="3" name="Title 2">
            <a:extLst>
              <a:ext uri="{FF2B5EF4-FFF2-40B4-BE49-F238E27FC236}">
                <a16:creationId xmlns:a16="http://schemas.microsoft.com/office/drawing/2014/main" id="{4A12981B-045F-4890-9EF0-EB90FE5FA2B7}"/>
              </a:ext>
            </a:extLst>
          </p:cNvPr>
          <p:cNvSpPr>
            <a:spLocks noGrp="1"/>
          </p:cNvSpPr>
          <p:nvPr>
            <p:ph type="title"/>
          </p:nvPr>
        </p:nvSpPr>
        <p:spPr/>
        <p:txBody>
          <a:bodyPr/>
          <a:lstStyle/>
          <a:p>
            <a:r>
              <a:rPr lang="en-GB" dirty="0"/>
              <a:t>Reward and recognition</a:t>
            </a:r>
          </a:p>
        </p:txBody>
      </p:sp>
      <p:sp>
        <p:nvSpPr>
          <p:cNvPr id="4" name="Text Placeholder 3">
            <a:extLst>
              <a:ext uri="{FF2B5EF4-FFF2-40B4-BE49-F238E27FC236}">
                <a16:creationId xmlns:a16="http://schemas.microsoft.com/office/drawing/2014/main" id="{99CBA2D9-7396-EAF7-8920-817348C24FEA}"/>
              </a:ext>
            </a:extLst>
          </p:cNvPr>
          <p:cNvSpPr>
            <a:spLocks noGrp="1"/>
          </p:cNvSpPr>
          <p:nvPr>
            <p:ph type="body" sz="quarter" idx="10"/>
          </p:nvPr>
        </p:nvSpPr>
        <p:spPr>
          <a:xfrm>
            <a:off x="1188720" y="5697538"/>
            <a:ext cx="10560367" cy="729250"/>
          </a:xfrm>
        </p:spPr>
        <p:txBody>
          <a:bodyPr/>
          <a:lstStyle/>
          <a:p>
            <a:r>
              <a:rPr lang="en-GB" sz="2400" dirty="0"/>
              <a:t>Who are you? What are you known for? What do you want to achieve?</a:t>
            </a:r>
          </a:p>
        </p:txBody>
      </p:sp>
      <p:pic>
        <p:nvPicPr>
          <p:cNvPr id="6" name="Picture 2" descr="The dividing line | The Cape Reinga lighthouse sits at the m… | Flickr">
            <a:extLst>
              <a:ext uri="{FF2B5EF4-FFF2-40B4-BE49-F238E27FC236}">
                <a16:creationId xmlns:a16="http://schemas.microsoft.com/office/drawing/2014/main" id="{0C081170-1D68-1F83-246D-3EDC19DC7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527" y="2268225"/>
            <a:ext cx="3819560" cy="254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93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1C3C-9CA2-73E7-D609-490CE3A18477}"/>
              </a:ext>
            </a:extLst>
          </p:cNvPr>
          <p:cNvSpPr>
            <a:spLocks noGrp="1"/>
          </p:cNvSpPr>
          <p:nvPr>
            <p:ph type="body" sz="quarter" idx="10"/>
          </p:nvPr>
        </p:nvSpPr>
        <p:spPr/>
        <p:txBody>
          <a:bodyPr/>
          <a:lstStyle/>
          <a:p>
            <a:r>
              <a:rPr lang="en-GB" dirty="0"/>
              <a:t>Networking and peer support – finding your tribe</a:t>
            </a:r>
          </a:p>
        </p:txBody>
      </p:sp>
      <p:sp>
        <p:nvSpPr>
          <p:cNvPr id="3" name="Title 2">
            <a:extLst>
              <a:ext uri="{FF2B5EF4-FFF2-40B4-BE49-F238E27FC236}">
                <a16:creationId xmlns:a16="http://schemas.microsoft.com/office/drawing/2014/main" id="{223E3014-8CF8-0412-3D2C-AA0D8D4BEDA1}"/>
              </a:ext>
            </a:extLst>
          </p:cNvPr>
          <p:cNvSpPr>
            <a:spLocks noGrp="1"/>
          </p:cNvSpPr>
          <p:nvPr>
            <p:ph type="ctrTitle"/>
          </p:nvPr>
        </p:nvSpPr>
        <p:spPr>
          <a:xfrm>
            <a:off x="1635760" y="1989138"/>
            <a:ext cx="9149605" cy="2372252"/>
          </a:xfrm>
        </p:spPr>
        <p:txBody>
          <a:bodyPr>
            <a:normAutofit fontScale="90000"/>
          </a:bodyPr>
          <a:lstStyle/>
          <a:p>
            <a:pPr marL="0" marR="0" lvl="0" indent="0" defTabSz="914400" rtl="0" eaLnBrk="1" fontAlgn="auto" latinLnBrk="0" hangingPunct="1">
              <a:lnSpc>
                <a:spcPct val="100000"/>
              </a:lnSpc>
              <a:spcBef>
                <a:spcPts val="1000"/>
              </a:spcBef>
              <a:spcAft>
                <a:spcPts val="0"/>
              </a:spcAft>
              <a:tabLst/>
              <a:defRPr/>
            </a:pPr>
            <a:r>
              <a:rPr kumimoji="0" lang="en-US" sz="3100" b="0" i="0" u="none" strike="noStrike" kern="1200" cap="none" spc="0" normalizeH="0" baseline="0" noProof="0" dirty="0">
                <a:ln>
                  <a:noFill/>
                </a:ln>
                <a:solidFill>
                  <a:schemeClr val="accent2">
                    <a:lumMod val="60000"/>
                    <a:lumOff val="40000"/>
                  </a:schemeClr>
                </a:solidFill>
                <a:effectLst/>
                <a:uLnTx/>
                <a:uFillTx/>
                <a:latin typeface="Arial" panose="020B0604020202020204" pitchFamily="34" charset="0"/>
                <a:ea typeface="+mn-ea"/>
                <a:cs typeface="Arial" panose="020B0604020202020204" pitchFamily="34" charset="0"/>
              </a:rPr>
              <a:t>There are relatively few teaching-</a:t>
            </a:r>
            <a:r>
              <a:rPr kumimoji="0" lang="en-US" sz="3100" b="0" i="0" u="none" strike="noStrike" kern="1200" cap="none" spc="0" normalizeH="0" baseline="0" noProof="0" dirty="0" err="1">
                <a:ln>
                  <a:noFill/>
                </a:ln>
                <a:solidFill>
                  <a:schemeClr val="accent2">
                    <a:lumMod val="60000"/>
                    <a:lumOff val="40000"/>
                  </a:schemeClr>
                </a:solidFill>
                <a:effectLst/>
                <a:uLnTx/>
                <a:uFillTx/>
                <a:latin typeface="Arial" panose="020B0604020202020204" pitchFamily="34" charset="0"/>
                <a:ea typeface="+mn-ea"/>
                <a:cs typeface="Arial" panose="020B0604020202020204" pitchFamily="34" charset="0"/>
              </a:rPr>
              <a:t>focussed</a:t>
            </a:r>
            <a:r>
              <a:rPr kumimoji="0" lang="en-US" sz="3100" b="0" i="0" u="none" strike="noStrike" kern="1200" cap="none" spc="0" normalizeH="0" baseline="0" noProof="0" dirty="0">
                <a:ln>
                  <a:noFill/>
                </a:ln>
                <a:solidFill>
                  <a:schemeClr val="accent2">
                    <a:lumMod val="60000"/>
                    <a:lumOff val="40000"/>
                  </a:schemeClr>
                </a:solidFill>
                <a:effectLst/>
                <a:uLnTx/>
                <a:uFillTx/>
                <a:latin typeface="Arial" panose="020B0604020202020204" pitchFamily="34" charset="0"/>
                <a:ea typeface="+mn-ea"/>
                <a:cs typeface="Arial" panose="020B0604020202020204" pitchFamily="34" charset="0"/>
              </a:rPr>
              <a:t>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a:t>
            </a:r>
            <a:br>
              <a:rPr kumimoji="0" lang="en-US" sz="3100" b="0" i="0" u="none" strike="noStrike" kern="1200" cap="none" spc="0" normalizeH="0" baseline="0" noProof="0" dirty="0">
                <a:ln>
                  <a:noFill/>
                </a:ln>
                <a:solidFill>
                  <a:schemeClr val="accent2">
                    <a:lumMod val="60000"/>
                    <a:lumOff val="40000"/>
                  </a:schemeClr>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GB" dirty="0"/>
          </a:p>
        </p:txBody>
      </p:sp>
      <p:sp>
        <p:nvSpPr>
          <p:cNvPr id="4" name="Subtitle 3">
            <a:extLst>
              <a:ext uri="{FF2B5EF4-FFF2-40B4-BE49-F238E27FC236}">
                <a16:creationId xmlns:a16="http://schemas.microsoft.com/office/drawing/2014/main" id="{45FDF7A1-210D-58AF-2388-1FD62797B421}"/>
              </a:ext>
            </a:extLst>
          </p:cNvPr>
          <p:cNvSpPr>
            <a:spLocks noGrp="1"/>
          </p:cNvSpPr>
          <p:nvPr>
            <p:ph type="subTitle" idx="1"/>
          </p:nvPr>
        </p:nvSpPr>
        <p:spPr/>
        <p:txBody>
          <a:bodyPr/>
          <a:lstStyle/>
          <a:p>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2"/>
              </a:rPr>
              <a:t>McHanwell</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 &amp; Robson, 2018)</a:t>
            </a:r>
            <a:endParaRPr lang="en-GB" dirty="0"/>
          </a:p>
          <a:p>
            <a:endParaRPr lang="en-GB" dirty="0"/>
          </a:p>
        </p:txBody>
      </p:sp>
    </p:spTree>
    <p:extLst>
      <p:ext uri="{BB962C8B-B14F-4D97-AF65-F5344CB8AC3E}">
        <p14:creationId xmlns:p14="http://schemas.microsoft.com/office/powerpoint/2010/main" val="161378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lstStyle/>
          <a:p>
            <a:r>
              <a:rPr lang="en-GB" dirty="0"/>
              <a:t>Sector context – who and where are the ‘education-focused’ staff? What do we do? </a:t>
            </a:r>
          </a:p>
          <a:p>
            <a:r>
              <a:rPr lang="en-GB" dirty="0"/>
              <a:t>Education focus as expertise – scholarship as a specialism</a:t>
            </a:r>
          </a:p>
          <a:p>
            <a:r>
              <a:rPr lang="en-GB" dirty="0"/>
              <a:t>Profile building – from classroom to global reach and impact!</a:t>
            </a:r>
          </a:p>
          <a:p>
            <a:r>
              <a:rPr lang="en-GB" dirty="0"/>
              <a:t>Discussion and questions</a:t>
            </a:r>
          </a:p>
          <a:p>
            <a:endParaRPr lang="en-GB" dirty="0"/>
          </a:p>
          <a:p>
            <a:pPr marL="0" indent="0">
              <a:buNone/>
            </a:pPr>
            <a:endParaRPr lang="en-GB" dirty="0"/>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1972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CB29F-C576-9177-9907-B5C6E7F5D8C7}"/>
              </a:ext>
            </a:extLst>
          </p:cNvPr>
          <p:cNvSpPr>
            <a:spLocks noGrp="1"/>
          </p:cNvSpPr>
          <p:nvPr>
            <p:ph sz="half" idx="1"/>
          </p:nvPr>
        </p:nvSpPr>
        <p:spPr/>
        <p:txBody>
          <a:bodyPr>
            <a:normAutofit lnSpcReduction="10000"/>
          </a:bodyPr>
          <a:lstStyle/>
          <a:p>
            <a:r>
              <a:rPr lang="en-GB" dirty="0"/>
              <a:t>Profs in Prep – email me on </a:t>
            </a:r>
            <a:r>
              <a:rPr lang="en-GB" dirty="0">
                <a:hlinkClick r:id="rId2"/>
              </a:rPr>
              <a:t>Julie.Hulme@ntu.ac.uk</a:t>
            </a:r>
            <a:endParaRPr lang="en-GB" dirty="0"/>
          </a:p>
          <a:p>
            <a:r>
              <a:rPr lang="en-GB" dirty="0"/>
              <a:t>UK Teaching-Focused Higher Education Network – sign up to our </a:t>
            </a:r>
            <a:r>
              <a:rPr lang="en-GB" dirty="0" err="1"/>
              <a:t>JISCmail</a:t>
            </a:r>
            <a:r>
              <a:rPr lang="en-GB" dirty="0"/>
              <a:t> list, </a:t>
            </a:r>
            <a:r>
              <a:rPr lang="en-GB" b="0" i="0" dirty="0">
                <a:solidFill>
                  <a:srgbClr val="050505"/>
                </a:solidFill>
                <a:effectLst/>
                <a:latin typeface="Segoe UI Historic" panose="020B0502040204020203" pitchFamily="34" charset="0"/>
                <a:hlinkClick r:id="rId3"/>
              </a:rPr>
              <a:t>HETEACHINGNETWORK@JISCMAIL.AC.UK</a:t>
            </a:r>
            <a:r>
              <a:rPr lang="en-GB" b="0" i="0" dirty="0">
                <a:solidFill>
                  <a:srgbClr val="050505"/>
                </a:solidFill>
                <a:effectLst/>
                <a:latin typeface="Segoe UI Historic" panose="020B0502040204020203" pitchFamily="34" charset="0"/>
              </a:rPr>
              <a:t>, via </a:t>
            </a:r>
            <a:r>
              <a:rPr lang="en-GB" b="0" i="0" dirty="0">
                <a:solidFill>
                  <a:srgbClr val="050505"/>
                </a:solidFill>
                <a:effectLst/>
                <a:latin typeface="Segoe UI Historic" panose="020B0502040204020203" pitchFamily="34" charset="0"/>
                <a:hlinkClick r:id="rId4"/>
              </a:rPr>
              <a:t>https://jiscmail.ac.uk</a:t>
            </a:r>
            <a:r>
              <a:rPr lang="en-GB" b="0" i="0" dirty="0">
                <a:solidFill>
                  <a:srgbClr val="050505"/>
                </a:solidFill>
                <a:effectLst/>
                <a:latin typeface="Segoe UI Historic" panose="020B0502040204020203" pitchFamily="34" charset="0"/>
              </a:rPr>
              <a:t> </a:t>
            </a:r>
          </a:p>
          <a:p>
            <a:r>
              <a:rPr lang="en-GB" dirty="0">
                <a:solidFill>
                  <a:srgbClr val="050505"/>
                </a:solidFill>
                <a:latin typeface="Segoe UI Historic" panose="020B0502040204020203" pitchFamily="34" charset="0"/>
              </a:rPr>
              <a:t>BPS Division of Academics, Researchers and Teachers in Psychology (DART-P)</a:t>
            </a:r>
          </a:p>
          <a:p>
            <a:r>
              <a:rPr lang="en-GB" dirty="0">
                <a:solidFill>
                  <a:srgbClr val="050505"/>
                </a:solidFill>
                <a:latin typeface="Segoe UI Historic" panose="020B0502040204020203" pitchFamily="34" charset="0"/>
              </a:rPr>
              <a:t>ISSOTL </a:t>
            </a:r>
            <a:r>
              <a:rPr lang="en-GB" dirty="0">
                <a:solidFill>
                  <a:srgbClr val="050505"/>
                </a:solidFill>
                <a:latin typeface="Segoe UI Historic" panose="020B0502040204020203" pitchFamily="34" charset="0"/>
                <a:hlinkClick r:id="rId5"/>
              </a:rPr>
              <a:t>https://issotl.com/</a:t>
            </a:r>
            <a:r>
              <a:rPr lang="en-GB" dirty="0">
                <a:solidFill>
                  <a:srgbClr val="050505"/>
                </a:solidFill>
                <a:latin typeface="Segoe UI Historic" panose="020B0502040204020203" pitchFamily="34" charset="0"/>
              </a:rPr>
              <a:t> </a:t>
            </a:r>
          </a:p>
          <a:p>
            <a:r>
              <a:rPr lang="en-GB" b="0" i="0" dirty="0">
                <a:solidFill>
                  <a:srgbClr val="050505"/>
                </a:solidFill>
                <a:effectLst/>
                <a:latin typeface="Segoe UI Historic" panose="020B0502040204020203" pitchFamily="34" charset="0"/>
              </a:rPr>
              <a:t>Car</a:t>
            </a:r>
            <a:r>
              <a:rPr lang="en-GB" dirty="0">
                <a:solidFill>
                  <a:srgbClr val="050505"/>
                </a:solidFill>
                <a:latin typeface="Segoe UI Historic" panose="020B0502040204020203" pitchFamily="34" charset="0"/>
              </a:rPr>
              <a:t>diff Learning and Teaching Academy?</a:t>
            </a:r>
          </a:p>
          <a:p>
            <a:r>
              <a:rPr lang="en-GB" b="0" i="0" dirty="0">
                <a:solidFill>
                  <a:srgbClr val="050505"/>
                </a:solidFill>
                <a:effectLst/>
                <a:latin typeface="Segoe UI Historic" panose="020B0502040204020203" pitchFamily="34" charset="0"/>
                <a:hlinkClick r:id="rId6"/>
              </a:rPr>
              <a:t>National Teaching Repository</a:t>
            </a:r>
            <a:endParaRPr lang="en-GB" b="0" i="0" dirty="0">
              <a:solidFill>
                <a:srgbClr val="050505"/>
              </a:solidFill>
              <a:effectLst/>
              <a:latin typeface="Segoe UI Historic" panose="020B0502040204020203" pitchFamily="34" charset="0"/>
            </a:endParaRPr>
          </a:p>
          <a:p>
            <a:r>
              <a:rPr lang="en-GB" dirty="0"/>
              <a:t>Start your own?</a:t>
            </a:r>
          </a:p>
        </p:txBody>
      </p:sp>
      <p:sp>
        <p:nvSpPr>
          <p:cNvPr id="3" name="Title 2">
            <a:extLst>
              <a:ext uri="{FF2B5EF4-FFF2-40B4-BE49-F238E27FC236}">
                <a16:creationId xmlns:a16="http://schemas.microsoft.com/office/drawing/2014/main" id="{538E1CE8-02BA-77A8-7EDC-822C58FE63D4}"/>
              </a:ext>
            </a:extLst>
          </p:cNvPr>
          <p:cNvSpPr>
            <a:spLocks noGrp="1"/>
          </p:cNvSpPr>
          <p:nvPr>
            <p:ph type="title"/>
          </p:nvPr>
        </p:nvSpPr>
        <p:spPr/>
        <p:txBody>
          <a:bodyPr/>
          <a:lstStyle/>
          <a:p>
            <a:r>
              <a:rPr lang="en-GB" dirty="0"/>
              <a:t>Networks</a:t>
            </a:r>
          </a:p>
        </p:txBody>
      </p:sp>
    </p:spTree>
    <p:extLst>
      <p:ext uri="{BB962C8B-B14F-4D97-AF65-F5344CB8AC3E}">
        <p14:creationId xmlns:p14="http://schemas.microsoft.com/office/powerpoint/2010/main" val="426043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F38AD-58B0-C67F-7793-0E8DB47E8140}"/>
              </a:ext>
            </a:extLst>
          </p:cNvPr>
          <p:cNvSpPr>
            <a:spLocks noGrp="1"/>
          </p:cNvSpPr>
          <p:nvPr>
            <p:ph sz="half" idx="1"/>
          </p:nvPr>
        </p:nvSpPr>
        <p:spPr/>
        <p:txBody>
          <a:bodyPr/>
          <a:lstStyle/>
          <a:p>
            <a:r>
              <a:rPr lang="en-GB" sz="2800" dirty="0"/>
              <a:t>What actions can you take to increase your success in doing impactful and visible scholarship?</a:t>
            </a:r>
          </a:p>
          <a:p>
            <a:r>
              <a:rPr lang="en-GB" sz="2800" dirty="0"/>
              <a:t>Where can positive disruption be useful in all this? (and who can influence?)</a:t>
            </a:r>
          </a:p>
          <a:p>
            <a:r>
              <a:rPr lang="en-GB" sz="2800" dirty="0"/>
              <a:t>Some other thoughts?</a:t>
            </a:r>
          </a:p>
          <a:p>
            <a:pPr marL="0" indent="0">
              <a:buNone/>
            </a:pPr>
            <a:endParaRPr lang="en-GB" dirty="0"/>
          </a:p>
        </p:txBody>
      </p:sp>
      <p:sp>
        <p:nvSpPr>
          <p:cNvPr id="3" name="Title 2">
            <a:extLst>
              <a:ext uri="{FF2B5EF4-FFF2-40B4-BE49-F238E27FC236}">
                <a16:creationId xmlns:a16="http://schemas.microsoft.com/office/drawing/2014/main" id="{E151DB9B-3BCE-FD8E-0620-11CBE7CCC13D}"/>
              </a:ext>
            </a:extLst>
          </p:cNvPr>
          <p:cNvSpPr>
            <a:spLocks noGrp="1"/>
          </p:cNvSpPr>
          <p:nvPr>
            <p:ph type="title"/>
          </p:nvPr>
        </p:nvSpPr>
        <p:spPr/>
        <p:txBody>
          <a:bodyPr/>
          <a:lstStyle/>
          <a:p>
            <a:r>
              <a:rPr lang="en-GB" dirty="0"/>
              <a:t>Reflections and discussion</a:t>
            </a:r>
          </a:p>
        </p:txBody>
      </p:sp>
      <p:sp>
        <p:nvSpPr>
          <p:cNvPr id="4" name="Text Placeholder 3">
            <a:extLst>
              <a:ext uri="{FF2B5EF4-FFF2-40B4-BE49-F238E27FC236}">
                <a16:creationId xmlns:a16="http://schemas.microsoft.com/office/drawing/2014/main" id="{A14DC8AE-1687-BD33-5945-A43ADAC09A2D}"/>
              </a:ext>
            </a:extLst>
          </p:cNvPr>
          <p:cNvSpPr>
            <a:spLocks noGrp="1"/>
          </p:cNvSpPr>
          <p:nvPr>
            <p:ph type="body" sz="quarter" idx="10"/>
          </p:nvPr>
        </p:nvSpPr>
        <p:spPr/>
        <p:txBody>
          <a:bodyPr/>
          <a:lstStyle/>
          <a:p>
            <a:r>
              <a:rPr lang="en-GB" sz="2800" dirty="0"/>
              <a:t>What next?</a:t>
            </a:r>
          </a:p>
        </p:txBody>
      </p:sp>
    </p:spTree>
    <p:extLst>
      <p:ext uri="{BB962C8B-B14F-4D97-AF65-F5344CB8AC3E}">
        <p14:creationId xmlns:p14="http://schemas.microsoft.com/office/powerpoint/2010/main" val="110373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87E22-D615-D622-105A-8C0FE978F981}"/>
              </a:ext>
            </a:extLst>
          </p:cNvPr>
          <p:cNvSpPr>
            <a:spLocks noGrp="1"/>
          </p:cNvSpPr>
          <p:nvPr>
            <p:ph type="title"/>
          </p:nvPr>
        </p:nvSpPr>
        <p:spPr>
          <a:xfrm>
            <a:off x="310832" y="431211"/>
            <a:ext cx="11306175" cy="1001983"/>
          </a:xfrm>
        </p:spPr>
        <p:txBody>
          <a:bodyPr/>
          <a:lstStyle/>
          <a:p>
            <a:r>
              <a:rPr lang="en-GB" dirty="0"/>
              <a:t>Academic staff in UK universities (HESA)</a:t>
            </a:r>
          </a:p>
        </p:txBody>
      </p:sp>
      <p:sp>
        <p:nvSpPr>
          <p:cNvPr id="4" name="Text Placeholder 3">
            <a:extLst>
              <a:ext uri="{FF2B5EF4-FFF2-40B4-BE49-F238E27FC236}">
                <a16:creationId xmlns:a16="http://schemas.microsoft.com/office/drawing/2014/main" id="{9B264EA7-3FE7-934A-8E46-4F907513E718}"/>
              </a:ext>
            </a:extLst>
          </p:cNvPr>
          <p:cNvSpPr>
            <a:spLocks noGrp="1"/>
          </p:cNvSpPr>
          <p:nvPr>
            <p:ph type="body" sz="quarter" idx="10"/>
          </p:nvPr>
        </p:nvSpPr>
        <p:spPr>
          <a:xfrm>
            <a:off x="9530081" y="2336800"/>
            <a:ext cx="2086926" cy="1509348"/>
          </a:xfrm>
        </p:spPr>
        <p:txBody>
          <a:bodyPr/>
          <a:lstStyle/>
          <a:p>
            <a:r>
              <a:rPr lang="en-GB" dirty="0" err="1"/>
              <a:t>WonkHE</a:t>
            </a:r>
            <a:r>
              <a:rPr lang="en-GB" dirty="0"/>
              <a:t>: https://wonkhe.com/wonk-corner/hesa-spring-2024-staff-in-outline/</a:t>
            </a:r>
          </a:p>
        </p:txBody>
      </p:sp>
      <p:pic>
        <p:nvPicPr>
          <p:cNvPr id="6" name="Picture 5">
            <a:extLst>
              <a:ext uri="{FF2B5EF4-FFF2-40B4-BE49-F238E27FC236}">
                <a16:creationId xmlns:a16="http://schemas.microsoft.com/office/drawing/2014/main" id="{78F63EF1-8281-0119-4EF1-7289BD6E939B}"/>
              </a:ext>
            </a:extLst>
          </p:cNvPr>
          <p:cNvPicPr>
            <a:picLocks noChangeAspect="1"/>
          </p:cNvPicPr>
          <p:nvPr/>
        </p:nvPicPr>
        <p:blipFill rotWithShape="1">
          <a:blip r:embed="rId3"/>
          <a:srcRect t="21453"/>
          <a:stretch/>
        </p:blipFill>
        <p:spPr>
          <a:xfrm>
            <a:off x="1073387" y="1433194"/>
            <a:ext cx="6936266" cy="5056510"/>
          </a:xfrm>
          <a:prstGeom prst="rect">
            <a:avLst/>
          </a:prstGeom>
        </p:spPr>
      </p:pic>
      <p:sp>
        <p:nvSpPr>
          <p:cNvPr id="7" name="TextBox 6">
            <a:extLst>
              <a:ext uri="{FF2B5EF4-FFF2-40B4-BE49-F238E27FC236}">
                <a16:creationId xmlns:a16="http://schemas.microsoft.com/office/drawing/2014/main" id="{884F1E45-7AE1-2D4B-1D7A-05A6B9362991}"/>
              </a:ext>
            </a:extLst>
          </p:cNvPr>
          <p:cNvSpPr txBox="1"/>
          <p:nvPr/>
        </p:nvSpPr>
        <p:spPr>
          <a:xfrm>
            <a:off x="1804907" y="5005653"/>
            <a:ext cx="609600" cy="433169"/>
          </a:xfrm>
          <a:prstGeom prst="rect">
            <a:avLst/>
          </a:prstGeom>
          <a:noFill/>
        </p:spPr>
        <p:txBody>
          <a:bodyPr wrap="square" lIns="0" tIns="0" rIns="0" bIns="0" rtlCol="0" anchor="b" anchorCtr="0">
            <a:normAutofit/>
          </a:bodyPr>
          <a:lstStyle/>
          <a:p>
            <a:pPr algn="r"/>
            <a:r>
              <a:rPr lang="en-GB" dirty="0"/>
              <a:t>30.57</a:t>
            </a:r>
          </a:p>
        </p:txBody>
      </p:sp>
      <p:sp>
        <p:nvSpPr>
          <p:cNvPr id="8" name="TextBox 7">
            <a:extLst>
              <a:ext uri="{FF2B5EF4-FFF2-40B4-BE49-F238E27FC236}">
                <a16:creationId xmlns:a16="http://schemas.microsoft.com/office/drawing/2014/main" id="{B86DC75C-5DAB-A3C9-9B41-747EF7BD3532}"/>
              </a:ext>
            </a:extLst>
          </p:cNvPr>
          <p:cNvSpPr txBox="1"/>
          <p:nvPr/>
        </p:nvSpPr>
        <p:spPr>
          <a:xfrm>
            <a:off x="3096458" y="5005655"/>
            <a:ext cx="609600" cy="433169"/>
          </a:xfrm>
          <a:prstGeom prst="rect">
            <a:avLst/>
          </a:prstGeom>
          <a:noFill/>
        </p:spPr>
        <p:txBody>
          <a:bodyPr wrap="square" lIns="0" tIns="0" rIns="0" bIns="0" rtlCol="0" anchor="b" anchorCtr="0">
            <a:normAutofit/>
          </a:bodyPr>
          <a:lstStyle/>
          <a:p>
            <a:pPr algn="r"/>
            <a:r>
              <a:rPr lang="en-GB" dirty="0"/>
              <a:t>32.45</a:t>
            </a:r>
          </a:p>
        </p:txBody>
      </p:sp>
      <p:sp>
        <p:nvSpPr>
          <p:cNvPr id="9" name="TextBox 8">
            <a:extLst>
              <a:ext uri="{FF2B5EF4-FFF2-40B4-BE49-F238E27FC236}">
                <a16:creationId xmlns:a16="http://schemas.microsoft.com/office/drawing/2014/main" id="{D7F901C9-7812-3D33-0429-460F4BD20853}"/>
              </a:ext>
            </a:extLst>
          </p:cNvPr>
          <p:cNvSpPr txBox="1"/>
          <p:nvPr/>
        </p:nvSpPr>
        <p:spPr>
          <a:xfrm>
            <a:off x="4318616" y="5005652"/>
            <a:ext cx="609600" cy="433169"/>
          </a:xfrm>
          <a:prstGeom prst="rect">
            <a:avLst/>
          </a:prstGeom>
          <a:noFill/>
        </p:spPr>
        <p:txBody>
          <a:bodyPr wrap="square" lIns="0" tIns="0" rIns="0" bIns="0" rtlCol="0" anchor="b" anchorCtr="0">
            <a:normAutofit/>
          </a:bodyPr>
          <a:lstStyle/>
          <a:p>
            <a:pPr algn="r"/>
            <a:r>
              <a:rPr lang="en-GB" dirty="0"/>
              <a:t>32.50</a:t>
            </a:r>
          </a:p>
        </p:txBody>
      </p:sp>
      <p:sp>
        <p:nvSpPr>
          <p:cNvPr id="10" name="TextBox 9">
            <a:extLst>
              <a:ext uri="{FF2B5EF4-FFF2-40B4-BE49-F238E27FC236}">
                <a16:creationId xmlns:a16="http://schemas.microsoft.com/office/drawing/2014/main" id="{A3B72C22-CA80-394D-01C7-349E63ECD6C7}"/>
              </a:ext>
            </a:extLst>
          </p:cNvPr>
          <p:cNvSpPr txBox="1"/>
          <p:nvPr/>
        </p:nvSpPr>
        <p:spPr>
          <a:xfrm>
            <a:off x="5675343" y="4975170"/>
            <a:ext cx="609600" cy="433169"/>
          </a:xfrm>
          <a:prstGeom prst="rect">
            <a:avLst/>
          </a:prstGeom>
          <a:noFill/>
        </p:spPr>
        <p:txBody>
          <a:bodyPr wrap="square" lIns="0" tIns="0" rIns="0" bIns="0" rtlCol="0" anchor="b" anchorCtr="0">
            <a:normAutofit/>
          </a:bodyPr>
          <a:lstStyle/>
          <a:p>
            <a:pPr algn="r"/>
            <a:r>
              <a:rPr lang="en-GB" dirty="0"/>
              <a:t>34.65</a:t>
            </a:r>
          </a:p>
        </p:txBody>
      </p:sp>
      <p:sp>
        <p:nvSpPr>
          <p:cNvPr id="11" name="TextBox 10">
            <a:extLst>
              <a:ext uri="{FF2B5EF4-FFF2-40B4-BE49-F238E27FC236}">
                <a16:creationId xmlns:a16="http://schemas.microsoft.com/office/drawing/2014/main" id="{BC93B55C-3DD7-EA34-CD20-B5429B4F2A30}"/>
              </a:ext>
            </a:extLst>
          </p:cNvPr>
          <p:cNvSpPr txBox="1"/>
          <p:nvPr/>
        </p:nvSpPr>
        <p:spPr>
          <a:xfrm>
            <a:off x="6897501" y="5005655"/>
            <a:ext cx="609600" cy="433169"/>
          </a:xfrm>
          <a:prstGeom prst="rect">
            <a:avLst/>
          </a:prstGeom>
          <a:noFill/>
        </p:spPr>
        <p:txBody>
          <a:bodyPr wrap="square" lIns="0" tIns="0" rIns="0" bIns="0" rtlCol="0" anchor="b" anchorCtr="0">
            <a:normAutofit/>
          </a:bodyPr>
          <a:lstStyle/>
          <a:p>
            <a:pPr algn="r"/>
            <a:r>
              <a:rPr lang="en-GB" dirty="0"/>
              <a:t>35.61</a:t>
            </a:r>
          </a:p>
        </p:txBody>
      </p:sp>
      <p:sp>
        <p:nvSpPr>
          <p:cNvPr id="13" name="Arrow: Left 12">
            <a:extLst>
              <a:ext uri="{FF2B5EF4-FFF2-40B4-BE49-F238E27FC236}">
                <a16:creationId xmlns:a16="http://schemas.microsoft.com/office/drawing/2014/main" id="{F987251F-D6AC-D160-192A-F3C4F63A1319}"/>
              </a:ext>
            </a:extLst>
          </p:cNvPr>
          <p:cNvSpPr/>
          <p:nvPr/>
        </p:nvSpPr>
        <p:spPr>
          <a:xfrm>
            <a:off x="8356601" y="4749754"/>
            <a:ext cx="3260405" cy="797604"/>
          </a:xfrm>
          <a:prstGeom prst="leftArrow">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“Teaching only”</a:t>
            </a:r>
          </a:p>
        </p:txBody>
      </p:sp>
    </p:spTree>
    <p:extLst>
      <p:ext uri="{BB962C8B-B14F-4D97-AF65-F5344CB8AC3E}">
        <p14:creationId xmlns:p14="http://schemas.microsoft.com/office/powerpoint/2010/main" val="25891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D77FD3-BC4C-C4D9-8706-9CF34E3F9618}"/>
              </a:ext>
            </a:extLst>
          </p:cNvPr>
          <p:cNvSpPr>
            <a:spLocks noGrp="1"/>
          </p:cNvSpPr>
          <p:nvPr>
            <p:ph sz="half" idx="1"/>
          </p:nvPr>
        </p:nvSpPr>
        <p:spPr/>
        <p:txBody>
          <a:bodyPr/>
          <a:lstStyle/>
          <a:p>
            <a:r>
              <a:rPr lang="en-GB" dirty="0"/>
              <a:t>1050 teaching only = 30.79% (</a:t>
            </a:r>
            <a:r>
              <a:rPr lang="en-GB" dirty="0" err="1"/>
              <a:t>cf</a:t>
            </a:r>
            <a:r>
              <a:rPr lang="en-GB" dirty="0"/>
              <a:t> 65.61% sector) </a:t>
            </a:r>
          </a:p>
          <a:p>
            <a:r>
              <a:rPr lang="en-GB" dirty="0"/>
              <a:t>985 research only</a:t>
            </a:r>
          </a:p>
          <a:p>
            <a:r>
              <a:rPr lang="en-GB" dirty="0"/>
              <a:t>1375 teaching and research</a:t>
            </a:r>
          </a:p>
          <a:p>
            <a:r>
              <a:rPr lang="en-GB" dirty="0"/>
              <a:t>3410 total academic staff</a:t>
            </a:r>
          </a:p>
        </p:txBody>
      </p:sp>
      <p:sp>
        <p:nvSpPr>
          <p:cNvPr id="3" name="Title 2">
            <a:extLst>
              <a:ext uri="{FF2B5EF4-FFF2-40B4-BE49-F238E27FC236}">
                <a16:creationId xmlns:a16="http://schemas.microsoft.com/office/drawing/2014/main" id="{1AFA1C12-5BDC-CFBE-FBA4-BBE63A78EDFC}"/>
              </a:ext>
            </a:extLst>
          </p:cNvPr>
          <p:cNvSpPr>
            <a:spLocks noGrp="1"/>
          </p:cNvSpPr>
          <p:nvPr>
            <p:ph type="title"/>
          </p:nvPr>
        </p:nvSpPr>
        <p:spPr/>
        <p:txBody>
          <a:bodyPr/>
          <a:lstStyle/>
          <a:p>
            <a:r>
              <a:rPr lang="en-GB" dirty="0"/>
              <a:t>How does it look at Cardiff Uni? (2022-23)</a:t>
            </a:r>
          </a:p>
        </p:txBody>
      </p:sp>
      <p:sp>
        <p:nvSpPr>
          <p:cNvPr id="4" name="Text Placeholder 3">
            <a:extLst>
              <a:ext uri="{FF2B5EF4-FFF2-40B4-BE49-F238E27FC236}">
                <a16:creationId xmlns:a16="http://schemas.microsoft.com/office/drawing/2014/main" id="{1CDB81F4-44E4-E571-1F92-8987F08EF437}"/>
              </a:ext>
            </a:extLst>
          </p:cNvPr>
          <p:cNvSpPr>
            <a:spLocks noGrp="1"/>
          </p:cNvSpPr>
          <p:nvPr>
            <p:ph type="body" sz="quarter" idx="10"/>
          </p:nvPr>
        </p:nvSpPr>
        <p:spPr>
          <a:xfrm>
            <a:off x="6275387" y="5577840"/>
            <a:ext cx="5473699" cy="1148080"/>
          </a:xfrm>
        </p:spPr>
        <p:txBody>
          <a:bodyPr/>
          <a:lstStyle/>
          <a:p>
            <a:endParaRPr lang="en-GB" dirty="0">
              <a:hlinkClick r:id="rId3"/>
            </a:endParaRPr>
          </a:p>
          <a:p>
            <a:r>
              <a:rPr lang="en-GB" dirty="0">
                <a:hlinkClick r:id="rId3"/>
              </a:rPr>
              <a:t>https://www.hesa.ac.uk/data-and-analysis/staff/employment-conditions</a:t>
            </a:r>
            <a:r>
              <a:rPr lang="en-GB" dirty="0"/>
              <a:t> </a:t>
            </a:r>
          </a:p>
          <a:p>
            <a:endParaRPr lang="en-GB" dirty="0"/>
          </a:p>
        </p:txBody>
      </p:sp>
    </p:spTree>
    <p:extLst>
      <p:ext uri="{BB962C8B-B14F-4D97-AF65-F5344CB8AC3E}">
        <p14:creationId xmlns:p14="http://schemas.microsoft.com/office/powerpoint/2010/main" val="90923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F9E7C1-2574-9E43-B1EC-9BA24B9D7084}"/>
              </a:ext>
            </a:extLst>
          </p:cNvPr>
          <p:cNvSpPr>
            <a:spLocks noGrp="1"/>
          </p:cNvSpPr>
          <p:nvPr>
            <p:ph type="body" idx="1"/>
          </p:nvPr>
        </p:nvSpPr>
        <p:spPr/>
        <p:txBody>
          <a:bodyPr/>
          <a:lstStyle/>
          <a:p>
            <a:r>
              <a:rPr lang="en-US" dirty="0"/>
              <a:t>Demographics</a:t>
            </a:r>
          </a:p>
        </p:txBody>
      </p:sp>
      <p:sp>
        <p:nvSpPr>
          <p:cNvPr id="3" name="Content Placeholder 2">
            <a:extLst>
              <a:ext uri="{FF2B5EF4-FFF2-40B4-BE49-F238E27FC236}">
                <a16:creationId xmlns:a16="http://schemas.microsoft.com/office/drawing/2014/main" id="{BAAC7944-B123-F344-94BE-3F43D978B506}"/>
              </a:ext>
            </a:extLst>
          </p:cNvPr>
          <p:cNvSpPr>
            <a:spLocks noGrp="1"/>
          </p:cNvSpPr>
          <p:nvPr>
            <p:ph sz="half" idx="2"/>
          </p:nvPr>
        </p:nvSpPr>
        <p:spPr/>
        <p:txBody>
          <a:bodyPr>
            <a:normAutofit fontScale="85000" lnSpcReduction="10000"/>
          </a:bodyPr>
          <a:lstStyle/>
          <a:p>
            <a:pPr marL="0" indent="0">
              <a:buNone/>
            </a:pPr>
            <a:r>
              <a:rPr lang="en-US" dirty="0"/>
              <a:t>Some evidence that certain groups are over-represented amongst education-focused staff – but this is not part of the HESA open data set, and seems to vary from university to university:</a:t>
            </a:r>
          </a:p>
          <a:p>
            <a:r>
              <a:rPr lang="en-US" dirty="0"/>
              <a:t>Female</a:t>
            </a:r>
          </a:p>
          <a:p>
            <a:r>
              <a:rPr lang="en-US" dirty="0"/>
              <a:t>Parents/carers</a:t>
            </a:r>
          </a:p>
          <a:p>
            <a:r>
              <a:rPr lang="en-US" dirty="0"/>
              <a:t>Part-time employment</a:t>
            </a:r>
          </a:p>
          <a:p>
            <a:r>
              <a:rPr lang="en-US" dirty="0"/>
              <a:t>Disabled</a:t>
            </a:r>
          </a:p>
          <a:p>
            <a:r>
              <a:rPr lang="en-US" dirty="0"/>
              <a:t>Racially minoritized groups</a:t>
            </a:r>
          </a:p>
        </p:txBody>
      </p:sp>
      <p:sp>
        <p:nvSpPr>
          <p:cNvPr id="4" name="Title 3">
            <a:extLst>
              <a:ext uri="{FF2B5EF4-FFF2-40B4-BE49-F238E27FC236}">
                <a16:creationId xmlns:a16="http://schemas.microsoft.com/office/drawing/2014/main" id="{A6F8A2C9-ABB0-F148-B06C-684146C61012}"/>
              </a:ext>
            </a:extLst>
          </p:cNvPr>
          <p:cNvSpPr>
            <a:spLocks noGrp="1"/>
          </p:cNvSpPr>
          <p:nvPr>
            <p:ph type="title"/>
          </p:nvPr>
        </p:nvSpPr>
        <p:spPr/>
        <p:txBody>
          <a:bodyPr/>
          <a:lstStyle/>
          <a:p>
            <a:r>
              <a:rPr lang="en-US" dirty="0"/>
              <a:t>Intersections?</a:t>
            </a:r>
          </a:p>
        </p:txBody>
      </p:sp>
      <p:sp>
        <p:nvSpPr>
          <p:cNvPr id="6" name="TextBox 5">
            <a:extLst>
              <a:ext uri="{FF2B5EF4-FFF2-40B4-BE49-F238E27FC236}">
                <a16:creationId xmlns:a16="http://schemas.microsoft.com/office/drawing/2014/main" id="{7FA65015-17A9-C22E-9A6C-68CE4CA15A56}"/>
              </a:ext>
            </a:extLst>
          </p:cNvPr>
          <p:cNvSpPr txBox="1"/>
          <p:nvPr/>
        </p:nvSpPr>
        <p:spPr>
          <a:xfrm>
            <a:off x="5344160" y="3586480"/>
            <a:ext cx="3210560" cy="2111057"/>
          </a:xfrm>
          <a:prstGeom prst="rect">
            <a:avLst/>
          </a:prstGeom>
          <a:noFill/>
        </p:spPr>
        <p:txBody>
          <a:bodyPr wrap="square" lIns="0" tIns="0" rIns="0" bIns="0" rtlCol="0" anchor="b" anchorCtr="0">
            <a:normAutofit fontScale="85000" lnSpcReduction="10000"/>
          </a:bodyPr>
          <a:lstStyle/>
          <a:p>
            <a:pPr algn="r"/>
            <a:r>
              <a:rPr lang="en-GB" sz="11500" dirty="0">
                <a:solidFill>
                  <a:schemeClr val="accent2">
                    <a:lumMod val="60000"/>
                    <a:lumOff val="40000"/>
                  </a:schemeClr>
                </a:solidFill>
              </a:rPr>
              <a:t>Why?</a:t>
            </a:r>
            <a:endParaRPr lang="en-GB" dirty="0">
              <a:solidFill>
                <a:schemeClr val="accent2">
                  <a:lumMod val="60000"/>
                  <a:lumOff val="40000"/>
                </a:schemeClr>
              </a:solidFill>
            </a:endParaRPr>
          </a:p>
        </p:txBody>
      </p:sp>
    </p:spTree>
    <p:extLst>
      <p:ext uri="{BB962C8B-B14F-4D97-AF65-F5344CB8AC3E}">
        <p14:creationId xmlns:p14="http://schemas.microsoft.com/office/powerpoint/2010/main" val="15081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EE80EC-675D-CBA5-9215-EA515AF41661}"/>
              </a:ext>
            </a:extLst>
          </p:cNvPr>
          <p:cNvSpPr>
            <a:spLocks noGrp="1"/>
          </p:cNvSpPr>
          <p:nvPr>
            <p:ph type="body" idx="1"/>
          </p:nvPr>
        </p:nvSpPr>
        <p:spPr/>
        <p:txBody>
          <a:bodyPr/>
          <a:lstStyle/>
          <a:p>
            <a:r>
              <a:rPr lang="en-GB" dirty="0"/>
              <a:t>Lies, damn lies, and statistics</a:t>
            </a:r>
          </a:p>
        </p:txBody>
      </p:sp>
      <p:sp>
        <p:nvSpPr>
          <p:cNvPr id="3" name="Content Placeholder 2">
            <a:extLst>
              <a:ext uri="{FF2B5EF4-FFF2-40B4-BE49-F238E27FC236}">
                <a16:creationId xmlns:a16="http://schemas.microsoft.com/office/drawing/2014/main" id="{D104E9A0-7871-36DD-2335-24E757BCEE6A}"/>
              </a:ext>
            </a:extLst>
          </p:cNvPr>
          <p:cNvSpPr>
            <a:spLocks noGrp="1"/>
          </p:cNvSpPr>
          <p:nvPr>
            <p:ph sz="half" idx="2"/>
          </p:nvPr>
        </p:nvSpPr>
        <p:spPr/>
        <p:txBody>
          <a:bodyPr>
            <a:normAutofit lnSpcReduction="10000"/>
          </a:bodyPr>
          <a:lstStyle/>
          <a:p>
            <a:r>
              <a:rPr lang="en-GB" dirty="0"/>
              <a:t>How many people do you know who “only” teach?</a:t>
            </a:r>
          </a:p>
          <a:p>
            <a:r>
              <a:rPr lang="en-GB" dirty="0"/>
              <a:t>What are the expectations of education-focused staff at Cardiff?</a:t>
            </a:r>
          </a:p>
          <a:p>
            <a:r>
              <a:rPr lang="en-GB" dirty="0"/>
              <a:t>E.g. </a:t>
            </a:r>
          </a:p>
          <a:p>
            <a:pPr lvl="1"/>
            <a:r>
              <a:rPr lang="en-GB" dirty="0"/>
              <a:t>NTU – Teaching </a:t>
            </a:r>
            <a:r>
              <a:rPr lang="en-GB" dirty="0">
                <a:solidFill>
                  <a:schemeClr val="accent2">
                    <a:lumMod val="60000"/>
                    <a:lumOff val="40000"/>
                  </a:schemeClr>
                </a:solidFill>
              </a:rPr>
              <a:t>and</a:t>
            </a:r>
            <a:r>
              <a:rPr lang="en-GB" dirty="0"/>
              <a:t> scholarship/Teaching </a:t>
            </a:r>
            <a:r>
              <a:rPr lang="en-GB" dirty="0">
                <a:solidFill>
                  <a:schemeClr val="accent2">
                    <a:lumMod val="60000"/>
                    <a:lumOff val="40000"/>
                  </a:schemeClr>
                </a:solidFill>
              </a:rPr>
              <a:t>and</a:t>
            </a:r>
            <a:r>
              <a:rPr lang="en-GB" dirty="0"/>
              <a:t> practice</a:t>
            </a:r>
          </a:p>
          <a:p>
            <a:pPr lvl="1"/>
            <a:r>
              <a:rPr lang="en-GB" dirty="0"/>
              <a:t>Keele – Education </a:t>
            </a:r>
            <a:r>
              <a:rPr lang="en-GB" dirty="0">
                <a:solidFill>
                  <a:schemeClr val="accent2">
                    <a:lumMod val="60000"/>
                    <a:lumOff val="40000"/>
                  </a:schemeClr>
                </a:solidFill>
              </a:rPr>
              <a:t>and </a:t>
            </a:r>
            <a:r>
              <a:rPr lang="en-GB" dirty="0"/>
              <a:t>scholarship</a:t>
            </a:r>
          </a:p>
          <a:p>
            <a:pPr lvl="1"/>
            <a:r>
              <a:rPr lang="en-GB" dirty="0"/>
              <a:t>Lincoln – Teaching, scholarship </a:t>
            </a:r>
            <a:r>
              <a:rPr lang="en-GB" dirty="0">
                <a:solidFill>
                  <a:schemeClr val="accent2">
                    <a:lumMod val="60000"/>
                    <a:lumOff val="40000"/>
                  </a:schemeClr>
                </a:solidFill>
              </a:rPr>
              <a:t>&amp;</a:t>
            </a:r>
            <a:r>
              <a:rPr lang="en-GB" dirty="0"/>
              <a:t> professional practice</a:t>
            </a:r>
          </a:p>
          <a:p>
            <a:pPr lvl="1"/>
            <a:r>
              <a:rPr lang="en-GB" dirty="0"/>
              <a:t>Manchester – Teaching </a:t>
            </a:r>
            <a:r>
              <a:rPr lang="en-GB" dirty="0">
                <a:solidFill>
                  <a:schemeClr val="accent2">
                    <a:lumMod val="60000"/>
                    <a:lumOff val="40000"/>
                  </a:schemeClr>
                </a:solidFill>
              </a:rPr>
              <a:t>and</a:t>
            </a:r>
            <a:r>
              <a:rPr lang="en-GB" dirty="0"/>
              <a:t> scholarship</a:t>
            </a:r>
          </a:p>
        </p:txBody>
      </p:sp>
      <p:sp>
        <p:nvSpPr>
          <p:cNvPr id="4" name="Title 3">
            <a:extLst>
              <a:ext uri="{FF2B5EF4-FFF2-40B4-BE49-F238E27FC236}">
                <a16:creationId xmlns:a16="http://schemas.microsoft.com/office/drawing/2014/main" id="{058025BE-6E9E-5AFF-7486-5C3E8E4AFA2B}"/>
              </a:ext>
            </a:extLst>
          </p:cNvPr>
          <p:cNvSpPr>
            <a:spLocks noGrp="1"/>
          </p:cNvSpPr>
          <p:nvPr>
            <p:ph type="title"/>
          </p:nvPr>
        </p:nvSpPr>
        <p:spPr/>
        <p:txBody>
          <a:bodyPr/>
          <a:lstStyle/>
          <a:p>
            <a:r>
              <a:rPr lang="en-GB" dirty="0"/>
              <a:t>Teaching “only”?</a:t>
            </a:r>
          </a:p>
        </p:txBody>
      </p:sp>
      <p:sp>
        <p:nvSpPr>
          <p:cNvPr id="5" name="Text Placeholder 4">
            <a:extLst>
              <a:ext uri="{FF2B5EF4-FFF2-40B4-BE49-F238E27FC236}">
                <a16:creationId xmlns:a16="http://schemas.microsoft.com/office/drawing/2014/main" id="{11C31153-DDB7-3523-4C94-FC114C390E15}"/>
              </a:ext>
            </a:extLst>
          </p:cNvPr>
          <p:cNvSpPr>
            <a:spLocks noGrp="1"/>
          </p:cNvSpPr>
          <p:nvPr>
            <p:ph type="body" sz="quarter" idx="10"/>
          </p:nvPr>
        </p:nvSpPr>
        <p:spPr>
          <a:xfrm>
            <a:off x="4663441" y="6057900"/>
            <a:ext cx="7085646" cy="368888"/>
          </a:xfrm>
        </p:spPr>
        <p:txBody>
          <a:bodyPr/>
          <a:lstStyle/>
          <a:p>
            <a:r>
              <a:rPr lang="en-GB" dirty="0"/>
              <a:t>There’s nearly always an “and” – even if it isn’t written in a contract</a:t>
            </a:r>
          </a:p>
        </p:txBody>
      </p:sp>
    </p:spTree>
    <p:extLst>
      <p:ext uri="{BB962C8B-B14F-4D97-AF65-F5344CB8AC3E}">
        <p14:creationId xmlns:p14="http://schemas.microsoft.com/office/powerpoint/2010/main" val="287446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B7A2-5BF1-3250-ECAA-7A03437E3C82}"/>
              </a:ext>
            </a:extLst>
          </p:cNvPr>
          <p:cNvSpPr>
            <a:spLocks noGrp="1"/>
          </p:cNvSpPr>
          <p:nvPr>
            <p:ph type="body" idx="1"/>
          </p:nvPr>
        </p:nvSpPr>
        <p:spPr/>
        <p:txBody>
          <a:bodyPr/>
          <a:lstStyle/>
          <a:p>
            <a:r>
              <a:rPr lang="en-GB" dirty="0"/>
              <a:t>My two “teaching only” experiences</a:t>
            </a:r>
          </a:p>
        </p:txBody>
      </p:sp>
      <p:sp>
        <p:nvSpPr>
          <p:cNvPr id="3" name="Content Placeholder 2">
            <a:extLst>
              <a:ext uri="{FF2B5EF4-FFF2-40B4-BE49-F238E27FC236}">
                <a16:creationId xmlns:a16="http://schemas.microsoft.com/office/drawing/2014/main" id="{AA11C046-CB48-8199-D831-E5122CEE3FB6}"/>
              </a:ext>
            </a:extLst>
          </p:cNvPr>
          <p:cNvSpPr>
            <a:spLocks noGrp="1"/>
          </p:cNvSpPr>
          <p:nvPr>
            <p:ph sz="half" idx="2"/>
          </p:nvPr>
        </p:nvSpPr>
        <p:spPr/>
        <p:txBody>
          <a:bodyPr/>
          <a:lstStyle/>
          <a:p>
            <a:r>
              <a:rPr lang="en-GB" dirty="0">
                <a:solidFill>
                  <a:schemeClr val="accent2">
                    <a:lumMod val="60000"/>
                    <a:lumOff val="40000"/>
                  </a:schemeClr>
                </a:solidFill>
              </a:rPr>
              <a:t>TF: 2002-2004 </a:t>
            </a:r>
            <a:r>
              <a:rPr lang="en-GB" dirty="0"/>
              <a:t>– Teaching </a:t>
            </a:r>
            <a:r>
              <a:rPr lang="en-GB" dirty="0">
                <a:solidFill>
                  <a:schemeClr val="accent2">
                    <a:lumMod val="60000"/>
                    <a:lumOff val="40000"/>
                  </a:schemeClr>
                </a:solidFill>
              </a:rPr>
              <a:t>and </a:t>
            </a:r>
            <a:r>
              <a:rPr lang="en-GB" dirty="0"/>
              <a:t>Psychology-specific student support provision</a:t>
            </a:r>
          </a:p>
          <a:p>
            <a:r>
              <a:rPr lang="en-GB" dirty="0">
                <a:solidFill>
                  <a:schemeClr val="accent2">
                    <a:lumMod val="60000"/>
                    <a:lumOff val="40000"/>
                  </a:schemeClr>
                </a:solidFill>
              </a:rPr>
              <a:t>STF: 2015-2016 </a:t>
            </a:r>
            <a:r>
              <a:rPr lang="en-GB" dirty="0"/>
              <a:t>– Teaching </a:t>
            </a:r>
            <a:r>
              <a:rPr lang="en-GB" dirty="0">
                <a:solidFill>
                  <a:schemeClr val="accent2">
                    <a:lumMod val="60000"/>
                    <a:lumOff val="40000"/>
                  </a:schemeClr>
                </a:solidFill>
              </a:rPr>
              <a:t>and</a:t>
            </a:r>
            <a:r>
              <a:rPr lang="en-GB" dirty="0"/>
              <a:t> transform all of our learning and teaching provision to improve the student experience </a:t>
            </a:r>
            <a:r>
              <a:rPr lang="en-GB" dirty="0">
                <a:solidFill>
                  <a:schemeClr val="accent2">
                    <a:lumMod val="60000"/>
                    <a:lumOff val="40000"/>
                  </a:schemeClr>
                </a:solidFill>
              </a:rPr>
              <a:t>and</a:t>
            </a:r>
            <a:r>
              <a:rPr lang="en-GB" dirty="0"/>
              <a:t> be Director of Education </a:t>
            </a:r>
            <a:r>
              <a:rPr lang="en-GB" dirty="0">
                <a:solidFill>
                  <a:schemeClr val="accent2">
                    <a:lumMod val="60000"/>
                    <a:lumOff val="40000"/>
                  </a:schemeClr>
                </a:solidFill>
              </a:rPr>
              <a:t>and</a:t>
            </a:r>
            <a:r>
              <a:rPr lang="en-GB" dirty="0"/>
              <a:t> please develop staff </a:t>
            </a:r>
            <a:r>
              <a:rPr lang="en-GB" dirty="0">
                <a:solidFill>
                  <a:schemeClr val="accent2">
                    <a:lumMod val="60000"/>
                    <a:lumOff val="40000"/>
                  </a:schemeClr>
                </a:solidFill>
              </a:rPr>
              <a:t>and</a:t>
            </a:r>
            <a:r>
              <a:rPr lang="en-GB" dirty="0"/>
              <a:t> take on some </a:t>
            </a:r>
            <a:r>
              <a:rPr lang="en-GB" dirty="0" err="1"/>
              <a:t>uni</a:t>
            </a:r>
            <a:r>
              <a:rPr lang="en-GB" dirty="0"/>
              <a:t>-level roles?</a:t>
            </a:r>
          </a:p>
        </p:txBody>
      </p:sp>
      <p:sp>
        <p:nvSpPr>
          <p:cNvPr id="4" name="Title 3">
            <a:extLst>
              <a:ext uri="{FF2B5EF4-FFF2-40B4-BE49-F238E27FC236}">
                <a16:creationId xmlns:a16="http://schemas.microsoft.com/office/drawing/2014/main" id="{9DB6D13B-3669-CAB1-805A-0FB77A6B6435}"/>
              </a:ext>
            </a:extLst>
          </p:cNvPr>
          <p:cNvSpPr>
            <a:spLocks noGrp="1"/>
          </p:cNvSpPr>
          <p:nvPr>
            <p:ph type="title"/>
          </p:nvPr>
        </p:nvSpPr>
        <p:spPr/>
        <p:txBody>
          <a:bodyPr>
            <a:normAutofit fontScale="90000"/>
          </a:bodyPr>
          <a:lstStyle/>
          <a:p>
            <a:r>
              <a:rPr lang="en-GB" dirty="0"/>
              <a:t>Example – Teaching Fellow / Senior Teaching Fellow roles</a:t>
            </a:r>
          </a:p>
        </p:txBody>
      </p:sp>
      <p:sp>
        <p:nvSpPr>
          <p:cNvPr id="5" name="Text Placeholder 4">
            <a:extLst>
              <a:ext uri="{FF2B5EF4-FFF2-40B4-BE49-F238E27FC236}">
                <a16:creationId xmlns:a16="http://schemas.microsoft.com/office/drawing/2014/main" id="{951ED479-6368-D94C-C22C-C1F681395821}"/>
              </a:ext>
            </a:extLst>
          </p:cNvPr>
          <p:cNvSpPr>
            <a:spLocks noGrp="1"/>
          </p:cNvSpPr>
          <p:nvPr>
            <p:ph type="body" sz="quarter" idx="10"/>
          </p:nvPr>
        </p:nvSpPr>
        <p:spPr/>
        <p:txBody>
          <a:bodyPr/>
          <a:lstStyle/>
          <a:p>
            <a:r>
              <a:rPr lang="en-GB" dirty="0"/>
              <a:t>What is your ‘and’?</a:t>
            </a:r>
          </a:p>
        </p:txBody>
      </p:sp>
      <p:pic>
        <p:nvPicPr>
          <p:cNvPr id="6" name="Picture 2" descr="Bev Webb, 2012">
            <a:extLst>
              <a:ext uri="{FF2B5EF4-FFF2-40B4-BE49-F238E27FC236}">
                <a16:creationId xmlns:a16="http://schemas.microsoft.com/office/drawing/2014/main" id="{917CBBB6-70E7-CFE9-5020-5A47EDBF2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588" y="4631186"/>
            <a:ext cx="5271492" cy="179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A9171-B4ED-B1A8-163A-60BB820B02C2}"/>
              </a:ext>
            </a:extLst>
          </p:cNvPr>
          <p:cNvSpPr>
            <a:spLocks noGrp="1"/>
          </p:cNvSpPr>
          <p:nvPr>
            <p:ph type="ctrTitle"/>
          </p:nvPr>
        </p:nvSpPr>
        <p:spPr>
          <a:xfrm>
            <a:off x="1767840" y="1989138"/>
            <a:ext cx="9017525" cy="2372252"/>
          </a:xfrm>
        </p:spPr>
        <p:txBody>
          <a:bodyPr>
            <a:noAutofit/>
          </a:bodyPr>
          <a:lstStyle/>
          <a:p>
            <a:r>
              <a:rPr lang="en-GB" sz="2800" b="0" dirty="0">
                <a:effectLst/>
                <a:latin typeface="+mn-lt"/>
                <a:ea typeface="Calibri" panose="020F0502020204030204" pitchFamily="34" charset="0"/>
              </a:rPr>
              <a:t>Leading effective educational change requires educational expertise (e.g. Nelson and Campbell, 2017; Fung, 2017; </a:t>
            </a:r>
            <a:r>
              <a:rPr lang="en-GB" sz="2800" b="0" dirty="0" err="1">
                <a:effectLst/>
                <a:latin typeface="+mn-lt"/>
                <a:ea typeface="Calibri" panose="020F0502020204030204" pitchFamily="34" charset="0"/>
              </a:rPr>
              <a:t>Gorard</a:t>
            </a:r>
            <a:r>
              <a:rPr lang="en-GB" sz="2800" b="0" dirty="0">
                <a:effectLst/>
                <a:latin typeface="+mn-lt"/>
                <a:ea typeface="Calibri" panose="020F0502020204030204" pitchFamily="34" charset="0"/>
              </a:rPr>
              <a:t>, 2020), and educational expertise is more likely to be located in those who choose to study it than it is in traditional discipline-specific researchers. Thus education-focused academics are frequently “positive disruptors” (Akerman, 2020). </a:t>
            </a:r>
            <a:endParaRPr lang="en-GB" sz="2800" b="0" dirty="0">
              <a:latin typeface="+mn-lt"/>
            </a:endParaRPr>
          </a:p>
        </p:txBody>
      </p:sp>
      <p:sp>
        <p:nvSpPr>
          <p:cNvPr id="4" name="Subtitle 3">
            <a:extLst>
              <a:ext uri="{FF2B5EF4-FFF2-40B4-BE49-F238E27FC236}">
                <a16:creationId xmlns:a16="http://schemas.microsoft.com/office/drawing/2014/main" id="{F6AE31B9-50AA-A6BB-719D-104762A3EE57}"/>
              </a:ext>
            </a:extLst>
          </p:cNvPr>
          <p:cNvSpPr>
            <a:spLocks noGrp="1"/>
          </p:cNvSpPr>
          <p:nvPr>
            <p:ph type="subTitle" idx="1"/>
          </p:nvPr>
        </p:nvSpPr>
        <p:spPr>
          <a:xfrm>
            <a:off x="1406631" y="4918286"/>
            <a:ext cx="9378733" cy="1155172"/>
          </a:xfrm>
        </p:spPr>
        <p:txBody>
          <a:bodyPr/>
          <a:lstStyle/>
          <a:p>
            <a:r>
              <a:rPr lang="en-GB" dirty="0">
                <a:hlinkClick r:id="rId2"/>
              </a:rPr>
              <a:t>Hulme (2022)</a:t>
            </a:r>
            <a:endParaRPr lang="en-GB" dirty="0"/>
          </a:p>
        </p:txBody>
      </p:sp>
    </p:spTree>
    <p:extLst>
      <p:ext uri="{BB962C8B-B14F-4D97-AF65-F5344CB8AC3E}">
        <p14:creationId xmlns:p14="http://schemas.microsoft.com/office/powerpoint/2010/main" val="341384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831-7D28-0AFD-4964-906C7FB92C43}"/>
              </a:ext>
            </a:extLst>
          </p:cNvPr>
          <p:cNvSpPr>
            <a:spLocks noGrp="1"/>
          </p:cNvSpPr>
          <p:nvPr>
            <p:ph type="title"/>
          </p:nvPr>
        </p:nvSpPr>
        <p:spPr/>
        <p:txBody>
          <a:bodyPr/>
          <a:lstStyle/>
          <a:p>
            <a:r>
              <a:rPr lang="en-GB" dirty="0"/>
              <a:t>The BOGOF model of scholarship</a:t>
            </a:r>
          </a:p>
        </p:txBody>
      </p:sp>
      <p:pic>
        <p:nvPicPr>
          <p:cNvPr id="1026" name="Picture 2" descr="Buy Free Get One Stock Illustrations – 2,105 Buy Free Get One Stock  Illustrations, Vectors &amp; Clipart - Dreamstime">
            <a:extLst>
              <a:ext uri="{FF2B5EF4-FFF2-40B4-BE49-F238E27FC236}">
                <a16:creationId xmlns:a16="http://schemas.microsoft.com/office/drawing/2014/main" id="{D47A7802-AB47-F089-43A0-45F91F316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354" y="2084609"/>
            <a:ext cx="5887086" cy="3999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B27B5-062A-7E17-3392-CD072950C885}"/>
              </a:ext>
            </a:extLst>
          </p:cNvPr>
          <p:cNvSpPr txBox="1"/>
          <p:nvPr/>
        </p:nvSpPr>
        <p:spPr>
          <a:xfrm>
            <a:off x="528320" y="2113279"/>
            <a:ext cx="4612640" cy="3970733"/>
          </a:xfrm>
          <a:prstGeom prst="rect">
            <a:avLst/>
          </a:prstGeom>
          <a:noFill/>
        </p:spPr>
        <p:txBody>
          <a:bodyPr wrap="square" lIns="0" tIns="0" rIns="0" bIns="0" rtlCol="0" anchor="t" anchorCtr="0">
            <a:normAutofit/>
          </a:bodyPr>
          <a:lstStyle/>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evidence</a:t>
            </a:r>
            <a:r>
              <a:rPr lang="en-GB" sz="2200" dirty="0"/>
              <a:t> that underpins the decisions you make (that achieves the T success)</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products/resources</a:t>
            </a:r>
            <a:r>
              <a:rPr lang="en-GB" sz="2200" dirty="0"/>
              <a:t> you produce that deliver the T</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evaluation</a:t>
            </a:r>
            <a:r>
              <a:rPr lang="en-GB" sz="2200" dirty="0"/>
              <a:t> of the design, the development, the delivery, the products, the T, the outcomes…</a:t>
            </a:r>
          </a:p>
        </p:txBody>
      </p:sp>
      <p:sp>
        <p:nvSpPr>
          <p:cNvPr id="6" name="TextBox 5">
            <a:extLst>
              <a:ext uri="{FF2B5EF4-FFF2-40B4-BE49-F238E27FC236}">
                <a16:creationId xmlns:a16="http://schemas.microsoft.com/office/drawing/2014/main" id="{0D92F1D8-E875-6282-A8BC-9456334F675E}"/>
              </a:ext>
            </a:extLst>
          </p:cNvPr>
          <p:cNvSpPr txBox="1"/>
          <p:nvPr/>
        </p:nvSpPr>
        <p:spPr>
          <a:xfrm>
            <a:off x="670560" y="5950104"/>
            <a:ext cx="5283200" cy="550468"/>
          </a:xfrm>
          <a:prstGeom prst="rect">
            <a:avLst/>
          </a:prstGeom>
          <a:noFill/>
        </p:spPr>
        <p:txBody>
          <a:bodyPr wrap="square" lIns="0" tIns="0" rIns="0" bIns="0" rtlCol="0" anchor="b" anchorCtr="0">
            <a:normAutofit/>
          </a:bodyPr>
          <a:lstStyle/>
          <a:p>
            <a:pPr algn="r"/>
            <a:r>
              <a:rPr lang="en-GB" sz="2400" dirty="0">
                <a:solidFill>
                  <a:schemeClr val="accent2">
                    <a:lumMod val="60000"/>
                    <a:lumOff val="40000"/>
                  </a:schemeClr>
                </a:solidFill>
              </a:rPr>
              <a:t>Where’s your BOGOF opportunity?</a:t>
            </a:r>
          </a:p>
        </p:txBody>
      </p:sp>
    </p:spTree>
    <p:extLst>
      <p:ext uri="{BB962C8B-B14F-4D97-AF65-F5344CB8AC3E}">
        <p14:creationId xmlns:p14="http://schemas.microsoft.com/office/powerpoint/2010/main" val="55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6B7178-A1CD-4801-BA73-0B4A4266E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063616-57F3-4C87-BB7F-2974CF36DE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1536</Words>
  <Application>Microsoft Office PowerPoint</Application>
  <PresentationFormat>Widescreen</PresentationFormat>
  <Paragraphs>141</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Segoe UI Historic</vt:lpstr>
      <vt:lpstr>Wingdings</vt:lpstr>
      <vt:lpstr>Office Theme</vt:lpstr>
      <vt:lpstr>Shining a spotlight on scholarship: building and developing your profile in an education-focused career</vt:lpstr>
      <vt:lpstr>Outline</vt:lpstr>
      <vt:lpstr>Academic staff in UK universities (HESA)</vt:lpstr>
      <vt:lpstr>How does it look at Cardiff Uni? (2022-23)</vt:lpstr>
      <vt:lpstr>Intersections?</vt:lpstr>
      <vt:lpstr>Teaching “only”?</vt:lpstr>
      <vt:lpstr>Example – Teaching Fellow / Senior Teaching Fellow roles</vt:lpstr>
      <vt:lpstr>Leading effective educational change requires educational expertise (e.g. Nelson and Campbell, 2017; Fung, 2017; Gorard, 2020), and educational expertise is more likely to be located in those who choose to study it than it is in traditional discipline-specific researchers. Thus education-focused academics are frequently “positive disruptors” (Akerman, 2020). </vt:lpstr>
      <vt:lpstr>The BOGOF model of scholarship</vt:lpstr>
      <vt:lpstr>Psychological literacy – the ability to apply psychology to achieve goals in personal, professional, and community (local to global) life </vt:lpstr>
      <vt:lpstr>So what is scholarship? </vt:lpstr>
      <vt:lpstr>So what is scholarship? </vt:lpstr>
      <vt:lpstr>Scholarship means “going meta”</vt:lpstr>
      <vt:lpstr>Going meta!</vt:lpstr>
      <vt:lpstr>Kern et al (2015) Dimensions of activity relating to teaching (DART)</vt:lpstr>
      <vt:lpstr>My scholarship journey</vt:lpstr>
      <vt:lpstr>Purposeful planning for impact</vt:lpstr>
      <vt:lpstr>Reward and recognition</vt:lpstr>
      <vt:lpstr>There are relatively few teaching-focussed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vt:lpstr>
      <vt:lpstr>Networks</vt:lpstr>
      <vt:lpstr>Reflections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Ward, Laura</cp:lastModifiedBy>
  <cp:revision>78</cp:revision>
  <dcterms:created xsi:type="dcterms:W3CDTF">2020-08-07T10:40:47Z</dcterms:created>
  <dcterms:modified xsi:type="dcterms:W3CDTF">2025-04-28T09:35:26Z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