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bookmarkIdSeed="2">
  <p:sldMasterIdLst>
    <p:sldMasterId id="2147483648" r:id="rId1"/>
    <p:sldMasterId id="2147483667" r:id="rId2"/>
  </p:sldMasterIdLst>
  <p:notesMasterIdLst>
    <p:notesMasterId r:id="rId24"/>
  </p:notesMasterIdLst>
  <p:sldIdLst>
    <p:sldId id="256" r:id="rId3"/>
    <p:sldId id="257" r:id="rId4"/>
    <p:sldId id="466" r:id="rId5"/>
    <p:sldId id="465" r:id="rId6"/>
    <p:sldId id="267" r:id="rId7"/>
    <p:sldId id="360" r:id="rId8"/>
    <p:sldId id="269" r:id="rId9"/>
    <p:sldId id="454" r:id="rId10"/>
    <p:sldId id="453" r:id="rId11"/>
    <p:sldId id="428" r:id="rId12"/>
    <p:sldId id="430" r:id="rId13"/>
    <p:sldId id="431" r:id="rId14"/>
    <p:sldId id="432" r:id="rId15"/>
    <p:sldId id="433" r:id="rId16"/>
    <p:sldId id="434" r:id="rId17"/>
    <p:sldId id="435" r:id="rId18"/>
    <p:sldId id="436" r:id="rId19"/>
    <p:sldId id="457" r:id="rId20"/>
    <p:sldId id="459" r:id="rId21"/>
    <p:sldId id="312" r:id="rId22"/>
    <p:sldId id="448" r:id="rId23"/>
  </p:sldIdLst>
  <p:sldSz cx="9144000" cy="5143500" type="screen16x9"/>
  <p:notesSz cx="7315200" cy="9601200"/>
  <p:embeddedFontLst>
    <p:embeddedFont>
      <p:font typeface="Corbel" panose="020B0503020204020204" pitchFamily="34" charset="0"/>
      <p:regular r:id="rId25"/>
      <p:bold r:id="rId26"/>
      <p:italic r:id="rId27"/>
      <p:boldItalic r:id="rId28"/>
    </p:embeddedFont>
    <p:embeddedFont>
      <p:font typeface="Open Sans" panose="020B0606030504020204" pitchFamily="3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7" roundtripDataSignature="AMtx7mib/TaBIuCnqbVGRirLsmUv7Jo9w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E9CE34-F5FE-4E9D-9C88-798CCD7AD024}" v="8" dt="2024-04-08T17:44:57.7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2.fntdata"/><Relationship Id="rId21" Type="http://schemas.openxmlformats.org/officeDocument/2006/relationships/slide" Target="slides/slide19.xml"/><Relationship Id="rId97"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1.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font" Target="fonts/font8.fntdata"/><Relationship Id="rId10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4.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7.fntdata"/><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3.fntdata"/><Relationship Id="rId30" Type="http://schemas.openxmlformats.org/officeDocument/2006/relationships/font" Target="fonts/font6.fntdata"/><Relationship Id="rId100" Type="http://schemas.openxmlformats.org/officeDocument/2006/relationships/theme" Target="theme/theme1.xml"/><Relationship Id="rId8" Type="http://schemas.openxmlformats.org/officeDocument/2006/relationships/slide" Target="slides/slide6.xml"/><Relationship Id="rId98" Type="http://schemas.openxmlformats.org/officeDocument/2006/relationships/presProps" Target="presProps.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6" name="Google Shape;146;p1: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lang="en-US" dirty="0"/>
          </a:p>
          <a:p>
            <a:pPr marL="0" lvl="0" indent="0" algn="l" rtl="0">
              <a:lnSpc>
                <a:spcPct val="100000"/>
              </a:lnSpc>
              <a:spcBef>
                <a:spcPts val="0"/>
              </a:spcBef>
              <a:spcAft>
                <a:spcPts val="0"/>
              </a:spcAft>
              <a:buSzPts val="1100"/>
              <a:buNone/>
            </a:pPr>
            <a:r>
              <a:rPr lang="en-US" dirty="0"/>
              <a:t>https://pixabay.com/illustrations/continents-globe-banner-header-873103/t</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Google Shape;630;p10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1" name="Google Shape;631;p102: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32" name="Google Shape;632;p102: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12</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93342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103: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9" name="Google Shape;639;p103: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marR="0" lvl="0" indent="-241653"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
        <p:nvSpPr>
          <p:cNvPr id="640" name="Google Shape;640;p103: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13</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929191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p10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6" name="Google Shape;646;p104: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marR="0" lvl="0" indent="-241653"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
        <p:nvSpPr>
          <p:cNvPr id="647" name="Google Shape;647;p104: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14</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63709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p10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4" name="Google Shape;654;p105: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55" name="Google Shape;655;p105: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15</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83212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p10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1" name="Google Shape;661;p106: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62" name="Google Shape;662;p106: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16</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53781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p10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9" name="Google Shape;669;p10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70" name="Google Shape;670;p10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17</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457348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1"/>
        <p:cNvGrpSpPr/>
        <p:nvPr/>
      </p:nvGrpSpPr>
      <p:grpSpPr>
        <a:xfrm>
          <a:off x="0" y="0"/>
          <a:ext cx="0" cy="0"/>
          <a:chOff x="0" y="0"/>
          <a:chExt cx="0" cy="0"/>
        </a:xfrm>
      </p:grpSpPr>
      <p:sp>
        <p:nvSpPr>
          <p:cNvPr id="682" name="Google Shape;682;p10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3" name="Google Shape;683;p10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84" name="Google Shape;684;p10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18</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824561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54" name="Google Shape;154;p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19</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0275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Google Shape;762;p7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3" name="Google Shape;763;p76: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r>
              <a:rPr lang="en-US" dirty="0"/>
              <a:t>https://pixabay.com/illustrations/continents-globe-banner-header-873103/t</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54" name="Google Shape;154;p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2</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7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1" name="Google Shape;231;p7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r>
              <a:rPr lang="en-US" dirty="0"/>
              <a:t>Jacky. 20 sec</a:t>
            </a:r>
            <a:endParaRPr dirty="0"/>
          </a:p>
        </p:txBody>
      </p:sp>
      <p:sp>
        <p:nvSpPr>
          <p:cNvPr id="232" name="Google Shape;232;p7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5</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4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6" name="Google Shape;126;p4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27" name="Google Shape;127;p4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6</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7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5" name="Google Shape;245;p7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246" name="Google Shape;246;p7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7</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5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8" name="Google Shape;168;p55: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69" name="Google Shape;169;p55: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8</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93110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54" name="Google Shape;154;p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9</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65050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p9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8" name="Google Shape;608;p9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lang="en-US" dirty="0"/>
          </a:p>
        </p:txBody>
      </p:sp>
      <p:sp>
        <p:nvSpPr>
          <p:cNvPr id="609" name="Google Shape;609;p9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10</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286465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p10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4" name="Google Shape;624;p101: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25" name="Google Shape;625;p101: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11</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91690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0"/>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0"/>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el und Inhalt">
  <p:cSld name="1_Titel und Inhalt">
    <p:spTree>
      <p:nvGrpSpPr>
        <p:cNvPr id="1" name="Shape 54"/>
        <p:cNvGrpSpPr/>
        <p:nvPr/>
      </p:nvGrpSpPr>
      <p:grpSpPr>
        <a:xfrm>
          <a:off x="0" y="0"/>
          <a:ext cx="0" cy="0"/>
          <a:chOff x="0" y="0"/>
          <a:chExt cx="0" cy="0"/>
        </a:xfrm>
      </p:grpSpPr>
      <p:sp>
        <p:nvSpPr>
          <p:cNvPr id="55" name="Google Shape;55;p1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56" name="Google Shape;56;p116"/>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57" name="Google Shape;57;p116"/>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_Titel und Inhalt">
  <p:cSld name="2_Titel und Inhalt">
    <p:spTree>
      <p:nvGrpSpPr>
        <p:cNvPr id="1" name="Shape 58"/>
        <p:cNvGrpSpPr/>
        <p:nvPr/>
      </p:nvGrpSpPr>
      <p:grpSpPr>
        <a:xfrm>
          <a:off x="0" y="0"/>
          <a:ext cx="0" cy="0"/>
          <a:chOff x="0" y="0"/>
          <a:chExt cx="0" cy="0"/>
        </a:xfrm>
      </p:grpSpPr>
      <p:sp>
        <p:nvSpPr>
          <p:cNvPr id="59" name="Google Shape;59;p1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0" name="Google Shape;60;p11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1" name="Google Shape;61;p117"/>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el und Inhalt">
  <p:cSld name="3_Titel und Inhalt">
    <p:spTree>
      <p:nvGrpSpPr>
        <p:cNvPr id="1" name="Shape 62"/>
        <p:cNvGrpSpPr/>
        <p:nvPr/>
      </p:nvGrpSpPr>
      <p:grpSpPr>
        <a:xfrm>
          <a:off x="0" y="0"/>
          <a:ext cx="0" cy="0"/>
          <a:chOff x="0" y="0"/>
          <a:chExt cx="0" cy="0"/>
        </a:xfrm>
      </p:grpSpPr>
      <p:sp>
        <p:nvSpPr>
          <p:cNvPr id="63" name="Google Shape;63;p1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4" name="Google Shape;64;p118"/>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5" name="Google Shape;65;p118"/>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4_Titel und Inhalt">
  <p:cSld name="4_Titel und Inhalt">
    <p:spTree>
      <p:nvGrpSpPr>
        <p:cNvPr id="1" name="Shape 66"/>
        <p:cNvGrpSpPr/>
        <p:nvPr/>
      </p:nvGrpSpPr>
      <p:grpSpPr>
        <a:xfrm>
          <a:off x="0" y="0"/>
          <a:ext cx="0" cy="0"/>
          <a:chOff x="0" y="0"/>
          <a:chExt cx="0" cy="0"/>
        </a:xfrm>
      </p:grpSpPr>
      <p:sp>
        <p:nvSpPr>
          <p:cNvPr id="67" name="Google Shape;67;p1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8" name="Google Shape;68;p11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9" name="Google Shape;69;p119"/>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5_Titel und Inhalt">
  <p:cSld name="5_Titel und Inhalt">
    <p:spTree>
      <p:nvGrpSpPr>
        <p:cNvPr id="1" name="Shape 70"/>
        <p:cNvGrpSpPr/>
        <p:nvPr/>
      </p:nvGrpSpPr>
      <p:grpSpPr>
        <a:xfrm>
          <a:off x="0" y="0"/>
          <a:ext cx="0" cy="0"/>
          <a:chOff x="0" y="0"/>
          <a:chExt cx="0" cy="0"/>
        </a:xfrm>
      </p:grpSpPr>
      <p:sp>
        <p:nvSpPr>
          <p:cNvPr id="71" name="Google Shape;71;p1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2" name="Google Shape;72;p120"/>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3" name="Google Shape;73;p120"/>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6_Titel und Inhalt">
  <p:cSld name="6_Titel und Inhalt">
    <p:spTree>
      <p:nvGrpSpPr>
        <p:cNvPr id="1" name="Shape 74"/>
        <p:cNvGrpSpPr/>
        <p:nvPr/>
      </p:nvGrpSpPr>
      <p:grpSpPr>
        <a:xfrm>
          <a:off x="0" y="0"/>
          <a:ext cx="0" cy="0"/>
          <a:chOff x="0" y="0"/>
          <a:chExt cx="0" cy="0"/>
        </a:xfrm>
      </p:grpSpPr>
      <p:sp>
        <p:nvSpPr>
          <p:cNvPr id="75" name="Google Shape;75;p1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6" name="Google Shape;76;p121"/>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7" name="Google Shape;77;p121"/>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7_Titel und Inhalt">
  <p:cSld name="7_Titel und Inhalt">
    <p:spTree>
      <p:nvGrpSpPr>
        <p:cNvPr id="1" name="Shape 78"/>
        <p:cNvGrpSpPr/>
        <p:nvPr/>
      </p:nvGrpSpPr>
      <p:grpSpPr>
        <a:xfrm>
          <a:off x="0" y="0"/>
          <a:ext cx="0" cy="0"/>
          <a:chOff x="0" y="0"/>
          <a:chExt cx="0" cy="0"/>
        </a:xfrm>
      </p:grpSpPr>
      <p:sp>
        <p:nvSpPr>
          <p:cNvPr id="79" name="Google Shape;79;p1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0" name="Google Shape;80;p122"/>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81" name="Google Shape;81;p122"/>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el und Inhalt">
  <p:cSld name="Titel und Inhalt">
    <p:spTree>
      <p:nvGrpSpPr>
        <p:cNvPr id="1" name="Shape 87"/>
        <p:cNvGrpSpPr/>
        <p:nvPr/>
      </p:nvGrpSpPr>
      <p:grpSpPr>
        <a:xfrm>
          <a:off x="0" y="0"/>
          <a:ext cx="0" cy="0"/>
          <a:chOff x="0" y="0"/>
          <a:chExt cx="0" cy="0"/>
        </a:xfrm>
      </p:grpSpPr>
      <p:sp>
        <p:nvSpPr>
          <p:cNvPr id="88" name="Google Shape;88;p113"/>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89" name="Google Shape;89;p113"/>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3"/>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Autofit/>
          </a:bodyPr>
          <a:lstStyle>
            <a:lvl1pPr marL="457200" lvl="0" indent="-377190" algn="l">
              <a:spcBef>
                <a:spcPts val="360"/>
              </a:spcBef>
              <a:spcAft>
                <a:spcPts val="0"/>
              </a:spcAft>
              <a:buSzPts val="2340"/>
              <a:buChar char="▪"/>
              <a:defRPr/>
            </a:lvl1pPr>
            <a:lvl2pPr marL="914400" lvl="1" indent="-342900" algn="l">
              <a:spcBef>
                <a:spcPts val="360"/>
              </a:spcBef>
              <a:spcAft>
                <a:spcPts val="0"/>
              </a:spcAft>
              <a:buSzPts val="1800"/>
              <a:buChar char="4"/>
              <a:defRPr/>
            </a:lvl2pPr>
            <a:lvl3pPr marL="1371600" lvl="2" indent="-342900" algn="l">
              <a:spcBef>
                <a:spcPts val="360"/>
              </a:spcBef>
              <a:spcAft>
                <a:spcPts val="0"/>
              </a:spcAft>
              <a:buSzPts val="1800"/>
              <a:buChar char="⬥"/>
              <a:defRPr/>
            </a:lvl3pPr>
            <a:lvl4pPr marL="1828800" lvl="3" indent="-320039" algn="l">
              <a:spcBef>
                <a:spcPts val="360"/>
              </a:spcBef>
              <a:spcAft>
                <a:spcPts val="0"/>
              </a:spcAft>
              <a:buSzPts val="144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Nur Titel">
  <p:cSld name="Nur Titel">
    <p:spTree>
      <p:nvGrpSpPr>
        <p:cNvPr id="1" name="Shape 91"/>
        <p:cNvGrpSpPr/>
        <p:nvPr/>
      </p:nvGrpSpPr>
      <p:grpSpPr>
        <a:xfrm>
          <a:off x="0" y="0"/>
          <a:ext cx="0" cy="0"/>
          <a:chOff x="0" y="0"/>
          <a:chExt cx="0" cy="0"/>
        </a:xfrm>
      </p:grpSpPr>
      <p:sp>
        <p:nvSpPr>
          <p:cNvPr id="92" name="Google Shape;92;p114"/>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114"/>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4"/>
        <p:cNvGrpSpPr/>
        <p:nvPr/>
      </p:nvGrpSpPr>
      <p:grpSpPr>
        <a:xfrm>
          <a:off x="0" y="0"/>
          <a:ext cx="0" cy="0"/>
          <a:chOff x="0" y="0"/>
          <a:chExt cx="0" cy="0"/>
        </a:xfrm>
      </p:grpSpPr>
      <p:sp>
        <p:nvSpPr>
          <p:cNvPr id="95" name="Google Shape;95;p1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lt1"/>
              </a:buClr>
              <a:buSzPts val="2800"/>
              <a:buFont typeface="Corbel"/>
              <a:buNone/>
              <a:defRPr/>
            </a:lvl1pPr>
            <a:lvl2pPr lvl="1" algn="l">
              <a:lnSpc>
                <a:spcPct val="100000"/>
              </a:lnSpc>
              <a:spcBef>
                <a:spcPts val="0"/>
              </a:spcBef>
              <a:spcAft>
                <a:spcPts val="0"/>
              </a:spcAft>
              <a:buClr>
                <a:schemeClr val="dk1"/>
              </a:buClr>
              <a:buSzPts val="2800"/>
              <a:buFont typeface="Corbel"/>
              <a:buNone/>
              <a:defRPr/>
            </a:lvl2pPr>
            <a:lvl3pPr lvl="2" algn="l">
              <a:lnSpc>
                <a:spcPct val="100000"/>
              </a:lnSpc>
              <a:spcBef>
                <a:spcPts val="0"/>
              </a:spcBef>
              <a:spcAft>
                <a:spcPts val="0"/>
              </a:spcAft>
              <a:buClr>
                <a:schemeClr val="dk1"/>
              </a:buClr>
              <a:buSzPts val="2800"/>
              <a:buFont typeface="Corbel"/>
              <a:buNone/>
              <a:defRPr/>
            </a:lvl3pPr>
            <a:lvl4pPr lvl="3" algn="l">
              <a:lnSpc>
                <a:spcPct val="100000"/>
              </a:lnSpc>
              <a:spcBef>
                <a:spcPts val="0"/>
              </a:spcBef>
              <a:spcAft>
                <a:spcPts val="0"/>
              </a:spcAft>
              <a:buClr>
                <a:schemeClr val="dk1"/>
              </a:buClr>
              <a:buSzPts val="2800"/>
              <a:buFont typeface="Corbel"/>
              <a:buNone/>
              <a:defRPr/>
            </a:lvl4pPr>
            <a:lvl5pPr lvl="4" algn="l">
              <a:lnSpc>
                <a:spcPct val="100000"/>
              </a:lnSpc>
              <a:spcBef>
                <a:spcPts val="0"/>
              </a:spcBef>
              <a:spcAft>
                <a:spcPts val="0"/>
              </a:spcAft>
              <a:buClr>
                <a:schemeClr val="dk1"/>
              </a:buClr>
              <a:buSzPts val="2800"/>
              <a:buFont typeface="Corbel"/>
              <a:buNone/>
              <a:defRPr/>
            </a:lvl5pPr>
            <a:lvl6pPr lvl="5" algn="l">
              <a:lnSpc>
                <a:spcPct val="100000"/>
              </a:lnSpc>
              <a:spcBef>
                <a:spcPts val="0"/>
              </a:spcBef>
              <a:spcAft>
                <a:spcPts val="0"/>
              </a:spcAft>
              <a:buClr>
                <a:schemeClr val="dk1"/>
              </a:buClr>
              <a:buSzPts val="2800"/>
              <a:buFont typeface="Corbel"/>
              <a:buNone/>
              <a:defRPr/>
            </a:lvl6pPr>
            <a:lvl7pPr lvl="6" algn="l">
              <a:lnSpc>
                <a:spcPct val="100000"/>
              </a:lnSpc>
              <a:spcBef>
                <a:spcPts val="0"/>
              </a:spcBef>
              <a:spcAft>
                <a:spcPts val="0"/>
              </a:spcAft>
              <a:buClr>
                <a:schemeClr val="dk1"/>
              </a:buClr>
              <a:buSzPts val="2800"/>
              <a:buFont typeface="Corbel"/>
              <a:buNone/>
              <a:defRPr/>
            </a:lvl7pPr>
            <a:lvl8pPr lvl="7" algn="l">
              <a:lnSpc>
                <a:spcPct val="100000"/>
              </a:lnSpc>
              <a:spcBef>
                <a:spcPts val="0"/>
              </a:spcBef>
              <a:spcAft>
                <a:spcPts val="0"/>
              </a:spcAft>
              <a:buClr>
                <a:schemeClr val="dk1"/>
              </a:buClr>
              <a:buSzPts val="2800"/>
              <a:buFont typeface="Corbel"/>
              <a:buNone/>
              <a:defRPr/>
            </a:lvl8pPr>
            <a:lvl9pPr lvl="8" algn="l">
              <a:lnSpc>
                <a:spcPct val="100000"/>
              </a:lnSpc>
              <a:spcBef>
                <a:spcPts val="0"/>
              </a:spcBef>
              <a:spcAft>
                <a:spcPts val="0"/>
              </a:spcAft>
              <a:buClr>
                <a:schemeClr val="dk1"/>
              </a:buClr>
              <a:buSzPts val="2800"/>
              <a:buFont typeface="Corbel"/>
              <a:buNone/>
              <a:defRPr/>
            </a:lvl9pPr>
          </a:lstStyle>
          <a:p>
            <a:endParaRPr/>
          </a:p>
        </p:txBody>
      </p:sp>
      <p:sp>
        <p:nvSpPr>
          <p:cNvPr id="96" name="Google Shape;96;p1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Font typeface="Corbel"/>
              <a:buChar char="●"/>
              <a:defRPr/>
            </a:lvl4pPr>
            <a:lvl5pPr marL="2286000" lvl="4" indent="-317500" algn="l">
              <a:lnSpc>
                <a:spcPct val="115000"/>
              </a:lnSpc>
              <a:spcBef>
                <a:spcPts val="0"/>
              </a:spcBef>
              <a:spcAft>
                <a:spcPts val="0"/>
              </a:spcAft>
              <a:buSzPts val="1400"/>
              <a:buFont typeface="Corbel"/>
              <a:buChar char="○"/>
              <a:defRPr/>
            </a:lvl5pPr>
            <a:lvl6pPr marL="2743200" lvl="5" indent="-317500" algn="l">
              <a:lnSpc>
                <a:spcPct val="115000"/>
              </a:lnSpc>
              <a:spcBef>
                <a:spcPts val="0"/>
              </a:spcBef>
              <a:spcAft>
                <a:spcPts val="0"/>
              </a:spcAft>
              <a:buClr>
                <a:schemeClr val="dk1"/>
              </a:buClr>
              <a:buSzPts val="1400"/>
              <a:buChar char="■"/>
              <a:defRPr/>
            </a:lvl6pPr>
            <a:lvl7pPr marL="3200400" lvl="6" indent="-317500" algn="l">
              <a:lnSpc>
                <a:spcPct val="115000"/>
              </a:lnSpc>
              <a:spcBef>
                <a:spcPts val="0"/>
              </a:spcBef>
              <a:spcAft>
                <a:spcPts val="0"/>
              </a:spcAft>
              <a:buClr>
                <a:schemeClr val="dk1"/>
              </a:buClr>
              <a:buSzPts val="1400"/>
              <a:buChar char="●"/>
              <a:defRPr/>
            </a:lvl7pPr>
            <a:lvl8pPr marL="3657600" lvl="7" indent="-317500" algn="l">
              <a:lnSpc>
                <a:spcPct val="115000"/>
              </a:lnSpc>
              <a:spcBef>
                <a:spcPts val="0"/>
              </a:spcBef>
              <a:spcAft>
                <a:spcPts val="0"/>
              </a:spcAft>
              <a:buClr>
                <a:schemeClr val="dk1"/>
              </a:buClr>
              <a:buSzPts val="1400"/>
              <a:buChar char="○"/>
              <a:defRPr/>
            </a:lvl8pPr>
            <a:lvl9pPr marL="4114800" lvl="8" indent="-317500" algn="l">
              <a:lnSpc>
                <a:spcPct val="115000"/>
              </a:lnSpc>
              <a:spcBef>
                <a:spcPts val="0"/>
              </a:spcBef>
              <a:spcAft>
                <a:spcPts val="0"/>
              </a:spcAft>
              <a:buClr>
                <a:schemeClr val="dk1"/>
              </a:buClr>
              <a:buSzPts val="1400"/>
              <a:buChar char="■"/>
              <a:defRPr/>
            </a:lvl9pPr>
          </a:lstStyle>
          <a:p>
            <a:endParaRPr/>
          </a:p>
        </p:txBody>
      </p:sp>
      <p:sp>
        <p:nvSpPr>
          <p:cNvPr id="97" name="Google Shape;97;p1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2"/>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2"/>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 name="Google Shape;23;p3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4" name="Google Shape;24;p3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5" name="Google Shape;25;p3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Titelfolie">
  <p:cSld name="Titelfolie">
    <p:spTree>
      <p:nvGrpSpPr>
        <p:cNvPr id="1" name="Shape 98"/>
        <p:cNvGrpSpPr/>
        <p:nvPr/>
      </p:nvGrpSpPr>
      <p:grpSpPr>
        <a:xfrm>
          <a:off x="0" y="0"/>
          <a:ext cx="0" cy="0"/>
          <a:chOff x="0" y="0"/>
          <a:chExt cx="0" cy="0"/>
        </a:xfrm>
      </p:grpSpPr>
      <p:sp>
        <p:nvSpPr>
          <p:cNvPr id="99" name="Google Shape;99;p123"/>
          <p:cNvSpPr/>
          <p:nvPr/>
        </p:nvSpPr>
        <p:spPr>
          <a:xfrm>
            <a:off x="178130" y="142504"/>
            <a:ext cx="8965870" cy="3343646"/>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strike="noStrike" cap="none">
              <a:solidFill>
                <a:schemeClr val="dk1"/>
              </a:solidFill>
              <a:latin typeface="Times New Roman"/>
              <a:ea typeface="Times New Roman"/>
              <a:cs typeface="Times New Roman"/>
              <a:sym typeface="Times New Roman"/>
            </a:endParaRPr>
          </a:p>
        </p:txBody>
      </p:sp>
      <p:sp>
        <p:nvSpPr>
          <p:cNvPr id="100" name="Google Shape;100;p123"/>
          <p:cNvSpPr/>
          <p:nvPr/>
        </p:nvSpPr>
        <p:spPr>
          <a:xfrm rot="10800000" flipH="1">
            <a:off x="381000" y="3486150"/>
            <a:ext cx="8763000" cy="57150"/>
          </a:xfrm>
          <a:prstGeom prst="rect">
            <a:avLst/>
          </a:prstGeom>
          <a:gradFill>
            <a:gsLst>
              <a:gs pos="0">
                <a:srgbClr val="003399"/>
              </a:gs>
              <a:gs pos="100000">
                <a:schemeClr val="accent1"/>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23"/>
          <p:cNvSpPr txBox="1"/>
          <p:nvPr/>
        </p:nvSpPr>
        <p:spPr>
          <a:xfrm flipH="1">
            <a:off x="381000" y="3486150"/>
            <a:ext cx="8763000" cy="57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strike="noStrike" cap="none">
              <a:solidFill>
                <a:schemeClr val="dk1"/>
              </a:solidFill>
              <a:latin typeface="Times New Roman"/>
              <a:ea typeface="Times New Roman"/>
              <a:cs typeface="Times New Roman"/>
              <a:sym typeface="Times New Roman"/>
            </a:endParaRPr>
          </a:p>
        </p:txBody>
      </p:sp>
      <p:pic>
        <p:nvPicPr>
          <p:cNvPr id="102" name="Google Shape;102;p123" descr="Diagram&#10;&#10;Description automatically generated with low confidence"/>
          <p:cNvPicPr preferRelativeResize="0"/>
          <p:nvPr/>
        </p:nvPicPr>
        <p:blipFill rotWithShape="1">
          <a:blip r:embed="rId2">
            <a:alphaModFix/>
          </a:blip>
          <a:srcRect l="9364"/>
          <a:stretch/>
        </p:blipFill>
        <p:spPr>
          <a:xfrm>
            <a:off x="178129" y="1306285"/>
            <a:ext cx="8965871" cy="3182588"/>
          </a:xfrm>
          <a:prstGeom prst="rect">
            <a:avLst/>
          </a:prstGeom>
          <a:noFill/>
          <a:ln>
            <a:noFill/>
          </a:ln>
        </p:spPr>
      </p:pic>
      <p:sp>
        <p:nvSpPr>
          <p:cNvPr id="103" name="Google Shape;103;p123"/>
          <p:cNvSpPr txBox="1">
            <a:spLocks noGrp="1"/>
          </p:cNvSpPr>
          <p:nvPr>
            <p:ph type="ctrTitle"/>
          </p:nvPr>
        </p:nvSpPr>
        <p:spPr>
          <a:xfrm>
            <a:off x="4251364" y="1714500"/>
            <a:ext cx="4511635" cy="1428750"/>
          </a:xfrm>
          <a:prstGeom prst="rect">
            <a:avLst/>
          </a:prstGeom>
          <a:solidFill>
            <a:srgbClr val="008FB4"/>
          </a:solidFill>
          <a:ln>
            <a:noFill/>
          </a:ln>
        </p:spPr>
        <p:txBody>
          <a:bodyPr spcFirstLastPara="1" wrap="square" lIns="92075" tIns="46025" rIns="92075" bIns="46025" anchor="ctr" anchorCtr="0">
            <a:noAutofit/>
          </a:bodyPr>
          <a:lstStyle>
            <a:lvl1pPr lvl="0" algn="l">
              <a:spcBef>
                <a:spcPts val="0"/>
              </a:spcBef>
              <a:spcAft>
                <a:spcPts val="0"/>
              </a:spcAft>
              <a:buSzPts val="1400"/>
              <a:buNone/>
              <a:defRPr sz="3200" b="1">
                <a:solidFill>
                  <a:schemeClr val="lt1"/>
                </a:solidFill>
                <a:latin typeface="Corbel"/>
                <a:ea typeface="Corbel"/>
                <a:cs typeface="Corbel"/>
                <a:sym typeface="Corbe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Zwei Inhalte">
  <p:cSld name="Zwei Inhalte">
    <p:spTree>
      <p:nvGrpSpPr>
        <p:cNvPr id="1" name="Shape 104"/>
        <p:cNvGrpSpPr/>
        <p:nvPr/>
      </p:nvGrpSpPr>
      <p:grpSpPr>
        <a:xfrm>
          <a:off x="0" y="0"/>
          <a:ext cx="0" cy="0"/>
          <a:chOff x="0" y="0"/>
          <a:chExt cx="0" cy="0"/>
        </a:xfrm>
      </p:grpSpPr>
      <p:sp>
        <p:nvSpPr>
          <p:cNvPr id="105" name="Google Shape;105;p124"/>
          <p:cNvSpPr txBox="1">
            <a:spLocks noGrp="1"/>
          </p:cNvSpPr>
          <p:nvPr>
            <p:ph type="body" idx="1"/>
          </p:nvPr>
        </p:nvSpPr>
        <p:spPr>
          <a:xfrm>
            <a:off x="278297" y="850790"/>
            <a:ext cx="4293704" cy="3806692"/>
          </a:xfrm>
          <a:prstGeom prst="rect">
            <a:avLst/>
          </a:prstGeom>
          <a:noFill/>
          <a:ln>
            <a:noFill/>
          </a:ln>
        </p:spPr>
        <p:txBody>
          <a:bodyPr spcFirstLastPara="1" wrap="square" lIns="92075" tIns="46025" rIns="92075" bIns="46025" anchor="t" anchorCtr="0">
            <a:noAutofit/>
          </a:bodyPr>
          <a:lstStyle>
            <a:lvl1pPr marL="457200" lvl="0" indent="-377190" algn="l">
              <a:spcBef>
                <a:spcPts val="360"/>
              </a:spcBef>
              <a:spcAft>
                <a:spcPts val="0"/>
              </a:spcAft>
              <a:buSzPts val="2340"/>
              <a:buChar char="▪"/>
              <a:defRPr sz="1800">
                <a:latin typeface="Corbel"/>
                <a:ea typeface="Corbel"/>
                <a:cs typeface="Corbel"/>
                <a:sym typeface="Corbel"/>
              </a:defRPr>
            </a:lvl1pPr>
            <a:lvl2pPr marL="914400" lvl="1" indent="-330200" algn="l">
              <a:spcBef>
                <a:spcPts val="320"/>
              </a:spcBef>
              <a:spcAft>
                <a:spcPts val="0"/>
              </a:spcAft>
              <a:buSzPts val="1600"/>
              <a:buChar char="4"/>
              <a:defRPr sz="1600">
                <a:latin typeface="Corbel"/>
                <a:ea typeface="Corbel"/>
                <a:cs typeface="Corbel"/>
                <a:sym typeface="Corbel"/>
              </a:defRPr>
            </a:lvl2pPr>
            <a:lvl3pPr marL="1371600" lvl="2" indent="-317500" algn="l">
              <a:spcBef>
                <a:spcPts val="280"/>
              </a:spcBef>
              <a:spcAft>
                <a:spcPts val="0"/>
              </a:spcAft>
              <a:buSzPts val="1400"/>
              <a:buChar char="⬥"/>
              <a:defRPr sz="1400">
                <a:latin typeface="Corbel"/>
                <a:ea typeface="Corbel"/>
                <a:cs typeface="Corbel"/>
                <a:sym typeface="Corbel"/>
              </a:defRPr>
            </a:lvl3pPr>
            <a:lvl4pPr marL="1828800" lvl="3" indent="-289560" algn="l">
              <a:spcBef>
                <a:spcPts val="240"/>
              </a:spcBef>
              <a:spcAft>
                <a:spcPts val="0"/>
              </a:spcAft>
              <a:buSzPts val="960"/>
              <a:buFont typeface="Corbel"/>
              <a:buChar char="•"/>
              <a:defRPr sz="1200">
                <a:latin typeface="Corbel"/>
                <a:ea typeface="Corbel"/>
                <a:cs typeface="Corbel"/>
                <a:sym typeface="Corbel"/>
              </a:defRPr>
            </a:lvl4pPr>
            <a:lvl5pPr marL="2286000" lvl="4" indent="-304800" algn="l">
              <a:spcBef>
                <a:spcPts val="240"/>
              </a:spcBef>
              <a:spcAft>
                <a:spcPts val="0"/>
              </a:spcAft>
              <a:buSzPts val="1200"/>
              <a:buFont typeface="Corbel"/>
              <a:buChar char="-"/>
              <a:defRPr sz="12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124"/>
          <p:cNvSpPr txBox="1">
            <a:spLocks noGrp="1"/>
          </p:cNvSpPr>
          <p:nvPr>
            <p:ph type="body" idx="2"/>
          </p:nvPr>
        </p:nvSpPr>
        <p:spPr>
          <a:xfrm>
            <a:off x="4631633" y="850790"/>
            <a:ext cx="4234071" cy="3806692"/>
          </a:xfrm>
          <a:prstGeom prst="rect">
            <a:avLst/>
          </a:prstGeom>
          <a:noFill/>
          <a:ln>
            <a:noFill/>
          </a:ln>
        </p:spPr>
        <p:txBody>
          <a:bodyPr spcFirstLastPara="1" wrap="square" lIns="92075" tIns="46025" rIns="92075" bIns="46025" anchor="t" anchorCtr="0">
            <a:noAutofit/>
          </a:bodyPr>
          <a:lstStyle>
            <a:lvl1pPr marL="457200" lvl="0" indent="-377190" algn="l">
              <a:spcBef>
                <a:spcPts val="360"/>
              </a:spcBef>
              <a:spcAft>
                <a:spcPts val="0"/>
              </a:spcAft>
              <a:buSzPts val="2340"/>
              <a:buChar char="▪"/>
              <a:defRPr sz="1800">
                <a:latin typeface="Corbel"/>
                <a:ea typeface="Corbel"/>
                <a:cs typeface="Corbel"/>
                <a:sym typeface="Corbel"/>
              </a:defRPr>
            </a:lvl1pPr>
            <a:lvl2pPr marL="914400" lvl="1" indent="-330200" algn="l">
              <a:spcBef>
                <a:spcPts val="320"/>
              </a:spcBef>
              <a:spcAft>
                <a:spcPts val="0"/>
              </a:spcAft>
              <a:buSzPts val="1600"/>
              <a:buChar char="4"/>
              <a:defRPr sz="1600">
                <a:latin typeface="Corbel"/>
                <a:ea typeface="Corbel"/>
                <a:cs typeface="Corbel"/>
                <a:sym typeface="Corbel"/>
              </a:defRPr>
            </a:lvl2pPr>
            <a:lvl3pPr marL="1371600" lvl="2" indent="-317500" algn="l">
              <a:spcBef>
                <a:spcPts val="280"/>
              </a:spcBef>
              <a:spcAft>
                <a:spcPts val="0"/>
              </a:spcAft>
              <a:buSzPts val="1400"/>
              <a:buChar char="⬥"/>
              <a:defRPr sz="1400">
                <a:latin typeface="Corbel"/>
                <a:ea typeface="Corbel"/>
                <a:cs typeface="Corbel"/>
                <a:sym typeface="Corbel"/>
              </a:defRPr>
            </a:lvl3pPr>
            <a:lvl4pPr marL="1828800" lvl="3" indent="-289560" algn="l">
              <a:spcBef>
                <a:spcPts val="240"/>
              </a:spcBef>
              <a:spcAft>
                <a:spcPts val="0"/>
              </a:spcAft>
              <a:buSzPts val="960"/>
              <a:buFont typeface="Corbel"/>
              <a:buChar char="•"/>
              <a:defRPr sz="1200">
                <a:latin typeface="Corbel"/>
                <a:ea typeface="Corbel"/>
                <a:cs typeface="Corbel"/>
                <a:sym typeface="Corbel"/>
              </a:defRPr>
            </a:lvl4pPr>
            <a:lvl5pPr marL="2286000" lvl="4" indent="-304800" algn="l">
              <a:spcBef>
                <a:spcPts val="240"/>
              </a:spcBef>
              <a:spcAft>
                <a:spcPts val="0"/>
              </a:spcAft>
              <a:buSzPts val="1200"/>
              <a:buFont typeface="Corbel"/>
              <a:buChar char="-"/>
              <a:defRPr sz="12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7" name="Google Shape;107;p124"/>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08" name="Google Shape;108;p124"/>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gleich">
  <p:cSld name="Vergleich">
    <p:spTree>
      <p:nvGrpSpPr>
        <p:cNvPr id="1" name="Shape 109"/>
        <p:cNvGrpSpPr/>
        <p:nvPr/>
      </p:nvGrpSpPr>
      <p:grpSpPr>
        <a:xfrm>
          <a:off x="0" y="0"/>
          <a:ext cx="0" cy="0"/>
          <a:chOff x="0" y="0"/>
          <a:chExt cx="0" cy="0"/>
        </a:xfrm>
      </p:grpSpPr>
      <p:sp>
        <p:nvSpPr>
          <p:cNvPr id="110" name="Google Shape;110;p125"/>
          <p:cNvSpPr txBox="1">
            <a:spLocks noGrp="1"/>
          </p:cNvSpPr>
          <p:nvPr>
            <p:ph type="body" idx="1"/>
          </p:nvPr>
        </p:nvSpPr>
        <p:spPr>
          <a:xfrm>
            <a:off x="630239" y="930343"/>
            <a:ext cx="3868737" cy="540648"/>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SzPts val="2600"/>
              <a:buNone/>
              <a:defRPr sz="2000" b="1">
                <a:latin typeface="Corbel"/>
                <a:ea typeface="Corbel"/>
                <a:cs typeface="Corbel"/>
                <a:sym typeface="Corbel"/>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280"/>
              <a:buFont typeface="Corbel"/>
              <a:buNone/>
              <a:defRPr sz="1600" b="1"/>
            </a:lvl4pPr>
            <a:lvl5pPr marL="2286000" lvl="4" indent="-228600" algn="l">
              <a:spcBef>
                <a:spcPts val="320"/>
              </a:spcBef>
              <a:spcAft>
                <a:spcPts val="0"/>
              </a:spcAft>
              <a:buSzPts val="1600"/>
              <a:buFont typeface="Corbe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1" name="Google Shape;111;p125"/>
          <p:cNvSpPr txBox="1">
            <a:spLocks noGrp="1"/>
          </p:cNvSpPr>
          <p:nvPr>
            <p:ph type="body" idx="2"/>
          </p:nvPr>
        </p:nvSpPr>
        <p:spPr>
          <a:xfrm>
            <a:off x="630239" y="1548277"/>
            <a:ext cx="3868737" cy="3015772"/>
          </a:xfrm>
          <a:prstGeom prst="rect">
            <a:avLst/>
          </a:prstGeom>
          <a:noFill/>
          <a:ln>
            <a:noFill/>
          </a:ln>
        </p:spPr>
        <p:txBody>
          <a:bodyPr spcFirstLastPara="1" wrap="square" lIns="92075" tIns="46025" rIns="92075" bIns="46025" anchor="t" anchorCtr="0">
            <a:noAutofit/>
          </a:bodyPr>
          <a:lstStyle>
            <a:lvl1pPr marL="457200" lvl="0" indent="-360680" algn="l">
              <a:spcBef>
                <a:spcPts val="320"/>
              </a:spcBef>
              <a:spcAft>
                <a:spcPts val="0"/>
              </a:spcAft>
              <a:buSzPts val="2080"/>
              <a:buChar char="▪"/>
              <a:defRPr sz="1600">
                <a:latin typeface="Corbel"/>
                <a:ea typeface="Corbel"/>
                <a:cs typeface="Corbel"/>
                <a:sym typeface="Corbel"/>
              </a:defRPr>
            </a:lvl1pPr>
            <a:lvl2pPr marL="914400" lvl="1" indent="-317500" algn="l">
              <a:spcBef>
                <a:spcPts val="280"/>
              </a:spcBef>
              <a:spcAft>
                <a:spcPts val="0"/>
              </a:spcAft>
              <a:buSzPts val="1400"/>
              <a:buChar char="4"/>
              <a:defRPr sz="1400">
                <a:latin typeface="Corbel"/>
                <a:ea typeface="Corbel"/>
                <a:cs typeface="Corbel"/>
                <a:sym typeface="Corbel"/>
              </a:defRPr>
            </a:lvl2pPr>
            <a:lvl3pPr marL="1371600" lvl="2" indent="-304800" algn="l">
              <a:spcBef>
                <a:spcPts val="240"/>
              </a:spcBef>
              <a:spcAft>
                <a:spcPts val="0"/>
              </a:spcAft>
              <a:buSzPts val="1200"/>
              <a:buChar char="⬥"/>
              <a:defRPr sz="1200">
                <a:latin typeface="Corbel"/>
                <a:ea typeface="Corbel"/>
                <a:cs typeface="Corbel"/>
                <a:sym typeface="Corbel"/>
              </a:defRPr>
            </a:lvl3pPr>
            <a:lvl4pPr marL="1828800" lvl="3" indent="-284480" algn="l">
              <a:spcBef>
                <a:spcPts val="220"/>
              </a:spcBef>
              <a:spcAft>
                <a:spcPts val="0"/>
              </a:spcAft>
              <a:buSzPts val="880"/>
              <a:buFont typeface="Corbel"/>
              <a:buChar char="•"/>
              <a:defRPr sz="1100">
                <a:latin typeface="Corbel"/>
                <a:ea typeface="Corbel"/>
                <a:cs typeface="Corbel"/>
                <a:sym typeface="Corbel"/>
              </a:defRPr>
            </a:lvl4pPr>
            <a:lvl5pPr marL="2286000" lvl="4" indent="-298450" algn="l">
              <a:spcBef>
                <a:spcPts val="220"/>
              </a:spcBef>
              <a:spcAft>
                <a:spcPts val="0"/>
              </a:spcAft>
              <a:buSzPts val="1100"/>
              <a:buFont typeface="Corbel"/>
              <a:buChar char="-"/>
              <a:defRPr sz="11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125"/>
          <p:cNvSpPr txBox="1">
            <a:spLocks noGrp="1"/>
          </p:cNvSpPr>
          <p:nvPr>
            <p:ph type="body" idx="3"/>
          </p:nvPr>
        </p:nvSpPr>
        <p:spPr>
          <a:xfrm>
            <a:off x="4629150" y="930343"/>
            <a:ext cx="3887788" cy="540648"/>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SzPts val="2600"/>
              <a:buNone/>
              <a:defRPr sz="2000" b="1">
                <a:latin typeface="Corbel"/>
                <a:ea typeface="Corbel"/>
                <a:cs typeface="Corbel"/>
                <a:sym typeface="Corbel"/>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280"/>
              <a:buFont typeface="Corbel"/>
              <a:buNone/>
              <a:defRPr sz="1600" b="1"/>
            </a:lvl4pPr>
            <a:lvl5pPr marL="2286000" lvl="4" indent="-228600" algn="l">
              <a:spcBef>
                <a:spcPts val="320"/>
              </a:spcBef>
              <a:spcAft>
                <a:spcPts val="0"/>
              </a:spcAft>
              <a:buSzPts val="1600"/>
              <a:buFont typeface="Corbe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3" name="Google Shape;113;p125"/>
          <p:cNvSpPr txBox="1">
            <a:spLocks noGrp="1"/>
          </p:cNvSpPr>
          <p:nvPr>
            <p:ph type="body" idx="4"/>
          </p:nvPr>
        </p:nvSpPr>
        <p:spPr>
          <a:xfrm>
            <a:off x="4629150" y="1548277"/>
            <a:ext cx="3887788" cy="3015772"/>
          </a:xfrm>
          <a:prstGeom prst="rect">
            <a:avLst/>
          </a:prstGeom>
          <a:noFill/>
          <a:ln>
            <a:noFill/>
          </a:ln>
        </p:spPr>
        <p:txBody>
          <a:bodyPr spcFirstLastPara="1" wrap="square" lIns="92075" tIns="46025" rIns="92075" bIns="46025" anchor="t" anchorCtr="0">
            <a:noAutofit/>
          </a:bodyPr>
          <a:lstStyle>
            <a:lvl1pPr marL="457200" lvl="0" indent="-360680" algn="l">
              <a:spcBef>
                <a:spcPts val="320"/>
              </a:spcBef>
              <a:spcAft>
                <a:spcPts val="0"/>
              </a:spcAft>
              <a:buSzPts val="2080"/>
              <a:buChar char="▪"/>
              <a:defRPr sz="1600">
                <a:latin typeface="Corbel"/>
                <a:ea typeface="Corbel"/>
                <a:cs typeface="Corbel"/>
                <a:sym typeface="Corbel"/>
              </a:defRPr>
            </a:lvl1pPr>
            <a:lvl2pPr marL="914400" lvl="1" indent="-317500" algn="l">
              <a:spcBef>
                <a:spcPts val="280"/>
              </a:spcBef>
              <a:spcAft>
                <a:spcPts val="0"/>
              </a:spcAft>
              <a:buSzPts val="1400"/>
              <a:buChar char="4"/>
              <a:defRPr sz="1400">
                <a:latin typeface="Corbel"/>
                <a:ea typeface="Corbel"/>
                <a:cs typeface="Corbel"/>
                <a:sym typeface="Corbel"/>
              </a:defRPr>
            </a:lvl2pPr>
            <a:lvl3pPr marL="1371600" lvl="2" indent="-304800" algn="l">
              <a:spcBef>
                <a:spcPts val="240"/>
              </a:spcBef>
              <a:spcAft>
                <a:spcPts val="0"/>
              </a:spcAft>
              <a:buSzPts val="1200"/>
              <a:buChar char="⬥"/>
              <a:defRPr sz="1200">
                <a:latin typeface="Corbel"/>
                <a:ea typeface="Corbel"/>
                <a:cs typeface="Corbel"/>
                <a:sym typeface="Corbel"/>
              </a:defRPr>
            </a:lvl3pPr>
            <a:lvl4pPr marL="1828800" lvl="3" indent="-284480" algn="l">
              <a:spcBef>
                <a:spcPts val="220"/>
              </a:spcBef>
              <a:spcAft>
                <a:spcPts val="0"/>
              </a:spcAft>
              <a:buSzPts val="880"/>
              <a:buFont typeface="Corbel"/>
              <a:buChar char="•"/>
              <a:defRPr sz="1100">
                <a:latin typeface="Corbel"/>
                <a:ea typeface="Corbel"/>
                <a:cs typeface="Corbel"/>
                <a:sym typeface="Corbel"/>
              </a:defRPr>
            </a:lvl4pPr>
            <a:lvl5pPr marL="2286000" lvl="4" indent="-298450" algn="l">
              <a:spcBef>
                <a:spcPts val="220"/>
              </a:spcBef>
              <a:spcAft>
                <a:spcPts val="0"/>
              </a:spcAft>
              <a:buSzPts val="1100"/>
              <a:buFont typeface="Corbel"/>
              <a:buChar char="-"/>
              <a:defRPr sz="11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4" name="Google Shape;114;p125"/>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15" name="Google Shape;115;p125"/>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116"/>
        <p:cNvGrpSpPr/>
        <p:nvPr/>
      </p:nvGrpSpPr>
      <p:grpSpPr>
        <a:xfrm>
          <a:off x="0" y="0"/>
          <a:ext cx="0" cy="0"/>
          <a:chOff x="0" y="0"/>
          <a:chExt cx="0" cy="0"/>
        </a:xfrm>
      </p:grpSpPr>
      <p:sp>
        <p:nvSpPr>
          <p:cNvPr id="117" name="Google Shape;117;p126"/>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Inhalt mit Überschrift">
  <p:cSld name="Inhalt mit Überschrift">
    <p:spTree>
      <p:nvGrpSpPr>
        <p:cNvPr id="1" name="Shape 118"/>
        <p:cNvGrpSpPr/>
        <p:nvPr/>
      </p:nvGrpSpPr>
      <p:grpSpPr>
        <a:xfrm>
          <a:off x="0" y="0"/>
          <a:ext cx="0" cy="0"/>
          <a:chOff x="0" y="0"/>
          <a:chExt cx="0" cy="0"/>
        </a:xfrm>
      </p:grpSpPr>
      <p:sp>
        <p:nvSpPr>
          <p:cNvPr id="119" name="Google Shape;119;p127"/>
          <p:cNvSpPr txBox="1">
            <a:spLocks noGrp="1"/>
          </p:cNvSpPr>
          <p:nvPr>
            <p:ph type="body" idx="1"/>
          </p:nvPr>
        </p:nvSpPr>
        <p:spPr>
          <a:xfrm>
            <a:off x="3935915" y="1042452"/>
            <a:ext cx="4629150" cy="3655219"/>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Corbel"/>
                <a:ea typeface="Corbel"/>
                <a:cs typeface="Corbel"/>
                <a:sym typeface="Corbel"/>
              </a:defRPr>
            </a:lvl1pPr>
            <a:lvl2pPr marL="914400" lvl="1" indent="-342900" algn="l">
              <a:spcBef>
                <a:spcPts val="360"/>
              </a:spcBef>
              <a:spcAft>
                <a:spcPts val="0"/>
              </a:spcAft>
              <a:buSzPts val="1800"/>
              <a:buChar char="4"/>
              <a:defRPr sz="1800">
                <a:latin typeface="Corbel"/>
                <a:ea typeface="Corbel"/>
                <a:cs typeface="Corbel"/>
                <a:sym typeface="Corbel"/>
              </a:defRPr>
            </a:lvl2pPr>
            <a:lvl3pPr marL="1371600" lvl="2" indent="-330200" algn="l">
              <a:spcBef>
                <a:spcPts val="320"/>
              </a:spcBef>
              <a:spcAft>
                <a:spcPts val="0"/>
              </a:spcAft>
              <a:buSzPts val="1600"/>
              <a:buChar char="⬥"/>
              <a:defRPr sz="1600">
                <a:latin typeface="Corbel"/>
                <a:ea typeface="Corbel"/>
                <a:cs typeface="Corbel"/>
                <a:sym typeface="Corbel"/>
              </a:defRPr>
            </a:lvl3pPr>
            <a:lvl4pPr marL="1828800" lvl="3" indent="-299719" algn="l">
              <a:spcBef>
                <a:spcPts val="280"/>
              </a:spcBef>
              <a:spcAft>
                <a:spcPts val="0"/>
              </a:spcAft>
              <a:buSzPts val="1120"/>
              <a:buFont typeface="Corbel"/>
              <a:buChar char="•"/>
              <a:defRPr sz="1400">
                <a:latin typeface="Corbel"/>
                <a:ea typeface="Corbel"/>
                <a:cs typeface="Corbel"/>
                <a:sym typeface="Corbel"/>
              </a:defRPr>
            </a:lvl4pPr>
            <a:lvl5pPr marL="2286000" lvl="4" indent="-317500" algn="l">
              <a:spcBef>
                <a:spcPts val="280"/>
              </a:spcBef>
              <a:spcAft>
                <a:spcPts val="0"/>
              </a:spcAft>
              <a:buSzPts val="1400"/>
              <a:buFont typeface="Corbel"/>
              <a:buChar char="-"/>
              <a:defRPr sz="1400">
                <a:latin typeface="Corbel"/>
                <a:ea typeface="Corbel"/>
                <a:cs typeface="Corbel"/>
                <a:sym typeface="Corbel"/>
              </a:defRPr>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20" name="Google Shape;120;p127"/>
          <p:cNvSpPr txBox="1">
            <a:spLocks noGrp="1"/>
          </p:cNvSpPr>
          <p:nvPr>
            <p:ph type="body" idx="2"/>
          </p:nvPr>
        </p:nvSpPr>
        <p:spPr>
          <a:xfrm>
            <a:off x="630239" y="1036903"/>
            <a:ext cx="2949575" cy="3364838"/>
          </a:xfrm>
          <a:prstGeom prst="rect">
            <a:avLst/>
          </a:prstGeom>
          <a:noFill/>
          <a:ln>
            <a:noFill/>
          </a:ln>
        </p:spPr>
        <p:txBody>
          <a:bodyPr spcFirstLastPara="1" wrap="square" lIns="92075" tIns="46025" rIns="92075" bIns="46025" anchor="t" anchorCtr="0">
            <a:noAutofit/>
          </a:bodyPr>
          <a:lstStyle>
            <a:lvl1pPr marL="457200" lvl="0" indent="-228600" algn="l">
              <a:spcBef>
                <a:spcPts val="320"/>
              </a:spcBef>
              <a:spcAft>
                <a:spcPts val="0"/>
              </a:spcAft>
              <a:buSzPts val="2080"/>
              <a:buNone/>
              <a:defRPr sz="1600">
                <a:latin typeface="Corbel"/>
                <a:ea typeface="Corbel"/>
                <a:cs typeface="Corbel"/>
                <a:sym typeface="Corbel"/>
              </a:defRPr>
            </a:lvl1pPr>
            <a:lvl2pPr marL="914400" lvl="1" indent="-228600" algn="l">
              <a:spcBef>
                <a:spcPts val="280"/>
              </a:spcBef>
              <a:spcAft>
                <a:spcPts val="0"/>
              </a:spcAft>
              <a:buSzPts val="1400"/>
              <a:buNone/>
              <a:defRPr sz="1400"/>
            </a:lvl2pPr>
            <a:lvl3pPr marL="1371600" lvl="2" indent="-228600" algn="l">
              <a:spcBef>
                <a:spcPts val="240"/>
              </a:spcBef>
              <a:spcAft>
                <a:spcPts val="0"/>
              </a:spcAft>
              <a:buSzPts val="1200"/>
              <a:buNone/>
              <a:defRPr sz="1200"/>
            </a:lvl3pPr>
            <a:lvl4pPr marL="1828800" lvl="3" indent="-228600" algn="l">
              <a:spcBef>
                <a:spcPts val="200"/>
              </a:spcBef>
              <a:spcAft>
                <a:spcPts val="0"/>
              </a:spcAft>
              <a:buSzPts val="800"/>
              <a:buFont typeface="Corbel"/>
              <a:buNone/>
              <a:defRPr sz="1000"/>
            </a:lvl4pPr>
            <a:lvl5pPr marL="2286000" lvl="4" indent="-228600" algn="l">
              <a:spcBef>
                <a:spcPts val="200"/>
              </a:spcBef>
              <a:spcAft>
                <a:spcPts val="0"/>
              </a:spcAft>
              <a:buSzPts val="1000"/>
              <a:buFont typeface="Corbe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1" name="Google Shape;121;p127"/>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22" name="Google Shape;122;p127"/>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1_Inhalt mit Überschrift">
  <p:cSld name="1_Inhalt mit Überschrift">
    <p:spTree>
      <p:nvGrpSpPr>
        <p:cNvPr id="1" name="Shape 123"/>
        <p:cNvGrpSpPr/>
        <p:nvPr/>
      </p:nvGrpSpPr>
      <p:grpSpPr>
        <a:xfrm>
          <a:off x="0" y="0"/>
          <a:ext cx="0" cy="0"/>
          <a:chOff x="0" y="0"/>
          <a:chExt cx="0" cy="0"/>
        </a:xfrm>
      </p:grpSpPr>
      <p:sp>
        <p:nvSpPr>
          <p:cNvPr id="124" name="Google Shape;124;p128"/>
          <p:cNvSpPr txBox="1">
            <a:spLocks noGrp="1"/>
          </p:cNvSpPr>
          <p:nvPr>
            <p:ph type="body" idx="1"/>
          </p:nvPr>
        </p:nvSpPr>
        <p:spPr>
          <a:xfrm>
            <a:off x="630239" y="1036903"/>
            <a:ext cx="2949575" cy="3364838"/>
          </a:xfrm>
          <a:prstGeom prst="rect">
            <a:avLst/>
          </a:prstGeom>
          <a:noFill/>
          <a:ln>
            <a:noFill/>
          </a:ln>
        </p:spPr>
        <p:txBody>
          <a:bodyPr spcFirstLastPara="1" wrap="square" lIns="92075" tIns="46025" rIns="92075" bIns="46025" anchor="t" anchorCtr="0">
            <a:noAutofit/>
          </a:bodyPr>
          <a:lstStyle>
            <a:lvl1pPr marL="457200" lvl="0" indent="-228600" algn="l">
              <a:spcBef>
                <a:spcPts val="320"/>
              </a:spcBef>
              <a:spcAft>
                <a:spcPts val="0"/>
              </a:spcAft>
              <a:buSzPts val="2080"/>
              <a:buNone/>
              <a:defRPr sz="1600">
                <a:latin typeface="Corbel"/>
                <a:ea typeface="Corbel"/>
                <a:cs typeface="Corbel"/>
                <a:sym typeface="Corbel"/>
              </a:defRPr>
            </a:lvl1pPr>
            <a:lvl2pPr marL="914400" lvl="1" indent="-228600" algn="l">
              <a:spcBef>
                <a:spcPts val="280"/>
              </a:spcBef>
              <a:spcAft>
                <a:spcPts val="0"/>
              </a:spcAft>
              <a:buSzPts val="1400"/>
              <a:buNone/>
              <a:defRPr sz="1400"/>
            </a:lvl2pPr>
            <a:lvl3pPr marL="1371600" lvl="2" indent="-228600" algn="l">
              <a:spcBef>
                <a:spcPts val="240"/>
              </a:spcBef>
              <a:spcAft>
                <a:spcPts val="0"/>
              </a:spcAft>
              <a:buSzPts val="1200"/>
              <a:buNone/>
              <a:defRPr sz="1200"/>
            </a:lvl3pPr>
            <a:lvl4pPr marL="1828800" lvl="3" indent="-228600" algn="l">
              <a:spcBef>
                <a:spcPts val="200"/>
              </a:spcBef>
              <a:spcAft>
                <a:spcPts val="0"/>
              </a:spcAft>
              <a:buSzPts val="800"/>
              <a:buFont typeface="Corbel"/>
              <a:buNone/>
              <a:defRPr sz="1000"/>
            </a:lvl4pPr>
            <a:lvl5pPr marL="2286000" lvl="4" indent="-228600" algn="l">
              <a:spcBef>
                <a:spcPts val="200"/>
              </a:spcBef>
              <a:spcAft>
                <a:spcPts val="0"/>
              </a:spcAft>
              <a:buSzPts val="1000"/>
              <a:buFont typeface="Corbe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5" name="Google Shape;125;p128"/>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26" name="Google Shape;126;p128"/>
          <p:cNvSpPr>
            <a:spLocks noGrp="1"/>
          </p:cNvSpPr>
          <p:nvPr>
            <p:ph type="pic" idx="2"/>
          </p:nvPr>
        </p:nvSpPr>
        <p:spPr>
          <a:xfrm>
            <a:off x="3887788" y="1040185"/>
            <a:ext cx="4629150" cy="3355603"/>
          </a:xfrm>
          <a:prstGeom prst="rect">
            <a:avLst/>
          </a:prstGeom>
          <a:noFill/>
          <a:ln>
            <a:noFill/>
          </a:ln>
        </p:spPr>
      </p:sp>
      <p:sp>
        <p:nvSpPr>
          <p:cNvPr id="127" name="Google Shape;127;p128"/>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el und vertikaler Text" type="vertTx">
  <p:cSld name="VERTICAL_TEXT">
    <p:spTree>
      <p:nvGrpSpPr>
        <p:cNvPr id="1" name="Shape 128"/>
        <p:cNvGrpSpPr/>
        <p:nvPr/>
      </p:nvGrpSpPr>
      <p:grpSpPr>
        <a:xfrm>
          <a:off x="0" y="0"/>
          <a:ext cx="0" cy="0"/>
          <a:chOff x="0" y="0"/>
          <a:chExt cx="0" cy="0"/>
        </a:xfrm>
      </p:grpSpPr>
      <p:sp>
        <p:nvSpPr>
          <p:cNvPr id="129" name="Google Shape;129;p129"/>
          <p:cNvSpPr txBox="1">
            <a:spLocks noGrp="1"/>
          </p:cNvSpPr>
          <p:nvPr>
            <p:ph type="title"/>
          </p:nvPr>
        </p:nvSpPr>
        <p:spPr>
          <a:xfrm>
            <a:off x="1152940" y="0"/>
            <a:ext cx="7991060"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sz="2400">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129"/>
          <p:cNvSpPr txBox="1">
            <a:spLocks noGrp="1"/>
          </p:cNvSpPr>
          <p:nvPr>
            <p:ph type="body" idx="1"/>
          </p:nvPr>
        </p:nvSpPr>
        <p:spPr>
          <a:xfrm rot="5400000">
            <a:off x="2815642" y="-1098160"/>
            <a:ext cx="3679691" cy="7529883"/>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Open Sans"/>
                <a:ea typeface="Open Sans"/>
                <a:cs typeface="Open Sans"/>
                <a:sym typeface="Open Sans"/>
              </a:defRPr>
            </a:lvl1pPr>
            <a:lvl2pPr marL="914400" lvl="1" indent="-342900" algn="l">
              <a:spcBef>
                <a:spcPts val="360"/>
              </a:spcBef>
              <a:spcAft>
                <a:spcPts val="0"/>
              </a:spcAft>
              <a:buSzPts val="1800"/>
              <a:buChar char="4"/>
              <a:defRPr sz="1800">
                <a:latin typeface="Open Sans"/>
                <a:ea typeface="Open Sans"/>
                <a:cs typeface="Open Sans"/>
                <a:sym typeface="Open Sans"/>
              </a:defRPr>
            </a:lvl2pPr>
            <a:lvl3pPr marL="1371600" lvl="2" indent="-330200" algn="l">
              <a:spcBef>
                <a:spcPts val="320"/>
              </a:spcBef>
              <a:spcAft>
                <a:spcPts val="0"/>
              </a:spcAft>
              <a:buSzPts val="1600"/>
              <a:buChar char="⬥"/>
              <a:defRPr sz="1600">
                <a:latin typeface="Open Sans"/>
                <a:ea typeface="Open Sans"/>
                <a:cs typeface="Open Sans"/>
                <a:sym typeface="Open Sans"/>
              </a:defRPr>
            </a:lvl3pPr>
            <a:lvl4pPr marL="1828800" lvl="3" indent="-299719" algn="l">
              <a:spcBef>
                <a:spcPts val="280"/>
              </a:spcBef>
              <a:spcAft>
                <a:spcPts val="0"/>
              </a:spcAft>
              <a:buSzPts val="1120"/>
              <a:buFont typeface="Open Sans"/>
              <a:buChar char="•"/>
              <a:defRPr sz="1400">
                <a:latin typeface="Open Sans"/>
                <a:ea typeface="Open Sans"/>
                <a:cs typeface="Open Sans"/>
                <a:sym typeface="Open Sans"/>
              </a:defRPr>
            </a:lvl4pPr>
            <a:lvl5pPr marL="2286000" lvl="4" indent="-317500" algn="l">
              <a:spcBef>
                <a:spcPts val="280"/>
              </a:spcBef>
              <a:spcAft>
                <a:spcPts val="0"/>
              </a:spcAft>
              <a:buSzPts val="1400"/>
              <a:buFont typeface="Open Sans"/>
              <a:buChar char="-"/>
              <a:defRPr sz="1400">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1" name="Google Shape;131;p129"/>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el und Text über Inhalt">
  <p:cSld name="Titel und Text über Inhalt">
    <p:spTree>
      <p:nvGrpSpPr>
        <p:cNvPr id="1" name="Shape 132"/>
        <p:cNvGrpSpPr/>
        <p:nvPr/>
      </p:nvGrpSpPr>
      <p:grpSpPr>
        <a:xfrm>
          <a:off x="0" y="0"/>
          <a:ext cx="0" cy="0"/>
          <a:chOff x="0" y="0"/>
          <a:chExt cx="0" cy="0"/>
        </a:xfrm>
      </p:grpSpPr>
      <p:sp>
        <p:nvSpPr>
          <p:cNvPr id="133" name="Google Shape;133;p130"/>
          <p:cNvSpPr txBox="1">
            <a:spLocks noGrp="1"/>
          </p:cNvSpPr>
          <p:nvPr>
            <p:ph type="body" idx="1"/>
          </p:nvPr>
        </p:nvSpPr>
        <p:spPr>
          <a:xfrm>
            <a:off x="609600" y="1085850"/>
            <a:ext cx="8077200" cy="1800225"/>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Corbel"/>
                <a:ea typeface="Corbel"/>
                <a:cs typeface="Corbel"/>
                <a:sym typeface="Corbel"/>
              </a:defRPr>
            </a:lvl1pPr>
            <a:lvl2pPr marL="914400" lvl="1" indent="-342900" algn="l">
              <a:spcBef>
                <a:spcPts val="360"/>
              </a:spcBef>
              <a:spcAft>
                <a:spcPts val="0"/>
              </a:spcAft>
              <a:buSzPts val="1800"/>
              <a:buChar char="4"/>
              <a:defRPr sz="1800">
                <a:latin typeface="Corbel"/>
                <a:ea typeface="Corbel"/>
                <a:cs typeface="Corbel"/>
                <a:sym typeface="Corbel"/>
              </a:defRPr>
            </a:lvl2pPr>
            <a:lvl3pPr marL="1371600" lvl="2" indent="-330200" algn="l">
              <a:spcBef>
                <a:spcPts val="320"/>
              </a:spcBef>
              <a:spcAft>
                <a:spcPts val="0"/>
              </a:spcAft>
              <a:buSzPts val="1600"/>
              <a:buChar char="⬥"/>
              <a:defRPr sz="1600">
                <a:latin typeface="Corbel"/>
                <a:ea typeface="Corbel"/>
                <a:cs typeface="Corbel"/>
                <a:sym typeface="Corbel"/>
              </a:defRPr>
            </a:lvl3pPr>
            <a:lvl4pPr marL="1828800" lvl="3" indent="-299719" algn="l">
              <a:spcBef>
                <a:spcPts val="280"/>
              </a:spcBef>
              <a:spcAft>
                <a:spcPts val="0"/>
              </a:spcAft>
              <a:buSzPts val="1120"/>
              <a:buFont typeface="Corbel"/>
              <a:buChar char="•"/>
              <a:defRPr sz="1400">
                <a:latin typeface="Corbel"/>
                <a:ea typeface="Corbel"/>
                <a:cs typeface="Corbel"/>
                <a:sym typeface="Corbel"/>
              </a:defRPr>
            </a:lvl4pPr>
            <a:lvl5pPr marL="2286000" lvl="4" indent="-317500" algn="l">
              <a:spcBef>
                <a:spcPts val="280"/>
              </a:spcBef>
              <a:spcAft>
                <a:spcPts val="0"/>
              </a:spcAft>
              <a:buSzPts val="1400"/>
              <a:buFont typeface="Corbel"/>
              <a:buChar char="-"/>
              <a:defRPr sz="14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4" name="Google Shape;134;p130"/>
          <p:cNvSpPr txBox="1">
            <a:spLocks noGrp="1"/>
          </p:cNvSpPr>
          <p:nvPr>
            <p:ph type="body" idx="2"/>
          </p:nvPr>
        </p:nvSpPr>
        <p:spPr>
          <a:xfrm>
            <a:off x="609600" y="3000375"/>
            <a:ext cx="8077200" cy="1800225"/>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Corbel"/>
                <a:ea typeface="Corbel"/>
                <a:cs typeface="Corbel"/>
                <a:sym typeface="Corbel"/>
              </a:defRPr>
            </a:lvl1pPr>
            <a:lvl2pPr marL="914400" lvl="1" indent="-342900" algn="l">
              <a:spcBef>
                <a:spcPts val="360"/>
              </a:spcBef>
              <a:spcAft>
                <a:spcPts val="0"/>
              </a:spcAft>
              <a:buSzPts val="1800"/>
              <a:buChar char="4"/>
              <a:defRPr sz="1800">
                <a:latin typeface="Corbel"/>
                <a:ea typeface="Corbel"/>
                <a:cs typeface="Corbel"/>
                <a:sym typeface="Corbel"/>
              </a:defRPr>
            </a:lvl2pPr>
            <a:lvl3pPr marL="1371600" lvl="2" indent="-330200" algn="l">
              <a:spcBef>
                <a:spcPts val="320"/>
              </a:spcBef>
              <a:spcAft>
                <a:spcPts val="0"/>
              </a:spcAft>
              <a:buSzPts val="1600"/>
              <a:buChar char="⬥"/>
              <a:defRPr sz="1600">
                <a:latin typeface="Corbel"/>
                <a:ea typeface="Corbel"/>
                <a:cs typeface="Corbel"/>
                <a:sym typeface="Corbel"/>
              </a:defRPr>
            </a:lvl3pPr>
            <a:lvl4pPr marL="1828800" lvl="3" indent="-299719" algn="l">
              <a:spcBef>
                <a:spcPts val="280"/>
              </a:spcBef>
              <a:spcAft>
                <a:spcPts val="0"/>
              </a:spcAft>
              <a:buSzPts val="1120"/>
              <a:buFont typeface="Corbel"/>
              <a:buChar char="•"/>
              <a:defRPr sz="1400">
                <a:latin typeface="Corbel"/>
                <a:ea typeface="Corbel"/>
                <a:cs typeface="Corbel"/>
                <a:sym typeface="Corbel"/>
              </a:defRPr>
            </a:lvl4pPr>
            <a:lvl5pPr marL="2286000" lvl="4" indent="-317500" algn="l">
              <a:spcBef>
                <a:spcPts val="280"/>
              </a:spcBef>
              <a:spcAft>
                <a:spcPts val="0"/>
              </a:spcAft>
              <a:buSzPts val="1400"/>
              <a:buFont typeface="Corbel"/>
              <a:buChar char="-"/>
              <a:defRPr sz="14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5" name="Google Shape;135;p130"/>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36" name="Google Shape;136;p130"/>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7"/>
        <p:cNvGrpSpPr/>
        <p:nvPr/>
      </p:nvGrpSpPr>
      <p:grpSpPr>
        <a:xfrm>
          <a:off x="0" y="0"/>
          <a:ext cx="0" cy="0"/>
          <a:chOff x="0" y="0"/>
          <a:chExt cx="0" cy="0"/>
        </a:xfrm>
      </p:grpSpPr>
      <p:sp>
        <p:nvSpPr>
          <p:cNvPr id="138" name="Google Shape;138;p1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lt1"/>
              </a:buClr>
              <a:buSzPts val="2800"/>
              <a:buFont typeface="Corbel"/>
              <a:buNone/>
              <a:defRPr/>
            </a:lvl1pPr>
            <a:lvl2pPr lvl="1" algn="l">
              <a:lnSpc>
                <a:spcPct val="100000"/>
              </a:lnSpc>
              <a:spcBef>
                <a:spcPts val="0"/>
              </a:spcBef>
              <a:spcAft>
                <a:spcPts val="0"/>
              </a:spcAft>
              <a:buClr>
                <a:schemeClr val="dk1"/>
              </a:buClr>
              <a:buSzPts val="2800"/>
              <a:buFont typeface="Corbel"/>
              <a:buNone/>
              <a:defRPr/>
            </a:lvl2pPr>
            <a:lvl3pPr lvl="2" algn="l">
              <a:lnSpc>
                <a:spcPct val="100000"/>
              </a:lnSpc>
              <a:spcBef>
                <a:spcPts val="0"/>
              </a:spcBef>
              <a:spcAft>
                <a:spcPts val="0"/>
              </a:spcAft>
              <a:buClr>
                <a:schemeClr val="dk1"/>
              </a:buClr>
              <a:buSzPts val="2800"/>
              <a:buFont typeface="Corbel"/>
              <a:buNone/>
              <a:defRPr/>
            </a:lvl3pPr>
            <a:lvl4pPr lvl="3" algn="l">
              <a:lnSpc>
                <a:spcPct val="100000"/>
              </a:lnSpc>
              <a:spcBef>
                <a:spcPts val="0"/>
              </a:spcBef>
              <a:spcAft>
                <a:spcPts val="0"/>
              </a:spcAft>
              <a:buClr>
                <a:schemeClr val="dk1"/>
              </a:buClr>
              <a:buSzPts val="2800"/>
              <a:buFont typeface="Corbel"/>
              <a:buNone/>
              <a:defRPr/>
            </a:lvl4pPr>
            <a:lvl5pPr lvl="4" algn="l">
              <a:lnSpc>
                <a:spcPct val="100000"/>
              </a:lnSpc>
              <a:spcBef>
                <a:spcPts val="0"/>
              </a:spcBef>
              <a:spcAft>
                <a:spcPts val="0"/>
              </a:spcAft>
              <a:buClr>
                <a:schemeClr val="dk1"/>
              </a:buClr>
              <a:buSzPts val="2800"/>
              <a:buFont typeface="Corbel"/>
              <a:buNone/>
              <a:defRPr/>
            </a:lvl5pPr>
            <a:lvl6pPr lvl="5" algn="l">
              <a:lnSpc>
                <a:spcPct val="100000"/>
              </a:lnSpc>
              <a:spcBef>
                <a:spcPts val="0"/>
              </a:spcBef>
              <a:spcAft>
                <a:spcPts val="0"/>
              </a:spcAft>
              <a:buClr>
                <a:schemeClr val="dk1"/>
              </a:buClr>
              <a:buSzPts val="2800"/>
              <a:buFont typeface="Corbel"/>
              <a:buNone/>
              <a:defRPr/>
            </a:lvl6pPr>
            <a:lvl7pPr lvl="6" algn="l">
              <a:lnSpc>
                <a:spcPct val="100000"/>
              </a:lnSpc>
              <a:spcBef>
                <a:spcPts val="0"/>
              </a:spcBef>
              <a:spcAft>
                <a:spcPts val="0"/>
              </a:spcAft>
              <a:buClr>
                <a:schemeClr val="dk1"/>
              </a:buClr>
              <a:buSzPts val="2800"/>
              <a:buFont typeface="Corbel"/>
              <a:buNone/>
              <a:defRPr/>
            </a:lvl7pPr>
            <a:lvl8pPr lvl="7" algn="l">
              <a:lnSpc>
                <a:spcPct val="100000"/>
              </a:lnSpc>
              <a:spcBef>
                <a:spcPts val="0"/>
              </a:spcBef>
              <a:spcAft>
                <a:spcPts val="0"/>
              </a:spcAft>
              <a:buClr>
                <a:schemeClr val="dk1"/>
              </a:buClr>
              <a:buSzPts val="2800"/>
              <a:buFont typeface="Corbel"/>
              <a:buNone/>
              <a:defRPr/>
            </a:lvl8pPr>
            <a:lvl9pPr lvl="8" algn="l">
              <a:lnSpc>
                <a:spcPct val="100000"/>
              </a:lnSpc>
              <a:spcBef>
                <a:spcPts val="0"/>
              </a:spcBef>
              <a:spcAft>
                <a:spcPts val="0"/>
              </a:spcAft>
              <a:buClr>
                <a:schemeClr val="dk1"/>
              </a:buClr>
              <a:buSzPts val="2800"/>
              <a:buFont typeface="Corbel"/>
              <a:buNone/>
              <a:defRPr/>
            </a:lvl9pPr>
          </a:lstStyle>
          <a:p>
            <a:endParaRPr/>
          </a:p>
        </p:txBody>
      </p:sp>
      <p:sp>
        <p:nvSpPr>
          <p:cNvPr id="139" name="Google Shape;139;p1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0"/>
        <p:cNvGrpSpPr/>
        <p:nvPr/>
      </p:nvGrpSpPr>
      <p:grpSpPr>
        <a:xfrm>
          <a:off x="0" y="0"/>
          <a:ext cx="0" cy="0"/>
          <a:chOff x="0" y="0"/>
          <a:chExt cx="0" cy="0"/>
        </a:xfrm>
      </p:grpSpPr>
      <p:sp>
        <p:nvSpPr>
          <p:cNvPr id="141" name="Google Shape;141;p13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Clr>
                <a:schemeClr val="lt1"/>
              </a:buClr>
              <a:buSzPts val="5200"/>
              <a:buFont typeface="Corbel"/>
              <a:buNone/>
              <a:defRPr sz="5200"/>
            </a:lvl1pPr>
            <a:lvl2pPr lvl="1" algn="ctr">
              <a:lnSpc>
                <a:spcPct val="100000"/>
              </a:lnSpc>
              <a:spcBef>
                <a:spcPts val="0"/>
              </a:spcBef>
              <a:spcAft>
                <a:spcPts val="0"/>
              </a:spcAft>
              <a:buClr>
                <a:schemeClr val="dk1"/>
              </a:buClr>
              <a:buSzPts val="5200"/>
              <a:buFont typeface="Corbel"/>
              <a:buNone/>
              <a:defRPr sz="5200"/>
            </a:lvl2pPr>
            <a:lvl3pPr lvl="2" algn="ctr">
              <a:lnSpc>
                <a:spcPct val="100000"/>
              </a:lnSpc>
              <a:spcBef>
                <a:spcPts val="0"/>
              </a:spcBef>
              <a:spcAft>
                <a:spcPts val="0"/>
              </a:spcAft>
              <a:buClr>
                <a:schemeClr val="dk1"/>
              </a:buClr>
              <a:buSzPts val="5200"/>
              <a:buFont typeface="Corbel"/>
              <a:buNone/>
              <a:defRPr sz="5200"/>
            </a:lvl3pPr>
            <a:lvl4pPr lvl="3" algn="ctr">
              <a:lnSpc>
                <a:spcPct val="100000"/>
              </a:lnSpc>
              <a:spcBef>
                <a:spcPts val="0"/>
              </a:spcBef>
              <a:spcAft>
                <a:spcPts val="0"/>
              </a:spcAft>
              <a:buClr>
                <a:schemeClr val="dk1"/>
              </a:buClr>
              <a:buSzPts val="5200"/>
              <a:buFont typeface="Corbel"/>
              <a:buNone/>
              <a:defRPr sz="5200"/>
            </a:lvl4pPr>
            <a:lvl5pPr lvl="4" algn="ctr">
              <a:lnSpc>
                <a:spcPct val="100000"/>
              </a:lnSpc>
              <a:spcBef>
                <a:spcPts val="0"/>
              </a:spcBef>
              <a:spcAft>
                <a:spcPts val="0"/>
              </a:spcAft>
              <a:buClr>
                <a:schemeClr val="dk1"/>
              </a:buClr>
              <a:buSzPts val="5200"/>
              <a:buFont typeface="Corbel"/>
              <a:buNone/>
              <a:defRPr sz="5200"/>
            </a:lvl5pPr>
            <a:lvl6pPr lvl="5" algn="ctr">
              <a:lnSpc>
                <a:spcPct val="100000"/>
              </a:lnSpc>
              <a:spcBef>
                <a:spcPts val="0"/>
              </a:spcBef>
              <a:spcAft>
                <a:spcPts val="0"/>
              </a:spcAft>
              <a:buClr>
                <a:schemeClr val="dk1"/>
              </a:buClr>
              <a:buSzPts val="5200"/>
              <a:buFont typeface="Corbel"/>
              <a:buNone/>
              <a:defRPr sz="5200"/>
            </a:lvl6pPr>
            <a:lvl7pPr lvl="6" algn="ctr">
              <a:lnSpc>
                <a:spcPct val="100000"/>
              </a:lnSpc>
              <a:spcBef>
                <a:spcPts val="0"/>
              </a:spcBef>
              <a:spcAft>
                <a:spcPts val="0"/>
              </a:spcAft>
              <a:buClr>
                <a:schemeClr val="dk1"/>
              </a:buClr>
              <a:buSzPts val="5200"/>
              <a:buFont typeface="Corbel"/>
              <a:buNone/>
              <a:defRPr sz="5200"/>
            </a:lvl7pPr>
            <a:lvl8pPr lvl="7" algn="ctr">
              <a:lnSpc>
                <a:spcPct val="100000"/>
              </a:lnSpc>
              <a:spcBef>
                <a:spcPts val="0"/>
              </a:spcBef>
              <a:spcAft>
                <a:spcPts val="0"/>
              </a:spcAft>
              <a:buClr>
                <a:schemeClr val="dk1"/>
              </a:buClr>
              <a:buSzPts val="5200"/>
              <a:buFont typeface="Corbel"/>
              <a:buNone/>
              <a:defRPr sz="5200"/>
            </a:lvl8pPr>
            <a:lvl9pPr lvl="8" algn="ctr">
              <a:lnSpc>
                <a:spcPct val="100000"/>
              </a:lnSpc>
              <a:spcBef>
                <a:spcPts val="0"/>
              </a:spcBef>
              <a:spcAft>
                <a:spcPts val="0"/>
              </a:spcAft>
              <a:buClr>
                <a:schemeClr val="dk1"/>
              </a:buClr>
              <a:buSzPts val="5200"/>
              <a:buFont typeface="Corbel"/>
              <a:buNone/>
              <a:defRPr sz="5200"/>
            </a:lvl9pPr>
          </a:lstStyle>
          <a:p>
            <a:endParaRPr/>
          </a:p>
        </p:txBody>
      </p:sp>
      <p:sp>
        <p:nvSpPr>
          <p:cNvPr id="142" name="Google Shape;142;p13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Font typeface="Corbel"/>
              <a:buNone/>
              <a:defRPr sz="2800"/>
            </a:lvl4pPr>
            <a:lvl5pPr lvl="4" algn="ctr">
              <a:lnSpc>
                <a:spcPct val="100000"/>
              </a:lnSpc>
              <a:spcBef>
                <a:spcPts val="0"/>
              </a:spcBef>
              <a:spcAft>
                <a:spcPts val="0"/>
              </a:spcAft>
              <a:buSzPts val="2800"/>
              <a:buFont typeface="Corbel"/>
              <a:buNone/>
              <a:defRPr sz="2800"/>
            </a:lvl5pPr>
            <a:lvl6pPr lvl="5" algn="ctr">
              <a:lnSpc>
                <a:spcPct val="100000"/>
              </a:lnSpc>
              <a:spcBef>
                <a:spcPts val="0"/>
              </a:spcBef>
              <a:spcAft>
                <a:spcPts val="0"/>
              </a:spcAft>
              <a:buClr>
                <a:schemeClr val="dk1"/>
              </a:buClr>
              <a:buSzPts val="2800"/>
              <a:buNone/>
              <a:defRPr sz="2800"/>
            </a:lvl6pPr>
            <a:lvl7pPr lvl="6" algn="ctr">
              <a:lnSpc>
                <a:spcPct val="100000"/>
              </a:lnSpc>
              <a:spcBef>
                <a:spcPts val="0"/>
              </a:spcBef>
              <a:spcAft>
                <a:spcPts val="0"/>
              </a:spcAft>
              <a:buClr>
                <a:schemeClr val="dk1"/>
              </a:buClr>
              <a:buSzPts val="2800"/>
              <a:buNone/>
              <a:defRPr sz="2800"/>
            </a:lvl7pPr>
            <a:lvl8pPr lvl="7" algn="ctr">
              <a:lnSpc>
                <a:spcPct val="100000"/>
              </a:lnSpc>
              <a:spcBef>
                <a:spcPts val="0"/>
              </a:spcBef>
              <a:spcAft>
                <a:spcPts val="0"/>
              </a:spcAft>
              <a:buClr>
                <a:schemeClr val="dk1"/>
              </a:buClr>
              <a:buSzPts val="2800"/>
              <a:buNone/>
              <a:defRPr sz="2800"/>
            </a:lvl8pPr>
            <a:lvl9pPr lvl="8" algn="ctr">
              <a:lnSpc>
                <a:spcPct val="100000"/>
              </a:lnSpc>
              <a:spcBef>
                <a:spcPts val="0"/>
              </a:spcBef>
              <a:spcAft>
                <a:spcPts val="0"/>
              </a:spcAft>
              <a:buClr>
                <a:schemeClr val="dk1"/>
              </a:buClr>
              <a:buSzPts val="2800"/>
              <a:buNone/>
              <a:defRPr sz="2800"/>
            </a:lvl9pPr>
          </a:lstStyle>
          <a:p>
            <a:endParaRPr/>
          </a:p>
        </p:txBody>
      </p:sp>
      <p:sp>
        <p:nvSpPr>
          <p:cNvPr id="143" name="Google Shape;143;p1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3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8" name="Google Shape;28;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3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1" name="Google Shape;31;p3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2" name="Google Shape;32;p3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3" name="Google Shape;33;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sp>
        <p:nvSpPr>
          <p:cNvPr id="35" name="Google Shape;35;p3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6" name="Google Shape;36;p3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7" name="Google Shape;37;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3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40" name="Google Shape;40;p3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4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4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4" name="Google Shape;44;p4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4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6" name="Google Shape;46;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4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9" name="Google Shape;49;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p4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4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53" name="Google Shape;53;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1.jp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2"/>
        <p:cNvGrpSpPr/>
        <p:nvPr/>
      </p:nvGrpSpPr>
      <p:grpSpPr>
        <a:xfrm>
          <a:off x="0" y="0"/>
          <a:ext cx="0" cy="0"/>
          <a:chOff x="0" y="0"/>
          <a:chExt cx="0" cy="0"/>
        </a:xfrm>
      </p:grpSpPr>
      <p:sp>
        <p:nvSpPr>
          <p:cNvPr id="83" name="Google Shape;83;p112"/>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Autofit/>
          </a:bodyPr>
          <a:lstStyle>
            <a:lvl1pPr marL="457200" marR="0" lvl="0" indent="-393700" algn="l" rtl="0">
              <a:spcBef>
                <a:spcPts val="400"/>
              </a:spcBef>
              <a:spcAft>
                <a:spcPts val="0"/>
              </a:spcAft>
              <a:buClr>
                <a:schemeClr val="accent1"/>
              </a:buClr>
              <a:buSzPts val="2600"/>
              <a:buFont typeface="Noto Sans Symbols"/>
              <a:buChar char="▪"/>
              <a:defRPr sz="2000" b="1" i="0" u="none" strike="noStrike" cap="none">
                <a:solidFill>
                  <a:schemeClr val="dk1"/>
                </a:solidFill>
                <a:latin typeface="Corbel"/>
                <a:ea typeface="Corbel"/>
                <a:cs typeface="Corbel"/>
                <a:sym typeface="Corbel"/>
              </a:defRPr>
            </a:lvl1pPr>
            <a:lvl2pPr marL="914400" marR="0" lvl="1" indent="-342900" algn="l" rtl="0">
              <a:spcBef>
                <a:spcPts val="360"/>
              </a:spcBef>
              <a:spcAft>
                <a:spcPts val="0"/>
              </a:spcAft>
              <a:buClr>
                <a:schemeClr val="accent1"/>
              </a:buClr>
              <a:buSzPts val="1800"/>
              <a:buFont typeface="Arimo"/>
              <a:buChar char="4"/>
              <a:defRPr sz="1800" b="0" i="0" u="none" strike="noStrike" cap="none">
                <a:solidFill>
                  <a:schemeClr val="dk1"/>
                </a:solidFill>
                <a:latin typeface="Corbel"/>
                <a:ea typeface="Corbel"/>
                <a:cs typeface="Corbel"/>
                <a:sym typeface="Corbel"/>
              </a:defRPr>
            </a:lvl2pPr>
            <a:lvl3pPr marL="1371600" marR="0" lvl="2"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Corbel"/>
                <a:ea typeface="Corbel"/>
                <a:cs typeface="Corbel"/>
                <a:sym typeface="Corbel"/>
              </a:defRPr>
            </a:lvl3pPr>
            <a:lvl4pPr marL="1828800" marR="0" lvl="3" indent="-299719" algn="l" rtl="0">
              <a:spcBef>
                <a:spcPts val="280"/>
              </a:spcBef>
              <a:spcAft>
                <a:spcPts val="0"/>
              </a:spcAft>
              <a:buClr>
                <a:schemeClr val="accent1"/>
              </a:buClr>
              <a:buSzPts val="1120"/>
              <a:buFont typeface="Corbel"/>
              <a:buChar char="•"/>
              <a:defRPr sz="1400" b="0" i="0" u="none" strike="noStrike" cap="none">
                <a:solidFill>
                  <a:schemeClr val="dk1"/>
                </a:solidFill>
                <a:latin typeface="Corbel"/>
                <a:ea typeface="Corbel"/>
                <a:cs typeface="Corbel"/>
                <a:sym typeface="Corbel"/>
              </a:defRPr>
            </a:lvl4pPr>
            <a:lvl5pPr marL="2286000" marR="0" lvl="4" indent="-317500" algn="l" rtl="0">
              <a:spcBef>
                <a:spcPts val="280"/>
              </a:spcBef>
              <a:spcAft>
                <a:spcPts val="0"/>
              </a:spcAft>
              <a:buClr>
                <a:schemeClr val="dk1"/>
              </a:buClr>
              <a:buSzPts val="1400"/>
              <a:buFont typeface="Corbel"/>
              <a:buChar char="-"/>
              <a:defRPr sz="1400" b="0" i="0" u="none" strike="noStrike" cap="none">
                <a:solidFill>
                  <a:schemeClr val="dk1"/>
                </a:solidFill>
                <a:latin typeface="Corbel"/>
                <a:ea typeface="Corbel"/>
                <a:cs typeface="Corbel"/>
                <a:sym typeface="Corbe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9pPr>
          </a:lstStyle>
          <a:p>
            <a:endParaRPr/>
          </a:p>
        </p:txBody>
      </p:sp>
      <p:sp>
        <p:nvSpPr>
          <p:cNvPr id="84" name="Google Shape;84;p112"/>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85" name="Google Shape;85;p112" descr="Diagram&#10;&#10;Description automatically generated with low confidence"/>
          <p:cNvPicPr preferRelativeResize="0"/>
          <p:nvPr/>
        </p:nvPicPr>
        <p:blipFill rotWithShape="1">
          <a:blip r:embed="rId15">
            <a:alphaModFix/>
          </a:blip>
          <a:srcRect l="9364"/>
          <a:stretch/>
        </p:blipFill>
        <p:spPr>
          <a:xfrm>
            <a:off x="1" y="0"/>
            <a:ext cx="2051436" cy="684000"/>
          </a:xfrm>
          <a:prstGeom prst="rect">
            <a:avLst/>
          </a:prstGeom>
          <a:noFill/>
          <a:ln>
            <a:noFill/>
          </a:ln>
        </p:spPr>
      </p:pic>
      <p:sp>
        <p:nvSpPr>
          <p:cNvPr id="86" name="Google Shape;86;p112"/>
          <p:cNvSpPr txBox="1">
            <a:spLocks noGrp="1"/>
          </p:cNvSpPr>
          <p:nvPr>
            <p:ph type="title"/>
          </p:nvPr>
        </p:nvSpPr>
        <p:spPr>
          <a:xfrm>
            <a:off x="1152940" y="0"/>
            <a:ext cx="7991060" cy="684000"/>
          </a:xfrm>
          <a:prstGeom prst="rect">
            <a:avLst/>
          </a:prstGeom>
          <a:solidFill>
            <a:srgbClr val="008FB4"/>
          </a:solidFill>
          <a:ln>
            <a:noFill/>
          </a:ln>
        </p:spPr>
        <p:txBody>
          <a:bodyPr spcFirstLastPara="1" wrap="square" lIns="92075" tIns="18000" rIns="92075" bIns="18000" anchor="ctr" anchorCtr="0">
            <a:noAutofit/>
          </a:bodyPr>
          <a:lstStyle>
            <a:lvl1pPr marR="0" lvl="0" algn="l" rtl="0">
              <a:spcBef>
                <a:spcPts val="0"/>
              </a:spcBef>
              <a:spcAft>
                <a:spcPts val="0"/>
              </a:spcAft>
              <a:buSzPts val="1400"/>
              <a:buNone/>
              <a:defRPr sz="2400" b="1" i="0" u="none" strike="noStrike" cap="none">
                <a:solidFill>
                  <a:schemeClr val="lt1"/>
                </a:solidFill>
                <a:latin typeface="Corbel"/>
                <a:ea typeface="Corbel"/>
                <a:cs typeface="Corbel"/>
                <a:sym typeface="Corbel"/>
              </a:defRPr>
            </a:lvl1pPr>
            <a:lvl2pPr marR="0" lvl="1" algn="l" rtl="0">
              <a:spcBef>
                <a:spcPts val="0"/>
              </a:spcBef>
              <a:spcAft>
                <a:spcPts val="0"/>
              </a:spcAft>
              <a:buSzPts val="1400"/>
              <a:buNone/>
              <a:defRPr sz="2600" b="1"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2600" b="1"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2600" b="1"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2600" b="1"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2800" b="1"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2800" b="1"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2800" b="1"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2800" b="1" i="0" u="none" strike="noStrike" cap="none">
                <a:solidFill>
                  <a:schemeClr val="dk1"/>
                </a:solidFill>
                <a:latin typeface="Corbel"/>
                <a:ea typeface="Corbel"/>
                <a:cs typeface="Corbel"/>
                <a:sym typeface="Corbel"/>
              </a:defRPr>
            </a:lvl9pPr>
          </a:lstStyle>
          <a:p>
            <a:endParaRPr/>
          </a:p>
        </p:txBody>
      </p:sp>
    </p:spTree>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Julie.Hulme@ntu.ac.uk"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osf.io/fq2xg" TargetMode="External"/><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indigenousinitiatives.ctlt.ubc.ca/classroom-climate/positionality-and-intersectionality/" TargetMode="External"/><Relationship Id="rId3" Type="http://schemas.openxmlformats.org/officeDocument/2006/relationships/hyperlink" Target="https://psycnet.apa.org/doi/10.1111/j.1744-6570.2010.01207.x" TargetMode="External"/><Relationship Id="rId7" Type="http://schemas.openxmlformats.org/officeDocument/2006/relationships/hyperlink" Target="https://www.un.org/sustainabledevelopment/wp-content/uploads/2019/01/SDG_Guidelines_AUG_2019_Final.pdf" TargetMode="External"/><Relationship Id="rId2" Type="http://schemas.openxmlformats.org/officeDocument/2006/relationships/hyperlink" Target="https://apac.au/wp-content/uploads/2022/12/Criterion-3.8-guidance-document_v1.1-final.pdf" TargetMode="External"/><Relationship Id="rId1" Type="http://schemas.openxmlformats.org/officeDocument/2006/relationships/slideLayout" Target="../slideLayouts/slideLayout18.xml"/><Relationship Id="rId6" Type="http://schemas.openxmlformats.org/officeDocument/2006/relationships/hyperlink" Target="https://www.iupsys.net/wp-content/uploads/2021/09/the-international-declaration-on-core-competences-in-professional-psychology-1.pdf" TargetMode="External"/><Relationship Id="rId5" Type="http://schemas.openxmlformats.org/officeDocument/2006/relationships/hyperlink" Target="https://groups.psychology.org.au/Assets/Files/Cranney_NTF_Final_Report_231112_Final_pdf.pdf" TargetMode="External"/><Relationship Id="rId4" Type="http://schemas.openxmlformats.org/officeDocument/2006/relationships/hyperlink" Target="http://www2.psy.unsw.edu.au/Users/JCranney/publication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osf.io/fq2xg" TargetMode="External"/><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hyperlink" Target="https://www.frontiersin.org/articles/10.3389/feduc.2022.790600/full" TargetMode="Externa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https://osf.io/fq2xg"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hyperlink" Target="https://osf.io/fq2xg"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hyperlink" Target="https://osf.io/fq2xg" TargetMode="External"/><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pic>
        <p:nvPicPr>
          <p:cNvPr id="148" name="Google Shape;148;p1" descr="Diagram&#10;&#10;Description automatically generated with low confidence"/>
          <p:cNvPicPr preferRelativeResize="0"/>
          <p:nvPr/>
        </p:nvPicPr>
        <p:blipFill rotWithShape="1">
          <a:blip r:embed="rId3">
            <a:alphaModFix/>
          </a:blip>
          <a:srcRect l="7137"/>
          <a:stretch/>
        </p:blipFill>
        <p:spPr>
          <a:xfrm>
            <a:off x="0" y="1943099"/>
            <a:ext cx="9144000" cy="3200401"/>
          </a:xfrm>
          <a:prstGeom prst="rect">
            <a:avLst/>
          </a:prstGeom>
          <a:noFill/>
          <a:ln>
            <a:noFill/>
          </a:ln>
        </p:spPr>
      </p:pic>
      <p:sp>
        <p:nvSpPr>
          <p:cNvPr id="149" name="Google Shape;149;p1"/>
          <p:cNvSpPr txBox="1">
            <a:spLocks noGrp="1"/>
          </p:cNvSpPr>
          <p:nvPr>
            <p:ph type="ctrTitle"/>
          </p:nvPr>
        </p:nvSpPr>
        <p:spPr>
          <a:xfrm>
            <a:off x="662634" y="171295"/>
            <a:ext cx="7818732" cy="1653777"/>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444"/>
              <a:buNone/>
            </a:pPr>
            <a:r>
              <a:rPr lang="en-US" sz="3400" b="1" dirty="0">
                <a:solidFill>
                  <a:srgbClr val="38761D"/>
                </a:solidFill>
                <a:latin typeface="Corbel"/>
                <a:ea typeface="Corbel"/>
                <a:cs typeface="Corbel"/>
                <a:sym typeface="Corbel"/>
              </a:rPr>
              <a:t>International Competences for Undergraduate Psychology (ICUP):</a:t>
            </a:r>
            <a:br>
              <a:rPr lang="en-US" sz="3400" b="1" dirty="0">
                <a:solidFill>
                  <a:srgbClr val="38761D"/>
                </a:solidFill>
                <a:latin typeface="Corbel"/>
                <a:ea typeface="Corbel"/>
                <a:cs typeface="Corbel"/>
                <a:sym typeface="Corbel"/>
              </a:rPr>
            </a:br>
            <a:r>
              <a:rPr lang="en-US" sz="3400" b="1" dirty="0">
                <a:solidFill>
                  <a:srgbClr val="38761D"/>
                </a:solidFill>
                <a:latin typeface="Corbel"/>
                <a:ea typeface="Corbel"/>
                <a:cs typeface="Corbel"/>
                <a:sym typeface="Corbel"/>
              </a:rPr>
              <a:t> BPS Education and Training Board</a:t>
            </a:r>
            <a:endParaRPr sz="3400" b="1" dirty="0">
              <a:solidFill>
                <a:srgbClr val="38761D"/>
              </a:solidFill>
              <a:latin typeface="Corbel"/>
              <a:ea typeface="Corbel"/>
              <a:cs typeface="Corbel"/>
              <a:sym typeface="Corbel"/>
            </a:endParaRPr>
          </a:p>
        </p:txBody>
      </p:sp>
      <p:sp>
        <p:nvSpPr>
          <p:cNvPr id="150" name="Google Shape;150;p1"/>
          <p:cNvSpPr txBox="1">
            <a:spLocks noGrp="1"/>
          </p:cNvSpPr>
          <p:nvPr>
            <p:ph type="subTitle" idx="1"/>
          </p:nvPr>
        </p:nvSpPr>
        <p:spPr>
          <a:xfrm>
            <a:off x="4220607" y="2061125"/>
            <a:ext cx="4923393" cy="3200400"/>
          </a:xfrm>
          <a:prstGeom prst="rect">
            <a:avLst/>
          </a:prstGeom>
          <a:noFill/>
          <a:ln>
            <a:noFill/>
          </a:ln>
        </p:spPr>
        <p:txBody>
          <a:bodyPr spcFirstLastPara="1" wrap="square" lIns="91425" tIns="91425" rIns="91425" bIns="91425" anchor="t" anchorCtr="0">
            <a:noAutofit/>
          </a:bodyPr>
          <a:lstStyle/>
          <a:p>
            <a:pPr marL="0" indent="0" algn="l">
              <a:lnSpc>
                <a:spcPct val="120000"/>
              </a:lnSpc>
              <a:buClr>
                <a:schemeClr val="lt1"/>
              </a:buClr>
              <a:buSzPts val="1500"/>
            </a:pPr>
            <a:r>
              <a:rPr lang="en-US" dirty="0">
                <a:solidFill>
                  <a:schemeClr val="lt1"/>
                </a:solidFill>
                <a:latin typeface="Corbel"/>
                <a:sym typeface="Corbel"/>
              </a:rPr>
              <a:t>Prof Julie Hulme (NTU, UK): </a:t>
            </a:r>
            <a:r>
              <a:rPr lang="en-US" sz="2000" dirty="0">
                <a:solidFill>
                  <a:srgbClr val="FFCCFF"/>
                </a:solidFill>
                <a:latin typeface="Corbel"/>
                <a:sym typeface="Corbel"/>
                <a:hlinkClick r:id="rId4">
                  <a:extLst>
                    <a:ext uri="{A12FA001-AC4F-418D-AE19-62706E023703}">
                      <ahyp:hlinkClr xmlns:ahyp="http://schemas.microsoft.com/office/drawing/2018/hyperlinkcolor" val="tx"/>
                    </a:ext>
                  </a:extLst>
                </a:hlinkClick>
              </a:rPr>
              <a:t>Julie.Hulme@ntu.ac.uk</a:t>
            </a:r>
            <a:r>
              <a:rPr lang="en-US" sz="2000" dirty="0">
                <a:solidFill>
                  <a:srgbClr val="FFCCFF"/>
                </a:solidFill>
                <a:latin typeface="Corbel"/>
                <a:sym typeface="Corbel"/>
              </a:rPr>
              <a:t> </a:t>
            </a:r>
          </a:p>
          <a:p>
            <a:pPr marL="0" indent="0" algn="l">
              <a:lnSpc>
                <a:spcPct val="120000"/>
              </a:lnSpc>
              <a:buClr>
                <a:schemeClr val="lt1"/>
              </a:buClr>
              <a:buSzPts val="1500"/>
            </a:pPr>
            <a:r>
              <a:rPr lang="en-US" sz="1600" dirty="0">
                <a:solidFill>
                  <a:schemeClr val="lt1"/>
                </a:solidFill>
                <a:latin typeface="Corbel"/>
                <a:sym typeface="Corbel"/>
              </a:rPr>
              <a:t>Acknowledging: </a:t>
            </a:r>
            <a:endParaRPr lang="en-US" sz="1600" dirty="0"/>
          </a:p>
          <a:p>
            <a:pPr marL="0" indent="0" algn="l">
              <a:lnSpc>
                <a:spcPct val="120000"/>
              </a:lnSpc>
              <a:buClr>
                <a:schemeClr val="lt1"/>
              </a:buClr>
              <a:buSzPts val="1500"/>
            </a:pPr>
            <a:r>
              <a:rPr lang="en-US" sz="1800" dirty="0">
                <a:solidFill>
                  <a:schemeClr val="lt1"/>
                </a:solidFill>
                <a:latin typeface="Corbel"/>
                <a:ea typeface="Corbel"/>
                <a:cs typeface="Corbel"/>
                <a:sym typeface="Corbel"/>
              </a:rPr>
              <a:t>Jacquelyn Cranney (UNSW, Australia)</a:t>
            </a:r>
          </a:p>
          <a:p>
            <a:pPr marL="0" lvl="0" indent="0" algn="l" rtl="0">
              <a:lnSpc>
                <a:spcPct val="120000"/>
              </a:lnSpc>
              <a:spcBef>
                <a:spcPts val="0"/>
              </a:spcBef>
              <a:spcAft>
                <a:spcPts val="0"/>
              </a:spcAft>
              <a:buClr>
                <a:schemeClr val="lt1"/>
              </a:buClr>
              <a:buSzPts val="1500"/>
            </a:pPr>
            <a:r>
              <a:rPr lang="en-US" sz="1800" dirty="0">
                <a:solidFill>
                  <a:schemeClr val="lt1"/>
                </a:solidFill>
                <a:latin typeface="Corbel"/>
                <a:ea typeface="Corbel"/>
                <a:cs typeface="Corbel"/>
                <a:sym typeface="Corbel"/>
              </a:rPr>
              <a:t>Susan A. Nolan (Seton Hall U., USA)</a:t>
            </a:r>
            <a:endParaRPr sz="1800" dirty="0"/>
          </a:p>
          <a:p>
            <a:pPr marL="182880" lvl="0" indent="-182880" algn="l" rtl="0">
              <a:lnSpc>
                <a:spcPct val="120000"/>
              </a:lnSpc>
              <a:spcBef>
                <a:spcPts val="0"/>
              </a:spcBef>
              <a:spcAft>
                <a:spcPts val="0"/>
              </a:spcAft>
              <a:buClr>
                <a:schemeClr val="lt1"/>
              </a:buClr>
              <a:buSzPts val="1500"/>
              <a:buFont typeface="Arial"/>
              <a:buChar char="•"/>
            </a:pPr>
            <a:r>
              <a:rPr lang="en-US" sz="1500" dirty="0">
                <a:solidFill>
                  <a:schemeClr val="lt1"/>
                </a:solidFill>
                <a:latin typeface="Corbel"/>
                <a:ea typeface="Corbel"/>
                <a:cs typeface="Corbel"/>
                <a:sym typeface="Corbel"/>
              </a:rPr>
              <a:t>All  ICUPO members </a:t>
            </a:r>
          </a:p>
          <a:p>
            <a:pPr marL="182880" lvl="0" indent="-182880" algn="l" rtl="0">
              <a:lnSpc>
                <a:spcPct val="120000"/>
              </a:lnSpc>
              <a:spcBef>
                <a:spcPts val="0"/>
              </a:spcBef>
              <a:spcAft>
                <a:spcPts val="0"/>
              </a:spcAft>
              <a:buClr>
                <a:schemeClr val="lt1"/>
              </a:buClr>
              <a:buSzPts val="1500"/>
              <a:buFont typeface="Arial"/>
              <a:buChar char="•"/>
            </a:pPr>
            <a:r>
              <a:rPr lang="en-US" sz="1500" dirty="0">
                <a:solidFill>
                  <a:schemeClr val="lt1"/>
                </a:solidFill>
                <a:latin typeface="Corbel"/>
                <a:ea typeface="Corbel"/>
                <a:cs typeface="Corbel"/>
                <a:sym typeface="Corbel"/>
              </a:rPr>
              <a:t>All IRGUPO members</a:t>
            </a:r>
          </a:p>
          <a:p>
            <a:pPr marL="182880" lvl="0" indent="-182880" algn="l" rtl="0">
              <a:lnSpc>
                <a:spcPct val="120000"/>
              </a:lnSpc>
              <a:spcBef>
                <a:spcPts val="0"/>
              </a:spcBef>
              <a:spcAft>
                <a:spcPts val="0"/>
              </a:spcAft>
              <a:buClr>
                <a:schemeClr val="lt1"/>
              </a:buClr>
              <a:buSzPts val="1500"/>
              <a:buFont typeface="Arial"/>
              <a:buChar char="•"/>
            </a:pPr>
            <a:r>
              <a:rPr lang="en-US" sz="1500" dirty="0">
                <a:solidFill>
                  <a:schemeClr val="lt1"/>
                </a:solidFill>
                <a:latin typeface="Corbel"/>
                <a:sym typeface="Corbel"/>
              </a:rPr>
              <a:t>All who have engaged along the way</a:t>
            </a:r>
            <a:endParaRPr dirty="0"/>
          </a:p>
          <a:p>
            <a:pPr marL="0" lvl="0" indent="0" algn="ctr" rtl="0">
              <a:lnSpc>
                <a:spcPct val="120000"/>
              </a:lnSpc>
              <a:spcBef>
                <a:spcPts val="0"/>
              </a:spcBef>
              <a:spcAft>
                <a:spcPts val="0"/>
              </a:spcAft>
              <a:buSzPts val="2824"/>
              <a:buNone/>
            </a:pPr>
            <a:endParaRPr lang="en-US" sz="1500" dirty="0">
              <a:solidFill>
                <a:schemeClr val="lt1"/>
              </a:solidFill>
              <a:latin typeface="Corbel"/>
              <a:ea typeface="Corbel"/>
              <a:cs typeface="Corbel"/>
              <a:sym typeface="Corbel"/>
            </a:endParaRPr>
          </a:p>
        </p:txBody>
      </p:sp>
      <p:pic>
        <p:nvPicPr>
          <p:cNvPr id="1026" name="Picture 2" descr="Welcome to our Virtual Experience | Nottingham Trent University">
            <a:extLst>
              <a:ext uri="{FF2B5EF4-FFF2-40B4-BE49-F238E27FC236}">
                <a16:creationId xmlns:a16="http://schemas.microsoft.com/office/drawing/2014/main" id="{6D9EEFD4-E6B7-F558-4A19-17F6D0FFA0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121" y="4380431"/>
            <a:ext cx="1677470" cy="591774"/>
          </a:xfrm>
          <a:prstGeom prst="rect">
            <a:avLst/>
          </a:prstGeom>
          <a:solidFill>
            <a:schemeClr val="bg1">
              <a:lumMod val="95000"/>
            </a:schemeClr>
          </a:solid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10"/>
        <p:cNvGrpSpPr/>
        <p:nvPr/>
      </p:nvGrpSpPr>
      <p:grpSpPr>
        <a:xfrm>
          <a:off x="0" y="0"/>
          <a:ext cx="0" cy="0"/>
          <a:chOff x="0" y="0"/>
          <a:chExt cx="0" cy="0"/>
        </a:xfrm>
      </p:grpSpPr>
      <p:sp>
        <p:nvSpPr>
          <p:cNvPr id="611" name="Google Shape;611;p99"/>
          <p:cNvSpPr txBox="1">
            <a:spLocks noGrp="1"/>
          </p:cNvSpPr>
          <p:nvPr>
            <p:ph type="body" idx="1"/>
          </p:nvPr>
        </p:nvSpPr>
        <p:spPr>
          <a:xfrm>
            <a:off x="0" y="1111045"/>
            <a:ext cx="4483229" cy="3395582"/>
          </a:xfrm>
          <a:prstGeom prst="rect">
            <a:avLst/>
          </a:prstGeom>
          <a:noFill/>
          <a:ln>
            <a:noFill/>
          </a:ln>
        </p:spPr>
        <p:txBody>
          <a:bodyPr spcFirstLastPara="1" wrap="square" lIns="92075" tIns="46025" rIns="92075" bIns="46025" anchor="t" anchorCtr="0">
            <a:noAutofit/>
          </a:bodyPr>
          <a:lstStyle/>
          <a:p>
            <a:pPr marL="452438" lvl="0" indent="-187324" algn="l" rtl="0">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Psychological Knowledge</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spcBef>
                <a:spcPts val="36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Psychological Research Methods &amp; Methodologies</a:t>
            </a:r>
            <a:endParaRPr dirty="0">
              <a:latin typeface="Calibri" panose="020F0502020204030204" pitchFamily="34" charset="0"/>
              <a:ea typeface="Calibri" panose="020F0502020204030204" pitchFamily="34" charset="0"/>
              <a:cs typeface="Calibri" panose="020F0502020204030204" pitchFamily="34" charset="0"/>
            </a:endParaRPr>
          </a:p>
          <a:p>
            <a:pPr marL="461962" lvl="0" indent="-146050" algn="l" rtl="0">
              <a:spcBef>
                <a:spcPts val="360"/>
              </a:spcBef>
              <a:spcAft>
                <a:spcPts val="0"/>
              </a:spcAft>
              <a:buClr>
                <a:srgbClr val="000000"/>
              </a:buClr>
              <a:buSzPts val="2000"/>
              <a:buNone/>
            </a:pPr>
            <a:endParaRPr sz="1800" b="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265113" lvl="0" indent="-176213" algn="l" rtl="0">
              <a:spcBef>
                <a:spcPts val="360"/>
              </a:spcBef>
              <a:spcAft>
                <a:spcPts val="0"/>
              </a:spcAft>
              <a:buClr>
                <a:srgbClr val="000000"/>
              </a:buClr>
              <a:buSzPts val="2000"/>
              <a:buChar char="▪"/>
            </a:pPr>
            <a:r>
              <a:rPr lang="en-US" sz="1800" b="0" i="1" dirty="0">
                <a:solidFill>
                  <a:srgbClr val="002060"/>
                </a:solidFill>
                <a:latin typeface="Calibri" panose="020F0502020204030204" pitchFamily="34" charset="0"/>
                <a:ea typeface="Calibri" panose="020F0502020204030204" pitchFamily="34" charset="0"/>
                <a:cs typeface="Calibri" panose="020F0502020204030204" pitchFamily="34" charset="0"/>
              </a:rPr>
              <a:t>Psychology-relevant</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Values &amp; Ethics</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Critical Thinking &amp; Problem Solving</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Cultural responsiveness &amp; Diversity</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Communication &amp; Interpersonal Skills</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Personal &amp; Professional Development</a:t>
            </a:r>
          </a:p>
        </p:txBody>
      </p:sp>
      <p:sp>
        <p:nvSpPr>
          <p:cNvPr id="613" name="Google Shape;613;p9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International Competences for Undergraduate Psychology (ICUP)                                          </a:t>
            </a:r>
            <a:r>
              <a:rPr lang="en-US" sz="1400" b="0" dirty="0"/>
              <a:t>[Beta.R1 Version; Nolan et al., in prep; </a:t>
            </a:r>
            <a:r>
              <a:rPr lang="en-US" sz="1400" b="0" i="0" u="none" strike="noStrike" dirty="0">
                <a:solidFill>
                  <a:schemeClr val="bg1"/>
                </a:solidFill>
                <a:effectLst/>
                <a:latin typeface="Corbel" panose="020B0503020204020204" pitchFamily="34" charset="0"/>
                <a:hlinkClick r:id="rId3"/>
              </a:rPr>
              <a:t>https://osf.io/fq2xg</a:t>
            </a:r>
            <a:r>
              <a:rPr lang="en-US" sz="1400" b="0" dirty="0"/>
              <a:t>]                     </a:t>
            </a:r>
            <a:endParaRPr sz="1400" b="0" dirty="0"/>
          </a:p>
        </p:txBody>
      </p:sp>
      <p:pic>
        <p:nvPicPr>
          <p:cNvPr id="2" name="image1.png">
            <a:extLst>
              <a:ext uri="{FF2B5EF4-FFF2-40B4-BE49-F238E27FC236}">
                <a16:creationId xmlns:a16="http://schemas.microsoft.com/office/drawing/2014/main" id="{ACA146E1-6083-8DA5-72DD-914AD6F74A76}"/>
              </a:ext>
            </a:extLst>
          </p:cNvPr>
          <p:cNvPicPr/>
          <p:nvPr/>
        </p:nvPicPr>
        <p:blipFill>
          <a:blip r:embed="rId4"/>
          <a:srcRect/>
          <a:stretch>
            <a:fillRect/>
          </a:stretch>
        </p:blipFill>
        <p:spPr>
          <a:xfrm>
            <a:off x="4572000" y="748861"/>
            <a:ext cx="4510415" cy="4394639"/>
          </a:xfrm>
          <a:prstGeom prst="rect">
            <a:avLst/>
          </a:prstGeom>
          <a:ln/>
        </p:spPr>
      </p:pic>
    </p:spTree>
    <p:extLst>
      <p:ext uri="{BB962C8B-B14F-4D97-AF65-F5344CB8AC3E}">
        <p14:creationId xmlns:p14="http://schemas.microsoft.com/office/powerpoint/2010/main" val="355653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6"/>
        <p:cNvGrpSpPr/>
        <p:nvPr/>
      </p:nvGrpSpPr>
      <p:grpSpPr>
        <a:xfrm>
          <a:off x="0" y="0"/>
          <a:ext cx="0" cy="0"/>
          <a:chOff x="0" y="0"/>
          <a:chExt cx="0" cy="0"/>
        </a:xfrm>
      </p:grpSpPr>
      <p:sp>
        <p:nvSpPr>
          <p:cNvPr id="627" name="Google Shape;627;p101"/>
          <p:cNvSpPr txBox="1">
            <a:spLocks noGrp="1"/>
          </p:cNvSpPr>
          <p:nvPr>
            <p:ph type="title"/>
          </p:nvPr>
        </p:nvSpPr>
        <p:spPr>
          <a:xfrm>
            <a:off x="311150" y="579824"/>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Psychological Knowledge</a:t>
            </a:r>
            <a:endParaRPr dirty="0">
              <a:solidFill>
                <a:srgbClr val="002060"/>
              </a:solidFill>
            </a:endParaRPr>
          </a:p>
        </p:txBody>
      </p:sp>
      <p:sp>
        <p:nvSpPr>
          <p:cNvPr id="628" name="Google Shape;628;p101"/>
          <p:cNvSpPr txBox="1">
            <a:spLocks noGrp="1"/>
          </p:cNvSpPr>
          <p:nvPr>
            <p:ph type="body" idx="1"/>
          </p:nvPr>
        </p:nvSpPr>
        <p:spPr>
          <a:xfrm>
            <a:off x="311150" y="1226288"/>
            <a:ext cx="5543845" cy="3595093"/>
          </a:xfrm>
          <a:prstGeom prst="rect">
            <a:avLst/>
          </a:prstGeom>
          <a:noFill/>
          <a:ln>
            <a:noFill/>
          </a:ln>
        </p:spPr>
        <p:txBody>
          <a:bodyPr spcFirstLastPara="1" wrap="square" lIns="91425" tIns="45700" rIns="91425" bIns="45700" anchor="t" anchorCtr="0">
            <a:normAutofit fontScale="92500" lnSpcReduction="20000"/>
          </a:bodyPr>
          <a:lstStyle/>
          <a:p>
            <a:pPr marL="457200" lvl="0" indent="-457200" algn="l" rtl="0">
              <a:lnSpc>
                <a:spcPct val="107000"/>
              </a:lnSpc>
              <a:spcBef>
                <a:spcPts val="0"/>
              </a:spcBef>
              <a:spcAft>
                <a:spcPts val="0"/>
              </a:spcAft>
              <a:buSzPts val="1800"/>
              <a:buFont typeface="Arial"/>
              <a:buAutoNum type="arabicPeriod"/>
            </a:pPr>
            <a:r>
              <a:rPr lang="en-US" sz="1900" b="0" dirty="0">
                <a:solidFill>
                  <a:srgbClr val="0070C0"/>
                </a:solidFill>
                <a:latin typeface="Arial"/>
                <a:ea typeface="Arial"/>
                <a:cs typeface="Arial"/>
                <a:sym typeface="Arial"/>
              </a:rPr>
              <a:t>Evaluate the fundamental concepts, theories, principles, methodologies and methods of psychology, including acknowledgement of multiple ways of knowing (e.g., Western, Non-Western, Indigenous).</a:t>
            </a:r>
            <a:endParaRPr b="0" dirty="0">
              <a:solidFill>
                <a:srgbClr val="0070C0"/>
              </a:solidFill>
            </a:endParaRPr>
          </a:p>
          <a:p>
            <a:pPr marL="457200" lvl="0" indent="-457200" algn="l" rtl="0">
              <a:lnSpc>
                <a:spcPct val="107000"/>
              </a:lnSpc>
              <a:spcBef>
                <a:spcPts val="800"/>
              </a:spcBef>
              <a:spcAft>
                <a:spcPts val="0"/>
              </a:spcAft>
              <a:buSzPts val="1800"/>
              <a:buFont typeface="Arial"/>
              <a:buAutoNum type="arabicPeriod"/>
            </a:pPr>
            <a:r>
              <a:rPr lang="en-US" sz="1900" b="0" dirty="0">
                <a:solidFill>
                  <a:srgbClr val="0070C0"/>
                </a:solidFill>
                <a:latin typeface="Arial"/>
                <a:ea typeface="Arial"/>
                <a:cs typeface="Arial"/>
                <a:sym typeface="Arial"/>
              </a:rPr>
              <a:t>Critically reflect on the history and current context of the discipline of psychology and its philosophical, social-cultural, historical, and geopolitical influences.</a:t>
            </a:r>
            <a:endParaRPr b="0" dirty="0">
              <a:solidFill>
                <a:srgbClr val="0070C0"/>
              </a:solidFill>
            </a:endParaRPr>
          </a:p>
          <a:p>
            <a:pPr marL="457200" lvl="0" indent="-457200" algn="l" rtl="0">
              <a:lnSpc>
                <a:spcPct val="107000"/>
              </a:lnSpc>
              <a:spcBef>
                <a:spcPts val="800"/>
              </a:spcBef>
              <a:spcAft>
                <a:spcPts val="0"/>
              </a:spcAft>
              <a:buSzPts val="1800"/>
              <a:buFont typeface="Arial"/>
              <a:buAutoNum type="arabicPeriod"/>
            </a:pPr>
            <a:r>
              <a:rPr lang="en-US" sz="1900" b="0" dirty="0">
                <a:solidFill>
                  <a:srgbClr val="0070C0"/>
                </a:solidFill>
                <a:latin typeface="Arial"/>
                <a:ea typeface="Arial"/>
                <a:cs typeface="Arial"/>
                <a:sym typeface="Arial"/>
              </a:rPr>
              <a:t>Identify the distinctive contribution of the discipline of psychology in relation to other disciplines to understanding the self, others, and contemporary contexts</a:t>
            </a:r>
            <a:r>
              <a:rPr lang="en-US" sz="1900" b="0" dirty="0">
                <a:solidFill>
                  <a:srgbClr val="0070C0"/>
                </a:solidFill>
              </a:rPr>
              <a:t>.</a:t>
            </a:r>
            <a:endParaRPr b="0" dirty="0"/>
          </a:p>
        </p:txBody>
      </p:sp>
      <p:sp>
        <p:nvSpPr>
          <p:cNvPr id="2" name="TextBox 1">
            <a:extLst>
              <a:ext uri="{FF2B5EF4-FFF2-40B4-BE49-F238E27FC236}">
                <a16:creationId xmlns:a16="http://schemas.microsoft.com/office/drawing/2014/main" id="{44FD85B1-1249-A1BD-20A2-1BA2A532EE03}"/>
              </a:ext>
            </a:extLst>
          </p:cNvPr>
          <p:cNvSpPr txBox="1"/>
          <p:nvPr/>
        </p:nvSpPr>
        <p:spPr>
          <a:xfrm>
            <a:off x="5965348" y="1550028"/>
            <a:ext cx="3061855" cy="2677656"/>
          </a:xfrm>
          <a:prstGeom prst="rect">
            <a:avLst/>
          </a:prstGeom>
          <a:noFill/>
        </p:spPr>
        <p:txBody>
          <a:bodyPr wrap="square" rtlCol="0">
            <a:spAutoFit/>
          </a:bodyPr>
          <a:lstStyle/>
          <a:p>
            <a:r>
              <a:rPr lang="en-US" dirty="0">
                <a:highlight>
                  <a:srgbClr val="00FFFF"/>
                </a:highlight>
              </a:rPr>
              <a:t>QAA SBS 2.2</a:t>
            </a:r>
            <a:r>
              <a:rPr lang="en-US" dirty="0"/>
              <a:t>: Courses are designed to provide an understanding of both </a:t>
            </a:r>
            <a:r>
              <a:rPr lang="en-US" dirty="0">
                <a:highlight>
                  <a:srgbClr val="00FFFF"/>
                </a:highlight>
              </a:rPr>
              <a:t>historical and contemporary psychological theories and research</a:t>
            </a:r>
            <a:r>
              <a:rPr lang="en-US" dirty="0"/>
              <a:t>, and to prepare students for the application of </a:t>
            </a:r>
            <a:r>
              <a:rPr lang="en-US" dirty="0">
                <a:highlight>
                  <a:srgbClr val="00FFFF"/>
                </a:highlight>
              </a:rPr>
              <a:t>psychological knowledge </a:t>
            </a:r>
            <a:r>
              <a:rPr lang="en-US" dirty="0"/>
              <a:t>and skills to future issues. Historical and contemporary viewpoints will be integrated throughout the design of a course and </a:t>
            </a:r>
            <a:r>
              <a:rPr lang="en-US" dirty="0">
                <a:highlight>
                  <a:srgbClr val="00FFFF"/>
                </a:highlight>
              </a:rPr>
              <a:t>represent culturally diverse perspectives</a:t>
            </a:r>
            <a:r>
              <a:rPr lang="en-US" dirty="0"/>
              <a:t>. </a:t>
            </a:r>
            <a:endParaRPr lang="en-GB" dirty="0"/>
          </a:p>
        </p:txBody>
      </p:sp>
    </p:spTree>
    <p:extLst>
      <p:ext uri="{BB962C8B-B14F-4D97-AF65-F5344CB8AC3E}">
        <p14:creationId xmlns:p14="http://schemas.microsoft.com/office/powerpoint/2010/main" val="716968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102"/>
          <p:cNvSpPr txBox="1">
            <a:spLocks noGrp="1"/>
          </p:cNvSpPr>
          <p:nvPr>
            <p:ph type="title"/>
          </p:nvPr>
        </p:nvSpPr>
        <p:spPr>
          <a:xfrm>
            <a:off x="311700" y="57977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Psychological Research Methodologies &amp; Methods</a:t>
            </a:r>
            <a:endParaRPr dirty="0">
              <a:solidFill>
                <a:srgbClr val="002060"/>
              </a:solidFill>
            </a:endParaRPr>
          </a:p>
        </p:txBody>
      </p:sp>
      <p:sp>
        <p:nvSpPr>
          <p:cNvPr id="635" name="Google Shape;635;p102"/>
          <p:cNvSpPr txBox="1">
            <a:spLocks noGrp="1"/>
          </p:cNvSpPr>
          <p:nvPr>
            <p:ph type="body" idx="1"/>
          </p:nvPr>
        </p:nvSpPr>
        <p:spPr>
          <a:xfrm>
            <a:off x="311700" y="1152475"/>
            <a:ext cx="8520600" cy="3416400"/>
          </a:xfrm>
          <a:prstGeom prst="rect">
            <a:avLst/>
          </a:prstGeom>
          <a:noFill/>
          <a:ln>
            <a:noFill/>
          </a:ln>
        </p:spPr>
        <p:txBody>
          <a:bodyPr spcFirstLastPara="1" wrap="square" lIns="91425" tIns="45700" rIns="91425" bIns="45700" anchor="t" anchorCtr="0">
            <a:normAutofit/>
          </a:bodyPr>
          <a:lstStyle/>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p:txBody>
      </p:sp>
      <p:sp>
        <p:nvSpPr>
          <p:cNvPr id="636" name="Google Shape;636;p102"/>
          <p:cNvSpPr txBox="1"/>
          <p:nvPr/>
        </p:nvSpPr>
        <p:spPr>
          <a:xfrm>
            <a:off x="311701" y="1152475"/>
            <a:ext cx="6549844" cy="3853835"/>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7000"/>
              </a:lnSpc>
              <a:spcBef>
                <a:spcPts val="0"/>
              </a:spcBef>
              <a:spcAft>
                <a:spcPts val="0"/>
              </a:spcAft>
              <a:buClr>
                <a:srgbClr val="000000"/>
              </a:buClr>
              <a:buSzPts val="2000"/>
              <a:buFont typeface="Arial"/>
              <a:buAutoNum type="arabicPeriod"/>
            </a:pPr>
            <a:r>
              <a:rPr lang="en-US" sz="1800" dirty="0">
                <a:solidFill>
                  <a:srgbClr val="0070C0"/>
                </a:solidFill>
              </a:rPr>
              <a:t>E</a:t>
            </a:r>
            <a:r>
              <a:rPr lang="en-US" sz="1800" b="0" i="0" u="none" strike="noStrike" cap="none" dirty="0">
                <a:solidFill>
                  <a:srgbClr val="0070C0"/>
                </a:solidFill>
                <a:latin typeface="Arial"/>
                <a:ea typeface="Arial"/>
                <a:cs typeface="Arial"/>
                <a:sym typeface="Arial"/>
              </a:rPr>
              <a:t>valuate the benefits and limitations of the different methodologies, paradigms and core methods  of psychological research.</a:t>
            </a:r>
            <a:endParaRPr sz="1200" dirty="0"/>
          </a:p>
          <a:p>
            <a:pPr marL="342900" marR="0" lvl="0" indent="-342900" algn="l" rtl="0">
              <a:lnSpc>
                <a:spcPct val="107000"/>
              </a:lnSpc>
              <a:spcBef>
                <a:spcPts val="800"/>
              </a:spcBef>
              <a:spcAft>
                <a:spcPts val="0"/>
              </a:spcAft>
              <a:buClr>
                <a:srgbClr val="000000"/>
              </a:buClr>
              <a:buSzPts val="2000"/>
              <a:buFont typeface="Arial"/>
              <a:buAutoNum type="arabicPeriod"/>
            </a:pPr>
            <a:r>
              <a:rPr lang="en-US" sz="1800" b="0" i="0" u="none" strike="noStrike" cap="none" dirty="0">
                <a:solidFill>
                  <a:srgbClr val="0070C0"/>
                </a:solidFill>
                <a:latin typeface="Arial"/>
                <a:ea typeface="Arial"/>
                <a:cs typeface="Arial"/>
                <a:sym typeface="Arial"/>
              </a:rPr>
              <a:t>Identify and formulate research questions; select appropriate and rigorous methods; gather and </a:t>
            </a:r>
            <a:r>
              <a:rPr lang="en-US" sz="1800" b="0" i="0" u="none" strike="noStrike" cap="none" dirty="0" err="1">
                <a:solidFill>
                  <a:srgbClr val="0070C0"/>
                </a:solidFill>
                <a:latin typeface="Arial"/>
                <a:ea typeface="Arial"/>
                <a:cs typeface="Arial"/>
                <a:sym typeface="Arial"/>
              </a:rPr>
              <a:t>analyse</a:t>
            </a:r>
            <a:r>
              <a:rPr lang="en-US" sz="1800" b="0" i="0" u="none" strike="noStrike" cap="none" dirty="0">
                <a:solidFill>
                  <a:srgbClr val="0070C0"/>
                </a:solidFill>
                <a:latin typeface="Arial"/>
                <a:ea typeface="Arial"/>
                <a:cs typeface="Arial"/>
                <a:sym typeface="Arial"/>
              </a:rPr>
              <a:t> data; interpret and evaluate findings relevant to the methods used, and communicate all aspects of this research process.</a:t>
            </a:r>
            <a:endParaRPr sz="1200" dirty="0"/>
          </a:p>
          <a:p>
            <a:pPr marL="342900" marR="0" lvl="0" indent="-342900" algn="l" rtl="0">
              <a:lnSpc>
                <a:spcPct val="107000"/>
              </a:lnSpc>
              <a:spcBef>
                <a:spcPts val="800"/>
              </a:spcBef>
              <a:spcAft>
                <a:spcPts val="0"/>
              </a:spcAft>
              <a:buClr>
                <a:srgbClr val="000000"/>
              </a:buClr>
              <a:buSzPts val="2000"/>
              <a:buFont typeface="Arial"/>
              <a:buAutoNum type="arabicPeriod"/>
            </a:pPr>
            <a:r>
              <a:rPr lang="en-US" sz="1800" b="0" i="0" u="none" strike="noStrike" cap="none" dirty="0">
                <a:solidFill>
                  <a:srgbClr val="0070C0"/>
                </a:solidFill>
                <a:latin typeface="Arial"/>
                <a:ea typeface="Arial"/>
                <a:cs typeface="Arial"/>
                <a:sym typeface="Arial"/>
              </a:rPr>
              <a:t>Evaluate the integrity  of psychological research in terms of ethical considerations, the influence of personal and social-cultural factors, and the cultural and social appropriateness and impact of the research.</a:t>
            </a:r>
            <a:endParaRPr sz="1200" dirty="0"/>
          </a:p>
        </p:txBody>
      </p:sp>
      <p:sp>
        <p:nvSpPr>
          <p:cNvPr id="2" name="TextBox 1">
            <a:extLst>
              <a:ext uri="{FF2B5EF4-FFF2-40B4-BE49-F238E27FC236}">
                <a16:creationId xmlns:a16="http://schemas.microsoft.com/office/drawing/2014/main" id="{E04146B2-CC5C-BD5B-AA8B-24AE0C23C612}"/>
              </a:ext>
            </a:extLst>
          </p:cNvPr>
          <p:cNvSpPr txBox="1"/>
          <p:nvPr/>
        </p:nvSpPr>
        <p:spPr>
          <a:xfrm>
            <a:off x="6861544" y="1694121"/>
            <a:ext cx="1800447" cy="2031325"/>
          </a:xfrm>
          <a:prstGeom prst="rect">
            <a:avLst/>
          </a:prstGeom>
          <a:noFill/>
        </p:spPr>
        <p:txBody>
          <a:bodyPr wrap="square" rtlCol="0">
            <a:spAutoFit/>
          </a:bodyPr>
          <a:lstStyle/>
          <a:p>
            <a:r>
              <a:rPr lang="en-GB" dirty="0">
                <a:highlight>
                  <a:srgbClr val="00FFFF"/>
                </a:highlight>
              </a:rPr>
              <a:t>QAA SBS 3.6, 3.7, 3.8, 3.9, 3.10, 3.11 </a:t>
            </a:r>
            <a:r>
              <a:rPr lang="en-GB" dirty="0"/>
              <a:t>– quantitative and qualitative research methods, data collection, ethics and social responsibility, reporting…</a:t>
            </a:r>
          </a:p>
        </p:txBody>
      </p:sp>
    </p:spTree>
    <p:extLst>
      <p:ext uri="{BB962C8B-B14F-4D97-AF65-F5344CB8AC3E}">
        <p14:creationId xmlns:p14="http://schemas.microsoft.com/office/powerpoint/2010/main" val="12380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p103"/>
          <p:cNvSpPr txBox="1">
            <a:spLocks noGrp="1"/>
          </p:cNvSpPr>
          <p:nvPr>
            <p:ph type="title"/>
          </p:nvPr>
        </p:nvSpPr>
        <p:spPr>
          <a:xfrm>
            <a:off x="311700" y="58399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Values &amp; Ethics</a:t>
            </a:r>
            <a:endParaRPr dirty="0">
              <a:solidFill>
                <a:srgbClr val="002060"/>
              </a:solidFill>
            </a:endParaRPr>
          </a:p>
        </p:txBody>
      </p:sp>
      <p:sp>
        <p:nvSpPr>
          <p:cNvPr id="643" name="Google Shape;643;p103"/>
          <p:cNvSpPr txBox="1"/>
          <p:nvPr/>
        </p:nvSpPr>
        <p:spPr>
          <a:xfrm>
            <a:off x="311700" y="1051643"/>
            <a:ext cx="5848095" cy="3762143"/>
          </a:xfrm>
          <a:prstGeom prst="rect">
            <a:avLst/>
          </a:prstGeom>
          <a:noFill/>
          <a:ln>
            <a:noFill/>
          </a:ln>
        </p:spPr>
        <p:txBody>
          <a:bodyPr spcFirstLastPara="1" wrap="square" lIns="91425" tIns="45700" rIns="91425" bIns="45700" anchor="t" anchorCtr="0">
            <a:spAutoFit/>
          </a:bodyPr>
          <a:lstStyle/>
          <a:p>
            <a:pPr marL="101600" marR="0" lvl="0" indent="0" algn="l" rtl="0">
              <a:lnSpc>
                <a:spcPct val="115000"/>
              </a:lnSpc>
              <a:spcBef>
                <a:spcPts val="0"/>
              </a:spcBef>
              <a:spcAft>
                <a:spcPts val="0"/>
              </a:spcAft>
              <a:buClr>
                <a:srgbClr val="000000"/>
              </a:buClr>
              <a:buSzPts val="2000"/>
              <a:buFont typeface="Arial"/>
              <a:buNone/>
            </a:pPr>
            <a:r>
              <a:rPr lang="en-US" sz="1900" b="1" i="0" u="none" strike="noStrike" cap="none" dirty="0">
                <a:solidFill>
                  <a:srgbClr val="000000"/>
                </a:solidFill>
                <a:latin typeface="Arial"/>
                <a:ea typeface="Arial"/>
                <a:cs typeface="Arial"/>
                <a:sym typeface="Arial"/>
              </a:rPr>
              <a:t>                                                                     </a:t>
            </a:r>
            <a:endParaRPr sz="1900" b="1" i="0" u="none" strike="noStrike" cap="none" dirty="0">
              <a:solidFill>
                <a:srgbClr val="000000"/>
              </a:solidFill>
              <a:latin typeface="Arial"/>
              <a:ea typeface="Arial"/>
              <a:cs typeface="Arial"/>
              <a:sym typeface="Arial"/>
            </a:endParaRPr>
          </a:p>
          <a:p>
            <a:pPr marL="457200" marR="0" lvl="0" indent="-457200" algn="l" rtl="0">
              <a:lnSpc>
                <a:spcPct val="107000"/>
              </a:lnSpc>
              <a:spcBef>
                <a:spcPts val="0"/>
              </a:spcBef>
              <a:spcAft>
                <a:spcPts val="0"/>
              </a:spcAft>
              <a:buClr>
                <a:srgbClr val="000000"/>
              </a:buClr>
              <a:buSzPts val="1900"/>
              <a:buFont typeface="Arial"/>
              <a:buAutoNum type="arabicPeriod"/>
            </a:pPr>
            <a:r>
              <a:rPr lang="en-US" sz="1900" b="0" i="0" u="none" strike="noStrike" cap="none" dirty="0">
                <a:solidFill>
                  <a:srgbClr val="0070C0"/>
                </a:solidFill>
                <a:latin typeface="Arial"/>
                <a:ea typeface="Arial"/>
                <a:cs typeface="Arial"/>
                <a:sym typeface="Arial"/>
              </a:rPr>
              <a:t>Demonstrate ongoing reflexivity regarding personal values and biases and their developmental, social-cultural and contextual influences.</a:t>
            </a:r>
            <a:endParaRPr dirty="0"/>
          </a:p>
          <a:p>
            <a:pPr marL="457200" marR="0" lvl="0" indent="-457200" algn="l" rtl="0">
              <a:lnSpc>
                <a:spcPct val="107000"/>
              </a:lnSpc>
              <a:spcBef>
                <a:spcPts val="800"/>
              </a:spcBef>
              <a:spcAft>
                <a:spcPts val="0"/>
              </a:spcAft>
              <a:buClr>
                <a:srgbClr val="000000"/>
              </a:buClr>
              <a:buSzPts val="1900"/>
              <a:buFont typeface="Arial"/>
              <a:buAutoNum type="arabicPeriod"/>
            </a:pPr>
            <a:r>
              <a:rPr lang="en-US" sz="1900" dirty="0">
                <a:solidFill>
                  <a:srgbClr val="0070C0"/>
                </a:solidFill>
              </a:rPr>
              <a:t>E</a:t>
            </a:r>
            <a:r>
              <a:rPr lang="en-US" sz="1900" b="0" i="0" u="none" strike="noStrike" cap="none" dirty="0">
                <a:solidFill>
                  <a:srgbClr val="0070C0"/>
                </a:solidFill>
                <a:latin typeface="Arial"/>
                <a:ea typeface="Arial"/>
                <a:cs typeface="Arial"/>
                <a:sym typeface="Arial"/>
              </a:rPr>
              <a:t>valuate the ethical and legal principles and values of professional codes of conduct relevant to psychological research and practice.</a:t>
            </a:r>
            <a:endParaRPr dirty="0"/>
          </a:p>
          <a:p>
            <a:pPr marL="457200" marR="0" lvl="0" indent="-457200" algn="l" rtl="0">
              <a:lnSpc>
                <a:spcPct val="107000"/>
              </a:lnSpc>
              <a:spcBef>
                <a:spcPts val="800"/>
              </a:spcBef>
              <a:spcAft>
                <a:spcPts val="0"/>
              </a:spcAft>
              <a:buClr>
                <a:srgbClr val="000000"/>
              </a:buClr>
              <a:buSzPts val="1900"/>
              <a:buFont typeface="Arial"/>
              <a:buAutoNum type="arabicPeriod"/>
            </a:pPr>
            <a:r>
              <a:rPr lang="en-US" sz="1900" dirty="0">
                <a:solidFill>
                  <a:srgbClr val="0070C0"/>
                </a:solidFill>
              </a:rPr>
              <a:t>E</a:t>
            </a:r>
            <a:r>
              <a:rPr lang="en-US" sz="1900" b="0" i="0" u="none" strike="noStrike" cap="none" dirty="0">
                <a:solidFill>
                  <a:srgbClr val="0070C0"/>
                </a:solidFill>
                <a:latin typeface="Arial"/>
                <a:ea typeface="Arial"/>
                <a:cs typeface="Arial"/>
                <a:sym typeface="Arial"/>
              </a:rPr>
              <a:t>valuate complex moral and ethical dilemmas and apply psychology-informed ethical decision-making in diverse cultural contexts.</a:t>
            </a:r>
            <a:endParaRPr dirty="0"/>
          </a:p>
        </p:txBody>
      </p:sp>
      <p:sp>
        <p:nvSpPr>
          <p:cNvPr id="5" name="TextBox 4">
            <a:extLst>
              <a:ext uri="{FF2B5EF4-FFF2-40B4-BE49-F238E27FC236}">
                <a16:creationId xmlns:a16="http://schemas.microsoft.com/office/drawing/2014/main" id="{845FBF14-43FB-CD91-022E-86A97D525EF3}"/>
              </a:ext>
            </a:extLst>
          </p:cNvPr>
          <p:cNvSpPr txBox="1"/>
          <p:nvPr/>
        </p:nvSpPr>
        <p:spPr>
          <a:xfrm>
            <a:off x="6452474" y="1051643"/>
            <a:ext cx="2519916" cy="3754874"/>
          </a:xfrm>
          <a:prstGeom prst="rect">
            <a:avLst/>
          </a:prstGeom>
          <a:noFill/>
        </p:spPr>
        <p:txBody>
          <a:bodyPr wrap="square">
            <a:spAutoFit/>
          </a:bodyPr>
          <a:lstStyle/>
          <a:p>
            <a:r>
              <a:rPr lang="en-US" dirty="0">
                <a:highlight>
                  <a:srgbClr val="00FFFF"/>
                </a:highlight>
              </a:rPr>
              <a:t>QAA SBS 2.5:</a:t>
            </a:r>
            <a:r>
              <a:rPr lang="en-US" dirty="0"/>
              <a:t> At the core of the discipline is </a:t>
            </a:r>
            <a:r>
              <a:rPr lang="en-US" dirty="0">
                <a:highlight>
                  <a:srgbClr val="00FFFF"/>
                </a:highlight>
              </a:rPr>
              <a:t>ethical understanding and ethical </a:t>
            </a:r>
            <a:r>
              <a:rPr lang="en-US" dirty="0" err="1">
                <a:highlight>
                  <a:srgbClr val="00FFFF"/>
                </a:highlight>
              </a:rPr>
              <a:t>behaviour</a:t>
            </a:r>
            <a:r>
              <a:rPr lang="en-US" dirty="0">
                <a:highlight>
                  <a:srgbClr val="00FFFF"/>
                </a:highlight>
              </a:rPr>
              <a:t> </a:t>
            </a:r>
            <a:r>
              <a:rPr lang="en-US" dirty="0"/>
              <a:t>and this</a:t>
            </a:r>
          </a:p>
          <a:p>
            <a:r>
              <a:rPr lang="en-US" dirty="0"/>
              <a:t>is often at the heart of course design. For example, there will be a range of activities that will facilitate the comprehensive application of ethics in </a:t>
            </a:r>
            <a:r>
              <a:rPr lang="en-US" dirty="0">
                <a:highlight>
                  <a:srgbClr val="00FFFF"/>
                </a:highlight>
              </a:rPr>
              <a:t>research, professional practice and</a:t>
            </a:r>
          </a:p>
          <a:p>
            <a:r>
              <a:rPr lang="en-US" dirty="0">
                <a:highlight>
                  <a:srgbClr val="00FFFF"/>
                </a:highlight>
              </a:rPr>
              <a:t>everyday conduct</a:t>
            </a:r>
            <a:r>
              <a:rPr lang="en-US" dirty="0"/>
              <a:t>. Students will be able to apply this to their own ethical </a:t>
            </a:r>
            <a:r>
              <a:rPr lang="en-US" dirty="0" err="1"/>
              <a:t>behaviour</a:t>
            </a:r>
            <a:r>
              <a:rPr lang="en-US" dirty="0"/>
              <a:t> as well as critically evaluating the ethical </a:t>
            </a:r>
            <a:r>
              <a:rPr lang="en-US" dirty="0" err="1"/>
              <a:t>behaviour</a:t>
            </a:r>
            <a:r>
              <a:rPr lang="en-US" dirty="0"/>
              <a:t> of others. </a:t>
            </a:r>
          </a:p>
        </p:txBody>
      </p:sp>
    </p:spTree>
    <p:extLst>
      <p:ext uri="{BB962C8B-B14F-4D97-AF65-F5344CB8AC3E}">
        <p14:creationId xmlns:p14="http://schemas.microsoft.com/office/powerpoint/2010/main" val="3269361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649" name="Google Shape;649;p104"/>
          <p:cNvSpPr txBox="1">
            <a:spLocks noGrp="1"/>
          </p:cNvSpPr>
          <p:nvPr>
            <p:ph type="title"/>
          </p:nvPr>
        </p:nvSpPr>
        <p:spPr>
          <a:xfrm>
            <a:off x="311700" y="649977"/>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Cultural Responsiveness &amp; Diversity</a:t>
            </a:r>
            <a:endParaRPr dirty="0">
              <a:solidFill>
                <a:srgbClr val="002060"/>
              </a:solidFill>
            </a:endParaRPr>
          </a:p>
        </p:txBody>
      </p:sp>
      <p:sp>
        <p:nvSpPr>
          <p:cNvPr id="650" name="Google Shape;650;p104"/>
          <p:cNvSpPr txBox="1">
            <a:spLocks noGrp="1"/>
          </p:cNvSpPr>
          <p:nvPr>
            <p:ph type="body" idx="1"/>
          </p:nvPr>
        </p:nvSpPr>
        <p:spPr>
          <a:xfrm>
            <a:off x="311700" y="1360487"/>
            <a:ext cx="5275145" cy="3573807"/>
          </a:xfrm>
          <a:prstGeom prst="rect">
            <a:avLst/>
          </a:prstGeom>
          <a:noFill/>
          <a:ln>
            <a:noFill/>
          </a:ln>
        </p:spPr>
        <p:txBody>
          <a:bodyPr spcFirstLastPara="1" wrap="square" lIns="91425" tIns="91425" rIns="91425" bIns="91425" anchor="t" anchorCtr="0">
            <a:noAutofit/>
          </a:bodyPr>
          <a:lstStyle/>
          <a:p>
            <a:pPr marL="342900" lvl="0" indent="-342900" algn="l" rtl="0">
              <a:lnSpc>
                <a:spcPct val="107000"/>
              </a:lnSpc>
              <a:spcBef>
                <a:spcPts val="0"/>
              </a:spcBef>
              <a:spcAft>
                <a:spcPts val="0"/>
              </a:spcAft>
              <a:buClr>
                <a:srgbClr val="000000"/>
              </a:buClr>
              <a:buSzPts val="2000"/>
              <a:buFont typeface="Arial"/>
              <a:buAutoNum type="arabicPeriod"/>
            </a:pPr>
            <a:r>
              <a:rPr lang="en-US" sz="1400" b="0" dirty="0">
                <a:solidFill>
                  <a:srgbClr val="0070C0"/>
                </a:solidFill>
                <a:latin typeface="Arial"/>
                <a:ea typeface="Arial"/>
                <a:cs typeface="Arial"/>
                <a:sym typeface="Arial"/>
              </a:rPr>
              <a:t>Demonstrate reflexivity regarding the impact of one’s own and others’ historical, social-cultural, and geopolitical contexts and roots in understanding self and others – on an ongoing basis.</a:t>
            </a:r>
            <a:endParaRPr sz="1400" b="0" dirty="0"/>
          </a:p>
          <a:p>
            <a:pPr marL="342900" lvl="0" indent="-342900" algn="l" rtl="0">
              <a:lnSpc>
                <a:spcPct val="107000"/>
              </a:lnSpc>
              <a:spcBef>
                <a:spcPts val="800"/>
              </a:spcBef>
              <a:spcAft>
                <a:spcPts val="0"/>
              </a:spcAft>
              <a:buClr>
                <a:srgbClr val="000000"/>
              </a:buClr>
              <a:buSzPts val="2000"/>
              <a:buFont typeface="Arial"/>
              <a:buAutoNum type="arabicPeriod"/>
            </a:pPr>
            <a:r>
              <a:rPr lang="en-US" sz="1400" b="0" dirty="0">
                <a:solidFill>
                  <a:srgbClr val="0070C0"/>
                </a:solidFill>
                <a:latin typeface="Arial"/>
                <a:ea typeface="Arial"/>
                <a:cs typeface="Arial"/>
                <a:sym typeface="Arial"/>
              </a:rPr>
              <a:t>Demonstrate cultural responsiveness and humility, that is, </a:t>
            </a:r>
            <a:r>
              <a:rPr lang="en-US" sz="1400" b="0" dirty="0" err="1">
                <a:solidFill>
                  <a:srgbClr val="0070C0"/>
                </a:solidFill>
                <a:latin typeface="Arial"/>
                <a:ea typeface="Arial"/>
                <a:cs typeface="Arial"/>
                <a:sym typeface="Arial"/>
              </a:rPr>
              <a:t>behaviour</a:t>
            </a:r>
            <a:r>
              <a:rPr lang="en-US" sz="1400" b="0" dirty="0">
                <a:solidFill>
                  <a:srgbClr val="0070C0"/>
                </a:solidFill>
                <a:latin typeface="Arial"/>
                <a:ea typeface="Arial"/>
                <a:cs typeface="Arial"/>
                <a:sym typeface="Arial"/>
              </a:rPr>
              <a:t> that is respectful, compassionate, culturally appropriate, and sensitive in relation to individuals, groups, and communities from diverse cultural and personal backgrounds.</a:t>
            </a:r>
            <a:endParaRPr sz="1400" b="0" dirty="0"/>
          </a:p>
          <a:p>
            <a:pPr marL="342900" lvl="0" indent="-342900" algn="l" rtl="0">
              <a:lnSpc>
                <a:spcPct val="107000"/>
              </a:lnSpc>
              <a:spcBef>
                <a:spcPts val="800"/>
              </a:spcBef>
              <a:spcAft>
                <a:spcPts val="800"/>
              </a:spcAft>
              <a:buClr>
                <a:srgbClr val="000000"/>
              </a:buClr>
              <a:buSzPts val="2000"/>
              <a:buFont typeface="Arial"/>
              <a:buAutoNum type="arabicPeriod"/>
            </a:pPr>
            <a:r>
              <a:rPr lang="en-US" sz="1400" b="0" dirty="0">
                <a:solidFill>
                  <a:srgbClr val="0070C0"/>
                </a:solidFill>
                <a:latin typeface="Arial"/>
                <a:ea typeface="Arial"/>
                <a:cs typeface="Arial"/>
                <a:sym typeface="Arial"/>
              </a:rPr>
              <a:t>Propose, implement and/or evaluate interventions based on psychological science  to meet the needs of diverse cultural groups including historically </a:t>
            </a:r>
            <a:r>
              <a:rPr lang="en-US" sz="1400" b="0" dirty="0" err="1">
                <a:solidFill>
                  <a:srgbClr val="0070C0"/>
                </a:solidFill>
                <a:latin typeface="Arial"/>
                <a:ea typeface="Arial"/>
                <a:cs typeface="Arial"/>
                <a:sym typeface="Arial"/>
              </a:rPr>
              <a:t>marginalised</a:t>
            </a:r>
            <a:r>
              <a:rPr lang="en-US" sz="1400" b="0" dirty="0">
                <a:solidFill>
                  <a:srgbClr val="0070C0"/>
                </a:solidFill>
                <a:latin typeface="Arial"/>
                <a:ea typeface="Arial"/>
                <a:cs typeface="Arial"/>
                <a:sym typeface="Arial"/>
              </a:rPr>
              <a:t> groups.</a:t>
            </a:r>
            <a:endParaRPr sz="1400" b="0" dirty="0"/>
          </a:p>
        </p:txBody>
      </p:sp>
      <p:sp>
        <p:nvSpPr>
          <p:cNvPr id="651" name="Google Shape;651;p104"/>
          <p:cNvSpPr txBox="1"/>
          <p:nvPr/>
        </p:nvSpPr>
        <p:spPr>
          <a:xfrm>
            <a:off x="3980371" y="512167"/>
            <a:ext cx="5053693" cy="590931"/>
          </a:xfrm>
          <a:prstGeom prst="rect">
            <a:avLst/>
          </a:prstGeom>
          <a:noFill/>
          <a:ln>
            <a:noFill/>
          </a:ln>
        </p:spPr>
        <p:txBody>
          <a:bodyPr spcFirstLastPara="1" wrap="square" lIns="91425" tIns="45700" rIns="91425" bIns="45700" anchor="t" anchorCtr="0">
            <a:spAutoFit/>
          </a:bodyPr>
          <a:lstStyle/>
          <a:p>
            <a:pPr marL="461962" marR="0" lvl="0" indent="0" algn="l" rtl="0">
              <a:lnSpc>
                <a:spcPct val="115000"/>
              </a:lnSpc>
              <a:spcBef>
                <a:spcPts val="0"/>
              </a:spcBef>
              <a:spcAft>
                <a:spcPts val="0"/>
              </a:spcAft>
              <a:buClr>
                <a:srgbClr val="000000"/>
              </a:buClr>
              <a:buSzPts val="2000"/>
              <a:buFont typeface="Arial"/>
              <a:buNone/>
            </a:pPr>
            <a:endParaRPr sz="1600" b="0" i="0" u="none" strike="noStrike" cap="none">
              <a:solidFill>
                <a:srgbClr val="0070C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 name="TextBox 2">
            <a:extLst>
              <a:ext uri="{FF2B5EF4-FFF2-40B4-BE49-F238E27FC236}">
                <a16:creationId xmlns:a16="http://schemas.microsoft.com/office/drawing/2014/main" id="{6D6AA336-13B8-C159-E05A-CD5B8B221F4A}"/>
              </a:ext>
            </a:extLst>
          </p:cNvPr>
          <p:cNvSpPr txBox="1"/>
          <p:nvPr/>
        </p:nvSpPr>
        <p:spPr>
          <a:xfrm>
            <a:off x="5586845" y="1425504"/>
            <a:ext cx="3290455" cy="2677656"/>
          </a:xfrm>
          <a:prstGeom prst="rect">
            <a:avLst/>
          </a:prstGeom>
          <a:noFill/>
        </p:spPr>
        <p:txBody>
          <a:bodyPr wrap="square">
            <a:spAutoFit/>
          </a:bodyPr>
          <a:lstStyle/>
          <a:p>
            <a:r>
              <a:rPr lang="en-US" sz="1200" dirty="0">
                <a:highlight>
                  <a:srgbClr val="00FFFF"/>
                </a:highlight>
              </a:rPr>
              <a:t>QAA SBS 1.20 (and EDI section generally): </a:t>
            </a:r>
            <a:r>
              <a:rPr lang="en-US" sz="1200" dirty="0"/>
              <a:t>Psychology degree </a:t>
            </a:r>
            <a:r>
              <a:rPr lang="en-US" sz="1200" dirty="0" err="1"/>
              <a:t>programmes</a:t>
            </a:r>
            <a:r>
              <a:rPr lang="en-US" sz="1200" dirty="0"/>
              <a:t> create an inclusive and supportive learning environment that </a:t>
            </a:r>
            <a:r>
              <a:rPr lang="en-US" sz="1200" dirty="0">
                <a:highlight>
                  <a:srgbClr val="00FFFF"/>
                </a:highlight>
              </a:rPr>
              <a:t>encourages openness and values diversity </a:t>
            </a:r>
            <a:r>
              <a:rPr lang="en-US" sz="1200" dirty="0"/>
              <a:t>- for example, regarding differing </a:t>
            </a:r>
            <a:r>
              <a:rPr lang="en-US" sz="1200" dirty="0">
                <a:highlight>
                  <a:srgbClr val="00FFFF"/>
                </a:highlight>
              </a:rPr>
              <a:t>cultural backgrounds</a:t>
            </a:r>
            <a:r>
              <a:rPr lang="en-US" sz="1200" dirty="0"/>
              <a:t>. Course content </a:t>
            </a:r>
            <a:r>
              <a:rPr lang="en-US" sz="1200" dirty="0" err="1"/>
              <a:t>emphasises</a:t>
            </a:r>
            <a:r>
              <a:rPr lang="en-US" sz="1200" dirty="0"/>
              <a:t> critical thinking, ethics, evidence-based decision making, and collaboration across interdisciplinary fields. </a:t>
            </a:r>
            <a:r>
              <a:rPr lang="en-US" sz="1200" dirty="0" err="1"/>
              <a:t>Programme</a:t>
            </a:r>
            <a:r>
              <a:rPr lang="en-US" sz="1200" dirty="0"/>
              <a:t> objectives foster </a:t>
            </a:r>
            <a:r>
              <a:rPr lang="en-US" sz="1200" dirty="0">
                <a:highlight>
                  <a:srgbClr val="00FFFF"/>
                </a:highlight>
              </a:rPr>
              <a:t>self-awareness, emotional intelligence, and communicative effectiveness, ultimately preparing individuals to become informed citizens who engage thoughtfully with society at large.</a:t>
            </a:r>
            <a:endParaRPr lang="en-GB" sz="1200" dirty="0">
              <a:highlight>
                <a:srgbClr val="00FFFF"/>
              </a:highlight>
            </a:endParaRPr>
          </a:p>
        </p:txBody>
      </p:sp>
    </p:spTree>
    <p:extLst>
      <p:ext uri="{BB962C8B-B14F-4D97-AF65-F5344CB8AC3E}">
        <p14:creationId xmlns:p14="http://schemas.microsoft.com/office/powerpoint/2010/main" val="827105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56"/>
        <p:cNvGrpSpPr/>
        <p:nvPr/>
      </p:nvGrpSpPr>
      <p:grpSpPr>
        <a:xfrm>
          <a:off x="0" y="0"/>
          <a:ext cx="0" cy="0"/>
          <a:chOff x="0" y="0"/>
          <a:chExt cx="0" cy="0"/>
        </a:xfrm>
      </p:grpSpPr>
      <p:sp>
        <p:nvSpPr>
          <p:cNvPr id="657" name="Google Shape;657;p105"/>
          <p:cNvSpPr txBox="1">
            <a:spLocks noGrp="1"/>
          </p:cNvSpPr>
          <p:nvPr>
            <p:ph type="title"/>
          </p:nvPr>
        </p:nvSpPr>
        <p:spPr>
          <a:xfrm>
            <a:off x="311700" y="74457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Critical Thinking &amp; Problem Solving</a:t>
            </a:r>
            <a:endParaRPr dirty="0">
              <a:solidFill>
                <a:srgbClr val="002060"/>
              </a:solidFill>
            </a:endParaRPr>
          </a:p>
        </p:txBody>
      </p:sp>
      <p:sp>
        <p:nvSpPr>
          <p:cNvPr id="658" name="Google Shape;658;p105"/>
          <p:cNvSpPr txBox="1">
            <a:spLocks noGrp="1"/>
          </p:cNvSpPr>
          <p:nvPr>
            <p:ph type="body" idx="1"/>
          </p:nvPr>
        </p:nvSpPr>
        <p:spPr>
          <a:xfrm>
            <a:off x="311700" y="1494909"/>
            <a:ext cx="6407755" cy="2905175"/>
          </a:xfrm>
          <a:prstGeom prst="rect">
            <a:avLst/>
          </a:prstGeom>
          <a:noFill/>
          <a:ln>
            <a:noFill/>
          </a:ln>
        </p:spPr>
        <p:txBody>
          <a:bodyPr spcFirstLastPara="1" wrap="square" lIns="91425" tIns="45700" rIns="91425" bIns="45700" anchor="t" anchorCtr="0">
            <a:noAutofit/>
          </a:bodyPr>
          <a:lstStyle/>
          <a:p>
            <a:pPr marL="342900" lvl="0" indent="-342900" algn="l" rtl="0">
              <a:lnSpc>
                <a:spcPct val="107000"/>
              </a:lnSpc>
              <a:spcBef>
                <a:spcPts val="0"/>
              </a:spcBef>
              <a:spcAft>
                <a:spcPts val="0"/>
              </a:spcAft>
              <a:buSzPts val="1800"/>
              <a:buFont typeface="Arial"/>
              <a:buAutoNum type="arabicPeriod"/>
            </a:pPr>
            <a:r>
              <a:rPr lang="en-US" sz="1800" b="0" dirty="0">
                <a:solidFill>
                  <a:srgbClr val="0070C0"/>
                </a:solidFill>
                <a:latin typeface="Arial"/>
                <a:ea typeface="Arial"/>
                <a:cs typeface="Arial"/>
                <a:sym typeface="Arial"/>
              </a:rPr>
              <a:t>Evaluate claims by considering source credibility and validity, the potential for bias, and evidence of multiple perspectives.</a:t>
            </a:r>
            <a:endParaRPr sz="1800" b="0" dirty="0"/>
          </a:p>
          <a:p>
            <a:pPr marL="342900" lvl="0" indent="-342900" algn="l" rtl="0">
              <a:lnSpc>
                <a:spcPct val="107000"/>
              </a:lnSpc>
              <a:spcBef>
                <a:spcPts val="800"/>
              </a:spcBef>
              <a:spcAft>
                <a:spcPts val="0"/>
              </a:spcAft>
              <a:buSzPts val="1800"/>
              <a:buFont typeface="Arial"/>
              <a:buAutoNum type="arabicPeriod"/>
            </a:pPr>
            <a:r>
              <a:rPr lang="en-US" sz="1800" b="0" dirty="0">
                <a:solidFill>
                  <a:srgbClr val="0070C0"/>
                </a:solidFill>
                <a:latin typeface="Arial"/>
                <a:ea typeface="Arial"/>
                <a:cs typeface="Arial"/>
                <a:sym typeface="Arial"/>
              </a:rPr>
              <a:t>Apply problem-solving to generate ideas to address psychological challenges.</a:t>
            </a:r>
            <a:endParaRPr sz="1800" b="0" dirty="0"/>
          </a:p>
          <a:p>
            <a:pPr marL="342900" lvl="0" indent="-342900" algn="l" rtl="0">
              <a:lnSpc>
                <a:spcPct val="107000"/>
              </a:lnSpc>
              <a:spcBef>
                <a:spcPts val="800"/>
              </a:spcBef>
              <a:spcAft>
                <a:spcPts val="0"/>
              </a:spcAft>
              <a:buSzPts val="1800"/>
              <a:buFont typeface="Arial"/>
              <a:buAutoNum type="arabicPeriod"/>
            </a:pPr>
            <a:r>
              <a:rPr lang="en-US" sz="1800" b="0" dirty="0">
                <a:solidFill>
                  <a:srgbClr val="0070C0"/>
                </a:solidFill>
                <a:latin typeface="Arial"/>
                <a:ea typeface="Arial"/>
                <a:cs typeface="Arial"/>
                <a:sym typeface="Arial"/>
              </a:rPr>
              <a:t>Form and justify judgements and decisions based on psychological knowledge, skills and values.</a:t>
            </a:r>
            <a:endParaRPr sz="1800" b="0" dirty="0"/>
          </a:p>
          <a:p>
            <a:pPr marL="342900" lvl="0" indent="-342900" algn="l" rtl="0">
              <a:lnSpc>
                <a:spcPct val="107000"/>
              </a:lnSpc>
              <a:spcBef>
                <a:spcPts val="800"/>
              </a:spcBef>
              <a:spcAft>
                <a:spcPts val="800"/>
              </a:spcAft>
              <a:buSzPts val="1800"/>
              <a:buFont typeface="Arial"/>
              <a:buAutoNum type="arabicPeriod"/>
            </a:pPr>
            <a:r>
              <a:rPr lang="en-US" sz="1800" b="0" dirty="0">
                <a:solidFill>
                  <a:srgbClr val="0070C0"/>
                </a:solidFill>
                <a:latin typeface="Arial"/>
                <a:ea typeface="Arial"/>
                <a:cs typeface="Arial"/>
                <a:sym typeface="Arial"/>
              </a:rPr>
              <a:t>Propose, implement, and/or evaluate interventions  to promote critical thinking and creative problem-solving.</a:t>
            </a:r>
            <a:endParaRPr sz="1800" b="0" dirty="0"/>
          </a:p>
        </p:txBody>
      </p:sp>
      <p:sp>
        <p:nvSpPr>
          <p:cNvPr id="3" name="TextBox 2">
            <a:extLst>
              <a:ext uri="{FF2B5EF4-FFF2-40B4-BE49-F238E27FC236}">
                <a16:creationId xmlns:a16="http://schemas.microsoft.com/office/drawing/2014/main" id="{1BEC443A-583C-0ADF-F318-AD9EE8586631}"/>
              </a:ext>
            </a:extLst>
          </p:cNvPr>
          <p:cNvSpPr txBox="1"/>
          <p:nvPr/>
        </p:nvSpPr>
        <p:spPr>
          <a:xfrm>
            <a:off x="6719455" y="1663699"/>
            <a:ext cx="2424545" cy="2893100"/>
          </a:xfrm>
          <a:prstGeom prst="rect">
            <a:avLst/>
          </a:prstGeom>
          <a:noFill/>
        </p:spPr>
        <p:txBody>
          <a:bodyPr wrap="square">
            <a:spAutoFit/>
          </a:bodyPr>
          <a:lstStyle/>
          <a:p>
            <a:r>
              <a:rPr lang="en-US" dirty="0">
                <a:highlight>
                  <a:srgbClr val="00FFFF"/>
                </a:highlight>
              </a:rPr>
              <a:t>QAA SBS 3.16</a:t>
            </a:r>
            <a:r>
              <a:rPr lang="en-US" dirty="0"/>
              <a:t> (subject specific skills): integrate ideas and findings across multiple perspectives and approaches in psychology and </a:t>
            </a:r>
            <a:r>
              <a:rPr lang="en-US" dirty="0">
                <a:highlight>
                  <a:srgbClr val="00FFFF"/>
                </a:highlight>
              </a:rPr>
              <a:t>apply psychological knowledge </a:t>
            </a:r>
            <a:r>
              <a:rPr lang="en-US" dirty="0"/>
              <a:t>ethically, professionally and safely to real-world </a:t>
            </a:r>
            <a:r>
              <a:rPr lang="en-US" dirty="0">
                <a:highlight>
                  <a:srgbClr val="00FFFF"/>
                </a:highlight>
              </a:rPr>
              <a:t>problems</a:t>
            </a:r>
            <a:r>
              <a:rPr lang="en-US" dirty="0"/>
              <a:t>; apply </a:t>
            </a:r>
            <a:r>
              <a:rPr lang="en-US" dirty="0">
                <a:highlight>
                  <a:srgbClr val="00FFFF"/>
                </a:highlight>
              </a:rPr>
              <a:t>critical-thinking</a:t>
            </a:r>
            <a:r>
              <a:rPr lang="en-US" dirty="0"/>
              <a:t> skills to address </a:t>
            </a:r>
            <a:r>
              <a:rPr lang="en-US" dirty="0">
                <a:highlight>
                  <a:srgbClr val="00FFFF"/>
                </a:highlight>
              </a:rPr>
              <a:t>complex problems </a:t>
            </a:r>
            <a:r>
              <a:rPr lang="en-US" dirty="0"/>
              <a:t>to identifying </a:t>
            </a:r>
            <a:r>
              <a:rPr lang="en-US" dirty="0">
                <a:highlight>
                  <a:srgbClr val="00FFFF"/>
                </a:highlight>
              </a:rPr>
              <a:t>creative</a:t>
            </a:r>
            <a:r>
              <a:rPr lang="en-US" dirty="0"/>
              <a:t> and innovative solutions</a:t>
            </a:r>
            <a:endParaRPr lang="en-GB" dirty="0"/>
          </a:p>
        </p:txBody>
      </p:sp>
    </p:spTree>
    <p:extLst>
      <p:ext uri="{BB962C8B-B14F-4D97-AF65-F5344CB8AC3E}">
        <p14:creationId xmlns:p14="http://schemas.microsoft.com/office/powerpoint/2010/main" val="1477475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4" name="Google Shape;664;p106"/>
          <p:cNvSpPr txBox="1">
            <a:spLocks noGrp="1"/>
          </p:cNvSpPr>
          <p:nvPr>
            <p:ph type="title"/>
          </p:nvPr>
        </p:nvSpPr>
        <p:spPr>
          <a:xfrm>
            <a:off x="311700" y="662111"/>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Communication &amp; Interpersonal Skills</a:t>
            </a:r>
            <a:endParaRPr dirty="0">
              <a:solidFill>
                <a:srgbClr val="002060"/>
              </a:solidFill>
            </a:endParaRPr>
          </a:p>
        </p:txBody>
      </p:sp>
      <p:sp>
        <p:nvSpPr>
          <p:cNvPr id="665" name="Google Shape;665;p106"/>
          <p:cNvSpPr txBox="1">
            <a:spLocks noGrp="1"/>
          </p:cNvSpPr>
          <p:nvPr>
            <p:ph type="body" idx="1"/>
          </p:nvPr>
        </p:nvSpPr>
        <p:spPr>
          <a:xfrm>
            <a:off x="311700" y="1152475"/>
            <a:ext cx="8520600" cy="3416400"/>
          </a:xfrm>
          <a:prstGeom prst="rect">
            <a:avLst/>
          </a:prstGeom>
          <a:noFill/>
          <a:ln>
            <a:noFill/>
          </a:ln>
        </p:spPr>
        <p:txBody>
          <a:bodyPr spcFirstLastPara="1" wrap="square" lIns="91425" tIns="45700" rIns="91425" bIns="45700" anchor="t" anchorCtr="0">
            <a:normAutofit/>
          </a:bodyPr>
          <a:lstStyle/>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p:txBody>
      </p:sp>
      <p:sp>
        <p:nvSpPr>
          <p:cNvPr id="666" name="Google Shape;666;p106"/>
          <p:cNvSpPr txBox="1"/>
          <p:nvPr/>
        </p:nvSpPr>
        <p:spPr>
          <a:xfrm>
            <a:off x="311700" y="1325726"/>
            <a:ext cx="6116808" cy="3261109"/>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7000"/>
              </a:lnSpc>
              <a:spcBef>
                <a:spcPts val="0"/>
              </a:spcBef>
              <a:spcAft>
                <a:spcPts val="0"/>
              </a:spcAft>
              <a:buClr>
                <a:srgbClr val="000000"/>
              </a:buClr>
              <a:buSzPts val="1900"/>
              <a:buFont typeface="Arial"/>
              <a:buAutoNum type="arabicPeriod"/>
            </a:pPr>
            <a:r>
              <a:rPr lang="en-US" sz="1800" b="0" i="0" u="none" strike="noStrike" cap="none" dirty="0">
                <a:solidFill>
                  <a:srgbClr val="0070C0"/>
                </a:solidFill>
                <a:latin typeface="Arial"/>
                <a:ea typeface="Arial"/>
                <a:cs typeface="Arial"/>
                <a:sym typeface="Arial"/>
              </a:rPr>
              <a:t>Demonstrate foundational communication and collaboration skills using a variety of formats  to communicate psychological principles and research findings to diverse audiences.</a:t>
            </a:r>
            <a:endParaRPr sz="1200" dirty="0"/>
          </a:p>
          <a:p>
            <a:pPr marL="342900" indent="-342900">
              <a:lnSpc>
                <a:spcPct val="107000"/>
              </a:lnSpc>
              <a:spcBef>
                <a:spcPts val="800"/>
              </a:spcBef>
              <a:buSzPts val="1900"/>
              <a:buFont typeface="Arial"/>
              <a:buAutoNum type="arabicPeriod"/>
            </a:pPr>
            <a:r>
              <a:rPr lang="en-US" sz="1800" dirty="0">
                <a:solidFill>
                  <a:srgbClr val="0070C0"/>
                </a:solidFill>
              </a:rPr>
              <a:t>Demonstrate teamwork skills that promote understanding, inclusivity, and cooperation among team members. </a:t>
            </a:r>
            <a:endParaRPr lang="en-US" sz="1800" dirty="0"/>
          </a:p>
          <a:p>
            <a:pPr marL="342900" marR="0" lvl="0" indent="-342900" algn="l" rtl="0">
              <a:lnSpc>
                <a:spcPct val="107000"/>
              </a:lnSpc>
              <a:spcBef>
                <a:spcPts val="800"/>
              </a:spcBef>
              <a:spcAft>
                <a:spcPts val="0"/>
              </a:spcAft>
              <a:buClr>
                <a:srgbClr val="000000"/>
              </a:buClr>
              <a:buSzPts val="1900"/>
              <a:buFont typeface="Arial"/>
              <a:buAutoNum type="arabicPeriod"/>
            </a:pPr>
            <a:r>
              <a:rPr lang="en-US" sz="1800" b="0" i="0" u="none" strike="noStrike" cap="none" dirty="0">
                <a:solidFill>
                  <a:srgbClr val="0070C0"/>
                </a:solidFill>
                <a:latin typeface="Arial"/>
                <a:ea typeface="Arial"/>
                <a:cs typeface="Arial"/>
                <a:sym typeface="Arial"/>
              </a:rPr>
              <a:t>Demonstrate appropriate and ethical use of digital technology to facilitate communication and collaboration using a variety of communicative formats.</a:t>
            </a:r>
            <a:endParaRPr sz="1200" dirty="0"/>
          </a:p>
        </p:txBody>
      </p:sp>
      <p:sp>
        <p:nvSpPr>
          <p:cNvPr id="3" name="TextBox 2">
            <a:extLst>
              <a:ext uri="{FF2B5EF4-FFF2-40B4-BE49-F238E27FC236}">
                <a16:creationId xmlns:a16="http://schemas.microsoft.com/office/drawing/2014/main" id="{A68A559B-4551-DA76-D439-97CC3D88D315}"/>
              </a:ext>
            </a:extLst>
          </p:cNvPr>
          <p:cNvSpPr txBox="1"/>
          <p:nvPr/>
        </p:nvSpPr>
        <p:spPr>
          <a:xfrm>
            <a:off x="6650224" y="1413448"/>
            <a:ext cx="2105890" cy="3046988"/>
          </a:xfrm>
          <a:prstGeom prst="rect">
            <a:avLst/>
          </a:prstGeom>
          <a:noFill/>
        </p:spPr>
        <p:txBody>
          <a:bodyPr wrap="square">
            <a:spAutoFit/>
          </a:bodyPr>
          <a:lstStyle/>
          <a:p>
            <a:r>
              <a:rPr lang="en-US" sz="1200" dirty="0">
                <a:highlight>
                  <a:srgbClr val="00FFFF"/>
                </a:highlight>
              </a:rPr>
              <a:t>QAA SBS 3.17 </a:t>
            </a:r>
            <a:r>
              <a:rPr lang="en-US" sz="1200" dirty="0"/>
              <a:t>(transferable skills): </a:t>
            </a:r>
            <a:r>
              <a:rPr lang="en-US" sz="1200" dirty="0">
                <a:highlight>
                  <a:srgbClr val="00FFFF"/>
                </a:highlight>
              </a:rPr>
              <a:t>communicate</a:t>
            </a:r>
            <a:r>
              <a:rPr lang="en-US" sz="1200" dirty="0"/>
              <a:t> effectively using a range of verbal and/or non-verbal methods; </a:t>
            </a:r>
            <a:r>
              <a:rPr lang="en-US" sz="1200" dirty="0">
                <a:highlight>
                  <a:srgbClr val="00FFFF"/>
                </a:highlight>
              </a:rPr>
              <a:t>interact </a:t>
            </a:r>
            <a:r>
              <a:rPr lang="en-US" sz="1200" dirty="0"/>
              <a:t>professionally with others, respond </a:t>
            </a:r>
            <a:r>
              <a:rPr lang="en-US" sz="1200" dirty="0">
                <a:highlight>
                  <a:srgbClr val="00FFFF"/>
                </a:highlight>
              </a:rPr>
              <a:t>inclusively</a:t>
            </a:r>
            <a:r>
              <a:rPr lang="en-US" sz="1200" dirty="0"/>
              <a:t> in a manner sensitive to the needs and expectations of a </a:t>
            </a:r>
            <a:r>
              <a:rPr lang="en-US" sz="1200" dirty="0">
                <a:highlight>
                  <a:srgbClr val="00FFFF"/>
                </a:highlight>
              </a:rPr>
              <a:t>diverse range of audiences; </a:t>
            </a:r>
            <a:r>
              <a:rPr lang="en-US" sz="1200" dirty="0"/>
              <a:t>demonstrate </a:t>
            </a:r>
            <a:r>
              <a:rPr lang="en-US" sz="1200" dirty="0">
                <a:highlight>
                  <a:srgbClr val="00FFFF"/>
                </a:highlight>
              </a:rPr>
              <a:t>digital literacy </a:t>
            </a:r>
            <a:r>
              <a:rPr lang="en-US" sz="1200" dirty="0"/>
              <a:t>through the use of online databases and analytic software, and digital approaches to personal and professional development</a:t>
            </a:r>
            <a:endParaRPr lang="en-GB" sz="1200" dirty="0">
              <a:highlight>
                <a:srgbClr val="00FFFF"/>
              </a:highlight>
            </a:endParaRPr>
          </a:p>
        </p:txBody>
      </p:sp>
    </p:spTree>
    <p:extLst>
      <p:ext uri="{BB962C8B-B14F-4D97-AF65-F5344CB8AC3E}">
        <p14:creationId xmlns:p14="http://schemas.microsoft.com/office/powerpoint/2010/main" val="3297906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71"/>
        <p:cNvGrpSpPr/>
        <p:nvPr/>
      </p:nvGrpSpPr>
      <p:grpSpPr>
        <a:xfrm>
          <a:off x="0" y="0"/>
          <a:ext cx="0" cy="0"/>
          <a:chOff x="0" y="0"/>
          <a:chExt cx="0" cy="0"/>
        </a:xfrm>
      </p:grpSpPr>
      <p:sp>
        <p:nvSpPr>
          <p:cNvPr id="672" name="Google Shape;672;p107"/>
          <p:cNvSpPr txBox="1">
            <a:spLocks noGrp="1"/>
          </p:cNvSpPr>
          <p:nvPr>
            <p:ph type="title"/>
          </p:nvPr>
        </p:nvSpPr>
        <p:spPr>
          <a:xfrm>
            <a:off x="345000" y="743208"/>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Personal &amp; Professional Development</a:t>
            </a:r>
            <a:endParaRPr dirty="0">
              <a:solidFill>
                <a:srgbClr val="002060"/>
              </a:solidFill>
            </a:endParaRPr>
          </a:p>
        </p:txBody>
      </p:sp>
      <p:sp>
        <p:nvSpPr>
          <p:cNvPr id="673" name="Google Shape;673;p107"/>
          <p:cNvSpPr txBox="1">
            <a:spLocks noGrp="1"/>
          </p:cNvSpPr>
          <p:nvPr>
            <p:ph type="body" idx="1"/>
          </p:nvPr>
        </p:nvSpPr>
        <p:spPr>
          <a:xfrm>
            <a:off x="311700" y="1152475"/>
            <a:ext cx="8520600" cy="3416400"/>
          </a:xfrm>
          <a:prstGeom prst="rect">
            <a:avLst/>
          </a:prstGeom>
          <a:noFill/>
          <a:ln>
            <a:noFill/>
          </a:ln>
        </p:spPr>
        <p:txBody>
          <a:bodyPr spcFirstLastPara="1" wrap="square" lIns="91425" tIns="45700" rIns="91425" bIns="45700" anchor="t" anchorCtr="0">
            <a:normAutofit/>
          </a:bodyPr>
          <a:lstStyle/>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p:txBody>
      </p:sp>
      <p:sp>
        <p:nvSpPr>
          <p:cNvPr id="674" name="Google Shape;674;p107"/>
          <p:cNvSpPr txBox="1"/>
          <p:nvPr/>
        </p:nvSpPr>
        <p:spPr>
          <a:xfrm>
            <a:off x="311700" y="1315908"/>
            <a:ext cx="6407756" cy="3847167"/>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Demonstrate ongoing reflexivity regarding one’s competences, values, and interactions with others to enhance self-care and the self-regulation of thoughts, feelings, and </a:t>
            </a:r>
            <a:r>
              <a:rPr lang="en-US" sz="1600" b="0" i="0" u="none" strike="noStrike" cap="none" dirty="0" err="1">
                <a:solidFill>
                  <a:srgbClr val="0070C0"/>
                </a:solidFill>
                <a:latin typeface="Arial"/>
                <a:ea typeface="Arial"/>
                <a:cs typeface="Arial"/>
                <a:sym typeface="Arial"/>
              </a:rPr>
              <a:t>behaviours</a:t>
            </a:r>
            <a:r>
              <a:rPr lang="en-US" sz="1600" b="0" i="0" u="none" strike="noStrike" cap="none" dirty="0">
                <a:solidFill>
                  <a:srgbClr val="0070C0"/>
                </a:solidFill>
                <a:latin typeface="Arial"/>
                <a:ea typeface="Arial"/>
                <a:cs typeface="Arial"/>
                <a:sym typeface="Arial"/>
              </a:rPr>
              <a:t>.</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Seeks advice appropriately from experts/mentors/supervisors when experiencing limitations in judgment or competence. </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Identify one’s career aspirations and requirements and implement a career development plan.</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Propose, implement and/or evaluate interventions to address psychological challenges in workplace contexts. </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Propose, implement, and/or evaluate interventions to meet the psychological needs of communities (local to global), with reference to the United Nations (UN) Sustainable Development Goals (SDGs), such as eliminating racism and human habitat destruction.</a:t>
            </a:r>
            <a:endParaRPr dirty="0">
              <a:solidFill>
                <a:srgbClr val="0070C0"/>
              </a:solidFill>
            </a:endParaRPr>
          </a:p>
        </p:txBody>
      </p:sp>
      <p:sp>
        <p:nvSpPr>
          <p:cNvPr id="2" name="TextBox 1">
            <a:extLst>
              <a:ext uri="{FF2B5EF4-FFF2-40B4-BE49-F238E27FC236}">
                <a16:creationId xmlns:a16="http://schemas.microsoft.com/office/drawing/2014/main" id="{E0017005-29DE-D157-ED98-AE746B1D5FAF}"/>
              </a:ext>
            </a:extLst>
          </p:cNvPr>
          <p:cNvSpPr txBox="1"/>
          <p:nvPr/>
        </p:nvSpPr>
        <p:spPr>
          <a:xfrm>
            <a:off x="7075568" y="2168177"/>
            <a:ext cx="1773382" cy="1384995"/>
          </a:xfrm>
          <a:prstGeom prst="rect">
            <a:avLst/>
          </a:prstGeom>
          <a:noFill/>
        </p:spPr>
        <p:txBody>
          <a:bodyPr wrap="square" rtlCol="0">
            <a:spAutoFit/>
          </a:bodyPr>
          <a:lstStyle/>
          <a:p>
            <a:r>
              <a:rPr lang="en-GB" dirty="0">
                <a:highlight>
                  <a:srgbClr val="00FFFF"/>
                </a:highlight>
              </a:rPr>
              <a:t>QAA SBS Sections 1.28-1.32 (sustainability); sections 1.33-1.35 (enterprise and entrepreneurship),</a:t>
            </a:r>
          </a:p>
        </p:txBody>
      </p:sp>
    </p:spTree>
    <p:extLst>
      <p:ext uri="{BB962C8B-B14F-4D97-AF65-F5344CB8AC3E}">
        <p14:creationId xmlns:p14="http://schemas.microsoft.com/office/powerpoint/2010/main" val="3345414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85"/>
        <p:cNvGrpSpPr/>
        <p:nvPr/>
      </p:nvGrpSpPr>
      <p:grpSpPr>
        <a:xfrm>
          <a:off x="0" y="0"/>
          <a:ext cx="0" cy="0"/>
          <a:chOff x="0" y="0"/>
          <a:chExt cx="0" cy="0"/>
        </a:xfrm>
      </p:grpSpPr>
      <p:sp>
        <p:nvSpPr>
          <p:cNvPr id="686" name="Google Shape;686;p109"/>
          <p:cNvSpPr txBox="1">
            <a:spLocks noGrp="1"/>
          </p:cNvSpPr>
          <p:nvPr>
            <p:ph type="body" idx="1"/>
          </p:nvPr>
        </p:nvSpPr>
        <p:spPr>
          <a:xfrm>
            <a:off x="284418" y="960943"/>
            <a:ext cx="8426030" cy="4316564"/>
          </a:xfrm>
          <a:prstGeom prst="rect">
            <a:avLst/>
          </a:prstGeom>
          <a:noFill/>
          <a:ln>
            <a:noFill/>
          </a:ln>
        </p:spPr>
        <p:txBody>
          <a:bodyPr spcFirstLastPara="1" wrap="square" lIns="91425" tIns="45700" rIns="91425" bIns="45700" anchor="t" anchorCtr="0">
            <a:normAutofit/>
          </a:bodyPr>
          <a:lstStyle/>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err="1">
                <a:latin typeface="Calibri" panose="020F0502020204030204" pitchFamily="34" charset="0"/>
                <a:ea typeface="Calibri" panose="020F0502020204030204" pitchFamily="34" charset="0"/>
                <a:cs typeface="Calibri" panose="020F0502020204030204" pitchFamily="34" charset="0"/>
              </a:rPr>
              <a:t>Organisational</a:t>
            </a:r>
            <a:r>
              <a:rPr lang="en-US" sz="2200" b="0" dirty="0">
                <a:latin typeface="Calibri" panose="020F0502020204030204" pitchFamily="34" charset="0"/>
                <a:ea typeface="Calibri" panose="020F0502020204030204" pitchFamily="34" charset="0"/>
                <a:cs typeface="Calibri" panose="020F0502020204030204" pitchFamily="34" charset="0"/>
              </a:rPr>
              <a:t> feedback cycle 1: due Feb 28                [Beta.R1]</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err="1">
                <a:latin typeface="Calibri" panose="020F0502020204030204" pitchFamily="34" charset="0"/>
                <a:ea typeface="Calibri" panose="020F0502020204030204" pitchFamily="34" charset="0"/>
                <a:cs typeface="Calibri" panose="020F0502020204030204" pitchFamily="34" charset="0"/>
              </a:rPr>
              <a:t>Organisational</a:t>
            </a:r>
            <a:r>
              <a:rPr lang="en-US" sz="2200" b="0" dirty="0">
                <a:latin typeface="Calibri" panose="020F0502020204030204" pitchFamily="34" charset="0"/>
                <a:ea typeface="Calibri" panose="020F0502020204030204" pitchFamily="34" charset="0"/>
                <a:cs typeface="Calibri" panose="020F0502020204030204" pitchFamily="34" charset="0"/>
              </a:rPr>
              <a:t> feedback cycle 2: </a:t>
            </a:r>
            <a:r>
              <a:rPr lang="en-US" sz="2200" dirty="0">
                <a:latin typeface="Calibri" panose="020F0502020204030204" pitchFamily="34" charset="0"/>
                <a:ea typeface="Calibri" panose="020F0502020204030204" pitchFamily="34" charset="0"/>
                <a:cs typeface="Calibri" panose="020F0502020204030204" pitchFamily="34" charset="0"/>
              </a:rPr>
              <a:t>due May 7                  </a:t>
            </a:r>
            <a:r>
              <a:rPr lang="en-US" sz="2200" b="0" dirty="0">
                <a:latin typeface="Calibri" panose="020F0502020204030204" pitchFamily="34" charset="0"/>
                <a:ea typeface="Calibri" panose="020F0502020204030204" pitchFamily="34" charset="0"/>
                <a:cs typeface="Calibri" panose="020F0502020204030204" pitchFamily="34" charset="0"/>
              </a:rPr>
              <a:t>[Beta.R2]</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Endorsement/support response: due June 15                [Gamma?]</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ICP July 2024 symposium and consensus discussion</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err="1">
                <a:latin typeface="Calibri" panose="020F0502020204030204" pitchFamily="34" charset="0"/>
                <a:ea typeface="Calibri" panose="020F0502020204030204" pitchFamily="34" charset="0"/>
                <a:cs typeface="Calibri" panose="020F0502020204030204" pitchFamily="34" charset="0"/>
              </a:rPr>
              <a:t>Finalisation</a:t>
            </a:r>
            <a:r>
              <a:rPr lang="en-US" sz="2200" b="0" dirty="0">
                <a:latin typeface="Calibri" panose="020F0502020204030204" pitchFamily="34" charset="0"/>
                <a:ea typeface="Calibri" panose="020F0502020204030204" pitchFamily="34" charset="0"/>
                <a:cs typeface="Calibri" panose="020F0502020204030204" pitchFamily="34" charset="0"/>
              </a:rPr>
              <a:t> of ICUP </a:t>
            </a:r>
            <a:endParaRPr lang="en-AU" sz="2200" b="0" dirty="0">
              <a:latin typeface="Calibri" panose="020F0502020204030204" pitchFamily="34" charset="0"/>
              <a:ea typeface="Calibri" panose="020F0502020204030204" pitchFamily="34" charset="0"/>
              <a:cs typeface="Calibri" panose="020F0502020204030204" pitchFamily="34" charset="0"/>
            </a:endParaRP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Continuous dissemination and building/sharing of resources</a:t>
            </a:r>
            <a:endParaRPr sz="2200" b="0" dirty="0">
              <a:latin typeface="Calibri" panose="020F0502020204030204" pitchFamily="34" charset="0"/>
              <a:ea typeface="Calibri" panose="020F0502020204030204" pitchFamily="34" charset="0"/>
              <a:cs typeface="Calibri" panose="020F0502020204030204" pitchFamily="34" charset="0"/>
            </a:endParaRP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Revision every 5-10 years</a:t>
            </a:r>
          </a:p>
          <a:p>
            <a:pPr marL="685800" lvl="0" indent="-342900" algn="l" rtl="0">
              <a:lnSpc>
                <a:spcPct val="107000"/>
              </a:lnSpc>
              <a:spcBef>
                <a:spcPts val="12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571500" lvl="0" indent="-342900" algn="l" rtl="0">
              <a:lnSpc>
                <a:spcPct val="107000"/>
              </a:lnSpc>
              <a:spcBef>
                <a:spcPts val="600"/>
              </a:spcBef>
              <a:spcAft>
                <a:spcPts val="0"/>
              </a:spcAft>
              <a:buSzPct val="97297"/>
              <a:buFont typeface="Corbel"/>
              <a:buNone/>
            </a:pPr>
            <a:endParaRPr dirty="0"/>
          </a:p>
          <a:p>
            <a:pPr marL="571500" lvl="0" indent="-342900" algn="l" rtl="0">
              <a:lnSpc>
                <a:spcPct val="107000"/>
              </a:lnSpc>
              <a:spcBef>
                <a:spcPts val="600"/>
              </a:spcBef>
              <a:spcAft>
                <a:spcPts val="0"/>
              </a:spcAft>
              <a:buSzPct val="97297"/>
              <a:buFont typeface="Corbel"/>
              <a:buNone/>
            </a:pPr>
            <a:endParaRPr dirty="0"/>
          </a:p>
          <a:p>
            <a:pPr marL="571500" lvl="0" indent="-342900" algn="l" rtl="0">
              <a:lnSpc>
                <a:spcPct val="107000"/>
              </a:lnSpc>
              <a:spcBef>
                <a:spcPts val="6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571500" lvl="0" indent="-342900" algn="l" rtl="0">
              <a:lnSpc>
                <a:spcPct val="115000"/>
              </a:lnSpc>
              <a:spcBef>
                <a:spcPts val="600"/>
              </a:spcBef>
              <a:spcAft>
                <a:spcPts val="0"/>
              </a:spcAft>
              <a:buSzPct val="97297"/>
              <a:buFont typeface="Corbel"/>
              <a:buNone/>
            </a:pPr>
            <a:endParaRPr dirty="0"/>
          </a:p>
          <a:p>
            <a:pPr marL="571500" lvl="0" indent="-342900" algn="l" rtl="0">
              <a:lnSpc>
                <a:spcPct val="115000"/>
              </a:lnSpc>
              <a:spcBef>
                <a:spcPts val="0"/>
              </a:spcBef>
              <a:spcAft>
                <a:spcPts val="0"/>
              </a:spcAft>
              <a:buSzPct val="97297"/>
              <a:buFont typeface="Corbel"/>
              <a:buNone/>
            </a:pPr>
            <a:endParaRPr dirty="0"/>
          </a:p>
          <a:p>
            <a:pPr marL="571500" lvl="0" indent="-342900" algn="l" rtl="0">
              <a:lnSpc>
                <a:spcPct val="115000"/>
              </a:lnSpc>
              <a:spcBef>
                <a:spcPts val="0"/>
              </a:spcBef>
              <a:spcAft>
                <a:spcPts val="0"/>
              </a:spcAft>
              <a:buSzPct val="97297"/>
              <a:buFont typeface="Corbel"/>
              <a:buNone/>
            </a:pPr>
            <a:endParaRPr dirty="0"/>
          </a:p>
          <a:p>
            <a:pPr marL="571500" lvl="0" indent="-342900" algn="l" rtl="0">
              <a:lnSpc>
                <a:spcPct val="115000"/>
              </a:lnSpc>
              <a:spcBef>
                <a:spcPts val="0"/>
              </a:spcBef>
              <a:spcAft>
                <a:spcPts val="0"/>
              </a:spcAft>
              <a:buSzPct val="97297"/>
              <a:buFont typeface="Corbel"/>
              <a:buNone/>
            </a:pPr>
            <a:endParaRPr dirty="0"/>
          </a:p>
          <a:p>
            <a:pPr marL="685800" lvl="0" indent="-342900" algn="l" rtl="0">
              <a:lnSpc>
                <a:spcPct val="107000"/>
              </a:lnSpc>
              <a:spcBef>
                <a:spcPts val="0"/>
              </a:spcBef>
              <a:spcAft>
                <a:spcPts val="0"/>
              </a:spcAft>
              <a:buSzPct val="97297"/>
              <a:buFont typeface="Corbel"/>
              <a:buNone/>
            </a:pPr>
            <a:endParaRPr dirty="0"/>
          </a:p>
          <a:p>
            <a:pPr marL="457200" lvl="0" indent="-228600" algn="l" rtl="0">
              <a:lnSpc>
                <a:spcPct val="115000"/>
              </a:lnSpc>
              <a:spcBef>
                <a:spcPts val="600"/>
              </a:spcBef>
              <a:spcAft>
                <a:spcPts val="0"/>
              </a:spcAft>
              <a:buSzPct val="144144"/>
              <a:buFont typeface="Corbel"/>
              <a:buNone/>
            </a:pPr>
            <a:endParaRPr sz="1350" dirty="0"/>
          </a:p>
        </p:txBody>
      </p:sp>
      <p:sp>
        <p:nvSpPr>
          <p:cNvPr id="687" name="Google Shape;687;p10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Next Steps</a:t>
            </a:r>
            <a:endParaRPr dirty="0"/>
          </a:p>
        </p:txBody>
      </p:sp>
    </p:spTree>
    <p:extLst>
      <p:ext uri="{BB962C8B-B14F-4D97-AF65-F5344CB8AC3E}">
        <p14:creationId xmlns:p14="http://schemas.microsoft.com/office/powerpoint/2010/main" val="203744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Our ‘Feedback’ Questions for you</a:t>
            </a:r>
            <a:endParaRPr dirty="0"/>
          </a:p>
        </p:txBody>
      </p:sp>
      <p:sp>
        <p:nvSpPr>
          <p:cNvPr id="157" name="Google Shape;157;p7"/>
          <p:cNvSpPr txBox="1">
            <a:spLocks noGrp="1"/>
          </p:cNvSpPr>
          <p:nvPr>
            <p:ph type="body" idx="1"/>
          </p:nvPr>
        </p:nvSpPr>
        <p:spPr>
          <a:xfrm>
            <a:off x="-315518" y="684000"/>
            <a:ext cx="9459518" cy="3655687"/>
          </a:xfrm>
          <a:prstGeom prst="rect">
            <a:avLst/>
          </a:prstGeom>
          <a:noFill/>
          <a:ln>
            <a:noFill/>
          </a:ln>
        </p:spPr>
        <p:txBody>
          <a:bodyPr spcFirstLastPara="1" wrap="square" lIns="91425" tIns="45700" rIns="91425" bIns="45700" anchor="t" anchorCtr="0">
            <a:noAutofit/>
          </a:bodyPr>
          <a:lstStyle/>
          <a:p>
            <a:pPr marL="711200" indent="-228600">
              <a:lnSpc>
                <a:spcPct val="106000"/>
              </a:lnSpc>
              <a:spcAft>
                <a:spcPts val="800"/>
              </a:spcAft>
            </a:pPr>
            <a:r>
              <a:rPr lang="en-AU" sz="1800" b="0" dirty="0">
                <a:effectLst/>
                <a:highlight>
                  <a:srgbClr val="FFFFFF"/>
                </a:highlight>
                <a:latin typeface="Calibri" panose="020F0502020204030204" pitchFamily="34" charset="0"/>
                <a:ea typeface="Calibri" panose="020F0502020204030204" pitchFamily="34" charset="0"/>
              </a:rPr>
              <a:t>We are in the process of revising the Model based on national and international feedback. Does ETB/BPS have </a:t>
            </a:r>
            <a:r>
              <a:rPr lang="en-AU" sz="1800" i="1" dirty="0">
                <a:effectLst/>
                <a:highlight>
                  <a:srgbClr val="FFFFFF"/>
                </a:highlight>
                <a:latin typeface="Calibri" panose="020F0502020204030204" pitchFamily="34" charset="0"/>
                <a:ea typeface="Calibri" panose="020F0502020204030204" pitchFamily="34" charset="0"/>
              </a:rPr>
              <a:t>any suggestions for change </a:t>
            </a:r>
            <a:r>
              <a:rPr lang="en-AU" sz="1800" b="0" dirty="0">
                <a:effectLst/>
                <a:highlight>
                  <a:srgbClr val="FFFFFF"/>
                </a:highlight>
                <a:latin typeface="Calibri" panose="020F0502020204030204" pitchFamily="34" charset="0"/>
                <a:ea typeface="Calibri" panose="020F0502020204030204" pitchFamily="34" charset="0"/>
              </a:rPr>
              <a:t>to this Model, keeping in mind that the ICUP Model’s competences are to be (</a:t>
            </a:r>
            <a:r>
              <a:rPr lang="en-AU" sz="1800" b="0" dirty="0" err="1">
                <a:effectLst/>
                <a:highlight>
                  <a:srgbClr val="FFFFFF"/>
                </a:highlight>
                <a:latin typeface="Calibri" panose="020F0502020204030204" pitchFamily="34" charset="0"/>
                <a:ea typeface="Calibri" panose="020F0502020204030204" pitchFamily="34" charset="0"/>
              </a:rPr>
              <a:t>i</a:t>
            </a:r>
            <a:r>
              <a:rPr lang="en-AU" sz="1800" b="0" dirty="0">
                <a:effectLst/>
                <a:highlight>
                  <a:srgbClr val="FFFFFF"/>
                </a:highlight>
                <a:latin typeface="Calibri" panose="020F0502020204030204" pitchFamily="34" charset="0"/>
                <a:ea typeface="Calibri" panose="020F0502020204030204" pitchFamily="34" charset="0"/>
              </a:rPr>
              <a:t>) conceptually, generally applicable internationally, and (ii) used as a guide (only) for creation or revision of UG psychology programs in national/regional/institutional contexts?</a:t>
            </a:r>
            <a:endParaRPr lang="en-GB" sz="1800" b="0" dirty="0">
              <a:effectLst/>
              <a:latin typeface="Calibri" panose="020F0502020204030204" pitchFamily="34" charset="0"/>
              <a:ea typeface="Calibri" panose="020F0502020204030204" pitchFamily="34" charset="0"/>
            </a:endParaRPr>
          </a:p>
          <a:p>
            <a:pPr marL="711200" indent="-228600">
              <a:lnSpc>
                <a:spcPct val="106000"/>
              </a:lnSpc>
              <a:spcAft>
                <a:spcPts val="800"/>
              </a:spcAft>
            </a:pPr>
            <a:r>
              <a:rPr lang="en-AU" sz="1800" b="0" dirty="0">
                <a:effectLst/>
                <a:highlight>
                  <a:srgbClr val="FFFFFF"/>
                </a:highlight>
                <a:latin typeface="Calibri" panose="020F0502020204030204" pitchFamily="34" charset="0"/>
                <a:ea typeface="Calibri" panose="020F0502020204030204" pitchFamily="34" charset="0"/>
              </a:rPr>
              <a:t>Does ETB/BPS have any comments on the </a:t>
            </a:r>
            <a:r>
              <a:rPr lang="en-AU" sz="1800" i="1" dirty="0">
                <a:effectLst/>
                <a:highlight>
                  <a:srgbClr val="FFFFFF"/>
                </a:highlight>
                <a:latin typeface="Calibri" panose="020F0502020204030204" pitchFamily="34" charset="0"/>
                <a:ea typeface="Calibri" panose="020F0502020204030204" pitchFamily="34" charset="0"/>
              </a:rPr>
              <a:t>strengths of, and opportunities with</a:t>
            </a:r>
            <a:r>
              <a:rPr lang="en-AU" sz="1800" b="0" dirty="0">
                <a:effectLst/>
                <a:highlight>
                  <a:srgbClr val="FFFFFF"/>
                </a:highlight>
                <a:latin typeface="Calibri" panose="020F0502020204030204" pitchFamily="34" charset="0"/>
                <a:ea typeface="Calibri" panose="020F0502020204030204" pitchFamily="34" charset="0"/>
              </a:rPr>
              <a:t>, the ICUP Model? </a:t>
            </a:r>
            <a:endParaRPr lang="en-GB" sz="1800" b="0" dirty="0">
              <a:effectLst/>
              <a:latin typeface="Calibri" panose="020F0502020204030204" pitchFamily="34" charset="0"/>
              <a:ea typeface="Calibri" panose="020F0502020204030204" pitchFamily="34" charset="0"/>
            </a:endParaRPr>
          </a:p>
          <a:p>
            <a:pPr marL="711200" indent="-228600">
              <a:lnSpc>
                <a:spcPct val="106000"/>
              </a:lnSpc>
              <a:spcAft>
                <a:spcPts val="800"/>
              </a:spcAft>
            </a:pPr>
            <a:r>
              <a:rPr lang="en-AU" sz="1800" b="0" dirty="0">
                <a:effectLst/>
                <a:highlight>
                  <a:srgbClr val="FFFFFF"/>
                </a:highlight>
                <a:latin typeface="Calibri" panose="020F0502020204030204" pitchFamily="34" charset="0"/>
                <a:ea typeface="Calibri" panose="020F0502020204030204" pitchFamily="34" charset="0"/>
              </a:rPr>
              <a:t>Does ETB/BPS have any comments regarding </a:t>
            </a:r>
            <a:r>
              <a:rPr lang="en-AU" sz="1800" i="1" dirty="0">
                <a:effectLst/>
                <a:highlight>
                  <a:srgbClr val="FFFFFF"/>
                </a:highlight>
                <a:latin typeface="Calibri" panose="020F0502020204030204" pitchFamily="34" charset="0"/>
                <a:ea typeface="Calibri" panose="020F0502020204030204" pitchFamily="34" charset="0"/>
              </a:rPr>
              <a:t>challenges and possible solutions </a:t>
            </a:r>
            <a:r>
              <a:rPr lang="en-AU" sz="1800" b="0" dirty="0">
                <a:effectLst/>
                <a:highlight>
                  <a:srgbClr val="FFFFFF"/>
                </a:highlight>
                <a:latin typeface="Calibri" panose="020F0502020204030204" pitchFamily="34" charset="0"/>
                <a:ea typeface="Calibri" panose="020F0502020204030204" pitchFamily="34" charset="0"/>
              </a:rPr>
              <a:t>with this Model?       </a:t>
            </a:r>
          </a:p>
          <a:p>
            <a:pPr marL="711200" indent="-228600">
              <a:lnSpc>
                <a:spcPct val="106000"/>
              </a:lnSpc>
              <a:spcAft>
                <a:spcPts val="800"/>
              </a:spcAft>
            </a:pPr>
            <a:r>
              <a:rPr lang="en-AU" sz="1800" b="0" dirty="0">
                <a:solidFill>
                  <a:schemeClr val="tx1"/>
                </a:solidFill>
                <a:effectLst/>
                <a:latin typeface="inherit"/>
                <a:ea typeface="inherit"/>
                <a:cs typeface="inherit"/>
              </a:rPr>
              <a:t>How </a:t>
            </a:r>
            <a:r>
              <a:rPr lang="en-AU" sz="1800" i="1" dirty="0">
                <a:solidFill>
                  <a:schemeClr val="tx1"/>
                </a:solidFill>
                <a:effectLst/>
                <a:latin typeface="inherit"/>
                <a:ea typeface="inherit"/>
                <a:cs typeface="inherit"/>
              </a:rPr>
              <a:t>satisfied</a:t>
            </a:r>
            <a:r>
              <a:rPr lang="en-AU" sz="1800" b="0" dirty="0">
                <a:solidFill>
                  <a:schemeClr val="tx1"/>
                </a:solidFill>
                <a:effectLst/>
                <a:latin typeface="inherit"/>
                <a:ea typeface="inherit"/>
                <a:cs typeface="inherit"/>
              </a:rPr>
              <a:t> is your organisation with the </a:t>
            </a:r>
            <a:r>
              <a:rPr lang="en-AU" sz="1800" b="0" u="sng" dirty="0">
                <a:solidFill>
                  <a:schemeClr val="tx1"/>
                </a:solidFill>
                <a:effectLst/>
                <a:latin typeface="inherit"/>
                <a:ea typeface="inherit"/>
                <a:cs typeface="inherit"/>
              </a:rPr>
              <a:t>current</a:t>
            </a:r>
            <a:r>
              <a:rPr lang="en-AU" sz="1800" b="0" dirty="0">
                <a:solidFill>
                  <a:schemeClr val="tx1"/>
                </a:solidFill>
                <a:effectLst/>
                <a:latin typeface="inherit"/>
                <a:ea typeface="inherit"/>
                <a:cs typeface="inherit"/>
              </a:rPr>
              <a:t> version of the ICUP model, in terms of </a:t>
            </a:r>
            <a:r>
              <a:rPr lang="en-AU" sz="1800" i="1" dirty="0">
                <a:solidFill>
                  <a:schemeClr val="tx1"/>
                </a:solidFill>
                <a:effectLst/>
                <a:latin typeface="inherit"/>
                <a:ea typeface="inherit"/>
                <a:cs typeface="inherit"/>
              </a:rPr>
              <a:t>recommending it as a model to guide UG program creation/revision in your nation</a:t>
            </a:r>
            <a:r>
              <a:rPr lang="en-AU" sz="1800" b="0" dirty="0">
                <a:solidFill>
                  <a:schemeClr val="tx1"/>
                </a:solidFill>
                <a:effectLst/>
                <a:latin typeface="inherit"/>
                <a:ea typeface="inherit"/>
                <a:cs typeface="inherit"/>
              </a:rPr>
              <a:t>?         (0 = very dissatisfied, 4 = neither dissatisfied nor satisfied; 7 = very satisfied) </a:t>
            </a:r>
            <a:endParaRPr lang="en-AU" sz="1800" b="0" dirty="0">
              <a:solidFill>
                <a:schemeClr val="tx1"/>
              </a:solidFill>
              <a:highlight>
                <a:srgbClr val="FFFFFF"/>
              </a:highlight>
              <a:latin typeface="Calibri" panose="020F0502020204030204" pitchFamily="34" charset="0"/>
            </a:endParaRPr>
          </a:p>
          <a:p>
            <a:pPr marL="114300" lvl="0" indent="0" algn="l" rtl="0">
              <a:lnSpc>
                <a:spcPct val="115000"/>
              </a:lnSpc>
              <a:spcBef>
                <a:spcPts val="0"/>
              </a:spcBef>
              <a:spcAft>
                <a:spcPts val="0"/>
              </a:spcAft>
              <a:buSzPts val="1800"/>
              <a:buNone/>
            </a:pPr>
            <a:endParaRPr sz="1100" dirty="0">
              <a:solidFill>
                <a:srgbClr val="002060"/>
              </a:solidFill>
            </a:endParaRPr>
          </a:p>
        </p:txBody>
      </p:sp>
    </p:spTree>
    <p:extLst>
      <p:ext uri="{BB962C8B-B14F-4D97-AF65-F5344CB8AC3E}">
        <p14:creationId xmlns:p14="http://schemas.microsoft.com/office/powerpoint/2010/main" val="2743052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a:t>OVERVIEW</a:t>
            </a:r>
            <a:endParaRPr/>
          </a:p>
        </p:txBody>
      </p:sp>
      <p:sp>
        <p:nvSpPr>
          <p:cNvPr id="157" name="Google Shape;157;p7"/>
          <p:cNvSpPr txBox="1">
            <a:spLocks noGrp="1"/>
          </p:cNvSpPr>
          <p:nvPr>
            <p:ph type="body" idx="1"/>
          </p:nvPr>
        </p:nvSpPr>
        <p:spPr>
          <a:xfrm>
            <a:off x="252041" y="972506"/>
            <a:ext cx="8891959" cy="3655687"/>
          </a:xfrm>
          <a:prstGeom prst="rect">
            <a:avLst/>
          </a:prstGeom>
          <a:noFill/>
          <a:ln>
            <a:noFill/>
          </a:ln>
        </p:spPr>
        <p:txBody>
          <a:bodyPr spcFirstLastPara="1" wrap="square" lIns="91425" tIns="45700" rIns="91425" bIns="45700" anchor="t" anchorCtr="0">
            <a:noAutofit/>
          </a:bodyPr>
          <a:lstStyle/>
          <a:p>
            <a:pPr marL="101600" lvl="0" indent="0" algn="l" rtl="0">
              <a:lnSpc>
                <a:spcPct val="115000"/>
              </a:lnSpc>
              <a:spcBef>
                <a:spcPts val="0"/>
              </a:spcBef>
              <a:spcAft>
                <a:spcPts val="0"/>
              </a:spcAft>
              <a:buClr>
                <a:srgbClr val="000000"/>
              </a:buClr>
              <a:buSzPts val="2000"/>
              <a:buNone/>
            </a:pPr>
            <a:r>
              <a:rPr lang="en-US" sz="1800" b="1" i="0" dirty="0">
                <a:solidFill>
                  <a:srgbClr val="0070C0"/>
                </a:solidFill>
              </a:rPr>
              <a:t>Introduction to ICUPO and ICUP</a:t>
            </a:r>
            <a:endParaRPr lang="en-US" sz="1800" dirty="0">
              <a:solidFill>
                <a:srgbClr val="0070C0"/>
              </a:solidFill>
            </a:endParaRPr>
          </a:p>
          <a:p>
            <a:pPr marL="101600" lvl="0" indent="0" algn="l" rtl="0">
              <a:lnSpc>
                <a:spcPct val="115000"/>
              </a:lnSpc>
              <a:spcBef>
                <a:spcPts val="0"/>
              </a:spcBef>
              <a:spcAft>
                <a:spcPts val="0"/>
              </a:spcAft>
              <a:buClr>
                <a:srgbClr val="000000"/>
              </a:buClr>
              <a:buSzPts val="2000"/>
              <a:buNone/>
            </a:pPr>
            <a:endParaRPr lang="en-US" sz="1800" dirty="0">
              <a:solidFill>
                <a:srgbClr val="0070C0"/>
              </a:solidFill>
            </a:endParaRPr>
          </a:p>
          <a:p>
            <a:pPr marL="101600" lvl="0" indent="0" algn="l" rtl="0">
              <a:lnSpc>
                <a:spcPct val="115000"/>
              </a:lnSpc>
              <a:spcBef>
                <a:spcPts val="0"/>
              </a:spcBef>
              <a:spcAft>
                <a:spcPts val="0"/>
              </a:spcAft>
              <a:buClr>
                <a:srgbClr val="000000"/>
              </a:buClr>
              <a:buSzPts val="2000"/>
              <a:buNone/>
            </a:pPr>
            <a:r>
              <a:rPr lang="en-US" sz="1800" dirty="0">
                <a:solidFill>
                  <a:srgbClr val="0070C0"/>
                </a:solidFill>
              </a:rPr>
              <a:t>Relevance to UK UG psychology</a:t>
            </a:r>
          </a:p>
          <a:p>
            <a:pPr marL="101600" lvl="0" indent="0" algn="l" rtl="0">
              <a:lnSpc>
                <a:spcPct val="115000"/>
              </a:lnSpc>
              <a:spcBef>
                <a:spcPts val="0"/>
              </a:spcBef>
              <a:spcAft>
                <a:spcPts val="0"/>
              </a:spcAft>
              <a:buClr>
                <a:srgbClr val="000000"/>
              </a:buClr>
              <a:buSzPts val="2000"/>
              <a:buNone/>
            </a:pPr>
            <a:endParaRPr lang="en-US" sz="1800" dirty="0">
              <a:solidFill>
                <a:srgbClr val="0070C0"/>
              </a:solidFill>
            </a:endParaRPr>
          </a:p>
          <a:p>
            <a:pPr marL="101600" lvl="0" indent="0" algn="l" rtl="0">
              <a:lnSpc>
                <a:spcPct val="115000"/>
              </a:lnSpc>
              <a:spcBef>
                <a:spcPts val="0"/>
              </a:spcBef>
              <a:spcAft>
                <a:spcPts val="0"/>
              </a:spcAft>
              <a:buClr>
                <a:srgbClr val="000000"/>
              </a:buClr>
              <a:buSzPts val="2000"/>
              <a:buNone/>
            </a:pPr>
            <a:r>
              <a:rPr lang="en-US" sz="1800" dirty="0">
                <a:solidFill>
                  <a:srgbClr val="0070C0"/>
                </a:solidFill>
              </a:rPr>
              <a:t>Further discussion and questions</a:t>
            </a:r>
          </a:p>
          <a:p>
            <a:pPr marL="114300" lvl="0" indent="0" algn="l" rtl="0">
              <a:lnSpc>
                <a:spcPct val="115000"/>
              </a:lnSpc>
              <a:spcBef>
                <a:spcPts val="0"/>
              </a:spcBef>
              <a:spcAft>
                <a:spcPts val="0"/>
              </a:spcAft>
              <a:buSzPts val="1800"/>
              <a:buNone/>
            </a:pPr>
            <a:endParaRPr sz="1100"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pic>
        <p:nvPicPr>
          <p:cNvPr id="765" name="Google Shape;765;p76" descr="Diagram&#10;&#10;Description automatically generated with low confidence"/>
          <p:cNvPicPr preferRelativeResize="0"/>
          <p:nvPr/>
        </p:nvPicPr>
        <p:blipFill rotWithShape="1">
          <a:blip r:embed="rId3">
            <a:alphaModFix/>
          </a:blip>
          <a:srcRect l="6797" r="341"/>
          <a:stretch/>
        </p:blipFill>
        <p:spPr>
          <a:xfrm>
            <a:off x="-1" y="2276475"/>
            <a:ext cx="9144001" cy="3087377"/>
          </a:xfrm>
          <a:prstGeom prst="rect">
            <a:avLst/>
          </a:prstGeom>
          <a:noFill/>
          <a:ln>
            <a:noFill/>
          </a:ln>
        </p:spPr>
      </p:pic>
      <p:sp>
        <p:nvSpPr>
          <p:cNvPr id="766" name="Google Shape;766;p76"/>
          <p:cNvSpPr txBox="1">
            <a:spLocks noGrp="1"/>
          </p:cNvSpPr>
          <p:nvPr>
            <p:ph type="ctrTitle"/>
          </p:nvPr>
        </p:nvSpPr>
        <p:spPr>
          <a:xfrm>
            <a:off x="136743" y="113797"/>
            <a:ext cx="8520600" cy="2052600"/>
          </a:xfrm>
          <a:prstGeom prst="rect">
            <a:avLst/>
          </a:prstGeom>
          <a:noFill/>
          <a:ln>
            <a:noFill/>
          </a:ln>
        </p:spPr>
        <p:txBody>
          <a:bodyPr spcFirstLastPara="1" wrap="square" lIns="91425" tIns="91425" rIns="91425" bIns="91425" anchor="b" anchorCtr="0">
            <a:normAutofit/>
          </a:bodyPr>
          <a:lstStyle/>
          <a:p>
            <a:pPr marL="0" lvl="0" indent="0" algn="ctr" rtl="0">
              <a:lnSpc>
                <a:spcPct val="100000"/>
              </a:lnSpc>
              <a:spcBef>
                <a:spcPts val="0"/>
              </a:spcBef>
              <a:spcAft>
                <a:spcPts val="0"/>
              </a:spcAft>
              <a:buSzPts val="4444"/>
              <a:buNone/>
            </a:pPr>
            <a:r>
              <a:rPr lang="en-US" sz="4000" b="1" dirty="0">
                <a:solidFill>
                  <a:srgbClr val="38761D"/>
                </a:solidFill>
              </a:rPr>
              <a:t>International </a:t>
            </a:r>
            <a:r>
              <a:rPr lang="en-US" sz="4000" b="1" i="1" dirty="0">
                <a:solidFill>
                  <a:srgbClr val="38761D"/>
                </a:solidFill>
              </a:rPr>
              <a:t>Collaboration</a:t>
            </a:r>
            <a:r>
              <a:rPr lang="en-US" sz="4000" b="1" dirty="0">
                <a:solidFill>
                  <a:srgbClr val="38761D"/>
                </a:solidFill>
              </a:rPr>
              <a:t> on Undergraduate Psychology Outcomes: ETB Meeting  </a:t>
            </a:r>
            <a:endParaRPr sz="4000" b="1" dirty="0">
              <a:solidFill>
                <a:srgbClr val="38761D"/>
              </a:solidFill>
            </a:endParaRPr>
          </a:p>
        </p:txBody>
      </p:sp>
      <p:sp>
        <p:nvSpPr>
          <p:cNvPr id="767" name="Google Shape;767;p76"/>
          <p:cNvSpPr txBox="1">
            <a:spLocks noGrp="1"/>
          </p:cNvSpPr>
          <p:nvPr>
            <p:ph type="subTitle" idx="1"/>
          </p:nvPr>
        </p:nvSpPr>
        <p:spPr>
          <a:xfrm>
            <a:off x="4157221" y="2992421"/>
            <a:ext cx="4788816" cy="2565183"/>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4235"/>
              <a:buNone/>
            </a:pPr>
            <a:r>
              <a:rPr lang="en-US" sz="3600">
                <a:solidFill>
                  <a:schemeClr val="lt1"/>
                </a:solidFill>
              </a:rPr>
              <a:t>Questions &amp; </a:t>
            </a:r>
            <a:endParaRPr/>
          </a:p>
          <a:p>
            <a:pPr marL="0" lvl="0" indent="0" algn="ctr" rtl="0">
              <a:lnSpc>
                <a:spcPct val="100000"/>
              </a:lnSpc>
              <a:spcBef>
                <a:spcPts val="0"/>
              </a:spcBef>
              <a:spcAft>
                <a:spcPts val="0"/>
              </a:spcAft>
              <a:buSzPts val="4235"/>
              <a:buNone/>
            </a:pPr>
            <a:r>
              <a:rPr lang="en-US" sz="3600">
                <a:solidFill>
                  <a:schemeClr val="lt1"/>
                </a:solidFill>
              </a:rPr>
              <a:t>Discussion</a:t>
            </a:r>
            <a:endParaRPr sz="36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91B3C60-9272-9080-FEC6-7892580E95E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3" name="Title 2">
            <a:extLst>
              <a:ext uri="{FF2B5EF4-FFF2-40B4-BE49-F238E27FC236}">
                <a16:creationId xmlns:a16="http://schemas.microsoft.com/office/drawing/2014/main" id="{1B467C17-20B2-A664-9C28-77470E701357}"/>
              </a:ext>
            </a:extLst>
          </p:cNvPr>
          <p:cNvSpPr>
            <a:spLocks noGrp="1"/>
          </p:cNvSpPr>
          <p:nvPr>
            <p:ph type="title"/>
          </p:nvPr>
        </p:nvSpPr>
        <p:spPr/>
        <p:txBody>
          <a:bodyPr/>
          <a:lstStyle/>
          <a:p>
            <a:r>
              <a:rPr lang="en-AU" dirty="0"/>
              <a:t>Some references/resources</a:t>
            </a:r>
            <a:endParaRPr lang="en-GB" dirty="0"/>
          </a:p>
        </p:txBody>
      </p:sp>
      <p:sp>
        <p:nvSpPr>
          <p:cNvPr id="4" name="TextBox 3">
            <a:extLst>
              <a:ext uri="{FF2B5EF4-FFF2-40B4-BE49-F238E27FC236}">
                <a16:creationId xmlns:a16="http://schemas.microsoft.com/office/drawing/2014/main" id="{3B9535D1-B054-5F83-51B8-9F163CEF04CD}"/>
              </a:ext>
            </a:extLst>
          </p:cNvPr>
          <p:cNvSpPr txBox="1"/>
          <p:nvPr/>
        </p:nvSpPr>
        <p:spPr>
          <a:xfrm>
            <a:off x="86711" y="742295"/>
            <a:ext cx="8702565" cy="4324261"/>
          </a:xfrm>
          <a:prstGeom prst="rect">
            <a:avLst/>
          </a:prstGeom>
          <a:noFill/>
        </p:spPr>
        <p:txBody>
          <a:bodyPr wrap="square" rtlCol="0">
            <a:spAutoFit/>
          </a:bodyPr>
          <a:lstStyle/>
          <a:p>
            <a:pPr indent="-252000">
              <a:spcAft>
                <a:spcPts val="600"/>
              </a:spcAft>
            </a:pPr>
            <a:r>
              <a:rPr lang="en-GB" sz="1200" dirty="0">
                <a:solidFill>
                  <a:srgbClr val="2C2C2B"/>
                </a:solidFill>
                <a:effectLst/>
                <a:latin typeface="Calibri" panose="020F0502020204030204" pitchFamily="34" charset="0"/>
                <a:ea typeface="Arial" panose="020B0604020202020204" pitchFamily="34" charset="0"/>
                <a:cs typeface="Calibri" panose="020F0502020204030204" pitchFamily="34" charset="0"/>
              </a:rPr>
              <a:t>Australian Psychology Accreditation Council (2022). A</a:t>
            </a:r>
            <a:r>
              <a:rPr lang="en-GB" sz="1200" u="none" strike="noStrike" dirty="0">
                <a:solidFill>
                  <a:srgbClr val="000000"/>
                </a:solidFill>
                <a:effectLst/>
                <a:latin typeface="Calibri" panose="020F0502020204030204" pitchFamily="34" charset="0"/>
                <a:ea typeface="Arial" panose="020B0604020202020204" pitchFamily="34" charset="0"/>
                <a:cs typeface="Calibri" panose="020F0502020204030204" pitchFamily="34" charset="0"/>
                <a:hlinkClick r:id="rId2"/>
              </a:rPr>
              <a:t>nnexure to the APAC evidence guide</a:t>
            </a:r>
            <a:r>
              <a:rPr lang="en-GB" sz="12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 Standard 3 Program of study, Criterion 3.8.</a:t>
            </a:r>
            <a:r>
              <a:rPr lang="en-GB" sz="1200" u="none" strike="noStrike" dirty="0">
                <a:solidFill>
                  <a:srgbClr val="2C2C2B"/>
                </a:solidFill>
                <a:effectLst/>
                <a:latin typeface="Calibri" panose="020F0502020204030204" pitchFamily="34" charset="0"/>
                <a:ea typeface="Arial" panose="020B0604020202020204" pitchFamily="34" charset="0"/>
                <a:cs typeface="Calibri" panose="020F0502020204030204" pitchFamily="34" charset="0"/>
                <a:hlinkClick r:id="rId2"/>
              </a:rPr>
              <a:t> </a:t>
            </a:r>
            <a:r>
              <a:rPr lang="en-GB" sz="1200" u="sng" dirty="0">
                <a:solidFill>
                  <a:srgbClr val="1155CC"/>
                </a:solidFill>
                <a:effectLst/>
                <a:latin typeface="Calibri" panose="020F0502020204030204" pitchFamily="34" charset="0"/>
                <a:ea typeface="Arial" panose="020B0604020202020204" pitchFamily="34" charset="0"/>
                <a:cs typeface="Calibri" panose="020F0502020204030204" pitchFamily="34" charset="0"/>
                <a:hlinkClick r:id="rId2"/>
              </a:rPr>
              <a:t>https://apac.au/wp-content/uploads/2022/12/Criterion-3.8-guidance-document_v1.1-final.pdf</a:t>
            </a:r>
            <a:endParaRPr lang="en-US" sz="1200" b="0" dirty="0">
              <a:solidFill>
                <a:srgbClr val="000000"/>
              </a:solidFill>
              <a:highlight>
                <a:srgbClr val="FFFFFF"/>
              </a:highlight>
              <a:latin typeface="Calibri" panose="020F0502020204030204" pitchFamily="34" charset="0"/>
              <a:ea typeface="Corbel"/>
              <a:cs typeface="Calibri" panose="020F0502020204030204" pitchFamily="34" charset="0"/>
              <a:sym typeface="Corbel"/>
            </a:endParaRPr>
          </a:p>
          <a:p>
            <a:pPr indent="-252000">
              <a:spcAft>
                <a:spcPts val="600"/>
              </a:spcAft>
            </a:pP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Campion, M. A., Fink, A. A., </a:t>
            </a:r>
            <a:r>
              <a:rPr lang="en-GB" sz="1200" dirty="0" err="1">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Ruggeberg</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 B. J., Carr, L., Phillips, G. M., &amp; </a:t>
            </a:r>
            <a:r>
              <a:rPr lang="en-GB" sz="1200" dirty="0" err="1">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Odman</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 R. B. (2011). Doing competencies well: Best practices in competency </a:t>
            </a:r>
            <a:r>
              <a:rPr lang="en-GB" sz="1200" dirty="0" err="1">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modeling</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 </a:t>
            </a:r>
            <a:r>
              <a:rPr lang="en-GB" sz="1200" i="1"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Personnel Psychology, 64</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(1), 225–262.</a:t>
            </a:r>
            <a:r>
              <a:rPr lang="en-GB" sz="1200" u="none" strike="noStrike"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hlinkClick r:id="rId3"/>
              </a:rPr>
              <a:t> </a:t>
            </a:r>
            <a:r>
              <a:rPr lang="en-GB" sz="1200" u="none" strike="noStrike" dirty="0">
                <a:solidFill>
                  <a:srgbClr val="2C72B7"/>
                </a:solidFill>
                <a:effectLst/>
                <a:highlight>
                  <a:srgbClr val="FFFFFF"/>
                </a:highlight>
                <a:latin typeface="Calibri" panose="020F0502020204030204" pitchFamily="34" charset="0"/>
                <a:ea typeface="Arial" panose="020B0604020202020204" pitchFamily="34" charset="0"/>
                <a:cs typeface="Calibri" panose="020F0502020204030204" pitchFamily="34" charset="0"/>
                <a:hlinkClick r:id="rId3"/>
              </a:rPr>
              <a:t>https://doi.org/10.1111/j.1744-6570.2010.01207.x</a:t>
            </a:r>
            <a:endParaRPr lang="en-US" sz="1200" b="0" dirty="0">
              <a:solidFill>
                <a:srgbClr val="000000"/>
              </a:solidFill>
              <a:highlight>
                <a:srgbClr val="FFFFFF"/>
              </a:highlight>
              <a:latin typeface="Calibri" panose="020F0502020204030204" pitchFamily="34" charset="0"/>
              <a:ea typeface="Corbel"/>
              <a:cs typeface="Calibri" panose="020F0502020204030204" pitchFamily="34" charset="0"/>
              <a:sym typeface="Corbel"/>
            </a:endParaRPr>
          </a:p>
          <a:p>
            <a:pPr indent="-252000">
              <a:spcAft>
                <a:spcPts val="600"/>
              </a:spcAft>
            </a:pPr>
            <a:r>
              <a:rPr lang="en-GB" sz="1200" dirty="0">
                <a:effectLst/>
                <a:latin typeface="Calibri" panose="020F0502020204030204" pitchFamily="34" charset="0"/>
                <a:ea typeface="Calibri" panose="020F0502020204030204" pitchFamily="34" charset="0"/>
                <a:cs typeface="Calibri" panose="020F0502020204030204" pitchFamily="34" charset="0"/>
              </a:rPr>
              <a:t>Cr</a:t>
            </a:r>
            <a:r>
              <a:rPr lang="en-GB" sz="120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anney, J., </a:t>
            </a:r>
            <a:r>
              <a:rPr lang="en-GB" sz="1200" dirty="0" err="1">
                <a:effectLst/>
                <a:highlight>
                  <a:srgbClr val="FFFFFF"/>
                </a:highlight>
                <a:latin typeface="Calibri" panose="020F0502020204030204" pitchFamily="34" charset="0"/>
                <a:ea typeface="Calibri" panose="020F0502020204030204" pitchFamily="34" charset="0"/>
                <a:cs typeface="Calibri" panose="020F0502020204030204" pitchFamily="34" charset="0"/>
              </a:rPr>
              <a:t>Botwood</a:t>
            </a:r>
            <a:r>
              <a:rPr lang="en-GB" sz="120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L, &amp; Morris, S. (2012). </a:t>
            </a:r>
            <a:r>
              <a:rPr lang="en-GB" sz="1200" i="1"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National standards for psychological literacy and global citizenship: Outcomes of undergraduate psychology education</a:t>
            </a:r>
            <a:r>
              <a:rPr lang="en-GB" sz="120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Final peer-reviewed report of ALTC/OLT National Teaching Fellowship. Retrieved from</a:t>
            </a:r>
            <a:r>
              <a:rPr lang="en-GB" sz="1200" u="none" strike="noStrike" dirty="0">
                <a:solidFill>
                  <a:srgbClr val="0000FF"/>
                </a:solidFill>
                <a:effectLst/>
                <a:highlight>
                  <a:srgbClr val="FFFFFF"/>
                </a:highlight>
                <a:latin typeface="Calibri" panose="020F0502020204030204" pitchFamily="34" charset="0"/>
                <a:ea typeface="Calibri" panose="020F0502020204030204" pitchFamily="34" charset="0"/>
                <a:cs typeface="Calibri" panose="020F0502020204030204" pitchFamily="34" charset="0"/>
                <a:hlinkClick r:id="rId4"/>
              </a:rPr>
              <a:t> </a:t>
            </a:r>
            <a:r>
              <a:rPr lang="en-GB" sz="1200" u="sng" dirty="0">
                <a:solidFill>
                  <a:srgbClr val="1155CC"/>
                </a:solidFill>
                <a:effectLst/>
                <a:highlight>
                  <a:srgbClr val="FFFFFF"/>
                </a:highlight>
                <a:latin typeface="Calibri" panose="020F0502020204030204" pitchFamily="34" charset="0"/>
                <a:ea typeface="Calibri" panose="020F0502020204030204" pitchFamily="34" charset="0"/>
                <a:cs typeface="Calibri" panose="020F0502020204030204" pitchFamily="34" charset="0"/>
                <a:hlinkClick r:id="rId5"/>
              </a:rPr>
              <a:t>https://groups.psychology.org.au/Assets/Files/Cranney_NTF_Final_Report_231112_Final_pdf.pdf</a:t>
            </a:r>
            <a:endParaRPr lang="en-GB" sz="1200" u="sng" dirty="0">
              <a:solidFill>
                <a:srgbClr val="1155CC"/>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indent="-252000">
              <a:spcAft>
                <a:spcPts val="600"/>
              </a:spcAft>
            </a:pPr>
            <a:r>
              <a:rPr lang="en-GB" sz="1200" dirty="0">
                <a:effectLst/>
                <a:latin typeface="Calibri" panose="020F0502020204030204" pitchFamily="34" charset="0"/>
                <a:ea typeface="Calibri" panose="020F0502020204030204" pitchFamily="34" charset="0"/>
              </a:rPr>
              <a:t>International Project on Competence in Psychology (2016). I</a:t>
            </a:r>
            <a:r>
              <a:rPr lang="en-GB" sz="1200" i="1" dirty="0">
                <a:effectLst/>
                <a:latin typeface="Calibri" panose="020F0502020204030204" pitchFamily="34" charset="0"/>
                <a:ea typeface="Calibri" panose="020F0502020204030204" pitchFamily="34" charset="0"/>
              </a:rPr>
              <a:t>nternational  declaration  on core competencies in professional psychology</a:t>
            </a:r>
            <a:r>
              <a:rPr lang="en-GB" sz="1200" dirty="0">
                <a:effectLst/>
                <a:latin typeface="Calibri" panose="020F0502020204030204" pitchFamily="34" charset="0"/>
                <a:ea typeface="Calibri" panose="020F0502020204030204" pitchFamily="34" charset="0"/>
              </a:rPr>
              <a:t>. </a:t>
            </a:r>
            <a:r>
              <a:rPr lang="en-GB" sz="1200" u="sng" dirty="0">
                <a:solidFill>
                  <a:srgbClr val="1155CC"/>
                </a:solidFill>
                <a:effectLst/>
                <a:latin typeface="Calibri" panose="020F0502020204030204" pitchFamily="34" charset="0"/>
                <a:ea typeface="Calibri" panose="020F0502020204030204" pitchFamily="34" charset="0"/>
                <a:hlinkClick r:id="rId6"/>
              </a:rPr>
              <a:t>https://www.iupsys.net/wp-content/uploads/2021/09/the-international-declaration-on-core-competences-in-professional-psychology-1.pdf</a:t>
            </a:r>
            <a:endParaRPr lang="en-GB" sz="1200" u="sng" dirty="0">
              <a:solidFill>
                <a:srgbClr val="1155CC"/>
              </a:solidFill>
              <a:latin typeface="Calibri" panose="020F0502020204030204" pitchFamily="34" charset="0"/>
              <a:ea typeface="Calibri" panose="020F0502020204030204" pitchFamily="34" charset="0"/>
            </a:endParaRPr>
          </a:p>
          <a:p>
            <a:pPr indent="-252000">
              <a:spcAft>
                <a:spcPts val="600"/>
              </a:spcAft>
            </a:pPr>
            <a:r>
              <a:rPr lang="en-GB" sz="1200" dirty="0" err="1">
                <a:effectLst/>
                <a:latin typeface="Calibri" panose="020F0502020204030204" pitchFamily="34" charset="0"/>
                <a:ea typeface="Calibri" panose="020F0502020204030204" pitchFamily="34" charset="0"/>
              </a:rPr>
              <a:t>Narciss</a:t>
            </a:r>
            <a:r>
              <a:rPr lang="en-GB" sz="1200" dirty="0">
                <a:effectLst/>
                <a:latin typeface="Calibri" panose="020F0502020204030204" pitchFamily="34" charset="0"/>
                <a:ea typeface="Calibri" panose="020F0502020204030204" pitchFamily="34" charset="0"/>
              </a:rPr>
              <a:t>, S., &amp; </a:t>
            </a:r>
            <a:r>
              <a:rPr lang="en-GB" sz="1200" dirty="0" err="1">
                <a:effectLst/>
                <a:latin typeface="Calibri" panose="020F0502020204030204" pitchFamily="34" charset="0"/>
                <a:ea typeface="Calibri" panose="020F0502020204030204" pitchFamily="34" charset="0"/>
              </a:rPr>
              <a:t>Zumbach</a:t>
            </a:r>
            <a:r>
              <a:rPr lang="en-GB" sz="1200" dirty="0">
                <a:effectLst/>
                <a:latin typeface="Calibri" panose="020F0502020204030204" pitchFamily="34" charset="0"/>
                <a:ea typeface="Calibri" panose="020F0502020204030204" pitchFamily="34" charset="0"/>
              </a:rPr>
              <a:t>, R. G. (2022). </a:t>
            </a:r>
            <a:r>
              <a:rPr lang="en-GB" sz="1200" i="1" dirty="0">
                <a:effectLst/>
                <a:latin typeface="Calibri" panose="020F0502020204030204" pitchFamily="34" charset="0"/>
                <a:ea typeface="Calibri" panose="020F0502020204030204" pitchFamily="34" charset="0"/>
              </a:rPr>
              <a:t>Psychology in teacher education</a:t>
            </a:r>
            <a:r>
              <a:rPr lang="en-GB" sz="1200" dirty="0">
                <a:effectLst/>
                <a:latin typeface="Calibri" panose="020F0502020204030204" pitchFamily="34" charset="0"/>
                <a:ea typeface="Calibri" panose="020F0502020204030204" pitchFamily="34" charset="0"/>
              </a:rPr>
              <a:t>. In J. </a:t>
            </a:r>
            <a:r>
              <a:rPr lang="en-GB" sz="1200" dirty="0" err="1">
                <a:effectLst/>
                <a:latin typeface="Calibri" panose="020F0502020204030204" pitchFamily="34" charset="0"/>
                <a:ea typeface="Calibri" panose="020F0502020204030204" pitchFamily="34" charset="0"/>
              </a:rPr>
              <a:t>Zumbach</a:t>
            </a:r>
            <a:r>
              <a:rPr lang="en-GB" sz="1200" dirty="0">
                <a:effectLst/>
                <a:latin typeface="Calibri" panose="020F0502020204030204" pitchFamily="34" charset="0"/>
                <a:ea typeface="Calibri" panose="020F0502020204030204" pitchFamily="34" charset="0"/>
              </a:rPr>
              <a:t>, D. Bernstein, S. </a:t>
            </a:r>
            <a:r>
              <a:rPr lang="en-GB" sz="1200" dirty="0" err="1">
                <a:effectLst/>
                <a:latin typeface="Calibri" panose="020F0502020204030204" pitchFamily="34" charset="0"/>
                <a:ea typeface="Calibri" panose="020F0502020204030204" pitchFamily="34" charset="0"/>
              </a:rPr>
              <a:t>Narciss</a:t>
            </a:r>
            <a:r>
              <a:rPr lang="en-GB" sz="1200" dirty="0">
                <a:effectLst/>
                <a:latin typeface="Calibri" panose="020F0502020204030204" pitchFamily="34" charset="0"/>
                <a:ea typeface="Calibri" panose="020F0502020204030204" pitchFamily="34" charset="0"/>
              </a:rPr>
              <a:t>,  &amp; P. </a:t>
            </a:r>
            <a:r>
              <a:rPr lang="en-GB" sz="1200" dirty="0" err="1">
                <a:effectLst/>
                <a:latin typeface="Calibri" panose="020F0502020204030204" pitchFamily="34" charset="0"/>
                <a:ea typeface="Calibri" panose="020F0502020204030204" pitchFamily="34" charset="0"/>
              </a:rPr>
              <a:t>Marsido</a:t>
            </a:r>
            <a:r>
              <a:rPr lang="en-GB" sz="1200" dirty="0">
                <a:effectLst/>
                <a:latin typeface="Calibri" panose="020F0502020204030204" pitchFamily="34" charset="0"/>
                <a:ea typeface="Calibri" panose="020F0502020204030204" pitchFamily="34" charset="0"/>
              </a:rPr>
              <a:t> (Eds.), International handbook  of psychology learning  and teaching (pp.807-846). Springer</a:t>
            </a:r>
          </a:p>
          <a:p>
            <a:pPr indent="-252000">
              <a:spcAft>
                <a:spcPts val="600"/>
              </a:spcAft>
            </a:pPr>
            <a:r>
              <a:rPr lang="en-GB" sz="1200" dirty="0">
                <a:effectLst/>
                <a:latin typeface="Calibri" panose="020F0502020204030204" pitchFamily="34" charset="0"/>
                <a:ea typeface="Calibri" panose="020F0502020204030204" pitchFamily="34" charset="0"/>
              </a:rPr>
              <a:t>No</a:t>
            </a:r>
            <a:r>
              <a:rPr lang="en-GB" sz="1200" dirty="0">
                <a:effectLst/>
                <a:highlight>
                  <a:srgbClr val="FFFFFF"/>
                </a:highlight>
                <a:latin typeface="Calibri" panose="020F0502020204030204" pitchFamily="34" charset="0"/>
                <a:ea typeface="Calibri" panose="020F0502020204030204" pitchFamily="34" charset="0"/>
              </a:rPr>
              <a:t>lan, S. A., Cranney, J., </a:t>
            </a:r>
            <a:r>
              <a:rPr lang="en-GB" sz="1200" dirty="0" err="1">
                <a:effectLst/>
                <a:highlight>
                  <a:srgbClr val="FFFFFF"/>
                </a:highlight>
                <a:latin typeface="Calibri" panose="020F0502020204030204" pitchFamily="34" charset="0"/>
                <a:ea typeface="Calibri" panose="020F0502020204030204" pitchFamily="34" charset="0"/>
              </a:rPr>
              <a:t>Narciss</a:t>
            </a:r>
            <a:r>
              <a:rPr lang="en-GB" sz="1200" dirty="0">
                <a:effectLst/>
                <a:highlight>
                  <a:srgbClr val="FFFFFF"/>
                </a:highlight>
                <a:latin typeface="Calibri" panose="020F0502020204030204" pitchFamily="34" charset="0"/>
                <a:ea typeface="Calibri" panose="020F0502020204030204" pitchFamily="34" charset="0"/>
              </a:rPr>
              <a:t>, S., Machin, T., </a:t>
            </a:r>
            <a:r>
              <a:rPr lang="en-GB" sz="1200" dirty="0" err="1">
                <a:effectLst/>
                <a:highlight>
                  <a:srgbClr val="FFFFFF"/>
                </a:highlight>
                <a:latin typeface="Calibri" panose="020F0502020204030204" pitchFamily="34" charset="0"/>
                <a:ea typeface="Calibri" panose="020F0502020204030204" pitchFamily="34" charset="0"/>
              </a:rPr>
              <a:t>Gullifer</a:t>
            </a:r>
            <a:r>
              <a:rPr lang="en-GB" sz="1200" dirty="0">
                <a:effectLst/>
                <a:highlight>
                  <a:srgbClr val="FFFFFF"/>
                </a:highlight>
                <a:latin typeface="Calibri" panose="020F0502020204030204" pitchFamily="34" charset="0"/>
                <a:ea typeface="Calibri" panose="020F0502020204030204" pitchFamily="34" charset="0"/>
              </a:rPr>
              <a:t>, J., </a:t>
            </a:r>
            <a:r>
              <a:rPr lang="en-GB" sz="1200" dirty="0" err="1">
                <a:effectLst/>
                <a:highlight>
                  <a:srgbClr val="FFFFFF"/>
                </a:highlight>
                <a:latin typeface="Calibri" panose="020F0502020204030204" pitchFamily="34" charset="0"/>
                <a:ea typeface="Calibri" panose="020F0502020204030204" pitchFamily="34" charset="0"/>
              </a:rPr>
              <a:t>Goedeke</a:t>
            </a:r>
            <a:r>
              <a:rPr lang="en-GB" sz="1200" dirty="0">
                <a:effectLst/>
                <a:highlight>
                  <a:srgbClr val="FFFFFF"/>
                </a:highlight>
                <a:latin typeface="Calibri" panose="020F0502020204030204" pitchFamily="34" charset="0"/>
                <a:ea typeface="Calibri" panose="020F0502020204030204" pitchFamily="34" charset="0"/>
              </a:rPr>
              <a:t>, S., de Souza, L. K., Job, R., Jia, F., Foster, L., Hulme, J., Iliescu, D., Ju, X., Kojima, H., Kumar, A., </a:t>
            </a:r>
            <a:r>
              <a:rPr lang="en-GB" sz="1200" dirty="0" err="1">
                <a:effectLst/>
                <a:highlight>
                  <a:srgbClr val="FFFFFF"/>
                </a:highlight>
                <a:latin typeface="Calibri" panose="020F0502020204030204" pitchFamily="34" charset="0"/>
                <a:ea typeface="Calibri" panose="020F0502020204030204" pitchFamily="34" charset="0"/>
              </a:rPr>
              <a:t>Tchombe</a:t>
            </a:r>
            <a:r>
              <a:rPr lang="en-GB" sz="1200" dirty="0">
                <a:effectLst/>
                <a:highlight>
                  <a:srgbClr val="FFFFFF"/>
                </a:highlight>
                <a:latin typeface="Calibri" panose="020F0502020204030204" pitchFamily="34" charset="0"/>
                <a:ea typeface="Calibri" panose="020F0502020204030204" pitchFamily="34" charset="0"/>
              </a:rPr>
              <a:t>, T., </a:t>
            </a:r>
            <a:r>
              <a:rPr lang="en-GB" sz="1200" dirty="0" err="1">
                <a:effectLst/>
                <a:highlight>
                  <a:srgbClr val="FFFFFF"/>
                </a:highlight>
                <a:latin typeface="Calibri" panose="020F0502020204030204" pitchFamily="34" charset="0"/>
                <a:ea typeface="Calibri" panose="020F0502020204030204" pitchFamily="34" charset="0"/>
              </a:rPr>
              <a:t>Waitoki</a:t>
            </a:r>
            <a:r>
              <a:rPr lang="en-GB" sz="1200" dirty="0">
                <a:effectLst/>
                <a:highlight>
                  <a:srgbClr val="FFFFFF"/>
                </a:highlight>
                <a:latin typeface="Calibri" panose="020F0502020204030204" pitchFamily="34" charset="0"/>
                <a:ea typeface="Calibri" panose="020F0502020204030204" pitchFamily="34" charset="0"/>
              </a:rPr>
              <a:t>, M., &amp; IRGUPO.1 (in prep). </a:t>
            </a:r>
            <a:r>
              <a:rPr lang="en-GB" sz="1200" i="1" dirty="0">
                <a:effectLst/>
                <a:highlight>
                  <a:srgbClr val="FFFFFF"/>
                </a:highlight>
                <a:latin typeface="Calibri" panose="020F0502020204030204" pitchFamily="34" charset="0"/>
                <a:ea typeface="Calibri" panose="020F0502020204030204" pitchFamily="34" charset="0"/>
              </a:rPr>
              <a:t>Beta.R1 Version: International Undergraduate Foundational Psychology Competences</a:t>
            </a:r>
            <a:r>
              <a:rPr lang="en-GB" sz="1200" dirty="0">
                <a:effectLst/>
                <a:highlight>
                  <a:srgbClr val="FFFFFF"/>
                </a:highlight>
                <a:latin typeface="Calibri" panose="020F0502020204030204" pitchFamily="34" charset="0"/>
                <a:ea typeface="Calibri" panose="020F0502020204030204" pitchFamily="34" charset="0"/>
              </a:rPr>
              <a:t>. Preprint available at </a:t>
            </a:r>
            <a:r>
              <a:rPr lang="en-GB" sz="1200" dirty="0">
                <a:effectLst/>
                <a:latin typeface="Calibri" panose="020F0502020204030204" pitchFamily="34" charset="0"/>
                <a:ea typeface="Calibri" panose="020F0502020204030204" pitchFamily="34" charset="0"/>
              </a:rPr>
              <a:t>osf.io/6y38x/</a:t>
            </a:r>
          </a:p>
          <a:p>
            <a:pPr indent="-252000">
              <a:spcAft>
                <a:spcPts val="600"/>
              </a:spcAft>
            </a:pPr>
            <a:r>
              <a:rPr lang="en-GB" sz="1200" dirty="0">
                <a:effectLst/>
                <a:latin typeface="Calibri" panose="020F0502020204030204" pitchFamily="34" charset="0"/>
                <a:ea typeface="Calibri" panose="020F0502020204030204" pitchFamily="34" charset="0"/>
                <a:cs typeface="Calibri" panose="020F0502020204030204" pitchFamily="34" charset="0"/>
              </a:rPr>
              <a:t>United Nations Department of Global Communications (2023). </a:t>
            </a:r>
            <a:r>
              <a:rPr lang="en-GB" sz="1200" i="1" dirty="0">
                <a:effectLst/>
                <a:latin typeface="Calibri" panose="020F0502020204030204" pitchFamily="34" charset="0"/>
                <a:ea typeface="Calibri" panose="020F0502020204030204" pitchFamily="34" charset="0"/>
                <a:cs typeface="Calibri" panose="020F0502020204030204" pitchFamily="34" charset="0"/>
              </a:rPr>
              <a:t>Sustainable development goals: Guidelines for the use of the SDG logo including the colour wheel, and 17 icons</a:t>
            </a:r>
            <a:r>
              <a:rPr lang="en-GB" sz="1200" dirty="0">
                <a:effectLst/>
                <a:latin typeface="Calibri" panose="020F0502020204030204" pitchFamily="34" charset="0"/>
                <a:ea typeface="Calibri" panose="020F0502020204030204" pitchFamily="34" charset="0"/>
                <a:cs typeface="Calibri" panose="020F0502020204030204" pitchFamily="34" charset="0"/>
              </a:rPr>
              <a:t>. </a:t>
            </a:r>
            <a:r>
              <a:rPr lang="en-GB" sz="1200" u="sng" dirty="0">
                <a:solidFill>
                  <a:srgbClr val="1155CC"/>
                </a:solidFill>
                <a:effectLst/>
                <a:latin typeface="Calibri" panose="020F0502020204030204" pitchFamily="34" charset="0"/>
                <a:ea typeface="Calibri" panose="020F0502020204030204" pitchFamily="34" charset="0"/>
                <a:cs typeface="Calibri" panose="020F0502020204030204" pitchFamily="34" charset="0"/>
                <a:hlinkClick r:id="rId7"/>
              </a:rPr>
              <a:t>https://www.un.org/sustainabledevelopment/wp-content/uploads/2019/01/SDG_Guidelines_AUG_2019_Final.pdf</a:t>
            </a:r>
            <a:endParaRPr lang="en-GB" sz="1200" u="sng" dirty="0">
              <a:solidFill>
                <a:srgbClr val="1155CC"/>
              </a:solidFill>
              <a:effectLst/>
              <a:latin typeface="Calibri" panose="020F0502020204030204" pitchFamily="34" charset="0"/>
              <a:ea typeface="Calibri" panose="020F0502020204030204" pitchFamily="34" charset="0"/>
              <a:cs typeface="Calibri" panose="020F0502020204030204" pitchFamily="34" charset="0"/>
            </a:endParaRPr>
          </a:p>
          <a:p>
            <a:pPr indent="-252000">
              <a:spcAft>
                <a:spcPts val="600"/>
              </a:spcAft>
            </a:pPr>
            <a:r>
              <a:rPr lang="en-GB" sz="1200" dirty="0">
                <a:solidFill>
                  <a:srgbClr val="002060"/>
                </a:solidFill>
                <a:latin typeface="Calibri" panose="020F0502020204030204" pitchFamily="34" charset="0"/>
                <a:cs typeface="Calibri" panose="020F0502020204030204" pitchFamily="34" charset="0"/>
              </a:rPr>
              <a:t>University of British Columbia (UBC). (n.d.). Positionality and intersectionality. </a:t>
            </a:r>
            <a:r>
              <a:rPr lang="en-GB" sz="1200" dirty="0">
                <a:solidFill>
                  <a:srgbClr val="002060"/>
                </a:solidFill>
                <a:latin typeface="Calibri" panose="020F0502020204030204" pitchFamily="34" charset="0"/>
                <a:cs typeface="Calibri" panose="020F0502020204030204" pitchFamily="34" charset="0"/>
                <a:hlinkClick r:id="rId8"/>
              </a:rPr>
              <a:t>https://indigenousinitiatives.ctlt.ubc.ca/classroom-climate/positionality-and-intersectionality/</a:t>
            </a:r>
            <a:r>
              <a:rPr lang="en-GB" sz="1200" dirty="0">
                <a:solidFill>
                  <a:srgbClr val="002060"/>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16836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CF34AB-4091-60FD-20BC-EFC6180A0E9B}"/>
              </a:ext>
            </a:extLst>
          </p:cNvPr>
          <p:cNvSpPr>
            <a:spLocks noGrp="1"/>
          </p:cNvSpPr>
          <p:nvPr>
            <p:ph type="body" idx="1"/>
          </p:nvPr>
        </p:nvSpPr>
        <p:spPr/>
        <p:txBody>
          <a:bodyPr/>
          <a:lstStyle/>
          <a:p>
            <a:r>
              <a:rPr lang="en-GB" dirty="0"/>
              <a:t>ICUPO information and ICUP pre-print</a:t>
            </a:r>
          </a:p>
        </p:txBody>
      </p:sp>
      <p:sp>
        <p:nvSpPr>
          <p:cNvPr id="4" name="Slide Number Placeholder 3">
            <a:extLst>
              <a:ext uri="{FF2B5EF4-FFF2-40B4-BE49-F238E27FC236}">
                <a16:creationId xmlns:a16="http://schemas.microsoft.com/office/drawing/2014/main" id="{23A07CB8-933C-CBF7-2017-E83C460A379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dirty="0"/>
          </a:p>
        </p:txBody>
      </p:sp>
      <p:sp>
        <p:nvSpPr>
          <p:cNvPr id="5" name="Title 4">
            <a:extLst>
              <a:ext uri="{FF2B5EF4-FFF2-40B4-BE49-F238E27FC236}">
                <a16:creationId xmlns:a16="http://schemas.microsoft.com/office/drawing/2014/main" id="{46865C67-B936-9D44-E005-2ADA2C3FAE59}"/>
              </a:ext>
            </a:extLst>
          </p:cNvPr>
          <p:cNvSpPr>
            <a:spLocks noGrp="1"/>
          </p:cNvSpPr>
          <p:nvPr>
            <p:ph type="title"/>
          </p:nvPr>
        </p:nvSpPr>
        <p:spPr/>
        <p:txBody>
          <a:bodyPr/>
          <a:lstStyle/>
          <a:p>
            <a:r>
              <a:rPr lang="en-GB" dirty="0"/>
              <a:t>Links to all information</a:t>
            </a:r>
          </a:p>
        </p:txBody>
      </p:sp>
      <p:pic>
        <p:nvPicPr>
          <p:cNvPr id="6" name="Picture 5">
            <a:extLst>
              <a:ext uri="{FF2B5EF4-FFF2-40B4-BE49-F238E27FC236}">
                <a16:creationId xmlns:a16="http://schemas.microsoft.com/office/drawing/2014/main" id="{75DF1408-86D2-65A6-A4D7-7ADA84B9E429}"/>
              </a:ext>
            </a:extLst>
          </p:cNvPr>
          <p:cNvPicPr>
            <a:picLocks noChangeAspect="1"/>
          </p:cNvPicPr>
          <p:nvPr/>
        </p:nvPicPr>
        <p:blipFill>
          <a:blip r:embed="rId2"/>
          <a:stretch>
            <a:fillRect/>
          </a:stretch>
        </p:blipFill>
        <p:spPr>
          <a:xfrm>
            <a:off x="880710" y="1705790"/>
            <a:ext cx="2770224" cy="2770224"/>
          </a:xfrm>
          <a:prstGeom prst="rect">
            <a:avLst/>
          </a:prstGeom>
        </p:spPr>
      </p:pic>
      <p:sp>
        <p:nvSpPr>
          <p:cNvPr id="8" name="Text Placeholder 7">
            <a:extLst>
              <a:ext uri="{FF2B5EF4-FFF2-40B4-BE49-F238E27FC236}">
                <a16:creationId xmlns:a16="http://schemas.microsoft.com/office/drawing/2014/main" id="{4E6AD79A-7303-A1DB-9371-DE261C7F25FD}"/>
              </a:ext>
            </a:extLst>
          </p:cNvPr>
          <p:cNvSpPr>
            <a:spLocks noGrp="1"/>
          </p:cNvSpPr>
          <p:nvPr>
            <p:ph type="body" idx="2"/>
          </p:nvPr>
        </p:nvSpPr>
        <p:spPr/>
        <p:txBody>
          <a:bodyPr/>
          <a:lstStyle/>
          <a:p>
            <a:pPr marL="80010" indent="0">
              <a:buNone/>
            </a:pPr>
            <a:r>
              <a:rPr lang="en-GB" dirty="0"/>
              <a:t>Citation: Nolan, S. A., Cranney,  J., </a:t>
            </a:r>
            <a:r>
              <a:rPr lang="en-GB" dirty="0" err="1"/>
              <a:t>Narciss</a:t>
            </a:r>
            <a:r>
              <a:rPr lang="en-GB" dirty="0"/>
              <a:t>,  S., Machin, T., </a:t>
            </a:r>
            <a:r>
              <a:rPr lang="en-GB" dirty="0" err="1"/>
              <a:t>Gullifer</a:t>
            </a:r>
            <a:r>
              <a:rPr lang="en-GB" dirty="0"/>
              <a:t>, J., </a:t>
            </a:r>
            <a:r>
              <a:rPr lang="en-GB" dirty="0" err="1"/>
              <a:t>Goedeke</a:t>
            </a:r>
            <a:r>
              <a:rPr lang="en-GB" dirty="0"/>
              <a:t>,  S., de Souza, L. K., Job, R., Jia, F., Foster, L., Hulme, J., Iliescu, D., Ju, X., Kojima, H., Kumar, A., </a:t>
            </a:r>
            <a:r>
              <a:rPr lang="en-GB" dirty="0" err="1"/>
              <a:t>Tchombe</a:t>
            </a:r>
            <a:r>
              <a:rPr lang="en-GB" dirty="0"/>
              <a:t>,  T., </a:t>
            </a:r>
            <a:r>
              <a:rPr lang="en-GB" dirty="0" err="1"/>
              <a:t>Waitoki</a:t>
            </a:r>
            <a:r>
              <a:rPr lang="en-GB" dirty="0"/>
              <a:t>,  M., &amp; IRGUPO.1 (in prep). Beta.R1  Version: International  Competences  for Undergraduate  Psychology (ICUP). Preprint available at </a:t>
            </a:r>
            <a:r>
              <a:rPr lang="en-GB" dirty="0">
                <a:hlinkClick r:id="rId3"/>
              </a:rPr>
              <a:t>https://osf.io/fq2xg</a:t>
            </a:r>
            <a:r>
              <a:rPr lang="en-GB" dirty="0"/>
              <a:t> </a:t>
            </a:r>
          </a:p>
          <a:p>
            <a:endParaRPr lang="en-GB" dirty="0"/>
          </a:p>
        </p:txBody>
      </p:sp>
    </p:spTree>
    <p:extLst>
      <p:ext uri="{BB962C8B-B14F-4D97-AF65-F5344CB8AC3E}">
        <p14:creationId xmlns:p14="http://schemas.microsoft.com/office/powerpoint/2010/main" val="2954507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D3C30D-C46A-E483-75B3-57911C5805B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dirty="0"/>
          </a:p>
        </p:txBody>
      </p:sp>
      <p:sp>
        <p:nvSpPr>
          <p:cNvPr id="3" name="Title 2">
            <a:extLst>
              <a:ext uri="{FF2B5EF4-FFF2-40B4-BE49-F238E27FC236}">
                <a16:creationId xmlns:a16="http://schemas.microsoft.com/office/drawing/2014/main" id="{EE0B5D04-DBE8-DD93-F657-71389DF4FA97}"/>
              </a:ext>
            </a:extLst>
          </p:cNvPr>
          <p:cNvSpPr>
            <a:spLocks noGrp="1"/>
          </p:cNvSpPr>
          <p:nvPr>
            <p:ph type="title"/>
          </p:nvPr>
        </p:nvSpPr>
        <p:spPr/>
        <p:txBody>
          <a:bodyPr/>
          <a:lstStyle/>
          <a:p>
            <a:r>
              <a:rPr lang="en-GB" dirty="0"/>
              <a:t>ICUPO – International Collaboration on Undergraduate Psychology Outcomes</a:t>
            </a:r>
          </a:p>
        </p:txBody>
      </p:sp>
      <p:sp>
        <p:nvSpPr>
          <p:cNvPr id="4" name="Text Placeholder 3">
            <a:extLst>
              <a:ext uri="{FF2B5EF4-FFF2-40B4-BE49-F238E27FC236}">
                <a16:creationId xmlns:a16="http://schemas.microsoft.com/office/drawing/2014/main" id="{1CD38645-DD2A-D7E1-A34A-469317FA3F01}"/>
              </a:ext>
            </a:extLst>
          </p:cNvPr>
          <p:cNvSpPr>
            <a:spLocks noGrp="1"/>
          </p:cNvSpPr>
          <p:nvPr>
            <p:ph type="body" idx="1"/>
          </p:nvPr>
        </p:nvSpPr>
        <p:spPr/>
        <p:txBody>
          <a:bodyPr/>
          <a:lstStyle/>
          <a:p>
            <a:pPr marL="114300" lvl="0" indent="0" algn="l" rtl="0">
              <a:lnSpc>
                <a:spcPct val="107000"/>
              </a:lnSpc>
              <a:spcBef>
                <a:spcPts val="600"/>
              </a:spcBef>
              <a:spcAft>
                <a:spcPts val="0"/>
              </a:spcAft>
              <a:buSzPct val="81447"/>
              <a:buNone/>
            </a:pPr>
            <a:r>
              <a:rPr lang="en-US" b="1" dirty="0">
                <a:latin typeface="Corbel"/>
                <a:ea typeface="Corbel"/>
                <a:cs typeface="Corbel"/>
                <a:sym typeface="Corbel"/>
              </a:rPr>
              <a:t>Rationale</a:t>
            </a:r>
            <a:r>
              <a:rPr lang="en-US" dirty="0">
                <a:latin typeface="Corbel"/>
                <a:ea typeface="Corbel"/>
                <a:cs typeface="Corbel"/>
                <a:sym typeface="Corbel"/>
              </a:rPr>
              <a:t>: </a:t>
            </a:r>
          </a:p>
          <a:p>
            <a:pPr marL="687388" lvl="0" indent="-347663" algn="l" rtl="0">
              <a:lnSpc>
                <a:spcPct val="107000"/>
              </a:lnSpc>
              <a:spcBef>
                <a:spcPts val="600"/>
              </a:spcBef>
              <a:spcAft>
                <a:spcPts val="0"/>
              </a:spcAft>
              <a:buClr>
                <a:schemeClr val="dk1"/>
              </a:buClr>
              <a:buSzPct val="81447"/>
              <a:buFont typeface="Corbel"/>
              <a:buAutoNum type="alphaLcPeriod"/>
            </a:pP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Growing number of psychology programs worldwide (mobility, communication)</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687388" lvl="0" indent="-347663" algn="l" rtl="0">
              <a:lnSpc>
                <a:spcPct val="107000"/>
              </a:lnSpc>
              <a:spcBef>
                <a:spcPts val="1200"/>
              </a:spcBef>
              <a:spcAft>
                <a:spcPts val="0"/>
              </a:spcAft>
              <a:buClr>
                <a:schemeClr val="dk1"/>
              </a:buClr>
              <a:buSzPct val="81447"/>
              <a:buFont typeface="Corbel"/>
              <a:buAutoNum type="alphaLcPeriod"/>
            </a:pP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International </a:t>
            </a:r>
            <a:r>
              <a:rPr lang="en-US" sz="1600" i="1"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professional</a:t>
            </a: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psychology competences exist (IPCP, 2016), but not undergraduate/</a:t>
            </a:r>
            <a:r>
              <a:rPr lang="en-US" sz="1600" i="1"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foundational</a:t>
            </a: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687388" lvl="0" indent="-347663" algn="l" rtl="0">
              <a:lnSpc>
                <a:spcPct val="107000"/>
              </a:lnSpc>
              <a:spcBef>
                <a:spcPts val="1200"/>
              </a:spcBef>
              <a:spcAft>
                <a:spcPts val="0"/>
              </a:spcAft>
              <a:buClr>
                <a:schemeClr val="dk1"/>
              </a:buClr>
              <a:buSzPct val="81447"/>
              <a:buFont typeface="Corbel"/>
              <a:buAutoNum type="alphaLcPeriod"/>
            </a:pPr>
            <a:r>
              <a:rPr lang="en-US" sz="1600" i="1"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Multiple stakeholders</a:t>
            </a: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given diverse careers &amp; potential community impact</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687388" lvl="0" indent="-347663" algn="l" rtl="0">
              <a:lnSpc>
                <a:spcPct val="107000"/>
              </a:lnSpc>
              <a:spcBef>
                <a:spcPts val="1200"/>
              </a:spcBef>
              <a:spcAft>
                <a:spcPts val="0"/>
              </a:spcAft>
              <a:buClr>
                <a:schemeClr val="dk1"/>
              </a:buClr>
              <a:buSzPct val="81447"/>
              <a:buFont typeface="Corbel"/>
              <a:buAutoNum type="alphaLcPeriod"/>
            </a:pP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Consideration of current/future societal needs </a:t>
            </a:r>
            <a:r>
              <a:rPr lang="en-US" sz="1100" b="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(Campion et al., 2011; </a:t>
            </a:r>
            <a:r>
              <a:rPr lang="en-US" sz="1100" b="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Narciss</a:t>
            </a:r>
            <a:r>
              <a:rPr lang="en-US" sz="1100" b="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&amp; </a:t>
            </a:r>
            <a:r>
              <a:rPr lang="en-US" sz="1100" b="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Zumbach</a:t>
            </a:r>
            <a:r>
              <a:rPr lang="en-US" sz="1100" b="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2022)</a:t>
            </a:r>
            <a:endParaRPr lang="en-US" sz="11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endParaRPr>
          </a:p>
          <a:p>
            <a:pPr marL="339725" lvl="0" indent="0" algn="l" rtl="0">
              <a:lnSpc>
                <a:spcPct val="107000"/>
              </a:lnSpc>
              <a:spcBef>
                <a:spcPts val="1200"/>
              </a:spcBef>
              <a:spcAft>
                <a:spcPts val="0"/>
              </a:spcAft>
              <a:buSzPct val="151260"/>
              <a:buNone/>
            </a:pP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Note</a:t>
            </a:r>
            <a:r>
              <a:rPr lang="en-US" sz="160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t>
            </a:r>
            <a:r>
              <a:rPr lang="en-US" sz="1600" i="1"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rPr>
              <a:t>n</a:t>
            </a:r>
            <a:r>
              <a:rPr lang="en-US" sz="1600" i="1"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ational differences</a:t>
            </a:r>
            <a:r>
              <a:rPr lang="en-US" sz="160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in: (</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rPr>
              <a:t>1) </a:t>
            </a:r>
            <a:r>
              <a:rPr lang="en-US" sz="1600" b="0" u="sng"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aims*</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of UG programs; (2) </a:t>
            </a:r>
            <a:r>
              <a:rPr lang="en-US" sz="1600" b="0" u="sng"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who become psychologists; (3) existence of national psychology-specifi</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rPr>
              <a:t>c </a:t>
            </a:r>
            <a:r>
              <a:rPr lang="en-US" sz="1600" b="0" u="sng"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regulation;</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(4) national needs/contexts.</a:t>
            </a:r>
            <a:endParaRPr lang="en-US" sz="1600" b="0" i="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endParaRPr lang="en-GB" dirty="0"/>
          </a:p>
        </p:txBody>
      </p:sp>
      <p:sp>
        <p:nvSpPr>
          <p:cNvPr id="5" name="TextBox 4">
            <a:extLst>
              <a:ext uri="{FF2B5EF4-FFF2-40B4-BE49-F238E27FC236}">
                <a16:creationId xmlns:a16="http://schemas.microsoft.com/office/drawing/2014/main" id="{6D4C4C5A-823E-37EF-F0F4-E7C876E893AE}"/>
              </a:ext>
            </a:extLst>
          </p:cNvPr>
          <p:cNvSpPr txBox="1"/>
          <p:nvPr/>
        </p:nvSpPr>
        <p:spPr>
          <a:xfrm>
            <a:off x="269357" y="4671237"/>
            <a:ext cx="4621619" cy="307777"/>
          </a:xfrm>
          <a:prstGeom prst="rect">
            <a:avLst/>
          </a:prstGeom>
          <a:noFill/>
        </p:spPr>
        <p:txBody>
          <a:bodyPr wrap="square" rtlCol="0">
            <a:spAutoFit/>
          </a:bodyPr>
          <a:lstStyle/>
          <a:p>
            <a:r>
              <a:rPr lang="en-GB" dirty="0">
                <a:hlinkClick r:id="rId2"/>
              </a:rPr>
              <a:t>Cranney, Dunn, Hulme, Nolan, Morris, &amp; Norris (2022)</a:t>
            </a:r>
            <a:endParaRPr lang="en-GB" dirty="0"/>
          </a:p>
        </p:txBody>
      </p:sp>
    </p:spTree>
    <p:extLst>
      <p:ext uri="{BB962C8B-B14F-4D97-AF65-F5344CB8AC3E}">
        <p14:creationId xmlns:p14="http://schemas.microsoft.com/office/powerpoint/2010/main" val="2606277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7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p>
            <a:pPr marL="0" lvl="0" indent="0" algn="l" rtl="0">
              <a:spcBef>
                <a:spcPts val="0"/>
              </a:spcBef>
              <a:spcAft>
                <a:spcPts val="0"/>
              </a:spcAft>
              <a:buNone/>
            </a:pPr>
            <a:r>
              <a:rPr lang="en-US"/>
              <a:t>International </a:t>
            </a:r>
            <a:r>
              <a:rPr lang="en-US" i="1"/>
              <a:t>Collaboration</a:t>
            </a:r>
            <a:r>
              <a:rPr lang="en-US"/>
              <a:t> on UG Psychology Outcomes</a:t>
            </a:r>
            <a:endParaRPr/>
          </a:p>
        </p:txBody>
      </p:sp>
      <p:sp>
        <p:nvSpPr>
          <p:cNvPr id="235" name="Google Shape;235;p77"/>
          <p:cNvSpPr txBox="1">
            <a:spLocks noGrp="1"/>
          </p:cNvSpPr>
          <p:nvPr>
            <p:ph type="body" idx="1"/>
          </p:nvPr>
        </p:nvSpPr>
        <p:spPr>
          <a:xfrm>
            <a:off x="315105" y="929412"/>
            <a:ext cx="8253454" cy="3679691"/>
          </a:xfrm>
          <a:prstGeom prst="rect">
            <a:avLst/>
          </a:prstGeom>
          <a:noFill/>
          <a:ln>
            <a:noFill/>
          </a:ln>
        </p:spPr>
        <p:txBody>
          <a:bodyPr spcFirstLastPara="1" wrap="square" lIns="91425" tIns="45700" rIns="91425" bIns="45700" anchor="t" anchorCtr="0">
            <a:normAutofit/>
          </a:bodyPr>
          <a:lstStyle/>
          <a:p>
            <a:pPr marL="114300" lvl="0" indent="0" algn="l" rtl="0">
              <a:lnSpc>
                <a:spcPct val="107000"/>
              </a:lnSpc>
              <a:spcBef>
                <a:spcPts val="600"/>
              </a:spcBef>
              <a:spcAft>
                <a:spcPts val="0"/>
              </a:spcAft>
              <a:buSzPts val="1800"/>
              <a:buNone/>
            </a:pPr>
            <a:r>
              <a:rPr lang="en-US" sz="2400" b="1" dirty="0"/>
              <a:t>Aims</a:t>
            </a:r>
            <a:r>
              <a:rPr lang="en-US" sz="2400" dirty="0"/>
              <a:t>: </a:t>
            </a:r>
            <a:endParaRPr sz="2400" dirty="0"/>
          </a:p>
          <a:p>
            <a:pPr marL="796925" lvl="0" indent="-457200" algn="l" rtl="0">
              <a:lnSpc>
                <a:spcPct val="107000"/>
              </a:lnSpc>
              <a:spcBef>
                <a:spcPts val="600"/>
              </a:spcBef>
              <a:spcAft>
                <a:spcPts val="0"/>
              </a:spcAft>
              <a:buClr>
                <a:schemeClr val="dk1"/>
              </a:buClr>
              <a:buSzPts val="1800"/>
              <a:buFont typeface="Corbel"/>
              <a:buAutoNum type="alphaLcPeriod"/>
            </a:pPr>
            <a:r>
              <a:rPr lang="en-US" sz="2400" b="0" dirty="0">
                <a:latin typeface="Calibri" panose="020F0502020204030204" pitchFamily="34" charset="0"/>
                <a:ea typeface="Calibri" panose="020F0502020204030204" pitchFamily="34" charset="0"/>
                <a:cs typeface="Calibri" panose="020F0502020204030204" pitchFamily="34" charset="0"/>
              </a:rPr>
              <a:t>collaboratively create an international </a:t>
            </a:r>
            <a:r>
              <a:rPr lang="en-US" sz="2400" i="1" dirty="0">
                <a:latin typeface="Calibri" panose="020F0502020204030204" pitchFamily="34" charset="0"/>
                <a:ea typeface="Calibri" panose="020F0502020204030204" pitchFamily="34" charset="0"/>
                <a:cs typeface="Calibri" panose="020F0502020204030204" pitchFamily="34" charset="0"/>
              </a:rPr>
              <a:t>foundational psychology competence model </a:t>
            </a:r>
            <a:r>
              <a:rPr lang="en-US" sz="2400" b="0" dirty="0">
                <a:latin typeface="Calibri" panose="020F0502020204030204" pitchFamily="34" charset="0"/>
                <a:ea typeface="Calibri" panose="020F0502020204030204" pitchFamily="34" charset="0"/>
                <a:cs typeface="Calibri" panose="020F0502020204030204" pitchFamily="34" charset="0"/>
              </a:rPr>
              <a:t>for UG level</a:t>
            </a:r>
            <a:endParaRPr sz="2400" b="0" dirty="0">
              <a:latin typeface="Calibri" panose="020F0502020204030204" pitchFamily="34" charset="0"/>
              <a:ea typeface="Calibri" panose="020F0502020204030204" pitchFamily="34" charset="0"/>
              <a:cs typeface="Calibri" panose="020F0502020204030204" pitchFamily="34" charset="0"/>
            </a:endParaRPr>
          </a:p>
          <a:p>
            <a:pPr marL="796925" lvl="0" indent="-457200" algn="l" rtl="0">
              <a:lnSpc>
                <a:spcPct val="107000"/>
              </a:lnSpc>
              <a:spcBef>
                <a:spcPts val="1200"/>
              </a:spcBef>
              <a:spcAft>
                <a:spcPts val="0"/>
              </a:spcAft>
              <a:buClr>
                <a:schemeClr val="dk1"/>
              </a:buClr>
              <a:buSzPts val="1800"/>
              <a:buFont typeface="Corbel"/>
              <a:buAutoNum type="alphaLcPeriod"/>
            </a:pPr>
            <a:r>
              <a:rPr lang="en-US" sz="2400" b="0" dirty="0">
                <a:latin typeface="Calibri" panose="020F0502020204030204" pitchFamily="34" charset="0"/>
                <a:ea typeface="Calibri" panose="020F0502020204030204" pitchFamily="34" charset="0"/>
                <a:cs typeface="Calibri" panose="020F0502020204030204" pitchFamily="34" charset="0"/>
              </a:rPr>
              <a:t>encourage/support adaptation to local/national contexts</a:t>
            </a:r>
            <a:r>
              <a:rPr lang="en-US" sz="2400" b="0" i="1" dirty="0">
                <a:latin typeface="Calibri" panose="020F0502020204030204" pitchFamily="34" charset="0"/>
                <a:ea typeface="Calibri" panose="020F0502020204030204" pitchFamily="34" charset="0"/>
                <a:cs typeface="Calibri" panose="020F0502020204030204" pitchFamily="34" charset="0"/>
              </a:rPr>
              <a:t>: </a:t>
            </a:r>
            <a:r>
              <a:rPr lang="en-US" sz="2400" b="0" i="1" u="sng" dirty="0">
                <a:latin typeface="Calibri" panose="020F0502020204030204" pitchFamily="34" charset="0"/>
                <a:ea typeface="Calibri" panose="020F0502020204030204" pitchFamily="34" charset="0"/>
                <a:cs typeface="Calibri" panose="020F0502020204030204" pitchFamily="34" charset="0"/>
              </a:rPr>
              <a:t>Guidance</a:t>
            </a:r>
            <a:r>
              <a:rPr lang="en-US" sz="2400" b="0" i="1" dirty="0">
                <a:latin typeface="Calibri" panose="020F0502020204030204" pitchFamily="34" charset="0"/>
                <a:ea typeface="Calibri" panose="020F0502020204030204" pitchFamily="34" charset="0"/>
                <a:cs typeface="Calibri" panose="020F0502020204030204" pitchFamily="34" charset="0"/>
              </a:rPr>
              <a:t> only</a:t>
            </a:r>
            <a:endParaRPr sz="2400" b="0" i="1" dirty="0">
              <a:latin typeface="Calibri" panose="020F0502020204030204" pitchFamily="34" charset="0"/>
              <a:ea typeface="Calibri" panose="020F0502020204030204" pitchFamily="34" charset="0"/>
              <a:cs typeface="Calibri" panose="020F0502020204030204" pitchFamily="34" charset="0"/>
            </a:endParaRPr>
          </a:p>
          <a:p>
            <a:pPr marL="796925" lvl="0" indent="-457200" algn="l" rtl="0">
              <a:lnSpc>
                <a:spcPct val="107000"/>
              </a:lnSpc>
              <a:spcBef>
                <a:spcPts val="1200"/>
              </a:spcBef>
              <a:spcAft>
                <a:spcPts val="0"/>
              </a:spcAft>
              <a:buClr>
                <a:schemeClr val="dk1"/>
              </a:buClr>
              <a:buSzPts val="1800"/>
              <a:buFont typeface="Corbel"/>
              <a:buAutoNum type="alphaLcPeriod"/>
            </a:pPr>
            <a:r>
              <a:rPr lang="en-US" sz="2400" b="0" dirty="0">
                <a:latin typeface="Calibri" panose="020F0502020204030204" pitchFamily="34" charset="0"/>
                <a:ea typeface="Calibri" panose="020F0502020204030204" pitchFamily="34" charset="0"/>
                <a:cs typeface="Calibri" panose="020F0502020204030204" pitchFamily="34" charset="0"/>
              </a:rPr>
              <a:t>seek support for Model from international &amp; national psychology </a:t>
            </a:r>
            <a:r>
              <a:rPr lang="en-US" sz="2400" b="0" dirty="0" err="1">
                <a:latin typeface="Calibri" panose="020F0502020204030204" pitchFamily="34" charset="0"/>
                <a:ea typeface="Calibri" panose="020F0502020204030204" pitchFamily="34" charset="0"/>
                <a:cs typeface="Calibri" panose="020F0502020204030204" pitchFamily="34" charset="0"/>
              </a:rPr>
              <a:t>organisations</a:t>
            </a:r>
            <a:r>
              <a:rPr lang="en-US" sz="2400" b="0" dirty="0">
                <a:latin typeface="Calibri" panose="020F0502020204030204" pitchFamily="34" charset="0"/>
                <a:ea typeface="Calibri" panose="020F0502020204030204" pitchFamily="34" charset="0"/>
                <a:cs typeface="Calibri" panose="020F0502020204030204" pitchFamily="34" charset="0"/>
              </a:rPr>
              <a:t> and education leaders.</a:t>
            </a:r>
            <a:endParaRPr sz="2400" b="0" dirty="0">
              <a:latin typeface="Calibri" panose="020F0502020204030204" pitchFamily="34" charset="0"/>
              <a:ea typeface="Calibri" panose="020F0502020204030204" pitchFamily="34" charset="0"/>
              <a:cs typeface="Calibri" panose="020F0502020204030204" pitchFamily="34" charset="0"/>
            </a:endParaRPr>
          </a:p>
          <a:p>
            <a:pPr marL="114300" lvl="0" indent="0" algn="l" rtl="0">
              <a:lnSpc>
                <a:spcPct val="107000"/>
              </a:lnSpc>
              <a:spcBef>
                <a:spcPts val="12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342900" algn="l" rtl="0">
              <a:lnSpc>
                <a:spcPct val="115000"/>
              </a:lnSpc>
              <a:spcBef>
                <a:spcPts val="60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228600" algn="l" rtl="0">
              <a:lnSpc>
                <a:spcPct val="107000"/>
              </a:lnSpc>
              <a:spcBef>
                <a:spcPts val="0"/>
              </a:spcBef>
              <a:spcAft>
                <a:spcPts val="0"/>
              </a:spcAft>
              <a:buSzPts val="1800"/>
              <a:buNone/>
            </a:pPr>
            <a:endParaRPr dirty="0"/>
          </a:p>
          <a:p>
            <a:pPr marL="257175" lvl="0" indent="-142875" algn="l" rtl="0">
              <a:lnSpc>
                <a:spcPct val="115000"/>
              </a:lnSpc>
              <a:spcBef>
                <a:spcPts val="600"/>
              </a:spcBef>
              <a:spcAft>
                <a:spcPts val="0"/>
              </a:spcAft>
              <a:buSzPts val="1800"/>
              <a:buFont typeface="Noto Sans Symbols"/>
              <a:buNone/>
            </a:pPr>
            <a:endParaRPr sz="13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2" name="Titel 1"/>
          <p:cNvSpPr>
            <a:spLocks noGrp="1"/>
          </p:cNvSpPr>
          <p:nvPr>
            <p:ph type="title"/>
          </p:nvPr>
        </p:nvSpPr>
        <p:spPr/>
        <p:txBody>
          <a:bodyPr/>
          <a:lstStyle/>
          <a:p>
            <a:r>
              <a:rPr lang="en-US" dirty="0"/>
              <a:t>Foundational psychology competences</a:t>
            </a:r>
            <a:endParaRPr lang="de-DE" dirty="0"/>
          </a:p>
        </p:txBody>
      </p:sp>
      <p:sp>
        <p:nvSpPr>
          <p:cNvPr id="6" name="Google Shape;178;p25">
            <a:extLst>
              <a:ext uri="{FF2B5EF4-FFF2-40B4-BE49-F238E27FC236}">
                <a16:creationId xmlns:a16="http://schemas.microsoft.com/office/drawing/2014/main" id="{2D86DF18-1C64-B2C2-CE40-ED140D3F0EE3}"/>
              </a:ext>
            </a:extLst>
          </p:cNvPr>
          <p:cNvSpPr txBox="1">
            <a:spLocks noGrp="1"/>
          </p:cNvSpPr>
          <p:nvPr>
            <p:ph type="body" idx="1"/>
          </p:nvPr>
        </p:nvSpPr>
        <p:spPr>
          <a:xfrm>
            <a:off x="302508" y="1060692"/>
            <a:ext cx="8453565" cy="3841317"/>
          </a:xfrm>
          <a:prstGeom prst="rect">
            <a:avLst/>
          </a:prstGeom>
          <a:noFill/>
          <a:ln>
            <a:noFill/>
          </a:ln>
        </p:spPr>
        <p:txBody>
          <a:bodyPr spcFirstLastPara="1" wrap="square" lIns="91425" tIns="45700" rIns="91425" bIns="45700" anchor="t" anchorCtr="0">
            <a:noAutofit/>
          </a:bodyPr>
          <a:lstStyle/>
          <a:p>
            <a:pPr marL="114300" lvl="0" indent="0" algn="l" rtl="0">
              <a:lnSpc>
                <a:spcPct val="107000"/>
              </a:lnSpc>
              <a:spcBef>
                <a:spcPts val="600"/>
              </a:spcBef>
              <a:spcAft>
                <a:spcPts val="0"/>
              </a:spcAft>
              <a:buSzPts val="2162"/>
              <a:buNone/>
            </a:pPr>
            <a:r>
              <a:rPr lang="en-US" dirty="0">
                <a:solidFill>
                  <a:srgbClr val="0070C0"/>
                </a:solidFill>
              </a:rPr>
              <a:t>Foundational psychology competence:</a:t>
            </a:r>
            <a:r>
              <a:rPr lang="en-US" b="0" dirty="0">
                <a:solidFill>
                  <a:srgbClr val="0070C0"/>
                </a:solidFill>
              </a:rPr>
              <a:t> </a:t>
            </a:r>
          </a:p>
          <a:p>
            <a:pPr marL="114300" lvl="0" indent="0" algn="l" rtl="0">
              <a:lnSpc>
                <a:spcPct val="107000"/>
              </a:lnSpc>
              <a:spcBef>
                <a:spcPts val="600"/>
              </a:spcBef>
              <a:spcAft>
                <a:spcPts val="0"/>
              </a:spcAft>
              <a:buSzPts val="2162"/>
              <a:buNone/>
            </a:pP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“A specific </a:t>
            </a:r>
            <a:r>
              <a:rPr lang="en-US" b="0" dirty="0" err="1">
                <a:solidFill>
                  <a:srgbClr val="002060"/>
                </a:solidFill>
                <a:latin typeface="Calibri" panose="020F0502020204030204" pitchFamily="34" charset="0"/>
                <a:ea typeface="Calibri" panose="020F0502020204030204" pitchFamily="34" charset="0"/>
                <a:cs typeface="Calibri" panose="020F0502020204030204" pitchFamily="34" charset="0"/>
              </a:rPr>
              <a:t>behaviour</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or set of </a:t>
            </a:r>
            <a:r>
              <a:rPr lang="en-US" b="0" dirty="0" err="1">
                <a:solidFill>
                  <a:srgbClr val="002060"/>
                </a:solidFill>
                <a:latin typeface="Calibri" panose="020F0502020204030204" pitchFamily="34" charset="0"/>
                <a:ea typeface="Calibri" panose="020F0502020204030204" pitchFamily="34" charset="0"/>
                <a:cs typeface="Calibri" panose="020F0502020204030204" pitchFamily="34" charset="0"/>
              </a:rPr>
              <a:t>behaviours</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performed to a standard, within personal, work or community contexts; these </a:t>
            </a:r>
            <a:r>
              <a:rPr lang="en-US" b="0" dirty="0" err="1">
                <a:solidFill>
                  <a:srgbClr val="002060"/>
                </a:solidFill>
                <a:latin typeface="Calibri" panose="020F0502020204030204" pitchFamily="34" charset="0"/>
                <a:ea typeface="Calibri" panose="020F0502020204030204" pitchFamily="34" charset="0"/>
                <a:cs typeface="Calibri" panose="020F0502020204030204" pitchFamily="34" charset="0"/>
              </a:rPr>
              <a:t>behaviours</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are underpinned by practical and theoretical knowledge, cognitive skills, attitudes and values. A foundational level of competence indicates that graduates will have broad and coherent knowledge and skills that can be further developed as professional psychology competences in advanced UG or graduate programs.” </a:t>
            </a:r>
          </a:p>
          <a:p>
            <a:pPr marL="114300" indent="0">
              <a:lnSpc>
                <a:spcPct val="107000"/>
              </a:lnSpc>
              <a:spcBef>
                <a:spcPts val="600"/>
              </a:spcBef>
              <a:buSzPts val="2162"/>
              <a:buNone/>
            </a:pPr>
            <a:r>
              <a:rPr lang="en-US" sz="1600" b="0" dirty="0">
                <a:solidFill>
                  <a:srgbClr val="002060"/>
                </a:solidFill>
              </a:rPr>
              <a:t>(Nolan et al., in prep; </a:t>
            </a:r>
            <a:r>
              <a:rPr lang="en-US" sz="1600" b="0" u="none" strike="noStrike" dirty="0">
                <a:solidFill>
                  <a:srgbClr val="002060"/>
                </a:solidFill>
                <a:effectLst/>
                <a:latin typeface="Corbel" panose="020B0503020204020204" pitchFamily="34" charset="0"/>
                <a:hlinkClick r:id="rId3"/>
              </a:rPr>
              <a:t>https://osf.io/fq2xg</a:t>
            </a:r>
            <a:r>
              <a:rPr lang="en-US" sz="1600" b="0" dirty="0">
                <a:solidFill>
                  <a:srgbClr val="002060"/>
                </a:solidFill>
              </a:rPr>
              <a:t>)</a:t>
            </a:r>
            <a:endParaRPr sz="1600" b="0" dirty="0">
              <a:solidFill>
                <a:srgbClr val="002060"/>
              </a:solidFill>
            </a:endParaRPr>
          </a:p>
          <a:p>
            <a:pPr marL="114300" lvl="0" indent="0" algn="l" rtl="0">
              <a:lnSpc>
                <a:spcPct val="107000"/>
              </a:lnSpc>
              <a:spcBef>
                <a:spcPts val="600"/>
              </a:spcBef>
              <a:spcAft>
                <a:spcPts val="0"/>
              </a:spcAft>
              <a:buSzPts val="2162"/>
              <a:buNone/>
            </a:pPr>
            <a:endParaRPr sz="1400" dirty="0">
              <a:solidFill>
                <a:srgbClr val="00B050"/>
              </a:solidFill>
            </a:endParaRPr>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457200" lvl="0" indent="-228600" algn="l" rtl="0">
              <a:lnSpc>
                <a:spcPct val="107000"/>
              </a:lnSpc>
              <a:spcBef>
                <a:spcPts val="600"/>
              </a:spcBef>
              <a:spcAft>
                <a:spcPts val="0"/>
              </a:spcAft>
              <a:buSzPts val="1946"/>
              <a:buNone/>
            </a:pPr>
            <a:endParaRPr sz="1800" dirty="0"/>
          </a:p>
          <a:p>
            <a:pPr marL="457200" lvl="0" indent="-228600" algn="l" rtl="0">
              <a:lnSpc>
                <a:spcPct val="107000"/>
              </a:lnSpc>
              <a:spcBef>
                <a:spcPts val="600"/>
              </a:spcBef>
              <a:spcAft>
                <a:spcPts val="0"/>
              </a:spcAft>
              <a:buSzPts val="1946"/>
              <a:buNone/>
            </a:pPr>
            <a:endParaRPr sz="1800" dirty="0"/>
          </a:p>
          <a:p>
            <a:pPr marL="457200" lvl="0" indent="-228600" algn="l" rtl="0">
              <a:lnSpc>
                <a:spcPct val="107000"/>
              </a:lnSpc>
              <a:spcBef>
                <a:spcPts val="600"/>
              </a:spcBef>
              <a:spcAft>
                <a:spcPts val="0"/>
              </a:spcAft>
              <a:buSzPts val="1946"/>
              <a:buNone/>
            </a:pPr>
            <a:endParaRPr sz="1800" dirty="0"/>
          </a:p>
          <a:p>
            <a:pPr marL="457200" lvl="0" indent="-342900" algn="l" rtl="0">
              <a:lnSpc>
                <a:spcPct val="115000"/>
              </a:lnSpc>
              <a:spcBef>
                <a:spcPts val="600"/>
              </a:spcBef>
              <a:spcAft>
                <a:spcPts val="0"/>
              </a:spcAft>
              <a:buSzPts val="1946"/>
              <a:buNone/>
            </a:pPr>
            <a:endParaRPr sz="1800" dirty="0"/>
          </a:p>
          <a:p>
            <a:pPr marL="457200" lvl="0" indent="-342900" algn="l" rtl="0">
              <a:lnSpc>
                <a:spcPct val="115000"/>
              </a:lnSpc>
              <a:spcBef>
                <a:spcPts val="0"/>
              </a:spcBef>
              <a:spcAft>
                <a:spcPts val="0"/>
              </a:spcAft>
              <a:buSzPts val="1946"/>
              <a:buNone/>
            </a:pPr>
            <a:endParaRPr sz="1800" dirty="0"/>
          </a:p>
          <a:p>
            <a:pPr marL="457200" lvl="0" indent="-342900" algn="l" rtl="0">
              <a:lnSpc>
                <a:spcPct val="115000"/>
              </a:lnSpc>
              <a:spcBef>
                <a:spcPts val="0"/>
              </a:spcBef>
              <a:spcAft>
                <a:spcPts val="0"/>
              </a:spcAft>
              <a:buSzPts val="1946"/>
              <a:buNone/>
            </a:pPr>
            <a:endParaRPr sz="1800" dirty="0"/>
          </a:p>
          <a:p>
            <a:pPr marL="457200" lvl="0" indent="-342900" algn="l" rtl="0">
              <a:lnSpc>
                <a:spcPct val="115000"/>
              </a:lnSpc>
              <a:spcBef>
                <a:spcPts val="0"/>
              </a:spcBef>
              <a:spcAft>
                <a:spcPts val="0"/>
              </a:spcAft>
              <a:buSzPts val="1946"/>
              <a:buNone/>
            </a:pPr>
            <a:endParaRPr sz="1800" dirty="0"/>
          </a:p>
          <a:p>
            <a:pPr marL="457200" lvl="0" indent="-228600" algn="l" rtl="0">
              <a:lnSpc>
                <a:spcPct val="107000"/>
              </a:lnSpc>
              <a:spcBef>
                <a:spcPts val="0"/>
              </a:spcBef>
              <a:spcAft>
                <a:spcPts val="0"/>
              </a:spcAft>
              <a:buSzPts val="1946"/>
              <a:buNone/>
            </a:pPr>
            <a:endParaRPr sz="1800" dirty="0"/>
          </a:p>
          <a:p>
            <a:pPr marL="257175" lvl="0" indent="-142875" algn="l" rtl="0">
              <a:lnSpc>
                <a:spcPct val="115000"/>
              </a:lnSpc>
              <a:spcBef>
                <a:spcPts val="600"/>
              </a:spcBef>
              <a:spcAft>
                <a:spcPts val="0"/>
              </a:spcAft>
              <a:buSzPts val="1946"/>
              <a:buFont typeface="Noto Sans Symbols"/>
              <a:buNone/>
            </a:pPr>
            <a:endParaRPr sz="1100" dirty="0"/>
          </a:p>
        </p:txBody>
      </p:sp>
    </p:spTree>
  </p:cSld>
  <p:clrMapOvr>
    <a:masterClrMapping/>
  </p:clrMapOvr>
  <mc:AlternateContent xmlns:mc="http://schemas.openxmlformats.org/markup-compatibility/2006" xmlns:p14="http://schemas.microsoft.com/office/powerpoint/2010/main">
    <mc:Choice Requires="p14">
      <p:transition spd="slow" p14:dur="2000" advTm="62096"/>
    </mc:Choice>
    <mc:Fallback xmlns="">
      <p:transition spd="slow" advTm="6209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7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Method: Structures/Processes</a:t>
            </a:r>
            <a:endParaRPr dirty="0"/>
          </a:p>
        </p:txBody>
      </p:sp>
      <p:sp>
        <p:nvSpPr>
          <p:cNvPr id="249" name="Google Shape;249;p79"/>
          <p:cNvSpPr txBox="1">
            <a:spLocks noGrp="1"/>
          </p:cNvSpPr>
          <p:nvPr>
            <p:ph type="body" idx="1"/>
          </p:nvPr>
        </p:nvSpPr>
        <p:spPr>
          <a:xfrm>
            <a:off x="556181" y="826936"/>
            <a:ext cx="8333295" cy="4131563"/>
          </a:xfrm>
          <a:prstGeom prst="rect">
            <a:avLst/>
          </a:prstGeom>
          <a:noFill/>
          <a:ln>
            <a:noFill/>
          </a:ln>
        </p:spPr>
        <p:txBody>
          <a:bodyPr spcFirstLastPara="1" wrap="square" lIns="91425" tIns="45700" rIns="91425" bIns="45700" anchor="t" anchorCtr="0">
            <a:normAutofit fontScale="92500" lnSpcReduction="20000"/>
          </a:bodyPr>
          <a:lstStyle/>
          <a:p>
            <a:pPr marL="457200" lvl="0" indent="-342900" algn="l" rtl="0">
              <a:lnSpc>
                <a:spcPct val="110000"/>
              </a:lnSpc>
              <a:spcBef>
                <a:spcPts val="0"/>
              </a:spcBef>
              <a:spcAft>
                <a:spcPts val="0"/>
              </a:spcAft>
              <a:buClr>
                <a:schemeClr val="dk1"/>
              </a:buClr>
              <a:buSzPts val="1800"/>
              <a:buChar char="▪"/>
            </a:pPr>
            <a:r>
              <a:rPr lang="en-US" sz="2400" dirty="0">
                <a:latin typeface="Calibri" panose="020F0502020204030204" pitchFamily="34" charset="0"/>
                <a:ea typeface="Calibri" panose="020F0502020204030204" pitchFamily="34" charset="0"/>
                <a:cs typeface="Calibri" panose="020F0502020204030204" pitchFamily="34" charset="0"/>
              </a:rPr>
              <a:t>ICUPO</a:t>
            </a:r>
            <a:r>
              <a:rPr lang="en-US" sz="2400" b="0" dirty="0">
                <a:latin typeface="Calibri" panose="020F0502020204030204" pitchFamily="34" charset="0"/>
                <a:ea typeface="Calibri" panose="020F0502020204030204" pitchFamily="34" charset="0"/>
                <a:cs typeface="Calibri" panose="020F0502020204030204" pitchFamily="34" charset="0"/>
              </a:rPr>
              <a:t>  Committee – 17 members, 13 countries</a:t>
            </a:r>
          </a:p>
          <a:p>
            <a:pPr marL="457200" lvl="0" indent="-342900" algn="l" rtl="0">
              <a:lnSpc>
                <a:spcPct val="110000"/>
              </a:lnSpc>
              <a:spcBef>
                <a:spcPts val="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‘monthly’ ICUPO meetings (Oct 2022-&gt;); 4 x working groups+</a:t>
            </a:r>
            <a:endParaRPr sz="2400" b="0" dirty="0">
              <a:latin typeface="Calibri" panose="020F0502020204030204" pitchFamily="34" charset="0"/>
              <a:ea typeface="Calibri" panose="020F0502020204030204" pitchFamily="34" charset="0"/>
              <a:cs typeface="Calibri" panose="020F0502020204030204" pitchFamily="34" charset="0"/>
            </a:endParaRPr>
          </a:p>
          <a:p>
            <a:pPr marL="457200" lvl="0" indent="-342900" algn="l" rtl="0">
              <a:lnSpc>
                <a:spcPct val="110000"/>
              </a:lnSpc>
              <a:spcBef>
                <a:spcPts val="600"/>
              </a:spcBef>
              <a:spcAft>
                <a:spcPts val="0"/>
              </a:spcAft>
              <a:buClr>
                <a:schemeClr val="dk1"/>
              </a:buClr>
              <a:buSzPts val="1800"/>
              <a:buChar char="▪"/>
            </a:pPr>
            <a:r>
              <a:rPr lang="en-US" sz="2400" dirty="0">
                <a:latin typeface="Calibri" panose="020F0502020204030204" pitchFamily="34" charset="0"/>
                <a:ea typeface="Calibri" panose="020F0502020204030204" pitchFamily="34" charset="0"/>
                <a:cs typeface="Calibri" panose="020F0502020204030204" pitchFamily="34" charset="0"/>
              </a:rPr>
              <a:t>IRGUPO</a:t>
            </a:r>
            <a:r>
              <a:rPr lang="en-US" sz="2400" b="0" dirty="0">
                <a:latin typeface="Calibri" panose="020F0502020204030204" pitchFamily="34" charset="0"/>
                <a:ea typeface="Calibri" panose="020F0502020204030204" pitchFamily="34" charset="0"/>
                <a:cs typeface="Calibri" panose="020F0502020204030204" pitchFamily="34" charset="0"/>
              </a:rPr>
              <a:t>  – reference/advisory group – 101 members, 39 countries</a:t>
            </a:r>
            <a:endParaRPr dirty="0">
              <a:latin typeface="Calibri" panose="020F0502020204030204" pitchFamily="34" charset="0"/>
              <a:ea typeface="Calibri" panose="020F0502020204030204" pitchFamily="34" charset="0"/>
              <a:cs typeface="Calibri" panose="020F0502020204030204" pitchFamily="34" charset="0"/>
            </a:endParaRPr>
          </a:p>
          <a:p>
            <a:pPr marL="457200" lvl="0" indent="-342900" algn="l" rtl="0">
              <a:lnSpc>
                <a:spcPct val="110000"/>
              </a:lnSpc>
              <a:spcBef>
                <a:spcPts val="600"/>
              </a:spcBef>
              <a:spcAft>
                <a:spcPts val="0"/>
              </a:spcAft>
              <a:buClr>
                <a:schemeClr val="dk1"/>
              </a:buClr>
              <a:buSzPts val="1800"/>
              <a:buChar char="▪"/>
            </a:pPr>
            <a:r>
              <a:rPr lang="en-US" sz="2400" b="0" dirty="0">
                <a:solidFill>
                  <a:schemeClr val="dk1"/>
                </a:solidFill>
                <a:latin typeface="Calibri" panose="020F0502020204030204" pitchFamily="34" charset="0"/>
                <a:ea typeface="Calibri" panose="020F0502020204030204" pitchFamily="34" charset="0"/>
                <a:cs typeface="Calibri" panose="020F0502020204030204" pitchFamily="34" charset="0"/>
              </a:rPr>
              <a:t>Overall: 118 members from 41</a:t>
            </a:r>
            <a:r>
              <a:rPr lang="en-US" sz="2400" b="0" dirty="0">
                <a:latin typeface="Calibri" panose="020F0502020204030204" pitchFamily="34" charset="0"/>
                <a:ea typeface="Calibri" panose="020F0502020204030204" pitchFamily="34" charset="0"/>
                <a:cs typeface="Calibri" panose="020F0502020204030204" pitchFamily="34" charset="0"/>
              </a:rPr>
              <a:t> countries </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multiple inclusivity &amp; communication strategies</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4 x structured consultations with IRGUPO</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several revisions of model since June 2023</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general approach: </a:t>
            </a:r>
            <a:r>
              <a:rPr lang="en-US" sz="2400" b="0" i="1" dirty="0">
                <a:latin typeface="Calibri" panose="020F0502020204030204" pitchFamily="34" charset="0"/>
                <a:ea typeface="Calibri" panose="020F0502020204030204" pitchFamily="34" charset="0"/>
                <a:cs typeface="Calibri" panose="020F0502020204030204" pitchFamily="34" charset="0"/>
              </a:rPr>
              <a:t>Consensus seeking +</a:t>
            </a:r>
            <a:r>
              <a:rPr lang="en-US" sz="2400" b="0" dirty="0">
                <a:latin typeface="Calibri" panose="020F0502020204030204" pitchFamily="34" charset="0"/>
                <a:ea typeface="Calibri" panose="020F0502020204030204" pitchFamily="34" charset="0"/>
                <a:cs typeface="Calibri" panose="020F0502020204030204" pitchFamily="34" charset="0"/>
              </a:rPr>
              <a:t> </a:t>
            </a:r>
            <a:r>
              <a:rPr lang="en-US" sz="2400" b="0" i="1" dirty="0">
                <a:latin typeface="Calibri" panose="020F0502020204030204" pitchFamily="34" charset="0"/>
                <a:ea typeface="Calibri" panose="020F0502020204030204" pitchFamily="34" charset="0"/>
                <a:cs typeface="Calibri" panose="020F0502020204030204" pitchFamily="34" charset="0"/>
              </a:rPr>
              <a:t>iterative stakeholder consultation </a:t>
            </a:r>
            <a:endParaRPr lang="en-US" sz="2400" b="0" dirty="0">
              <a:latin typeface="Calibri" panose="020F0502020204030204" pitchFamily="34" charset="0"/>
              <a:ea typeface="Calibri" panose="020F0502020204030204" pitchFamily="34" charset="0"/>
              <a:cs typeface="Calibri" panose="020F0502020204030204" pitchFamily="34" charset="0"/>
            </a:endParaRPr>
          </a:p>
          <a:p>
            <a:pPr marL="457200" lvl="0" indent="-342900" algn="l" rtl="0">
              <a:lnSpc>
                <a:spcPct val="110000"/>
              </a:lnSpc>
              <a:spcBef>
                <a:spcPts val="600"/>
              </a:spcBef>
              <a:spcAft>
                <a:spcPts val="0"/>
              </a:spcAft>
              <a:buClr>
                <a:schemeClr val="dk1"/>
              </a:buClr>
              <a:buSzPts val="1800"/>
              <a:buChar char="▪"/>
            </a:pPr>
            <a:endParaRPr sz="2400" b="0" dirty="0"/>
          </a:p>
          <a:p>
            <a:pPr marL="0" indent="0">
              <a:lnSpc>
                <a:spcPct val="115000"/>
              </a:lnSpc>
              <a:spcBef>
                <a:spcPts val="1200"/>
              </a:spcBef>
              <a:buSzPts val="1800"/>
              <a:buNone/>
            </a:pPr>
            <a:r>
              <a:rPr lang="en-US" b="0" dirty="0">
                <a:solidFill>
                  <a:srgbClr val="002060"/>
                </a:solidFill>
              </a:rPr>
              <a:t>For more detail, see </a:t>
            </a:r>
            <a:r>
              <a:rPr lang="en-US" sz="2000" b="0" i="0" u="none" strike="noStrike" dirty="0">
                <a:solidFill>
                  <a:srgbClr val="000000"/>
                </a:solidFill>
                <a:effectLst/>
                <a:latin typeface="Corbel" panose="020B0503020204020204" pitchFamily="34" charset="0"/>
                <a:hlinkClick r:id="rId3"/>
              </a:rPr>
              <a:t>https://osf.io/fq2xg</a:t>
            </a:r>
            <a:r>
              <a:rPr lang="en-US" sz="2000" b="0" i="0" u="none" strike="noStrike" dirty="0">
                <a:solidFill>
                  <a:srgbClr val="000000"/>
                </a:solidFill>
                <a:effectLst/>
                <a:latin typeface="Corbel" panose="020B0503020204020204" pitchFamily="34" charset="0"/>
              </a:rPr>
              <a:t> </a:t>
            </a:r>
            <a:endParaRPr sz="1800" b="0" dirty="0"/>
          </a:p>
          <a:p>
            <a:pPr marL="114300" lvl="0" indent="0" algn="l" rtl="0">
              <a:lnSpc>
                <a:spcPct val="107000"/>
              </a:lnSpc>
              <a:spcBef>
                <a:spcPts val="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342900" algn="l" rtl="0">
              <a:lnSpc>
                <a:spcPct val="115000"/>
              </a:lnSpc>
              <a:spcBef>
                <a:spcPts val="60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228600" algn="l" rtl="0">
              <a:lnSpc>
                <a:spcPct val="107000"/>
              </a:lnSpc>
              <a:spcBef>
                <a:spcPts val="0"/>
              </a:spcBef>
              <a:spcAft>
                <a:spcPts val="0"/>
              </a:spcAft>
              <a:buSzPts val="1800"/>
              <a:buNone/>
            </a:pPr>
            <a:endParaRPr dirty="0"/>
          </a:p>
          <a:p>
            <a:pPr marL="257175" lvl="0" indent="-142875" algn="l" rtl="0">
              <a:lnSpc>
                <a:spcPct val="115000"/>
              </a:lnSpc>
              <a:spcBef>
                <a:spcPts val="600"/>
              </a:spcBef>
              <a:spcAft>
                <a:spcPts val="0"/>
              </a:spcAft>
              <a:buSzPts val="1800"/>
              <a:buFont typeface="Noto Sans Symbols"/>
              <a:buNone/>
            </a:pPr>
            <a:endParaRPr sz="135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2" name="Google Shape;172;p55"/>
          <p:cNvSpPr txBox="1">
            <a:spLocks noGrp="1"/>
          </p:cNvSpPr>
          <p:nvPr>
            <p:ph idx="1"/>
          </p:nvPr>
        </p:nvSpPr>
        <p:spPr>
          <a:xfrm>
            <a:off x="280947" y="826936"/>
            <a:ext cx="6369235" cy="4084500"/>
          </a:xfrm>
          <a:prstGeom prst="rect">
            <a:avLst/>
          </a:prstGeom>
          <a:noFill/>
          <a:ln>
            <a:noFill/>
          </a:ln>
        </p:spPr>
        <p:txBody>
          <a:bodyPr spcFirstLastPara="1" wrap="square" lIns="91425" tIns="45700" rIns="91425" bIns="45700" anchor="t" anchorCtr="0">
            <a:normAutofit lnSpcReduction="10000"/>
          </a:bodyPr>
          <a:lstStyle/>
          <a:p>
            <a:pPr marL="80010" indent="0" rtl="0">
              <a:spcBef>
                <a:spcPts val="0"/>
              </a:spcBef>
              <a:spcAft>
                <a:spcPts val="0"/>
              </a:spcAft>
              <a:buNone/>
            </a:pP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Nolan et al. </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prep; preprint at </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https://osf.io/fq2xg</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spcBef>
                <a:spcPts val="0"/>
              </a:spcBef>
            </a:pPr>
            <a:r>
              <a:rPr lang="en-US" dirty="0">
                <a:solidFill>
                  <a:srgbClr val="0070C0"/>
                </a:solidFill>
                <a:latin typeface="Calibri" panose="020F0502020204030204" pitchFamily="34" charset="0"/>
                <a:ea typeface="Calibri" panose="020F0502020204030204" pitchFamily="34" charset="0"/>
                <a:cs typeface="Calibri" panose="020F0502020204030204" pitchFamily="34" charset="0"/>
              </a:rPr>
              <a:t>Psychological Literacy </a:t>
            </a: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is  </a:t>
            </a: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the intentional application of psychological knowledge, skills and values to achieve personal, work and community (local to global) goals. The </a:t>
            </a:r>
            <a:r>
              <a:rPr lang="en-US"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integration</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and </a:t>
            </a:r>
            <a:r>
              <a:rPr lang="en-US"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application</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of foundational psychology competences within an [undergraduate] program should lead to psychologically literate graduates</a:t>
            </a: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(p.14)</a:t>
            </a:r>
            <a:endParaRPr lang="en-US" sz="1200" b="0" u="none" strike="noStrike"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80010" indent="0" rtl="0">
              <a:spcBef>
                <a:spcPts val="0"/>
              </a:spcBef>
              <a:spcAft>
                <a:spcPts val="0"/>
              </a:spcAft>
              <a:buNone/>
            </a:pPr>
            <a:endParaRPr lang="en-US" b="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80010" indent="0" rtl="0">
              <a:spcBef>
                <a:spcPts val="0"/>
              </a:spcBef>
              <a:spcAft>
                <a:spcPts val="0"/>
              </a:spcAft>
              <a:buNone/>
            </a:pP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Cranney et al. (2012.p.iii): </a:t>
            </a:r>
          </a:p>
          <a:p>
            <a:pPr>
              <a:spcBef>
                <a:spcPts val="0"/>
              </a:spcBef>
            </a:pPr>
            <a:r>
              <a:rPr lang="en-US" dirty="0">
                <a:solidFill>
                  <a:srgbClr val="0070C0"/>
                </a:solidFill>
                <a:latin typeface="Calibri" panose="020F0502020204030204" pitchFamily="34" charset="0"/>
                <a:ea typeface="Calibri" panose="020F0502020204030204" pitchFamily="34" charset="0"/>
                <a:cs typeface="Calibri" panose="020F0502020204030204" pitchFamily="34" charset="0"/>
              </a:rPr>
              <a:t>Global citizenship</a:t>
            </a: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dirty="0">
                <a:solidFill>
                  <a:srgbClr val="0070C0"/>
                </a:solidFill>
                <a:latin typeface="Calibri" panose="020F0502020204030204" pitchFamily="34" charset="0"/>
                <a:ea typeface="Calibri" panose="020F0502020204030204" pitchFamily="34" charset="0"/>
                <a:cs typeface="Calibri" panose="020F0502020204030204" pitchFamily="34" charset="0"/>
              </a:rPr>
              <a:t>GC</a:t>
            </a: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 is</a:t>
            </a:r>
          </a:p>
          <a:p>
            <a:pPr marL="80010" indent="0" rtl="0">
              <a:spcBef>
                <a:spcPts val="0"/>
              </a:spcBef>
              <a:spcAft>
                <a:spcPts val="0"/>
              </a:spcAft>
              <a:buNone/>
            </a:pP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the understanding of global interrelatedness, and the capacity to live, work and contribute positively as a member of global communities</a:t>
            </a: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sz="1350" dirty="0">
              <a:latin typeface="Calibri" panose="020F0502020204030204" pitchFamily="34" charset="0"/>
              <a:ea typeface="Calibri" panose="020F0502020204030204" pitchFamily="34" charset="0"/>
              <a:cs typeface="Calibri" panose="020F0502020204030204" pitchFamily="34" charset="0"/>
              <a:sym typeface="Arial"/>
            </a:endParaRPr>
          </a:p>
        </p:txBody>
      </p:sp>
      <p:sp>
        <p:nvSpPr>
          <p:cNvPr id="2" name="Titel 1"/>
          <p:cNvSpPr>
            <a:spLocks noGrp="1"/>
          </p:cNvSpPr>
          <p:nvPr>
            <p:ph type="title"/>
          </p:nvPr>
        </p:nvSpPr>
        <p:spPr/>
        <p:txBody>
          <a:bodyPr/>
          <a:lstStyle/>
          <a:p>
            <a:r>
              <a:rPr lang="en-US" dirty="0"/>
              <a:t>Psychological Literacy (PL) &amp; Global Citizenship (GC)</a:t>
            </a:r>
            <a:endParaRPr lang="de-DE" dirty="0"/>
          </a:p>
        </p:txBody>
      </p:sp>
      <p:sp>
        <p:nvSpPr>
          <p:cNvPr id="3" name="TextBox 2">
            <a:extLst>
              <a:ext uri="{FF2B5EF4-FFF2-40B4-BE49-F238E27FC236}">
                <a16:creationId xmlns:a16="http://schemas.microsoft.com/office/drawing/2014/main" id="{620DAAD9-58BA-A378-1BD7-D85F8D435EA8}"/>
              </a:ext>
            </a:extLst>
          </p:cNvPr>
          <p:cNvSpPr txBox="1"/>
          <p:nvPr/>
        </p:nvSpPr>
        <p:spPr>
          <a:xfrm>
            <a:off x="6954982" y="826936"/>
            <a:ext cx="2046617" cy="4154984"/>
          </a:xfrm>
          <a:prstGeom prst="rect">
            <a:avLst/>
          </a:prstGeom>
          <a:noFill/>
        </p:spPr>
        <p:txBody>
          <a:bodyPr wrap="square" rtlCol="0">
            <a:spAutoFit/>
          </a:bodyPr>
          <a:lstStyle/>
          <a:p>
            <a:r>
              <a:rPr lang="en-US" sz="1200" b="1" dirty="0">
                <a:highlight>
                  <a:srgbClr val="00FFFF"/>
                </a:highlight>
              </a:rPr>
              <a:t>QAA SBS 2.4 </a:t>
            </a:r>
            <a:r>
              <a:rPr lang="en-US" sz="1200" dirty="0"/>
              <a:t>Psychology courses which draw on research literature and professional practice help to guide the </a:t>
            </a:r>
            <a:r>
              <a:rPr lang="en-US" sz="1200" dirty="0">
                <a:highlight>
                  <a:srgbClr val="00FFFF"/>
                </a:highlight>
              </a:rPr>
              <a:t>psychological literacy</a:t>
            </a:r>
            <a:r>
              <a:rPr lang="en-US" sz="1200" dirty="0"/>
              <a:t> of graduates who develop confidence in addressing their </a:t>
            </a:r>
            <a:r>
              <a:rPr lang="en-US" sz="1200" dirty="0">
                <a:highlight>
                  <a:srgbClr val="00FFFF"/>
                </a:highlight>
              </a:rPr>
              <a:t>personal, professional and community goals</a:t>
            </a:r>
            <a:r>
              <a:rPr lang="en-US" sz="1200" dirty="0"/>
              <a:t>. The possession and application of such skill and knowledge are much sought after by future </a:t>
            </a:r>
            <a:r>
              <a:rPr lang="en-US" sz="1200" dirty="0">
                <a:highlight>
                  <a:srgbClr val="00FFFF"/>
                </a:highlight>
              </a:rPr>
              <a:t>employers</a:t>
            </a:r>
            <a:r>
              <a:rPr lang="en-US" sz="1200" dirty="0"/>
              <a:t> and </a:t>
            </a:r>
            <a:r>
              <a:rPr lang="en-US" sz="1200" dirty="0">
                <a:highlight>
                  <a:srgbClr val="00FFFF"/>
                </a:highlight>
              </a:rPr>
              <a:t>society, locally and globally</a:t>
            </a:r>
            <a:r>
              <a:rPr lang="en-US" sz="1200" dirty="0"/>
              <a:t>. In addition, an understanding of psychological literacy is of great value to graduates' </a:t>
            </a:r>
            <a:r>
              <a:rPr lang="en-US" sz="1200" dirty="0">
                <a:highlight>
                  <a:srgbClr val="00FFFF"/>
                </a:highlight>
              </a:rPr>
              <a:t>self-awareness</a:t>
            </a:r>
            <a:r>
              <a:rPr lang="en-US" sz="1200" dirty="0"/>
              <a:t> and </a:t>
            </a:r>
            <a:r>
              <a:rPr lang="en-US" sz="1200" dirty="0">
                <a:highlight>
                  <a:srgbClr val="00FFFF"/>
                </a:highlight>
              </a:rPr>
              <a:t>personal development </a:t>
            </a:r>
            <a:r>
              <a:rPr lang="en-US" sz="1200" dirty="0"/>
              <a:t>over their lifespan. </a:t>
            </a:r>
            <a:endParaRPr lang="en-GB" sz="1200" dirty="0"/>
          </a:p>
        </p:txBody>
      </p:sp>
    </p:spTree>
    <p:extLst>
      <p:ext uri="{BB962C8B-B14F-4D97-AF65-F5344CB8AC3E}">
        <p14:creationId xmlns:p14="http://schemas.microsoft.com/office/powerpoint/2010/main" val="272448034"/>
      </p:ext>
    </p:extLst>
  </p:cSld>
  <p:clrMapOvr>
    <a:masterClrMapping/>
  </p:clrMapOvr>
  <mc:AlternateContent xmlns:mc="http://schemas.openxmlformats.org/markup-compatibility/2006" xmlns:p14="http://schemas.microsoft.com/office/powerpoint/2010/main">
    <mc:Choice Requires="p14">
      <p:transition spd="slow" p14:dur="2000" advTm="17134"/>
    </mc:Choice>
    <mc:Fallback xmlns="">
      <p:transition spd="slow" advTm="1713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Some contexts/frameworks influencing develop. of ICUP</a:t>
            </a:r>
            <a:endParaRPr dirty="0"/>
          </a:p>
        </p:txBody>
      </p:sp>
      <p:sp>
        <p:nvSpPr>
          <p:cNvPr id="157" name="Google Shape;157;p7"/>
          <p:cNvSpPr txBox="1">
            <a:spLocks noGrp="1"/>
          </p:cNvSpPr>
          <p:nvPr>
            <p:ph type="body" idx="1"/>
          </p:nvPr>
        </p:nvSpPr>
        <p:spPr>
          <a:xfrm>
            <a:off x="259924" y="885795"/>
            <a:ext cx="8884076" cy="3655687"/>
          </a:xfrm>
          <a:prstGeom prst="rect">
            <a:avLst/>
          </a:prstGeom>
          <a:noFill/>
          <a:ln>
            <a:noFill/>
          </a:ln>
        </p:spPr>
        <p:txBody>
          <a:bodyPr spcFirstLastPara="1" wrap="square" lIns="91425" tIns="45700" rIns="91425" bIns="45700" anchor="t" anchorCtr="0">
            <a:noAutofit/>
          </a:bodyPr>
          <a:lstStyle/>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Global Educational Frameworks (</a:t>
            </a:r>
            <a:r>
              <a:rPr lang="en-US" b="0" i="1" dirty="0" err="1">
                <a:solidFill>
                  <a:srgbClr val="002060"/>
                </a:solidFill>
                <a:latin typeface="Calibri" panose="020F0502020204030204" pitchFamily="34" charset="0"/>
                <a:ea typeface="Calibri" panose="020F0502020204030204" pitchFamily="34" charset="0"/>
                <a:cs typeface="Calibri" panose="020F0502020204030204" pitchFamily="34" charset="0"/>
              </a:rPr>
              <a:t>eg</a:t>
            </a: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 OECD)</a:t>
            </a:r>
          </a:p>
          <a:p>
            <a:pPr marL="558801" indent="-285750">
              <a:lnSpc>
                <a:spcPct val="115000"/>
              </a:lnSpc>
              <a:spcBef>
                <a:spcPts val="0"/>
              </a:spcBef>
              <a:spcAft>
                <a:spcPts val="600"/>
              </a:spcAft>
              <a:buClr>
                <a:srgbClr val="000000"/>
              </a:buClr>
              <a:buSzPts val="2000"/>
            </a:pP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27+ National psychology outcome models (including UK QAA SBS 2023)</a:t>
            </a:r>
            <a:endPar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558801" indent="-285750">
              <a:lnSpc>
                <a:spcPct val="115000"/>
              </a:lnSpc>
              <a:spcBef>
                <a:spcPts val="0"/>
              </a:spcBef>
              <a:spcAft>
                <a:spcPts val="600"/>
              </a:spcAft>
              <a:buClr>
                <a:srgbClr val="000000"/>
              </a:buClr>
              <a:buSzPts val="2000"/>
            </a:pP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Global human behavioral goals (</a:t>
            </a:r>
            <a:r>
              <a:rPr lang="en-US" b="0" i="1" dirty="0" err="1">
                <a:solidFill>
                  <a:srgbClr val="002060"/>
                </a:solidFill>
                <a:latin typeface="Calibri" panose="020F0502020204030204" pitchFamily="34" charset="0"/>
                <a:ea typeface="Calibri" panose="020F0502020204030204" pitchFamily="34" charset="0"/>
                <a:cs typeface="Calibri" panose="020F0502020204030204" pitchFamily="34" charset="0"/>
              </a:rPr>
              <a:t>eg</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UN SDG)</a:t>
            </a:r>
          </a:p>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Cultural Responsiveness (CR) &amp; Positionality</a:t>
            </a:r>
          </a:p>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CR perspectives from </a:t>
            </a:r>
            <a:r>
              <a:rPr lang="en-US" b="0" i="1" dirty="0" err="1">
                <a:solidFill>
                  <a:srgbClr val="002060"/>
                </a:solidFill>
                <a:latin typeface="Calibri" panose="020F0502020204030204" pitchFamily="34" charset="0"/>
                <a:ea typeface="Calibri" panose="020F0502020204030204" pitchFamily="34" charset="0"/>
                <a:cs typeface="Calibri" panose="020F0502020204030204" pitchFamily="34" charset="0"/>
              </a:rPr>
              <a:t>eg</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Aotearoa New Zealand; India</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 Brazil; UK; Cameroon</a:t>
            </a:r>
          </a:p>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Psychological Literacy &amp; Global Citizenship</a:t>
            </a:r>
          </a:p>
          <a:p>
            <a:pPr marL="114300" lvl="0" indent="0" algn="l" rtl="0">
              <a:lnSpc>
                <a:spcPct val="115000"/>
              </a:lnSpc>
              <a:spcBef>
                <a:spcPts val="0"/>
              </a:spcBef>
              <a:spcAft>
                <a:spcPts val="0"/>
              </a:spcAft>
              <a:buSzPts val="1800"/>
              <a:buNone/>
            </a:pPr>
            <a:endParaRPr sz="1100" dirty="0">
              <a:solidFill>
                <a:srgbClr val="002060"/>
              </a:solidFill>
            </a:endParaRPr>
          </a:p>
        </p:txBody>
      </p:sp>
    </p:spTree>
    <p:extLst>
      <p:ext uri="{BB962C8B-B14F-4D97-AF65-F5344CB8AC3E}">
        <p14:creationId xmlns:p14="http://schemas.microsoft.com/office/powerpoint/2010/main" val="177812103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euefolien">
  <a:themeElements>
    <a:clrScheme name="">
      <a:dk1>
        <a:srgbClr val="111E7B"/>
      </a:dk1>
      <a:lt1>
        <a:srgbClr val="FFFFFF"/>
      </a:lt1>
      <a:dk2>
        <a:srgbClr val="111E7B"/>
      </a:dk2>
      <a:lt2>
        <a:srgbClr val="000000"/>
      </a:lt2>
      <a:accent1>
        <a:srgbClr val="CE3131"/>
      </a:accent1>
      <a:accent2>
        <a:srgbClr val="6666FF"/>
      </a:accent2>
      <a:accent3>
        <a:srgbClr val="FFFFFF"/>
      </a:accent3>
      <a:accent4>
        <a:srgbClr val="0D1868"/>
      </a:accent4>
      <a:accent5>
        <a:srgbClr val="E3ADAD"/>
      </a:accent5>
      <a:accent6>
        <a:srgbClr val="5C5CE7"/>
      </a:accent6>
      <a:hlink>
        <a:srgbClr val="FF6600"/>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2562</Words>
  <Application>Microsoft Office PowerPoint</Application>
  <PresentationFormat>On-screen Show (16:9)</PresentationFormat>
  <Paragraphs>231</Paragraphs>
  <Slides>21</Slides>
  <Notes>18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Corbel</vt:lpstr>
      <vt:lpstr>Open Sans</vt:lpstr>
      <vt:lpstr>Arial</vt:lpstr>
      <vt:lpstr>Times New Roman</vt:lpstr>
      <vt:lpstr>inherit</vt:lpstr>
      <vt:lpstr>Noto Sans Symbols</vt:lpstr>
      <vt:lpstr>Calibri</vt:lpstr>
      <vt:lpstr>Simple Light</vt:lpstr>
      <vt:lpstr>neuefolien</vt:lpstr>
      <vt:lpstr>International Competences for Undergraduate Psychology (ICUP):  BPS Education and Training Board</vt:lpstr>
      <vt:lpstr>OVERVIEW</vt:lpstr>
      <vt:lpstr>Links to all information</vt:lpstr>
      <vt:lpstr>ICUPO – International Collaboration on Undergraduate Psychology Outcomes</vt:lpstr>
      <vt:lpstr>International Collaboration on UG Psychology Outcomes</vt:lpstr>
      <vt:lpstr>Foundational psychology competences</vt:lpstr>
      <vt:lpstr>Method: Structures/Processes</vt:lpstr>
      <vt:lpstr>Psychological Literacy (PL) &amp; Global Citizenship (GC)</vt:lpstr>
      <vt:lpstr>Some contexts/frameworks influencing develop. of ICUP</vt:lpstr>
      <vt:lpstr>International Competences for Undergraduate Psychology (ICUP)                                          [Beta.R1 Version; Nolan et al., in prep; https://osf.io/fq2xg]                     </vt:lpstr>
      <vt:lpstr>Psychological Knowledge</vt:lpstr>
      <vt:lpstr>Psychological Research Methodologies &amp; Methods</vt:lpstr>
      <vt:lpstr>Psychology-relevant Values &amp; Ethics</vt:lpstr>
      <vt:lpstr>Psychology-relevant Cultural Responsiveness &amp; Diversity</vt:lpstr>
      <vt:lpstr>Psychology-relevant Critical Thinking &amp; Problem Solving</vt:lpstr>
      <vt:lpstr>Psychology-relevant Communication &amp; Interpersonal Skills</vt:lpstr>
      <vt:lpstr>Psychology-relevant Personal &amp; Professional Development</vt:lpstr>
      <vt:lpstr>Next Steps</vt:lpstr>
      <vt:lpstr>Our ‘Feedback’ Questions for you</vt:lpstr>
      <vt:lpstr>International Collaboration on Undergraduate Psychology Outcomes: ETB Meeting  </vt:lpstr>
      <vt:lpstr>Some 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International Collaboration on Undergraduate Psychology Outcomes: Developing a Global Framework of Foundational Competences</dc:title>
  <dc:creator>Jacquelyn</dc:creator>
  <cp:lastModifiedBy>Ward, Laura</cp:lastModifiedBy>
  <cp:revision>30</cp:revision>
  <dcterms:modified xsi:type="dcterms:W3CDTF">2025-04-28T10:07:22Z</dcterms:modified>
</cp:coreProperties>
</file>