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78" r:id="rId2"/>
    <p:sldId id="281" r:id="rId3"/>
    <p:sldId id="283" r:id="rId4"/>
    <p:sldId id="282" r:id="rId5"/>
    <p:sldId id="286" r:id="rId6"/>
    <p:sldId id="285" r:id="rId7"/>
    <p:sldId id="287" r:id="rId8"/>
    <p:sldId id="288" r:id="rId9"/>
    <p:sldId id="289" r:id="rId10"/>
    <p:sldId id="284" r:id="rId11"/>
    <p:sldId id="290" r:id="rId12"/>
    <p:sldId id="291" r:id="rId13"/>
    <p:sldId id="292" r:id="rId14"/>
    <p:sldId id="294" r:id="rId15"/>
    <p:sldId id="295" r:id="rId16"/>
    <p:sldId id="296" r:id="rId17"/>
    <p:sldId id="297" r:id="rId18"/>
    <p:sldId id="298" r:id="rId19"/>
    <p:sldId id="299" r:id="rId20"/>
    <p:sldId id="300" r:id="rId21"/>
    <p:sldId id="301" r:id="rId22"/>
    <p:sldId id="309" r:id="rId23"/>
    <p:sldId id="303" r:id="rId24"/>
    <p:sldId id="302" r:id="rId25"/>
    <p:sldId id="310" r:id="rId26"/>
    <p:sldId id="311" r:id="rId27"/>
    <p:sldId id="312" r:id="rId28"/>
    <p:sldId id="279" r:id="rId29"/>
    <p:sldId id="304" r:id="rId30"/>
    <p:sldId id="305" r:id="rId31"/>
    <p:sldId id="306" r:id="rId32"/>
    <p:sldId id="307" r:id="rId33"/>
    <p:sldId id="308" r:id="rId34"/>
    <p:sldId id="314" r:id="rId35"/>
    <p:sldId id="316" r:id="rId36"/>
    <p:sldId id="313" r:id="rId37"/>
    <p:sldId id="27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B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70D895-0AAF-4EA9-B37D-1DBF557C07C1}" v="2544" dt="2023-06-08T15:09:49.2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77" autoAdjust="0"/>
    <p:restoredTop sz="88799" autoAdjust="0"/>
  </p:normalViewPr>
  <p:slideViewPr>
    <p:cSldViewPr snapToGrid="0">
      <p:cViewPr varScale="1">
        <p:scale>
          <a:sx n="98" d="100"/>
          <a:sy n="98" d="100"/>
        </p:scale>
        <p:origin x="1632" y="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B0876A-0DDD-E847-A973-D2A459CBE5F4}"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A42A4-5C61-AF44-A7BD-628F26FD0418}" type="slidenum">
              <a:rPr lang="en-GB" smtClean="0"/>
              <a:t>‹#›</a:t>
            </a:fld>
            <a:endParaRPr lang="en-GB"/>
          </a:p>
        </p:txBody>
      </p:sp>
    </p:spTree>
    <p:extLst>
      <p:ext uri="{BB962C8B-B14F-4D97-AF65-F5344CB8AC3E}">
        <p14:creationId xmlns:p14="http://schemas.microsoft.com/office/powerpoint/2010/main" val="67044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800" b="0" i="0" dirty="0">
                <a:solidFill>
                  <a:srgbClr val="000000"/>
                </a:solidFill>
                <a:effectLst/>
                <a:latin typeface="Calibri" panose="020F0502020204030204" pitchFamily="34" charset="0"/>
              </a:rPr>
              <a:t>The workshop intends to meet the following objectives:</a:t>
            </a:r>
          </a:p>
          <a:p>
            <a:pPr algn="l" fontAlgn="base">
              <a:buFont typeface="+mj-lt"/>
              <a:buAutoNum type="arabicPeriod"/>
            </a:pPr>
            <a:r>
              <a:rPr lang="en-US" sz="1800" b="0" i="0" dirty="0">
                <a:solidFill>
                  <a:srgbClr val="000000"/>
                </a:solidFill>
                <a:effectLst/>
                <a:latin typeface="Calibri" panose="020F0502020204030204" pitchFamily="34" charset="0"/>
              </a:rPr>
              <a:t>To engage staff in active learning experiences, modelling practice, and equipping them to increase their use of active learning in their own teaching delivery;</a:t>
            </a:r>
          </a:p>
          <a:p>
            <a:pPr algn="l" fontAlgn="base">
              <a:buFont typeface="+mj-lt"/>
              <a:buAutoNum type="arabicPeriod"/>
            </a:pPr>
            <a:r>
              <a:rPr lang="en-US" sz="1800" b="0" i="0" dirty="0">
                <a:solidFill>
                  <a:srgbClr val="000000"/>
                </a:solidFill>
                <a:effectLst/>
                <a:latin typeface="Calibri" panose="020F0502020204030204" pitchFamily="34" charset="0"/>
              </a:rPr>
              <a:t>To introduce staff to the concept of psychological literacy, in the context of the forthcoming QAA Subject Benchmark Statement for Psychology, and to initiate planning to embed student skills and competences related to psychological literacy in their teaching and assessment (with a view to supporting student wellbeing, employability and global citizenship);</a:t>
            </a:r>
          </a:p>
          <a:p>
            <a:pPr algn="l" fontAlgn="base">
              <a:buFont typeface="+mj-lt"/>
              <a:buAutoNum type="arabicPeriod"/>
            </a:pPr>
            <a:r>
              <a:rPr lang="en-US" sz="1800" b="0" i="0" dirty="0">
                <a:solidFill>
                  <a:srgbClr val="000000"/>
                </a:solidFill>
                <a:effectLst/>
                <a:latin typeface="Calibri" panose="020F0502020204030204" pitchFamily="34" charset="0"/>
              </a:rPr>
              <a:t>To reflect on the diversity of student needs within the student body at Worcester, and to equip staff with strategies to work to further develop inclusive teaching practices;</a:t>
            </a:r>
          </a:p>
          <a:p>
            <a:pPr algn="l" fontAlgn="base">
              <a:buFont typeface="+mj-lt"/>
              <a:buAutoNum type="arabicPeriod"/>
            </a:pPr>
            <a:r>
              <a:rPr lang="en-US" sz="1800" b="0" i="0" dirty="0">
                <a:solidFill>
                  <a:srgbClr val="000000"/>
                </a:solidFill>
                <a:effectLst/>
                <a:latin typeface="Calibri" panose="020F0502020204030204" pitchFamily="34" charset="0"/>
              </a:rPr>
              <a:t>To actively plan individual learning and teaching activities, and initiate discussion about departmental learning and teaching strategies from 2023-24.</a:t>
            </a:r>
          </a:p>
          <a:p>
            <a:pPr algn="l"/>
            <a:br>
              <a:rPr lang="en-US" b="0" i="0" dirty="0">
                <a:effectLst/>
                <a:latin typeface="-apple-system"/>
              </a:rPr>
            </a:br>
            <a:endParaRPr lang="en-GB" dirty="0"/>
          </a:p>
        </p:txBody>
      </p:sp>
      <p:sp>
        <p:nvSpPr>
          <p:cNvPr id="4" name="Slide Number Placeholder 3"/>
          <p:cNvSpPr>
            <a:spLocks noGrp="1"/>
          </p:cNvSpPr>
          <p:nvPr>
            <p:ph type="sldNum" sz="quarter" idx="5"/>
          </p:nvPr>
        </p:nvSpPr>
        <p:spPr/>
        <p:txBody>
          <a:bodyPr/>
          <a:lstStyle/>
          <a:p>
            <a:fld id="{914A42A4-5C61-AF44-A7BD-628F26FD0418}" type="slidenum">
              <a:rPr lang="en-GB" smtClean="0"/>
              <a:t>1</a:t>
            </a:fld>
            <a:endParaRPr lang="en-GB"/>
          </a:p>
        </p:txBody>
      </p:sp>
    </p:spTree>
    <p:extLst>
      <p:ext uri="{BB962C8B-B14F-4D97-AF65-F5344CB8AC3E}">
        <p14:creationId xmlns:p14="http://schemas.microsoft.com/office/powerpoint/2010/main" val="1604358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4A42A4-5C61-AF44-A7BD-628F26FD0418}" type="slidenum">
              <a:rPr lang="en-GB" smtClean="0"/>
              <a:t>12</a:t>
            </a:fld>
            <a:endParaRPr lang="en-GB"/>
          </a:p>
        </p:txBody>
      </p:sp>
    </p:spTree>
    <p:extLst>
      <p:ext uri="{BB962C8B-B14F-4D97-AF65-F5344CB8AC3E}">
        <p14:creationId xmlns:p14="http://schemas.microsoft.com/office/powerpoint/2010/main" val="2752193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Diversity of who I am – age, gender, ethnicity, culture, religion, health/disability, mental health, socioeconomic factors, educational background, family support, peer influences….LOTS!</a:t>
            </a:r>
          </a:p>
          <a:p>
            <a:r>
              <a:rPr lang="en-GB" dirty="0"/>
              <a:t>Awarding gaps (not attainment gaps)</a:t>
            </a:r>
          </a:p>
        </p:txBody>
      </p:sp>
      <p:sp>
        <p:nvSpPr>
          <p:cNvPr id="4" name="Slide Number Placeholder 3"/>
          <p:cNvSpPr>
            <a:spLocks noGrp="1"/>
          </p:cNvSpPr>
          <p:nvPr>
            <p:ph type="sldNum" sz="quarter" idx="5"/>
          </p:nvPr>
        </p:nvSpPr>
        <p:spPr/>
        <p:txBody>
          <a:bodyPr/>
          <a:lstStyle/>
          <a:p>
            <a:fld id="{914A42A4-5C61-AF44-A7BD-628F26FD0418}" type="slidenum">
              <a:rPr lang="en-GB" smtClean="0"/>
              <a:t>28</a:t>
            </a:fld>
            <a:endParaRPr lang="en-GB"/>
          </a:p>
        </p:txBody>
      </p:sp>
    </p:spTree>
    <p:extLst>
      <p:ext uri="{BB962C8B-B14F-4D97-AF65-F5344CB8AC3E}">
        <p14:creationId xmlns:p14="http://schemas.microsoft.com/office/powerpoint/2010/main" val="2789771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4A42A4-5C61-AF44-A7BD-628F26FD0418}" type="slidenum">
              <a:rPr lang="en-GB" smtClean="0"/>
              <a:t>30</a:t>
            </a:fld>
            <a:endParaRPr lang="en-GB"/>
          </a:p>
        </p:txBody>
      </p:sp>
    </p:spTree>
    <p:extLst>
      <p:ext uri="{BB962C8B-B14F-4D97-AF65-F5344CB8AC3E}">
        <p14:creationId xmlns:p14="http://schemas.microsoft.com/office/powerpoint/2010/main" val="5551395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ink">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A95DA28-5082-4466-8610-52F8C0DC1E32}"/>
              </a:ext>
            </a:extLst>
          </p:cNvPr>
          <p:cNvSpPr>
            <a:spLocks noGrp="1"/>
          </p:cNvSpPr>
          <p:nvPr>
            <p:ph type="subTitle" idx="1" hasCustomPrompt="1"/>
          </p:nvPr>
        </p:nvSpPr>
        <p:spPr>
          <a:xfrm>
            <a:off x="344393" y="2664000"/>
            <a:ext cx="7503607" cy="540000"/>
          </a:xfrm>
        </p:spPr>
        <p:txBody>
          <a:bodyPr lIns="0" tIns="0" rIns="0" bIns="0">
            <a:noAutofit/>
          </a:bodyPr>
          <a:lstStyle>
            <a:lvl1pPr marL="0" indent="0" algn="l">
              <a:buNone/>
              <a:defRPr sz="2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a:t>
            </a:r>
            <a:endParaRPr lang="en-GB" dirty="0"/>
          </a:p>
        </p:txBody>
      </p:sp>
      <p:pic>
        <p:nvPicPr>
          <p:cNvPr id="8" name="Picture 7">
            <a:extLst>
              <a:ext uri="{FF2B5EF4-FFF2-40B4-BE49-F238E27FC236}">
                <a16:creationId xmlns:a16="http://schemas.microsoft.com/office/drawing/2014/main" id="{EAD84A32-8CF7-0049-A245-A2495A2584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5903912"/>
            <a:ext cx="2819400" cy="635000"/>
          </a:xfrm>
          <a:prstGeom prst="rect">
            <a:avLst/>
          </a:prstGeom>
        </p:spPr>
      </p:pic>
      <p:sp>
        <p:nvSpPr>
          <p:cNvPr id="14" name="Title 1">
            <a:extLst>
              <a:ext uri="{FF2B5EF4-FFF2-40B4-BE49-F238E27FC236}">
                <a16:creationId xmlns:a16="http://schemas.microsoft.com/office/drawing/2014/main" id="{125EDCB8-9E51-CA4D-8A4A-6A87534B0587}"/>
              </a:ext>
            </a:extLst>
          </p:cNvPr>
          <p:cNvSpPr>
            <a:spLocks noGrp="1"/>
          </p:cNvSpPr>
          <p:nvPr>
            <p:ph type="ctrTitle" hasCustomPrompt="1"/>
          </p:nvPr>
        </p:nvSpPr>
        <p:spPr>
          <a:xfrm>
            <a:off x="324001" y="1224000"/>
            <a:ext cx="7523999" cy="1243488"/>
          </a:xfrm>
        </p:spPr>
        <p:txBody>
          <a:bodyPr lIns="0" tIns="0" rIns="0" bIns="0" anchor="b">
            <a:noAutofit/>
          </a:bodyPr>
          <a:lstStyle>
            <a:lvl1pPr algn="l">
              <a:lnSpc>
                <a:spcPts val="4700"/>
              </a:lnSpc>
              <a:defRPr sz="4500" b="1">
                <a:solidFill>
                  <a:schemeClr val="bg1"/>
                </a:solidFill>
              </a:defRPr>
            </a:lvl1pPr>
          </a:lstStyle>
          <a:p>
            <a:r>
              <a:rPr lang="en-US" dirty="0"/>
              <a:t>Presentation Title maximum two lines</a:t>
            </a:r>
            <a:endParaRPr lang="en-GB" dirty="0"/>
          </a:p>
        </p:txBody>
      </p:sp>
    </p:spTree>
    <p:extLst>
      <p:ext uri="{BB962C8B-B14F-4D97-AF65-F5344CB8AC3E}">
        <p14:creationId xmlns:p14="http://schemas.microsoft.com/office/powerpoint/2010/main" val="3796757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 Wicket">
    <p:bg>
      <p:bgPr>
        <a:solidFill>
          <a:schemeClr val="accent3"/>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0F70930-8A98-453B-93F2-8B9B3B0B927D}"/>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6" name="Slide Number Placeholder 5">
            <a:extLst>
              <a:ext uri="{FF2B5EF4-FFF2-40B4-BE49-F238E27FC236}">
                <a16:creationId xmlns:a16="http://schemas.microsoft.com/office/drawing/2014/main" id="{632068D0-9694-4F16-8526-982C67C895CE}"/>
              </a:ext>
            </a:extLst>
          </p:cNvPr>
          <p:cNvSpPr>
            <a:spLocks noGrp="1"/>
          </p:cNvSpPr>
          <p:nvPr>
            <p:ph type="sldNum" sz="quarter" idx="12"/>
          </p:nvPr>
        </p:nvSpPr>
        <p:spPr/>
        <p:txBody>
          <a:bodyPr/>
          <a:lstStyle>
            <a:lvl1pPr>
              <a:defRPr>
                <a:solidFill>
                  <a:schemeClr val="bg1"/>
                </a:solidFill>
              </a:defRPr>
            </a:lvl1pPr>
          </a:lstStyle>
          <a:p>
            <a:fld id="{2987031C-9901-4EF0-9F2F-2A2E1AE069F5}" type="slidenum">
              <a:rPr lang="en-GB" smtClean="0"/>
              <a:pPr/>
              <a:t>‹#›</a:t>
            </a:fld>
            <a:endParaRPr lang="en-GB"/>
          </a:p>
        </p:txBody>
      </p:sp>
      <p:sp>
        <p:nvSpPr>
          <p:cNvPr id="7" name="Title 1">
            <a:extLst>
              <a:ext uri="{FF2B5EF4-FFF2-40B4-BE49-F238E27FC236}">
                <a16:creationId xmlns:a16="http://schemas.microsoft.com/office/drawing/2014/main" id="{5B168903-2300-4448-9062-4621187B3A09}"/>
              </a:ext>
            </a:extLst>
          </p:cNvPr>
          <p:cNvSpPr>
            <a:spLocks noGrp="1"/>
          </p:cNvSpPr>
          <p:nvPr>
            <p:ph type="ctrTitle" hasCustomPrompt="1"/>
          </p:nvPr>
        </p:nvSpPr>
        <p:spPr>
          <a:xfrm>
            <a:off x="324001" y="1224000"/>
            <a:ext cx="7523999" cy="1243488"/>
          </a:xfrm>
          <a:noFill/>
        </p:spPr>
        <p:txBody>
          <a:bodyPr lIns="0" tIns="0" rIns="0" bIns="0" anchor="b">
            <a:noAutofit/>
          </a:bodyPr>
          <a:lstStyle>
            <a:lvl1pPr algn="l">
              <a:lnSpc>
                <a:spcPts val="4700"/>
              </a:lnSpc>
              <a:defRPr sz="4500" b="1">
                <a:solidFill>
                  <a:schemeClr val="bg1"/>
                </a:solidFill>
              </a:defRPr>
            </a:lvl1pPr>
          </a:lstStyle>
          <a:p>
            <a:r>
              <a:rPr lang="en-US" dirty="0"/>
              <a:t>Section Title </a:t>
            </a:r>
            <a:br>
              <a:rPr lang="en-US" dirty="0"/>
            </a:br>
            <a:r>
              <a:rPr lang="en-US" dirty="0"/>
              <a:t>maximum two lines</a:t>
            </a:r>
            <a:endParaRPr lang="en-GB" dirty="0"/>
          </a:p>
        </p:txBody>
      </p:sp>
      <p:sp>
        <p:nvSpPr>
          <p:cNvPr id="8" name="TextBox 7">
            <a:extLst>
              <a:ext uri="{FF2B5EF4-FFF2-40B4-BE49-F238E27FC236}">
                <a16:creationId xmlns:a16="http://schemas.microsoft.com/office/drawing/2014/main" id="{3E741239-9A37-4941-BA83-4069A20C590D}"/>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bg1"/>
                </a:solidFill>
              </a:rPr>
              <a:t>Nottingham Trent University </a:t>
            </a:r>
            <a:r>
              <a:rPr lang="en-GB" sz="1000" b="0" dirty="0">
                <a:solidFill>
                  <a:schemeClr val="bg1"/>
                </a:solidFill>
              </a:rPr>
              <a:t> |  </a:t>
            </a:r>
          </a:p>
        </p:txBody>
      </p:sp>
    </p:spTree>
    <p:extLst>
      <p:ext uri="{BB962C8B-B14F-4D97-AF65-F5344CB8AC3E}">
        <p14:creationId xmlns:p14="http://schemas.microsoft.com/office/powerpoint/2010/main" val="2496110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 image">
    <p:bg>
      <p:bgPr>
        <a:solidFill>
          <a:schemeClr val="bg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0F70930-8A98-453B-93F2-8B9B3B0B927D}"/>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6" name="Slide Number Placeholder 5">
            <a:extLst>
              <a:ext uri="{FF2B5EF4-FFF2-40B4-BE49-F238E27FC236}">
                <a16:creationId xmlns:a16="http://schemas.microsoft.com/office/drawing/2014/main" id="{632068D0-9694-4F16-8526-982C67C895CE}"/>
              </a:ext>
            </a:extLst>
          </p:cNvPr>
          <p:cNvSpPr>
            <a:spLocks noGrp="1"/>
          </p:cNvSpPr>
          <p:nvPr>
            <p:ph type="sldNum" sz="quarter" idx="12"/>
          </p:nvPr>
        </p:nvSpPr>
        <p:spPr/>
        <p:txBody>
          <a:bodyPr/>
          <a:lstStyle>
            <a:lvl1pPr>
              <a:defRPr>
                <a:solidFill>
                  <a:schemeClr val="bg1"/>
                </a:solidFill>
              </a:defRPr>
            </a:lvl1pPr>
          </a:lstStyle>
          <a:p>
            <a:fld id="{2987031C-9901-4EF0-9F2F-2A2E1AE069F5}" type="slidenum">
              <a:rPr lang="en-GB" smtClean="0"/>
              <a:pPr/>
              <a:t>‹#›</a:t>
            </a:fld>
            <a:endParaRPr lang="en-GB"/>
          </a:p>
        </p:txBody>
      </p:sp>
      <p:sp>
        <p:nvSpPr>
          <p:cNvPr id="7" name="Title 1">
            <a:extLst>
              <a:ext uri="{FF2B5EF4-FFF2-40B4-BE49-F238E27FC236}">
                <a16:creationId xmlns:a16="http://schemas.microsoft.com/office/drawing/2014/main" id="{5B168903-2300-4448-9062-4621187B3A09}"/>
              </a:ext>
            </a:extLst>
          </p:cNvPr>
          <p:cNvSpPr>
            <a:spLocks noGrp="1"/>
          </p:cNvSpPr>
          <p:nvPr>
            <p:ph type="ctrTitle" hasCustomPrompt="1"/>
          </p:nvPr>
        </p:nvSpPr>
        <p:spPr>
          <a:xfrm>
            <a:off x="324001" y="1224000"/>
            <a:ext cx="7523999" cy="1243488"/>
          </a:xfrm>
          <a:noFill/>
        </p:spPr>
        <p:txBody>
          <a:bodyPr lIns="0" tIns="0" rIns="0" bIns="0" anchor="b">
            <a:noAutofit/>
          </a:bodyPr>
          <a:lstStyle>
            <a:lvl1pPr algn="l">
              <a:lnSpc>
                <a:spcPts val="4700"/>
              </a:lnSpc>
              <a:defRPr sz="4500" b="1">
                <a:solidFill>
                  <a:schemeClr val="bg1"/>
                </a:solidFill>
              </a:defRPr>
            </a:lvl1pPr>
          </a:lstStyle>
          <a:p>
            <a:r>
              <a:rPr lang="en-US" dirty="0"/>
              <a:t>Section Title </a:t>
            </a:r>
            <a:br>
              <a:rPr lang="en-US" dirty="0"/>
            </a:br>
            <a:r>
              <a:rPr lang="en-US" dirty="0"/>
              <a:t>maximum two lines</a:t>
            </a:r>
            <a:endParaRPr lang="en-GB" dirty="0"/>
          </a:p>
        </p:txBody>
      </p:sp>
      <p:sp>
        <p:nvSpPr>
          <p:cNvPr id="3" name="Picture Placeholder 2">
            <a:extLst>
              <a:ext uri="{FF2B5EF4-FFF2-40B4-BE49-F238E27FC236}">
                <a16:creationId xmlns:a16="http://schemas.microsoft.com/office/drawing/2014/main" id="{31DBAAFC-86C6-AD4A-A765-832C511BCBA1}"/>
              </a:ext>
            </a:extLst>
          </p:cNvPr>
          <p:cNvSpPr>
            <a:spLocks noGrp="1"/>
          </p:cNvSpPr>
          <p:nvPr>
            <p:ph type="pic" sz="quarter" idx="13"/>
          </p:nvPr>
        </p:nvSpPr>
        <p:spPr>
          <a:xfrm>
            <a:off x="6089999" y="2318400"/>
            <a:ext cx="5778000" cy="3906000"/>
          </a:xfrm>
          <a:solidFill>
            <a:schemeClr val="bg1">
              <a:lumMod val="95000"/>
            </a:schemeClr>
          </a:solidFill>
        </p:spPr>
        <p:txBody>
          <a:bodyPr/>
          <a:lstStyle>
            <a:lvl1pPr marL="0" indent="0">
              <a:buNone/>
              <a:defRPr/>
            </a:lvl1pPr>
          </a:lstStyle>
          <a:p>
            <a:endParaRPr lang="en-GB" dirty="0"/>
          </a:p>
        </p:txBody>
      </p:sp>
      <p:sp>
        <p:nvSpPr>
          <p:cNvPr id="8" name="TextBox 7">
            <a:extLst>
              <a:ext uri="{FF2B5EF4-FFF2-40B4-BE49-F238E27FC236}">
                <a16:creationId xmlns:a16="http://schemas.microsoft.com/office/drawing/2014/main" id="{EB9DF5D7-A65F-BB40-B682-1D4D8558ED33}"/>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bg1"/>
                </a:solidFill>
              </a:rPr>
              <a:t>Nottingham Trent University </a:t>
            </a:r>
            <a:r>
              <a:rPr lang="en-GB" sz="1000" b="0" dirty="0">
                <a:solidFill>
                  <a:schemeClr val="bg1"/>
                </a:solidFill>
              </a:rPr>
              <a:t> |  </a:t>
            </a:r>
          </a:p>
        </p:txBody>
      </p:sp>
    </p:spTree>
    <p:extLst>
      <p:ext uri="{BB962C8B-B14F-4D97-AF65-F5344CB8AC3E}">
        <p14:creationId xmlns:p14="http://schemas.microsoft.com/office/powerpoint/2010/main" val="3465172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p>
            <a:fld id="{2987031C-9901-4EF0-9F2F-2A2E1AE069F5}" type="slidenum">
              <a:rPr lang="en-GB" smtClean="0"/>
              <a:t>‹#›</a:t>
            </a:fld>
            <a:endParaRPr lang="en-GB"/>
          </a:p>
        </p:txBody>
      </p:sp>
      <p:sp>
        <p:nvSpPr>
          <p:cNvPr id="8" name="Text Placeholder 7">
            <a:extLst>
              <a:ext uri="{FF2B5EF4-FFF2-40B4-BE49-F238E27FC236}">
                <a16:creationId xmlns:a16="http://schemas.microsoft.com/office/drawing/2014/main" id="{14E34C90-5B76-634C-9EA9-F3936B09497B}"/>
              </a:ext>
            </a:extLst>
          </p:cNvPr>
          <p:cNvSpPr>
            <a:spLocks noGrp="1"/>
          </p:cNvSpPr>
          <p:nvPr>
            <p:ph type="body" sz="quarter" idx="13"/>
          </p:nvPr>
        </p:nvSpPr>
        <p:spPr>
          <a:xfrm>
            <a:off x="324000" y="1223999"/>
            <a:ext cx="7596000" cy="4860000"/>
          </a:xfrm>
        </p:spPr>
        <p:txBody>
          <a:bodyPr numCol="1" spcCol="288000"/>
          <a:lstStyle>
            <a:lvl1pPr>
              <a:spcBef>
                <a:spcPts val="500"/>
              </a:spcBef>
              <a:spcAft>
                <a:spcPts val="1000"/>
              </a:spcAft>
              <a:defRPr/>
            </a:lvl1pPr>
            <a:lvl5pPr indent="-288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Box 8">
            <a:extLst>
              <a:ext uri="{FF2B5EF4-FFF2-40B4-BE49-F238E27FC236}">
                <a16:creationId xmlns:a16="http://schemas.microsoft.com/office/drawing/2014/main" id="{261AB5ED-D4D9-0C40-9A3D-4DE1F924FE12}"/>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Tree>
    <p:extLst>
      <p:ext uri="{BB962C8B-B14F-4D97-AF65-F5344CB8AC3E}">
        <p14:creationId xmlns:p14="http://schemas.microsoft.com/office/powerpoint/2010/main" val="468243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Tex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p>
            <a:fld id="{2987031C-9901-4EF0-9F2F-2A2E1AE069F5}" type="slidenum">
              <a:rPr lang="en-GB" smtClean="0"/>
              <a:t>‹#›</a:t>
            </a:fld>
            <a:endParaRPr lang="en-GB"/>
          </a:p>
        </p:txBody>
      </p:sp>
      <p:sp>
        <p:nvSpPr>
          <p:cNvPr id="8" name="Text Placeholder 7">
            <a:extLst>
              <a:ext uri="{FF2B5EF4-FFF2-40B4-BE49-F238E27FC236}">
                <a16:creationId xmlns:a16="http://schemas.microsoft.com/office/drawing/2014/main" id="{14E34C90-5B76-634C-9EA9-F3936B09497B}"/>
              </a:ext>
            </a:extLst>
          </p:cNvPr>
          <p:cNvSpPr>
            <a:spLocks noGrp="1"/>
          </p:cNvSpPr>
          <p:nvPr>
            <p:ph type="body" sz="quarter" idx="13"/>
          </p:nvPr>
        </p:nvSpPr>
        <p:spPr>
          <a:xfrm>
            <a:off x="324000" y="1223999"/>
            <a:ext cx="7596000" cy="4860000"/>
          </a:xfrm>
        </p:spPr>
        <p:txBody>
          <a:bodyPr numCol="1" spcCol="288000"/>
          <a:lstStyle>
            <a:lvl1pPr marL="288000" indent="-288000">
              <a:spcBef>
                <a:spcPts val="500"/>
              </a:spcBef>
              <a:spcAft>
                <a:spcPts val="1000"/>
              </a:spcAft>
              <a:defRPr sz="3000"/>
            </a:lvl1pPr>
            <a:lvl4pPr marL="180000" indent="-180000">
              <a:spcBef>
                <a:spcPts val="0"/>
              </a:spcBef>
              <a:spcAft>
                <a:spcPts val="500"/>
              </a:spcAft>
              <a:defRPr sz="2000"/>
            </a:lvl4pPr>
            <a:lvl5pPr marL="576000" indent="-288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Box 6">
            <a:extLst>
              <a:ext uri="{FF2B5EF4-FFF2-40B4-BE49-F238E27FC236}">
                <a16:creationId xmlns:a16="http://schemas.microsoft.com/office/drawing/2014/main" id="{4DD44D8D-8ECB-7A4C-A709-836F52699E2E}"/>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Tree>
    <p:extLst>
      <p:ext uri="{BB962C8B-B14F-4D97-AF65-F5344CB8AC3E}">
        <p14:creationId xmlns:p14="http://schemas.microsoft.com/office/powerpoint/2010/main" val="447232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llout or Statement">
    <p:bg>
      <p:bgPr>
        <a:solidFill>
          <a:schemeClr val="bg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C313F7-5A31-B24F-B042-99380DDDF9D5}"/>
              </a:ext>
            </a:extLst>
          </p:cNvPr>
          <p:cNvSpPr>
            <a:spLocks noGrp="1"/>
          </p:cNvSpPr>
          <p:nvPr>
            <p:ph type="sldNum" sz="quarter" idx="12"/>
          </p:nvPr>
        </p:nvSpPr>
        <p:spPr>
          <a:xfrm>
            <a:off x="10969200" y="6408000"/>
            <a:ext cx="900000" cy="252000"/>
          </a:xfrm>
        </p:spPr>
        <p:txBody>
          <a:bodyPr/>
          <a:lstStyle>
            <a:lvl1pPr>
              <a:defRPr>
                <a:solidFill>
                  <a:schemeClr val="bg1"/>
                </a:solidFill>
              </a:defRPr>
            </a:lvl1pPr>
          </a:lstStyle>
          <a:p>
            <a:fld id="{2987031C-9901-4EF0-9F2F-2A2E1AE069F5}" type="slidenum">
              <a:rPr lang="en-GB" smtClean="0"/>
              <a:pPr/>
              <a:t>‹#›</a:t>
            </a:fld>
            <a:endParaRPr lang="en-GB"/>
          </a:p>
        </p:txBody>
      </p:sp>
      <p:cxnSp>
        <p:nvCxnSpPr>
          <p:cNvPr id="7" name="Straight Connector 6">
            <a:extLst>
              <a:ext uri="{FF2B5EF4-FFF2-40B4-BE49-F238E27FC236}">
                <a16:creationId xmlns:a16="http://schemas.microsoft.com/office/drawing/2014/main" id="{55FA48F5-F95E-F449-A67A-4E87364237D5}"/>
              </a:ext>
            </a:extLst>
          </p:cNvPr>
          <p:cNvCxnSpPr/>
          <p:nvPr userDrawn="1"/>
        </p:nvCxnSpPr>
        <p:spPr>
          <a:xfrm>
            <a:off x="324000" y="1260000"/>
            <a:ext cx="759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7C6666F-B809-F34E-83C2-46549C97B90C}"/>
              </a:ext>
            </a:extLst>
          </p:cNvPr>
          <p:cNvSpPr>
            <a:spLocks noGrp="1"/>
          </p:cNvSpPr>
          <p:nvPr>
            <p:ph type="body" sz="quarter" idx="13" hasCustomPrompt="1"/>
          </p:nvPr>
        </p:nvSpPr>
        <p:spPr>
          <a:xfrm>
            <a:off x="323999" y="1296000"/>
            <a:ext cx="7596000" cy="4560888"/>
          </a:xfrm>
        </p:spPr>
        <p:txBody>
          <a:bodyPr/>
          <a:lstStyle>
            <a:lvl1pPr marL="0" indent="0">
              <a:spcAft>
                <a:spcPts val="1000"/>
              </a:spcAft>
              <a:buNone/>
              <a:tabLst>
                <a:tab pos="176213" algn="l"/>
              </a:tabLst>
              <a:defRPr lang="en-GB" sz="3000" b="1" dirty="0" smtClean="0">
                <a:solidFill>
                  <a:schemeClr val="bg1"/>
                </a:solidFill>
                <a:latin typeface="+mj-lt"/>
              </a:defRPr>
            </a:lvl1pPr>
            <a:lvl2pPr>
              <a:defRPr b="0">
                <a:solidFill>
                  <a:schemeClr val="bg1"/>
                </a:solidFill>
                <a:latin typeface="+mn-lt"/>
              </a:defRPr>
            </a:lvl2pPr>
          </a:lstStyle>
          <a:p>
            <a:pPr lvl="0"/>
            <a:r>
              <a:rPr lang="en-GB" dirty="0"/>
              <a:t>“	Add </a:t>
            </a:r>
            <a:r>
              <a:rPr lang="en-GB" dirty="0" err="1"/>
              <a:t>pullout</a:t>
            </a:r>
            <a:r>
              <a:rPr lang="en-GB" dirty="0"/>
              <a:t> quote or fact”</a:t>
            </a:r>
          </a:p>
          <a:p>
            <a:pPr lvl="1"/>
            <a:r>
              <a:rPr lang="en-GB" dirty="0"/>
              <a:t>Second level</a:t>
            </a:r>
          </a:p>
        </p:txBody>
      </p:sp>
      <p:sp>
        <p:nvSpPr>
          <p:cNvPr id="12" name="TextBox 11">
            <a:extLst>
              <a:ext uri="{FF2B5EF4-FFF2-40B4-BE49-F238E27FC236}">
                <a16:creationId xmlns:a16="http://schemas.microsoft.com/office/drawing/2014/main" id="{69330D62-B85E-4142-A75E-1E04D726549B}"/>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bg1"/>
                </a:solidFill>
              </a:rPr>
              <a:t>Nottingham Trent University </a:t>
            </a:r>
            <a:r>
              <a:rPr lang="en-GB" sz="1000" b="0" dirty="0">
                <a:solidFill>
                  <a:schemeClr val="bg1"/>
                </a:solidFill>
              </a:rPr>
              <a:t> |  </a:t>
            </a:r>
          </a:p>
        </p:txBody>
      </p:sp>
      <p:sp>
        <p:nvSpPr>
          <p:cNvPr id="13" name="Footer Placeholder 4">
            <a:extLst>
              <a:ext uri="{FF2B5EF4-FFF2-40B4-BE49-F238E27FC236}">
                <a16:creationId xmlns:a16="http://schemas.microsoft.com/office/drawing/2014/main" id="{329C5556-DC37-A343-889A-534923949DD3}"/>
              </a:ext>
            </a:extLst>
          </p:cNvPr>
          <p:cNvSpPr>
            <a:spLocks noGrp="1"/>
          </p:cNvSpPr>
          <p:nvPr>
            <p:ph type="ftr" sz="quarter" idx="3"/>
          </p:nvPr>
        </p:nvSpPr>
        <p:spPr>
          <a:xfrm>
            <a:off x="2193925" y="6436800"/>
            <a:ext cx="3528000" cy="216000"/>
          </a:xfrm>
          <a:prstGeom prst="rect">
            <a:avLst/>
          </a:prstGeom>
        </p:spPr>
        <p:txBody>
          <a:bodyPr vert="horz" lIns="0" tIns="0" rIns="0" bIns="0" rtlCol="0" anchor="t" anchorCtr="0"/>
          <a:lstStyle>
            <a:lvl1pPr algn="l">
              <a:defRPr sz="1000">
                <a:solidFill>
                  <a:schemeClr val="bg1"/>
                </a:solidFill>
              </a:defRPr>
            </a:lvl1pPr>
          </a:lstStyle>
          <a:p>
            <a:r>
              <a:rPr lang="en-GB"/>
              <a:t>Presentation title</a:t>
            </a:r>
            <a:endParaRPr lang="en-GB" dirty="0"/>
          </a:p>
        </p:txBody>
      </p:sp>
    </p:spTree>
    <p:extLst>
      <p:ext uri="{BB962C8B-B14F-4D97-AF65-F5344CB8AC3E}">
        <p14:creationId xmlns:p14="http://schemas.microsoft.com/office/powerpoint/2010/main" val="1424254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Text Righ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C313F7-5A31-B24F-B042-99380DDDF9D5}"/>
              </a:ext>
            </a:extLst>
          </p:cNvPr>
          <p:cNvSpPr>
            <a:spLocks noGrp="1"/>
          </p:cNvSpPr>
          <p:nvPr>
            <p:ph type="sldNum" sz="quarter" idx="12"/>
          </p:nvPr>
        </p:nvSpPr>
        <p:spPr>
          <a:xfrm>
            <a:off x="10969200" y="6408000"/>
            <a:ext cx="900000" cy="252000"/>
          </a:xfrm>
        </p:spPr>
        <p:txBody>
          <a:bodyPr/>
          <a:lstStyle>
            <a:lvl1pPr>
              <a:defRPr>
                <a:solidFill>
                  <a:schemeClr val="tx1"/>
                </a:solidFill>
              </a:defRPr>
            </a:lvl1pPr>
          </a:lstStyle>
          <a:p>
            <a:fld id="{2987031C-9901-4EF0-9F2F-2A2E1AE069F5}" type="slidenum">
              <a:rPr lang="en-GB" smtClean="0"/>
              <a:pPr/>
              <a:t>‹#›</a:t>
            </a:fld>
            <a:endParaRPr lang="en-GB"/>
          </a:p>
        </p:txBody>
      </p:sp>
      <p:sp>
        <p:nvSpPr>
          <p:cNvPr id="8" name="Text Placeholder 7">
            <a:extLst>
              <a:ext uri="{FF2B5EF4-FFF2-40B4-BE49-F238E27FC236}">
                <a16:creationId xmlns:a16="http://schemas.microsoft.com/office/drawing/2014/main" id="{B19EC4DB-4465-564B-ABC6-584C8D982335}"/>
              </a:ext>
            </a:extLst>
          </p:cNvPr>
          <p:cNvSpPr>
            <a:spLocks noGrp="1"/>
          </p:cNvSpPr>
          <p:nvPr>
            <p:ph type="body" sz="quarter" idx="15"/>
          </p:nvPr>
        </p:nvSpPr>
        <p:spPr>
          <a:xfrm>
            <a:off x="8208000" y="1260475"/>
            <a:ext cx="3660151" cy="49498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Content Placeholder 11">
            <a:extLst>
              <a:ext uri="{FF2B5EF4-FFF2-40B4-BE49-F238E27FC236}">
                <a16:creationId xmlns:a16="http://schemas.microsoft.com/office/drawing/2014/main" id="{586B5653-247B-6F4C-B7A6-2510ADC6F0EC}"/>
              </a:ext>
            </a:extLst>
          </p:cNvPr>
          <p:cNvSpPr>
            <a:spLocks noGrp="1"/>
          </p:cNvSpPr>
          <p:nvPr>
            <p:ph sz="quarter" idx="17" hasCustomPrompt="1"/>
          </p:nvPr>
        </p:nvSpPr>
        <p:spPr>
          <a:xfrm>
            <a:off x="323850" y="1260300"/>
            <a:ext cx="7596188" cy="4950000"/>
          </a:xfrm>
        </p:spPr>
        <p:txBody>
          <a:bodyPr/>
          <a:lstStyle>
            <a:lvl1pPr marL="0" indent="0">
              <a:buNone/>
              <a:defRPr/>
            </a:lvl1pPr>
          </a:lstStyle>
          <a:p>
            <a:pPr lvl="0"/>
            <a:r>
              <a:rPr lang="en-GB" dirty="0"/>
              <a:t>Add content</a:t>
            </a:r>
          </a:p>
        </p:txBody>
      </p:sp>
      <p:sp>
        <p:nvSpPr>
          <p:cNvPr id="14" name="Content Placeholder 11">
            <a:extLst>
              <a:ext uri="{FF2B5EF4-FFF2-40B4-BE49-F238E27FC236}">
                <a16:creationId xmlns:a16="http://schemas.microsoft.com/office/drawing/2014/main" id="{BE4F0786-54FD-6D49-A748-C4FDB6C01E40}"/>
              </a:ext>
            </a:extLst>
          </p:cNvPr>
          <p:cNvSpPr>
            <a:spLocks noGrp="1"/>
          </p:cNvSpPr>
          <p:nvPr>
            <p:ph sz="quarter" idx="18" hasCustomPrompt="1"/>
          </p:nvPr>
        </p:nvSpPr>
        <p:spPr>
          <a:xfrm>
            <a:off x="4269000" y="1260300"/>
            <a:ext cx="3648075" cy="4950000"/>
          </a:xfrm>
        </p:spPr>
        <p:txBody>
          <a:bodyPr/>
          <a:lstStyle>
            <a:lvl1pPr marL="0" indent="0">
              <a:buNone/>
              <a:defRPr/>
            </a:lvl1pPr>
          </a:lstStyle>
          <a:p>
            <a:pPr lvl="0"/>
            <a:r>
              <a:rPr lang="en-GB" dirty="0"/>
              <a:t>Add content</a:t>
            </a:r>
          </a:p>
        </p:txBody>
      </p:sp>
      <p:sp>
        <p:nvSpPr>
          <p:cNvPr id="15" name="TextBox 14">
            <a:extLst>
              <a:ext uri="{FF2B5EF4-FFF2-40B4-BE49-F238E27FC236}">
                <a16:creationId xmlns:a16="http://schemas.microsoft.com/office/drawing/2014/main" id="{C615F6D4-A8E9-304C-88AD-E74B2AC9A89F}"/>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
        <p:nvSpPr>
          <p:cNvPr id="16" name="Footer Placeholder 4">
            <a:extLst>
              <a:ext uri="{FF2B5EF4-FFF2-40B4-BE49-F238E27FC236}">
                <a16:creationId xmlns:a16="http://schemas.microsoft.com/office/drawing/2014/main" id="{CA55B5E3-A309-EB43-8193-1C648D07DE79}"/>
              </a:ext>
            </a:extLst>
          </p:cNvPr>
          <p:cNvSpPr>
            <a:spLocks noGrp="1"/>
          </p:cNvSpPr>
          <p:nvPr>
            <p:ph type="ftr" sz="quarter" idx="3"/>
          </p:nvPr>
        </p:nvSpPr>
        <p:spPr>
          <a:xfrm>
            <a:off x="2193925" y="6436800"/>
            <a:ext cx="3528000" cy="216000"/>
          </a:xfrm>
          <a:prstGeom prst="rect">
            <a:avLst/>
          </a:prstGeom>
        </p:spPr>
        <p:txBody>
          <a:bodyPr vert="horz" lIns="0" tIns="0" rIns="0" bIns="0" rtlCol="0" anchor="t" anchorCtr="0"/>
          <a:lstStyle>
            <a:lvl1pPr algn="l">
              <a:defRPr sz="1000">
                <a:solidFill>
                  <a:schemeClr val="tx1"/>
                </a:solidFill>
              </a:defRPr>
            </a:lvl1pPr>
          </a:lstStyle>
          <a:p>
            <a:r>
              <a:rPr lang="en-GB"/>
              <a:t>Presentation title</a:t>
            </a:r>
            <a:endParaRPr lang="en-GB" dirty="0"/>
          </a:p>
        </p:txBody>
      </p:sp>
    </p:spTree>
    <p:extLst>
      <p:ext uri="{BB962C8B-B14F-4D97-AF65-F5344CB8AC3E}">
        <p14:creationId xmlns:p14="http://schemas.microsoft.com/office/powerpoint/2010/main" val="999814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Text Lef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C313F7-5A31-B24F-B042-99380DDDF9D5}"/>
              </a:ext>
            </a:extLst>
          </p:cNvPr>
          <p:cNvSpPr>
            <a:spLocks noGrp="1"/>
          </p:cNvSpPr>
          <p:nvPr>
            <p:ph type="sldNum" sz="quarter" idx="12"/>
          </p:nvPr>
        </p:nvSpPr>
        <p:spPr>
          <a:xfrm>
            <a:off x="10969200" y="6408000"/>
            <a:ext cx="900000" cy="252000"/>
          </a:xfrm>
        </p:spPr>
        <p:txBody>
          <a:bodyPr/>
          <a:lstStyle>
            <a:lvl1pPr>
              <a:defRPr>
                <a:solidFill>
                  <a:schemeClr val="tx1"/>
                </a:solidFill>
              </a:defRPr>
            </a:lvl1pPr>
          </a:lstStyle>
          <a:p>
            <a:fld id="{2987031C-9901-4EF0-9F2F-2A2E1AE069F5}" type="slidenum">
              <a:rPr lang="en-GB" smtClean="0"/>
              <a:pPr/>
              <a:t>‹#›</a:t>
            </a:fld>
            <a:endParaRPr lang="en-GB"/>
          </a:p>
        </p:txBody>
      </p:sp>
      <p:sp>
        <p:nvSpPr>
          <p:cNvPr id="8" name="Text Placeholder 7">
            <a:extLst>
              <a:ext uri="{FF2B5EF4-FFF2-40B4-BE49-F238E27FC236}">
                <a16:creationId xmlns:a16="http://schemas.microsoft.com/office/drawing/2014/main" id="{B19EC4DB-4465-564B-ABC6-584C8D982335}"/>
              </a:ext>
            </a:extLst>
          </p:cNvPr>
          <p:cNvSpPr>
            <a:spLocks noGrp="1"/>
          </p:cNvSpPr>
          <p:nvPr>
            <p:ph type="body" sz="quarter" idx="15"/>
          </p:nvPr>
        </p:nvSpPr>
        <p:spPr>
          <a:xfrm>
            <a:off x="323849" y="1260475"/>
            <a:ext cx="3660151" cy="494982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11">
            <a:extLst>
              <a:ext uri="{FF2B5EF4-FFF2-40B4-BE49-F238E27FC236}">
                <a16:creationId xmlns:a16="http://schemas.microsoft.com/office/drawing/2014/main" id="{4FBF2011-D452-5546-8550-A1A4A7F62AEA}"/>
              </a:ext>
            </a:extLst>
          </p:cNvPr>
          <p:cNvSpPr>
            <a:spLocks noGrp="1"/>
          </p:cNvSpPr>
          <p:nvPr>
            <p:ph sz="quarter" idx="17" hasCustomPrompt="1"/>
          </p:nvPr>
        </p:nvSpPr>
        <p:spPr>
          <a:xfrm>
            <a:off x="4274926" y="1272918"/>
            <a:ext cx="7596188" cy="4950000"/>
          </a:xfrm>
        </p:spPr>
        <p:txBody>
          <a:bodyPr/>
          <a:lstStyle>
            <a:lvl1pPr marL="0" indent="0">
              <a:buNone/>
              <a:defRPr/>
            </a:lvl1pPr>
          </a:lstStyle>
          <a:p>
            <a:pPr lvl="0"/>
            <a:r>
              <a:rPr lang="en-GB" dirty="0"/>
              <a:t>Add content</a:t>
            </a:r>
          </a:p>
        </p:txBody>
      </p:sp>
      <p:sp>
        <p:nvSpPr>
          <p:cNvPr id="10" name="Content Placeholder 11">
            <a:extLst>
              <a:ext uri="{FF2B5EF4-FFF2-40B4-BE49-F238E27FC236}">
                <a16:creationId xmlns:a16="http://schemas.microsoft.com/office/drawing/2014/main" id="{78C93D45-DA0E-BF49-AE04-E6E405C922F5}"/>
              </a:ext>
            </a:extLst>
          </p:cNvPr>
          <p:cNvSpPr>
            <a:spLocks noGrp="1"/>
          </p:cNvSpPr>
          <p:nvPr>
            <p:ph sz="quarter" idx="18" hasCustomPrompt="1"/>
          </p:nvPr>
        </p:nvSpPr>
        <p:spPr>
          <a:xfrm>
            <a:off x="4265402" y="1272918"/>
            <a:ext cx="3648075" cy="4950000"/>
          </a:xfrm>
        </p:spPr>
        <p:txBody>
          <a:bodyPr/>
          <a:lstStyle>
            <a:lvl1pPr marL="0" indent="0">
              <a:buNone/>
              <a:defRPr/>
            </a:lvl1pPr>
          </a:lstStyle>
          <a:p>
            <a:pPr lvl="0"/>
            <a:r>
              <a:rPr lang="en-GB" dirty="0"/>
              <a:t>Add content</a:t>
            </a:r>
          </a:p>
        </p:txBody>
      </p:sp>
      <p:sp>
        <p:nvSpPr>
          <p:cNvPr id="11" name="TextBox 10">
            <a:extLst>
              <a:ext uri="{FF2B5EF4-FFF2-40B4-BE49-F238E27FC236}">
                <a16:creationId xmlns:a16="http://schemas.microsoft.com/office/drawing/2014/main" id="{A08B0208-82DF-FE48-8712-D2BF9D499DB6}"/>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
        <p:nvSpPr>
          <p:cNvPr id="12" name="Footer Placeholder 4">
            <a:extLst>
              <a:ext uri="{FF2B5EF4-FFF2-40B4-BE49-F238E27FC236}">
                <a16:creationId xmlns:a16="http://schemas.microsoft.com/office/drawing/2014/main" id="{B58F480A-4EB8-3D42-B4A4-ED9A574CF3BE}"/>
              </a:ext>
            </a:extLst>
          </p:cNvPr>
          <p:cNvSpPr>
            <a:spLocks noGrp="1"/>
          </p:cNvSpPr>
          <p:nvPr>
            <p:ph type="ftr" sz="quarter" idx="3"/>
          </p:nvPr>
        </p:nvSpPr>
        <p:spPr>
          <a:xfrm>
            <a:off x="2193925" y="6436800"/>
            <a:ext cx="3528000" cy="216000"/>
          </a:xfrm>
          <a:prstGeom prst="rect">
            <a:avLst/>
          </a:prstGeom>
        </p:spPr>
        <p:txBody>
          <a:bodyPr vert="horz" lIns="0" tIns="0" rIns="0" bIns="0" rtlCol="0" anchor="t" anchorCtr="0"/>
          <a:lstStyle>
            <a:lvl1pPr algn="l">
              <a:defRPr sz="1000">
                <a:solidFill>
                  <a:schemeClr val="tx1"/>
                </a:solidFill>
              </a:defRPr>
            </a:lvl1pPr>
          </a:lstStyle>
          <a:p>
            <a:r>
              <a:rPr lang="en-GB"/>
              <a:t>Presentation title</a:t>
            </a:r>
            <a:endParaRPr lang="en-GB" dirty="0"/>
          </a:p>
        </p:txBody>
      </p:sp>
    </p:spTree>
    <p:extLst>
      <p:ext uri="{BB962C8B-B14F-4D97-AF65-F5344CB8AC3E}">
        <p14:creationId xmlns:p14="http://schemas.microsoft.com/office/powerpoint/2010/main" val="3087815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C313F7-5A31-B24F-B042-99380DDDF9D5}"/>
              </a:ext>
            </a:extLst>
          </p:cNvPr>
          <p:cNvSpPr>
            <a:spLocks noGrp="1"/>
          </p:cNvSpPr>
          <p:nvPr>
            <p:ph type="sldNum" sz="quarter" idx="12"/>
          </p:nvPr>
        </p:nvSpPr>
        <p:spPr>
          <a:xfrm>
            <a:off x="10969200" y="6408000"/>
            <a:ext cx="900000" cy="252000"/>
          </a:xfrm>
        </p:spPr>
        <p:txBody>
          <a:bodyPr/>
          <a:lstStyle>
            <a:lvl1pPr>
              <a:defRPr>
                <a:solidFill>
                  <a:schemeClr val="tx1"/>
                </a:solidFill>
              </a:defRPr>
            </a:lvl1pPr>
          </a:lstStyle>
          <a:p>
            <a:fld id="{2987031C-9901-4EF0-9F2F-2A2E1AE069F5}" type="slidenum">
              <a:rPr lang="en-GB" smtClean="0"/>
              <a:pPr/>
              <a:t>‹#›</a:t>
            </a:fld>
            <a:endParaRPr lang="en-GB"/>
          </a:p>
        </p:txBody>
      </p:sp>
      <p:sp>
        <p:nvSpPr>
          <p:cNvPr id="3" name="Picture Placeholder 2">
            <a:extLst>
              <a:ext uri="{FF2B5EF4-FFF2-40B4-BE49-F238E27FC236}">
                <a16:creationId xmlns:a16="http://schemas.microsoft.com/office/drawing/2014/main" id="{3AE7A02D-4B67-2E46-824F-75F75A628A06}"/>
              </a:ext>
            </a:extLst>
          </p:cNvPr>
          <p:cNvSpPr>
            <a:spLocks noGrp="1"/>
          </p:cNvSpPr>
          <p:nvPr>
            <p:ph type="pic" sz="quarter" idx="14"/>
          </p:nvPr>
        </p:nvSpPr>
        <p:spPr>
          <a:xfrm>
            <a:off x="323999" y="324000"/>
            <a:ext cx="11545200" cy="5886000"/>
          </a:xfrm>
        </p:spPr>
        <p:txBody>
          <a:bodyPr/>
          <a:lstStyle>
            <a:lvl1pPr marL="0" indent="0">
              <a:buNone/>
              <a:defRPr/>
            </a:lvl1pPr>
          </a:lstStyle>
          <a:p>
            <a:endParaRPr lang="en-GB" dirty="0"/>
          </a:p>
        </p:txBody>
      </p:sp>
      <p:sp>
        <p:nvSpPr>
          <p:cNvPr id="7" name="TextBox 6">
            <a:extLst>
              <a:ext uri="{FF2B5EF4-FFF2-40B4-BE49-F238E27FC236}">
                <a16:creationId xmlns:a16="http://schemas.microsoft.com/office/drawing/2014/main" id="{A06938DA-B81E-194D-B946-FE34DDBA95E3}"/>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
        <p:nvSpPr>
          <p:cNvPr id="9" name="Footer Placeholder 4">
            <a:extLst>
              <a:ext uri="{FF2B5EF4-FFF2-40B4-BE49-F238E27FC236}">
                <a16:creationId xmlns:a16="http://schemas.microsoft.com/office/drawing/2014/main" id="{6B25E5C4-A64B-BC41-B4E9-728278108889}"/>
              </a:ext>
            </a:extLst>
          </p:cNvPr>
          <p:cNvSpPr>
            <a:spLocks noGrp="1"/>
          </p:cNvSpPr>
          <p:nvPr>
            <p:ph type="ftr" sz="quarter" idx="3"/>
          </p:nvPr>
        </p:nvSpPr>
        <p:spPr>
          <a:xfrm>
            <a:off x="2193925" y="6436800"/>
            <a:ext cx="3528000" cy="216000"/>
          </a:xfrm>
          <a:prstGeom prst="rect">
            <a:avLst/>
          </a:prstGeom>
        </p:spPr>
        <p:txBody>
          <a:bodyPr vert="horz" lIns="0" tIns="0" rIns="0" bIns="0" rtlCol="0" anchor="t" anchorCtr="0"/>
          <a:lstStyle>
            <a:lvl1pPr algn="l">
              <a:defRPr sz="1000">
                <a:solidFill>
                  <a:schemeClr val="tx1"/>
                </a:solidFill>
              </a:defRPr>
            </a:lvl1pPr>
          </a:lstStyle>
          <a:p>
            <a:r>
              <a:rPr lang="en-GB"/>
              <a:t>Presentation title</a:t>
            </a:r>
            <a:endParaRPr lang="en-GB" dirty="0"/>
          </a:p>
        </p:txBody>
      </p:sp>
    </p:spTree>
    <p:extLst>
      <p:ext uri="{BB962C8B-B14F-4D97-AF65-F5344CB8AC3E}">
        <p14:creationId xmlns:p14="http://schemas.microsoft.com/office/powerpoint/2010/main" val="2288725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23D09D-8DB0-7649-9F5F-1604580C22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5903912"/>
            <a:ext cx="2819400" cy="635000"/>
          </a:xfrm>
          <a:prstGeom prst="rect">
            <a:avLst/>
          </a:prstGeom>
        </p:spPr>
      </p:pic>
      <p:sp>
        <p:nvSpPr>
          <p:cNvPr id="8" name="TextBox 7">
            <a:extLst>
              <a:ext uri="{FF2B5EF4-FFF2-40B4-BE49-F238E27FC236}">
                <a16:creationId xmlns:a16="http://schemas.microsoft.com/office/drawing/2014/main" id="{E1ACF111-2B15-3941-9C86-55179E8F03A2}"/>
              </a:ext>
            </a:extLst>
          </p:cNvPr>
          <p:cNvSpPr txBox="1"/>
          <p:nvPr userDrawn="1"/>
        </p:nvSpPr>
        <p:spPr>
          <a:xfrm>
            <a:off x="347730" y="1184856"/>
            <a:ext cx="3636000" cy="720000"/>
          </a:xfrm>
          <a:prstGeom prst="rect">
            <a:avLst/>
          </a:prstGeom>
          <a:noFill/>
        </p:spPr>
        <p:txBody>
          <a:bodyPr wrap="square" lIns="0" tIns="0" rIns="0" bIns="0" rtlCol="0">
            <a:noAutofit/>
          </a:bodyPr>
          <a:lstStyle/>
          <a:p>
            <a:r>
              <a:rPr lang="en-GB" sz="4500" b="1" dirty="0">
                <a:solidFill>
                  <a:schemeClr val="bg1"/>
                </a:solidFill>
                <a:latin typeface="+mj-lt"/>
              </a:rPr>
              <a:t>Thank you!</a:t>
            </a:r>
          </a:p>
        </p:txBody>
      </p:sp>
      <p:sp>
        <p:nvSpPr>
          <p:cNvPr id="9" name="TextBox 8">
            <a:extLst>
              <a:ext uri="{FF2B5EF4-FFF2-40B4-BE49-F238E27FC236}">
                <a16:creationId xmlns:a16="http://schemas.microsoft.com/office/drawing/2014/main" id="{EC19BDC4-5E78-344A-B818-82367CCDED7C}"/>
              </a:ext>
            </a:extLst>
          </p:cNvPr>
          <p:cNvSpPr txBox="1"/>
          <p:nvPr userDrawn="1"/>
        </p:nvSpPr>
        <p:spPr>
          <a:xfrm>
            <a:off x="324001" y="1890000"/>
            <a:ext cx="3659730" cy="504000"/>
          </a:xfrm>
          <a:prstGeom prst="rect">
            <a:avLst/>
          </a:prstGeom>
          <a:noFill/>
        </p:spPr>
        <p:txBody>
          <a:bodyPr wrap="square" lIns="0" tIns="0" rIns="0" bIns="0" rtlCol="0">
            <a:noAutofit/>
          </a:bodyPr>
          <a:lstStyle/>
          <a:p>
            <a:r>
              <a:rPr lang="en-GB" sz="2500" b="1" dirty="0" err="1">
                <a:solidFill>
                  <a:schemeClr val="tx1"/>
                </a:solidFill>
                <a:latin typeface="+mn-lt"/>
              </a:rPr>
              <a:t>ntu.ac.uk</a:t>
            </a:r>
            <a:endParaRPr lang="en-GB" sz="2500" b="1" dirty="0">
              <a:solidFill>
                <a:schemeClr val="tx1"/>
              </a:solidFill>
              <a:latin typeface="+mn-lt"/>
            </a:endParaRPr>
          </a:p>
        </p:txBody>
      </p:sp>
    </p:spTree>
    <p:extLst>
      <p:ext uri="{BB962C8B-B14F-4D97-AF65-F5344CB8AC3E}">
        <p14:creationId xmlns:p14="http://schemas.microsoft.com/office/powerpoint/2010/main" val="3025205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1748401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chool/Dept – Pink">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A95DA28-5082-4466-8610-52F8C0DC1E32}"/>
              </a:ext>
            </a:extLst>
          </p:cNvPr>
          <p:cNvSpPr>
            <a:spLocks noGrp="1"/>
          </p:cNvSpPr>
          <p:nvPr>
            <p:ph type="subTitle" idx="1" hasCustomPrompt="1"/>
          </p:nvPr>
        </p:nvSpPr>
        <p:spPr>
          <a:xfrm>
            <a:off x="344393" y="2664000"/>
            <a:ext cx="7503607" cy="540000"/>
          </a:xfrm>
        </p:spPr>
        <p:txBody>
          <a:bodyPr lIns="0" tIns="0" rIns="0" bIns="0">
            <a:noAutofit/>
          </a:bodyPr>
          <a:lstStyle>
            <a:lvl1pPr marL="0" indent="0" algn="l">
              <a:buNone/>
              <a:defRPr sz="2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a:t>
            </a:r>
            <a:endParaRPr lang="en-GB" dirty="0"/>
          </a:p>
        </p:txBody>
      </p:sp>
      <p:pic>
        <p:nvPicPr>
          <p:cNvPr id="8" name="Picture 7">
            <a:extLst>
              <a:ext uri="{FF2B5EF4-FFF2-40B4-BE49-F238E27FC236}">
                <a16:creationId xmlns:a16="http://schemas.microsoft.com/office/drawing/2014/main" id="{EAD84A32-8CF7-0049-A245-A2495A2584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5903912"/>
            <a:ext cx="2819400" cy="635000"/>
          </a:xfrm>
          <a:prstGeom prst="rect">
            <a:avLst/>
          </a:prstGeom>
        </p:spPr>
      </p:pic>
      <p:sp>
        <p:nvSpPr>
          <p:cNvPr id="11" name="Text Placeholder 10">
            <a:extLst>
              <a:ext uri="{FF2B5EF4-FFF2-40B4-BE49-F238E27FC236}">
                <a16:creationId xmlns:a16="http://schemas.microsoft.com/office/drawing/2014/main" id="{6D35024E-B893-6F4F-BC39-A12ABB859998}"/>
              </a:ext>
            </a:extLst>
          </p:cNvPr>
          <p:cNvSpPr>
            <a:spLocks noGrp="1"/>
          </p:cNvSpPr>
          <p:nvPr>
            <p:ph type="body" sz="quarter" idx="13" hasCustomPrompt="1"/>
          </p:nvPr>
        </p:nvSpPr>
        <p:spPr>
          <a:xfrm>
            <a:off x="324000" y="324000"/>
            <a:ext cx="3600000" cy="216000"/>
          </a:xfrm>
        </p:spPr>
        <p:txBody>
          <a:bodyPr lIns="0" tIns="0" rIns="0" bIns="0">
            <a:noAutofit/>
          </a:bodyPr>
          <a:lstStyle>
            <a:lvl1pPr marL="0" indent="0">
              <a:buNone/>
              <a:defRPr sz="15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School/Department name</a:t>
            </a:r>
          </a:p>
        </p:txBody>
      </p:sp>
      <p:cxnSp>
        <p:nvCxnSpPr>
          <p:cNvPr id="13" name="Straight Connector 12">
            <a:extLst>
              <a:ext uri="{FF2B5EF4-FFF2-40B4-BE49-F238E27FC236}">
                <a16:creationId xmlns:a16="http://schemas.microsoft.com/office/drawing/2014/main" id="{00BB5783-DC9F-0347-A2E3-6B93EA160538}"/>
              </a:ext>
            </a:extLst>
          </p:cNvPr>
          <p:cNvCxnSpPr/>
          <p:nvPr userDrawn="1"/>
        </p:nvCxnSpPr>
        <p:spPr>
          <a:xfrm>
            <a:off x="324000" y="612000"/>
            <a:ext cx="25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D0B284BF-2AAD-0A47-9DF9-0F3F421F43D8}"/>
              </a:ext>
            </a:extLst>
          </p:cNvPr>
          <p:cNvSpPr>
            <a:spLocks noGrp="1"/>
          </p:cNvSpPr>
          <p:nvPr>
            <p:ph type="ctrTitle" hasCustomPrompt="1"/>
          </p:nvPr>
        </p:nvSpPr>
        <p:spPr>
          <a:xfrm>
            <a:off x="324001" y="1224000"/>
            <a:ext cx="7523999" cy="1243488"/>
          </a:xfrm>
        </p:spPr>
        <p:txBody>
          <a:bodyPr lIns="0" tIns="0" rIns="0" bIns="0" anchor="b">
            <a:noAutofit/>
          </a:bodyPr>
          <a:lstStyle>
            <a:lvl1pPr algn="l">
              <a:lnSpc>
                <a:spcPts val="4700"/>
              </a:lnSpc>
              <a:defRPr sz="4500" b="1">
                <a:solidFill>
                  <a:schemeClr val="bg1"/>
                </a:solidFill>
              </a:defRPr>
            </a:lvl1pPr>
          </a:lstStyle>
          <a:p>
            <a:r>
              <a:rPr lang="en-US" dirty="0"/>
              <a:t>Presentation Title maximum two lines</a:t>
            </a:r>
            <a:endParaRPr lang="en-GB" dirty="0"/>
          </a:p>
        </p:txBody>
      </p:sp>
    </p:spTree>
    <p:extLst>
      <p:ext uri="{BB962C8B-B14F-4D97-AF65-F5344CB8AC3E}">
        <p14:creationId xmlns:p14="http://schemas.microsoft.com/office/powerpoint/2010/main" val="4201215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u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A997A-29B3-4A30-84B9-9B95E3A7A2E9}"/>
              </a:ext>
            </a:extLst>
          </p:cNvPr>
          <p:cNvSpPr>
            <a:spLocks noGrp="1"/>
          </p:cNvSpPr>
          <p:nvPr>
            <p:ph type="ctrTitle" hasCustomPrompt="1"/>
          </p:nvPr>
        </p:nvSpPr>
        <p:spPr>
          <a:xfrm>
            <a:off x="324001" y="1224000"/>
            <a:ext cx="7523999" cy="1243488"/>
          </a:xfrm>
        </p:spPr>
        <p:txBody>
          <a:bodyPr lIns="0" tIns="0" rIns="0" bIns="0" anchor="b">
            <a:noAutofit/>
          </a:bodyPr>
          <a:lstStyle>
            <a:lvl1pPr algn="l">
              <a:lnSpc>
                <a:spcPts val="4700"/>
              </a:lnSpc>
              <a:defRPr sz="4500" b="1">
                <a:solidFill>
                  <a:schemeClr val="bg1"/>
                </a:solidFill>
              </a:defRPr>
            </a:lvl1pPr>
          </a:lstStyle>
          <a:p>
            <a:r>
              <a:rPr lang="en-US" dirty="0"/>
              <a:t>Presentation Title maximum two lines</a:t>
            </a:r>
            <a:endParaRPr lang="en-GB" dirty="0"/>
          </a:p>
        </p:txBody>
      </p:sp>
      <p:sp>
        <p:nvSpPr>
          <p:cNvPr id="3" name="Subtitle 2">
            <a:extLst>
              <a:ext uri="{FF2B5EF4-FFF2-40B4-BE49-F238E27FC236}">
                <a16:creationId xmlns:a16="http://schemas.microsoft.com/office/drawing/2014/main" id="{BA95DA28-5082-4466-8610-52F8C0DC1E32}"/>
              </a:ext>
            </a:extLst>
          </p:cNvPr>
          <p:cNvSpPr>
            <a:spLocks noGrp="1"/>
          </p:cNvSpPr>
          <p:nvPr>
            <p:ph type="subTitle" idx="1" hasCustomPrompt="1"/>
          </p:nvPr>
        </p:nvSpPr>
        <p:spPr>
          <a:xfrm>
            <a:off x="344393" y="2664000"/>
            <a:ext cx="7503607" cy="540000"/>
          </a:xfrm>
        </p:spPr>
        <p:txBody>
          <a:bodyPr lIns="0" tIns="0" rIns="0" bIns="0">
            <a:noAutofit/>
          </a:bodyPr>
          <a:lstStyle>
            <a:lvl1pPr marL="0" indent="0" algn="l">
              <a:buNone/>
              <a:defRPr sz="25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a:t>
            </a:r>
            <a:endParaRPr lang="en-GB" dirty="0"/>
          </a:p>
        </p:txBody>
      </p:sp>
      <p:pic>
        <p:nvPicPr>
          <p:cNvPr id="8" name="Picture 7">
            <a:extLst>
              <a:ext uri="{FF2B5EF4-FFF2-40B4-BE49-F238E27FC236}">
                <a16:creationId xmlns:a16="http://schemas.microsoft.com/office/drawing/2014/main" id="{EAD84A32-8CF7-0049-A245-A2495A2584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5903912"/>
            <a:ext cx="2819400" cy="635000"/>
          </a:xfrm>
          <a:prstGeom prst="rect">
            <a:avLst/>
          </a:prstGeom>
        </p:spPr>
      </p:pic>
    </p:spTree>
    <p:extLst>
      <p:ext uri="{BB962C8B-B14F-4D97-AF65-F5344CB8AC3E}">
        <p14:creationId xmlns:p14="http://schemas.microsoft.com/office/powerpoint/2010/main" val="1325077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 Blu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p:txBody>
          <a:bodyPr/>
          <a:lstStyle>
            <a:lvl1pPr>
              <a:defRPr>
                <a:solidFill>
                  <a:schemeClr val="bg1"/>
                </a:solidFill>
              </a:defRPr>
            </a:lvl1pPr>
          </a:lstStyle>
          <a:p>
            <a:r>
              <a:rPr lang="en-GB"/>
              <a:t>Presentation title</a:t>
            </a:r>
            <a:endParaRPr lang="en-GB" dirty="0"/>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lvl1pPr>
              <a:defRPr>
                <a:solidFill>
                  <a:schemeClr val="bg1"/>
                </a:solidFill>
              </a:defRPr>
            </a:lvl1pPr>
          </a:lstStyle>
          <a:p>
            <a:fld id="{2987031C-9901-4EF0-9F2F-2A2E1AE069F5}" type="slidenum">
              <a:rPr lang="en-GB" smtClean="0"/>
              <a:pPr/>
              <a:t>‹#›</a:t>
            </a:fld>
            <a:endParaRPr lang="en-GB" dirty="0"/>
          </a:p>
        </p:txBody>
      </p:sp>
      <p:sp>
        <p:nvSpPr>
          <p:cNvPr id="9" name="TextBox 8">
            <a:extLst>
              <a:ext uri="{FF2B5EF4-FFF2-40B4-BE49-F238E27FC236}">
                <a16:creationId xmlns:a16="http://schemas.microsoft.com/office/drawing/2014/main" id="{06011D95-32D0-814C-9A48-F7B44C407708}"/>
              </a:ext>
            </a:extLst>
          </p:cNvPr>
          <p:cNvSpPr txBox="1"/>
          <p:nvPr userDrawn="1"/>
        </p:nvSpPr>
        <p:spPr>
          <a:xfrm>
            <a:off x="324000" y="1224000"/>
            <a:ext cx="3670479" cy="396000"/>
          </a:xfrm>
          <a:prstGeom prst="rect">
            <a:avLst/>
          </a:prstGeom>
          <a:noFill/>
        </p:spPr>
        <p:txBody>
          <a:bodyPr wrap="square" lIns="0" tIns="0" rIns="0" bIns="0" rtlCol="0">
            <a:noAutofit/>
          </a:bodyPr>
          <a:lstStyle/>
          <a:p>
            <a:r>
              <a:rPr lang="en-GB" sz="2500" b="1" dirty="0">
                <a:solidFill>
                  <a:schemeClr val="bg1"/>
                </a:solidFill>
                <a:latin typeface="+mj-lt"/>
              </a:rPr>
              <a:t>Contents</a:t>
            </a:r>
          </a:p>
        </p:txBody>
      </p:sp>
      <p:sp>
        <p:nvSpPr>
          <p:cNvPr id="11" name="Text Placeholder 10">
            <a:extLst>
              <a:ext uri="{FF2B5EF4-FFF2-40B4-BE49-F238E27FC236}">
                <a16:creationId xmlns:a16="http://schemas.microsoft.com/office/drawing/2014/main" id="{76E290D6-7C7C-2546-9617-67F3725528B9}"/>
              </a:ext>
            </a:extLst>
          </p:cNvPr>
          <p:cNvSpPr>
            <a:spLocks noGrp="1"/>
          </p:cNvSpPr>
          <p:nvPr>
            <p:ph type="body" sz="quarter" idx="13" hasCustomPrompt="1"/>
          </p:nvPr>
        </p:nvSpPr>
        <p:spPr>
          <a:xfrm>
            <a:off x="323850" y="1825625"/>
            <a:ext cx="11545350" cy="4351338"/>
          </a:xfrm>
        </p:spPr>
        <p:txBody>
          <a:bodyPr numCol="2" spcCol="180000"/>
          <a:lstStyle>
            <a:lvl1pPr marL="0" indent="0">
              <a:spcBef>
                <a:spcPts val="1500"/>
              </a:spcBef>
              <a:spcAft>
                <a:spcPts val="1000"/>
              </a:spcAft>
              <a:buFont typeface="+mj-lt"/>
              <a:buNone/>
              <a:defRPr b="1">
                <a:solidFill>
                  <a:schemeClr val="bg2"/>
                </a:solidFill>
                <a:latin typeface="+mj-lt"/>
              </a:defRPr>
            </a:lvl1pPr>
          </a:lstStyle>
          <a:p>
            <a:pPr lvl="0"/>
            <a:r>
              <a:rPr lang="en-GB" dirty="0"/>
              <a:t>1	Section title</a:t>
            </a:r>
          </a:p>
        </p:txBody>
      </p:sp>
      <p:sp>
        <p:nvSpPr>
          <p:cNvPr id="13" name="TextBox 12">
            <a:extLst>
              <a:ext uri="{FF2B5EF4-FFF2-40B4-BE49-F238E27FC236}">
                <a16:creationId xmlns:a16="http://schemas.microsoft.com/office/drawing/2014/main" id="{7546A7A3-BC67-F048-95F5-AFC6279852FA}"/>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bg1"/>
                </a:solidFill>
              </a:rPr>
              <a:t>Nottingham Trent University </a:t>
            </a:r>
            <a:r>
              <a:rPr lang="en-GB" sz="1000" b="0" dirty="0">
                <a:solidFill>
                  <a:schemeClr val="bg1"/>
                </a:solidFill>
              </a:rPr>
              <a:t> |  </a:t>
            </a:r>
          </a:p>
        </p:txBody>
      </p:sp>
    </p:spTree>
    <p:extLst>
      <p:ext uri="{BB962C8B-B14F-4D97-AF65-F5344CB8AC3E}">
        <p14:creationId xmlns:p14="http://schemas.microsoft.com/office/powerpoint/2010/main" val="16827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 White">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p:txBody>
          <a:bodyPr/>
          <a:lstStyle>
            <a:lvl1pPr>
              <a:defRPr>
                <a:solidFill>
                  <a:schemeClr val="tx1"/>
                </a:solidFill>
              </a:defRPr>
            </a:lvl1pPr>
          </a:lstStyle>
          <a:p>
            <a:r>
              <a:rPr lang="en-GB"/>
              <a:t>Presentation title</a:t>
            </a:r>
            <a:endParaRPr lang="en-GB" dirty="0"/>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lvl1pPr>
              <a:defRPr>
                <a:solidFill>
                  <a:schemeClr val="tx1"/>
                </a:solidFill>
              </a:defRPr>
            </a:lvl1pPr>
          </a:lstStyle>
          <a:p>
            <a:fld id="{2987031C-9901-4EF0-9F2F-2A2E1AE069F5}" type="slidenum">
              <a:rPr lang="en-GB" smtClean="0"/>
              <a:pPr/>
              <a:t>‹#›</a:t>
            </a:fld>
            <a:endParaRPr lang="en-GB" dirty="0"/>
          </a:p>
        </p:txBody>
      </p:sp>
      <p:sp>
        <p:nvSpPr>
          <p:cNvPr id="9" name="TextBox 8">
            <a:extLst>
              <a:ext uri="{FF2B5EF4-FFF2-40B4-BE49-F238E27FC236}">
                <a16:creationId xmlns:a16="http://schemas.microsoft.com/office/drawing/2014/main" id="{06011D95-32D0-814C-9A48-F7B44C407708}"/>
              </a:ext>
            </a:extLst>
          </p:cNvPr>
          <p:cNvSpPr txBox="1"/>
          <p:nvPr userDrawn="1"/>
        </p:nvSpPr>
        <p:spPr>
          <a:xfrm>
            <a:off x="324000" y="1224000"/>
            <a:ext cx="3670479" cy="396000"/>
          </a:xfrm>
          <a:prstGeom prst="rect">
            <a:avLst/>
          </a:prstGeom>
          <a:noFill/>
        </p:spPr>
        <p:txBody>
          <a:bodyPr wrap="square" lIns="0" tIns="0" rIns="0" bIns="0" rtlCol="0">
            <a:noAutofit/>
          </a:bodyPr>
          <a:lstStyle/>
          <a:p>
            <a:r>
              <a:rPr lang="en-GB" sz="2500" b="1" dirty="0">
                <a:solidFill>
                  <a:schemeClr val="tx1"/>
                </a:solidFill>
                <a:latin typeface="+mj-lt"/>
              </a:rPr>
              <a:t>Contents</a:t>
            </a:r>
          </a:p>
        </p:txBody>
      </p:sp>
      <p:sp>
        <p:nvSpPr>
          <p:cNvPr id="11" name="Text Placeholder 10">
            <a:extLst>
              <a:ext uri="{FF2B5EF4-FFF2-40B4-BE49-F238E27FC236}">
                <a16:creationId xmlns:a16="http://schemas.microsoft.com/office/drawing/2014/main" id="{76E290D6-7C7C-2546-9617-67F3725528B9}"/>
              </a:ext>
            </a:extLst>
          </p:cNvPr>
          <p:cNvSpPr>
            <a:spLocks noGrp="1"/>
          </p:cNvSpPr>
          <p:nvPr>
            <p:ph type="body" sz="quarter" idx="13" hasCustomPrompt="1"/>
          </p:nvPr>
        </p:nvSpPr>
        <p:spPr>
          <a:xfrm>
            <a:off x="323850" y="1825625"/>
            <a:ext cx="11545350" cy="4351338"/>
          </a:xfrm>
        </p:spPr>
        <p:txBody>
          <a:bodyPr numCol="2" spcCol="180000"/>
          <a:lstStyle>
            <a:lvl1pPr marL="0" indent="0">
              <a:spcBef>
                <a:spcPts val="1500"/>
              </a:spcBef>
              <a:spcAft>
                <a:spcPts val="1000"/>
              </a:spcAft>
              <a:buFont typeface="+mj-lt"/>
              <a:buNone/>
              <a:defRPr b="1">
                <a:solidFill>
                  <a:schemeClr val="bg2"/>
                </a:solidFill>
                <a:latin typeface="+mj-lt"/>
              </a:defRPr>
            </a:lvl1pPr>
          </a:lstStyle>
          <a:p>
            <a:pPr lvl="0"/>
            <a:r>
              <a:rPr lang="en-GB" dirty="0"/>
              <a:t>1	Section title</a:t>
            </a:r>
          </a:p>
        </p:txBody>
      </p:sp>
      <p:sp>
        <p:nvSpPr>
          <p:cNvPr id="7" name="TextBox 6">
            <a:extLst>
              <a:ext uri="{FF2B5EF4-FFF2-40B4-BE49-F238E27FC236}">
                <a16:creationId xmlns:a16="http://schemas.microsoft.com/office/drawing/2014/main" id="{EF2BDF74-B5F5-7440-9AF9-FA6126BAF386}"/>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Tree>
    <p:extLst>
      <p:ext uri="{BB962C8B-B14F-4D97-AF65-F5344CB8AC3E}">
        <p14:creationId xmlns:p14="http://schemas.microsoft.com/office/powerpoint/2010/main" val="2257939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 Pink">
    <p:bg>
      <p:bgPr>
        <a:solidFill>
          <a:schemeClr val="bg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32068D0-9694-4F16-8526-982C67C895CE}"/>
              </a:ext>
            </a:extLst>
          </p:cNvPr>
          <p:cNvSpPr>
            <a:spLocks noGrp="1"/>
          </p:cNvSpPr>
          <p:nvPr>
            <p:ph type="sldNum" sz="quarter" idx="12"/>
          </p:nvPr>
        </p:nvSpPr>
        <p:spPr/>
        <p:txBody>
          <a:bodyPr/>
          <a:lstStyle>
            <a:lvl1pPr>
              <a:defRPr>
                <a:solidFill>
                  <a:schemeClr val="bg1"/>
                </a:solidFill>
              </a:defRPr>
            </a:lvl1pPr>
          </a:lstStyle>
          <a:p>
            <a:fld id="{2987031C-9901-4EF0-9F2F-2A2E1AE069F5}" type="slidenum">
              <a:rPr lang="en-GB" smtClean="0"/>
              <a:pPr/>
              <a:t>‹#›</a:t>
            </a:fld>
            <a:endParaRPr lang="en-GB"/>
          </a:p>
        </p:txBody>
      </p:sp>
      <p:sp>
        <p:nvSpPr>
          <p:cNvPr id="7" name="Title 1">
            <a:extLst>
              <a:ext uri="{FF2B5EF4-FFF2-40B4-BE49-F238E27FC236}">
                <a16:creationId xmlns:a16="http://schemas.microsoft.com/office/drawing/2014/main" id="{5B168903-2300-4448-9062-4621187B3A09}"/>
              </a:ext>
            </a:extLst>
          </p:cNvPr>
          <p:cNvSpPr>
            <a:spLocks noGrp="1"/>
          </p:cNvSpPr>
          <p:nvPr>
            <p:ph type="ctrTitle" hasCustomPrompt="1"/>
          </p:nvPr>
        </p:nvSpPr>
        <p:spPr>
          <a:xfrm>
            <a:off x="324001" y="1224000"/>
            <a:ext cx="7523999" cy="1243488"/>
          </a:xfrm>
          <a:noFill/>
        </p:spPr>
        <p:txBody>
          <a:bodyPr lIns="0" tIns="0" rIns="0" bIns="0" anchor="b">
            <a:noAutofit/>
          </a:bodyPr>
          <a:lstStyle>
            <a:lvl1pPr algn="l">
              <a:lnSpc>
                <a:spcPts val="4700"/>
              </a:lnSpc>
              <a:defRPr sz="4500" b="1">
                <a:solidFill>
                  <a:schemeClr val="bg1"/>
                </a:solidFill>
              </a:defRPr>
            </a:lvl1pPr>
          </a:lstStyle>
          <a:p>
            <a:r>
              <a:rPr lang="en-US" dirty="0"/>
              <a:t>Section Title </a:t>
            </a:r>
            <a:br>
              <a:rPr lang="en-US" dirty="0"/>
            </a:br>
            <a:r>
              <a:rPr lang="en-US" dirty="0"/>
              <a:t>maximum two lines</a:t>
            </a:r>
            <a:endParaRPr lang="en-GB" dirty="0"/>
          </a:p>
        </p:txBody>
      </p:sp>
      <p:sp>
        <p:nvSpPr>
          <p:cNvPr id="8" name="TextBox 7">
            <a:extLst>
              <a:ext uri="{FF2B5EF4-FFF2-40B4-BE49-F238E27FC236}">
                <a16:creationId xmlns:a16="http://schemas.microsoft.com/office/drawing/2014/main" id="{2D2607D2-D289-294A-ACDB-F03D11118D40}"/>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bg1"/>
                </a:solidFill>
              </a:rPr>
              <a:t>Nottingham Trent University </a:t>
            </a:r>
            <a:r>
              <a:rPr lang="en-GB" sz="1000" b="0" dirty="0">
                <a:solidFill>
                  <a:schemeClr val="bg1"/>
                </a:solidFill>
              </a:rPr>
              <a:t> |  </a:t>
            </a:r>
          </a:p>
        </p:txBody>
      </p:sp>
      <p:sp>
        <p:nvSpPr>
          <p:cNvPr id="9" name="Footer Placeholder 4">
            <a:extLst>
              <a:ext uri="{FF2B5EF4-FFF2-40B4-BE49-F238E27FC236}">
                <a16:creationId xmlns:a16="http://schemas.microsoft.com/office/drawing/2014/main" id="{43F59733-EF0C-C743-A417-826D8B4375C4}"/>
              </a:ext>
            </a:extLst>
          </p:cNvPr>
          <p:cNvSpPr>
            <a:spLocks noGrp="1"/>
          </p:cNvSpPr>
          <p:nvPr>
            <p:ph type="ftr" sz="quarter" idx="3"/>
          </p:nvPr>
        </p:nvSpPr>
        <p:spPr>
          <a:xfrm>
            <a:off x="2193925" y="6436800"/>
            <a:ext cx="3528000" cy="216000"/>
          </a:xfrm>
          <a:prstGeom prst="rect">
            <a:avLst/>
          </a:prstGeom>
        </p:spPr>
        <p:txBody>
          <a:bodyPr vert="horz" lIns="0" tIns="0" rIns="0" bIns="0" rtlCol="0" anchor="t" anchorCtr="0"/>
          <a:lstStyle>
            <a:lvl1pPr algn="l">
              <a:defRPr sz="1000">
                <a:solidFill>
                  <a:schemeClr val="bg1"/>
                </a:solidFill>
              </a:defRPr>
            </a:lvl1pPr>
          </a:lstStyle>
          <a:p>
            <a:r>
              <a:rPr lang="en-GB"/>
              <a:t>Presentation title</a:t>
            </a:r>
            <a:endParaRPr lang="en-GB" dirty="0"/>
          </a:p>
        </p:txBody>
      </p:sp>
    </p:spTree>
    <p:extLst>
      <p:ext uri="{BB962C8B-B14F-4D97-AF65-F5344CB8AC3E}">
        <p14:creationId xmlns:p14="http://schemas.microsoft.com/office/powerpoint/2010/main" val="3890765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 Blue">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32068D0-9694-4F16-8526-982C67C895CE}"/>
              </a:ext>
            </a:extLst>
          </p:cNvPr>
          <p:cNvSpPr>
            <a:spLocks noGrp="1"/>
          </p:cNvSpPr>
          <p:nvPr>
            <p:ph type="sldNum" sz="quarter" idx="12"/>
          </p:nvPr>
        </p:nvSpPr>
        <p:spPr/>
        <p:txBody>
          <a:bodyPr/>
          <a:lstStyle>
            <a:lvl1pPr>
              <a:defRPr>
                <a:solidFill>
                  <a:schemeClr val="bg1"/>
                </a:solidFill>
              </a:defRPr>
            </a:lvl1pPr>
          </a:lstStyle>
          <a:p>
            <a:fld id="{2987031C-9901-4EF0-9F2F-2A2E1AE069F5}" type="slidenum">
              <a:rPr lang="en-GB" smtClean="0"/>
              <a:pPr/>
              <a:t>‹#›</a:t>
            </a:fld>
            <a:endParaRPr lang="en-GB"/>
          </a:p>
        </p:txBody>
      </p:sp>
      <p:sp>
        <p:nvSpPr>
          <p:cNvPr id="7" name="Title 1">
            <a:extLst>
              <a:ext uri="{FF2B5EF4-FFF2-40B4-BE49-F238E27FC236}">
                <a16:creationId xmlns:a16="http://schemas.microsoft.com/office/drawing/2014/main" id="{5B168903-2300-4448-9062-4621187B3A09}"/>
              </a:ext>
            </a:extLst>
          </p:cNvPr>
          <p:cNvSpPr>
            <a:spLocks noGrp="1"/>
          </p:cNvSpPr>
          <p:nvPr>
            <p:ph type="ctrTitle" hasCustomPrompt="1"/>
          </p:nvPr>
        </p:nvSpPr>
        <p:spPr>
          <a:xfrm>
            <a:off x="324001" y="1224000"/>
            <a:ext cx="7523999" cy="1243488"/>
          </a:xfrm>
          <a:noFill/>
        </p:spPr>
        <p:txBody>
          <a:bodyPr lIns="0" tIns="0" rIns="0" bIns="0" anchor="b">
            <a:noAutofit/>
          </a:bodyPr>
          <a:lstStyle>
            <a:lvl1pPr algn="l">
              <a:lnSpc>
                <a:spcPts val="4700"/>
              </a:lnSpc>
              <a:defRPr sz="4500" b="1">
                <a:solidFill>
                  <a:schemeClr val="bg1"/>
                </a:solidFill>
              </a:defRPr>
            </a:lvl1pPr>
          </a:lstStyle>
          <a:p>
            <a:r>
              <a:rPr lang="en-US" dirty="0"/>
              <a:t>Section Title </a:t>
            </a:r>
            <a:br>
              <a:rPr lang="en-US" dirty="0"/>
            </a:br>
            <a:r>
              <a:rPr lang="en-US" dirty="0"/>
              <a:t>maximum two lines</a:t>
            </a:r>
            <a:endParaRPr lang="en-GB" dirty="0"/>
          </a:p>
        </p:txBody>
      </p:sp>
      <p:sp>
        <p:nvSpPr>
          <p:cNvPr id="8" name="TextBox 7">
            <a:extLst>
              <a:ext uri="{FF2B5EF4-FFF2-40B4-BE49-F238E27FC236}">
                <a16:creationId xmlns:a16="http://schemas.microsoft.com/office/drawing/2014/main" id="{B2D2E867-DA05-474B-A9C6-43D24D676CEF}"/>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bg1"/>
                </a:solidFill>
              </a:rPr>
              <a:t>Nottingham Trent University </a:t>
            </a:r>
            <a:r>
              <a:rPr lang="en-GB" sz="1000" b="0" dirty="0">
                <a:solidFill>
                  <a:schemeClr val="bg1"/>
                </a:solidFill>
              </a:rPr>
              <a:t> |  </a:t>
            </a:r>
          </a:p>
        </p:txBody>
      </p:sp>
      <p:sp>
        <p:nvSpPr>
          <p:cNvPr id="9" name="Footer Placeholder 4">
            <a:extLst>
              <a:ext uri="{FF2B5EF4-FFF2-40B4-BE49-F238E27FC236}">
                <a16:creationId xmlns:a16="http://schemas.microsoft.com/office/drawing/2014/main" id="{2692BC60-4A4D-2743-8A0A-C1F74D0C6023}"/>
              </a:ext>
            </a:extLst>
          </p:cNvPr>
          <p:cNvSpPr>
            <a:spLocks noGrp="1"/>
          </p:cNvSpPr>
          <p:nvPr>
            <p:ph type="ftr" sz="quarter" idx="3"/>
          </p:nvPr>
        </p:nvSpPr>
        <p:spPr>
          <a:xfrm>
            <a:off x="2193925" y="6436800"/>
            <a:ext cx="3528000" cy="216000"/>
          </a:xfrm>
          <a:prstGeom prst="rect">
            <a:avLst/>
          </a:prstGeom>
        </p:spPr>
        <p:txBody>
          <a:bodyPr vert="horz" lIns="0" tIns="0" rIns="0" bIns="0" rtlCol="0" anchor="t" anchorCtr="0"/>
          <a:lstStyle>
            <a:lvl1pPr algn="l">
              <a:defRPr sz="1000">
                <a:solidFill>
                  <a:schemeClr val="bg1"/>
                </a:solidFill>
              </a:defRPr>
            </a:lvl1pPr>
          </a:lstStyle>
          <a:p>
            <a:r>
              <a:rPr lang="en-GB"/>
              <a:t>Presentation title</a:t>
            </a:r>
            <a:endParaRPr lang="en-GB" dirty="0"/>
          </a:p>
        </p:txBody>
      </p:sp>
    </p:spTree>
    <p:extLst>
      <p:ext uri="{BB962C8B-B14F-4D97-AF65-F5344CB8AC3E}">
        <p14:creationId xmlns:p14="http://schemas.microsoft.com/office/powerpoint/2010/main" val="4039548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 Lioness">
    <p:bg>
      <p:bgPr>
        <a:solidFill>
          <a:srgbClr val="E6B10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0F70930-8A98-453B-93F2-8B9B3B0B927D}"/>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6" name="Slide Number Placeholder 5">
            <a:extLst>
              <a:ext uri="{FF2B5EF4-FFF2-40B4-BE49-F238E27FC236}">
                <a16:creationId xmlns:a16="http://schemas.microsoft.com/office/drawing/2014/main" id="{632068D0-9694-4F16-8526-982C67C895CE}"/>
              </a:ext>
            </a:extLst>
          </p:cNvPr>
          <p:cNvSpPr>
            <a:spLocks noGrp="1"/>
          </p:cNvSpPr>
          <p:nvPr>
            <p:ph type="sldNum" sz="quarter" idx="12"/>
          </p:nvPr>
        </p:nvSpPr>
        <p:spPr/>
        <p:txBody>
          <a:bodyPr/>
          <a:lstStyle>
            <a:lvl1pPr>
              <a:defRPr>
                <a:solidFill>
                  <a:schemeClr val="bg1"/>
                </a:solidFill>
              </a:defRPr>
            </a:lvl1pPr>
          </a:lstStyle>
          <a:p>
            <a:fld id="{2987031C-9901-4EF0-9F2F-2A2E1AE069F5}" type="slidenum">
              <a:rPr lang="en-GB" smtClean="0"/>
              <a:pPr/>
              <a:t>‹#›</a:t>
            </a:fld>
            <a:endParaRPr lang="en-GB"/>
          </a:p>
        </p:txBody>
      </p:sp>
      <p:sp>
        <p:nvSpPr>
          <p:cNvPr id="7" name="Title 1">
            <a:extLst>
              <a:ext uri="{FF2B5EF4-FFF2-40B4-BE49-F238E27FC236}">
                <a16:creationId xmlns:a16="http://schemas.microsoft.com/office/drawing/2014/main" id="{5B168903-2300-4448-9062-4621187B3A09}"/>
              </a:ext>
            </a:extLst>
          </p:cNvPr>
          <p:cNvSpPr>
            <a:spLocks noGrp="1"/>
          </p:cNvSpPr>
          <p:nvPr>
            <p:ph type="ctrTitle" hasCustomPrompt="1"/>
          </p:nvPr>
        </p:nvSpPr>
        <p:spPr>
          <a:xfrm>
            <a:off x="324001" y="1224000"/>
            <a:ext cx="7523999" cy="1243488"/>
          </a:xfrm>
          <a:noFill/>
        </p:spPr>
        <p:txBody>
          <a:bodyPr lIns="0" tIns="0" rIns="0" bIns="0" anchor="b">
            <a:noAutofit/>
          </a:bodyPr>
          <a:lstStyle>
            <a:lvl1pPr algn="l">
              <a:lnSpc>
                <a:spcPts val="4700"/>
              </a:lnSpc>
              <a:defRPr sz="4500" b="1">
                <a:solidFill>
                  <a:schemeClr val="bg1"/>
                </a:solidFill>
              </a:defRPr>
            </a:lvl1pPr>
          </a:lstStyle>
          <a:p>
            <a:r>
              <a:rPr lang="en-US" dirty="0"/>
              <a:t>Section Title </a:t>
            </a:r>
            <a:br>
              <a:rPr lang="en-US" dirty="0"/>
            </a:br>
            <a:r>
              <a:rPr lang="en-US" dirty="0"/>
              <a:t>maximum two lines</a:t>
            </a:r>
            <a:endParaRPr lang="en-GB" dirty="0"/>
          </a:p>
        </p:txBody>
      </p:sp>
      <p:sp>
        <p:nvSpPr>
          <p:cNvPr id="8" name="TextBox 7">
            <a:extLst>
              <a:ext uri="{FF2B5EF4-FFF2-40B4-BE49-F238E27FC236}">
                <a16:creationId xmlns:a16="http://schemas.microsoft.com/office/drawing/2014/main" id="{A96F7CA0-B041-6E4F-A8C6-AF5B4774BBCB}"/>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bg1"/>
                </a:solidFill>
              </a:rPr>
              <a:t>Nottingham Trent University </a:t>
            </a:r>
            <a:r>
              <a:rPr lang="en-GB" sz="1000" b="0" dirty="0">
                <a:solidFill>
                  <a:schemeClr val="bg1"/>
                </a:solidFill>
              </a:rPr>
              <a:t> |  </a:t>
            </a:r>
          </a:p>
        </p:txBody>
      </p:sp>
    </p:spTree>
    <p:extLst>
      <p:ext uri="{BB962C8B-B14F-4D97-AF65-F5344CB8AC3E}">
        <p14:creationId xmlns:p14="http://schemas.microsoft.com/office/powerpoint/2010/main" val="72369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 Mod">
    <p:bg>
      <p:bgPr>
        <a:solidFill>
          <a:schemeClr val="accent4"/>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0F70930-8A98-453B-93F2-8B9B3B0B927D}"/>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6" name="Slide Number Placeholder 5">
            <a:extLst>
              <a:ext uri="{FF2B5EF4-FFF2-40B4-BE49-F238E27FC236}">
                <a16:creationId xmlns:a16="http://schemas.microsoft.com/office/drawing/2014/main" id="{632068D0-9694-4F16-8526-982C67C895CE}"/>
              </a:ext>
            </a:extLst>
          </p:cNvPr>
          <p:cNvSpPr>
            <a:spLocks noGrp="1"/>
          </p:cNvSpPr>
          <p:nvPr>
            <p:ph type="sldNum" sz="quarter" idx="12"/>
          </p:nvPr>
        </p:nvSpPr>
        <p:spPr/>
        <p:txBody>
          <a:bodyPr/>
          <a:lstStyle>
            <a:lvl1pPr>
              <a:defRPr>
                <a:solidFill>
                  <a:schemeClr val="bg1"/>
                </a:solidFill>
              </a:defRPr>
            </a:lvl1pPr>
          </a:lstStyle>
          <a:p>
            <a:fld id="{2987031C-9901-4EF0-9F2F-2A2E1AE069F5}" type="slidenum">
              <a:rPr lang="en-GB" smtClean="0"/>
              <a:pPr/>
              <a:t>‹#›</a:t>
            </a:fld>
            <a:endParaRPr lang="en-GB"/>
          </a:p>
        </p:txBody>
      </p:sp>
      <p:sp>
        <p:nvSpPr>
          <p:cNvPr id="7" name="Title 1">
            <a:extLst>
              <a:ext uri="{FF2B5EF4-FFF2-40B4-BE49-F238E27FC236}">
                <a16:creationId xmlns:a16="http://schemas.microsoft.com/office/drawing/2014/main" id="{5B168903-2300-4448-9062-4621187B3A09}"/>
              </a:ext>
            </a:extLst>
          </p:cNvPr>
          <p:cNvSpPr>
            <a:spLocks noGrp="1"/>
          </p:cNvSpPr>
          <p:nvPr>
            <p:ph type="ctrTitle" hasCustomPrompt="1"/>
          </p:nvPr>
        </p:nvSpPr>
        <p:spPr>
          <a:xfrm>
            <a:off x="324001" y="1224000"/>
            <a:ext cx="7523999" cy="1243488"/>
          </a:xfrm>
          <a:noFill/>
        </p:spPr>
        <p:txBody>
          <a:bodyPr lIns="0" tIns="0" rIns="0" bIns="0" anchor="b">
            <a:noAutofit/>
          </a:bodyPr>
          <a:lstStyle>
            <a:lvl1pPr algn="l">
              <a:lnSpc>
                <a:spcPts val="4700"/>
              </a:lnSpc>
              <a:defRPr sz="4500" b="1">
                <a:solidFill>
                  <a:schemeClr val="bg1"/>
                </a:solidFill>
              </a:defRPr>
            </a:lvl1pPr>
          </a:lstStyle>
          <a:p>
            <a:r>
              <a:rPr lang="en-US" dirty="0"/>
              <a:t>Section Title </a:t>
            </a:r>
            <a:br>
              <a:rPr lang="en-US" dirty="0"/>
            </a:br>
            <a:r>
              <a:rPr lang="en-US" dirty="0"/>
              <a:t>maximum two lines</a:t>
            </a:r>
            <a:endParaRPr lang="en-GB" dirty="0"/>
          </a:p>
        </p:txBody>
      </p:sp>
      <p:sp>
        <p:nvSpPr>
          <p:cNvPr id="8" name="TextBox 7">
            <a:extLst>
              <a:ext uri="{FF2B5EF4-FFF2-40B4-BE49-F238E27FC236}">
                <a16:creationId xmlns:a16="http://schemas.microsoft.com/office/drawing/2014/main" id="{DDCD95EF-BB28-5447-9EBE-A306C2F8957F}"/>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bg1"/>
                </a:solidFill>
              </a:rPr>
              <a:t>Nottingham Trent University </a:t>
            </a:r>
            <a:r>
              <a:rPr lang="en-GB" sz="1000" b="0" dirty="0">
                <a:solidFill>
                  <a:schemeClr val="bg1"/>
                </a:solidFill>
              </a:rPr>
              <a:t> |  </a:t>
            </a:r>
          </a:p>
        </p:txBody>
      </p:sp>
    </p:spTree>
    <p:extLst>
      <p:ext uri="{BB962C8B-B14F-4D97-AF65-F5344CB8AC3E}">
        <p14:creationId xmlns:p14="http://schemas.microsoft.com/office/powerpoint/2010/main" val="222196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D54132-F77C-4460-A060-0C95D721D34F}"/>
              </a:ext>
            </a:extLst>
          </p:cNvPr>
          <p:cNvSpPr>
            <a:spLocks noGrp="1"/>
          </p:cNvSpPr>
          <p:nvPr>
            <p:ph type="title"/>
          </p:nvPr>
        </p:nvSpPr>
        <p:spPr>
          <a:xfrm>
            <a:off x="324000" y="365125"/>
            <a:ext cx="10515600" cy="1325563"/>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2AEFBCE2-512F-4BAE-B355-37A017AF8A27}"/>
              </a:ext>
            </a:extLst>
          </p:cNvPr>
          <p:cNvSpPr>
            <a:spLocks noGrp="1"/>
          </p:cNvSpPr>
          <p:nvPr>
            <p:ph type="body" idx="1"/>
          </p:nvPr>
        </p:nvSpPr>
        <p:spPr>
          <a:xfrm>
            <a:off x="324000" y="1825625"/>
            <a:ext cx="1051560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5" name="Footer Placeholder 4">
            <a:extLst>
              <a:ext uri="{FF2B5EF4-FFF2-40B4-BE49-F238E27FC236}">
                <a16:creationId xmlns:a16="http://schemas.microsoft.com/office/drawing/2014/main" id="{30C13F1E-105A-454F-B830-C15EDA0E5047}"/>
              </a:ext>
            </a:extLst>
          </p:cNvPr>
          <p:cNvSpPr>
            <a:spLocks noGrp="1"/>
          </p:cNvSpPr>
          <p:nvPr>
            <p:ph type="ftr" sz="quarter" idx="3"/>
          </p:nvPr>
        </p:nvSpPr>
        <p:spPr>
          <a:xfrm>
            <a:off x="2193925" y="6436800"/>
            <a:ext cx="3528000" cy="216000"/>
          </a:xfrm>
          <a:prstGeom prst="rect">
            <a:avLst/>
          </a:prstGeom>
        </p:spPr>
        <p:txBody>
          <a:bodyPr vert="horz" lIns="0" tIns="0" rIns="0" bIns="0" rtlCol="0" anchor="t" anchorCtr="0"/>
          <a:lstStyle>
            <a:lvl1pPr algn="l">
              <a:defRPr sz="1000">
                <a:solidFill>
                  <a:schemeClr val="tx1"/>
                </a:solidFill>
              </a:defRPr>
            </a:lvl1pPr>
          </a:lstStyle>
          <a:p>
            <a:r>
              <a:rPr lang="en-GB"/>
              <a:t>Presentation title</a:t>
            </a:r>
            <a:endParaRPr lang="en-GB" dirty="0"/>
          </a:p>
        </p:txBody>
      </p:sp>
      <p:sp>
        <p:nvSpPr>
          <p:cNvPr id="6" name="Slide Number Placeholder 5">
            <a:extLst>
              <a:ext uri="{FF2B5EF4-FFF2-40B4-BE49-F238E27FC236}">
                <a16:creationId xmlns:a16="http://schemas.microsoft.com/office/drawing/2014/main" id="{865425A4-9E09-4BEE-9CB7-E3DB4D1C953D}"/>
              </a:ext>
            </a:extLst>
          </p:cNvPr>
          <p:cNvSpPr>
            <a:spLocks noGrp="1"/>
          </p:cNvSpPr>
          <p:nvPr>
            <p:ph type="sldNum" sz="quarter" idx="4"/>
          </p:nvPr>
        </p:nvSpPr>
        <p:spPr>
          <a:xfrm>
            <a:off x="10969200" y="6436800"/>
            <a:ext cx="900000" cy="252000"/>
          </a:xfrm>
          <a:prstGeom prst="rect">
            <a:avLst/>
          </a:prstGeom>
        </p:spPr>
        <p:txBody>
          <a:bodyPr vert="horz" lIns="0" tIns="0" rIns="0" bIns="0" rtlCol="0" anchor="t" anchorCtr="0"/>
          <a:lstStyle>
            <a:lvl1pPr algn="r">
              <a:defRPr sz="1000">
                <a:solidFill>
                  <a:schemeClr val="tx1"/>
                </a:solidFill>
              </a:defRPr>
            </a:lvl1pPr>
          </a:lstStyle>
          <a:p>
            <a:fld id="{2987031C-9901-4EF0-9F2F-2A2E1AE069F5}" type="slidenum">
              <a:rPr lang="en-GB" smtClean="0"/>
              <a:pPr/>
              <a:t>‹#›</a:t>
            </a:fld>
            <a:endParaRPr lang="en-GB"/>
          </a:p>
        </p:txBody>
      </p:sp>
    </p:spTree>
    <p:extLst>
      <p:ext uri="{BB962C8B-B14F-4D97-AF65-F5344CB8AC3E}">
        <p14:creationId xmlns:p14="http://schemas.microsoft.com/office/powerpoint/2010/main" val="70336342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51" r:id="rId6"/>
    <p:sldLayoutId id="2147483670" r:id="rId7"/>
    <p:sldLayoutId id="2147483671" r:id="rId8"/>
    <p:sldLayoutId id="2147483672" r:id="rId9"/>
    <p:sldLayoutId id="2147483673" r:id="rId10"/>
    <p:sldLayoutId id="2147483669" r:id="rId11"/>
    <p:sldLayoutId id="2147483650" r:id="rId12"/>
    <p:sldLayoutId id="2147483674" r:id="rId13"/>
    <p:sldLayoutId id="2147483675" r:id="rId14"/>
    <p:sldLayoutId id="2147483676" r:id="rId15"/>
    <p:sldLayoutId id="2147483677" r:id="rId16"/>
    <p:sldLayoutId id="2147483678" r:id="rId17"/>
    <p:sldLayoutId id="2147483654" r:id="rId18"/>
    <p:sldLayoutId id="2147483679" r:id="rId19"/>
  </p:sldLayoutIdLst>
  <p:hf hdr="0" dt="0"/>
  <p:txStyles>
    <p:title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p:titleStyle>
    <p:bodyStyle>
      <a:lvl1pPr marL="180000" indent="-180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1pPr>
      <a:lvl2pPr marL="0" indent="0" algn="l" defTabSz="468000" rtl="0" eaLnBrk="1" latinLnBrk="0" hangingPunct="1">
        <a:lnSpc>
          <a:spcPct val="90000"/>
        </a:lnSpc>
        <a:spcBef>
          <a:spcPts val="500"/>
        </a:spcBef>
        <a:spcAft>
          <a:spcPts val="2000"/>
        </a:spcAft>
        <a:buFont typeface="Arial" panose="020B0604020202020204" pitchFamily="34" charset="0"/>
        <a:buNone/>
        <a:tabLst>
          <a:tab pos="468000" algn="l"/>
        </a:tabLst>
        <a:defRPr sz="2500" b="1" kern="1200">
          <a:solidFill>
            <a:schemeClr val="bg2"/>
          </a:solidFill>
          <a:latin typeface="+mj-lt"/>
          <a:ea typeface="+mn-ea"/>
          <a:cs typeface="+mn-cs"/>
        </a:defRPr>
      </a:lvl2pPr>
      <a:lvl3pPr marL="0" indent="0" algn="l" defTabSz="468000" rtl="0" eaLnBrk="1" latinLnBrk="0" hangingPunct="1">
        <a:lnSpc>
          <a:spcPct val="95000"/>
        </a:lnSpc>
        <a:spcBef>
          <a:spcPts val="500"/>
        </a:spcBef>
        <a:spcAft>
          <a:spcPts val="1000"/>
        </a:spcAft>
        <a:buFont typeface="Arial" panose="020B0604020202020204" pitchFamily="34" charset="0"/>
        <a:buNone/>
        <a:tabLst>
          <a:tab pos="468000" algn="l"/>
        </a:tabLst>
        <a:defRPr sz="2000" b="1" kern="1200">
          <a:solidFill>
            <a:schemeClr val="tx1"/>
          </a:solidFill>
          <a:latin typeface="+mn-lt"/>
          <a:ea typeface="+mn-ea"/>
          <a:cs typeface="+mn-cs"/>
        </a:defRPr>
      </a:lvl3pPr>
      <a:lvl4pPr marL="288000" indent="-288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3000" kern="1200">
          <a:solidFill>
            <a:schemeClr val="tx1"/>
          </a:solidFill>
          <a:latin typeface="+mn-lt"/>
          <a:ea typeface="+mn-ea"/>
          <a:cs typeface="+mn-cs"/>
        </a:defRPr>
      </a:lvl4pPr>
      <a:lvl5pPr marL="576000" indent="-288000" algn="l" defTabSz="468000" rtl="0" eaLnBrk="1" latinLnBrk="0" hangingPunct="1">
        <a:lnSpc>
          <a:spcPct val="95000"/>
        </a:lnSpc>
        <a:spcBef>
          <a:spcPts val="500"/>
        </a:spcBef>
        <a:spcAft>
          <a:spcPts val="1000"/>
        </a:spcAft>
        <a:buClr>
          <a:schemeClr val="bg2"/>
        </a:buClr>
        <a:buFont typeface="System Font Regular"/>
        <a:buChar char="–"/>
        <a:tabLst>
          <a:tab pos="468000" algn="l"/>
        </a:tabLst>
        <a:defRPr sz="2000" kern="1200">
          <a:solidFill>
            <a:schemeClr val="tx1"/>
          </a:solidFill>
          <a:latin typeface="+mn-lt"/>
          <a:ea typeface="+mn-ea"/>
          <a:cs typeface="+mn-cs"/>
        </a:defRPr>
      </a:lvl5pPr>
      <a:lvl6pPr marL="720000" indent="-432000" algn="l" defTabSz="468000" rtl="0" eaLnBrk="1" latinLnBrk="0" hangingPunct="1">
        <a:lnSpc>
          <a:spcPct val="95000"/>
        </a:lnSpc>
        <a:spcBef>
          <a:spcPts val="0"/>
        </a:spcBef>
        <a:spcAft>
          <a:spcPts val="500"/>
        </a:spcAft>
        <a:buClr>
          <a:schemeClr val="bg2"/>
        </a:buClr>
        <a:buFont typeface="System Font Regular"/>
        <a:buChar char="–"/>
        <a:tabLst>
          <a:tab pos="468000" algn="l"/>
        </a:tabLst>
        <a:defRPr sz="3000" kern="1200">
          <a:solidFill>
            <a:schemeClr val="tx1"/>
          </a:solidFill>
          <a:latin typeface="+mn-lt"/>
          <a:ea typeface="+mn-ea"/>
          <a:cs typeface="+mn-cs"/>
        </a:defRPr>
      </a:lvl6pPr>
      <a:lvl7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7pPr>
      <a:lvl8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8pPr>
      <a:lvl9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ulie.Hulme@ntu.ac.uk"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hyperlink" Target="https://psycnet.apa.org/record/2012-14031-011"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hyperlink" Target="https://www.qaa.ac.uk/the-quality-code/subject-benchmark-statements/consultation-on-revised-subject-benchmark-statements"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hyperlink" Target="http://www.psychliteracy.com/s/Hulme_Cranney_Submitted-PL-chapter-REVISED-18012020.pdf" TargetMode="Externa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hyperlink" Target="https://www.bps.org.uk/volume-27/december-2014/psychological-literacy-classroom-real-world?showfullsite=true" TargetMode="Externa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https://link.springer.com/article/10.1007/bf00138871" TargetMode="External"/><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hyperlink" Target="https://sally-brown.net/kay-sambell-and-sally-brown-covid-19-assessment-collection/" TargetMode="Externa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bit.ly/3CjJ9Rp" TargetMode="Externa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www.frontiersin.org/articles/10.3389/feduc.2022.790600/full" TargetMode="External"/><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bit.ly/43rEkBB" TargetMode="Externa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bit.ly/3CByS3j"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hyperlink" Target="https://higherpsyched.home.blog/2019/05/30/the-value-of-higher-education-psychology-and-other-stories/"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www.kmel-journal.org/ojs/index.php/online-publication/article/view/378" TargetMode="External"/><Relationship Id="rId2" Type="http://schemas.openxmlformats.org/officeDocument/2006/relationships/hyperlink" Target="https://link.springer.com/article/10.1007/s11165-014-9459-1"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7377D0-3F64-8847-A00F-C4395C7E9F79}"/>
              </a:ext>
            </a:extLst>
          </p:cNvPr>
          <p:cNvSpPr>
            <a:spLocks noGrp="1"/>
          </p:cNvSpPr>
          <p:nvPr>
            <p:ph type="ctrTitle"/>
          </p:nvPr>
        </p:nvSpPr>
        <p:spPr>
          <a:xfrm>
            <a:off x="344393" y="656622"/>
            <a:ext cx="8865155" cy="3025422"/>
          </a:xfrm>
        </p:spPr>
        <p:txBody>
          <a:bodyPr/>
          <a:lstStyle/>
          <a:p>
            <a:r>
              <a:rPr lang="en-GB" dirty="0"/>
              <a:t>Engaging students with Psychology: Active, inspirational learning for diverse students</a:t>
            </a:r>
          </a:p>
        </p:txBody>
      </p:sp>
      <p:sp>
        <p:nvSpPr>
          <p:cNvPr id="2" name="Subtitle 1">
            <a:extLst>
              <a:ext uri="{FF2B5EF4-FFF2-40B4-BE49-F238E27FC236}">
                <a16:creationId xmlns:a16="http://schemas.microsoft.com/office/drawing/2014/main" id="{D8092BC2-C251-3D44-A7CB-04B094360472}"/>
              </a:ext>
            </a:extLst>
          </p:cNvPr>
          <p:cNvSpPr>
            <a:spLocks noGrp="1"/>
          </p:cNvSpPr>
          <p:nvPr>
            <p:ph type="subTitle" idx="1"/>
          </p:nvPr>
        </p:nvSpPr>
        <p:spPr>
          <a:xfrm>
            <a:off x="344393" y="4447644"/>
            <a:ext cx="7503607" cy="540000"/>
          </a:xfrm>
        </p:spPr>
        <p:txBody>
          <a:bodyPr/>
          <a:lstStyle/>
          <a:p>
            <a:r>
              <a:rPr lang="en-GB" dirty="0"/>
              <a:t>Prof Julie Hulme (she/her)</a:t>
            </a:r>
          </a:p>
          <a:p>
            <a:r>
              <a:rPr lang="en-GB" dirty="0">
                <a:hlinkClick r:id="rId3">
                  <a:extLst>
                    <a:ext uri="{A12FA001-AC4F-418D-AE19-62706E023703}">
                      <ahyp:hlinkClr xmlns:ahyp="http://schemas.microsoft.com/office/drawing/2018/hyperlinkcolor" val="tx"/>
                    </a:ext>
                  </a:extLst>
                </a:hlinkClick>
              </a:rPr>
              <a:t>Julie.Hulme@ntu.ac.uk</a:t>
            </a:r>
            <a:r>
              <a:rPr lang="en-GB" dirty="0"/>
              <a:t>; @JulieH_Psyc</a:t>
            </a:r>
          </a:p>
        </p:txBody>
      </p:sp>
    </p:spTree>
    <p:extLst>
      <p:ext uri="{BB962C8B-B14F-4D97-AF65-F5344CB8AC3E}">
        <p14:creationId xmlns:p14="http://schemas.microsoft.com/office/powerpoint/2010/main" val="3819292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20CE33-A79F-CAC7-3C48-47004DA9A512}"/>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3081FFD2-130A-2906-8503-C72C2CC9A919}"/>
              </a:ext>
            </a:extLst>
          </p:cNvPr>
          <p:cNvSpPr>
            <a:spLocks noGrp="1"/>
          </p:cNvSpPr>
          <p:nvPr>
            <p:ph type="sldNum" sz="quarter" idx="12"/>
          </p:nvPr>
        </p:nvSpPr>
        <p:spPr/>
        <p:txBody>
          <a:bodyPr/>
          <a:lstStyle/>
          <a:p>
            <a:fld id="{2987031C-9901-4EF0-9F2F-2A2E1AE069F5}" type="slidenum">
              <a:rPr lang="en-GB" smtClean="0"/>
              <a:t>10</a:t>
            </a:fld>
            <a:endParaRPr lang="en-GB"/>
          </a:p>
        </p:txBody>
      </p:sp>
      <p:sp>
        <p:nvSpPr>
          <p:cNvPr id="4" name="Text Placeholder 3">
            <a:extLst>
              <a:ext uri="{FF2B5EF4-FFF2-40B4-BE49-F238E27FC236}">
                <a16:creationId xmlns:a16="http://schemas.microsoft.com/office/drawing/2014/main" id="{3935ABCC-8BD0-E633-3F75-FF645A61F156}"/>
              </a:ext>
            </a:extLst>
          </p:cNvPr>
          <p:cNvSpPr>
            <a:spLocks noGrp="1"/>
          </p:cNvSpPr>
          <p:nvPr>
            <p:ph type="body" sz="quarter" idx="13"/>
          </p:nvPr>
        </p:nvSpPr>
        <p:spPr>
          <a:xfrm>
            <a:off x="324000" y="1223999"/>
            <a:ext cx="6189689" cy="4860000"/>
          </a:xfrm>
        </p:spPr>
        <p:txBody>
          <a:bodyPr/>
          <a:lstStyle/>
          <a:p>
            <a:pPr marL="0" indent="0">
              <a:buNone/>
            </a:pPr>
            <a:r>
              <a:rPr lang="en-GB" sz="2800" dirty="0">
                <a:solidFill>
                  <a:schemeClr val="bg2"/>
                </a:solidFill>
              </a:rPr>
              <a:t>Is it broke…?</a:t>
            </a:r>
          </a:p>
          <a:p>
            <a:r>
              <a:rPr lang="en-GB" sz="2800" dirty="0"/>
              <a:t>Awarding gaps, attendance and engagement, employability…</a:t>
            </a:r>
          </a:p>
          <a:p>
            <a:r>
              <a:rPr lang="en-GB" sz="2800" dirty="0"/>
              <a:t>Future proofing?</a:t>
            </a:r>
          </a:p>
          <a:p>
            <a:r>
              <a:rPr lang="en-GB" sz="2800" dirty="0">
                <a:solidFill>
                  <a:schemeClr val="bg2"/>
                </a:solidFill>
              </a:rPr>
              <a:t>If it’s broke (even a little bit), can we fix it?</a:t>
            </a:r>
          </a:p>
          <a:p>
            <a:endParaRPr lang="en-GB" dirty="0"/>
          </a:p>
        </p:txBody>
      </p:sp>
      <p:pic>
        <p:nvPicPr>
          <p:cNvPr id="5" name="Picture 2" descr="A tiered lecture theatre, with just a few students scattered around.">
            <a:extLst>
              <a:ext uri="{FF2B5EF4-FFF2-40B4-BE49-F238E27FC236}">
                <a16:creationId xmlns:a16="http://schemas.microsoft.com/office/drawing/2014/main" id="{6A2DE5C2-08D8-CC3D-CAB6-7E5F4B9A9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703" y="789850"/>
            <a:ext cx="3448497" cy="22929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6" descr="Screenshot of article by Stacey Lyons and Julie Hulme - why are so many students locked out of their education? (WonkHE)">
            <a:extLst>
              <a:ext uri="{FF2B5EF4-FFF2-40B4-BE49-F238E27FC236}">
                <a16:creationId xmlns:a16="http://schemas.microsoft.com/office/drawing/2014/main" id="{168716AF-6CBB-2981-F457-A1B6DA1281AE}"/>
              </a:ext>
            </a:extLst>
          </p:cNvPr>
          <p:cNvPicPr>
            <a:picLocks noChangeAspect="1"/>
          </p:cNvPicPr>
          <p:nvPr/>
        </p:nvPicPr>
        <p:blipFill rotWithShape="1">
          <a:blip r:embed="rId3"/>
          <a:srcRect t="9051" b="9051"/>
          <a:stretch/>
        </p:blipFill>
        <p:spPr>
          <a:xfrm>
            <a:off x="6956710" y="3658798"/>
            <a:ext cx="4462490" cy="2275077"/>
          </a:xfrm>
          <a:prstGeom prst="rect">
            <a:avLst/>
          </a:prstGeom>
        </p:spPr>
      </p:pic>
    </p:spTree>
    <p:extLst>
      <p:ext uri="{BB962C8B-B14F-4D97-AF65-F5344CB8AC3E}">
        <p14:creationId xmlns:p14="http://schemas.microsoft.com/office/powerpoint/2010/main" val="1437280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1FAA5F-D65B-77C1-0C6E-CE2FACFD3222}"/>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870936DB-8DE3-2E74-ED50-E1FBBD04E9D4}"/>
              </a:ext>
            </a:extLst>
          </p:cNvPr>
          <p:cNvSpPr>
            <a:spLocks noGrp="1"/>
          </p:cNvSpPr>
          <p:nvPr>
            <p:ph type="sldNum" sz="quarter" idx="12"/>
          </p:nvPr>
        </p:nvSpPr>
        <p:spPr/>
        <p:txBody>
          <a:bodyPr/>
          <a:lstStyle/>
          <a:p>
            <a:fld id="{2987031C-9901-4EF0-9F2F-2A2E1AE069F5}" type="slidenum">
              <a:rPr lang="en-GB" smtClean="0"/>
              <a:t>11</a:t>
            </a:fld>
            <a:endParaRPr lang="en-GB"/>
          </a:p>
        </p:txBody>
      </p:sp>
      <p:sp>
        <p:nvSpPr>
          <p:cNvPr id="5" name="Content Placeholder 1">
            <a:extLst>
              <a:ext uri="{FF2B5EF4-FFF2-40B4-BE49-F238E27FC236}">
                <a16:creationId xmlns:a16="http://schemas.microsoft.com/office/drawing/2014/main" id="{AA8ADB31-1C32-6447-42AE-BA857488A3AC}"/>
              </a:ext>
            </a:extLst>
          </p:cNvPr>
          <p:cNvSpPr txBox="1">
            <a:spLocks/>
          </p:cNvSpPr>
          <p:nvPr/>
        </p:nvSpPr>
        <p:spPr>
          <a:xfrm>
            <a:off x="442913" y="1989138"/>
            <a:ext cx="11306174" cy="3708400"/>
          </a:xfrm>
          <a:prstGeom prst="rect">
            <a:avLst/>
          </a:prstGeom>
        </p:spPr>
        <p:txBody>
          <a:bodyPr/>
          <a:lstStyle>
            <a:lvl1pPr marL="180000" indent="-180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1pPr>
            <a:lvl2pPr marL="0" indent="0" algn="l" defTabSz="468000" rtl="0" eaLnBrk="1" latinLnBrk="0" hangingPunct="1">
              <a:lnSpc>
                <a:spcPct val="90000"/>
              </a:lnSpc>
              <a:spcBef>
                <a:spcPts val="500"/>
              </a:spcBef>
              <a:spcAft>
                <a:spcPts val="2000"/>
              </a:spcAft>
              <a:buFont typeface="Arial" panose="020B0604020202020204" pitchFamily="34" charset="0"/>
              <a:buNone/>
              <a:tabLst>
                <a:tab pos="468000" algn="l"/>
              </a:tabLst>
              <a:defRPr sz="2500" b="1" kern="1200">
                <a:solidFill>
                  <a:schemeClr val="bg2"/>
                </a:solidFill>
                <a:latin typeface="+mj-lt"/>
                <a:ea typeface="+mn-ea"/>
                <a:cs typeface="+mn-cs"/>
              </a:defRPr>
            </a:lvl2pPr>
            <a:lvl3pPr marL="0" indent="0" algn="l" defTabSz="468000" rtl="0" eaLnBrk="1" latinLnBrk="0" hangingPunct="1">
              <a:lnSpc>
                <a:spcPct val="95000"/>
              </a:lnSpc>
              <a:spcBef>
                <a:spcPts val="500"/>
              </a:spcBef>
              <a:spcAft>
                <a:spcPts val="1000"/>
              </a:spcAft>
              <a:buFont typeface="Arial" panose="020B0604020202020204" pitchFamily="34" charset="0"/>
              <a:buNone/>
              <a:tabLst>
                <a:tab pos="468000" algn="l"/>
              </a:tabLst>
              <a:defRPr sz="2000" b="1" kern="1200">
                <a:solidFill>
                  <a:schemeClr val="tx1"/>
                </a:solidFill>
                <a:latin typeface="+mn-lt"/>
                <a:ea typeface="+mn-ea"/>
                <a:cs typeface="+mn-cs"/>
              </a:defRPr>
            </a:lvl3pPr>
            <a:lvl4pPr marL="288000" indent="-288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3000" kern="1200">
                <a:solidFill>
                  <a:schemeClr val="tx1"/>
                </a:solidFill>
                <a:latin typeface="+mn-lt"/>
                <a:ea typeface="+mn-ea"/>
                <a:cs typeface="+mn-cs"/>
              </a:defRPr>
            </a:lvl4pPr>
            <a:lvl5pPr marL="576000" indent="-288000" algn="l" defTabSz="468000" rtl="0" eaLnBrk="1" latinLnBrk="0" hangingPunct="1">
              <a:lnSpc>
                <a:spcPct val="95000"/>
              </a:lnSpc>
              <a:spcBef>
                <a:spcPts val="500"/>
              </a:spcBef>
              <a:spcAft>
                <a:spcPts val="1000"/>
              </a:spcAft>
              <a:buClr>
                <a:schemeClr val="bg2"/>
              </a:buClr>
              <a:buFont typeface="System Font Regular"/>
              <a:buChar char="–"/>
              <a:tabLst>
                <a:tab pos="468000" algn="l"/>
              </a:tabLst>
              <a:defRPr sz="2000" kern="1200">
                <a:solidFill>
                  <a:schemeClr val="tx1"/>
                </a:solidFill>
                <a:latin typeface="+mn-lt"/>
                <a:ea typeface="+mn-ea"/>
                <a:cs typeface="+mn-cs"/>
              </a:defRPr>
            </a:lvl5pPr>
            <a:lvl6pPr marL="720000" indent="-432000" algn="l" defTabSz="468000" rtl="0" eaLnBrk="1" latinLnBrk="0" hangingPunct="1">
              <a:lnSpc>
                <a:spcPct val="95000"/>
              </a:lnSpc>
              <a:spcBef>
                <a:spcPts val="0"/>
              </a:spcBef>
              <a:spcAft>
                <a:spcPts val="500"/>
              </a:spcAft>
              <a:buClr>
                <a:schemeClr val="bg2"/>
              </a:buClr>
              <a:buFont typeface="System Font Regular"/>
              <a:buChar char="–"/>
              <a:tabLst>
                <a:tab pos="468000" algn="l"/>
              </a:tabLst>
              <a:defRPr sz="3000" kern="1200">
                <a:solidFill>
                  <a:schemeClr val="tx1"/>
                </a:solidFill>
                <a:latin typeface="+mn-lt"/>
                <a:ea typeface="+mn-ea"/>
                <a:cs typeface="+mn-cs"/>
              </a:defRPr>
            </a:lvl6pPr>
            <a:lvl7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7pPr>
            <a:lvl8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8pPr>
            <a:lvl9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9pPr>
          </a:lstStyle>
          <a:p>
            <a:r>
              <a:rPr lang="en-GB" sz="4400"/>
              <a:t>“The general capacity to adaptively and intentionally apply psychology to meet personal, professional and societal needs” </a:t>
            </a:r>
          </a:p>
          <a:p>
            <a:pPr marL="0" indent="0">
              <a:buFont typeface="Arial" panose="020B0604020202020204" pitchFamily="34" charset="0"/>
              <a:buNone/>
            </a:pPr>
            <a:r>
              <a:rPr lang="en-GB" sz="1800"/>
              <a:t>(</a:t>
            </a:r>
            <a:r>
              <a:rPr lang="en-GB" sz="1800">
                <a:hlinkClick r:id="rId2"/>
              </a:rPr>
              <a:t>Cranney et al, 2012</a:t>
            </a:r>
            <a:r>
              <a:rPr lang="en-GB" sz="1800"/>
              <a:t>).</a:t>
            </a:r>
          </a:p>
          <a:p>
            <a:endParaRPr lang="en-GB" dirty="0"/>
          </a:p>
        </p:txBody>
      </p:sp>
      <p:sp>
        <p:nvSpPr>
          <p:cNvPr id="6" name="Title 2">
            <a:extLst>
              <a:ext uri="{FF2B5EF4-FFF2-40B4-BE49-F238E27FC236}">
                <a16:creationId xmlns:a16="http://schemas.microsoft.com/office/drawing/2014/main" id="{E61C47B8-C254-7EE7-F8B9-AF960C26D4E9}"/>
              </a:ext>
            </a:extLst>
          </p:cNvPr>
          <p:cNvSpPr txBox="1">
            <a:spLocks/>
          </p:cNvSpPr>
          <p:nvPr/>
        </p:nvSpPr>
        <p:spPr>
          <a:xfrm>
            <a:off x="442912" y="800100"/>
            <a:ext cx="11306175" cy="1001983"/>
          </a:xfrm>
          <a:prstGeom prst="rect">
            <a:avLst/>
          </a:prstGeom>
        </p:spPr>
        <p:txBody>
          <a:bodyPr/>
          <a:lst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a:lstStyle>
          <a:p>
            <a:r>
              <a:rPr lang="en-GB" sz="2800" dirty="0">
                <a:solidFill>
                  <a:schemeClr val="bg2"/>
                </a:solidFill>
                <a:latin typeface="+mn-lt"/>
              </a:rPr>
              <a:t>Psychological literacy</a:t>
            </a:r>
          </a:p>
        </p:txBody>
      </p:sp>
    </p:spTree>
    <p:extLst>
      <p:ext uri="{BB962C8B-B14F-4D97-AF65-F5344CB8AC3E}">
        <p14:creationId xmlns:p14="http://schemas.microsoft.com/office/powerpoint/2010/main" val="63996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3B6DF98-B1E7-ACDD-1D5F-5AB80FD98D3C}"/>
              </a:ext>
            </a:extLst>
          </p:cNvPr>
          <p:cNvSpPr>
            <a:spLocks noGrp="1"/>
          </p:cNvSpPr>
          <p:nvPr>
            <p:ph type="ftr" sz="quarter" idx="11"/>
          </p:nvPr>
        </p:nvSpPr>
        <p:spPr/>
        <p:txBody>
          <a:bodyPr/>
          <a:lstStyle/>
          <a:p>
            <a:r>
              <a:rPr lang="en-GB"/>
              <a:t>Presentation title</a:t>
            </a:r>
          </a:p>
        </p:txBody>
      </p:sp>
      <p:sp>
        <p:nvSpPr>
          <p:cNvPr id="3" name="Slide Number Placeholder 2">
            <a:extLst>
              <a:ext uri="{FF2B5EF4-FFF2-40B4-BE49-F238E27FC236}">
                <a16:creationId xmlns:a16="http://schemas.microsoft.com/office/drawing/2014/main" id="{31E01C1D-C98B-082D-2501-0592AB347448}"/>
              </a:ext>
            </a:extLst>
          </p:cNvPr>
          <p:cNvSpPr>
            <a:spLocks noGrp="1"/>
          </p:cNvSpPr>
          <p:nvPr>
            <p:ph type="sldNum" sz="quarter" idx="12"/>
          </p:nvPr>
        </p:nvSpPr>
        <p:spPr/>
        <p:txBody>
          <a:bodyPr/>
          <a:lstStyle/>
          <a:p>
            <a:fld id="{2987031C-9901-4EF0-9F2F-2A2E1AE069F5}" type="slidenum">
              <a:rPr lang="en-GB" smtClean="0"/>
              <a:t>12</a:t>
            </a:fld>
            <a:endParaRPr lang="en-GB"/>
          </a:p>
        </p:txBody>
      </p:sp>
      <p:pic>
        <p:nvPicPr>
          <p:cNvPr id="6" name="Content Placeholder 4" descr="Components of psychological literacy. Some are generic - being competent in using and evaluating information and technology; communicating effectively in different modes and with many different audiences.&#10;Some are psychology related but can also be gained from some other subjects: Valuing the intellectual challenges required to use scientific thinking and the disciplined analysis of information to evaluate alternative courses of action; acting ethically; taking a creative and amiable skeptic approach to problem solving; Recognising, understanding, and fostering respect for diversity. Some are psychology specific: Having a well defined vocabulary and basic knowledge of the subject matter of psychology; Being insightful and reflective about one's own and others' behaviour and mental processes; Applying psychological principles to personal, social, and organisational issues in work, relationships and the broader community. ">
            <a:extLst>
              <a:ext uri="{FF2B5EF4-FFF2-40B4-BE49-F238E27FC236}">
                <a16:creationId xmlns:a16="http://schemas.microsoft.com/office/drawing/2014/main" id="{C21A698C-3D99-59FD-28B5-1EBCB65A6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656" y="628215"/>
            <a:ext cx="9753600" cy="6153345"/>
          </a:xfrm>
          <a:prstGeom prst="rect">
            <a:avLst/>
          </a:prstGeom>
          <a:solidFill>
            <a:schemeClr val="bg1"/>
          </a:solidFill>
          <a:ln>
            <a:noFill/>
          </a:ln>
        </p:spPr>
      </p:pic>
      <p:sp>
        <p:nvSpPr>
          <p:cNvPr id="9" name="Text Placeholder 3">
            <a:extLst>
              <a:ext uri="{FF2B5EF4-FFF2-40B4-BE49-F238E27FC236}">
                <a16:creationId xmlns:a16="http://schemas.microsoft.com/office/drawing/2014/main" id="{DCFF1A71-B457-C788-14F2-427C9F56645D}"/>
              </a:ext>
            </a:extLst>
          </p:cNvPr>
          <p:cNvSpPr txBox="1">
            <a:spLocks/>
          </p:cNvSpPr>
          <p:nvPr/>
        </p:nvSpPr>
        <p:spPr>
          <a:xfrm>
            <a:off x="5355771" y="6210300"/>
            <a:ext cx="6545715" cy="97740"/>
          </a:xfrm>
          <a:prstGeom prst="rect">
            <a:avLst/>
          </a:prstGeom>
        </p:spPr>
        <p:txBody>
          <a:bodyPr/>
          <a:lstStyle>
            <a:lvl1pPr marL="180000" indent="-180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1pPr>
            <a:lvl2pPr marL="0" indent="0" algn="l" defTabSz="468000" rtl="0" eaLnBrk="1" latinLnBrk="0" hangingPunct="1">
              <a:lnSpc>
                <a:spcPct val="90000"/>
              </a:lnSpc>
              <a:spcBef>
                <a:spcPts val="500"/>
              </a:spcBef>
              <a:spcAft>
                <a:spcPts val="2000"/>
              </a:spcAft>
              <a:buFont typeface="Arial" panose="020B0604020202020204" pitchFamily="34" charset="0"/>
              <a:buNone/>
              <a:tabLst>
                <a:tab pos="468000" algn="l"/>
              </a:tabLst>
              <a:defRPr sz="2500" b="1" kern="1200">
                <a:solidFill>
                  <a:schemeClr val="bg2"/>
                </a:solidFill>
                <a:latin typeface="+mj-lt"/>
                <a:ea typeface="+mn-ea"/>
                <a:cs typeface="+mn-cs"/>
              </a:defRPr>
            </a:lvl2pPr>
            <a:lvl3pPr marL="0" indent="0" algn="l" defTabSz="468000" rtl="0" eaLnBrk="1" latinLnBrk="0" hangingPunct="1">
              <a:lnSpc>
                <a:spcPct val="95000"/>
              </a:lnSpc>
              <a:spcBef>
                <a:spcPts val="500"/>
              </a:spcBef>
              <a:spcAft>
                <a:spcPts val="1000"/>
              </a:spcAft>
              <a:buFont typeface="Arial" panose="020B0604020202020204" pitchFamily="34" charset="0"/>
              <a:buNone/>
              <a:tabLst>
                <a:tab pos="468000" algn="l"/>
              </a:tabLst>
              <a:defRPr sz="2000" b="1" kern="1200">
                <a:solidFill>
                  <a:schemeClr val="tx1"/>
                </a:solidFill>
                <a:latin typeface="+mn-lt"/>
                <a:ea typeface="+mn-ea"/>
                <a:cs typeface="+mn-cs"/>
              </a:defRPr>
            </a:lvl3pPr>
            <a:lvl4pPr marL="288000" indent="-288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3000" kern="1200">
                <a:solidFill>
                  <a:schemeClr val="tx1"/>
                </a:solidFill>
                <a:latin typeface="+mn-lt"/>
                <a:ea typeface="+mn-ea"/>
                <a:cs typeface="+mn-cs"/>
              </a:defRPr>
            </a:lvl4pPr>
            <a:lvl5pPr marL="576000" indent="-288000" algn="l" defTabSz="468000" rtl="0" eaLnBrk="1" latinLnBrk="0" hangingPunct="1">
              <a:lnSpc>
                <a:spcPct val="95000"/>
              </a:lnSpc>
              <a:spcBef>
                <a:spcPts val="500"/>
              </a:spcBef>
              <a:spcAft>
                <a:spcPts val="1000"/>
              </a:spcAft>
              <a:buClr>
                <a:schemeClr val="bg2"/>
              </a:buClr>
              <a:buFont typeface="System Font Regular"/>
              <a:buChar char="–"/>
              <a:tabLst>
                <a:tab pos="468000" algn="l"/>
              </a:tabLst>
              <a:defRPr sz="2000" kern="1200">
                <a:solidFill>
                  <a:schemeClr val="tx1"/>
                </a:solidFill>
                <a:latin typeface="+mn-lt"/>
                <a:ea typeface="+mn-ea"/>
                <a:cs typeface="+mn-cs"/>
              </a:defRPr>
            </a:lvl5pPr>
            <a:lvl6pPr marL="720000" indent="-432000" algn="l" defTabSz="468000" rtl="0" eaLnBrk="1" latinLnBrk="0" hangingPunct="1">
              <a:lnSpc>
                <a:spcPct val="95000"/>
              </a:lnSpc>
              <a:spcBef>
                <a:spcPts val="0"/>
              </a:spcBef>
              <a:spcAft>
                <a:spcPts val="500"/>
              </a:spcAft>
              <a:buClr>
                <a:schemeClr val="bg2"/>
              </a:buClr>
              <a:buFont typeface="System Font Regular"/>
              <a:buChar char="–"/>
              <a:tabLst>
                <a:tab pos="468000" algn="l"/>
              </a:tabLst>
              <a:defRPr sz="3000" kern="1200">
                <a:solidFill>
                  <a:schemeClr val="tx1"/>
                </a:solidFill>
                <a:latin typeface="+mn-lt"/>
                <a:ea typeface="+mn-ea"/>
                <a:cs typeface="+mn-cs"/>
              </a:defRPr>
            </a:lvl6pPr>
            <a:lvl7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7pPr>
            <a:lvl8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8pPr>
            <a:lvl9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9pPr>
          </a:lstStyle>
          <a:p>
            <a:pPr marL="0" indent="0">
              <a:buNone/>
            </a:pPr>
            <a:r>
              <a:rPr lang="en-GB" dirty="0"/>
              <a:t>Hulme (in prep, based on McGovern et al., 2011)</a:t>
            </a:r>
          </a:p>
        </p:txBody>
      </p:sp>
    </p:spTree>
    <p:extLst>
      <p:ext uri="{BB962C8B-B14F-4D97-AF65-F5344CB8AC3E}">
        <p14:creationId xmlns:p14="http://schemas.microsoft.com/office/powerpoint/2010/main" val="2567367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D62D869-798C-9A12-BF36-CBAD7665B186}"/>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6B63FDD2-E12F-2601-94A9-AEF9999ABD45}"/>
              </a:ext>
            </a:extLst>
          </p:cNvPr>
          <p:cNvSpPr>
            <a:spLocks noGrp="1"/>
          </p:cNvSpPr>
          <p:nvPr>
            <p:ph type="sldNum" sz="quarter" idx="12"/>
          </p:nvPr>
        </p:nvSpPr>
        <p:spPr/>
        <p:txBody>
          <a:bodyPr/>
          <a:lstStyle/>
          <a:p>
            <a:fld id="{2987031C-9901-4EF0-9F2F-2A2E1AE069F5}" type="slidenum">
              <a:rPr lang="en-GB" smtClean="0"/>
              <a:t>13</a:t>
            </a:fld>
            <a:endParaRPr lang="en-GB"/>
          </a:p>
        </p:txBody>
      </p:sp>
      <p:sp>
        <p:nvSpPr>
          <p:cNvPr id="7" name="Content Placeholder 1">
            <a:extLst>
              <a:ext uri="{FF2B5EF4-FFF2-40B4-BE49-F238E27FC236}">
                <a16:creationId xmlns:a16="http://schemas.microsoft.com/office/drawing/2014/main" id="{07F8A429-C7EA-84B5-5C2C-6C297BE877BE}"/>
              </a:ext>
            </a:extLst>
          </p:cNvPr>
          <p:cNvSpPr txBox="1">
            <a:spLocks/>
          </p:cNvSpPr>
          <p:nvPr/>
        </p:nvSpPr>
        <p:spPr>
          <a:xfrm>
            <a:off x="442913" y="1989138"/>
            <a:ext cx="11306174" cy="3708400"/>
          </a:xfrm>
          <a:prstGeom prst="rect">
            <a:avLst/>
          </a:prstGeom>
        </p:spPr>
        <p:txBody>
          <a:bodyPr vert="horz" lIns="0" tIns="45720" rIns="91440" bIns="45720" rtlCol="0">
            <a:normAutofit lnSpcReduction="10000"/>
          </a:bodyPr>
          <a:lst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E6005B"/>
              </a:buClr>
              <a:buSzTx/>
              <a:buFont typeface="Wingdings" pitchFamily="2" charset="2"/>
              <a:buChar char="§"/>
              <a:tabLst/>
              <a:defRPr/>
            </a:pPr>
            <a:r>
              <a:rPr kumimoji="0" lang="en-GB" sz="2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2"/>
              </a:rPr>
              <a:t>Subject to change</a:t>
            </a:r>
            <a:r>
              <a:rPr kumimoji="0" lang="en-GB" sz="2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…has been through consultation</a:t>
            </a:r>
          </a:p>
          <a:p>
            <a:pPr marL="228600" marR="0" lvl="0" indent="-228600" algn="l" defTabSz="914400" rtl="0" eaLnBrk="1" fontAlgn="auto" latinLnBrk="0" hangingPunct="1">
              <a:lnSpc>
                <a:spcPct val="100000"/>
              </a:lnSpc>
              <a:spcBef>
                <a:spcPts val="1000"/>
              </a:spcBef>
              <a:spcAft>
                <a:spcPts val="0"/>
              </a:spcAft>
              <a:buClr>
                <a:srgbClr val="E6005B"/>
              </a:buClr>
              <a:buSzTx/>
              <a:buFont typeface="Wingdings" pitchFamily="2" charset="2"/>
              <a:buChar char="§"/>
              <a:tabLst/>
              <a:defRPr/>
            </a:pPr>
            <a:r>
              <a:rPr kumimoji="0" lang="en-GB" sz="2500" b="0"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Psychological literacy </a:t>
            </a:r>
            <a:r>
              <a:rPr kumimoji="0" lang="en-GB" sz="2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features strongly</a:t>
            </a:r>
          </a:p>
          <a:p>
            <a:pPr marL="228600" marR="0" lvl="0" indent="-228600" algn="l" defTabSz="914400" rtl="0" eaLnBrk="1" fontAlgn="auto" latinLnBrk="0" hangingPunct="1">
              <a:lnSpc>
                <a:spcPct val="100000"/>
              </a:lnSpc>
              <a:spcBef>
                <a:spcPts val="1000"/>
              </a:spcBef>
              <a:spcAft>
                <a:spcPts val="0"/>
              </a:spcAft>
              <a:buClr>
                <a:srgbClr val="E6005B"/>
              </a:buClr>
              <a:buSzTx/>
              <a:buFont typeface="Wingdings" pitchFamily="2" charset="2"/>
              <a:buChar char="§"/>
              <a:tabLst/>
              <a:defRPr/>
            </a:pPr>
            <a:r>
              <a:rPr kumimoji="0" lang="en-GB" sz="2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New emphases:</a:t>
            </a:r>
          </a:p>
          <a:p>
            <a:pPr marL="685800" marR="0" lvl="1" indent="-228600" algn="l" defTabSz="914400" rtl="0" eaLnBrk="1" fontAlgn="auto" latinLnBrk="0" hangingPunct="1">
              <a:lnSpc>
                <a:spcPct val="100000"/>
              </a:lnSpc>
              <a:spcBef>
                <a:spcPts val="500"/>
              </a:spcBef>
              <a:spcAft>
                <a:spcPts val="0"/>
              </a:spcAft>
              <a:buClr>
                <a:srgbClr val="E6005B"/>
              </a:buClr>
              <a:buSzTx/>
              <a:buFont typeface="Wingdings" pitchFamily="2" charset="2"/>
              <a:buChar char="§"/>
              <a:tabLst/>
              <a:defRPr/>
            </a:pPr>
            <a:r>
              <a:rPr kumimoji="0" lang="en-GB" sz="2200" b="0"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Sustainability</a:t>
            </a:r>
          </a:p>
          <a:p>
            <a:pPr marL="685800" marR="0" lvl="1" indent="-228600" algn="l" defTabSz="914400" rtl="0" eaLnBrk="1" fontAlgn="auto" latinLnBrk="0" hangingPunct="1">
              <a:lnSpc>
                <a:spcPct val="100000"/>
              </a:lnSpc>
              <a:spcBef>
                <a:spcPts val="500"/>
              </a:spcBef>
              <a:spcAft>
                <a:spcPts val="0"/>
              </a:spcAft>
              <a:buClr>
                <a:srgbClr val="E6005B"/>
              </a:buClr>
              <a:buSzTx/>
              <a:buFont typeface="Wingdings" pitchFamily="2" charset="2"/>
              <a:buChar char="§"/>
              <a:tabLst/>
              <a:defRPr/>
            </a:pPr>
            <a:r>
              <a:rPr kumimoji="0" lang="en-GB" sz="2200" b="0"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Diversity and inclusion</a:t>
            </a:r>
          </a:p>
          <a:p>
            <a:pPr marL="685800" marR="0" lvl="1" indent="-228600" algn="l" defTabSz="914400" rtl="0" eaLnBrk="1" fontAlgn="auto" latinLnBrk="0" hangingPunct="1">
              <a:lnSpc>
                <a:spcPct val="100000"/>
              </a:lnSpc>
              <a:spcBef>
                <a:spcPts val="500"/>
              </a:spcBef>
              <a:spcAft>
                <a:spcPts val="0"/>
              </a:spcAft>
              <a:buClr>
                <a:srgbClr val="E6005B"/>
              </a:buClr>
              <a:buSzTx/>
              <a:buFont typeface="Wingdings" pitchFamily="2" charset="2"/>
              <a:buChar char="§"/>
              <a:tabLst/>
              <a:defRPr/>
            </a:pPr>
            <a:r>
              <a:rPr kumimoji="0" lang="en-GB" sz="2200" b="0"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Employability and entrepreneurship</a:t>
            </a:r>
          </a:p>
          <a:p>
            <a:pPr marL="685800" marR="0" lvl="1" indent="-228600" algn="l" defTabSz="914400" rtl="0" eaLnBrk="1" fontAlgn="auto" latinLnBrk="0" hangingPunct="1">
              <a:lnSpc>
                <a:spcPct val="100000"/>
              </a:lnSpc>
              <a:spcBef>
                <a:spcPts val="500"/>
              </a:spcBef>
              <a:spcAft>
                <a:spcPts val="0"/>
              </a:spcAft>
              <a:buClr>
                <a:srgbClr val="E6005B"/>
              </a:buClr>
              <a:buSzTx/>
              <a:buFont typeface="Wingdings" pitchFamily="2" charset="2"/>
              <a:buChar char="§"/>
              <a:tabLst/>
              <a:defRPr/>
            </a:pPr>
            <a:r>
              <a:rPr kumimoji="0" lang="en-GB" sz="2200" b="0"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Accessibility</a:t>
            </a:r>
          </a:p>
          <a:p>
            <a:pPr marL="228600" marR="0" lvl="0" indent="-228600" algn="l" defTabSz="914400" rtl="0" eaLnBrk="1" fontAlgn="auto" latinLnBrk="0" hangingPunct="1">
              <a:lnSpc>
                <a:spcPct val="100000"/>
              </a:lnSpc>
              <a:spcBef>
                <a:spcPts val="1000"/>
              </a:spcBef>
              <a:spcAft>
                <a:spcPts val="0"/>
              </a:spcAft>
              <a:buClr>
                <a:srgbClr val="E6005B"/>
              </a:buClr>
              <a:buSzTx/>
              <a:buFont typeface="Wingdings" pitchFamily="2" charset="2"/>
              <a:buChar char="§"/>
              <a:tabLst/>
              <a:defRPr/>
            </a:pPr>
            <a:r>
              <a:rPr kumimoji="0" lang="en-GB" sz="2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Draft also includes slightly different content – lifespan development and community psychology are proposed as core</a:t>
            </a:r>
          </a:p>
          <a:p>
            <a:pPr marL="0" marR="0" lvl="0" indent="0" algn="l" defTabSz="914400" rtl="0" eaLnBrk="1" fontAlgn="auto" latinLnBrk="0" hangingPunct="1">
              <a:lnSpc>
                <a:spcPct val="100000"/>
              </a:lnSpc>
              <a:spcBef>
                <a:spcPts val="1000"/>
              </a:spcBef>
              <a:spcAft>
                <a:spcPts val="0"/>
              </a:spcAft>
              <a:buClr>
                <a:srgbClr val="E6005B"/>
              </a:buClr>
              <a:buSzTx/>
              <a:buNone/>
              <a:tabLst/>
              <a:defRPr/>
            </a:pPr>
            <a:endParaRPr kumimoji="0" lang="en-GB" sz="2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itle 2">
            <a:extLst>
              <a:ext uri="{FF2B5EF4-FFF2-40B4-BE49-F238E27FC236}">
                <a16:creationId xmlns:a16="http://schemas.microsoft.com/office/drawing/2014/main" id="{A6057A23-9942-C6E5-465C-677130217582}"/>
              </a:ext>
            </a:extLst>
          </p:cNvPr>
          <p:cNvSpPr txBox="1">
            <a:spLocks/>
          </p:cNvSpPr>
          <p:nvPr/>
        </p:nvSpPr>
        <p:spPr>
          <a:xfrm>
            <a:off x="442912" y="800100"/>
            <a:ext cx="11306175" cy="1001983"/>
          </a:xfrm>
          <a:prstGeom prst="rect">
            <a:avLst/>
          </a:prstGeom>
        </p:spPr>
        <p:txBody>
          <a:bodyPr vert="horz" lIns="0" tIns="45720" rIns="91440" bIns="45720" rtlCol="0" anchor="ctr">
            <a:normAutofit fontScale="82500" lnSpcReduction="10000"/>
          </a:bodyPr>
          <a:lstStyle>
            <a:lvl1pPr algn="l" defTabSz="914400" rtl="0" eaLnBrk="1" latinLnBrk="0" hangingPunct="1">
              <a:lnSpc>
                <a:spcPct val="100000"/>
              </a:lnSpc>
              <a:spcBef>
                <a:spcPct val="0"/>
              </a:spcBef>
              <a:buNone/>
              <a:defRPr sz="4400" b="1" kern="1200">
                <a:solidFill>
                  <a:srgbClr val="E6005B"/>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a:ln>
                  <a:noFill/>
                </a:ln>
                <a:solidFill>
                  <a:srgbClr val="E6005B"/>
                </a:solidFill>
                <a:effectLst/>
                <a:uLnTx/>
                <a:uFillTx/>
                <a:latin typeface="Arial" panose="020B0604020202020204" pitchFamily="34" charset="0"/>
                <a:ea typeface="+mj-ea"/>
                <a:cs typeface="Arial" panose="020B0604020202020204" pitchFamily="34" charset="0"/>
              </a:rPr>
              <a:t>New draft QAA subject benchmark for Psychology</a:t>
            </a:r>
            <a:endParaRPr kumimoji="0" lang="en-GB" sz="4400" b="1" i="0" u="none" strike="noStrike" kern="1200" cap="none" spc="0" normalizeH="0" baseline="0" noProof="0" dirty="0">
              <a:ln>
                <a:noFill/>
              </a:ln>
              <a:solidFill>
                <a:srgbClr val="E6005B"/>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129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6A42DA-3A97-41C1-917E-E5909009A459}"/>
              </a:ext>
            </a:extLst>
          </p:cNvPr>
          <p:cNvSpPr>
            <a:spLocks noGrp="1"/>
          </p:cNvSpPr>
          <p:nvPr>
            <p:ph sz="half" idx="1"/>
          </p:nvPr>
        </p:nvSpPr>
        <p:spPr>
          <a:xfrm>
            <a:off x="442913" y="1709057"/>
            <a:ext cx="11306174" cy="4813663"/>
          </a:xfrm>
          <a:solidFill>
            <a:schemeClr val="bg1"/>
          </a:solidFill>
        </p:spPr>
        <p:txBody>
          <a:bodyPr>
            <a:normAutofit fontScale="92500"/>
          </a:bodyPr>
          <a:lstStyle/>
          <a:p>
            <a:pPr marL="0" indent="0">
              <a:buNone/>
            </a:pPr>
            <a:r>
              <a:rPr lang="en-US" sz="2400" dirty="0"/>
              <a:t>Psychology is a broad-based discipline that encompasses a range of </a:t>
            </a:r>
            <a:r>
              <a:rPr lang="en-US" sz="2400" dirty="0">
                <a:solidFill>
                  <a:schemeClr val="bg2"/>
                </a:solidFill>
              </a:rPr>
              <a:t>empirical </a:t>
            </a:r>
            <a:r>
              <a:rPr lang="en-US" sz="2400" dirty="0"/>
              <a:t>approaches and methods of enquiry that aim to understand the mind, brain, experience, </a:t>
            </a:r>
            <a:r>
              <a:rPr lang="en-US" sz="2400" dirty="0" err="1"/>
              <a:t>behaviour</a:t>
            </a:r>
            <a:r>
              <a:rPr lang="en-US" sz="2400" dirty="0"/>
              <a:t> and contexts of humans and animals. The antecedents of psychology can be found in physics, biology and philosophy, but its methods of enquiry have developed not only from these disciplines but also from the humanities and other natural, social and mathematical sciences. These origins, often referred to as ‘global north’, have narrowed the lens of the discipline and restricted wider focus on the diversity of the human experience. This has had the effect of </a:t>
            </a:r>
            <a:r>
              <a:rPr lang="en-US" sz="2400" dirty="0">
                <a:solidFill>
                  <a:schemeClr val="bg2"/>
                </a:solidFill>
              </a:rPr>
              <a:t>amplifying the experiences of some, while </a:t>
            </a:r>
            <a:r>
              <a:rPr lang="en-US" sz="2400" dirty="0" err="1">
                <a:solidFill>
                  <a:schemeClr val="bg2"/>
                </a:solidFill>
              </a:rPr>
              <a:t>marginalising</a:t>
            </a:r>
            <a:r>
              <a:rPr lang="en-US" sz="2400" dirty="0">
                <a:solidFill>
                  <a:schemeClr val="bg2"/>
                </a:solidFill>
              </a:rPr>
              <a:t>, misunderstanding and </a:t>
            </a:r>
            <a:r>
              <a:rPr lang="en-US" sz="2400" dirty="0" err="1">
                <a:solidFill>
                  <a:schemeClr val="bg2"/>
                </a:solidFill>
              </a:rPr>
              <a:t>mischaracterising</a:t>
            </a:r>
            <a:r>
              <a:rPr lang="en-US" sz="2400" dirty="0">
                <a:solidFill>
                  <a:schemeClr val="bg2"/>
                </a:solidFill>
              </a:rPr>
              <a:t> others</a:t>
            </a:r>
            <a:r>
              <a:rPr lang="en-US" sz="2400" dirty="0"/>
              <a:t>. The purpose of psychology is </a:t>
            </a:r>
            <a:r>
              <a:rPr lang="en-US" sz="2400" dirty="0">
                <a:solidFill>
                  <a:schemeClr val="bg2"/>
                </a:solidFill>
              </a:rPr>
              <a:t>to be an inclusive, empirically based and reflective discipline that fosters the development of local and global psychological literacy to address human, social, economic and environmental challenges, as well as building a knowledge and understanding of the fundamental premises of psychology. </a:t>
            </a:r>
            <a:r>
              <a:rPr lang="en-US" sz="2400" dirty="0"/>
              <a:t>This Subject Benchmark Statement outlines a roadmap for psychology that is underpinned by a commitment to </a:t>
            </a:r>
            <a:r>
              <a:rPr lang="en-US" sz="2400" dirty="0">
                <a:solidFill>
                  <a:schemeClr val="bg2"/>
                </a:solidFill>
              </a:rPr>
              <a:t>inclusion, ethical practice and integrity </a:t>
            </a:r>
            <a:r>
              <a:rPr lang="en-US" sz="2400" dirty="0"/>
              <a:t>in addressing the questions and challenges facing society. </a:t>
            </a:r>
            <a:endParaRPr lang="en-GB" sz="2400" dirty="0"/>
          </a:p>
        </p:txBody>
      </p:sp>
      <p:sp>
        <p:nvSpPr>
          <p:cNvPr id="3" name="Title 2">
            <a:extLst>
              <a:ext uri="{FF2B5EF4-FFF2-40B4-BE49-F238E27FC236}">
                <a16:creationId xmlns:a16="http://schemas.microsoft.com/office/drawing/2014/main" id="{83D670C7-1286-4D56-BB59-25BD27AA2C81}"/>
              </a:ext>
            </a:extLst>
          </p:cNvPr>
          <p:cNvSpPr>
            <a:spLocks noGrp="1"/>
          </p:cNvSpPr>
          <p:nvPr>
            <p:ph type="title"/>
          </p:nvPr>
        </p:nvSpPr>
        <p:spPr>
          <a:xfrm>
            <a:off x="442912" y="800100"/>
            <a:ext cx="11306175" cy="745671"/>
          </a:xfrm>
        </p:spPr>
        <p:txBody>
          <a:bodyPr>
            <a:normAutofit/>
          </a:bodyPr>
          <a:lstStyle/>
          <a:p>
            <a:r>
              <a:rPr lang="en-GB" sz="2800" dirty="0">
                <a:solidFill>
                  <a:schemeClr val="bg2"/>
                </a:solidFill>
                <a:latin typeface="+mn-lt"/>
              </a:rPr>
              <a:t>Draft subject benchmark – purpose of studying psychology</a:t>
            </a:r>
          </a:p>
        </p:txBody>
      </p:sp>
    </p:spTree>
    <p:extLst>
      <p:ext uri="{BB962C8B-B14F-4D97-AF65-F5344CB8AC3E}">
        <p14:creationId xmlns:p14="http://schemas.microsoft.com/office/powerpoint/2010/main" val="1304181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588CAF-4AE1-4701-A087-49D3A6EB72BC}"/>
              </a:ext>
            </a:extLst>
          </p:cNvPr>
          <p:cNvSpPr>
            <a:spLocks noGrp="1"/>
          </p:cNvSpPr>
          <p:nvPr>
            <p:ph sz="half" idx="1"/>
          </p:nvPr>
        </p:nvSpPr>
        <p:spPr>
          <a:xfrm>
            <a:off x="442913" y="1621971"/>
            <a:ext cx="11306174" cy="4075567"/>
          </a:xfrm>
        </p:spPr>
        <p:txBody>
          <a:bodyPr>
            <a:normAutofit fontScale="47500" lnSpcReduction="20000"/>
          </a:bodyPr>
          <a:lstStyle/>
          <a:p>
            <a:pPr>
              <a:defRPr/>
            </a:pPr>
            <a:r>
              <a:rPr lang="en-GB" sz="5100" dirty="0"/>
              <a:t>“Promoting psychological literacy entails reorienting what and how we teach students in a way that emphasizes Psychology’s relevance”. </a:t>
            </a:r>
          </a:p>
          <a:p>
            <a:pPr marL="0" indent="0" algn="ctr">
              <a:defRPr/>
            </a:pPr>
            <a:r>
              <a:rPr lang="en-GB" sz="3800" dirty="0"/>
              <a:t> Dunn </a:t>
            </a:r>
            <a:r>
              <a:rPr lang="en-GB" sz="3800" i="1" dirty="0"/>
              <a:t>et al</a:t>
            </a:r>
            <a:r>
              <a:rPr lang="en-GB" sz="3800" dirty="0"/>
              <a:t>. (2011)</a:t>
            </a:r>
          </a:p>
          <a:p>
            <a:endParaRPr lang="en-US" sz="3800" dirty="0"/>
          </a:p>
          <a:p>
            <a:pPr>
              <a:defRPr/>
            </a:pPr>
            <a:r>
              <a:rPr lang="en-AU" sz="5100" dirty="0"/>
              <a:t>“We must both (a) recognise the relevance of psychology to students’ personal lives, and (b) facilitate their self-awareness of the ways in which this personal meaning can impact on their ability to evaluate evidence and to make informed decisions.” </a:t>
            </a:r>
          </a:p>
          <a:p>
            <a:pPr marL="0" indent="0" algn="ctr">
              <a:defRPr/>
            </a:pPr>
            <a:r>
              <a:rPr lang="en-AU" sz="3800" dirty="0"/>
              <a:t> Hulme &amp; Cranney (2022) </a:t>
            </a:r>
            <a:endParaRPr lang="en-GB" sz="3800" dirty="0"/>
          </a:p>
          <a:p>
            <a:endParaRPr lang="en-US" sz="3800" dirty="0"/>
          </a:p>
          <a:p>
            <a:r>
              <a:rPr lang="en-GB" sz="2900" dirty="0"/>
              <a:t>Hulme, J.A. &amp; Cranney, J. (2022). </a:t>
            </a:r>
            <a:r>
              <a:rPr lang="en-GB" sz="2900" dirty="0">
                <a:hlinkClick r:id="rId2"/>
              </a:rPr>
              <a:t>Psychological literacy and learning for life</a:t>
            </a:r>
            <a:r>
              <a:rPr lang="en-GB" sz="2900" dirty="0"/>
              <a:t>. In: J. </a:t>
            </a:r>
            <a:r>
              <a:rPr lang="en-GB" sz="2900" dirty="0" err="1"/>
              <a:t>Zumbach</a:t>
            </a:r>
            <a:r>
              <a:rPr lang="en-GB" sz="2900" dirty="0"/>
              <a:t>, D. Bernstein, S. </a:t>
            </a:r>
            <a:r>
              <a:rPr lang="en-GB" sz="2900" dirty="0" err="1"/>
              <a:t>Narciss</a:t>
            </a:r>
            <a:r>
              <a:rPr lang="en-GB" sz="2900" dirty="0"/>
              <a:t> &amp; G. Marsico (Eds). </a:t>
            </a:r>
            <a:r>
              <a:rPr lang="en-GB" sz="2900" i="1" dirty="0"/>
              <a:t>International handbook of psychology learning and teaching.</a:t>
            </a:r>
            <a:r>
              <a:rPr lang="en-GB" sz="2900" dirty="0"/>
              <a:t> Cham: Springer. DOI: 10.1007/978-3-030-26248-8_42-1. </a:t>
            </a:r>
            <a:endParaRPr lang="en-GB" sz="3800" dirty="0"/>
          </a:p>
          <a:p>
            <a:endParaRPr lang="en-GB" dirty="0"/>
          </a:p>
        </p:txBody>
      </p:sp>
      <p:sp>
        <p:nvSpPr>
          <p:cNvPr id="3" name="Title 2">
            <a:extLst>
              <a:ext uri="{FF2B5EF4-FFF2-40B4-BE49-F238E27FC236}">
                <a16:creationId xmlns:a16="http://schemas.microsoft.com/office/drawing/2014/main" id="{012730CE-4940-4471-985A-EFC9BDC0A7CE}"/>
              </a:ext>
            </a:extLst>
          </p:cNvPr>
          <p:cNvSpPr>
            <a:spLocks noGrp="1"/>
          </p:cNvSpPr>
          <p:nvPr>
            <p:ph type="title"/>
          </p:nvPr>
        </p:nvSpPr>
        <p:spPr/>
        <p:txBody>
          <a:bodyPr/>
          <a:lstStyle/>
          <a:p>
            <a:r>
              <a:rPr lang="en-GB" sz="2800" dirty="0">
                <a:solidFill>
                  <a:schemeClr val="bg2"/>
                </a:solidFill>
                <a:latin typeface="+mn-lt"/>
              </a:rPr>
              <a:t>Implications</a:t>
            </a:r>
          </a:p>
        </p:txBody>
      </p:sp>
    </p:spTree>
    <p:extLst>
      <p:ext uri="{BB962C8B-B14F-4D97-AF65-F5344CB8AC3E}">
        <p14:creationId xmlns:p14="http://schemas.microsoft.com/office/powerpoint/2010/main" val="4022028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ECE3FD-5D96-4EBB-84E9-DA755621A400}"/>
              </a:ext>
            </a:extLst>
          </p:cNvPr>
          <p:cNvSpPr>
            <a:spLocks noGrp="1"/>
          </p:cNvSpPr>
          <p:nvPr>
            <p:ph sz="half" idx="1"/>
          </p:nvPr>
        </p:nvSpPr>
        <p:spPr>
          <a:xfrm>
            <a:off x="442912" y="1802083"/>
            <a:ext cx="11306174" cy="3708400"/>
          </a:xfrm>
        </p:spPr>
        <p:txBody>
          <a:bodyPr/>
          <a:lstStyle/>
          <a:p>
            <a:pPr marL="0" indent="0">
              <a:buNone/>
            </a:pPr>
            <a:r>
              <a:rPr lang="en-GB" sz="2800" dirty="0"/>
              <a:t>We need to:</a:t>
            </a:r>
          </a:p>
          <a:p>
            <a:r>
              <a:rPr lang="en-GB" sz="2800" dirty="0"/>
              <a:t>Teach applications alongside theoretical psychology</a:t>
            </a:r>
          </a:p>
          <a:p>
            <a:r>
              <a:rPr lang="en-GB" sz="2800" dirty="0"/>
              <a:t>Constructively align our teaching</a:t>
            </a:r>
          </a:p>
          <a:p>
            <a:r>
              <a:rPr lang="en-GB" sz="2800" dirty="0"/>
              <a:t>Model psychological literacy</a:t>
            </a:r>
          </a:p>
          <a:p>
            <a:pPr marL="0" indent="0">
              <a:buNone/>
            </a:pPr>
            <a:endParaRPr lang="en-GB" sz="2400" dirty="0"/>
          </a:p>
          <a:p>
            <a:pPr marL="0" indent="0">
              <a:buNone/>
            </a:pPr>
            <a:r>
              <a:rPr lang="en-GB" sz="2400" dirty="0"/>
              <a:t>Hulme (2014). </a:t>
            </a:r>
            <a:r>
              <a:rPr lang="en-GB" sz="2400" dirty="0">
                <a:hlinkClick r:id="rId2"/>
              </a:rPr>
              <a:t>Psychological literacy – from classroom to real world.</a:t>
            </a:r>
            <a:r>
              <a:rPr lang="en-GB" sz="2400" dirty="0"/>
              <a:t> </a:t>
            </a:r>
            <a:r>
              <a:rPr lang="en-GB" sz="2400" i="1" dirty="0"/>
              <a:t>The Psychologist</a:t>
            </a:r>
            <a:r>
              <a:rPr lang="en-GB" sz="2400" dirty="0"/>
              <a:t>, 27 (12): 932-935.</a:t>
            </a:r>
          </a:p>
          <a:p>
            <a:pPr marL="0" indent="0">
              <a:buNone/>
            </a:pPr>
            <a:endParaRPr lang="en-GB" dirty="0"/>
          </a:p>
        </p:txBody>
      </p:sp>
      <p:sp>
        <p:nvSpPr>
          <p:cNvPr id="3" name="Title 2">
            <a:extLst>
              <a:ext uri="{FF2B5EF4-FFF2-40B4-BE49-F238E27FC236}">
                <a16:creationId xmlns:a16="http://schemas.microsoft.com/office/drawing/2014/main" id="{5FDBE5B4-8B77-414B-9B96-31137FD2A8E8}"/>
              </a:ext>
            </a:extLst>
          </p:cNvPr>
          <p:cNvSpPr>
            <a:spLocks noGrp="1"/>
          </p:cNvSpPr>
          <p:nvPr>
            <p:ph type="title"/>
          </p:nvPr>
        </p:nvSpPr>
        <p:spPr/>
        <p:txBody>
          <a:bodyPr/>
          <a:lstStyle/>
          <a:p>
            <a:r>
              <a:rPr lang="en-GB" sz="2800" dirty="0">
                <a:solidFill>
                  <a:schemeClr val="bg2"/>
                </a:solidFill>
                <a:latin typeface="+mn-lt"/>
              </a:rPr>
              <a:t>Implications</a:t>
            </a:r>
          </a:p>
        </p:txBody>
      </p:sp>
    </p:spTree>
    <p:extLst>
      <p:ext uri="{BB962C8B-B14F-4D97-AF65-F5344CB8AC3E}">
        <p14:creationId xmlns:p14="http://schemas.microsoft.com/office/powerpoint/2010/main" val="2202578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750383-0FB5-4217-9427-DF9523A1F4CE}"/>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a:lnSpc>
                <a:spcPct val="90000"/>
              </a:lnSpc>
            </a:pPr>
            <a:r>
              <a:rPr lang="en-US" sz="3400" kern="1200">
                <a:solidFill>
                  <a:srgbClr val="FFFFFF"/>
                </a:solidFill>
                <a:latin typeface="+mj-lt"/>
                <a:ea typeface="+mj-ea"/>
                <a:cs typeface="+mj-cs"/>
              </a:rPr>
              <a:t>Constructive alignment</a:t>
            </a:r>
          </a:p>
        </p:txBody>
      </p:sp>
      <p:pic>
        <p:nvPicPr>
          <p:cNvPr id="5" name="Picture 2" descr="Constructive alignment - describing Intended Learning Outcomes (what  students can do at the end of the course); Learning Activities (which will help students to achieve these learning outcomes); and Assessment and Feedback (how we know if a student has achieved these outcomes)">
            <a:extLst>
              <a:ext uri="{FF2B5EF4-FFF2-40B4-BE49-F238E27FC236}">
                <a16:creationId xmlns:a16="http://schemas.microsoft.com/office/drawing/2014/main" id="{53662979-8791-4AFD-9115-501BE396AC0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099183" y="674183"/>
            <a:ext cx="7873361" cy="60034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67BE7F7-6808-41DB-8A4A-91E027BC41F8}"/>
              </a:ext>
            </a:extLst>
          </p:cNvPr>
          <p:cNvSpPr txBox="1"/>
          <p:nvPr/>
        </p:nvSpPr>
        <p:spPr>
          <a:xfrm>
            <a:off x="1324002" y="4173431"/>
            <a:ext cx="1542058" cy="259256"/>
          </a:xfrm>
          <a:prstGeom prst="rect">
            <a:avLst/>
          </a:prstGeom>
          <a:noFill/>
        </p:spPr>
        <p:txBody>
          <a:bodyPr wrap="square" lIns="0" tIns="0" rIns="0" bIns="0" rtlCol="0" anchor="b" anchorCtr="0">
            <a:normAutofit lnSpcReduction="10000"/>
          </a:bodyPr>
          <a:lstStyle/>
          <a:p>
            <a:r>
              <a:rPr lang="en-GB" dirty="0">
                <a:hlinkClick r:id="rId3"/>
              </a:rPr>
              <a:t>Biggs, 1996</a:t>
            </a:r>
            <a:endParaRPr lang="en-GB" dirty="0"/>
          </a:p>
        </p:txBody>
      </p:sp>
    </p:spTree>
    <p:extLst>
      <p:ext uri="{BB962C8B-B14F-4D97-AF65-F5344CB8AC3E}">
        <p14:creationId xmlns:p14="http://schemas.microsoft.com/office/powerpoint/2010/main" val="2203987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09D287-B5B9-3D2B-7A36-C88643D4CF30}"/>
              </a:ext>
            </a:extLst>
          </p:cNvPr>
          <p:cNvSpPr>
            <a:spLocks noGrp="1"/>
          </p:cNvSpPr>
          <p:nvPr>
            <p:ph sz="half" idx="1"/>
          </p:nvPr>
        </p:nvSpPr>
        <p:spPr>
          <a:xfrm>
            <a:off x="442913" y="1567543"/>
            <a:ext cx="11306174" cy="4129995"/>
          </a:xfrm>
        </p:spPr>
        <p:txBody>
          <a:bodyPr/>
          <a:lstStyle/>
          <a:p>
            <a:pPr marL="0" indent="0">
              <a:buNone/>
            </a:pPr>
            <a:r>
              <a:rPr lang="en-GB" dirty="0"/>
              <a:t>In groups of four to eight:</a:t>
            </a:r>
          </a:p>
          <a:p>
            <a:r>
              <a:rPr lang="en-GB" dirty="0"/>
              <a:t>Choose </a:t>
            </a:r>
            <a:r>
              <a:rPr lang="en-GB" dirty="0">
                <a:solidFill>
                  <a:schemeClr val="bg2"/>
                </a:solidFill>
              </a:rPr>
              <a:t>a core module </a:t>
            </a:r>
            <a:r>
              <a:rPr lang="en-GB" dirty="0"/>
              <a:t>(this might inform the group you choose to work with).</a:t>
            </a:r>
            <a:endParaRPr lang="en-GB" dirty="0">
              <a:solidFill>
                <a:schemeClr val="bg2"/>
              </a:solidFill>
            </a:endParaRPr>
          </a:p>
          <a:p>
            <a:r>
              <a:rPr lang="en-GB" dirty="0"/>
              <a:t>Choose </a:t>
            </a:r>
            <a:r>
              <a:rPr lang="en-GB" dirty="0">
                <a:solidFill>
                  <a:schemeClr val="bg2"/>
                </a:solidFill>
              </a:rPr>
              <a:t>one</a:t>
            </a:r>
            <a:r>
              <a:rPr lang="en-GB" dirty="0"/>
              <a:t> of the four new SBS features – sustainability, diversity and inclusion, employability and entrepreneurship, accessibility.</a:t>
            </a:r>
          </a:p>
          <a:p>
            <a:r>
              <a:rPr lang="en-GB" dirty="0"/>
              <a:t>What “problems” can you identify? Brainstorm and choose </a:t>
            </a:r>
            <a:r>
              <a:rPr lang="en-GB" dirty="0">
                <a:solidFill>
                  <a:schemeClr val="bg2"/>
                </a:solidFill>
              </a:rPr>
              <a:t>one</a:t>
            </a:r>
            <a:r>
              <a:rPr lang="en-GB" dirty="0"/>
              <a:t>.</a:t>
            </a:r>
          </a:p>
          <a:p>
            <a:r>
              <a:rPr lang="en-GB" dirty="0"/>
              <a:t>What do you need to know in order to solve </a:t>
            </a:r>
            <a:r>
              <a:rPr lang="en-GB" dirty="0">
                <a:solidFill>
                  <a:schemeClr val="bg2"/>
                </a:solidFill>
              </a:rPr>
              <a:t>one</a:t>
            </a:r>
            <a:r>
              <a:rPr lang="en-GB" dirty="0"/>
              <a:t> “problem”? </a:t>
            </a:r>
          </a:p>
          <a:p>
            <a:r>
              <a:rPr lang="en-GB" dirty="0"/>
              <a:t>Allocate tasks, find info to fill the gaps, then </a:t>
            </a:r>
            <a:r>
              <a:rPr lang="en-GB" dirty="0">
                <a:solidFill>
                  <a:schemeClr val="bg2"/>
                </a:solidFill>
              </a:rPr>
              <a:t>synthesise your findings</a:t>
            </a:r>
            <a:r>
              <a:rPr lang="en-GB" dirty="0"/>
              <a:t>.</a:t>
            </a:r>
          </a:p>
          <a:p>
            <a:r>
              <a:rPr lang="en-GB" dirty="0">
                <a:solidFill>
                  <a:schemeClr val="bg2"/>
                </a:solidFill>
              </a:rPr>
              <a:t>Propose a solution </a:t>
            </a:r>
            <a:r>
              <a:rPr lang="en-GB" dirty="0"/>
              <a:t>– what might learning outcomes, activities, assessment look like with this in mind? </a:t>
            </a:r>
          </a:p>
          <a:p>
            <a:r>
              <a:rPr lang="en-GB" dirty="0"/>
              <a:t>Feedback to main group.</a:t>
            </a:r>
          </a:p>
        </p:txBody>
      </p:sp>
      <p:sp>
        <p:nvSpPr>
          <p:cNvPr id="3" name="Title 2">
            <a:extLst>
              <a:ext uri="{FF2B5EF4-FFF2-40B4-BE49-F238E27FC236}">
                <a16:creationId xmlns:a16="http://schemas.microsoft.com/office/drawing/2014/main" id="{5E9FD144-E06B-3CD3-C566-36D582CF9DB6}"/>
              </a:ext>
            </a:extLst>
          </p:cNvPr>
          <p:cNvSpPr>
            <a:spLocks noGrp="1"/>
          </p:cNvSpPr>
          <p:nvPr>
            <p:ph type="title"/>
          </p:nvPr>
        </p:nvSpPr>
        <p:spPr/>
        <p:txBody>
          <a:bodyPr/>
          <a:lstStyle/>
          <a:p>
            <a:r>
              <a:rPr lang="en-GB" sz="2800" dirty="0">
                <a:solidFill>
                  <a:schemeClr val="bg2"/>
                </a:solidFill>
                <a:latin typeface="+mn-lt"/>
              </a:rPr>
              <a:t>Problem-based learning activity</a:t>
            </a:r>
          </a:p>
        </p:txBody>
      </p:sp>
      <p:sp>
        <p:nvSpPr>
          <p:cNvPr id="4" name="Text Placeholder 3">
            <a:extLst>
              <a:ext uri="{FF2B5EF4-FFF2-40B4-BE49-F238E27FC236}">
                <a16:creationId xmlns:a16="http://schemas.microsoft.com/office/drawing/2014/main" id="{94198EDF-1669-EEBC-2F84-8BDCA9DF2771}"/>
              </a:ext>
            </a:extLst>
          </p:cNvPr>
          <p:cNvSpPr>
            <a:spLocks noGrp="1"/>
          </p:cNvSpPr>
          <p:nvPr>
            <p:ph type="body" sz="quarter" idx="10"/>
          </p:nvPr>
        </p:nvSpPr>
        <p:spPr/>
        <p:txBody>
          <a:bodyPr/>
          <a:lstStyle/>
          <a:p>
            <a:r>
              <a:rPr lang="en-GB" dirty="0"/>
              <a:t>Worcester Psychology</a:t>
            </a:r>
          </a:p>
        </p:txBody>
      </p:sp>
    </p:spTree>
    <p:extLst>
      <p:ext uri="{BB962C8B-B14F-4D97-AF65-F5344CB8AC3E}">
        <p14:creationId xmlns:p14="http://schemas.microsoft.com/office/powerpoint/2010/main" val="2225533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56C9CA-0497-8E52-5A07-746AAD1C4F0E}"/>
              </a:ext>
            </a:extLst>
          </p:cNvPr>
          <p:cNvSpPr>
            <a:spLocks noGrp="1"/>
          </p:cNvSpPr>
          <p:nvPr>
            <p:ph sz="half" idx="1"/>
          </p:nvPr>
        </p:nvSpPr>
        <p:spPr/>
        <p:txBody>
          <a:bodyPr/>
          <a:lstStyle/>
          <a:p>
            <a:r>
              <a:rPr lang="en-GB" sz="2800" dirty="0"/>
              <a:t>How did you find this (brief) experience of PBL?</a:t>
            </a:r>
          </a:p>
          <a:p>
            <a:r>
              <a:rPr lang="en-GB" sz="2800" dirty="0"/>
              <a:t>How do you think your students might find it?</a:t>
            </a:r>
          </a:p>
          <a:p>
            <a:r>
              <a:rPr lang="en-GB" sz="2800" dirty="0"/>
              <a:t>Advantages and disadvantages?</a:t>
            </a:r>
          </a:p>
        </p:txBody>
      </p:sp>
      <p:sp>
        <p:nvSpPr>
          <p:cNvPr id="3" name="Title 2">
            <a:extLst>
              <a:ext uri="{FF2B5EF4-FFF2-40B4-BE49-F238E27FC236}">
                <a16:creationId xmlns:a16="http://schemas.microsoft.com/office/drawing/2014/main" id="{8FD72FDA-657C-802D-C94B-C1665FE25CA9}"/>
              </a:ext>
            </a:extLst>
          </p:cNvPr>
          <p:cNvSpPr>
            <a:spLocks noGrp="1"/>
          </p:cNvSpPr>
          <p:nvPr>
            <p:ph type="title"/>
          </p:nvPr>
        </p:nvSpPr>
        <p:spPr/>
        <p:txBody>
          <a:bodyPr/>
          <a:lstStyle/>
          <a:p>
            <a:r>
              <a:rPr lang="en-GB" sz="3200" dirty="0">
                <a:solidFill>
                  <a:schemeClr val="bg2"/>
                </a:solidFill>
                <a:latin typeface="+mn-lt"/>
              </a:rPr>
              <a:t>Reflections on PBL</a:t>
            </a:r>
          </a:p>
        </p:txBody>
      </p:sp>
      <p:sp>
        <p:nvSpPr>
          <p:cNvPr id="4" name="Text Placeholder 3">
            <a:extLst>
              <a:ext uri="{FF2B5EF4-FFF2-40B4-BE49-F238E27FC236}">
                <a16:creationId xmlns:a16="http://schemas.microsoft.com/office/drawing/2014/main" id="{36469BEA-B4F7-7E06-7156-D4F82D7F4E5B}"/>
              </a:ext>
            </a:extLst>
          </p:cNvPr>
          <p:cNvSpPr>
            <a:spLocks noGrp="1"/>
          </p:cNvSpPr>
          <p:nvPr>
            <p:ph type="body" sz="quarter" idx="10"/>
          </p:nvPr>
        </p:nvSpPr>
        <p:spPr/>
        <p:txBody>
          <a:bodyPr/>
          <a:lstStyle/>
          <a:p>
            <a:r>
              <a:rPr lang="en-GB" dirty="0"/>
              <a:t>Worcester Psychology</a:t>
            </a:r>
          </a:p>
        </p:txBody>
      </p:sp>
    </p:spTree>
    <p:extLst>
      <p:ext uri="{BB962C8B-B14F-4D97-AF65-F5344CB8AC3E}">
        <p14:creationId xmlns:p14="http://schemas.microsoft.com/office/powerpoint/2010/main" val="32661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09AC14-04E7-4B70-BA87-D307625C178F}"/>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03CC6871-5374-4B67-B63B-B6A3C0A7665F}"/>
              </a:ext>
            </a:extLst>
          </p:cNvPr>
          <p:cNvSpPr>
            <a:spLocks noGrp="1"/>
          </p:cNvSpPr>
          <p:nvPr>
            <p:ph type="sldNum" sz="quarter" idx="12"/>
          </p:nvPr>
        </p:nvSpPr>
        <p:spPr/>
        <p:txBody>
          <a:bodyPr/>
          <a:lstStyle/>
          <a:p>
            <a:fld id="{2987031C-9901-4EF0-9F2F-2A2E1AE069F5}" type="slidenum">
              <a:rPr lang="en-GB" smtClean="0"/>
              <a:t>2</a:t>
            </a:fld>
            <a:endParaRPr lang="en-GB"/>
          </a:p>
        </p:txBody>
      </p:sp>
      <p:sp>
        <p:nvSpPr>
          <p:cNvPr id="4" name="Text Placeholder 3">
            <a:extLst>
              <a:ext uri="{FF2B5EF4-FFF2-40B4-BE49-F238E27FC236}">
                <a16:creationId xmlns:a16="http://schemas.microsoft.com/office/drawing/2014/main" id="{D28625E6-2815-6FA5-A9BD-4C1D051F4663}"/>
              </a:ext>
            </a:extLst>
          </p:cNvPr>
          <p:cNvSpPr>
            <a:spLocks noGrp="1"/>
          </p:cNvSpPr>
          <p:nvPr>
            <p:ph type="body" sz="quarter" idx="13"/>
          </p:nvPr>
        </p:nvSpPr>
        <p:spPr>
          <a:xfrm>
            <a:off x="324000" y="1223999"/>
            <a:ext cx="8515200" cy="4860000"/>
          </a:xfrm>
        </p:spPr>
        <p:txBody>
          <a:bodyPr/>
          <a:lstStyle/>
          <a:p>
            <a:pPr marL="0" indent="0">
              <a:buNone/>
            </a:pPr>
            <a:r>
              <a:rPr lang="en-GB" sz="2800" dirty="0">
                <a:solidFill>
                  <a:srgbClr val="FF0000"/>
                </a:solidFill>
              </a:rPr>
              <a:t>Outline</a:t>
            </a:r>
          </a:p>
          <a:p>
            <a:pPr marL="457200" indent="-457200">
              <a:buAutoNum type="arabicPeriod"/>
            </a:pPr>
            <a:r>
              <a:rPr lang="en-GB" sz="2400" dirty="0"/>
              <a:t>Warm up</a:t>
            </a:r>
          </a:p>
          <a:p>
            <a:pPr marL="457200" indent="-457200">
              <a:buAutoNum type="arabicPeriod"/>
            </a:pPr>
            <a:r>
              <a:rPr lang="en-GB" sz="2400" dirty="0"/>
              <a:t>Context </a:t>
            </a:r>
          </a:p>
          <a:p>
            <a:pPr marL="457200" indent="-457200">
              <a:buAutoNum type="arabicPeriod"/>
            </a:pPr>
            <a:r>
              <a:rPr lang="en-GB" sz="2400" dirty="0"/>
              <a:t>Opportunities – psychology and psychological literacy</a:t>
            </a:r>
          </a:p>
          <a:p>
            <a:pPr marL="457200" indent="-457200">
              <a:buFont typeface="Arial" panose="020B0604020202020204" pitchFamily="34" charset="0"/>
              <a:buAutoNum type="arabicPeriod"/>
            </a:pPr>
            <a:r>
              <a:rPr lang="en-GB" sz="2400" dirty="0"/>
              <a:t>Inclusive education</a:t>
            </a:r>
          </a:p>
          <a:p>
            <a:pPr marL="457200" indent="-457200">
              <a:buAutoNum type="arabicPeriod"/>
            </a:pPr>
            <a:r>
              <a:rPr lang="en-GB" sz="2400" dirty="0"/>
              <a:t>Practical strategies</a:t>
            </a:r>
          </a:p>
          <a:p>
            <a:pPr marL="457200" indent="-457200">
              <a:buAutoNum type="arabicPeriod"/>
            </a:pPr>
            <a:r>
              <a:rPr lang="en-GB" sz="2400" dirty="0"/>
              <a:t>Putting ideas into action – what’s next?</a:t>
            </a:r>
          </a:p>
          <a:p>
            <a:pPr marL="457200" indent="-457200">
              <a:buAutoNum type="arabicPeriod"/>
            </a:pPr>
            <a:endParaRPr lang="en-GB" sz="2400" dirty="0"/>
          </a:p>
          <a:p>
            <a:pPr marL="457200" indent="-457200">
              <a:buAutoNum type="arabicPeriod"/>
            </a:pPr>
            <a:endParaRPr lang="en-GB" sz="2400" dirty="0"/>
          </a:p>
        </p:txBody>
      </p:sp>
    </p:spTree>
    <p:extLst>
      <p:ext uri="{BB962C8B-B14F-4D97-AF65-F5344CB8AC3E}">
        <p14:creationId xmlns:p14="http://schemas.microsoft.com/office/powerpoint/2010/main" val="1320574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89D40A-68C5-9CA2-8871-D1A8431857B3}"/>
              </a:ext>
            </a:extLst>
          </p:cNvPr>
          <p:cNvSpPr>
            <a:spLocks noGrp="1"/>
          </p:cNvSpPr>
          <p:nvPr>
            <p:ph sz="half" idx="1"/>
          </p:nvPr>
        </p:nvSpPr>
        <p:spPr>
          <a:xfrm>
            <a:off x="442912" y="1488396"/>
            <a:ext cx="11306174" cy="3708400"/>
          </a:xfrm>
        </p:spPr>
        <p:txBody>
          <a:bodyPr/>
          <a:lstStyle/>
          <a:p>
            <a:r>
              <a:rPr lang="en-GB" sz="2400" dirty="0"/>
              <a:t>It sometimes frightens teaching staff! – what if it doesn’t work, what if students don’t learn ‘the content’?</a:t>
            </a:r>
          </a:p>
          <a:p>
            <a:r>
              <a:rPr lang="en-GB" sz="2400" dirty="0"/>
              <a:t>Students find it challenging at first – why aren’t you telling me things?… </a:t>
            </a:r>
          </a:p>
          <a:p>
            <a:r>
              <a:rPr lang="en-GB" sz="2400" dirty="0"/>
              <a:t>But then find it highly engaging and rewarding, and module evaluations climb</a:t>
            </a:r>
          </a:p>
          <a:p>
            <a:r>
              <a:rPr lang="en-GB" sz="2400" dirty="0"/>
              <a:t>Diverse perspectives contribute to learning, and students form effective, supportive teams</a:t>
            </a:r>
          </a:p>
          <a:p>
            <a:r>
              <a:rPr lang="en-GB" sz="2400" dirty="0"/>
              <a:t>It’s a safe way to learn from mistakes and gain feedback prior to assessment</a:t>
            </a:r>
          </a:p>
          <a:p>
            <a:r>
              <a:rPr lang="en-GB" sz="2400" dirty="0"/>
              <a:t>It builds problem solving skills and creativity for employability</a:t>
            </a:r>
          </a:p>
        </p:txBody>
      </p:sp>
      <p:sp>
        <p:nvSpPr>
          <p:cNvPr id="3" name="Title 2">
            <a:extLst>
              <a:ext uri="{FF2B5EF4-FFF2-40B4-BE49-F238E27FC236}">
                <a16:creationId xmlns:a16="http://schemas.microsoft.com/office/drawing/2014/main" id="{74E84F4E-5B67-4A09-00F2-98AE4D020252}"/>
              </a:ext>
            </a:extLst>
          </p:cNvPr>
          <p:cNvSpPr>
            <a:spLocks noGrp="1"/>
          </p:cNvSpPr>
          <p:nvPr>
            <p:ph type="title"/>
          </p:nvPr>
        </p:nvSpPr>
        <p:spPr/>
        <p:txBody>
          <a:bodyPr/>
          <a:lstStyle/>
          <a:p>
            <a:r>
              <a:rPr lang="en-GB" sz="2800" dirty="0">
                <a:solidFill>
                  <a:schemeClr val="bg2"/>
                </a:solidFill>
                <a:latin typeface="+mn-lt"/>
              </a:rPr>
              <a:t>My reflections on PBL from teaching practice</a:t>
            </a:r>
          </a:p>
        </p:txBody>
      </p:sp>
      <p:sp>
        <p:nvSpPr>
          <p:cNvPr id="4" name="Text Placeholder 3">
            <a:extLst>
              <a:ext uri="{FF2B5EF4-FFF2-40B4-BE49-F238E27FC236}">
                <a16:creationId xmlns:a16="http://schemas.microsoft.com/office/drawing/2014/main" id="{3ADEB87E-70D2-A241-6276-0DAB168275C8}"/>
              </a:ext>
            </a:extLst>
          </p:cNvPr>
          <p:cNvSpPr>
            <a:spLocks noGrp="1"/>
          </p:cNvSpPr>
          <p:nvPr>
            <p:ph type="body" sz="quarter" idx="10"/>
          </p:nvPr>
        </p:nvSpPr>
        <p:spPr/>
        <p:txBody>
          <a:bodyPr/>
          <a:lstStyle/>
          <a:p>
            <a:r>
              <a:rPr lang="en-GB" dirty="0"/>
              <a:t>Worcester Psychology</a:t>
            </a:r>
          </a:p>
        </p:txBody>
      </p:sp>
    </p:spTree>
    <p:extLst>
      <p:ext uri="{BB962C8B-B14F-4D97-AF65-F5344CB8AC3E}">
        <p14:creationId xmlns:p14="http://schemas.microsoft.com/office/powerpoint/2010/main" val="265200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8A0D10-D432-7911-D598-8A253784B2B9}"/>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E45E0366-068C-21FD-2FF9-6F26E60EDEB8}"/>
              </a:ext>
            </a:extLst>
          </p:cNvPr>
          <p:cNvSpPr>
            <a:spLocks noGrp="1"/>
          </p:cNvSpPr>
          <p:nvPr>
            <p:ph type="sldNum" sz="quarter" idx="12"/>
          </p:nvPr>
        </p:nvSpPr>
        <p:spPr/>
        <p:txBody>
          <a:bodyPr/>
          <a:lstStyle/>
          <a:p>
            <a:fld id="{2987031C-9901-4EF0-9F2F-2A2E1AE069F5}" type="slidenum">
              <a:rPr lang="en-GB" smtClean="0"/>
              <a:t>21</a:t>
            </a:fld>
            <a:endParaRPr lang="en-GB"/>
          </a:p>
        </p:txBody>
      </p:sp>
      <p:sp>
        <p:nvSpPr>
          <p:cNvPr id="4" name="Text Placeholder 3">
            <a:extLst>
              <a:ext uri="{FF2B5EF4-FFF2-40B4-BE49-F238E27FC236}">
                <a16:creationId xmlns:a16="http://schemas.microsoft.com/office/drawing/2014/main" id="{A47CD734-5814-438C-0780-DFC7D40E6DF3}"/>
              </a:ext>
            </a:extLst>
          </p:cNvPr>
          <p:cNvSpPr>
            <a:spLocks noGrp="1"/>
          </p:cNvSpPr>
          <p:nvPr>
            <p:ph type="body" sz="quarter" idx="13"/>
          </p:nvPr>
        </p:nvSpPr>
        <p:spPr>
          <a:xfrm>
            <a:off x="849087" y="810342"/>
            <a:ext cx="7075714" cy="4860000"/>
          </a:xfrm>
        </p:spPr>
        <p:txBody>
          <a:bodyPr/>
          <a:lstStyle/>
          <a:p>
            <a:pPr marL="0" indent="0">
              <a:buNone/>
            </a:pPr>
            <a:r>
              <a:rPr lang="en-GB" sz="3200" dirty="0">
                <a:solidFill>
                  <a:schemeClr val="bg2"/>
                </a:solidFill>
              </a:rPr>
              <a:t>How does this fit with constructive alignment?</a:t>
            </a:r>
          </a:p>
          <a:p>
            <a:r>
              <a:rPr lang="en-GB" sz="2400" dirty="0">
                <a:solidFill>
                  <a:schemeClr val="bg2"/>
                </a:solidFill>
              </a:rPr>
              <a:t>Learning outcome: </a:t>
            </a:r>
            <a:r>
              <a:rPr lang="en-GB" sz="2400" dirty="0"/>
              <a:t>Colleagues will be able to apply the principles of problem-based learning to their own teaching.</a:t>
            </a:r>
          </a:p>
          <a:p>
            <a:r>
              <a:rPr lang="en-GB" sz="2400" dirty="0">
                <a:solidFill>
                  <a:schemeClr val="bg2"/>
                </a:solidFill>
              </a:rPr>
              <a:t>Learning and teaching activity:</a:t>
            </a:r>
            <a:r>
              <a:rPr lang="en-GB" sz="2400" dirty="0"/>
              <a:t> Engage in PBL and see how it works – gain familiarity with a ‘real’ PBL activity as a learner. (Fraser, 2016 – “they teach how they were taught”).</a:t>
            </a:r>
          </a:p>
          <a:p>
            <a:r>
              <a:rPr lang="en-GB" sz="2400" dirty="0">
                <a:solidFill>
                  <a:schemeClr val="bg2"/>
                </a:solidFill>
              </a:rPr>
              <a:t>‘Assessment’:</a:t>
            </a:r>
            <a:r>
              <a:rPr lang="en-GB" sz="2400" dirty="0"/>
              <a:t> formative: feedback solutions to the group; summative: can you apply it in your own class?</a:t>
            </a:r>
          </a:p>
          <a:p>
            <a:pPr lvl="1"/>
            <a:endParaRPr lang="en-GB" dirty="0"/>
          </a:p>
        </p:txBody>
      </p:sp>
      <p:pic>
        <p:nvPicPr>
          <p:cNvPr id="5" name="Picture 2" descr="Constructive alignment - describing Intended Learning Outcomes (what  students can do at the end of the course); Learning Activities (which will help students to achieve these learning outcomes); and Assessment and Feedback (how we know if a student has achieved these outcomes)">
            <a:extLst>
              <a:ext uri="{FF2B5EF4-FFF2-40B4-BE49-F238E27FC236}">
                <a16:creationId xmlns:a16="http://schemas.microsoft.com/office/drawing/2014/main" id="{9E63696B-F509-A53C-F535-B5125B26D9C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46642" y="2448555"/>
            <a:ext cx="3346646" cy="255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159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5F5B21A-03B3-391D-7F0D-46A368D1110C}"/>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B2F600F9-AA3B-B099-DFE3-C70E3AA1F74B}"/>
              </a:ext>
            </a:extLst>
          </p:cNvPr>
          <p:cNvSpPr>
            <a:spLocks noGrp="1"/>
          </p:cNvSpPr>
          <p:nvPr>
            <p:ph type="sldNum" sz="quarter" idx="12"/>
          </p:nvPr>
        </p:nvSpPr>
        <p:spPr/>
        <p:txBody>
          <a:bodyPr/>
          <a:lstStyle/>
          <a:p>
            <a:fld id="{2987031C-9901-4EF0-9F2F-2A2E1AE069F5}" type="slidenum">
              <a:rPr lang="en-GB" smtClean="0"/>
              <a:t>22</a:t>
            </a:fld>
            <a:endParaRPr lang="en-GB"/>
          </a:p>
        </p:txBody>
      </p:sp>
      <p:sp>
        <p:nvSpPr>
          <p:cNvPr id="4" name="Text Placeholder 3">
            <a:extLst>
              <a:ext uri="{FF2B5EF4-FFF2-40B4-BE49-F238E27FC236}">
                <a16:creationId xmlns:a16="http://schemas.microsoft.com/office/drawing/2014/main" id="{00D27AED-D860-FDA0-924C-0DA7104EB3ED}"/>
              </a:ext>
            </a:extLst>
          </p:cNvPr>
          <p:cNvSpPr>
            <a:spLocks noGrp="1"/>
          </p:cNvSpPr>
          <p:nvPr>
            <p:ph type="body" sz="quarter" idx="13"/>
          </p:nvPr>
        </p:nvSpPr>
        <p:spPr>
          <a:xfrm>
            <a:off x="323999" y="1223999"/>
            <a:ext cx="10289571" cy="4860000"/>
          </a:xfrm>
        </p:spPr>
        <p:txBody>
          <a:bodyPr/>
          <a:lstStyle/>
          <a:p>
            <a:pPr marL="0" indent="0">
              <a:buNone/>
            </a:pPr>
            <a:r>
              <a:rPr lang="en-GB" sz="2800" dirty="0">
                <a:solidFill>
                  <a:schemeClr val="bg2"/>
                </a:solidFill>
              </a:rPr>
              <a:t>Authentic assessment</a:t>
            </a:r>
          </a:p>
          <a:p>
            <a:pPr>
              <a:defRPr/>
            </a:pPr>
            <a:r>
              <a:rPr lang="en-GB" sz="2800" dirty="0"/>
              <a:t>“Authentic assessment means that: (a) tasks must appropriately reflect the competency that needs to be assessed, (b) the content of an assessment involves authentic tasks that represent real-life problems of the knowledge domain assessed, and (c) the thinking that experts use to solve the problem in real life are also required by the assessment task” </a:t>
            </a:r>
          </a:p>
          <a:p>
            <a:pPr marL="0" indent="0" algn="ctr">
              <a:buNone/>
              <a:defRPr/>
            </a:pPr>
            <a:r>
              <a:rPr lang="en-GB" sz="2400" dirty="0" err="1"/>
              <a:t>Gulikers</a:t>
            </a:r>
            <a:r>
              <a:rPr lang="en-GB" sz="2400" dirty="0"/>
              <a:t> et al. (2004). </a:t>
            </a:r>
          </a:p>
          <a:p>
            <a:pPr marL="0" indent="0">
              <a:buNone/>
            </a:pPr>
            <a:endParaRPr lang="en-GB" sz="2800" dirty="0">
              <a:solidFill>
                <a:schemeClr val="bg2"/>
              </a:solidFill>
            </a:endParaRPr>
          </a:p>
        </p:txBody>
      </p:sp>
      <p:sp>
        <p:nvSpPr>
          <p:cNvPr id="5" name="TextBox 4">
            <a:extLst>
              <a:ext uri="{FF2B5EF4-FFF2-40B4-BE49-F238E27FC236}">
                <a16:creationId xmlns:a16="http://schemas.microsoft.com/office/drawing/2014/main" id="{9640DA55-1584-CE5E-7658-75828CFE8C9F}"/>
              </a:ext>
            </a:extLst>
          </p:cNvPr>
          <p:cNvSpPr txBox="1"/>
          <p:nvPr/>
        </p:nvSpPr>
        <p:spPr>
          <a:xfrm>
            <a:off x="2808269" y="5264669"/>
            <a:ext cx="6575461" cy="369332"/>
          </a:xfrm>
          <a:prstGeom prst="rect">
            <a:avLst/>
          </a:prstGeom>
          <a:noFill/>
        </p:spPr>
        <p:txBody>
          <a:bodyPr wrap="square" rtlCol="0">
            <a:spAutoFit/>
          </a:bodyPr>
          <a:lstStyle/>
          <a:p>
            <a:pPr algn="ctr"/>
            <a:r>
              <a:rPr lang="en-US" dirty="0">
                <a:hlinkClick r:id="rId2"/>
              </a:rPr>
              <a:t>See also Sambell &amp; Brown (2021-) for case studies</a:t>
            </a:r>
            <a:endParaRPr lang="en-GB" dirty="0"/>
          </a:p>
        </p:txBody>
      </p:sp>
    </p:spTree>
    <p:extLst>
      <p:ext uri="{BB962C8B-B14F-4D97-AF65-F5344CB8AC3E}">
        <p14:creationId xmlns:p14="http://schemas.microsoft.com/office/powerpoint/2010/main" val="1029343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FAF2983-1485-9EBC-FB7C-646B781774CB}"/>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9BE65B38-B969-CEC9-476D-46C64EB3252B}"/>
              </a:ext>
            </a:extLst>
          </p:cNvPr>
          <p:cNvSpPr>
            <a:spLocks noGrp="1"/>
          </p:cNvSpPr>
          <p:nvPr>
            <p:ph type="sldNum" sz="quarter" idx="12"/>
          </p:nvPr>
        </p:nvSpPr>
        <p:spPr/>
        <p:txBody>
          <a:bodyPr/>
          <a:lstStyle/>
          <a:p>
            <a:fld id="{2987031C-9901-4EF0-9F2F-2A2E1AE069F5}" type="slidenum">
              <a:rPr lang="en-GB" smtClean="0"/>
              <a:t>23</a:t>
            </a:fld>
            <a:endParaRPr lang="en-GB"/>
          </a:p>
        </p:txBody>
      </p:sp>
      <p:sp>
        <p:nvSpPr>
          <p:cNvPr id="4" name="Text Placeholder 3">
            <a:extLst>
              <a:ext uri="{FF2B5EF4-FFF2-40B4-BE49-F238E27FC236}">
                <a16:creationId xmlns:a16="http://schemas.microsoft.com/office/drawing/2014/main" id="{502902EF-E59E-0C51-DC6F-39A6E58EE959}"/>
              </a:ext>
            </a:extLst>
          </p:cNvPr>
          <p:cNvSpPr>
            <a:spLocks noGrp="1"/>
          </p:cNvSpPr>
          <p:nvPr>
            <p:ph type="body" sz="quarter" idx="13"/>
          </p:nvPr>
        </p:nvSpPr>
        <p:spPr/>
        <p:txBody>
          <a:bodyPr/>
          <a:lstStyle/>
          <a:p>
            <a:pPr marL="0" indent="0">
              <a:buNone/>
            </a:pPr>
            <a:r>
              <a:rPr lang="en-GB" sz="2800" dirty="0">
                <a:solidFill>
                  <a:schemeClr val="bg2"/>
                </a:solidFill>
              </a:rPr>
              <a:t>What opportunities can we see to further developing psychological literacy in our teaching?</a:t>
            </a:r>
          </a:p>
          <a:p>
            <a:r>
              <a:rPr lang="en-GB" sz="2800" dirty="0">
                <a:solidFill>
                  <a:schemeClr val="bg2"/>
                </a:solidFill>
              </a:rPr>
              <a:t> </a:t>
            </a:r>
            <a:r>
              <a:rPr lang="en-GB" sz="2800" dirty="0"/>
              <a:t>For students?</a:t>
            </a:r>
          </a:p>
          <a:p>
            <a:r>
              <a:rPr lang="en-GB" sz="2800" dirty="0"/>
              <a:t> For us?</a:t>
            </a:r>
          </a:p>
          <a:p>
            <a:r>
              <a:rPr lang="en-GB" sz="2800" dirty="0"/>
              <a:t> For the department/university?</a:t>
            </a:r>
          </a:p>
          <a:p>
            <a:r>
              <a:rPr lang="en-GB" sz="2800" dirty="0"/>
              <a:t> For society/employers?</a:t>
            </a:r>
          </a:p>
        </p:txBody>
      </p:sp>
      <p:sp>
        <p:nvSpPr>
          <p:cNvPr id="5" name="TextBox 4">
            <a:extLst>
              <a:ext uri="{FF2B5EF4-FFF2-40B4-BE49-F238E27FC236}">
                <a16:creationId xmlns:a16="http://schemas.microsoft.com/office/drawing/2014/main" id="{EFBEDD80-138D-807E-AD4F-B63D08A425BE}"/>
              </a:ext>
            </a:extLst>
          </p:cNvPr>
          <p:cNvSpPr txBox="1"/>
          <p:nvPr/>
        </p:nvSpPr>
        <p:spPr>
          <a:xfrm>
            <a:off x="7920000" y="1436914"/>
            <a:ext cx="3858343" cy="870857"/>
          </a:xfrm>
          <a:prstGeom prst="rect">
            <a:avLst/>
          </a:prstGeom>
          <a:noFill/>
        </p:spPr>
        <p:txBody>
          <a:bodyPr wrap="square" lIns="0" tIns="0" rIns="0" bIns="0" rtlCol="0">
            <a:noAutofit/>
          </a:bodyPr>
          <a:lstStyle/>
          <a:p>
            <a:pPr algn="l"/>
            <a:r>
              <a:rPr lang="en-GB" sz="3200" dirty="0">
                <a:solidFill>
                  <a:schemeClr val="tx1"/>
                </a:solidFill>
                <a:hlinkClick r:id="rId2"/>
              </a:rPr>
              <a:t>https://bit.ly/3CjJ9Rp</a:t>
            </a:r>
            <a:r>
              <a:rPr lang="en-GB" sz="3200" dirty="0">
                <a:solidFill>
                  <a:schemeClr val="tx1"/>
                </a:solidFill>
              </a:rPr>
              <a:t> </a:t>
            </a:r>
          </a:p>
        </p:txBody>
      </p:sp>
      <p:pic>
        <p:nvPicPr>
          <p:cNvPr id="2050" name="Picture 2" descr="QR code for this padlet">
            <a:extLst>
              <a:ext uri="{FF2B5EF4-FFF2-40B4-BE49-F238E27FC236}">
                <a16:creationId xmlns:a16="http://schemas.microsoft.com/office/drawing/2014/main" id="{C476F75E-7DE0-5478-549F-484265DCE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257" y="2221414"/>
            <a:ext cx="3948943" cy="3948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291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9E75B3E-EA2D-C1D3-D90F-59EB7AED92A9}"/>
              </a:ext>
            </a:extLst>
          </p:cNvPr>
          <p:cNvSpPr>
            <a:spLocks noGrp="1"/>
          </p:cNvSpPr>
          <p:nvPr>
            <p:ph type="ftr" sz="quarter" idx="11"/>
          </p:nvPr>
        </p:nvSpPr>
        <p:spPr/>
        <p:txBody>
          <a:bodyPr/>
          <a:lstStyle/>
          <a:p>
            <a:r>
              <a:rPr lang="en-GB" dirty="0"/>
              <a:t>Worcester Psychology</a:t>
            </a:r>
          </a:p>
          <a:p>
            <a:endParaRPr lang="en-GB" dirty="0"/>
          </a:p>
        </p:txBody>
      </p:sp>
      <p:sp>
        <p:nvSpPr>
          <p:cNvPr id="3" name="Slide Number Placeholder 2">
            <a:extLst>
              <a:ext uri="{FF2B5EF4-FFF2-40B4-BE49-F238E27FC236}">
                <a16:creationId xmlns:a16="http://schemas.microsoft.com/office/drawing/2014/main" id="{E6873746-9824-1E07-379A-5E3CE9C7C67E}"/>
              </a:ext>
            </a:extLst>
          </p:cNvPr>
          <p:cNvSpPr>
            <a:spLocks noGrp="1"/>
          </p:cNvSpPr>
          <p:nvPr>
            <p:ph type="sldNum" sz="quarter" idx="12"/>
          </p:nvPr>
        </p:nvSpPr>
        <p:spPr/>
        <p:txBody>
          <a:bodyPr/>
          <a:lstStyle/>
          <a:p>
            <a:fld id="{2987031C-9901-4EF0-9F2F-2A2E1AE069F5}" type="slidenum">
              <a:rPr lang="en-GB" smtClean="0"/>
              <a:t>24</a:t>
            </a:fld>
            <a:endParaRPr lang="en-GB"/>
          </a:p>
        </p:txBody>
      </p:sp>
      <p:sp>
        <p:nvSpPr>
          <p:cNvPr id="4" name="Text Placeholder 3">
            <a:extLst>
              <a:ext uri="{FF2B5EF4-FFF2-40B4-BE49-F238E27FC236}">
                <a16:creationId xmlns:a16="http://schemas.microsoft.com/office/drawing/2014/main" id="{DA41E71B-ADC3-25F6-C63A-A88293592C2C}"/>
              </a:ext>
            </a:extLst>
          </p:cNvPr>
          <p:cNvSpPr>
            <a:spLocks noGrp="1"/>
          </p:cNvSpPr>
          <p:nvPr>
            <p:ph type="body" sz="quarter" idx="13"/>
          </p:nvPr>
        </p:nvSpPr>
        <p:spPr>
          <a:xfrm>
            <a:off x="323999" y="1223999"/>
            <a:ext cx="10735887" cy="4860000"/>
          </a:xfrm>
        </p:spPr>
        <p:txBody>
          <a:bodyPr/>
          <a:lstStyle/>
          <a:p>
            <a:pPr marL="0" indent="0">
              <a:buNone/>
            </a:pPr>
            <a:r>
              <a:rPr lang="en-GB" sz="2800" dirty="0">
                <a:solidFill>
                  <a:schemeClr val="bg2"/>
                </a:solidFill>
              </a:rPr>
              <a:t>Inclusive learning and teaching</a:t>
            </a:r>
          </a:p>
          <a:p>
            <a:pPr marL="0" indent="0">
              <a:buNone/>
            </a:pPr>
            <a:r>
              <a:rPr lang="en-GB" sz="2800" dirty="0">
                <a:solidFill>
                  <a:prstClr val="black"/>
                </a:solidFill>
                <a:latin typeface="Calibri"/>
              </a:rPr>
              <a:t>Hockings (2010):‘the ways in which pedagogy, curricula and assessment are designed and delivered to engage students in learning that is </a:t>
            </a:r>
            <a:r>
              <a:rPr lang="en-GB" sz="2800" dirty="0">
                <a:solidFill>
                  <a:schemeClr val="bg2"/>
                </a:solidFill>
                <a:latin typeface="Calibri"/>
              </a:rPr>
              <a:t>meaningful, relevant and accessible to all</a:t>
            </a:r>
            <a:r>
              <a:rPr lang="en-GB" sz="2800" dirty="0">
                <a:solidFill>
                  <a:prstClr val="black"/>
                </a:solidFill>
                <a:latin typeface="Calibri"/>
              </a:rPr>
              <a:t>. It embraces a view of the individual and individual difference as the source of diversity that </a:t>
            </a:r>
            <a:r>
              <a:rPr lang="en-GB" sz="2800" dirty="0">
                <a:solidFill>
                  <a:schemeClr val="bg2"/>
                </a:solidFill>
                <a:latin typeface="Calibri"/>
              </a:rPr>
              <a:t>can enrich the lives and learning of others</a:t>
            </a:r>
            <a:r>
              <a:rPr lang="en-GB" sz="2800" dirty="0">
                <a:solidFill>
                  <a:prstClr val="black"/>
                </a:solidFill>
                <a:latin typeface="Calibri"/>
              </a:rPr>
              <a:t>’ (p.1).</a:t>
            </a:r>
          </a:p>
          <a:p>
            <a:pPr marL="0" indent="0">
              <a:buNone/>
            </a:pPr>
            <a:r>
              <a:rPr lang="en-GB" sz="2800" dirty="0">
                <a:solidFill>
                  <a:prstClr val="black"/>
                </a:solidFill>
                <a:latin typeface="Calibri"/>
              </a:rPr>
              <a:t>If we are modelling psychological literacy to our students, they can see us ‘</a:t>
            </a:r>
            <a:r>
              <a:rPr lang="en-GB" sz="2800" dirty="0">
                <a:solidFill>
                  <a:schemeClr val="bg2"/>
                </a:solidFill>
                <a:latin typeface="Calibri"/>
              </a:rPr>
              <a:t>recognising, understanding and fostering respect for diversity</a:t>
            </a:r>
            <a:r>
              <a:rPr lang="en-GB" sz="2800" dirty="0">
                <a:solidFill>
                  <a:prstClr val="black"/>
                </a:solidFill>
                <a:latin typeface="Calibri"/>
              </a:rPr>
              <a:t>’ through our teaching – informed by psychology in our approach.</a:t>
            </a:r>
          </a:p>
          <a:p>
            <a:endParaRPr lang="en-GB" dirty="0"/>
          </a:p>
        </p:txBody>
      </p:sp>
    </p:spTree>
    <p:extLst>
      <p:ext uri="{BB962C8B-B14F-4D97-AF65-F5344CB8AC3E}">
        <p14:creationId xmlns:p14="http://schemas.microsoft.com/office/powerpoint/2010/main" val="3372324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D7DA01-F438-1BF5-8FF5-01F799F94884}"/>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745C5D02-E462-6A9A-1550-A9DDA68CE4AF}"/>
              </a:ext>
            </a:extLst>
          </p:cNvPr>
          <p:cNvSpPr>
            <a:spLocks noGrp="1"/>
          </p:cNvSpPr>
          <p:nvPr>
            <p:ph type="sldNum" sz="quarter" idx="12"/>
          </p:nvPr>
        </p:nvSpPr>
        <p:spPr/>
        <p:txBody>
          <a:bodyPr/>
          <a:lstStyle/>
          <a:p>
            <a:fld id="{2987031C-9901-4EF0-9F2F-2A2E1AE069F5}" type="slidenum">
              <a:rPr lang="en-GB" smtClean="0"/>
              <a:t>25</a:t>
            </a:fld>
            <a:endParaRPr lang="en-GB"/>
          </a:p>
        </p:txBody>
      </p:sp>
      <p:sp>
        <p:nvSpPr>
          <p:cNvPr id="5" name="Text Placeholder 1">
            <a:extLst>
              <a:ext uri="{FF2B5EF4-FFF2-40B4-BE49-F238E27FC236}">
                <a16:creationId xmlns:a16="http://schemas.microsoft.com/office/drawing/2014/main" id="{2AECA299-C5A7-72D6-4119-5BAC94DDE044}"/>
              </a:ext>
            </a:extLst>
          </p:cNvPr>
          <p:cNvSpPr txBox="1">
            <a:spLocks/>
          </p:cNvSpPr>
          <p:nvPr/>
        </p:nvSpPr>
        <p:spPr>
          <a:xfrm>
            <a:off x="544743" y="483881"/>
            <a:ext cx="7968636" cy="532996"/>
          </a:xfrm>
          <a:prstGeom prst="rect">
            <a:avLst/>
          </a:prstGeom>
        </p:spPr>
        <p:txBody>
          <a:bodyPr/>
          <a:lstStyle>
            <a:lvl1pPr marL="180000" indent="-180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1pPr>
            <a:lvl2pPr marL="0" indent="0" algn="l" defTabSz="468000" rtl="0" eaLnBrk="1" latinLnBrk="0" hangingPunct="1">
              <a:lnSpc>
                <a:spcPct val="90000"/>
              </a:lnSpc>
              <a:spcBef>
                <a:spcPts val="500"/>
              </a:spcBef>
              <a:spcAft>
                <a:spcPts val="2000"/>
              </a:spcAft>
              <a:buFont typeface="Arial" panose="020B0604020202020204" pitchFamily="34" charset="0"/>
              <a:buNone/>
              <a:tabLst>
                <a:tab pos="468000" algn="l"/>
              </a:tabLst>
              <a:defRPr sz="2500" b="1" kern="1200">
                <a:solidFill>
                  <a:schemeClr val="bg2"/>
                </a:solidFill>
                <a:latin typeface="+mj-lt"/>
                <a:ea typeface="+mn-ea"/>
                <a:cs typeface="+mn-cs"/>
              </a:defRPr>
            </a:lvl2pPr>
            <a:lvl3pPr marL="0" indent="0" algn="l" defTabSz="468000" rtl="0" eaLnBrk="1" latinLnBrk="0" hangingPunct="1">
              <a:lnSpc>
                <a:spcPct val="95000"/>
              </a:lnSpc>
              <a:spcBef>
                <a:spcPts val="500"/>
              </a:spcBef>
              <a:spcAft>
                <a:spcPts val="1000"/>
              </a:spcAft>
              <a:buFont typeface="Arial" panose="020B0604020202020204" pitchFamily="34" charset="0"/>
              <a:buNone/>
              <a:tabLst>
                <a:tab pos="468000" algn="l"/>
              </a:tabLst>
              <a:defRPr sz="2000" b="1" kern="1200">
                <a:solidFill>
                  <a:schemeClr val="tx1"/>
                </a:solidFill>
                <a:latin typeface="+mn-lt"/>
                <a:ea typeface="+mn-ea"/>
                <a:cs typeface="+mn-cs"/>
              </a:defRPr>
            </a:lvl3pPr>
            <a:lvl4pPr marL="288000" indent="-288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3000" kern="1200">
                <a:solidFill>
                  <a:schemeClr val="tx1"/>
                </a:solidFill>
                <a:latin typeface="+mn-lt"/>
                <a:ea typeface="+mn-ea"/>
                <a:cs typeface="+mn-cs"/>
              </a:defRPr>
            </a:lvl4pPr>
            <a:lvl5pPr marL="576000" indent="-288000" algn="l" defTabSz="468000" rtl="0" eaLnBrk="1" latinLnBrk="0" hangingPunct="1">
              <a:lnSpc>
                <a:spcPct val="95000"/>
              </a:lnSpc>
              <a:spcBef>
                <a:spcPts val="500"/>
              </a:spcBef>
              <a:spcAft>
                <a:spcPts val="1000"/>
              </a:spcAft>
              <a:buClr>
                <a:schemeClr val="bg2"/>
              </a:buClr>
              <a:buFont typeface="System Font Regular"/>
              <a:buChar char="–"/>
              <a:tabLst>
                <a:tab pos="468000" algn="l"/>
              </a:tabLst>
              <a:defRPr sz="2000" kern="1200">
                <a:solidFill>
                  <a:schemeClr val="tx1"/>
                </a:solidFill>
                <a:latin typeface="+mn-lt"/>
                <a:ea typeface="+mn-ea"/>
                <a:cs typeface="+mn-cs"/>
              </a:defRPr>
            </a:lvl5pPr>
            <a:lvl6pPr marL="720000" indent="-432000" algn="l" defTabSz="468000" rtl="0" eaLnBrk="1" latinLnBrk="0" hangingPunct="1">
              <a:lnSpc>
                <a:spcPct val="95000"/>
              </a:lnSpc>
              <a:spcBef>
                <a:spcPts val="0"/>
              </a:spcBef>
              <a:spcAft>
                <a:spcPts val="500"/>
              </a:spcAft>
              <a:buClr>
                <a:schemeClr val="bg2"/>
              </a:buClr>
              <a:buFont typeface="System Font Regular"/>
              <a:buChar char="–"/>
              <a:tabLst>
                <a:tab pos="468000" algn="l"/>
              </a:tabLst>
              <a:defRPr sz="3000" kern="1200">
                <a:solidFill>
                  <a:schemeClr val="tx1"/>
                </a:solidFill>
                <a:latin typeface="+mn-lt"/>
                <a:ea typeface="+mn-ea"/>
                <a:cs typeface="+mn-cs"/>
              </a:defRPr>
            </a:lvl6pPr>
            <a:lvl7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7pPr>
            <a:lvl8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8pPr>
            <a:lvl9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9pPr>
          </a:lstStyle>
          <a:p>
            <a:pPr marL="0" indent="0">
              <a:buNone/>
            </a:pPr>
            <a:r>
              <a:rPr lang="en-US" sz="3600" dirty="0">
                <a:solidFill>
                  <a:schemeClr val="bg2"/>
                </a:solidFill>
                <a:latin typeface="Arial" panose="020B0604020202020204" pitchFamily="34" charset="0"/>
                <a:cs typeface="Arial" panose="020B0604020202020204" pitchFamily="34" charset="0"/>
              </a:rPr>
              <a:t>The sector perspective</a:t>
            </a:r>
            <a:endParaRPr lang="en-GB" sz="3600" dirty="0">
              <a:solidFill>
                <a:schemeClr val="bg2"/>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9D453137-7F5E-4F5D-E907-A0E38EE20D63}"/>
              </a:ext>
            </a:extLst>
          </p:cNvPr>
          <p:cNvSpPr txBox="1">
            <a:spLocks/>
          </p:cNvSpPr>
          <p:nvPr/>
        </p:nvSpPr>
        <p:spPr>
          <a:xfrm>
            <a:off x="544743" y="1541467"/>
            <a:ext cx="6226171" cy="3988475"/>
          </a:xfrm>
          <a:prstGeom prst="rect">
            <a:avLst/>
          </a:prstGeom>
        </p:spPr>
        <p:txBody>
          <a:bodyPr>
            <a:normAutofit lnSpcReduction="10000"/>
          </a:bodyPr>
          <a:lstStyle>
            <a:lvl1pPr marL="180000" indent="-180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1pPr>
            <a:lvl2pPr marL="0" indent="0" algn="l" defTabSz="468000" rtl="0" eaLnBrk="1" latinLnBrk="0" hangingPunct="1">
              <a:lnSpc>
                <a:spcPct val="90000"/>
              </a:lnSpc>
              <a:spcBef>
                <a:spcPts val="500"/>
              </a:spcBef>
              <a:spcAft>
                <a:spcPts val="2000"/>
              </a:spcAft>
              <a:buFont typeface="Arial" panose="020B0604020202020204" pitchFamily="34" charset="0"/>
              <a:buNone/>
              <a:tabLst>
                <a:tab pos="468000" algn="l"/>
              </a:tabLst>
              <a:defRPr sz="2500" b="1" kern="1200">
                <a:solidFill>
                  <a:schemeClr val="bg2"/>
                </a:solidFill>
                <a:latin typeface="+mj-lt"/>
                <a:ea typeface="+mn-ea"/>
                <a:cs typeface="+mn-cs"/>
              </a:defRPr>
            </a:lvl2pPr>
            <a:lvl3pPr marL="0" indent="0" algn="l" defTabSz="468000" rtl="0" eaLnBrk="1" latinLnBrk="0" hangingPunct="1">
              <a:lnSpc>
                <a:spcPct val="95000"/>
              </a:lnSpc>
              <a:spcBef>
                <a:spcPts val="500"/>
              </a:spcBef>
              <a:spcAft>
                <a:spcPts val="1000"/>
              </a:spcAft>
              <a:buFont typeface="Arial" panose="020B0604020202020204" pitchFamily="34" charset="0"/>
              <a:buNone/>
              <a:tabLst>
                <a:tab pos="468000" algn="l"/>
              </a:tabLst>
              <a:defRPr sz="2000" b="1" kern="1200">
                <a:solidFill>
                  <a:schemeClr val="tx1"/>
                </a:solidFill>
                <a:latin typeface="+mn-lt"/>
                <a:ea typeface="+mn-ea"/>
                <a:cs typeface="+mn-cs"/>
              </a:defRPr>
            </a:lvl3pPr>
            <a:lvl4pPr marL="288000" indent="-288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3000" kern="1200">
                <a:solidFill>
                  <a:schemeClr val="tx1"/>
                </a:solidFill>
                <a:latin typeface="+mn-lt"/>
                <a:ea typeface="+mn-ea"/>
                <a:cs typeface="+mn-cs"/>
              </a:defRPr>
            </a:lvl4pPr>
            <a:lvl5pPr marL="576000" indent="-288000" algn="l" defTabSz="468000" rtl="0" eaLnBrk="1" latinLnBrk="0" hangingPunct="1">
              <a:lnSpc>
                <a:spcPct val="95000"/>
              </a:lnSpc>
              <a:spcBef>
                <a:spcPts val="500"/>
              </a:spcBef>
              <a:spcAft>
                <a:spcPts val="1000"/>
              </a:spcAft>
              <a:buClr>
                <a:schemeClr val="bg2"/>
              </a:buClr>
              <a:buFont typeface="System Font Regular"/>
              <a:buChar char="–"/>
              <a:tabLst>
                <a:tab pos="468000" algn="l"/>
              </a:tabLst>
              <a:defRPr sz="2000" kern="1200">
                <a:solidFill>
                  <a:schemeClr val="tx1"/>
                </a:solidFill>
                <a:latin typeface="+mn-lt"/>
                <a:ea typeface="+mn-ea"/>
                <a:cs typeface="+mn-cs"/>
              </a:defRPr>
            </a:lvl5pPr>
            <a:lvl6pPr marL="720000" indent="-432000" algn="l" defTabSz="468000" rtl="0" eaLnBrk="1" latinLnBrk="0" hangingPunct="1">
              <a:lnSpc>
                <a:spcPct val="95000"/>
              </a:lnSpc>
              <a:spcBef>
                <a:spcPts val="0"/>
              </a:spcBef>
              <a:spcAft>
                <a:spcPts val="500"/>
              </a:spcAft>
              <a:buClr>
                <a:schemeClr val="bg2"/>
              </a:buClr>
              <a:buFont typeface="System Font Regular"/>
              <a:buChar char="–"/>
              <a:tabLst>
                <a:tab pos="468000" algn="l"/>
              </a:tabLst>
              <a:defRPr sz="3000" kern="1200">
                <a:solidFill>
                  <a:schemeClr val="tx1"/>
                </a:solidFill>
                <a:latin typeface="+mn-lt"/>
                <a:ea typeface="+mn-ea"/>
                <a:cs typeface="+mn-cs"/>
              </a:defRPr>
            </a:lvl6pPr>
            <a:lvl7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7pPr>
            <a:lvl8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8pPr>
            <a:lvl9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9pPr>
          </a:lstStyle>
          <a:p>
            <a:r>
              <a:rPr lang="en-US" sz="2800" dirty="0"/>
              <a:t>Largely ignores intersectionality</a:t>
            </a:r>
          </a:p>
          <a:p>
            <a:r>
              <a:rPr lang="en-US" sz="2800" dirty="0"/>
              <a:t>Assumes homogeneity of demographic groups</a:t>
            </a:r>
          </a:p>
          <a:p>
            <a:r>
              <a:rPr lang="en-US" sz="2800" dirty="0" err="1"/>
              <a:t>Problematises</a:t>
            </a:r>
            <a:r>
              <a:rPr lang="en-US" sz="2800" dirty="0"/>
              <a:t> diversity – “attainment gaps” (awarding gaps)</a:t>
            </a:r>
          </a:p>
          <a:p>
            <a:r>
              <a:rPr lang="en-US" sz="2800" dirty="0"/>
              <a:t>Focuses on metrics – not belonging, inclusion, experience, community, learning</a:t>
            </a:r>
          </a:p>
          <a:p>
            <a:endParaRPr lang="en-GB" dirty="0"/>
          </a:p>
        </p:txBody>
      </p:sp>
      <p:pic>
        <p:nvPicPr>
          <p:cNvPr id="7" name="Content Placeholder 3" descr="A group of people standing with their backs to the camera. Some are tall, some are short. Some appear to be male while others appear to be female. THey have different hair colours, and appear to be from different ethnic groups. ">
            <a:extLst>
              <a:ext uri="{FF2B5EF4-FFF2-40B4-BE49-F238E27FC236}">
                <a16:creationId xmlns:a16="http://schemas.microsoft.com/office/drawing/2014/main" id="{A829B124-6780-718A-1A72-753AD9DC3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9033" y="2116268"/>
            <a:ext cx="3872366" cy="2625464"/>
          </a:xfrm>
          <a:prstGeom prst="rect">
            <a:avLst/>
          </a:prstGeom>
        </p:spPr>
      </p:pic>
    </p:spTree>
    <p:extLst>
      <p:ext uri="{BB962C8B-B14F-4D97-AF65-F5344CB8AC3E}">
        <p14:creationId xmlns:p14="http://schemas.microsoft.com/office/powerpoint/2010/main" val="1262871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34D1D21-25A9-609D-B1E3-5ACF03AB9D4C}"/>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9F7D0861-EF0B-8573-DA01-27CCA52CECA6}"/>
              </a:ext>
            </a:extLst>
          </p:cNvPr>
          <p:cNvSpPr>
            <a:spLocks noGrp="1"/>
          </p:cNvSpPr>
          <p:nvPr>
            <p:ph type="sldNum" sz="quarter" idx="12"/>
          </p:nvPr>
        </p:nvSpPr>
        <p:spPr/>
        <p:txBody>
          <a:bodyPr/>
          <a:lstStyle/>
          <a:p>
            <a:fld id="{2987031C-9901-4EF0-9F2F-2A2E1AE069F5}" type="slidenum">
              <a:rPr lang="en-GB" smtClean="0"/>
              <a:t>26</a:t>
            </a:fld>
            <a:endParaRPr lang="en-GB"/>
          </a:p>
        </p:txBody>
      </p:sp>
      <p:sp>
        <p:nvSpPr>
          <p:cNvPr id="5" name="Text Placeholder 1">
            <a:extLst>
              <a:ext uri="{FF2B5EF4-FFF2-40B4-BE49-F238E27FC236}">
                <a16:creationId xmlns:a16="http://schemas.microsoft.com/office/drawing/2014/main" id="{B7D64CC0-187D-F63A-AD81-BE12F2181694}"/>
              </a:ext>
            </a:extLst>
          </p:cNvPr>
          <p:cNvSpPr txBox="1">
            <a:spLocks/>
          </p:cNvSpPr>
          <p:nvPr/>
        </p:nvSpPr>
        <p:spPr>
          <a:xfrm>
            <a:off x="544743" y="483881"/>
            <a:ext cx="7968636" cy="532996"/>
          </a:xfrm>
          <a:prstGeom prst="rect">
            <a:avLst/>
          </a:prstGeom>
        </p:spPr>
        <p:txBody>
          <a:bodyPr/>
          <a:lstStyle>
            <a:lvl1pPr marL="180000" indent="-180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1pPr>
            <a:lvl2pPr marL="0" indent="0" algn="l" defTabSz="468000" rtl="0" eaLnBrk="1" latinLnBrk="0" hangingPunct="1">
              <a:lnSpc>
                <a:spcPct val="90000"/>
              </a:lnSpc>
              <a:spcBef>
                <a:spcPts val="500"/>
              </a:spcBef>
              <a:spcAft>
                <a:spcPts val="2000"/>
              </a:spcAft>
              <a:buFont typeface="Arial" panose="020B0604020202020204" pitchFamily="34" charset="0"/>
              <a:buNone/>
              <a:tabLst>
                <a:tab pos="468000" algn="l"/>
              </a:tabLst>
              <a:defRPr sz="2500" b="1" kern="1200">
                <a:solidFill>
                  <a:schemeClr val="bg2"/>
                </a:solidFill>
                <a:latin typeface="+mj-lt"/>
                <a:ea typeface="+mn-ea"/>
                <a:cs typeface="+mn-cs"/>
              </a:defRPr>
            </a:lvl2pPr>
            <a:lvl3pPr marL="0" indent="0" algn="l" defTabSz="468000" rtl="0" eaLnBrk="1" latinLnBrk="0" hangingPunct="1">
              <a:lnSpc>
                <a:spcPct val="95000"/>
              </a:lnSpc>
              <a:spcBef>
                <a:spcPts val="500"/>
              </a:spcBef>
              <a:spcAft>
                <a:spcPts val="1000"/>
              </a:spcAft>
              <a:buFont typeface="Arial" panose="020B0604020202020204" pitchFamily="34" charset="0"/>
              <a:buNone/>
              <a:tabLst>
                <a:tab pos="468000" algn="l"/>
              </a:tabLst>
              <a:defRPr sz="2000" b="1" kern="1200">
                <a:solidFill>
                  <a:schemeClr val="tx1"/>
                </a:solidFill>
                <a:latin typeface="+mn-lt"/>
                <a:ea typeface="+mn-ea"/>
                <a:cs typeface="+mn-cs"/>
              </a:defRPr>
            </a:lvl3pPr>
            <a:lvl4pPr marL="288000" indent="-288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3000" kern="1200">
                <a:solidFill>
                  <a:schemeClr val="tx1"/>
                </a:solidFill>
                <a:latin typeface="+mn-lt"/>
                <a:ea typeface="+mn-ea"/>
                <a:cs typeface="+mn-cs"/>
              </a:defRPr>
            </a:lvl4pPr>
            <a:lvl5pPr marL="576000" indent="-288000" algn="l" defTabSz="468000" rtl="0" eaLnBrk="1" latinLnBrk="0" hangingPunct="1">
              <a:lnSpc>
                <a:spcPct val="95000"/>
              </a:lnSpc>
              <a:spcBef>
                <a:spcPts val="500"/>
              </a:spcBef>
              <a:spcAft>
                <a:spcPts val="1000"/>
              </a:spcAft>
              <a:buClr>
                <a:schemeClr val="bg2"/>
              </a:buClr>
              <a:buFont typeface="System Font Regular"/>
              <a:buChar char="–"/>
              <a:tabLst>
                <a:tab pos="468000" algn="l"/>
              </a:tabLst>
              <a:defRPr sz="2000" kern="1200">
                <a:solidFill>
                  <a:schemeClr val="tx1"/>
                </a:solidFill>
                <a:latin typeface="+mn-lt"/>
                <a:ea typeface="+mn-ea"/>
                <a:cs typeface="+mn-cs"/>
              </a:defRPr>
            </a:lvl5pPr>
            <a:lvl6pPr marL="720000" indent="-432000" algn="l" defTabSz="468000" rtl="0" eaLnBrk="1" latinLnBrk="0" hangingPunct="1">
              <a:lnSpc>
                <a:spcPct val="95000"/>
              </a:lnSpc>
              <a:spcBef>
                <a:spcPts val="0"/>
              </a:spcBef>
              <a:spcAft>
                <a:spcPts val="500"/>
              </a:spcAft>
              <a:buClr>
                <a:schemeClr val="bg2"/>
              </a:buClr>
              <a:buFont typeface="System Font Regular"/>
              <a:buChar char="–"/>
              <a:tabLst>
                <a:tab pos="468000" algn="l"/>
              </a:tabLst>
              <a:defRPr sz="3000" kern="1200">
                <a:solidFill>
                  <a:schemeClr val="tx1"/>
                </a:solidFill>
                <a:latin typeface="+mn-lt"/>
                <a:ea typeface="+mn-ea"/>
                <a:cs typeface="+mn-cs"/>
              </a:defRPr>
            </a:lvl6pPr>
            <a:lvl7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7pPr>
            <a:lvl8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8pPr>
            <a:lvl9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9pPr>
          </a:lstStyle>
          <a:p>
            <a:pPr marL="0" indent="0">
              <a:buNone/>
            </a:pPr>
            <a:r>
              <a:rPr lang="en-US" sz="2800" dirty="0">
                <a:solidFill>
                  <a:schemeClr val="bg2"/>
                </a:solidFill>
              </a:rPr>
              <a:t>What is the “problem”? (Thomas &amp; May, 2010)</a:t>
            </a:r>
            <a:endParaRPr lang="en-GB" sz="2800" dirty="0">
              <a:solidFill>
                <a:schemeClr val="bg2"/>
              </a:solidFill>
            </a:endParaRPr>
          </a:p>
        </p:txBody>
      </p:sp>
      <p:pic>
        <p:nvPicPr>
          <p:cNvPr id="6" name="Content Placeholder 3" descr="Dimensions of diversity - based on educational, dispositional, circumstantial, and cultural factors. ">
            <a:extLst>
              <a:ext uri="{FF2B5EF4-FFF2-40B4-BE49-F238E27FC236}">
                <a16:creationId xmlns:a16="http://schemas.microsoft.com/office/drawing/2014/main" id="{8359F390-A5D1-8DF2-7E18-CB4CEBCB5C1E}"/>
              </a:ext>
            </a:extLst>
          </p:cNvPr>
          <p:cNvPicPr>
            <a:picLocks noChangeAspect="1"/>
          </p:cNvPicPr>
          <p:nvPr/>
        </p:nvPicPr>
        <p:blipFill>
          <a:blip r:embed="rId2"/>
          <a:stretch>
            <a:fillRect/>
          </a:stretch>
        </p:blipFill>
        <p:spPr>
          <a:xfrm>
            <a:off x="2831317" y="1173469"/>
            <a:ext cx="7491845" cy="5200650"/>
          </a:xfrm>
          <a:prstGeom prst="rect">
            <a:avLst/>
          </a:prstGeom>
        </p:spPr>
      </p:pic>
    </p:spTree>
    <p:extLst>
      <p:ext uri="{BB962C8B-B14F-4D97-AF65-F5344CB8AC3E}">
        <p14:creationId xmlns:p14="http://schemas.microsoft.com/office/powerpoint/2010/main" val="4287117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993E56-1855-6C4F-A283-BF455E160E0F}"/>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A50279D8-0A64-3AA8-EF00-C8818CE309CB}"/>
              </a:ext>
            </a:extLst>
          </p:cNvPr>
          <p:cNvSpPr>
            <a:spLocks noGrp="1"/>
          </p:cNvSpPr>
          <p:nvPr>
            <p:ph type="sldNum" sz="quarter" idx="12"/>
          </p:nvPr>
        </p:nvSpPr>
        <p:spPr/>
        <p:txBody>
          <a:bodyPr/>
          <a:lstStyle/>
          <a:p>
            <a:fld id="{2987031C-9901-4EF0-9F2F-2A2E1AE069F5}" type="slidenum">
              <a:rPr lang="en-GB" smtClean="0"/>
              <a:t>27</a:t>
            </a:fld>
            <a:endParaRPr lang="en-GB"/>
          </a:p>
        </p:txBody>
      </p:sp>
      <p:sp>
        <p:nvSpPr>
          <p:cNvPr id="5" name="Text Placeholder 1">
            <a:extLst>
              <a:ext uri="{FF2B5EF4-FFF2-40B4-BE49-F238E27FC236}">
                <a16:creationId xmlns:a16="http://schemas.microsoft.com/office/drawing/2014/main" id="{FB02A4AC-70CC-B97C-BB1E-1DCFD79F9EE4}"/>
              </a:ext>
            </a:extLst>
          </p:cNvPr>
          <p:cNvSpPr txBox="1">
            <a:spLocks/>
          </p:cNvSpPr>
          <p:nvPr/>
        </p:nvSpPr>
        <p:spPr>
          <a:xfrm>
            <a:off x="544743" y="483881"/>
            <a:ext cx="7968636" cy="532996"/>
          </a:xfrm>
          <a:prstGeom prst="rect">
            <a:avLst/>
          </a:prstGeom>
        </p:spPr>
        <p:txBody>
          <a:bodyPr/>
          <a:lstStyle>
            <a:lvl1pPr marL="180000" indent="-180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1pPr>
            <a:lvl2pPr marL="0" indent="0" algn="l" defTabSz="468000" rtl="0" eaLnBrk="1" latinLnBrk="0" hangingPunct="1">
              <a:lnSpc>
                <a:spcPct val="90000"/>
              </a:lnSpc>
              <a:spcBef>
                <a:spcPts val="500"/>
              </a:spcBef>
              <a:spcAft>
                <a:spcPts val="2000"/>
              </a:spcAft>
              <a:buFont typeface="Arial" panose="020B0604020202020204" pitchFamily="34" charset="0"/>
              <a:buNone/>
              <a:tabLst>
                <a:tab pos="468000" algn="l"/>
              </a:tabLst>
              <a:defRPr sz="2500" b="1" kern="1200">
                <a:solidFill>
                  <a:schemeClr val="bg2"/>
                </a:solidFill>
                <a:latin typeface="+mj-lt"/>
                <a:ea typeface="+mn-ea"/>
                <a:cs typeface="+mn-cs"/>
              </a:defRPr>
            </a:lvl2pPr>
            <a:lvl3pPr marL="0" indent="0" algn="l" defTabSz="468000" rtl="0" eaLnBrk="1" latinLnBrk="0" hangingPunct="1">
              <a:lnSpc>
                <a:spcPct val="95000"/>
              </a:lnSpc>
              <a:spcBef>
                <a:spcPts val="500"/>
              </a:spcBef>
              <a:spcAft>
                <a:spcPts val="1000"/>
              </a:spcAft>
              <a:buFont typeface="Arial" panose="020B0604020202020204" pitchFamily="34" charset="0"/>
              <a:buNone/>
              <a:tabLst>
                <a:tab pos="468000" algn="l"/>
              </a:tabLst>
              <a:defRPr sz="2000" b="1" kern="1200">
                <a:solidFill>
                  <a:schemeClr val="tx1"/>
                </a:solidFill>
                <a:latin typeface="+mn-lt"/>
                <a:ea typeface="+mn-ea"/>
                <a:cs typeface="+mn-cs"/>
              </a:defRPr>
            </a:lvl3pPr>
            <a:lvl4pPr marL="288000" indent="-288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3000" kern="1200">
                <a:solidFill>
                  <a:schemeClr val="tx1"/>
                </a:solidFill>
                <a:latin typeface="+mn-lt"/>
                <a:ea typeface="+mn-ea"/>
                <a:cs typeface="+mn-cs"/>
              </a:defRPr>
            </a:lvl4pPr>
            <a:lvl5pPr marL="576000" indent="-288000" algn="l" defTabSz="468000" rtl="0" eaLnBrk="1" latinLnBrk="0" hangingPunct="1">
              <a:lnSpc>
                <a:spcPct val="95000"/>
              </a:lnSpc>
              <a:spcBef>
                <a:spcPts val="500"/>
              </a:spcBef>
              <a:spcAft>
                <a:spcPts val="1000"/>
              </a:spcAft>
              <a:buClr>
                <a:schemeClr val="bg2"/>
              </a:buClr>
              <a:buFont typeface="System Font Regular"/>
              <a:buChar char="–"/>
              <a:tabLst>
                <a:tab pos="468000" algn="l"/>
              </a:tabLst>
              <a:defRPr sz="2000" kern="1200">
                <a:solidFill>
                  <a:schemeClr val="tx1"/>
                </a:solidFill>
                <a:latin typeface="+mn-lt"/>
                <a:ea typeface="+mn-ea"/>
                <a:cs typeface="+mn-cs"/>
              </a:defRPr>
            </a:lvl5pPr>
            <a:lvl6pPr marL="720000" indent="-432000" algn="l" defTabSz="468000" rtl="0" eaLnBrk="1" latinLnBrk="0" hangingPunct="1">
              <a:lnSpc>
                <a:spcPct val="95000"/>
              </a:lnSpc>
              <a:spcBef>
                <a:spcPts val="0"/>
              </a:spcBef>
              <a:spcAft>
                <a:spcPts val="500"/>
              </a:spcAft>
              <a:buClr>
                <a:schemeClr val="bg2"/>
              </a:buClr>
              <a:buFont typeface="System Font Regular"/>
              <a:buChar char="–"/>
              <a:tabLst>
                <a:tab pos="468000" algn="l"/>
              </a:tabLst>
              <a:defRPr sz="3000" kern="1200">
                <a:solidFill>
                  <a:schemeClr val="tx1"/>
                </a:solidFill>
                <a:latin typeface="+mn-lt"/>
                <a:ea typeface="+mn-ea"/>
                <a:cs typeface="+mn-cs"/>
              </a:defRPr>
            </a:lvl6pPr>
            <a:lvl7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7pPr>
            <a:lvl8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8pPr>
            <a:lvl9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9pPr>
          </a:lstStyle>
          <a:p>
            <a:pPr marL="0" indent="0">
              <a:buNone/>
            </a:pPr>
            <a:r>
              <a:rPr lang="en-US" sz="4000" dirty="0">
                <a:solidFill>
                  <a:schemeClr val="bg2"/>
                </a:solidFill>
              </a:rPr>
              <a:t>The importance of student </a:t>
            </a:r>
            <a:r>
              <a:rPr lang="en-US" sz="4000" dirty="0" err="1">
                <a:solidFill>
                  <a:schemeClr val="bg2"/>
                </a:solidFill>
              </a:rPr>
              <a:t>voice</a:t>
            </a:r>
            <a:r>
              <a:rPr lang="en-US" sz="4000" dirty="0" err="1">
                <a:solidFill>
                  <a:schemeClr val="tx2"/>
                </a:solidFill>
              </a:rPr>
              <a:t>S</a:t>
            </a:r>
            <a:endParaRPr lang="en-GB" sz="4000" dirty="0">
              <a:solidFill>
                <a:schemeClr val="tx2"/>
              </a:solidFill>
            </a:endParaRPr>
          </a:p>
        </p:txBody>
      </p:sp>
      <p:sp>
        <p:nvSpPr>
          <p:cNvPr id="6" name="Content Placeholder 2">
            <a:extLst>
              <a:ext uri="{FF2B5EF4-FFF2-40B4-BE49-F238E27FC236}">
                <a16:creationId xmlns:a16="http://schemas.microsoft.com/office/drawing/2014/main" id="{2064525D-596F-D54B-A5ED-E20C2A465790}"/>
              </a:ext>
            </a:extLst>
          </p:cNvPr>
          <p:cNvSpPr txBox="1">
            <a:spLocks/>
          </p:cNvSpPr>
          <p:nvPr/>
        </p:nvSpPr>
        <p:spPr>
          <a:xfrm>
            <a:off x="539749" y="1225685"/>
            <a:ext cx="11037793" cy="5200680"/>
          </a:xfrm>
          <a:prstGeom prst="rect">
            <a:avLst/>
          </a:prstGeom>
        </p:spPr>
        <p:txBody>
          <a:bodyPr/>
          <a:lstStyle>
            <a:lvl1pPr marL="180000" indent="-180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1pPr>
            <a:lvl2pPr marL="0" indent="0" algn="l" defTabSz="468000" rtl="0" eaLnBrk="1" latinLnBrk="0" hangingPunct="1">
              <a:lnSpc>
                <a:spcPct val="90000"/>
              </a:lnSpc>
              <a:spcBef>
                <a:spcPts val="500"/>
              </a:spcBef>
              <a:spcAft>
                <a:spcPts val="2000"/>
              </a:spcAft>
              <a:buFont typeface="Arial" panose="020B0604020202020204" pitchFamily="34" charset="0"/>
              <a:buNone/>
              <a:tabLst>
                <a:tab pos="468000" algn="l"/>
              </a:tabLst>
              <a:defRPr sz="2500" b="1" kern="1200">
                <a:solidFill>
                  <a:schemeClr val="bg2"/>
                </a:solidFill>
                <a:latin typeface="+mj-lt"/>
                <a:ea typeface="+mn-ea"/>
                <a:cs typeface="+mn-cs"/>
              </a:defRPr>
            </a:lvl2pPr>
            <a:lvl3pPr marL="0" indent="0" algn="l" defTabSz="468000" rtl="0" eaLnBrk="1" latinLnBrk="0" hangingPunct="1">
              <a:lnSpc>
                <a:spcPct val="95000"/>
              </a:lnSpc>
              <a:spcBef>
                <a:spcPts val="500"/>
              </a:spcBef>
              <a:spcAft>
                <a:spcPts val="1000"/>
              </a:spcAft>
              <a:buFont typeface="Arial" panose="020B0604020202020204" pitchFamily="34" charset="0"/>
              <a:buNone/>
              <a:tabLst>
                <a:tab pos="468000" algn="l"/>
              </a:tabLst>
              <a:defRPr sz="2000" b="1" kern="1200">
                <a:solidFill>
                  <a:schemeClr val="tx1"/>
                </a:solidFill>
                <a:latin typeface="+mn-lt"/>
                <a:ea typeface="+mn-ea"/>
                <a:cs typeface="+mn-cs"/>
              </a:defRPr>
            </a:lvl3pPr>
            <a:lvl4pPr marL="288000" indent="-288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3000" kern="1200">
                <a:solidFill>
                  <a:schemeClr val="tx1"/>
                </a:solidFill>
                <a:latin typeface="+mn-lt"/>
                <a:ea typeface="+mn-ea"/>
                <a:cs typeface="+mn-cs"/>
              </a:defRPr>
            </a:lvl4pPr>
            <a:lvl5pPr marL="576000" indent="-288000" algn="l" defTabSz="468000" rtl="0" eaLnBrk="1" latinLnBrk="0" hangingPunct="1">
              <a:lnSpc>
                <a:spcPct val="95000"/>
              </a:lnSpc>
              <a:spcBef>
                <a:spcPts val="500"/>
              </a:spcBef>
              <a:spcAft>
                <a:spcPts val="1000"/>
              </a:spcAft>
              <a:buClr>
                <a:schemeClr val="bg2"/>
              </a:buClr>
              <a:buFont typeface="System Font Regular"/>
              <a:buChar char="–"/>
              <a:tabLst>
                <a:tab pos="468000" algn="l"/>
              </a:tabLst>
              <a:defRPr sz="2000" kern="1200">
                <a:solidFill>
                  <a:schemeClr val="tx1"/>
                </a:solidFill>
                <a:latin typeface="+mn-lt"/>
                <a:ea typeface="+mn-ea"/>
                <a:cs typeface="+mn-cs"/>
              </a:defRPr>
            </a:lvl5pPr>
            <a:lvl6pPr marL="720000" indent="-432000" algn="l" defTabSz="468000" rtl="0" eaLnBrk="1" latinLnBrk="0" hangingPunct="1">
              <a:lnSpc>
                <a:spcPct val="95000"/>
              </a:lnSpc>
              <a:spcBef>
                <a:spcPts val="0"/>
              </a:spcBef>
              <a:spcAft>
                <a:spcPts val="500"/>
              </a:spcAft>
              <a:buClr>
                <a:schemeClr val="bg2"/>
              </a:buClr>
              <a:buFont typeface="System Font Regular"/>
              <a:buChar char="–"/>
              <a:tabLst>
                <a:tab pos="468000" algn="l"/>
              </a:tabLst>
              <a:defRPr sz="3000" kern="1200">
                <a:solidFill>
                  <a:schemeClr val="tx1"/>
                </a:solidFill>
                <a:latin typeface="+mn-lt"/>
                <a:ea typeface="+mn-ea"/>
                <a:cs typeface="+mn-cs"/>
              </a:defRPr>
            </a:lvl6pPr>
            <a:lvl7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7pPr>
            <a:lvl8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8pPr>
            <a:lvl9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9pPr>
          </a:lstStyle>
          <a:p>
            <a:r>
              <a:rPr lang="en-US" sz="2400" dirty="0"/>
              <a:t>Students do not have only one voice – we do not hear all of their voices through our student voice representatives.</a:t>
            </a:r>
          </a:p>
          <a:p>
            <a:r>
              <a:rPr lang="en-US" sz="2400" dirty="0"/>
              <a:t>A learning community (Lave and Wenger, 1991) with active learning enables all students to share ideas, resources, experiences – gives everyone a voice and we can all learn from each other (staff included!).</a:t>
            </a:r>
          </a:p>
          <a:p>
            <a:endParaRPr lang="en-US" sz="2400" dirty="0"/>
          </a:p>
          <a:p>
            <a:endParaRPr lang="en-US" dirty="0"/>
          </a:p>
          <a:p>
            <a:endParaRPr lang="en-GB" dirty="0"/>
          </a:p>
        </p:txBody>
      </p:sp>
      <p:pic>
        <p:nvPicPr>
          <p:cNvPr id="7" name="Picture 6" descr="A woman with long light brown hair is writing on a blackboard">
            <a:extLst>
              <a:ext uri="{FF2B5EF4-FFF2-40B4-BE49-F238E27FC236}">
                <a16:creationId xmlns:a16="http://schemas.microsoft.com/office/drawing/2014/main" id="{36B08951-C14C-2F43-3431-FC0BA9249A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2228" y="3659580"/>
            <a:ext cx="3320294" cy="2055420"/>
          </a:xfrm>
          <a:prstGeom prst="rect">
            <a:avLst/>
          </a:prstGeom>
        </p:spPr>
      </p:pic>
      <p:pic>
        <p:nvPicPr>
          <p:cNvPr id="8" name="Picture 7" descr="A group of young people is working on laptops, digital tablets, and phones. ">
            <a:extLst>
              <a:ext uri="{FF2B5EF4-FFF2-40B4-BE49-F238E27FC236}">
                <a16:creationId xmlns:a16="http://schemas.microsoft.com/office/drawing/2014/main" id="{C4224AE9-C958-5DA0-60E5-DAA52CC74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1230" y="3659580"/>
            <a:ext cx="3080050" cy="2055420"/>
          </a:xfrm>
          <a:prstGeom prst="rect">
            <a:avLst/>
          </a:prstGeom>
        </p:spPr>
      </p:pic>
      <p:sp>
        <p:nvSpPr>
          <p:cNvPr id="9" name="Right Arrow 5">
            <a:extLst>
              <a:ext uri="{FF2B5EF4-FFF2-40B4-BE49-F238E27FC236}">
                <a16:creationId xmlns:a16="http://schemas.microsoft.com/office/drawing/2014/main" id="{C20649F8-56E7-C11B-C95E-4CC56A158ACD}"/>
              </a:ext>
            </a:extLst>
          </p:cNvPr>
          <p:cNvSpPr/>
          <p:nvPr/>
        </p:nvSpPr>
        <p:spPr>
          <a:xfrm>
            <a:off x="6384013" y="4447804"/>
            <a:ext cx="635726" cy="478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7389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1BF1388-9A16-4F4C-AED9-F78202F08CA7}"/>
              </a:ext>
            </a:extLst>
          </p:cNvPr>
          <p:cNvSpPr>
            <a:spLocks noGrp="1"/>
          </p:cNvSpPr>
          <p:nvPr>
            <p:ph type="body" sz="quarter" idx="15"/>
          </p:nvPr>
        </p:nvSpPr>
        <p:spPr>
          <a:xfrm>
            <a:off x="323849" y="1260475"/>
            <a:ext cx="4618265" cy="4949825"/>
          </a:xfrm>
        </p:spPr>
        <p:txBody>
          <a:bodyPr/>
          <a:lstStyle/>
          <a:p>
            <a:pPr lvl="1"/>
            <a:r>
              <a:rPr lang="en-GB" dirty="0"/>
              <a:t>Importance of belonging</a:t>
            </a:r>
          </a:p>
          <a:p>
            <a:pPr marL="342900" lvl="1" indent="-342900">
              <a:buFont typeface="Arial" panose="020B0604020202020204" pitchFamily="34" charset="0"/>
              <a:buChar char="•"/>
            </a:pPr>
            <a:r>
              <a:rPr lang="en-GB" sz="2400" b="0" dirty="0">
                <a:solidFill>
                  <a:schemeClr val="tx1"/>
                </a:solidFill>
                <a:latin typeface="+mn-lt"/>
              </a:rPr>
              <a:t>Sense of belonging is correlated with academic engagement, attainment, and course completion (e.g. Thomas, 2102; 2019) </a:t>
            </a:r>
          </a:p>
          <a:p>
            <a:pPr marL="342900" lvl="1" indent="-342900">
              <a:buFont typeface="Arial" panose="020B0604020202020204" pitchFamily="34" charset="0"/>
              <a:buChar char="•"/>
            </a:pPr>
            <a:r>
              <a:rPr lang="en-GB" sz="2400" b="0" dirty="0">
                <a:solidFill>
                  <a:schemeClr val="tx1"/>
                </a:solidFill>
                <a:latin typeface="+mn-lt"/>
              </a:rPr>
              <a:t>And with mental wellbeing (Meehan &amp; Howells, 2018).</a:t>
            </a:r>
          </a:p>
          <a:p>
            <a:pPr lvl="1"/>
            <a:endParaRPr lang="en-GB" dirty="0"/>
          </a:p>
        </p:txBody>
      </p:sp>
      <p:sp>
        <p:nvSpPr>
          <p:cNvPr id="14" name="Slide Number Placeholder 13">
            <a:extLst>
              <a:ext uri="{FF2B5EF4-FFF2-40B4-BE49-F238E27FC236}">
                <a16:creationId xmlns:a16="http://schemas.microsoft.com/office/drawing/2014/main" id="{048D5FD1-7005-3444-94BD-06ECD47BAE50}"/>
              </a:ext>
            </a:extLst>
          </p:cNvPr>
          <p:cNvSpPr>
            <a:spLocks noGrp="1"/>
          </p:cNvSpPr>
          <p:nvPr>
            <p:ph type="sldNum" sz="quarter" idx="12"/>
          </p:nvPr>
        </p:nvSpPr>
        <p:spPr/>
        <p:txBody>
          <a:bodyPr/>
          <a:lstStyle/>
          <a:p>
            <a:fld id="{2987031C-9901-4EF0-9F2F-2A2E1AE069F5}" type="slidenum">
              <a:rPr lang="en-GB" smtClean="0"/>
              <a:pPr/>
              <a:t>28</a:t>
            </a:fld>
            <a:endParaRPr lang="en-GB"/>
          </a:p>
        </p:txBody>
      </p:sp>
      <p:sp>
        <p:nvSpPr>
          <p:cNvPr id="15" name="Footer Placeholder 14">
            <a:extLst>
              <a:ext uri="{FF2B5EF4-FFF2-40B4-BE49-F238E27FC236}">
                <a16:creationId xmlns:a16="http://schemas.microsoft.com/office/drawing/2014/main" id="{5C366CFC-DEEF-8842-A08E-3281C9B77985}"/>
              </a:ext>
            </a:extLst>
          </p:cNvPr>
          <p:cNvSpPr>
            <a:spLocks noGrp="1"/>
          </p:cNvSpPr>
          <p:nvPr>
            <p:ph type="ftr" sz="quarter" idx="3"/>
          </p:nvPr>
        </p:nvSpPr>
        <p:spPr/>
        <p:txBody>
          <a:bodyPr/>
          <a:lstStyle/>
          <a:p>
            <a:r>
              <a:rPr lang="en-GB" dirty="0"/>
              <a:t>Worcester Psychology</a:t>
            </a:r>
          </a:p>
        </p:txBody>
      </p:sp>
      <p:pic>
        <p:nvPicPr>
          <p:cNvPr id="8" name="Picture 2" descr="Figure shows a cycle, with three sections:&#10;1. Belonging - who do I fit in?&#10;2. Being - who am I?&#10;3. Becoming - who will I be?&#10;&#10;Taken from Meehan &amp; Howells, 2018 - hyperlink below. &#10;&#10;https://www.tandfonline.com/na101/home/literatum/publisher/tandf/journals/content/cjfh20/2019/cjfh20.v043.i10/0309877x.2018.1490702/20191014/images/medium/cjfh_a_1490702_f0001_oc.jpg">
            <a:extLst>
              <a:ext uri="{FF2B5EF4-FFF2-40B4-BE49-F238E27FC236}">
                <a16:creationId xmlns:a16="http://schemas.microsoft.com/office/drawing/2014/main" id="{9D1B0439-227C-42DA-8B05-77F5356B4C1B}"/>
              </a:ext>
            </a:extLst>
          </p:cNvPr>
          <p:cNvPicPr>
            <a:picLocks noGrp="1" noChangeAspect="1" noChangeArrowheads="1"/>
          </p:cNvPicPr>
          <p:nvPr>
            <p:ph sz="quarter" idx="18"/>
          </p:nvPr>
        </p:nvPicPr>
        <p:blipFill>
          <a:blip r:embed="rId3">
            <a:extLst>
              <a:ext uri="{28A0092B-C50C-407E-A947-70E740481C1C}">
                <a14:useLocalDpi xmlns:a14="http://schemas.microsoft.com/office/drawing/2010/main" val="0"/>
              </a:ext>
            </a:extLst>
          </a:blip>
          <a:srcRect/>
          <a:stretch>
            <a:fillRect/>
          </a:stretch>
        </p:blipFill>
        <p:spPr bwMode="auto">
          <a:xfrm>
            <a:off x="5721925" y="1034239"/>
            <a:ext cx="4467326" cy="4586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519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528525-AB31-59C5-F6BA-2D8FB233C329}"/>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D5CEBE76-ED4E-F727-D31E-D853806CB99B}"/>
              </a:ext>
            </a:extLst>
          </p:cNvPr>
          <p:cNvSpPr>
            <a:spLocks noGrp="1"/>
          </p:cNvSpPr>
          <p:nvPr>
            <p:ph type="sldNum" sz="quarter" idx="12"/>
          </p:nvPr>
        </p:nvSpPr>
        <p:spPr/>
        <p:txBody>
          <a:bodyPr/>
          <a:lstStyle/>
          <a:p>
            <a:fld id="{2987031C-9901-4EF0-9F2F-2A2E1AE069F5}" type="slidenum">
              <a:rPr lang="en-GB" smtClean="0"/>
              <a:t>29</a:t>
            </a:fld>
            <a:endParaRPr lang="en-GB"/>
          </a:p>
        </p:txBody>
      </p:sp>
      <p:sp>
        <p:nvSpPr>
          <p:cNvPr id="4" name="Text Placeholder 3">
            <a:extLst>
              <a:ext uri="{FF2B5EF4-FFF2-40B4-BE49-F238E27FC236}">
                <a16:creationId xmlns:a16="http://schemas.microsoft.com/office/drawing/2014/main" id="{D83913F7-D01B-CE64-193F-647C820CBA35}"/>
              </a:ext>
            </a:extLst>
          </p:cNvPr>
          <p:cNvSpPr>
            <a:spLocks noGrp="1"/>
          </p:cNvSpPr>
          <p:nvPr>
            <p:ph type="body" sz="quarter" idx="13"/>
          </p:nvPr>
        </p:nvSpPr>
        <p:spPr>
          <a:xfrm>
            <a:off x="324000" y="1223999"/>
            <a:ext cx="10028314" cy="4860000"/>
          </a:xfrm>
        </p:spPr>
        <p:txBody>
          <a:bodyPr/>
          <a:lstStyle/>
          <a:p>
            <a:pPr marL="457200" indent="-457200">
              <a:buAutoNum type="arabicPeriod"/>
            </a:pPr>
            <a:r>
              <a:rPr lang="en-GB" sz="2800" dirty="0"/>
              <a:t>Who are your students?</a:t>
            </a:r>
          </a:p>
          <a:p>
            <a:pPr marL="457200" indent="-457200">
              <a:buAutoNum type="arabicPeriod"/>
            </a:pPr>
            <a:r>
              <a:rPr lang="en-GB" sz="2800" dirty="0"/>
              <a:t>What content are you teaching them?</a:t>
            </a:r>
          </a:p>
          <a:p>
            <a:pPr marL="457200" indent="-457200">
              <a:buAutoNum type="arabicPeriod"/>
            </a:pPr>
            <a:r>
              <a:rPr lang="en-GB" sz="2800" dirty="0"/>
              <a:t>How do you make your content meaningful and relevant to them?</a:t>
            </a:r>
          </a:p>
          <a:p>
            <a:pPr marL="457200" indent="-457200">
              <a:buAutoNum type="arabicPeriod"/>
            </a:pPr>
            <a:r>
              <a:rPr lang="en-GB" sz="2800" dirty="0"/>
              <a:t>How do you show that their (diverse) contributions are valued?</a:t>
            </a:r>
          </a:p>
          <a:p>
            <a:pPr marL="457200" indent="-457200">
              <a:buAutoNum type="arabicPeriod"/>
            </a:pPr>
            <a:r>
              <a:rPr lang="en-GB" sz="2800" dirty="0"/>
              <a:t>Where do they see ‘people like them’? (including their future ‘possible selves’?)</a:t>
            </a:r>
            <a:endParaRPr lang="en-GB" dirty="0"/>
          </a:p>
        </p:txBody>
      </p:sp>
    </p:spTree>
    <p:extLst>
      <p:ext uri="{BB962C8B-B14F-4D97-AF65-F5344CB8AC3E}">
        <p14:creationId xmlns:p14="http://schemas.microsoft.com/office/powerpoint/2010/main" val="1303122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2894AD-E85C-E2D7-1C49-B389D8CC6BC1}"/>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18E04DF7-6171-8F00-459E-E6E722AB377C}"/>
              </a:ext>
            </a:extLst>
          </p:cNvPr>
          <p:cNvSpPr>
            <a:spLocks noGrp="1"/>
          </p:cNvSpPr>
          <p:nvPr>
            <p:ph type="sldNum" sz="quarter" idx="12"/>
          </p:nvPr>
        </p:nvSpPr>
        <p:spPr/>
        <p:txBody>
          <a:bodyPr/>
          <a:lstStyle/>
          <a:p>
            <a:fld id="{2987031C-9901-4EF0-9F2F-2A2E1AE069F5}" type="slidenum">
              <a:rPr lang="en-GB" smtClean="0"/>
              <a:t>3</a:t>
            </a:fld>
            <a:endParaRPr lang="en-GB"/>
          </a:p>
        </p:txBody>
      </p:sp>
      <p:sp>
        <p:nvSpPr>
          <p:cNvPr id="4" name="Text Placeholder 3">
            <a:extLst>
              <a:ext uri="{FF2B5EF4-FFF2-40B4-BE49-F238E27FC236}">
                <a16:creationId xmlns:a16="http://schemas.microsoft.com/office/drawing/2014/main" id="{D1EACC46-9321-7524-1791-242310C1BCC9}"/>
              </a:ext>
            </a:extLst>
          </p:cNvPr>
          <p:cNvSpPr>
            <a:spLocks noGrp="1"/>
          </p:cNvSpPr>
          <p:nvPr>
            <p:ph type="body" sz="quarter" idx="13"/>
          </p:nvPr>
        </p:nvSpPr>
        <p:spPr>
          <a:xfrm>
            <a:off x="323999" y="1223999"/>
            <a:ext cx="9462257" cy="4860000"/>
          </a:xfrm>
        </p:spPr>
        <p:txBody>
          <a:bodyPr/>
          <a:lstStyle/>
          <a:p>
            <a:pPr marL="0" indent="0">
              <a:buNone/>
            </a:pPr>
            <a:r>
              <a:rPr lang="en-GB" sz="2800" dirty="0">
                <a:solidFill>
                  <a:schemeClr val="bg2"/>
                </a:solidFill>
              </a:rPr>
              <a:t>Warm up</a:t>
            </a:r>
          </a:p>
          <a:p>
            <a:pPr marL="0" indent="0">
              <a:buNone/>
            </a:pPr>
            <a:r>
              <a:rPr lang="en-GB" sz="2400" dirty="0"/>
              <a:t>Why did you choose to study psychology?</a:t>
            </a:r>
          </a:p>
          <a:p>
            <a:pPr marL="0" indent="0">
              <a:buNone/>
            </a:pPr>
            <a:r>
              <a:rPr lang="en-GB" sz="2400" dirty="0"/>
              <a:t>Why do you choose to teach psychology?</a:t>
            </a:r>
          </a:p>
          <a:p>
            <a:pPr marL="0" indent="0">
              <a:buNone/>
            </a:pPr>
            <a:r>
              <a:rPr lang="en-GB" sz="2400" dirty="0"/>
              <a:t>What’s the most rewarding aspect of your job?</a:t>
            </a:r>
          </a:p>
          <a:p>
            <a:pPr marL="0" indent="0">
              <a:buNone/>
            </a:pPr>
            <a:r>
              <a:rPr lang="en-GB" sz="2400" dirty="0">
                <a:solidFill>
                  <a:schemeClr val="bg2"/>
                </a:solidFill>
              </a:rPr>
              <a:t>Share your thoughts on your table and then summarise for the larger group </a:t>
            </a:r>
          </a:p>
        </p:txBody>
      </p:sp>
    </p:spTree>
    <p:extLst>
      <p:ext uri="{BB962C8B-B14F-4D97-AF65-F5344CB8AC3E}">
        <p14:creationId xmlns:p14="http://schemas.microsoft.com/office/powerpoint/2010/main" val="4080429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A53AA12-449F-9188-381B-B399709BB8D9}"/>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78F78B6D-733C-F938-9A42-C04BE26E4F11}"/>
              </a:ext>
            </a:extLst>
          </p:cNvPr>
          <p:cNvSpPr>
            <a:spLocks noGrp="1"/>
          </p:cNvSpPr>
          <p:nvPr>
            <p:ph type="sldNum" sz="quarter" idx="12"/>
          </p:nvPr>
        </p:nvSpPr>
        <p:spPr/>
        <p:txBody>
          <a:bodyPr/>
          <a:lstStyle/>
          <a:p>
            <a:fld id="{2987031C-9901-4EF0-9F2F-2A2E1AE069F5}" type="slidenum">
              <a:rPr lang="en-GB" smtClean="0"/>
              <a:t>30</a:t>
            </a:fld>
            <a:endParaRPr lang="en-GB"/>
          </a:p>
        </p:txBody>
      </p:sp>
      <p:sp>
        <p:nvSpPr>
          <p:cNvPr id="4" name="Text Placeholder 3">
            <a:extLst>
              <a:ext uri="{FF2B5EF4-FFF2-40B4-BE49-F238E27FC236}">
                <a16:creationId xmlns:a16="http://schemas.microsoft.com/office/drawing/2014/main" id="{F5BEC25C-45EA-6248-4157-6F2D9D7FD83E}"/>
              </a:ext>
            </a:extLst>
          </p:cNvPr>
          <p:cNvSpPr>
            <a:spLocks noGrp="1"/>
          </p:cNvSpPr>
          <p:nvPr>
            <p:ph type="body" sz="quarter" idx="13"/>
          </p:nvPr>
        </p:nvSpPr>
        <p:spPr/>
        <p:txBody>
          <a:bodyPr/>
          <a:lstStyle/>
          <a:p>
            <a:pPr marL="0" indent="0">
              <a:buNone/>
            </a:pPr>
            <a:r>
              <a:rPr lang="en-GB" sz="2800" dirty="0">
                <a:solidFill>
                  <a:schemeClr val="bg2"/>
                </a:solidFill>
              </a:rPr>
              <a:t>Example – attachment theory</a:t>
            </a:r>
          </a:p>
          <a:p>
            <a:r>
              <a:rPr lang="en-GB" sz="2800" dirty="0">
                <a:solidFill>
                  <a:schemeClr val="bg2"/>
                </a:solidFill>
              </a:rPr>
              <a:t> </a:t>
            </a:r>
            <a:r>
              <a:rPr lang="en-GB" sz="2400" dirty="0"/>
              <a:t>What do students learn (hidden curriculum) when they study attachment theory?</a:t>
            </a:r>
          </a:p>
          <a:p>
            <a:r>
              <a:rPr lang="en-GB" sz="2400" dirty="0"/>
              <a:t>Mother as primary caregiver, heteronormative families, binary gender, fully abled.</a:t>
            </a:r>
            <a:endParaRPr lang="en-GB" sz="2800" dirty="0"/>
          </a:p>
        </p:txBody>
      </p:sp>
      <p:pic>
        <p:nvPicPr>
          <p:cNvPr id="3074" name="Picture 2" descr="A mother is sitting at a table, with her young child, holding a green pencil. The child is looking at what she is doing. In the background, we can see an oven, and on the table in the foreground there are some eggs and fruit, suggesting that they may be in a kitchen. ">
            <a:extLst>
              <a:ext uri="{FF2B5EF4-FFF2-40B4-BE49-F238E27FC236}">
                <a16:creationId xmlns:a16="http://schemas.microsoft.com/office/drawing/2014/main" id="{EFE9BA2E-A03F-D4C8-B1ED-CB5811DB7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648" y="3996046"/>
            <a:ext cx="3013620" cy="20090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man and a woman, both white, are sitting with two small children, looking at the camera.">
            <a:extLst>
              <a:ext uri="{FF2B5EF4-FFF2-40B4-BE49-F238E27FC236}">
                <a16:creationId xmlns:a16="http://schemas.microsoft.com/office/drawing/2014/main" id="{2564F309-0FD6-91F4-51AA-F503C56F0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9910" y="469811"/>
            <a:ext cx="2059290" cy="3094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963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C132E03-AF40-ACE4-6BBC-774440344625}"/>
              </a:ext>
            </a:extLst>
          </p:cNvPr>
          <p:cNvSpPr>
            <a:spLocks noGrp="1"/>
          </p:cNvSpPr>
          <p:nvPr>
            <p:ph type="ftr" sz="quarter" idx="11"/>
          </p:nvPr>
        </p:nvSpPr>
        <p:spPr/>
        <p:txBody>
          <a:bodyPr/>
          <a:lstStyle/>
          <a:p>
            <a:r>
              <a:rPr lang="en-GB" dirty="0" err="1"/>
              <a:t>Wprcester</a:t>
            </a:r>
            <a:r>
              <a:rPr lang="en-GB" dirty="0"/>
              <a:t> Psychology</a:t>
            </a:r>
          </a:p>
        </p:txBody>
      </p:sp>
      <p:sp>
        <p:nvSpPr>
          <p:cNvPr id="3" name="Slide Number Placeholder 2">
            <a:extLst>
              <a:ext uri="{FF2B5EF4-FFF2-40B4-BE49-F238E27FC236}">
                <a16:creationId xmlns:a16="http://schemas.microsoft.com/office/drawing/2014/main" id="{A03753E0-160B-DE8F-6EBB-BB68B014F5E3}"/>
              </a:ext>
            </a:extLst>
          </p:cNvPr>
          <p:cNvSpPr>
            <a:spLocks noGrp="1"/>
          </p:cNvSpPr>
          <p:nvPr>
            <p:ph type="sldNum" sz="quarter" idx="12"/>
          </p:nvPr>
        </p:nvSpPr>
        <p:spPr/>
        <p:txBody>
          <a:bodyPr/>
          <a:lstStyle/>
          <a:p>
            <a:fld id="{2987031C-9901-4EF0-9F2F-2A2E1AE069F5}" type="slidenum">
              <a:rPr lang="en-GB" smtClean="0"/>
              <a:t>31</a:t>
            </a:fld>
            <a:endParaRPr lang="en-GB"/>
          </a:p>
        </p:txBody>
      </p:sp>
      <p:sp>
        <p:nvSpPr>
          <p:cNvPr id="4" name="Text Placeholder 3">
            <a:extLst>
              <a:ext uri="{FF2B5EF4-FFF2-40B4-BE49-F238E27FC236}">
                <a16:creationId xmlns:a16="http://schemas.microsoft.com/office/drawing/2014/main" id="{8BBFE80B-11A9-022A-0586-82CCA6D070FF}"/>
              </a:ext>
            </a:extLst>
          </p:cNvPr>
          <p:cNvSpPr>
            <a:spLocks noGrp="1"/>
          </p:cNvSpPr>
          <p:nvPr>
            <p:ph type="body" sz="quarter" idx="13"/>
          </p:nvPr>
        </p:nvSpPr>
        <p:spPr/>
        <p:txBody>
          <a:bodyPr/>
          <a:lstStyle/>
          <a:p>
            <a:r>
              <a:rPr lang="en-GB" sz="2400" dirty="0"/>
              <a:t>Search for ‘family’ on Google Images – what do you see?</a:t>
            </a:r>
          </a:p>
          <a:p>
            <a:r>
              <a:rPr lang="en-GB" sz="2400" dirty="0"/>
              <a:t>Search for ‘non-traditional family’ on Google images – what do you see?</a:t>
            </a:r>
          </a:p>
          <a:p>
            <a:r>
              <a:rPr lang="en-GB" sz="2400" dirty="0"/>
              <a:t>Thinking back to who your students are – do they include care-experienced students, adopted students, parents, non-binary students?</a:t>
            </a:r>
          </a:p>
          <a:p>
            <a:r>
              <a:rPr lang="en-GB" sz="2400" dirty="0" err="1"/>
              <a:t>Golombok</a:t>
            </a:r>
            <a:r>
              <a:rPr lang="en-GB" sz="2400" dirty="0"/>
              <a:t> (2015) </a:t>
            </a:r>
            <a:r>
              <a:rPr lang="en-GB" sz="2400" i="1" dirty="0"/>
              <a:t>Modern Families. </a:t>
            </a:r>
            <a:r>
              <a:rPr lang="en-GB" sz="2400" dirty="0"/>
              <a:t>Cambridge University Press.</a:t>
            </a:r>
          </a:p>
        </p:txBody>
      </p:sp>
      <p:pic>
        <p:nvPicPr>
          <p:cNvPr id="4098" name="Picture 2" descr="Two female adoptive parents with their two children. The parents appear to be White, while their children appear to be East Asian. They are sat closely together, all are smiling, and they are holding a white fluffy dog. ">
            <a:extLst>
              <a:ext uri="{FF2B5EF4-FFF2-40B4-BE49-F238E27FC236}">
                <a16:creationId xmlns:a16="http://schemas.microsoft.com/office/drawing/2014/main" id="{7CF0DB8F-B51B-88A1-FC25-35594C9B9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3754" y="4116012"/>
            <a:ext cx="3238014" cy="18923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 mature woman has a young child sat on her lap, and she is kissing him.">
            <a:extLst>
              <a:ext uri="{FF2B5EF4-FFF2-40B4-BE49-F238E27FC236}">
                <a16:creationId xmlns:a16="http://schemas.microsoft.com/office/drawing/2014/main" id="{5003DCB6-0997-0760-7CD5-368FD9F11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0111" y="849642"/>
            <a:ext cx="2433003" cy="267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121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EE0A36-916A-3D26-A407-94BA29FB2668}"/>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1498A4AE-0925-2EC2-2CAF-852815EAB834}"/>
              </a:ext>
            </a:extLst>
          </p:cNvPr>
          <p:cNvSpPr>
            <a:spLocks noGrp="1"/>
          </p:cNvSpPr>
          <p:nvPr>
            <p:ph type="sldNum" sz="quarter" idx="12"/>
          </p:nvPr>
        </p:nvSpPr>
        <p:spPr/>
        <p:txBody>
          <a:bodyPr/>
          <a:lstStyle/>
          <a:p>
            <a:fld id="{2987031C-9901-4EF0-9F2F-2A2E1AE069F5}" type="slidenum">
              <a:rPr lang="en-GB" smtClean="0"/>
              <a:t>32</a:t>
            </a:fld>
            <a:endParaRPr lang="en-GB"/>
          </a:p>
        </p:txBody>
      </p:sp>
      <p:sp>
        <p:nvSpPr>
          <p:cNvPr id="4" name="Text Placeholder 3">
            <a:extLst>
              <a:ext uri="{FF2B5EF4-FFF2-40B4-BE49-F238E27FC236}">
                <a16:creationId xmlns:a16="http://schemas.microsoft.com/office/drawing/2014/main" id="{881B8307-7ED0-3C02-2B87-238401C348C5}"/>
              </a:ext>
            </a:extLst>
          </p:cNvPr>
          <p:cNvSpPr>
            <a:spLocks noGrp="1"/>
          </p:cNvSpPr>
          <p:nvPr>
            <p:ph type="body" sz="quarter" idx="13"/>
          </p:nvPr>
        </p:nvSpPr>
        <p:spPr>
          <a:xfrm>
            <a:off x="324000" y="1223999"/>
            <a:ext cx="5118857" cy="4860000"/>
          </a:xfrm>
        </p:spPr>
        <p:txBody>
          <a:bodyPr/>
          <a:lstStyle/>
          <a:p>
            <a:pPr marL="0" indent="0">
              <a:buNone/>
            </a:pPr>
            <a:r>
              <a:rPr lang="en-GB" sz="2800" dirty="0">
                <a:solidFill>
                  <a:schemeClr val="bg2"/>
                </a:solidFill>
              </a:rPr>
              <a:t>Example – disability and mental ill health</a:t>
            </a:r>
          </a:p>
          <a:p>
            <a:pPr marL="0" indent="0">
              <a:buNone/>
            </a:pPr>
            <a:r>
              <a:rPr lang="en-GB" sz="2400" dirty="0"/>
              <a:t>From the curriculum:</a:t>
            </a:r>
          </a:p>
          <a:p>
            <a:r>
              <a:rPr lang="en-GB" sz="2400" dirty="0"/>
              <a:t>Medical models prevail – broken, ‘abnormal’ or at least ‘atypical’</a:t>
            </a:r>
          </a:p>
          <a:p>
            <a:r>
              <a:rPr lang="en-GB" sz="2400" dirty="0"/>
              <a:t>Focus on ‘what I can’t do’</a:t>
            </a:r>
          </a:p>
          <a:p>
            <a:r>
              <a:rPr lang="en-GB" sz="2400" dirty="0"/>
              <a:t> ‘Fascinating’ case studies – exoticism, ‘other’</a:t>
            </a:r>
          </a:p>
          <a:p>
            <a:r>
              <a:rPr lang="en-GB" sz="2400" dirty="0"/>
              <a:t>In contrast to social models – society is excluding me, “I can”. </a:t>
            </a:r>
          </a:p>
          <a:p>
            <a:endParaRPr lang="en-GB" dirty="0"/>
          </a:p>
        </p:txBody>
      </p:sp>
      <p:pic>
        <p:nvPicPr>
          <p:cNvPr id="5" name="Picture 4" descr="Front page of a journal article. Hamilton, Hulme &amp; Harrison (2021) Experiences of higher education for students with chronic illnesses. Disability and Society, DOI 10.1080/-9687599.2021.1907549.">
            <a:extLst>
              <a:ext uri="{FF2B5EF4-FFF2-40B4-BE49-F238E27FC236}">
                <a16:creationId xmlns:a16="http://schemas.microsoft.com/office/drawing/2014/main" id="{9A584EE1-4334-0F21-8355-C3580E9AC18D}"/>
              </a:ext>
            </a:extLst>
          </p:cNvPr>
          <p:cNvPicPr>
            <a:picLocks noChangeAspect="1"/>
          </p:cNvPicPr>
          <p:nvPr/>
        </p:nvPicPr>
        <p:blipFill>
          <a:blip r:embed="rId2"/>
          <a:stretch>
            <a:fillRect/>
          </a:stretch>
        </p:blipFill>
        <p:spPr>
          <a:xfrm>
            <a:off x="5721925" y="582829"/>
            <a:ext cx="5919028" cy="5692341"/>
          </a:xfrm>
          <a:prstGeom prst="rect">
            <a:avLst/>
          </a:prstGeom>
        </p:spPr>
      </p:pic>
    </p:spTree>
    <p:extLst>
      <p:ext uri="{BB962C8B-B14F-4D97-AF65-F5344CB8AC3E}">
        <p14:creationId xmlns:p14="http://schemas.microsoft.com/office/powerpoint/2010/main" val="1304038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214153-E112-935A-A3CC-990744891236}"/>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5A8EF044-FAE5-8EB5-E860-E457DB4A5ADA}"/>
              </a:ext>
            </a:extLst>
          </p:cNvPr>
          <p:cNvSpPr>
            <a:spLocks noGrp="1"/>
          </p:cNvSpPr>
          <p:nvPr>
            <p:ph type="sldNum" sz="quarter" idx="12"/>
          </p:nvPr>
        </p:nvSpPr>
        <p:spPr/>
        <p:txBody>
          <a:bodyPr/>
          <a:lstStyle/>
          <a:p>
            <a:fld id="{2987031C-9901-4EF0-9F2F-2A2E1AE069F5}" type="slidenum">
              <a:rPr lang="en-GB" smtClean="0"/>
              <a:t>33</a:t>
            </a:fld>
            <a:endParaRPr lang="en-GB"/>
          </a:p>
        </p:txBody>
      </p:sp>
      <p:sp>
        <p:nvSpPr>
          <p:cNvPr id="4" name="Text Placeholder 3">
            <a:extLst>
              <a:ext uri="{FF2B5EF4-FFF2-40B4-BE49-F238E27FC236}">
                <a16:creationId xmlns:a16="http://schemas.microsoft.com/office/drawing/2014/main" id="{CE81B1A2-5228-D27D-DD51-9F3D739A2D74}"/>
              </a:ext>
            </a:extLst>
          </p:cNvPr>
          <p:cNvSpPr>
            <a:spLocks noGrp="1"/>
          </p:cNvSpPr>
          <p:nvPr>
            <p:ph type="body" sz="quarter" idx="13"/>
          </p:nvPr>
        </p:nvSpPr>
        <p:spPr>
          <a:xfrm>
            <a:off x="324000" y="631371"/>
            <a:ext cx="8253943" cy="5452628"/>
          </a:xfrm>
        </p:spPr>
        <p:txBody>
          <a:bodyPr/>
          <a:lstStyle/>
          <a:p>
            <a:pPr marL="0" indent="0">
              <a:buNone/>
            </a:pPr>
            <a:r>
              <a:rPr lang="en-GB" sz="2800" dirty="0">
                <a:solidFill>
                  <a:schemeClr val="bg2"/>
                </a:solidFill>
              </a:rPr>
              <a:t>Practical opportunities for inclusion and growing belonging – also promote psychological literacy</a:t>
            </a:r>
          </a:p>
          <a:p>
            <a:pPr marL="0" indent="0">
              <a:buNone/>
            </a:pPr>
            <a:r>
              <a:rPr lang="en-GB" dirty="0"/>
              <a:t>Group learning as a way to build student relationships and to enable diverse voices to be heard (</a:t>
            </a:r>
            <a:r>
              <a:rPr lang="en-GB" dirty="0" err="1"/>
              <a:t>eg</a:t>
            </a:r>
            <a:r>
              <a:rPr lang="en-GB" dirty="0"/>
              <a:t> Psychology in Education) (Hulme &amp; Cranney, 2021).</a:t>
            </a:r>
          </a:p>
          <a:p>
            <a:pPr marL="0" indent="0">
              <a:buNone/>
            </a:pPr>
            <a:r>
              <a:rPr lang="en-GB" dirty="0"/>
              <a:t>Flipped classrooms and interactive methods.</a:t>
            </a:r>
          </a:p>
          <a:p>
            <a:pPr marL="0" indent="0">
              <a:buNone/>
            </a:pPr>
            <a:r>
              <a:rPr lang="en-GB" dirty="0"/>
              <a:t>Students as researchers and students as co-creators.</a:t>
            </a:r>
          </a:p>
          <a:p>
            <a:pPr marL="0" indent="0">
              <a:buNone/>
            </a:pPr>
            <a:r>
              <a:rPr lang="en-GB" dirty="0"/>
              <a:t>Ensuring accessibility. Alt-Text? Recordings? Transcripts? Extra materials in different formats for independent study? Choice in assessment?</a:t>
            </a:r>
          </a:p>
          <a:p>
            <a:pPr marL="0" indent="0">
              <a:buNone/>
            </a:pPr>
            <a:r>
              <a:rPr lang="en-GB" dirty="0"/>
              <a:t>What examples can you share of ways in which you or others ensure you hear diverse student voices, and build inclusion and belonging?</a:t>
            </a:r>
          </a:p>
          <a:p>
            <a:pPr marL="0" indent="0">
              <a:buNone/>
            </a:pPr>
            <a:r>
              <a:rPr lang="en-GB" dirty="0"/>
              <a:t>What ‘others’ or excludes you and your students?</a:t>
            </a:r>
          </a:p>
          <a:p>
            <a:pPr marL="0" indent="0">
              <a:buNone/>
            </a:pPr>
            <a:endParaRPr lang="en-GB" sz="2400" dirty="0"/>
          </a:p>
        </p:txBody>
      </p:sp>
      <p:pic>
        <p:nvPicPr>
          <p:cNvPr id="5122" name="Picture 2" descr="A pink love heart that looks hand drawn. The text says: Accessibility is a love note. It says &quot;we want you here too.&quot;">
            <a:extLst>
              <a:ext uri="{FF2B5EF4-FFF2-40B4-BE49-F238E27FC236}">
                <a16:creationId xmlns:a16="http://schemas.microsoft.com/office/drawing/2014/main" id="{6A7214A1-3F46-F138-0B4A-D418742D29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58"/>
          <a:stretch/>
        </p:blipFill>
        <p:spPr bwMode="auto">
          <a:xfrm>
            <a:off x="8654143" y="1937657"/>
            <a:ext cx="3213857" cy="3461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751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3347C6-EFA1-96E5-7C70-BFA61ED30298}"/>
              </a:ext>
            </a:extLst>
          </p:cNvPr>
          <p:cNvSpPr>
            <a:spLocks noGrp="1"/>
          </p:cNvSpPr>
          <p:nvPr>
            <p:ph type="ftr" sz="quarter" idx="11"/>
          </p:nvPr>
        </p:nvSpPr>
        <p:spPr/>
        <p:txBody>
          <a:bodyPr/>
          <a:lstStyle/>
          <a:p>
            <a:r>
              <a:rPr lang="en-GB"/>
              <a:t>Presentation title</a:t>
            </a:r>
          </a:p>
        </p:txBody>
      </p:sp>
      <p:sp>
        <p:nvSpPr>
          <p:cNvPr id="3" name="Slide Number Placeholder 2">
            <a:extLst>
              <a:ext uri="{FF2B5EF4-FFF2-40B4-BE49-F238E27FC236}">
                <a16:creationId xmlns:a16="http://schemas.microsoft.com/office/drawing/2014/main" id="{0929B182-7367-A926-201B-5CE9CE2CF15D}"/>
              </a:ext>
            </a:extLst>
          </p:cNvPr>
          <p:cNvSpPr>
            <a:spLocks noGrp="1"/>
          </p:cNvSpPr>
          <p:nvPr>
            <p:ph type="sldNum" sz="quarter" idx="12"/>
          </p:nvPr>
        </p:nvSpPr>
        <p:spPr/>
        <p:txBody>
          <a:bodyPr/>
          <a:lstStyle/>
          <a:p>
            <a:fld id="{2987031C-9901-4EF0-9F2F-2A2E1AE069F5}" type="slidenum">
              <a:rPr lang="en-GB" smtClean="0"/>
              <a:t>34</a:t>
            </a:fld>
            <a:endParaRPr lang="en-GB"/>
          </a:p>
        </p:txBody>
      </p:sp>
      <p:sp>
        <p:nvSpPr>
          <p:cNvPr id="4" name="Text Placeholder 3">
            <a:extLst>
              <a:ext uri="{FF2B5EF4-FFF2-40B4-BE49-F238E27FC236}">
                <a16:creationId xmlns:a16="http://schemas.microsoft.com/office/drawing/2014/main" id="{6C4C1CDE-6312-FABD-C19A-1BADDC0518E2}"/>
              </a:ext>
            </a:extLst>
          </p:cNvPr>
          <p:cNvSpPr>
            <a:spLocks noGrp="1"/>
          </p:cNvSpPr>
          <p:nvPr>
            <p:ph type="body" sz="quarter" idx="13"/>
          </p:nvPr>
        </p:nvSpPr>
        <p:spPr>
          <a:xfrm>
            <a:off x="324000" y="1223999"/>
            <a:ext cx="10801200" cy="4860000"/>
          </a:xfrm>
        </p:spPr>
        <p:txBody>
          <a:bodyPr/>
          <a:lstStyle/>
          <a:p>
            <a:pPr marL="0" indent="0">
              <a:buNone/>
            </a:pPr>
            <a:r>
              <a:rPr lang="en-GB" sz="3200" dirty="0">
                <a:solidFill>
                  <a:schemeClr val="bg2"/>
                </a:solidFill>
              </a:rPr>
              <a:t>Managing the risks of innovation</a:t>
            </a:r>
          </a:p>
          <a:p>
            <a:r>
              <a:rPr lang="en-GB" sz="3200" dirty="0"/>
              <a:t>Evidence-based approaches to innovation – pedagogic/SOTL literature, evaluation, networks </a:t>
            </a:r>
          </a:p>
          <a:p>
            <a:r>
              <a:rPr lang="en-GB" sz="3200" dirty="0"/>
              <a:t>Ethical and values-based innovation – students as co-creators, duty of care, contingency plans</a:t>
            </a:r>
          </a:p>
          <a:p>
            <a:r>
              <a:rPr lang="en-GB" sz="3200" dirty="0"/>
              <a:t>Professional competence – continuing professional development, scholarship, peer observation. Academics as professional learners. Delay innovation?</a:t>
            </a:r>
          </a:p>
          <a:p>
            <a:pPr marL="0" indent="0">
              <a:buNone/>
            </a:pPr>
            <a:endParaRPr lang="en-GB" sz="3200" dirty="0">
              <a:solidFill>
                <a:schemeClr val="bg2"/>
              </a:solidFill>
            </a:endParaRPr>
          </a:p>
        </p:txBody>
      </p:sp>
    </p:spTree>
    <p:extLst>
      <p:ext uri="{BB962C8B-B14F-4D97-AF65-F5344CB8AC3E}">
        <p14:creationId xmlns:p14="http://schemas.microsoft.com/office/powerpoint/2010/main" val="3088943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69FBB4-2E47-4605-F4FA-294DB6BDFCE7}"/>
              </a:ext>
            </a:extLst>
          </p:cNvPr>
          <p:cNvSpPr>
            <a:spLocks noGrp="1"/>
          </p:cNvSpPr>
          <p:nvPr>
            <p:ph type="ftr" sz="quarter" idx="11"/>
          </p:nvPr>
        </p:nvSpPr>
        <p:spPr>
          <a:xfrm>
            <a:off x="2193925" y="6436800"/>
            <a:ext cx="3528000" cy="216000"/>
          </a:xfrm>
        </p:spPr>
        <p:txBody>
          <a:bodyPr/>
          <a:lstStyle/>
          <a:p>
            <a:r>
              <a:rPr lang="en-GB" dirty="0"/>
              <a:t>Worcester Psychology</a:t>
            </a:r>
          </a:p>
        </p:txBody>
      </p:sp>
      <p:sp>
        <p:nvSpPr>
          <p:cNvPr id="3" name="Slide Number Placeholder 2">
            <a:extLst>
              <a:ext uri="{FF2B5EF4-FFF2-40B4-BE49-F238E27FC236}">
                <a16:creationId xmlns:a16="http://schemas.microsoft.com/office/drawing/2014/main" id="{4BC539B1-3F85-5F79-72DA-C8840AE0FDA8}"/>
              </a:ext>
            </a:extLst>
          </p:cNvPr>
          <p:cNvSpPr>
            <a:spLocks noGrp="1"/>
          </p:cNvSpPr>
          <p:nvPr>
            <p:ph type="sldNum" sz="quarter" idx="12"/>
          </p:nvPr>
        </p:nvSpPr>
        <p:spPr/>
        <p:txBody>
          <a:bodyPr/>
          <a:lstStyle/>
          <a:p>
            <a:fld id="{2987031C-9901-4EF0-9F2F-2A2E1AE069F5}" type="slidenum">
              <a:rPr lang="en-GB" smtClean="0"/>
              <a:t>35</a:t>
            </a:fld>
            <a:endParaRPr lang="en-GB"/>
          </a:p>
        </p:txBody>
      </p:sp>
      <p:sp>
        <p:nvSpPr>
          <p:cNvPr id="4" name="Text Placeholder 3">
            <a:extLst>
              <a:ext uri="{FF2B5EF4-FFF2-40B4-BE49-F238E27FC236}">
                <a16:creationId xmlns:a16="http://schemas.microsoft.com/office/drawing/2014/main" id="{80FC7200-1307-2B32-0543-4CF32FDC9A2A}"/>
              </a:ext>
            </a:extLst>
          </p:cNvPr>
          <p:cNvSpPr>
            <a:spLocks noGrp="1"/>
          </p:cNvSpPr>
          <p:nvPr>
            <p:ph type="body" sz="quarter" idx="13"/>
          </p:nvPr>
        </p:nvSpPr>
        <p:spPr>
          <a:xfrm>
            <a:off x="324000" y="1223999"/>
            <a:ext cx="11148530" cy="4860000"/>
          </a:xfrm>
        </p:spPr>
        <p:txBody>
          <a:bodyPr/>
          <a:lstStyle/>
          <a:p>
            <a:pPr marL="0" indent="0">
              <a:buNone/>
            </a:pPr>
            <a:r>
              <a:rPr lang="en-GB" sz="2800" dirty="0">
                <a:solidFill>
                  <a:schemeClr val="bg2"/>
                </a:solidFill>
              </a:rPr>
              <a:t>Provocation: </a:t>
            </a:r>
          </a:p>
          <a:p>
            <a:endParaRPr lang="en-GB" dirty="0">
              <a:solidFill>
                <a:schemeClr val="bg2"/>
              </a:solidFill>
            </a:endParaRPr>
          </a:p>
          <a:p>
            <a:pPr marL="0" indent="0">
              <a:buNone/>
            </a:pPr>
            <a:r>
              <a:rPr lang="en-GB" sz="2400" dirty="0"/>
              <a:t>We must innovate to create psychology education that is truly inclusive, and prepares students to thrive and make a difference in an uncertain future. We have a responsibility to empower our students with psychological literacy.</a:t>
            </a:r>
          </a:p>
          <a:p>
            <a:endParaRPr lang="en-GB" dirty="0"/>
          </a:p>
        </p:txBody>
      </p:sp>
      <p:pic>
        <p:nvPicPr>
          <p:cNvPr id="3074" name="Picture 2" descr="A black background, with the text 'are you up for the challenge' printed in green and white. ">
            <a:extLst>
              <a:ext uri="{FF2B5EF4-FFF2-40B4-BE49-F238E27FC236}">
                <a16:creationId xmlns:a16="http://schemas.microsoft.com/office/drawing/2014/main" id="{C507FCE2-F927-0E19-8CCB-4BE91B99B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4111" y="3653999"/>
            <a:ext cx="3583778" cy="23891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3D2BCE-B6B2-D387-E864-0E8982622B6E}"/>
              </a:ext>
            </a:extLst>
          </p:cNvPr>
          <p:cNvSpPr txBox="1"/>
          <p:nvPr/>
        </p:nvSpPr>
        <p:spPr>
          <a:xfrm>
            <a:off x="9548037" y="5762847"/>
            <a:ext cx="2190307" cy="673953"/>
          </a:xfrm>
          <a:prstGeom prst="rect">
            <a:avLst/>
          </a:prstGeom>
          <a:noFill/>
        </p:spPr>
        <p:txBody>
          <a:bodyPr wrap="square" lIns="0" tIns="0" rIns="0" bIns="0" rtlCol="0">
            <a:noAutofit/>
          </a:bodyPr>
          <a:lstStyle/>
          <a:p>
            <a:pPr algn="l"/>
            <a:r>
              <a:rPr lang="en-GB" sz="2000" dirty="0">
                <a:solidFill>
                  <a:schemeClr val="tx1"/>
                </a:solidFill>
              </a:rPr>
              <a:t>See also: </a:t>
            </a:r>
            <a:r>
              <a:rPr lang="en-GB" sz="2000" dirty="0">
                <a:solidFill>
                  <a:schemeClr val="tx1"/>
                </a:solidFill>
                <a:hlinkClick r:id="rId3"/>
              </a:rPr>
              <a:t>Cranney et al. (2022)</a:t>
            </a:r>
            <a:endParaRPr lang="en-GB" sz="2000" dirty="0">
              <a:solidFill>
                <a:schemeClr val="tx1"/>
              </a:solidFill>
            </a:endParaRPr>
          </a:p>
        </p:txBody>
      </p:sp>
    </p:spTree>
    <p:extLst>
      <p:ext uri="{BB962C8B-B14F-4D97-AF65-F5344CB8AC3E}">
        <p14:creationId xmlns:p14="http://schemas.microsoft.com/office/powerpoint/2010/main" val="2789711245"/>
      </p:ext>
    </p:extLst>
  </p:cSld>
  <p:clrMapOvr>
    <a:masterClrMapping/>
  </p:clrMapOvr>
  <mc:AlternateContent xmlns:mc="http://schemas.openxmlformats.org/markup-compatibility/2006" xmlns:p14="http://schemas.microsoft.com/office/powerpoint/2010/main">
    <mc:Choice Requires="p14">
      <p:transition spd="slow" p14:dur="2000" advTm="28508"/>
    </mc:Choice>
    <mc:Fallback xmlns="">
      <p:transition spd="slow" advTm="2850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59ABFB1-A226-9808-206D-BC8C0C9FFF9B}"/>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62B1BDCA-F415-0519-E884-24216706B858}"/>
              </a:ext>
            </a:extLst>
          </p:cNvPr>
          <p:cNvSpPr>
            <a:spLocks noGrp="1"/>
          </p:cNvSpPr>
          <p:nvPr>
            <p:ph type="sldNum" sz="quarter" idx="12"/>
          </p:nvPr>
        </p:nvSpPr>
        <p:spPr/>
        <p:txBody>
          <a:bodyPr/>
          <a:lstStyle/>
          <a:p>
            <a:fld id="{2987031C-9901-4EF0-9F2F-2A2E1AE069F5}" type="slidenum">
              <a:rPr lang="en-GB" smtClean="0"/>
              <a:t>36</a:t>
            </a:fld>
            <a:endParaRPr lang="en-GB"/>
          </a:p>
        </p:txBody>
      </p:sp>
      <p:sp>
        <p:nvSpPr>
          <p:cNvPr id="4" name="Text Placeholder 3">
            <a:extLst>
              <a:ext uri="{FF2B5EF4-FFF2-40B4-BE49-F238E27FC236}">
                <a16:creationId xmlns:a16="http://schemas.microsoft.com/office/drawing/2014/main" id="{AB239A2E-F1B2-2470-34A2-1EE790D8F1BA}"/>
              </a:ext>
            </a:extLst>
          </p:cNvPr>
          <p:cNvSpPr>
            <a:spLocks noGrp="1"/>
          </p:cNvSpPr>
          <p:nvPr>
            <p:ph type="body" sz="quarter" idx="13"/>
          </p:nvPr>
        </p:nvSpPr>
        <p:spPr>
          <a:xfrm>
            <a:off x="324000" y="544286"/>
            <a:ext cx="8101543" cy="5539713"/>
          </a:xfrm>
        </p:spPr>
        <p:txBody>
          <a:bodyPr/>
          <a:lstStyle/>
          <a:p>
            <a:pPr marL="0" indent="0">
              <a:buNone/>
            </a:pPr>
            <a:r>
              <a:rPr lang="en-GB" sz="2800" dirty="0">
                <a:solidFill>
                  <a:schemeClr val="bg2"/>
                </a:solidFill>
              </a:rPr>
              <a:t>Actions?</a:t>
            </a:r>
          </a:p>
          <a:p>
            <a:pPr marL="0" indent="0">
              <a:buNone/>
            </a:pPr>
            <a:r>
              <a:rPr lang="en-GB" sz="2400" dirty="0"/>
              <a:t>What were the main learning points for you today?</a:t>
            </a:r>
          </a:p>
          <a:p>
            <a:pPr marL="0" indent="0">
              <a:buNone/>
            </a:pPr>
            <a:r>
              <a:rPr lang="en-GB" sz="2400" dirty="0"/>
              <a:t>What are the good practices you can see in Psychology at Worcester?</a:t>
            </a:r>
          </a:p>
          <a:p>
            <a:pPr marL="0" indent="0">
              <a:buNone/>
            </a:pPr>
            <a:r>
              <a:rPr lang="en-GB" sz="2400" dirty="0"/>
              <a:t>What needs to improve?</a:t>
            </a:r>
          </a:p>
          <a:p>
            <a:pPr marL="0" indent="0">
              <a:buNone/>
            </a:pPr>
            <a:r>
              <a:rPr lang="en-GB" sz="2400" dirty="0"/>
              <a:t>What are you going to do (individually and as a department) – and how?</a:t>
            </a:r>
          </a:p>
          <a:p>
            <a:pPr marL="0" indent="0">
              <a:buNone/>
            </a:pPr>
            <a:r>
              <a:rPr lang="en-GB" sz="2400" dirty="0"/>
              <a:t>How committed are you?</a:t>
            </a:r>
          </a:p>
          <a:p>
            <a:pPr marL="0" indent="0">
              <a:buNone/>
            </a:pPr>
            <a:endParaRPr lang="en-GB" sz="2400" dirty="0"/>
          </a:p>
          <a:p>
            <a:pPr marL="0" indent="0">
              <a:buNone/>
            </a:pPr>
            <a:r>
              <a:rPr lang="en-GB" sz="2400" dirty="0"/>
              <a:t>Take notes on Padlet, and report back.</a:t>
            </a:r>
          </a:p>
          <a:p>
            <a:pPr marL="0" indent="0">
              <a:buNone/>
            </a:pPr>
            <a:endParaRPr lang="en-GB" sz="2800" dirty="0"/>
          </a:p>
        </p:txBody>
      </p:sp>
      <p:sp>
        <p:nvSpPr>
          <p:cNvPr id="5" name="TextBox 4">
            <a:extLst>
              <a:ext uri="{FF2B5EF4-FFF2-40B4-BE49-F238E27FC236}">
                <a16:creationId xmlns:a16="http://schemas.microsoft.com/office/drawing/2014/main" id="{6817A03F-C5FB-C11B-5C4B-97A7574DDFC6}"/>
              </a:ext>
            </a:extLst>
          </p:cNvPr>
          <p:cNvSpPr txBox="1"/>
          <p:nvPr/>
        </p:nvSpPr>
        <p:spPr>
          <a:xfrm>
            <a:off x="8567057" y="1197429"/>
            <a:ext cx="3300943" cy="1262742"/>
          </a:xfrm>
          <a:prstGeom prst="rect">
            <a:avLst/>
          </a:prstGeom>
          <a:noFill/>
        </p:spPr>
        <p:txBody>
          <a:bodyPr wrap="square" lIns="0" tIns="0" rIns="0" bIns="0" rtlCol="0">
            <a:noAutofit/>
          </a:bodyPr>
          <a:lstStyle/>
          <a:p>
            <a:pPr algn="l"/>
            <a:r>
              <a:rPr lang="en-GB" sz="2800" dirty="0">
                <a:solidFill>
                  <a:schemeClr val="tx1"/>
                </a:solidFill>
                <a:hlinkClick r:id="rId2"/>
              </a:rPr>
              <a:t>https://bit.ly/43rEkBB</a:t>
            </a:r>
            <a:r>
              <a:rPr lang="en-GB" sz="2800" dirty="0">
                <a:solidFill>
                  <a:schemeClr val="tx1"/>
                </a:solidFill>
              </a:rPr>
              <a:t> </a:t>
            </a:r>
          </a:p>
        </p:txBody>
      </p:sp>
      <p:pic>
        <p:nvPicPr>
          <p:cNvPr id="6146" name="Picture 2" descr="QR code for this padlet">
            <a:extLst>
              <a:ext uri="{FF2B5EF4-FFF2-40B4-BE49-F238E27FC236}">
                <a16:creationId xmlns:a16="http://schemas.microsoft.com/office/drawing/2014/main" id="{5F9E0DB8-93BF-1EA9-798F-ED719715C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7057" y="2068285"/>
            <a:ext cx="3254829" cy="325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670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817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0AF051-54B9-79E9-3E71-928DB7D462F4}"/>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9703E26A-D341-5186-53D3-401E3D8077C7}"/>
              </a:ext>
            </a:extLst>
          </p:cNvPr>
          <p:cNvSpPr>
            <a:spLocks noGrp="1"/>
          </p:cNvSpPr>
          <p:nvPr>
            <p:ph type="sldNum" sz="quarter" idx="12"/>
          </p:nvPr>
        </p:nvSpPr>
        <p:spPr/>
        <p:txBody>
          <a:bodyPr/>
          <a:lstStyle/>
          <a:p>
            <a:fld id="{2987031C-9901-4EF0-9F2F-2A2E1AE069F5}" type="slidenum">
              <a:rPr lang="en-GB" smtClean="0"/>
              <a:t>4</a:t>
            </a:fld>
            <a:endParaRPr lang="en-GB"/>
          </a:p>
        </p:txBody>
      </p:sp>
      <p:sp>
        <p:nvSpPr>
          <p:cNvPr id="4" name="Text Placeholder 3">
            <a:extLst>
              <a:ext uri="{FF2B5EF4-FFF2-40B4-BE49-F238E27FC236}">
                <a16:creationId xmlns:a16="http://schemas.microsoft.com/office/drawing/2014/main" id="{FD49A83F-0ABD-A88C-ED35-C08415DB0CA5}"/>
              </a:ext>
            </a:extLst>
          </p:cNvPr>
          <p:cNvSpPr>
            <a:spLocks noGrp="1"/>
          </p:cNvSpPr>
          <p:nvPr>
            <p:ph type="body" sz="quarter" idx="13"/>
          </p:nvPr>
        </p:nvSpPr>
        <p:spPr/>
        <p:txBody>
          <a:bodyPr/>
          <a:lstStyle/>
          <a:p>
            <a:pPr marL="0" indent="0">
              <a:buNone/>
            </a:pPr>
            <a:r>
              <a:rPr lang="en-GB" sz="2800" dirty="0">
                <a:solidFill>
                  <a:schemeClr val="bg2"/>
                </a:solidFill>
              </a:rPr>
              <a:t>Continuing the discussion…</a:t>
            </a:r>
          </a:p>
          <a:p>
            <a:r>
              <a:rPr lang="en-GB" sz="2400" dirty="0"/>
              <a:t>What is university education for?</a:t>
            </a:r>
          </a:p>
          <a:p>
            <a:r>
              <a:rPr lang="en-GB" sz="2400" dirty="0"/>
              <a:t>What is the value of studying psychology?</a:t>
            </a:r>
          </a:p>
          <a:p>
            <a:r>
              <a:rPr lang="en-GB" sz="2400" dirty="0"/>
              <a:t>What is great/unique about Worcester psychology graduates?</a:t>
            </a:r>
          </a:p>
          <a:p>
            <a:r>
              <a:rPr lang="en-GB" sz="2400" dirty="0"/>
              <a:t>(How do you know?)</a:t>
            </a:r>
          </a:p>
        </p:txBody>
      </p:sp>
      <p:sp>
        <p:nvSpPr>
          <p:cNvPr id="5" name="TextBox 4">
            <a:extLst>
              <a:ext uri="{FF2B5EF4-FFF2-40B4-BE49-F238E27FC236}">
                <a16:creationId xmlns:a16="http://schemas.microsoft.com/office/drawing/2014/main" id="{953999FF-2A02-3DA6-9A4A-45E7CDBD3CB5}"/>
              </a:ext>
            </a:extLst>
          </p:cNvPr>
          <p:cNvSpPr txBox="1"/>
          <p:nvPr/>
        </p:nvSpPr>
        <p:spPr>
          <a:xfrm>
            <a:off x="7805057" y="871198"/>
            <a:ext cx="3810000" cy="827314"/>
          </a:xfrm>
          <a:prstGeom prst="rect">
            <a:avLst/>
          </a:prstGeom>
          <a:noFill/>
        </p:spPr>
        <p:txBody>
          <a:bodyPr wrap="square" lIns="0" tIns="0" rIns="0" bIns="0" rtlCol="0">
            <a:noAutofit/>
          </a:bodyPr>
          <a:lstStyle/>
          <a:p>
            <a:pPr algn="l"/>
            <a:r>
              <a:rPr lang="en-GB" sz="3200" dirty="0">
                <a:solidFill>
                  <a:schemeClr val="tx1"/>
                </a:solidFill>
                <a:hlinkClick r:id="rId2"/>
              </a:rPr>
              <a:t>https://bit.ly/3CByS3j</a:t>
            </a:r>
            <a:r>
              <a:rPr lang="en-GB" sz="3200" dirty="0">
                <a:solidFill>
                  <a:schemeClr val="tx1"/>
                </a:solidFill>
              </a:rPr>
              <a:t> </a:t>
            </a:r>
          </a:p>
        </p:txBody>
      </p:sp>
      <p:pic>
        <p:nvPicPr>
          <p:cNvPr id="1026" name="Picture 2" descr="QR code for this padlet">
            <a:extLst>
              <a:ext uri="{FF2B5EF4-FFF2-40B4-BE49-F238E27FC236}">
                <a16:creationId xmlns:a16="http://schemas.microsoft.com/office/drawing/2014/main" id="{25FBD478-4619-E050-38CD-656864F29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1143" y="2156486"/>
            <a:ext cx="4103914" cy="4103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226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601CD2-89FD-689A-06B1-8B58755EC3E8}"/>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29534C7E-124A-6E01-2B5B-024521B95092}"/>
              </a:ext>
            </a:extLst>
          </p:cNvPr>
          <p:cNvSpPr>
            <a:spLocks noGrp="1"/>
          </p:cNvSpPr>
          <p:nvPr>
            <p:ph type="sldNum" sz="quarter" idx="12"/>
          </p:nvPr>
        </p:nvSpPr>
        <p:spPr/>
        <p:txBody>
          <a:bodyPr/>
          <a:lstStyle/>
          <a:p>
            <a:fld id="{2987031C-9901-4EF0-9F2F-2A2E1AE069F5}" type="slidenum">
              <a:rPr lang="en-GB" smtClean="0"/>
              <a:t>5</a:t>
            </a:fld>
            <a:endParaRPr lang="en-GB"/>
          </a:p>
        </p:txBody>
      </p:sp>
      <p:sp>
        <p:nvSpPr>
          <p:cNvPr id="4" name="Text Placeholder 3">
            <a:extLst>
              <a:ext uri="{FF2B5EF4-FFF2-40B4-BE49-F238E27FC236}">
                <a16:creationId xmlns:a16="http://schemas.microsoft.com/office/drawing/2014/main" id="{4C175F51-D6CF-79E5-43AB-11AAB91BE9D4}"/>
              </a:ext>
            </a:extLst>
          </p:cNvPr>
          <p:cNvSpPr>
            <a:spLocks noGrp="1"/>
          </p:cNvSpPr>
          <p:nvPr>
            <p:ph type="body" sz="quarter" idx="13"/>
          </p:nvPr>
        </p:nvSpPr>
        <p:spPr>
          <a:xfrm>
            <a:off x="323999" y="1223999"/>
            <a:ext cx="9941229" cy="4860000"/>
          </a:xfrm>
        </p:spPr>
        <p:txBody>
          <a:bodyPr/>
          <a:lstStyle/>
          <a:p>
            <a:pPr marL="0" indent="0">
              <a:buNone/>
            </a:pPr>
            <a:r>
              <a:rPr lang="en-GB" sz="2800" dirty="0">
                <a:solidFill>
                  <a:schemeClr val="bg2"/>
                </a:solidFill>
              </a:rPr>
              <a:t>Why do students choose to study psychology?</a:t>
            </a:r>
          </a:p>
          <a:p>
            <a:pPr marL="0" indent="0">
              <a:buNone/>
            </a:pPr>
            <a:r>
              <a:rPr lang="en-GB" dirty="0" err="1"/>
              <a:t>Augar</a:t>
            </a:r>
            <a:r>
              <a:rPr lang="en-GB" dirty="0"/>
              <a:t> report – subject of </a:t>
            </a:r>
            <a:r>
              <a:rPr lang="en-GB" dirty="0">
                <a:hlinkClick r:id="rId2"/>
              </a:rPr>
              <a:t>little value</a:t>
            </a:r>
            <a:r>
              <a:rPr lang="en-GB" dirty="0"/>
              <a:t>.</a:t>
            </a:r>
          </a:p>
          <a:p>
            <a:pPr marL="0" indent="0">
              <a:buNone/>
            </a:pPr>
            <a:r>
              <a:rPr lang="en-GB" dirty="0"/>
              <a:t>Graduate Outcomes data – relatively low levels of ‘graduate employment’ compared to other subjects. BPS graduate survey – psychology graduates ‘catch up’ on employability within 5 years.</a:t>
            </a:r>
          </a:p>
          <a:p>
            <a:pPr marL="0" indent="0">
              <a:buNone/>
            </a:pPr>
            <a:r>
              <a:rPr lang="en-GB" dirty="0"/>
              <a:t> Around 10-15% of students become psychologists – what about the rest? Health and social care, education, housing, human resources, charitable work…</a:t>
            </a:r>
          </a:p>
          <a:p>
            <a:pPr marL="0" indent="0">
              <a:buNone/>
            </a:pPr>
            <a:r>
              <a:rPr lang="en-GB" dirty="0"/>
              <a:t>Recent debates around “quality of work” not only income and status – e.g. how does work impact on wellbeing?</a:t>
            </a:r>
          </a:p>
          <a:p>
            <a:pPr marL="0" indent="0">
              <a:buNone/>
            </a:pPr>
            <a:r>
              <a:rPr lang="en-GB" dirty="0" err="1"/>
              <a:t>Bromnick</a:t>
            </a:r>
            <a:r>
              <a:rPr lang="en-GB" dirty="0"/>
              <a:t> &amp; Horowitz (2013) – to “make a difference” – it’s not about status or income, but about helping people.</a:t>
            </a:r>
          </a:p>
        </p:txBody>
      </p:sp>
    </p:spTree>
    <p:extLst>
      <p:ext uri="{BB962C8B-B14F-4D97-AF65-F5344CB8AC3E}">
        <p14:creationId xmlns:p14="http://schemas.microsoft.com/office/powerpoint/2010/main" val="1242274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1A51A22-44BB-D49F-3EAA-9AD798BA8AC9}"/>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027A9193-3E91-CB96-216F-2EA554848FE8}"/>
              </a:ext>
            </a:extLst>
          </p:cNvPr>
          <p:cNvSpPr>
            <a:spLocks noGrp="1"/>
          </p:cNvSpPr>
          <p:nvPr>
            <p:ph type="sldNum" sz="quarter" idx="12"/>
          </p:nvPr>
        </p:nvSpPr>
        <p:spPr/>
        <p:txBody>
          <a:bodyPr/>
          <a:lstStyle/>
          <a:p>
            <a:fld id="{2987031C-9901-4EF0-9F2F-2A2E1AE069F5}" type="slidenum">
              <a:rPr lang="en-GB" smtClean="0"/>
              <a:t>6</a:t>
            </a:fld>
            <a:endParaRPr lang="en-GB"/>
          </a:p>
        </p:txBody>
      </p:sp>
      <p:sp>
        <p:nvSpPr>
          <p:cNvPr id="4" name="Text Placeholder 3">
            <a:extLst>
              <a:ext uri="{FF2B5EF4-FFF2-40B4-BE49-F238E27FC236}">
                <a16:creationId xmlns:a16="http://schemas.microsoft.com/office/drawing/2014/main" id="{7C6093F4-7093-DADA-61DC-3B5378737882}"/>
              </a:ext>
            </a:extLst>
          </p:cNvPr>
          <p:cNvSpPr>
            <a:spLocks noGrp="1"/>
          </p:cNvSpPr>
          <p:nvPr>
            <p:ph type="body" sz="quarter" idx="13"/>
          </p:nvPr>
        </p:nvSpPr>
        <p:spPr>
          <a:xfrm>
            <a:off x="335289" y="682132"/>
            <a:ext cx="7596000" cy="559645"/>
          </a:xfrm>
        </p:spPr>
        <p:txBody>
          <a:bodyPr/>
          <a:lstStyle/>
          <a:p>
            <a:pPr marL="0" indent="0">
              <a:buNone/>
            </a:pPr>
            <a:r>
              <a:rPr lang="en-GB" sz="2800" dirty="0">
                <a:solidFill>
                  <a:schemeClr val="bg2"/>
                </a:solidFill>
              </a:rPr>
              <a:t>What is higher education for?</a:t>
            </a:r>
          </a:p>
          <a:p>
            <a:endParaRPr lang="en-GB" dirty="0"/>
          </a:p>
        </p:txBody>
      </p:sp>
      <p:sp>
        <p:nvSpPr>
          <p:cNvPr id="5" name="TextBox 4">
            <a:extLst>
              <a:ext uri="{FF2B5EF4-FFF2-40B4-BE49-F238E27FC236}">
                <a16:creationId xmlns:a16="http://schemas.microsoft.com/office/drawing/2014/main" id="{C9FADA13-10F1-68B3-E53F-0CAC761B46B7}"/>
              </a:ext>
            </a:extLst>
          </p:cNvPr>
          <p:cNvSpPr txBox="1"/>
          <p:nvPr/>
        </p:nvSpPr>
        <p:spPr>
          <a:xfrm>
            <a:off x="686325" y="1668780"/>
            <a:ext cx="3954255" cy="4768020"/>
          </a:xfrm>
          <a:prstGeom prst="rect">
            <a:avLst/>
          </a:prstGeom>
          <a:noFill/>
        </p:spPr>
        <p:txBody>
          <a:bodyPr wrap="square" lIns="0" tIns="0" rIns="0" bIns="0" rtlCol="0">
            <a:noAutofit/>
          </a:bodyPr>
          <a:lstStyle/>
          <a:p>
            <a:r>
              <a:rPr lang="en-AU" sz="2400" dirty="0"/>
              <a:t>“Formal education systems tend to emphasize the acquisition of knowledge to the detriment of other types of learning, but it is vital now to conceive education in a more encompassing fashion.” </a:t>
            </a:r>
            <a:r>
              <a:rPr lang="en-AU" dirty="0"/>
              <a:t>(</a:t>
            </a:r>
            <a:r>
              <a:rPr lang="en-AU" i="1" dirty="0"/>
              <a:t>Learning: The Treasure Within</a:t>
            </a:r>
            <a:r>
              <a:rPr lang="en-AU" dirty="0"/>
              <a:t>, UNESCO, 1996)</a:t>
            </a:r>
            <a:endParaRPr lang="en-GB" dirty="0"/>
          </a:p>
          <a:p>
            <a:pPr algn="l"/>
            <a:endParaRPr lang="en-GB" sz="2000" dirty="0">
              <a:solidFill>
                <a:schemeClr val="tx1"/>
              </a:solidFill>
            </a:endParaRPr>
          </a:p>
        </p:txBody>
      </p:sp>
      <p:sp>
        <p:nvSpPr>
          <p:cNvPr id="6" name="TextBox 5">
            <a:extLst>
              <a:ext uri="{FF2B5EF4-FFF2-40B4-BE49-F238E27FC236}">
                <a16:creationId xmlns:a16="http://schemas.microsoft.com/office/drawing/2014/main" id="{D7B8756F-678F-B27B-3379-013D31965BE0}"/>
              </a:ext>
            </a:extLst>
          </p:cNvPr>
          <p:cNvSpPr txBox="1"/>
          <p:nvPr/>
        </p:nvSpPr>
        <p:spPr>
          <a:xfrm>
            <a:off x="5406954" y="1668780"/>
            <a:ext cx="6098721" cy="4160520"/>
          </a:xfrm>
          <a:prstGeom prst="rect">
            <a:avLst/>
          </a:prstGeom>
          <a:noFill/>
        </p:spPr>
        <p:txBody>
          <a:bodyPr wrap="square" lIns="0" tIns="0" rIns="0" bIns="0" rtlCol="0">
            <a:noAutofit/>
          </a:bodyPr>
          <a:lstStyle/>
          <a:p>
            <a:pPr algn="l"/>
            <a:r>
              <a:rPr lang="en-US" sz="2400" dirty="0"/>
              <a:t>“The aim of education is not only to prepare students for </a:t>
            </a:r>
            <a:r>
              <a:rPr lang="en-US" sz="2400" dirty="0">
                <a:solidFill>
                  <a:schemeClr val="bg2"/>
                </a:solidFill>
              </a:rPr>
              <a:t>productive careers</a:t>
            </a:r>
            <a:r>
              <a:rPr lang="en-US" sz="2400" dirty="0"/>
              <a:t>, but also to enable them to live </a:t>
            </a:r>
            <a:r>
              <a:rPr lang="en-US" sz="2400" dirty="0">
                <a:solidFill>
                  <a:schemeClr val="bg2"/>
                </a:solidFill>
              </a:rPr>
              <a:t>lives of dignity and purpose</a:t>
            </a:r>
            <a:r>
              <a:rPr lang="en-US" sz="2400" dirty="0"/>
              <a:t>; not only to </a:t>
            </a:r>
            <a:r>
              <a:rPr lang="en-US" sz="2400" dirty="0">
                <a:solidFill>
                  <a:schemeClr val="bg2"/>
                </a:solidFill>
              </a:rPr>
              <a:t>generate new knowledge</a:t>
            </a:r>
            <a:r>
              <a:rPr lang="en-US" sz="2400" dirty="0"/>
              <a:t>, but to help shape a citizenry that can promote the </a:t>
            </a:r>
            <a:r>
              <a:rPr lang="en-US" sz="2400" dirty="0">
                <a:solidFill>
                  <a:schemeClr val="bg2"/>
                </a:solidFill>
              </a:rPr>
              <a:t>public good</a:t>
            </a:r>
            <a:r>
              <a:rPr lang="en-US" sz="2400" dirty="0"/>
              <a:t>. Thus, higher education’s vision must be widened if the nation is to be rescued from the problems that threaten to diminish permanently the quality of life.”</a:t>
            </a:r>
          </a:p>
          <a:p>
            <a:pPr algn="l"/>
            <a:r>
              <a:rPr lang="en-US" dirty="0"/>
              <a:t>(Boyer, 1990, p77-78).</a:t>
            </a:r>
            <a:endParaRPr lang="en-GB" sz="2000" dirty="0"/>
          </a:p>
        </p:txBody>
      </p:sp>
    </p:spTree>
    <p:extLst>
      <p:ext uri="{BB962C8B-B14F-4D97-AF65-F5344CB8AC3E}">
        <p14:creationId xmlns:p14="http://schemas.microsoft.com/office/powerpoint/2010/main" val="56791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F4006DA-34E3-BDA3-2FB7-07E6D723D34F}"/>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8B4B8B18-9A1E-7314-A126-0BE80146FC7E}"/>
              </a:ext>
            </a:extLst>
          </p:cNvPr>
          <p:cNvSpPr>
            <a:spLocks noGrp="1"/>
          </p:cNvSpPr>
          <p:nvPr>
            <p:ph type="sldNum" sz="quarter" idx="12"/>
          </p:nvPr>
        </p:nvSpPr>
        <p:spPr/>
        <p:txBody>
          <a:bodyPr/>
          <a:lstStyle/>
          <a:p>
            <a:fld id="{2987031C-9901-4EF0-9F2F-2A2E1AE069F5}" type="slidenum">
              <a:rPr lang="en-GB" smtClean="0"/>
              <a:t>7</a:t>
            </a:fld>
            <a:endParaRPr lang="en-GB"/>
          </a:p>
        </p:txBody>
      </p:sp>
      <p:sp>
        <p:nvSpPr>
          <p:cNvPr id="5" name="Content Placeholder 1">
            <a:extLst>
              <a:ext uri="{FF2B5EF4-FFF2-40B4-BE49-F238E27FC236}">
                <a16:creationId xmlns:a16="http://schemas.microsoft.com/office/drawing/2014/main" id="{BDEB6F34-B639-F9C6-6B7E-AC80A5867C99}"/>
              </a:ext>
            </a:extLst>
          </p:cNvPr>
          <p:cNvSpPr txBox="1">
            <a:spLocks/>
          </p:cNvSpPr>
          <p:nvPr/>
        </p:nvSpPr>
        <p:spPr>
          <a:xfrm>
            <a:off x="442913" y="1989138"/>
            <a:ext cx="11306174" cy="3708400"/>
          </a:xfrm>
          <a:prstGeom prst="rect">
            <a:avLst/>
          </a:prstGeom>
        </p:spPr>
        <p:txBody>
          <a:bodyPr/>
          <a:lstStyle>
            <a:lvl1pPr marL="180000" indent="-180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1pPr>
            <a:lvl2pPr marL="0" indent="0" algn="l" defTabSz="468000" rtl="0" eaLnBrk="1" latinLnBrk="0" hangingPunct="1">
              <a:lnSpc>
                <a:spcPct val="90000"/>
              </a:lnSpc>
              <a:spcBef>
                <a:spcPts val="500"/>
              </a:spcBef>
              <a:spcAft>
                <a:spcPts val="2000"/>
              </a:spcAft>
              <a:buFont typeface="Arial" panose="020B0604020202020204" pitchFamily="34" charset="0"/>
              <a:buNone/>
              <a:tabLst>
                <a:tab pos="468000" algn="l"/>
              </a:tabLst>
              <a:defRPr sz="2500" b="1" kern="1200">
                <a:solidFill>
                  <a:schemeClr val="bg2"/>
                </a:solidFill>
                <a:latin typeface="+mj-lt"/>
                <a:ea typeface="+mn-ea"/>
                <a:cs typeface="+mn-cs"/>
              </a:defRPr>
            </a:lvl2pPr>
            <a:lvl3pPr marL="0" indent="0" algn="l" defTabSz="468000" rtl="0" eaLnBrk="1" latinLnBrk="0" hangingPunct="1">
              <a:lnSpc>
                <a:spcPct val="95000"/>
              </a:lnSpc>
              <a:spcBef>
                <a:spcPts val="500"/>
              </a:spcBef>
              <a:spcAft>
                <a:spcPts val="1000"/>
              </a:spcAft>
              <a:buFont typeface="Arial" panose="020B0604020202020204" pitchFamily="34" charset="0"/>
              <a:buNone/>
              <a:tabLst>
                <a:tab pos="468000" algn="l"/>
              </a:tabLst>
              <a:defRPr sz="2000" b="1" kern="1200">
                <a:solidFill>
                  <a:schemeClr val="tx1"/>
                </a:solidFill>
                <a:latin typeface="+mn-lt"/>
                <a:ea typeface="+mn-ea"/>
                <a:cs typeface="+mn-cs"/>
              </a:defRPr>
            </a:lvl3pPr>
            <a:lvl4pPr marL="288000" indent="-288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3000" kern="1200">
                <a:solidFill>
                  <a:schemeClr val="tx1"/>
                </a:solidFill>
                <a:latin typeface="+mn-lt"/>
                <a:ea typeface="+mn-ea"/>
                <a:cs typeface="+mn-cs"/>
              </a:defRPr>
            </a:lvl4pPr>
            <a:lvl5pPr marL="576000" indent="-288000" algn="l" defTabSz="468000" rtl="0" eaLnBrk="1" latinLnBrk="0" hangingPunct="1">
              <a:lnSpc>
                <a:spcPct val="95000"/>
              </a:lnSpc>
              <a:spcBef>
                <a:spcPts val="500"/>
              </a:spcBef>
              <a:spcAft>
                <a:spcPts val="1000"/>
              </a:spcAft>
              <a:buClr>
                <a:schemeClr val="bg2"/>
              </a:buClr>
              <a:buFont typeface="System Font Regular"/>
              <a:buChar char="–"/>
              <a:tabLst>
                <a:tab pos="468000" algn="l"/>
              </a:tabLst>
              <a:defRPr sz="2000" kern="1200">
                <a:solidFill>
                  <a:schemeClr val="tx1"/>
                </a:solidFill>
                <a:latin typeface="+mn-lt"/>
                <a:ea typeface="+mn-ea"/>
                <a:cs typeface="+mn-cs"/>
              </a:defRPr>
            </a:lvl5pPr>
            <a:lvl6pPr marL="720000" indent="-432000" algn="l" defTabSz="468000" rtl="0" eaLnBrk="1" latinLnBrk="0" hangingPunct="1">
              <a:lnSpc>
                <a:spcPct val="95000"/>
              </a:lnSpc>
              <a:spcBef>
                <a:spcPts val="0"/>
              </a:spcBef>
              <a:spcAft>
                <a:spcPts val="500"/>
              </a:spcAft>
              <a:buClr>
                <a:schemeClr val="bg2"/>
              </a:buClr>
              <a:buFont typeface="System Font Regular"/>
              <a:buChar char="–"/>
              <a:tabLst>
                <a:tab pos="468000" algn="l"/>
              </a:tabLst>
              <a:defRPr sz="3000" kern="1200">
                <a:solidFill>
                  <a:schemeClr val="tx1"/>
                </a:solidFill>
                <a:latin typeface="+mn-lt"/>
                <a:ea typeface="+mn-ea"/>
                <a:cs typeface="+mn-cs"/>
              </a:defRPr>
            </a:lvl6pPr>
            <a:lvl7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7pPr>
            <a:lvl8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8pPr>
            <a:lvl9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9pPr>
          </a:lstStyle>
          <a:p>
            <a:pPr marL="0" indent="0">
              <a:buFont typeface="Arial" panose="020B0604020202020204" pitchFamily="34" charset="0"/>
              <a:buNone/>
              <a:defRPr/>
            </a:pPr>
            <a:r>
              <a:rPr lang="en-GB" sz="2800"/>
              <a:t>What do you think studying a psychology degree does to help students to:</a:t>
            </a:r>
          </a:p>
          <a:p>
            <a:pPr>
              <a:defRPr/>
            </a:pPr>
            <a:r>
              <a:rPr lang="en-GB" sz="2800"/>
              <a:t>Live lives of dignity and purpose?</a:t>
            </a:r>
          </a:p>
          <a:p>
            <a:pPr>
              <a:defRPr/>
            </a:pPr>
            <a:r>
              <a:rPr lang="en-GB" sz="2800"/>
              <a:t>Generate knowledge?</a:t>
            </a:r>
          </a:p>
          <a:p>
            <a:pPr>
              <a:defRPr/>
            </a:pPr>
            <a:r>
              <a:rPr lang="en-GB" sz="2800"/>
              <a:t>Serve humanity?</a:t>
            </a:r>
          </a:p>
          <a:p>
            <a:pPr marL="0" indent="0">
              <a:buFont typeface="Arial" panose="020B0604020202020204" pitchFamily="34" charset="0"/>
              <a:buNone/>
              <a:defRPr/>
            </a:pPr>
            <a:r>
              <a:rPr lang="en-GB" sz="2800"/>
              <a:t>Does your psychology programme promote these aims?</a:t>
            </a:r>
          </a:p>
          <a:p>
            <a:endParaRPr lang="en-GB" dirty="0"/>
          </a:p>
        </p:txBody>
      </p:sp>
      <p:sp>
        <p:nvSpPr>
          <p:cNvPr id="6" name="Title 2">
            <a:extLst>
              <a:ext uri="{FF2B5EF4-FFF2-40B4-BE49-F238E27FC236}">
                <a16:creationId xmlns:a16="http://schemas.microsoft.com/office/drawing/2014/main" id="{96D6C5FF-ED9E-A58C-10E4-54523C8B89E1}"/>
              </a:ext>
            </a:extLst>
          </p:cNvPr>
          <p:cNvSpPr txBox="1">
            <a:spLocks/>
          </p:cNvSpPr>
          <p:nvPr/>
        </p:nvSpPr>
        <p:spPr>
          <a:xfrm>
            <a:off x="442912" y="800100"/>
            <a:ext cx="11306175" cy="1001983"/>
          </a:xfrm>
          <a:prstGeom prst="rect">
            <a:avLst/>
          </a:prstGeom>
        </p:spPr>
        <p:txBody>
          <a:bodyPr>
            <a:normAutofit fontScale="97500"/>
          </a:bodyPr>
          <a:lst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a:lstStyle>
          <a:p>
            <a:r>
              <a:rPr lang="en-GB" sz="2800" dirty="0">
                <a:solidFill>
                  <a:schemeClr val="bg2"/>
                </a:solidFill>
                <a:latin typeface="+mn-lt"/>
              </a:rPr>
              <a:t>Does psychology education achieve these purposes?</a:t>
            </a:r>
          </a:p>
        </p:txBody>
      </p:sp>
    </p:spTree>
    <p:extLst>
      <p:ext uri="{BB962C8B-B14F-4D97-AF65-F5344CB8AC3E}">
        <p14:creationId xmlns:p14="http://schemas.microsoft.com/office/powerpoint/2010/main" val="2804593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3F3AFD-3BDF-1A87-E68B-2661E7713374}"/>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0C0A4D07-3DBB-9706-6D71-A6FD47AA8DD9}"/>
              </a:ext>
            </a:extLst>
          </p:cNvPr>
          <p:cNvSpPr>
            <a:spLocks noGrp="1"/>
          </p:cNvSpPr>
          <p:nvPr>
            <p:ph type="sldNum" sz="quarter" idx="12"/>
          </p:nvPr>
        </p:nvSpPr>
        <p:spPr/>
        <p:txBody>
          <a:bodyPr/>
          <a:lstStyle/>
          <a:p>
            <a:fld id="{2987031C-9901-4EF0-9F2F-2A2E1AE069F5}" type="slidenum">
              <a:rPr lang="en-GB" smtClean="0"/>
              <a:t>8</a:t>
            </a:fld>
            <a:endParaRPr lang="en-GB"/>
          </a:p>
        </p:txBody>
      </p:sp>
      <p:sp>
        <p:nvSpPr>
          <p:cNvPr id="4" name="Text Placeholder 3">
            <a:extLst>
              <a:ext uri="{FF2B5EF4-FFF2-40B4-BE49-F238E27FC236}">
                <a16:creationId xmlns:a16="http://schemas.microsoft.com/office/drawing/2014/main" id="{1F6A72EF-4084-F200-1933-6B104B7ADFA2}"/>
              </a:ext>
            </a:extLst>
          </p:cNvPr>
          <p:cNvSpPr>
            <a:spLocks noGrp="1"/>
          </p:cNvSpPr>
          <p:nvPr>
            <p:ph type="body" sz="quarter" idx="13"/>
          </p:nvPr>
        </p:nvSpPr>
        <p:spPr>
          <a:xfrm>
            <a:off x="324000" y="1223999"/>
            <a:ext cx="10645200" cy="4860000"/>
          </a:xfrm>
        </p:spPr>
        <p:txBody>
          <a:bodyPr/>
          <a:lstStyle/>
          <a:p>
            <a:pPr marL="0" indent="0">
              <a:buNone/>
            </a:pPr>
            <a:r>
              <a:rPr lang="en-GB" sz="2800" dirty="0">
                <a:solidFill>
                  <a:schemeClr val="bg2"/>
                </a:solidFill>
              </a:rPr>
              <a:t>Psychology for a changing world – what is changing?</a:t>
            </a:r>
          </a:p>
          <a:p>
            <a:pPr marL="0" indent="0">
              <a:buNone/>
            </a:pPr>
            <a:endParaRPr lang="en-GB" sz="2800" dirty="0">
              <a:solidFill>
                <a:schemeClr val="bg2"/>
              </a:solidFill>
            </a:endParaRPr>
          </a:p>
        </p:txBody>
      </p:sp>
      <p:sp>
        <p:nvSpPr>
          <p:cNvPr id="7" name="Content Placeholder 1">
            <a:extLst>
              <a:ext uri="{FF2B5EF4-FFF2-40B4-BE49-F238E27FC236}">
                <a16:creationId xmlns:a16="http://schemas.microsoft.com/office/drawing/2014/main" id="{BF4A8CBF-0774-DE9B-F15B-888E640D218B}"/>
              </a:ext>
            </a:extLst>
          </p:cNvPr>
          <p:cNvSpPr txBox="1">
            <a:spLocks/>
          </p:cNvSpPr>
          <p:nvPr/>
        </p:nvSpPr>
        <p:spPr>
          <a:xfrm>
            <a:off x="442913" y="1989137"/>
            <a:ext cx="11306174" cy="4204833"/>
          </a:xfrm>
          <a:prstGeom prst="rect">
            <a:avLst/>
          </a:prstGeom>
        </p:spPr>
        <p:txBody>
          <a:bodyPr>
            <a:normAutofit fontScale="92500" lnSpcReduction="20000"/>
          </a:bodyPr>
          <a:lstStyle>
            <a:lvl1pPr marL="180000" indent="-180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1pPr>
            <a:lvl2pPr marL="0" indent="0" algn="l" defTabSz="468000" rtl="0" eaLnBrk="1" latinLnBrk="0" hangingPunct="1">
              <a:lnSpc>
                <a:spcPct val="90000"/>
              </a:lnSpc>
              <a:spcBef>
                <a:spcPts val="500"/>
              </a:spcBef>
              <a:spcAft>
                <a:spcPts val="2000"/>
              </a:spcAft>
              <a:buFont typeface="Arial" panose="020B0604020202020204" pitchFamily="34" charset="0"/>
              <a:buNone/>
              <a:tabLst>
                <a:tab pos="468000" algn="l"/>
              </a:tabLst>
              <a:defRPr sz="2500" b="1" kern="1200">
                <a:solidFill>
                  <a:schemeClr val="bg2"/>
                </a:solidFill>
                <a:latin typeface="+mj-lt"/>
                <a:ea typeface="+mn-ea"/>
                <a:cs typeface="+mn-cs"/>
              </a:defRPr>
            </a:lvl2pPr>
            <a:lvl3pPr marL="0" indent="0" algn="l" defTabSz="468000" rtl="0" eaLnBrk="1" latinLnBrk="0" hangingPunct="1">
              <a:lnSpc>
                <a:spcPct val="95000"/>
              </a:lnSpc>
              <a:spcBef>
                <a:spcPts val="500"/>
              </a:spcBef>
              <a:spcAft>
                <a:spcPts val="1000"/>
              </a:spcAft>
              <a:buFont typeface="Arial" panose="020B0604020202020204" pitchFamily="34" charset="0"/>
              <a:buNone/>
              <a:tabLst>
                <a:tab pos="468000" algn="l"/>
              </a:tabLst>
              <a:defRPr sz="2000" b="1" kern="1200">
                <a:solidFill>
                  <a:schemeClr val="tx1"/>
                </a:solidFill>
                <a:latin typeface="+mn-lt"/>
                <a:ea typeface="+mn-ea"/>
                <a:cs typeface="+mn-cs"/>
              </a:defRPr>
            </a:lvl3pPr>
            <a:lvl4pPr marL="288000" indent="-288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3000" kern="1200">
                <a:solidFill>
                  <a:schemeClr val="tx1"/>
                </a:solidFill>
                <a:latin typeface="+mn-lt"/>
                <a:ea typeface="+mn-ea"/>
                <a:cs typeface="+mn-cs"/>
              </a:defRPr>
            </a:lvl4pPr>
            <a:lvl5pPr marL="576000" indent="-288000" algn="l" defTabSz="468000" rtl="0" eaLnBrk="1" latinLnBrk="0" hangingPunct="1">
              <a:lnSpc>
                <a:spcPct val="95000"/>
              </a:lnSpc>
              <a:spcBef>
                <a:spcPts val="500"/>
              </a:spcBef>
              <a:spcAft>
                <a:spcPts val="1000"/>
              </a:spcAft>
              <a:buClr>
                <a:schemeClr val="bg2"/>
              </a:buClr>
              <a:buFont typeface="System Font Regular"/>
              <a:buChar char="–"/>
              <a:tabLst>
                <a:tab pos="468000" algn="l"/>
              </a:tabLst>
              <a:defRPr sz="2000" kern="1200">
                <a:solidFill>
                  <a:schemeClr val="tx1"/>
                </a:solidFill>
                <a:latin typeface="+mn-lt"/>
                <a:ea typeface="+mn-ea"/>
                <a:cs typeface="+mn-cs"/>
              </a:defRPr>
            </a:lvl5pPr>
            <a:lvl6pPr marL="720000" indent="-432000" algn="l" defTabSz="468000" rtl="0" eaLnBrk="1" latinLnBrk="0" hangingPunct="1">
              <a:lnSpc>
                <a:spcPct val="95000"/>
              </a:lnSpc>
              <a:spcBef>
                <a:spcPts val="0"/>
              </a:spcBef>
              <a:spcAft>
                <a:spcPts val="500"/>
              </a:spcAft>
              <a:buClr>
                <a:schemeClr val="bg2"/>
              </a:buClr>
              <a:buFont typeface="System Font Regular"/>
              <a:buChar char="–"/>
              <a:tabLst>
                <a:tab pos="468000" algn="l"/>
              </a:tabLst>
              <a:defRPr sz="3000" kern="1200">
                <a:solidFill>
                  <a:schemeClr val="tx1"/>
                </a:solidFill>
                <a:latin typeface="+mn-lt"/>
                <a:ea typeface="+mn-ea"/>
                <a:cs typeface="+mn-cs"/>
              </a:defRPr>
            </a:lvl6pPr>
            <a:lvl7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7pPr>
            <a:lvl8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8pPr>
            <a:lvl9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9pPr>
          </a:lstStyle>
          <a:p>
            <a:pPr marL="0" indent="0">
              <a:buNone/>
            </a:pPr>
            <a:endParaRPr lang="en-GB" dirty="0"/>
          </a:p>
          <a:p>
            <a:r>
              <a:rPr lang="en-GB" sz="2600" dirty="0"/>
              <a:t>Technology including AI</a:t>
            </a:r>
          </a:p>
          <a:p>
            <a:r>
              <a:rPr lang="en-GB" sz="2600" dirty="0"/>
              <a:t>Student expectations and preparation for HE</a:t>
            </a:r>
          </a:p>
          <a:p>
            <a:r>
              <a:rPr lang="en-GB" sz="2600" dirty="0"/>
              <a:t>Increased student diversity</a:t>
            </a:r>
          </a:p>
          <a:p>
            <a:r>
              <a:rPr lang="en-GB" sz="2600" dirty="0"/>
              <a:t>Employment landscape and nature of jobs</a:t>
            </a:r>
          </a:p>
          <a:p>
            <a:r>
              <a:rPr lang="en-GB" sz="2600" dirty="0"/>
              <a:t>Student numbers and graduate numbers</a:t>
            </a:r>
          </a:p>
          <a:p>
            <a:r>
              <a:rPr lang="en-GB" sz="2600" dirty="0"/>
              <a:t>Global issues – climate change, health inequalities, cost of living crisis, etc</a:t>
            </a:r>
          </a:p>
          <a:p>
            <a:r>
              <a:rPr lang="en-GB" sz="2600" dirty="0"/>
              <a:t>The QAA subject benchmark statement for Psychology</a:t>
            </a:r>
          </a:p>
          <a:p>
            <a:r>
              <a:rPr lang="en-GB" sz="2600" dirty="0"/>
              <a:t>…?</a:t>
            </a:r>
          </a:p>
        </p:txBody>
      </p:sp>
    </p:spTree>
    <p:extLst>
      <p:ext uri="{BB962C8B-B14F-4D97-AF65-F5344CB8AC3E}">
        <p14:creationId xmlns:p14="http://schemas.microsoft.com/office/powerpoint/2010/main" val="415144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6453C9-1253-2E23-5E2B-47E0D1D57AD4}"/>
              </a:ext>
            </a:extLst>
          </p:cNvPr>
          <p:cNvSpPr>
            <a:spLocks noGrp="1"/>
          </p:cNvSpPr>
          <p:nvPr>
            <p:ph type="ftr" sz="quarter" idx="11"/>
          </p:nvPr>
        </p:nvSpPr>
        <p:spPr/>
        <p:txBody>
          <a:bodyPr/>
          <a:lstStyle/>
          <a:p>
            <a:r>
              <a:rPr lang="en-GB" dirty="0"/>
              <a:t>Worcester Psychology</a:t>
            </a:r>
          </a:p>
        </p:txBody>
      </p:sp>
      <p:sp>
        <p:nvSpPr>
          <p:cNvPr id="3" name="Slide Number Placeholder 2">
            <a:extLst>
              <a:ext uri="{FF2B5EF4-FFF2-40B4-BE49-F238E27FC236}">
                <a16:creationId xmlns:a16="http://schemas.microsoft.com/office/drawing/2014/main" id="{12983B28-3BE1-7DDD-E691-207DD9034455}"/>
              </a:ext>
            </a:extLst>
          </p:cNvPr>
          <p:cNvSpPr>
            <a:spLocks noGrp="1"/>
          </p:cNvSpPr>
          <p:nvPr>
            <p:ph type="sldNum" sz="quarter" idx="12"/>
          </p:nvPr>
        </p:nvSpPr>
        <p:spPr/>
        <p:txBody>
          <a:bodyPr/>
          <a:lstStyle/>
          <a:p>
            <a:fld id="{2987031C-9901-4EF0-9F2F-2A2E1AE069F5}" type="slidenum">
              <a:rPr lang="en-GB" smtClean="0"/>
              <a:t>9</a:t>
            </a:fld>
            <a:endParaRPr lang="en-GB"/>
          </a:p>
        </p:txBody>
      </p:sp>
      <p:sp>
        <p:nvSpPr>
          <p:cNvPr id="5" name="Title 2">
            <a:extLst>
              <a:ext uri="{FF2B5EF4-FFF2-40B4-BE49-F238E27FC236}">
                <a16:creationId xmlns:a16="http://schemas.microsoft.com/office/drawing/2014/main" id="{A2DC52C0-D2D7-DE64-2C56-0319C958D421}"/>
              </a:ext>
            </a:extLst>
          </p:cNvPr>
          <p:cNvSpPr txBox="1">
            <a:spLocks/>
          </p:cNvSpPr>
          <p:nvPr/>
        </p:nvSpPr>
        <p:spPr>
          <a:xfrm>
            <a:off x="442912" y="800100"/>
            <a:ext cx="11306175" cy="1001983"/>
          </a:xfrm>
          <a:prstGeom prst="rect">
            <a:avLst/>
          </a:prstGeom>
        </p:spPr>
        <p:txBody>
          <a:bodyPr/>
          <a:lst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a:lstStyle>
          <a:p>
            <a:r>
              <a:rPr lang="en-GB" sz="2800" dirty="0">
                <a:solidFill>
                  <a:schemeClr val="bg2"/>
                </a:solidFill>
                <a:latin typeface="+mn-lt"/>
              </a:rPr>
              <a:t>How does HE teaching change?</a:t>
            </a:r>
          </a:p>
        </p:txBody>
      </p:sp>
      <p:sp>
        <p:nvSpPr>
          <p:cNvPr id="6" name="Text Placeholder 3">
            <a:extLst>
              <a:ext uri="{FF2B5EF4-FFF2-40B4-BE49-F238E27FC236}">
                <a16:creationId xmlns:a16="http://schemas.microsoft.com/office/drawing/2014/main" id="{7A4D26DA-A781-DACB-55D7-25B956C309CF}"/>
              </a:ext>
            </a:extLst>
          </p:cNvPr>
          <p:cNvSpPr txBox="1">
            <a:spLocks/>
          </p:cNvSpPr>
          <p:nvPr/>
        </p:nvSpPr>
        <p:spPr>
          <a:xfrm>
            <a:off x="323999" y="1889759"/>
            <a:ext cx="9636429" cy="4194239"/>
          </a:xfrm>
          <a:prstGeom prst="rect">
            <a:avLst/>
          </a:prstGeom>
        </p:spPr>
        <p:txBody>
          <a:bodyPr/>
          <a:lst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 status quo bias: ‘If it </a:t>
            </a:r>
            <a:r>
              <a:rPr lang="en-GB" dirty="0" err="1"/>
              <a:t>ain’t</a:t>
            </a:r>
            <a:r>
              <a:rPr lang="en-GB" dirty="0"/>
              <a:t> broke, don’t fix it’ – our cognitive preference for keeping things the same.</a:t>
            </a:r>
          </a:p>
          <a:p>
            <a:r>
              <a:rPr lang="en-GB" dirty="0">
                <a:hlinkClick r:id="rId2"/>
              </a:rPr>
              <a:t>Fraser (2016)</a:t>
            </a:r>
            <a:r>
              <a:rPr lang="en-GB" dirty="0"/>
              <a:t>: </a:t>
            </a:r>
            <a:r>
              <a:rPr lang="en-GB" dirty="0">
                <a:solidFill>
                  <a:schemeClr val="accent6">
                    <a:lumMod val="50000"/>
                  </a:schemeClr>
                </a:solidFill>
              </a:rPr>
              <a:t>“It’s always been taught like this”.</a:t>
            </a:r>
          </a:p>
          <a:p>
            <a:r>
              <a:rPr lang="en-GB" sz="2400" dirty="0"/>
              <a:t>It doesn’t change very much…unless we decide to change it.</a:t>
            </a:r>
          </a:p>
          <a:p>
            <a:pPr marL="0" indent="0">
              <a:buNone/>
            </a:pPr>
            <a:r>
              <a:rPr lang="en-GB" sz="2400" dirty="0">
                <a:hlinkClick r:id="rId3"/>
              </a:rPr>
              <a:t>Hulme &amp; </a:t>
            </a:r>
            <a:r>
              <a:rPr lang="en-GB" sz="2400" dirty="0" err="1">
                <a:hlinkClick r:id="rId3"/>
              </a:rPr>
              <a:t>Winstone</a:t>
            </a:r>
            <a:r>
              <a:rPr lang="en-GB" sz="2400" dirty="0">
                <a:hlinkClick r:id="rId3"/>
              </a:rPr>
              <a:t> (2017) </a:t>
            </a:r>
            <a:r>
              <a:rPr lang="en-GB" sz="2400" dirty="0"/>
              <a:t>– change is driven by needs to be inclusive, preparing graduates, changing world, student engagement. It can feel risky…but there are ways of managing risks.</a:t>
            </a:r>
            <a:endParaRPr lang="en-GB" dirty="0"/>
          </a:p>
        </p:txBody>
      </p:sp>
    </p:spTree>
    <p:extLst>
      <p:ext uri="{BB962C8B-B14F-4D97-AF65-F5344CB8AC3E}">
        <p14:creationId xmlns:p14="http://schemas.microsoft.com/office/powerpoint/2010/main" val="207994249"/>
      </p:ext>
    </p:extLst>
  </p:cSld>
  <p:clrMapOvr>
    <a:masterClrMapping/>
  </p:clrMapOvr>
</p:sld>
</file>

<file path=ppt/theme/theme1.xml><?xml version="1.0" encoding="utf-8"?>
<a:theme xmlns:a="http://schemas.openxmlformats.org/drawingml/2006/main" name="Office Theme">
  <a:themeElements>
    <a:clrScheme name="NTU">
      <a:dk1>
        <a:srgbClr val="002B4B"/>
      </a:dk1>
      <a:lt1>
        <a:sysClr val="window" lastClr="FFFFFF"/>
      </a:lt1>
      <a:dk2>
        <a:srgbClr val="8D044E"/>
      </a:dk2>
      <a:lt2>
        <a:srgbClr val="E5005B"/>
      </a:lt2>
      <a:accent1>
        <a:srgbClr val="FFD500"/>
      </a:accent1>
      <a:accent2>
        <a:srgbClr val="6B8B9E"/>
      </a:accent2>
      <a:accent3>
        <a:srgbClr val="9DC41A"/>
      </a:accent3>
      <a:accent4>
        <a:srgbClr val="63C2CD"/>
      </a:accent4>
      <a:accent5>
        <a:srgbClr val="D7510C"/>
      </a:accent5>
      <a:accent6>
        <a:srgbClr val="AAC7D8"/>
      </a:accent6>
      <a:hlink>
        <a:srgbClr val="002B4B"/>
      </a:hlink>
      <a:folHlink>
        <a:srgbClr val="002B4B"/>
      </a:folHlink>
    </a:clrScheme>
    <a:fontScheme name="NTU">
      <a:majorFont>
        <a:latin typeface="Cambr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alpha val="75000"/>
          </a:schemeClr>
        </a:solidFill>
        <a:ln>
          <a:noFill/>
        </a:ln>
      </a:spPr>
      <a:bodyPr lIns="36000" tIns="36000" rIns="36000" bIns="36000" rtlCol="0" anchor="ctr"/>
      <a:lstStyle>
        <a:defPPr algn="ctr">
          <a:defRPr sz="2000" b="1" dirty="0"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2000" dirty="0">
            <a:solidFill>
              <a:schemeClr val="tx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2592</Words>
  <Application>Microsoft Office PowerPoint</Application>
  <PresentationFormat>Widescreen</PresentationFormat>
  <Paragraphs>251</Paragraphs>
  <Slides>37</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-apple-system</vt:lpstr>
      <vt:lpstr>System Font Regular</vt:lpstr>
      <vt:lpstr>Arial</vt:lpstr>
      <vt:lpstr>Calibri</vt:lpstr>
      <vt:lpstr>Cambria</vt:lpstr>
      <vt:lpstr>Wingdings</vt:lpstr>
      <vt:lpstr>Office Theme</vt:lpstr>
      <vt:lpstr>Engaging students with Psychology: Active, inspirational learning for diverse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Draft subject benchmark – purpose of studying psychology</vt:lpstr>
      <vt:lpstr>Implications</vt:lpstr>
      <vt:lpstr>Implications</vt:lpstr>
      <vt:lpstr>Constructive alignment</vt:lpstr>
      <vt:lpstr>Problem-based learning activity</vt:lpstr>
      <vt:lpstr>Reflections on PBL</vt:lpstr>
      <vt:lpstr>My reflections on PBL from teaching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Klair Clarke</dc:creator>
  <cp:lastModifiedBy>Ward, Laura</cp:lastModifiedBy>
  <cp:revision>45</cp:revision>
  <dcterms:created xsi:type="dcterms:W3CDTF">2019-08-05T19:02:23Z</dcterms:created>
  <dcterms:modified xsi:type="dcterms:W3CDTF">2025-04-28T10:13:18Z</dcterms:modified>
</cp:coreProperties>
</file>