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7" r:id="rId17"/>
    <p:sldId id="296"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3FE24-ADD8-4C46-8F62-C0D86BD5BEE0}" v="1729" dt="2023-06-01T17:32:02.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74971" autoAdjust="0"/>
  </p:normalViewPr>
  <p:slideViewPr>
    <p:cSldViewPr snapToGrid="0">
      <p:cViewPr varScale="1">
        <p:scale>
          <a:sx n="83" d="100"/>
          <a:sy n="83" d="100"/>
        </p:scale>
        <p:origin x="2232"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effectLst/>
                <a:latin typeface="-apple-system"/>
              </a:rPr>
            </a:br>
            <a:endParaRPr lang="en-US" b="0" i="0" dirty="0">
              <a:effectLst/>
              <a:latin typeface="-apple-system"/>
            </a:endParaRPr>
          </a:p>
          <a:p>
            <a:pPr algn="l" fontAlgn="base"/>
            <a:r>
              <a:rPr lang="en-US" sz="1800" b="0" i="0" dirty="0">
                <a:solidFill>
                  <a:srgbClr val="000000"/>
                </a:solidFill>
                <a:effectLst/>
                <a:latin typeface="Calibri" panose="020F0502020204030204" pitchFamily="34" charset="0"/>
              </a:rPr>
              <a:t>Suggested title: Belonging, being, and becoming: Exploring possible selves through the transitions into, through, and beyond higher education.</a:t>
            </a:r>
          </a:p>
          <a:p>
            <a:pPr algn="l" fontAlgn="base"/>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algn="l" fontAlgn="base"/>
            <a:r>
              <a:rPr lang="en-US" sz="1800" b="0" i="0" dirty="0">
                <a:solidFill>
                  <a:srgbClr val="000000"/>
                </a:solidFill>
                <a:effectLst/>
                <a:latin typeface="Calibri" panose="020F0502020204030204" pitchFamily="34" charset="0"/>
              </a:rPr>
              <a:t>Suggested abstract:</a:t>
            </a:r>
          </a:p>
          <a:p>
            <a:r>
              <a:rPr lang="en-US" sz="1800" b="0" i="0" dirty="0">
                <a:solidFill>
                  <a:srgbClr val="000000"/>
                </a:solidFill>
                <a:effectLst/>
                <a:latin typeface="Calibri" panose="020F0502020204030204" pitchFamily="34" charset="0"/>
              </a:rPr>
              <a:t>Most students start university during their 'emerging adulthood' developmental stage, a time when they are exploring who they are, and who they want to be. The changed lifestyle and new social groups that they encounter on the transition to university can open up new reflections on their current identity, and on who they might become in the future. Applying the theoretical perspectives of social identity theory and possible selves theory, Julie will introduce us to new ways of motivating students and thinking about graduate employability through facilitating students to explore new possible selves within the classroom and curriculum.</a:t>
            </a:r>
          </a:p>
          <a:p>
            <a:endParaRPr lang="en-US" sz="1800" b="0" i="0" dirty="0">
              <a:solidFill>
                <a:srgbClr val="000000"/>
              </a:solidFill>
              <a:effectLst/>
              <a:latin typeface="Calibri" panose="020F0502020204030204" pitchFamily="34" charset="0"/>
            </a:endParaRPr>
          </a:p>
          <a:p>
            <a:pPr algn="ctr">
              <a:lnSpc>
                <a:spcPts val="1200"/>
              </a:lnSpc>
            </a:pPr>
            <a:r>
              <a:rPr lang="en-US" sz="1800" b="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Time</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b="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Duration</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b="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(mins)</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b="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Task</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b="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Speaker</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b="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HKT</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b="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GMT</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1600 - 1603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0900 - 0903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Introduction</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MC (Mia Leung &amp; Elizabeth Wong)</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1603 - 1607</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0903 - 0907</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4</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Presentation of Appreciation Certificates</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00B0F0"/>
                </a:solidFill>
                <a:effectLst/>
                <a:latin typeface="Calibri" panose="020F0502020204030204" pitchFamily="34" charset="0"/>
                <a:ea typeface="PMingLiU" panose="020B0604030504040204" pitchFamily="18" charset="-120"/>
                <a:cs typeface="Arial" panose="020B0604020202020204" pitchFamily="34" charset="0"/>
              </a:rPr>
              <a:t>Prof. Cecilia Chan </a:t>
            </a:r>
            <a:r>
              <a:rPr lang="en-US" sz="1800" kern="100" dirty="0">
                <a:effectLst/>
                <a:latin typeface="Calibri" panose="020F0502020204030204" pitchFamily="34" charset="0"/>
                <a:ea typeface="PMingLiU" panose="020B0604030504040204" pitchFamily="18" charset="-120"/>
                <a:cs typeface="Arial" panose="020B0604020202020204" pitchFamily="34" charset="0"/>
              </a:rPr>
              <a:t>-&gt; by Dr. Benjamin Chan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BF8F00"/>
                </a:solidFill>
                <a:effectLst/>
                <a:latin typeface="Calibri" panose="020F0502020204030204" pitchFamily="34" charset="0"/>
                <a:ea typeface="PMingLiU" panose="020B0604030504040204" pitchFamily="18" charset="-120"/>
                <a:cs typeface="Arial" panose="020B0604020202020204" pitchFamily="34" charset="0"/>
              </a:rPr>
              <a:t>Prof. Julie Hulme </a:t>
            </a:r>
            <a:r>
              <a:rPr lang="en-US" sz="1800" kern="100" dirty="0">
                <a:effectLst/>
                <a:latin typeface="Calibri" panose="020F0502020204030204" pitchFamily="34" charset="0"/>
                <a:ea typeface="PMingLiU" panose="020B0604030504040204" pitchFamily="18" charset="-120"/>
                <a:cs typeface="Arial" panose="020B0604020202020204" pitchFamily="34" charset="0"/>
              </a:rPr>
              <a:t>-&gt; by Dr. Benjamin Chan</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Group Photo</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MC (Elizabeth Wong)</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Dean with </a:t>
            </a:r>
            <a:r>
              <a:rPr lang="en-US" sz="1800" kern="100" dirty="0">
                <a:solidFill>
                  <a:srgbClr val="00B0F0"/>
                </a:solidFill>
                <a:effectLst/>
                <a:latin typeface="Calibri" panose="020F0502020204030204" pitchFamily="34" charset="0"/>
                <a:ea typeface="PMingLiU" panose="020B0604030504040204" pitchFamily="18" charset="-120"/>
                <a:cs typeface="Arial" panose="020B0604020202020204" pitchFamily="34" charset="0"/>
              </a:rPr>
              <a:t>Cecilia </a:t>
            </a:r>
            <a:r>
              <a:rPr lang="en-US" sz="1800" kern="100" dirty="0">
                <a:effectLst/>
                <a:latin typeface="Calibri" panose="020F0502020204030204" pitchFamily="34" charset="0"/>
                <a:ea typeface="PMingLiU" panose="020B0604030504040204" pitchFamily="18" charset="-120"/>
                <a:cs typeface="Arial" panose="020B0604020202020204" pitchFamily="34" charset="0"/>
                <a:sym typeface="Wingdings" panose="05000000000000000000" pitchFamily="2" charset="2"/>
              </a:rPr>
              <a:t></a:t>
            </a:r>
            <a:r>
              <a:rPr lang="en-US" sz="1800" kern="100" dirty="0">
                <a:effectLst/>
                <a:latin typeface="Calibri" panose="020F0502020204030204" pitchFamily="34" charset="0"/>
                <a:ea typeface="PMingLiU" panose="020B0604030504040204" pitchFamily="18" charset="-120"/>
                <a:cs typeface="Arial" panose="020B0604020202020204" pitchFamily="34" charset="0"/>
              </a:rPr>
              <a:t> </a:t>
            </a:r>
            <a:r>
              <a:rPr lang="en-US" sz="1800" kern="100" dirty="0">
                <a:solidFill>
                  <a:srgbClr val="BF8F00"/>
                </a:solidFill>
                <a:effectLst/>
                <a:latin typeface="Calibri" panose="020F0502020204030204" pitchFamily="34" charset="0"/>
                <a:ea typeface="PMingLiU" panose="020B0604030504040204" pitchFamily="18" charset="-120"/>
                <a:cs typeface="Arial" panose="020B0604020202020204" pitchFamily="34" charset="0"/>
              </a:rPr>
              <a:t>Julie </a:t>
            </a:r>
            <a:r>
              <a:rPr lang="en-US" sz="1800" kern="100" dirty="0">
                <a:effectLst/>
                <a:latin typeface="Calibri" panose="020F0502020204030204" pitchFamily="34" charset="0"/>
                <a:ea typeface="PMingLiU" panose="020B0604030504040204" pitchFamily="18" charset="-120"/>
                <a:cs typeface="Arial" panose="020B0604020202020204" pitchFamily="34" charset="0"/>
              </a:rPr>
              <a:t>(</a:t>
            </a:r>
            <a:r>
              <a:rPr lang="en-US" sz="1800" i="1" kern="100" dirty="0">
                <a:effectLst/>
                <a:latin typeface="Calibri" panose="020F0502020204030204" pitchFamily="34" charset="0"/>
                <a:ea typeface="PMingLiU" panose="020B0604030504040204" pitchFamily="18" charset="-120"/>
                <a:cs typeface="Arial" panose="020B0604020202020204" pitchFamily="34" charset="0"/>
              </a:rPr>
              <a:t>individually</a:t>
            </a:r>
            <a:r>
              <a:rPr lang="en-US" sz="1800" kern="100" dirty="0">
                <a:effectLst/>
                <a:latin typeface="Calibri" panose="020F0502020204030204" pitchFamily="34" charset="0"/>
                <a:ea typeface="PMingLiU" panose="020B0604030504040204" pitchFamily="18" charset="-120"/>
                <a:cs typeface="Arial" panose="020B0604020202020204" pitchFamily="34" charset="0"/>
              </a:rPr>
              <a:t>)</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Dean with </a:t>
            </a:r>
            <a:r>
              <a:rPr lang="en-US" sz="1800" kern="100" dirty="0">
                <a:solidFill>
                  <a:srgbClr val="00B0F0"/>
                </a:solidFill>
                <a:effectLst/>
                <a:latin typeface="Calibri" panose="020F0502020204030204" pitchFamily="34" charset="0"/>
                <a:ea typeface="PMingLiU" panose="020B0604030504040204" pitchFamily="18" charset="-120"/>
                <a:cs typeface="Arial" panose="020B0604020202020204" pitchFamily="34" charset="0"/>
              </a:rPr>
              <a:t>Cecilia </a:t>
            </a:r>
            <a:r>
              <a:rPr lang="en-US" sz="1800" kern="100" dirty="0">
                <a:effectLst/>
                <a:latin typeface="Calibri" panose="020F0502020204030204" pitchFamily="34" charset="0"/>
                <a:ea typeface="PMingLiU" panose="020B0604030504040204" pitchFamily="18" charset="-120"/>
                <a:cs typeface="Arial" panose="020B0604020202020204" pitchFamily="34" charset="0"/>
              </a:rPr>
              <a:t>&amp; </a:t>
            </a:r>
            <a:r>
              <a:rPr lang="en-US" sz="1800" kern="100" dirty="0">
                <a:solidFill>
                  <a:srgbClr val="BF8F00"/>
                </a:solidFill>
                <a:effectLst/>
                <a:latin typeface="Calibri" panose="020F0502020204030204" pitchFamily="34" charset="0"/>
                <a:ea typeface="PMingLiU" panose="020B0604030504040204" pitchFamily="18" charset="-120"/>
                <a:cs typeface="Arial" panose="020B0604020202020204" pitchFamily="34" charset="0"/>
              </a:rPr>
              <a:t>Julie</a:t>
            </a:r>
            <a:r>
              <a:rPr lang="en-US" sz="1800" kern="100" dirty="0">
                <a:effectLst/>
                <a:latin typeface="Calibri" panose="020F0502020204030204" pitchFamily="34" charset="0"/>
                <a:ea typeface="PMingLiU" panose="020B0604030504040204" pitchFamily="18" charset="-120"/>
                <a:cs typeface="Arial" panose="020B0604020202020204" pitchFamily="34" charset="0"/>
              </a:rPr>
              <a:t>; joined by Doug &amp; Kathy</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1607 - 1610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0907 - 0910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Introduction to Speaker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r>
              <a:rPr lang="en-US" sz="1800" kern="100" dirty="0">
                <a:effectLst/>
                <a:latin typeface="Calibri" panose="020F0502020204030204" pitchFamily="34" charset="0"/>
                <a:ea typeface="PMingLiU" panose="020B0604030504040204" pitchFamily="18" charset="-120"/>
                <a:cs typeface="Arial" panose="020B0604020202020204" pitchFamily="34" charset="0"/>
              </a:rPr>
              <a:t>MC (Elizabeth Wong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1610 - 1640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0910 - 0940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30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just"/>
            <a:r>
              <a:rPr lang="en-US" sz="1800" b="1" i="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Keynote 1</a:t>
            </a:r>
            <a:r>
              <a:rPr lang="en-US" sz="1800"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 “Accrediting competency for future readiness”.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00B0F0"/>
                </a:solidFill>
                <a:effectLst/>
                <a:latin typeface="Calibri" panose="020F0502020204030204" pitchFamily="34" charset="0"/>
                <a:ea typeface="PMingLiU" panose="020B0604030504040204" pitchFamily="18" charset="-120"/>
                <a:cs typeface="Arial" panose="020B0604020202020204" pitchFamily="34" charset="0"/>
              </a:rPr>
              <a:t>Prof. Cecilia Chan</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1640 - 1643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0940 - 0943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Introduction to Speaker</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MC (Mia Leung)</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1643 - 1713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0943 - 1013</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30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b="1" i="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Keynote 2</a:t>
            </a:r>
            <a:r>
              <a:rPr lang="en-US" sz="1800"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 “Belonging, being, and becoming: Exploring possible selves through the transitions into, through, and beyond higher education.”</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BF8F00"/>
                </a:solidFill>
                <a:effectLst/>
                <a:latin typeface="Calibri" panose="020F0502020204030204" pitchFamily="34" charset="0"/>
                <a:ea typeface="PMingLiU" panose="020B0604030504040204" pitchFamily="18" charset="-120"/>
                <a:cs typeface="Arial" panose="020B0604020202020204" pitchFamily="34" charset="0"/>
              </a:rPr>
              <a:t>Prof. Julie Hulme (30 mins)</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1713 - 1715</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1013 - 1015</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2</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Introduction to Q&amp;A Session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MC (Mia Leung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1715 - 1730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1015 - 1030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15</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b="1" i="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Q&amp;A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Dr. Kathleen </a:t>
            </a:r>
            <a:r>
              <a:rPr lang="en-US" sz="1800" kern="100" dirty="0" err="1">
                <a:solidFill>
                  <a:srgbClr val="000000"/>
                </a:solidFill>
                <a:effectLst/>
                <a:latin typeface="Calibri" panose="020F0502020204030204" pitchFamily="34" charset="0"/>
                <a:ea typeface="PMingLiU" panose="020B0604030504040204" pitchFamily="18" charset="-120"/>
                <a:cs typeface="Arial" panose="020B0604020202020204" pitchFamily="34" charset="0"/>
              </a:rPr>
              <a:t>Chim</a:t>
            </a:r>
            <a:r>
              <a:rPr lang="en-US" sz="1800"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Dr. Doug Cole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1730 - 1731</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1030 - 1031</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Introduction to Closing Remark guest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MC (Mia Leung)</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1731 - 1736</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1031 - 1037</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6</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b="1" i="1"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Closing Speech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Arial" panose="020B0604020202020204" pitchFamily="34" charset="0"/>
              </a:rPr>
              <a:t>Prof. Ricky Kwok</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1736 - 1738</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1037 - 1038</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solidFill>
                  <a:srgbClr val="000000"/>
                </a:solidFill>
                <a:effectLst/>
                <a:latin typeface="Calibri" panose="020F0502020204030204" pitchFamily="34" charset="0"/>
                <a:ea typeface="PMingLiU" panose="020B0604030504040204" pitchFamily="18" charset="-120"/>
                <a:cs typeface="Calibri" panose="020F0502020204030204" pitchFamily="34" charset="0"/>
              </a:rPr>
              <a:t>1</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Closing </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MC (Elizabeth Wong)</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1738 - 1740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1038 - 1040</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gn="ctr">
              <a:lnSpc>
                <a:spcPts val="1200"/>
              </a:lnSpc>
            </a:pPr>
            <a:r>
              <a:rPr lang="en-US" sz="1800" kern="100" dirty="0">
                <a:effectLst/>
                <a:latin typeface="Calibri" panose="020F0502020204030204" pitchFamily="34" charset="0"/>
                <a:ea typeface="PMingLiU" panose="020B0604030504040204" pitchFamily="18" charset="-120"/>
                <a:cs typeface="Arial" panose="020B0604020202020204" pitchFamily="34" charset="0"/>
              </a:rPr>
              <a:t>2</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pPr>
              <a:lnSpc>
                <a:spcPts val="1200"/>
              </a:lnSpc>
            </a:pPr>
            <a:r>
              <a:rPr lang="en-US" sz="1800" i="1" kern="100" dirty="0">
                <a:effectLst/>
                <a:latin typeface="Calibri" panose="020F0502020204030204" pitchFamily="34" charset="0"/>
                <a:ea typeface="PMingLiU" panose="020B0604030504040204" pitchFamily="18" charset="-120"/>
                <a:cs typeface="Arial" panose="020B0604020202020204" pitchFamily="34" charset="0"/>
              </a:rPr>
              <a:t>Buffer</a:t>
            </a:r>
            <a:endParaRPr lang="en-GB" sz="1800" kern="100" dirty="0">
              <a:effectLst/>
              <a:latin typeface="Calibri" panose="020F0502020204030204" pitchFamily="34" charset="0"/>
              <a:ea typeface="PMingLiU" panose="020B0604030504040204" pitchFamily="18" charset="-120"/>
              <a:cs typeface="Arial" panose="020B0604020202020204" pitchFamily="34" charset="0"/>
            </a:endParaRPr>
          </a:p>
          <a:p>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r>
              <a:rPr lang="en-US" b="0" i="0" dirty="0">
                <a:effectLst/>
                <a:latin typeface="-apple-system"/>
              </a:rPr>
              <a:t>up, please do invite them! I've scheduled a 90 minute session to ensure we have plenty of time for discussion, but please don't be put off if you can only attend for part of it.</a:t>
            </a: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60435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5</a:t>
            </a:fld>
            <a:endParaRPr lang="en-GB"/>
          </a:p>
        </p:txBody>
      </p:sp>
    </p:spTree>
    <p:extLst>
      <p:ext uri="{BB962C8B-B14F-4D97-AF65-F5344CB8AC3E}">
        <p14:creationId xmlns:p14="http://schemas.microsoft.com/office/powerpoint/2010/main" val="3664121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nk.springer.com/referenceworkentry/10.1007/978-3-030-26248-8_42-2"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0309877X.2018.1490702" TargetMode="Externa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hyperlink" Target="https://journals.sagepub.com/doi/abs/10.1177/1521025115575914" TargetMode="External"/><Relationship Id="rId5" Type="http://schemas.openxmlformats.org/officeDocument/2006/relationships/hyperlink" Target="https://www.advance-he.ac.uk/knowledge-hub/building-student-engagement-and-belonging-higher-education-time-change-final-report" TargetMode="External"/><Relationship Id="rId4" Type="http://schemas.openxmlformats.org/officeDocument/2006/relationships/hyperlink" Target="https://eprints.qut.edu.au/2429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andfonline.com/doi/full/10.1080/09687599.2021.1907549"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dvance-he.ac.uk/knowledge-hub/tackling-transition-stem-discipline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53841/bpsptr.2019.25.1.4"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nk.springer.com/chapter/10.1007/978-3-030-20824-0_10"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44393" y="656622"/>
            <a:ext cx="8865155" cy="3025422"/>
          </a:xfrm>
        </p:spPr>
        <p:txBody>
          <a:bodyPr/>
          <a:lstStyle/>
          <a:p>
            <a:r>
              <a:rPr lang="en-GB" dirty="0"/>
              <a:t>Belonging, being, and becoming: Exploring possible selves through the transitions into, through, and beyond higher education</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44393" y="4447644"/>
            <a:ext cx="7503607" cy="540000"/>
          </a:xfrm>
        </p:spPr>
        <p:txBody>
          <a:bodyPr/>
          <a:lstStyle/>
          <a:p>
            <a:r>
              <a:rPr lang="en-GB" dirty="0"/>
              <a:t>Prof Julie Hulme (she/her)</a:t>
            </a:r>
          </a:p>
          <a:p>
            <a:r>
              <a:rPr lang="en-GB" dirty="0">
                <a:hlinkClick r:id="rId3">
                  <a:extLst>
                    <a:ext uri="{A12FA001-AC4F-418D-AE19-62706E023703}">
                      <ahyp:hlinkClr xmlns:ahyp="http://schemas.microsoft.com/office/drawing/2018/hyperlinkcolor" val="tx"/>
                    </a:ext>
                  </a:extLst>
                </a:hlinkClick>
              </a:rPr>
              <a:t>Julie.Hulme@ntu.ac.uk</a:t>
            </a:r>
            <a:r>
              <a:rPr lang="en-GB" dirty="0"/>
              <a:t>; @JulieH_Psyc</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3625A6-991C-50E5-208D-5399B6034622}"/>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9C99CA70-92AA-89DB-0EDD-60714BAC9FC8}"/>
              </a:ext>
            </a:extLst>
          </p:cNvPr>
          <p:cNvSpPr>
            <a:spLocks noGrp="1"/>
          </p:cNvSpPr>
          <p:nvPr>
            <p:ph type="sldNum" sz="quarter" idx="12"/>
          </p:nvPr>
        </p:nvSpPr>
        <p:spPr/>
        <p:txBody>
          <a:bodyPr/>
          <a:lstStyle/>
          <a:p>
            <a:fld id="{2987031C-9901-4EF0-9F2F-2A2E1AE069F5}" type="slidenum">
              <a:rPr lang="en-GB" smtClean="0"/>
              <a:t>10</a:t>
            </a:fld>
            <a:endParaRPr lang="en-GB"/>
          </a:p>
        </p:txBody>
      </p:sp>
      <p:sp>
        <p:nvSpPr>
          <p:cNvPr id="5" name="Title 1">
            <a:extLst>
              <a:ext uri="{FF2B5EF4-FFF2-40B4-BE49-F238E27FC236}">
                <a16:creationId xmlns:a16="http://schemas.microsoft.com/office/drawing/2014/main" id="{CDA6B1D8-DF92-901C-AEB8-FBA215EEF0FA}"/>
              </a:ext>
            </a:extLst>
          </p:cNvPr>
          <p:cNvSpPr txBox="1">
            <a:spLocks/>
          </p:cNvSpPr>
          <p:nvPr/>
        </p:nvSpPr>
        <p:spPr>
          <a:xfrm>
            <a:off x="457199" y="656343"/>
            <a:ext cx="8229600" cy="708025"/>
          </a:xfrm>
          <a:prstGeom prst="rect">
            <a:avLst/>
          </a:prstGeom>
        </p:spPr>
        <p:txBody>
          <a:bodyPr/>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r>
              <a:rPr lang="en-US" altLang="en-US" dirty="0">
                <a:solidFill>
                  <a:schemeClr val="bg2"/>
                </a:solidFill>
                <a:latin typeface="+mn-lt"/>
                <a:cs typeface="Palatino Linotype" panose="02040502050505030304" pitchFamily="18" charset="0"/>
              </a:rPr>
              <a:t>Student skills perceptions</a:t>
            </a:r>
            <a:endParaRPr lang="en-AU" altLang="en-US" dirty="0">
              <a:solidFill>
                <a:schemeClr val="bg2"/>
              </a:solidFill>
              <a:latin typeface="+mn-lt"/>
              <a:cs typeface="Palatino Linotype" panose="02040502050505030304" pitchFamily="18" charset="0"/>
            </a:endParaRPr>
          </a:p>
        </p:txBody>
      </p:sp>
      <p:pic>
        <p:nvPicPr>
          <p:cNvPr id="6" name="Content Placeholder 3" descr="Figure 1 from Winstone &amp; Hulme (2019) chapter - shows that students' confidence about some academic skills (such as note taking, using appropriate referencing format) increases during the first year of study, whereas for other skills (such as maintaining attendance, keeping up with reading), confidence declines over the same time period. ">
            <a:extLst>
              <a:ext uri="{FF2B5EF4-FFF2-40B4-BE49-F238E27FC236}">
                <a16:creationId xmlns:a16="http://schemas.microsoft.com/office/drawing/2014/main" id="{B9DF30AC-003A-C46D-3633-77BD0174926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5384162" y="965200"/>
            <a:ext cx="6350637" cy="4882444"/>
          </a:xfrm>
          <a:prstGeom prst="rect">
            <a:avLst/>
          </a:prstGeom>
        </p:spPr>
      </p:pic>
      <p:sp>
        <p:nvSpPr>
          <p:cNvPr id="7" name="TextBox 4">
            <a:extLst>
              <a:ext uri="{FF2B5EF4-FFF2-40B4-BE49-F238E27FC236}">
                <a16:creationId xmlns:a16="http://schemas.microsoft.com/office/drawing/2014/main" id="{2CF584AE-06A4-D1EA-CBC5-DA9A751A84D7}"/>
              </a:ext>
            </a:extLst>
          </p:cNvPr>
          <p:cNvSpPr txBox="1">
            <a:spLocks noChangeArrowheads="1"/>
          </p:cNvSpPr>
          <p:nvPr/>
        </p:nvSpPr>
        <p:spPr bwMode="auto">
          <a:xfrm>
            <a:off x="267474" y="4871340"/>
            <a:ext cx="530641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dirty="0"/>
              <a:t>Confidence for some skills increases, for other decreases – expectation-reality gap</a:t>
            </a:r>
            <a:endParaRPr lang="en-AU" altLang="en-US" sz="2000" dirty="0"/>
          </a:p>
        </p:txBody>
      </p:sp>
      <p:sp>
        <p:nvSpPr>
          <p:cNvPr id="8" name="Rectangle 7">
            <a:extLst>
              <a:ext uri="{FF2B5EF4-FFF2-40B4-BE49-F238E27FC236}">
                <a16:creationId xmlns:a16="http://schemas.microsoft.com/office/drawing/2014/main" id="{71FE2389-BDCB-5474-D027-7D75B74A60E9}"/>
              </a:ext>
            </a:extLst>
          </p:cNvPr>
          <p:cNvSpPr/>
          <p:nvPr/>
        </p:nvSpPr>
        <p:spPr>
          <a:xfrm>
            <a:off x="475877" y="1472065"/>
            <a:ext cx="4237037" cy="2970557"/>
          </a:xfrm>
          <a:prstGeom prst="rect">
            <a:avLst/>
          </a:prstGeom>
        </p:spPr>
        <p:txBody>
          <a:bodyPr wrap="square">
            <a:spAutoFit/>
          </a:bodyPr>
          <a:lstStyle/>
          <a:p>
            <a:pPr>
              <a:lnSpc>
                <a:spcPct val="200000"/>
              </a:lnSpc>
              <a:spcAft>
                <a:spcPts val="0"/>
              </a:spcAft>
              <a:defRPr/>
            </a:pPr>
            <a:r>
              <a:rPr lang="en-AU" sz="1600" dirty="0">
                <a:ea typeface="Times New Roman" panose="02020603050405020304" pitchFamily="18" charset="0"/>
                <a:cs typeface="Times New Roman" panose="02020603050405020304" pitchFamily="18" charset="0"/>
              </a:rPr>
              <a:t>Mean confidence ratings across academic skills at Time 1 (start of year 1) and Time 2 (end of year 1). </a:t>
            </a:r>
          </a:p>
          <a:p>
            <a:pPr>
              <a:lnSpc>
                <a:spcPct val="200000"/>
              </a:lnSpc>
              <a:spcAft>
                <a:spcPts val="0"/>
              </a:spcAft>
              <a:defRPr/>
            </a:pPr>
            <a:r>
              <a:rPr lang="en-AU" sz="1600" dirty="0">
                <a:ea typeface="Times New Roman" panose="02020603050405020304" pitchFamily="18" charset="0"/>
                <a:cs typeface="Times New Roman" panose="02020603050405020304" pitchFamily="18" charset="0"/>
              </a:rPr>
              <a:t>Paired t-tests: * </a:t>
            </a:r>
            <a:r>
              <a:rPr lang="en-AU" sz="1600" i="1" dirty="0">
                <a:ea typeface="Times New Roman" panose="02020603050405020304" pitchFamily="18" charset="0"/>
                <a:cs typeface="Times New Roman" panose="02020603050405020304" pitchFamily="18" charset="0"/>
              </a:rPr>
              <a:t>p</a:t>
            </a:r>
            <a:r>
              <a:rPr lang="en-AU" sz="1600" dirty="0">
                <a:ea typeface="Times New Roman" panose="02020603050405020304" pitchFamily="18" charset="0"/>
                <a:cs typeface="Times New Roman" panose="02020603050405020304" pitchFamily="18" charset="0"/>
              </a:rPr>
              <a:t> &lt; .05  ** </a:t>
            </a:r>
            <a:r>
              <a:rPr lang="en-AU" sz="1600" i="1" dirty="0">
                <a:ea typeface="Times New Roman" panose="02020603050405020304" pitchFamily="18" charset="0"/>
                <a:cs typeface="Times New Roman" panose="02020603050405020304" pitchFamily="18" charset="0"/>
              </a:rPr>
              <a:t>p</a:t>
            </a:r>
            <a:r>
              <a:rPr lang="en-AU" sz="1600" dirty="0">
                <a:ea typeface="Times New Roman" panose="02020603050405020304" pitchFamily="18" charset="0"/>
                <a:cs typeface="Times New Roman" panose="02020603050405020304" pitchFamily="18" charset="0"/>
              </a:rPr>
              <a:t> &lt; .01  *** </a:t>
            </a:r>
            <a:r>
              <a:rPr lang="en-AU" sz="1600" i="1" dirty="0">
                <a:ea typeface="Times New Roman" panose="02020603050405020304" pitchFamily="18" charset="0"/>
                <a:cs typeface="Times New Roman" panose="02020603050405020304" pitchFamily="18" charset="0"/>
              </a:rPr>
              <a:t>p</a:t>
            </a:r>
            <a:r>
              <a:rPr lang="en-AU" sz="1600" dirty="0">
                <a:ea typeface="Times New Roman" panose="02020603050405020304" pitchFamily="18" charset="0"/>
                <a:cs typeface="Times New Roman" panose="02020603050405020304" pitchFamily="18" charset="0"/>
              </a:rPr>
              <a:t> &lt; .001</a:t>
            </a:r>
          </a:p>
          <a:p>
            <a:pPr>
              <a:lnSpc>
                <a:spcPct val="200000"/>
              </a:lnSpc>
              <a:spcAft>
                <a:spcPts val="0"/>
              </a:spcAft>
              <a:defRPr/>
            </a:pPr>
            <a:r>
              <a:rPr lang="en-US" sz="1600" dirty="0">
                <a:ea typeface="Times New Roman" panose="02020603050405020304" pitchFamily="18" charset="0"/>
                <a:cs typeface="Times New Roman" panose="02020603050405020304" pitchFamily="18" charset="0"/>
              </a:rPr>
              <a:t>N = 91</a:t>
            </a:r>
            <a:endParaRPr lang="en-AU" sz="105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92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B7E70C-F059-B3D5-AA05-53C63E3EA906}"/>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69D7F2FA-65E7-1274-9261-ACDD7EB35CB3}"/>
              </a:ext>
            </a:extLst>
          </p:cNvPr>
          <p:cNvSpPr>
            <a:spLocks noGrp="1"/>
          </p:cNvSpPr>
          <p:nvPr>
            <p:ph type="sldNum" sz="quarter" idx="12"/>
          </p:nvPr>
        </p:nvSpPr>
        <p:spPr/>
        <p:txBody>
          <a:bodyPr/>
          <a:lstStyle/>
          <a:p>
            <a:fld id="{2987031C-9901-4EF0-9F2F-2A2E1AE069F5}" type="slidenum">
              <a:rPr lang="en-GB" smtClean="0"/>
              <a:t>11</a:t>
            </a:fld>
            <a:endParaRPr lang="en-GB"/>
          </a:p>
        </p:txBody>
      </p:sp>
      <p:sp>
        <p:nvSpPr>
          <p:cNvPr id="4" name="Text Placeholder 3">
            <a:extLst>
              <a:ext uri="{FF2B5EF4-FFF2-40B4-BE49-F238E27FC236}">
                <a16:creationId xmlns:a16="http://schemas.microsoft.com/office/drawing/2014/main" id="{0EF293C1-12E1-F37C-3EF9-C333ABDC5878}"/>
              </a:ext>
            </a:extLst>
          </p:cNvPr>
          <p:cNvSpPr>
            <a:spLocks noGrp="1"/>
          </p:cNvSpPr>
          <p:nvPr>
            <p:ph type="body" sz="quarter" idx="13"/>
          </p:nvPr>
        </p:nvSpPr>
        <p:spPr/>
        <p:txBody>
          <a:bodyPr/>
          <a:lstStyle/>
          <a:p>
            <a:pPr marL="0" indent="0">
              <a:buNone/>
            </a:pPr>
            <a:r>
              <a:rPr lang="en-GB" sz="2800" dirty="0">
                <a:solidFill>
                  <a:schemeClr val="bg2"/>
                </a:solidFill>
              </a:rPr>
              <a:t>Students’ experiences of transitions from school to sixth form and then to university</a:t>
            </a:r>
          </a:p>
          <a:p>
            <a:r>
              <a:rPr lang="en-US" altLang="en-US" dirty="0"/>
              <a:t>Shift to more independent learning</a:t>
            </a:r>
          </a:p>
          <a:p>
            <a:r>
              <a:rPr lang="en-US" altLang="en-US" dirty="0"/>
              <a:t>Increased workload</a:t>
            </a:r>
          </a:p>
          <a:p>
            <a:r>
              <a:rPr lang="en-US" altLang="en-US" dirty="0"/>
              <a:t>Increased difficulty/higher level of academic work</a:t>
            </a:r>
          </a:p>
          <a:p>
            <a:r>
              <a:rPr lang="en-US" altLang="en-US" dirty="0"/>
              <a:t>BUT note in the UK, students often have the same friendship group and sometimes the same teachers when making this transition</a:t>
            </a:r>
          </a:p>
          <a:p>
            <a:r>
              <a:rPr lang="en-US" altLang="en-US" dirty="0" err="1">
                <a:solidFill>
                  <a:schemeClr val="bg2"/>
                </a:solidFill>
              </a:rPr>
              <a:t>Recognised</a:t>
            </a:r>
            <a:r>
              <a:rPr lang="en-US" altLang="en-US" dirty="0">
                <a:solidFill>
                  <a:schemeClr val="bg2"/>
                </a:solidFill>
              </a:rPr>
              <a:t> that skills acquired during this transition were helpful in the transition to university</a:t>
            </a:r>
            <a:endParaRPr lang="en-AU" altLang="en-US" dirty="0">
              <a:solidFill>
                <a:schemeClr val="bg2"/>
              </a:solidFill>
            </a:endParaRPr>
          </a:p>
          <a:p>
            <a:pPr marL="0" indent="0">
              <a:buNone/>
            </a:pPr>
            <a:endParaRPr lang="en-GB" sz="2800" dirty="0">
              <a:solidFill>
                <a:schemeClr val="bg2"/>
              </a:solidFill>
            </a:endParaRPr>
          </a:p>
        </p:txBody>
      </p:sp>
    </p:spTree>
    <p:extLst>
      <p:ext uri="{BB962C8B-B14F-4D97-AF65-F5344CB8AC3E}">
        <p14:creationId xmlns:p14="http://schemas.microsoft.com/office/powerpoint/2010/main" val="425063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5333E6-8935-501C-AD35-7E3E43D76BD3}"/>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24C11FFD-BD07-5A12-D233-4298C330113A}"/>
              </a:ext>
            </a:extLst>
          </p:cNvPr>
          <p:cNvSpPr>
            <a:spLocks noGrp="1"/>
          </p:cNvSpPr>
          <p:nvPr>
            <p:ph type="sldNum" sz="quarter" idx="12"/>
          </p:nvPr>
        </p:nvSpPr>
        <p:spPr/>
        <p:txBody>
          <a:bodyPr/>
          <a:lstStyle/>
          <a:p>
            <a:fld id="{2987031C-9901-4EF0-9F2F-2A2E1AE069F5}" type="slidenum">
              <a:rPr lang="en-GB" smtClean="0"/>
              <a:t>12</a:t>
            </a:fld>
            <a:endParaRPr lang="en-GB"/>
          </a:p>
        </p:txBody>
      </p:sp>
      <p:sp>
        <p:nvSpPr>
          <p:cNvPr id="4" name="Text Placeholder 3">
            <a:extLst>
              <a:ext uri="{FF2B5EF4-FFF2-40B4-BE49-F238E27FC236}">
                <a16:creationId xmlns:a16="http://schemas.microsoft.com/office/drawing/2014/main" id="{3EE35B5C-6A29-DD0A-17A7-D32417638191}"/>
              </a:ext>
            </a:extLst>
          </p:cNvPr>
          <p:cNvSpPr>
            <a:spLocks noGrp="1"/>
          </p:cNvSpPr>
          <p:nvPr>
            <p:ph type="body" sz="quarter" idx="13"/>
          </p:nvPr>
        </p:nvSpPr>
        <p:spPr/>
        <p:txBody>
          <a:bodyPr/>
          <a:lstStyle/>
          <a:p>
            <a:pPr marL="0" indent="0">
              <a:buNone/>
            </a:pPr>
            <a:r>
              <a:rPr lang="en-GB" sz="2800" dirty="0">
                <a:solidFill>
                  <a:schemeClr val="bg2"/>
                </a:solidFill>
              </a:rPr>
              <a:t>Implications</a:t>
            </a:r>
          </a:p>
          <a:p>
            <a:pPr>
              <a:defRPr/>
            </a:pPr>
            <a:r>
              <a:rPr lang="en-US" dirty="0"/>
              <a:t>Reflections on historical personal transition experiences may be more helpful than a homogenous ‘institutional’ perspective</a:t>
            </a:r>
          </a:p>
          <a:p>
            <a:pPr>
              <a:defRPr/>
            </a:pPr>
            <a:r>
              <a:rPr lang="en-US" dirty="0"/>
              <a:t>Students are able to share stories with each other – mentoring is one mechanism that can be successful, or narrative testimonials</a:t>
            </a:r>
          </a:p>
          <a:p>
            <a:pPr>
              <a:defRPr/>
            </a:pPr>
            <a:r>
              <a:rPr lang="en-US" altLang="en-US" sz="2000" dirty="0"/>
              <a:t>Students as partners in facilitating transitions – researchers, mentors, story-tellers</a:t>
            </a:r>
          </a:p>
          <a:p>
            <a:pPr>
              <a:defRPr/>
            </a:pPr>
            <a:r>
              <a:rPr lang="en-US" altLang="en-US" sz="2000" dirty="0"/>
              <a:t>Transitions through education as a continuing process that we can all learn from</a:t>
            </a:r>
          </a:p>
          <a:p>
            <a:pPr>
              <a:defRPr/>
            </a:pPr>
            <a:r>
              <a:rPr lang="en-US" altLang="en-US" sz="2000" dirty="0"/>
              <a:t>Systemic and social identity approaches to develop social support</a:t>
            </a:r>
            <a:endParaRPr lang="en-AU" altLang="en-US" sz="2000" dirty="0"/>
          </a:p>
          <a:p>
            <a:pPr marL="0" indent="0">
              <a:buNone/>
              <a:defRPr/>
            </a:pPr>
            <a:endParaRPr lang="en-US" dirty="0"/>
          </a:p>
          <a:p>
            <a:endParaRPr lang="en-GB" dirty="0"/>
          </a:p>
        </p:txBody>
      </p:sp>
    </p:spTree>
    <p:extLst>
      <p:ext uri="{BB962C8B-B14F-4D97-AF65-F5344CB8AC3E}">
        <p14:creationId xmlns:p14="http://schemas.microsoft.com/office/powerpoint/2010/main" val="94549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ED11A7-2FDF-8298-0063-5649FE4BC380}"/>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C9D1A821-227F-5860-898E-AA504222BCF4}"/>
              </a:ext>
            </a:extLst>
          </p:cNvPr>
          <p:cNvSpPr>
            <a:spLocks noGrp="1"/>
          </p:cNvSpPr>
          <p:nvPr>
            <p:ph type="sldNum" sz="quarter" idx="12"/>
          </p:nvPr>
        </p:nvSpPr>
        <p:spPr/>
        <p:txBody>
          <a:bodyPr/>
          <a:lstStyle/>
          <a:p>
            <a:fld id="{2987031C-9901-4EF0-9F2F-2A2E1AE069F5}" type="slidenum">
              <a:rPr lang="en-GB" smtClean="0"/>
              <a:t>13</a:t>
            </a:fld>
            <a:endParaRPr lang="en-GB"/>
          </a:p>
        </p:txBody>
      </p:sp>
      <p:sp>
        <p:nvSpPr>
          <p:cNvPr id="4" name="Text Placeholder 3">
            <a:extLst>
              <a:ext uri="{FF2B5EF4-FFF2-40B4-BE49-F238E27FC236}">
                <a16:creationId xmlns:a16="http://schemas.microsoft.com/office/drawing/2014/main" id="{BF65FE4B-32BC-FB1E-71AE-A703C5527825}"/>
              </a:ext>
            </a:extLst>
          </p:cNvPr>
          <p:cNvSpPr>
            <a:spLocks noGrp="1"/>
          </p:cNvSpPr>
          <p:nvPr>
            <p:ph type="body" sz="quarter" idx="13"/>
          </p:nvPr>
        </p:nvSpPr>
        <p:spPr>
          <a:xfrm>
            <a:off x="324000" y="1223999"/>
            <a:ext cx="6991200" cy="4860000"/>
          </a:xfrm>
        </p:spPr>
        <p:txBody>
          <a:bodyPr/>
          <a:lstStyle/>
          <a:p>
            <a:pPr marL="0" indent="0">
              <a:buNone/>
            </a:pPr>
            <a:r>
              <a:rPr lang="en-GB" sz="2800" dirty="0">
                <a:solidFill>
                  <a:schemeClr val="bg2"/>
                </a:solidFill>
              </a:rPr>
              <a:t>Reflections – how do we enable peer support?</a:t>
            </a:r>
          </a:p>
          <a:p>
            <a:r>
              <a:rPr lang="en-GB" dirty="0"/>
              <a:t>Importance of curriculum</a:t>
            </a:r>
          </a:p>
          <a:p>
            <a:r>
              <a:rPr lang="en-GB" dirty="0"/>
              <a:t>Group work early in the degree programme (</a:t>
            </a:r>
            <a:r>
              <a:rPr lang="en-GB" dirty="0">
                <a:hlinkClick r:id="rId2"/>
              </a:rPr>
              <a:t>Hulme &amp; Cranney, 2021</a:t>
            </a:r>
            <a:r>
              <a:rPr lang="en-GB" dirty="0"/>
              <a:t>) to form peer relationships</a:t>
            </a:r>
          </a:p>
          <a:p>
            <a:r>
              <a:rPr lang="en-GB" dirty="0"/>
              <a:t>Meaningful, personally relevant material – students can bring lived experience to the classroom and contribute knowledge from diverse backgrounds – e.g. Psychology in Education module. Scaffolded and subsequently formalised – but everyone can bring a perspective, socially valued.</a:t>
            </a:r>
          </a:p>
        </p:txBody>
      </p:sp>
      <p:pic>
        <p:nvPicPr>
          <p:cNvPr id="6" name="Picture 5" descr="Book cover - International Handbook of Psychology Learning and Teaching">
            <a:extLst>
              <a:ext uri="{FF2B5EF4-FFF2-40B4-BE49-F238E27FC236}">
                <a16:creationId xmlns:a16="http://schemas.microsoft.com/office/drawing/2014/main" id="{04FF65DA-60A1-6B55-4D7E-1BD1F136342D}"/>
              </a:ext>
            </a:extLst>
          </p:cNvPr>
          <p:cNvPicPr>
            <a:picLocks noChangeAspect="1"/>
          </p:cNvPicPr>
          <p:nvPr/>
        </p:nvPicPr>
        <p:blipFill>
          <a:blip r:embed="rId3"/>
          <a:stretch>
            <a:fillRect/>
          </a:stretch>
        </p:blipFill>
        <p:spPr>
          <a:xfrm>
            <a:off x="7842996" y="774001"/>
            <a:ext cx="3891332" cy="5542844"/>
          </a:xfrm>
          <a:prstGeom prst="rect">
            <a:avLst/>
          </a:prstGeom>
        </p:spPr>
      </p:pic>
    </p:spTree>
    <p:extLst>
      <p:ext uri="{BB962C8B-B14F-4D97-AF65-F5344CB8AC3E}">
        <p14:creationId xmlns:p14="http://schemas.microsoft.com/office/powerpoint/2010/main" val="384538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11CD61-D423-B23D-92F2-5D18B532B1F1}"/>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FB9D7E80-D1C6-D2E8-1F70-0EE95F227C11}"/>
              </a:ext>
            </a:extLst>
          </p:cNvPr>
          <p:cNvSpPr>
            <a:spLocks noGrp="1"/>
          </p:cNvSpPr>
          <p:nvPr>
            <p:ph type="sldNum" sz="quarter" idx="12"/>
          </p:nvPr>
        </p:nvSpPr>
        <p:spPr/>
        <p:txBody>
          <a:bodyPr/>
          <a:lstStyle/>
          <a:p>
            <a:fld id="{2987031C-9901-4EF0-9F2F-2A2E1AE069F5}" type="slidenum">
              <a:rPr lang="en-GB" smtClean="0"/>
              <a:t>14</a:t>
            </a:fld>
            <a:endParaRPr lang="en-GB"/>
          </a:p>
        </p:txBody>
      </p:sp>
      <p:sp>
        <p:nvSpPr>
          <p:cNvPr id="4" name="Text Placeholder 3">
            <a:extLst>
              <a:ext uri="{FF2B5EF4-FFF2-40B4-BE49-F238E27FC236}">
                <a16:creationId xmlns:a16="http://schemas.microsoft.com/office/drawing/2014/main" id="{0494891F-A874-0808-6ADB-4FF2C80DCEA2}"/>
              </a:ext>
            </a:extLst>
          </p:cNvPr>
          <p:cNvSpPr>
            <a:spLocks noGrp="1"/>
          </p:cNvSpPr>
          <p:nvPr>
            <p:ph type="body" sz="quarter" idx="13"/>
          </p:nvPr>
        </p:nvSpPr>
        <p:spPr>
          <a:xfrm>
            <a:off x="324000" y="903111"/>
            <a:ext cx="7596000" cy="5180888"/>
          </a:xfrm>
        </p:spPr>
        <p:txBody>
          <a:bodyPr/>
          <a:lstStyle/>
          <a:p>
            <a:pPr marL="0" indent="0">
              <a:buNone/>
            </a:pPr>
            <a:r>
              <a:rPr lang="en-GB" sz="2800" dirty="0">
                <a:solidFill>
                  <a:schemeClr val="bg2"/>
                </a:solidFill>
              </a:rPr>
              <a:t>Social identity: Being, Belonging, Becoming</a:t>
            </a:r>
          </a:p>
        </p:txBody>
      </p:sp>
      <p:pic>
        <p:nvPicPr>
          <p:cNvPr id="7" name="Picture 2" descr="Text reads: Belonging - how do I fit in?; Being - who am I?; Becoming - who will I be? Original available at:&#10;&#10;https://www.tandfonline.com/na101/home/literatum/publisher/tandf/journals/content/cjfh20/2019/cjfh20.v043.i10/0309877x.2018.1490702/20191014/images/medium/cjfh_a_1490702_f0001_oc.jpg">
            <a:extLst>
              <a:ext uri="{FF2B5EF4-FFF2-40B4-BE49-F238E27FC236}">
                <a16:creationId xmlns:a16="http://schemas.microsoft.com/office/drawing/2014/main" id="{F29542AA-A015-5ADB-860C-1C6A3A6F7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873" y="1409700"/>
            <a:ext cx="4638675"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BE8C0EC-53D5-F804-CC97-7FFE9FE5A65F}"/>
              </a:ext>
            </a:extLst>
          </p:cNvPr>
          <p:cNvSpPr txBox="1"/>
          <p:nvPr/>
        </p:nvSpPr>
        <p:spPr>
          <a:xfrm>
            <a:off x="5259564" y="5525869"/>
            <a:ext cx="2240783" cy="646331"/>
          </a:xfrm>
          <a:prstGeom prst="rect">
            <a:avLst/>
          </a:prstGeom>
          <a:noFill/>
        </p:spPr>
        <p:txBody>
          <a:bodyPr wrap="square" rtlCol="0">
            <a:spAutoFit/>
          </a:bodyPr>
          <a:lstStyle/>
          <a:p>
            <a:r>
              <a:rPr lang="en-US" dirty="0"/>
              <a:t>From: </a:t>
            </a:r>
            <a:r>
              <a:rPr lang="en-US" dirty="0">
                <a:hlinkClick r:id="rId3"/>
              </a:rPr>
              <a:t>Meehan &amp; Howells (2018).</a:t>
            </a:r>
            <a:endParaRPr lang="en-GB" dirty="0"/>
          </a:p>
        </p:txBody>
      </p:sp>
      <p:sp>
        <p:nvSpPr>
          <p:cNvPr id="9" name="TextBox 8">
            <a:extLst>
              <a:ext uri="{FF2B5EF4-FFF2-40B4-BE49-F238E27FC236}">
                <a16:creationId xmlns:a16="http://schemas.microsoft.com/office/drawing/2014/main" id="{85A3226F-877D-1ED9-CACE-21699D5B2844}"/>
              </a:ext>
            </a:extLst>
          </p:cNvPr>
          <p:cNvSpPr txBox="1"/>
          <p:nvPr/>
        </p:nvSpPr>
        <p:spPr>
          <a:xfrm>
            <a:off x="620889" y="1921155"/>
            <a:ext cx="4638675" cy="3232113"/>
          </a:xfrm>
          <a:prstGeom prst="rect">
            <a:avLst/>
          </a:prstGeom>
          <a:noFill/>
        </p:spPr>
        <p:txBody>
          <a:bodyPr wrap="square" lIns="0" tIns="0" rIns="0" bIns="0" rtlCol="0">
            <a:noAutofit/>
          </a:bodyPr>
          <a:lstStyle/>
          <a:p>
            <a:r>
              <a:rPr lang="en-US" sz="2000" dirty="0" err="1">
                <a:latin typeface="Calibri" panose="020F0502020204030204" pitchFamily="34" charset="0"/>
                <a:cs typeface="Calibri" panose="020F0502020204030204" pitchFamily="34" charset="0"/>
                <a:hlinkClick r:id="rId4"/>
              </a:rPr>
              <a:t>Kift</a:t>
            </a:r>
            <a:r>
              <a:rPr lang="en-US" sz="2000" dirty="0">
                <a:latin typeface="Calibri" panose="020F0502020204030204" pitchFamily="34" charset="0"/>
                <a:cs typeface="Calibri" panose="020F0502020204030204" pitchFamily="34" charset="0"/>
                <a:hlinkClick r:id="rId4"/>
              </a:rPr>
              <a:t> (2004)</a:t>
            </a:r>
            <a:r>
              <a:rPr lang="en-US" sz="2000" dirty="0">
                <a:latin typeface="Calibri" panose="020F0502020204030204" pitchFamily="34" charset="0"/>
                <a:cs typeface="Calibri" panose="020F0502020204030204" pitchFamily="34" charset="0"/>
              </a:rPr>
              <a:t>: Complex interaction of environment, social and cognitive attributes – social connectedness.</a:t>
            </a:r>
          </a:p>
          <a:p>
            <a:r>
              <a:rPr lang="en-US" sz="2000" dirty="0">
                <a:latin typeface="Calibri" panose="020F0502020204030204" pitchFamily="34" charset="0"/>
                <a:cs typeface="Calibri" panose="020F0502020204030204" pitchFamily="34" charset="0"/>
                <a:hlinkClick r:id="rId5"/>
              </a:rPr>
              <a:t>Thomas (2012)</a:t>
            </a:r>
            <a:r>
              <a:rPr lang="en-US" sz="2000" dirty="0">
                <a:latin typeface="Calibri" panose="020F0502020204030204" pitchFamily="34" charset="0"/>
                <a:cs typeface="Calibri" panose="020F0502020204030204" pitchFamily="34" charset="0"/>
              </a:rPr>
              <a:t>: Psychological and sociological aspects and a feeling of a sense of purpose – linked to subject and career aspirations.</a:t>
            </a:r>
          </a:p>
          <a:p>
            <a:r>
              <a:rPr lang="en-US" sz="2000" dirty="0">
                <a:latin typeface="Calibri" panose="020F0502020204030204" pitchFamily="34" charset="0"/>
                <a:cs typeface="Calibri" panose="020F0502020204030204" pitchFamily="34" charset="0"/>
                <a:hlinkClick r:id="rId6"/>
              </a:rPr>
              <a:t>Soria and Stubblefield (2015) </a:t>
            </a:r>
            <a:r>
              <a:rPr lang="en-US" sz="2000" dirty="0">
                <a:latin typeface="Calibri" panose="020F0502020204030204" pitchFamily="34" charset="0"/>
                <a:cs typeface="Calibri" panose="020F0502020204030204" pitchFamily="34" charset="0"/>
              </a:rPr>
              <a:t>– self-awareness of strengths and capabilities, supported by the curriculum.</a:t>
            </a:r>
          </a:p>
          <a:p>
            <a:pPr algn="l"/>
            <a:endParaRPr lang="en-GB" sz="2000" dirty="0">
              <a:solidFill>
                <a:schemeClr val="tx1"/>
              </a:solidFill>
            </a:endParaRPr>
          </a:p>
        </p:txBody>
      </p:sp>
    </p:spTree>
    <p:extLst>
      <p:ext uri="{BB962C8B-B14F-4D97-AF65-F5344CB8AC3E}">
        <p14:creationId xmlns:p14="http://schemas.microsoft.com/office/powerpoint/2010/main" val="190204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C262CD-77C6-843B-2138-0C2762895183}"/>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4E4E7F94-D333-D3B6-C501-E4622AF4C31B}"/>
              </a:ext>
            </a:extLst>
          </p:cNvPr>
          <p:cNvSpPr>
            <a:spLocks noGrp="1"/>
          </p:cNvSpPr>
          <p:nvPr>
            <p:ph type="sldNum" sz="quarter" idx="12"/>
          </p:nvPr>
        </p:nvSpPr>
        <p:spPr/>
        <p:txBody>
          <a:bodyPr/>
          <a:lstStyle/>
          <a:p>
            <a:fld id="{2987031C-9901-4EF0-9F2F-2A2E1AE069F5}" type="slidenum">
              <a:rPr lang="en-GB" smtClean="0"/>
              <a:t>15</a:t>
            </a:fld>
            <a:endParaRPr lang="en-GB"/>
          </a:p>
        </p:txBody>
      </p:sp>
      <p:sp>
        <p:nvSpPr>
          <p:cNvPr id="4" name="Text Placeholder 3">
            <a:extLst>
              <a:ext uri="{FF2B5EF4-FFF2-40B4-BE49-F238E27FC236}">
                <a16:creationId xmlns:a16="http://schemas.microsoft.com/office/drawing/2014/main" id="{23330755-0C7D-B077-4F1D-B7EC11B6968B}"/>
              </a:ext>
            </a:extLst>
          </p:cNvPr>
          <p:cNvSpPr>
            <a:spLocks noGrp="1"/>
          </p:cNvSpPr>
          <p:nvPr>
            <p:ph type="body" sz="quarter" idx="13"/>
          </p:nvPr>
        </p:nvSpPr>
        <p:spPr/>
        <p:txBody>
          <a:bodyPr/>
          <a:lstStyle/>
          <a:p>
            <a:pPr marL="0" indent="0">
              <a:buNone/>
            </a:pPr>
            <a:r>
              <a:rPr lang="en-GB" sz="2800" dirty="0">
                <a:solidFill>
                  <a:schemeClr val="bg2"/>
                </a:solidFill>
              </a:rPr>
              <a:t>Becoming: Who will I be?</a:t>
            </a:r>
          </a:p>
          <a:p>
            <a:pPr marL="0" indent="0">
              <a:buNone/>
            </a:pPr>
            <a:r>
              <a:rPr lang="en-GB" dirty="0"/>
              <a:t>Markus &amp; </a:t>
            </a:r>
            <a:r>
              <a:rPr lang="en-GB" dirty="0" err="1"/>
              <a:t>Nurius</a:t>
            </a:r>
            <a:r>
              <a:rPr lang="en-GB" dirty="0"/>
              <a:t> (1986): “</a:t>
            </a:r>
            <a:r>
              <a:rPr lang="en-GB" dirty="0">
                <a:solidFill>
                  <a:schemeClr val="bg2"/>
                </a:solidFill>
              </a:rPr>
              <a:t>Possible selves </a:t>
            </a:r>
            <a:r>
              <a:rPr lang="en-GB" dirty="0"/>
              <a:t>represent individuals’ ideas of what they might become, what they would like to become, what they are afraid of becoming, and thus provide a conceptual link between cognition and motivation”</a:t>
            </a:r>
          </a:p>
          <a:p>
            <a:pPr marL="0" indent="0">
              <a:buNone/>
            </a:pPr>
            <a:endParaRPr lang="en-GB" dirty="0"/>
          </a:p>
          <a:p>
            <a:r>
              <a:rPr lang="en-GB" dirty="0"/>
              <a:t>“What do you want to be when you grow up?”</a:t>
            </a:r>
          </a:p>
          <a:p>
            <a:r>
              <a:rPr lang="en-GB" dirty="0"/>
              <a:t>Our possible selves are constrained by our social environment.</a:t>
            </a:r>
          </a:p>
          <a:p>
            <a:r>
              <a:rPr lang="en-GB" dirty="0"/>
              <a:t>Role models, cultural context, self-knowledge (accurate or not)</a:t>
            </a:r>
          </a:p>
        </p:txBody>
      </p:sp>
      <p:pic>
        <p:nvPicPr>
          <p:cNvPr id="4098" name="Picture 2" descr="A small child is drawing with a pencil. In the background, we see their dreams, with pencil sketches of different job roles - a doctor, an astronaut, a chef, an engineer.">
            <a:extLst>
              <a:ext uri="{FF2B5EF4-FFF2-40B4-BE49-F238E27FC236}">
                <a16:creationId xmlns:a16="http://schemas.microsoft.com/office/drawing/2014/main" id="{08E1E098-0231-15CC-140B-69D763E984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72"/>
          <a:stretch/>
        </p:blipFill>
        <p:spPr bwMode="auto">
          <a:xfrm>
            <a:off x="7840978" y="412177"/>
            <a:ext cx="3714750" cy="24890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ild (speaker's grandson) in a graduation cap and gown holding a certificate">
            <a:extLst>
              <a:ext uri="{FF2B5EF4-FFF2-40B4-BE49-F238E27FC236}">
                <a16:creationId xmlns:a16="http://schemas.microsoft.com/office/drawing/2014/main" id="{CB20B09C-2105-CF50-E3A6-8543A2FAD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940" y="3079177"/>
            <a:ext cx="2372684" cy="3163579"/>
          </a:xfrm>
          <a:prstGeom prst="rect">
            <a:avLst/>
          </a:prstGeom>
        </p:spPr>
      </p:pic>
      <p:pic>
        <p:nvPicPr>
          <p:cNvPr id="4100" name="Picture 4" descr="Lightning McQueen (Cars 3 Intro Type) from the Disney film, Cars. ">
            <a:extLst>
              <a:ext uri="{FF2B5EF4-FFF2-40B4-BE49-F238E27FC236}">
                <a16:creationId xmlns:a16="http://schemas.microsoft.com/office/drawing/2014/main" id="{13069144-F2E1-498A-FEF1-7BE5C0E99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553" y="410915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0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95459B-F972-D077-122A-93EF17A86060}"/>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FCB8F12E-FA02-EDEB-F57C-5332FF4F852F}"/>
              </a:ext>
            </a:extLst>
          </p:cNvPr>
          <p:cNvSpPr>
            <a:spLocks noGrp="1"/>
          </p:cNvSpPr>
          <p:nvPr>
            <p:ph type="sldNum" sz="quarter" idx="12"/>
          </p:nvPr>
        </p:nvSpPr>
        <p:spPr/>
        <p:txBody>
          <a:bodyPr/>
          <a:lstStyle/>
          <a:p>
            <a:fld id="{2987031C-9901-4EF0-9F2F-2A2E1AE069F5}" type="slidenum">
              <a:rPr lang="en-GB" smtClean="0"/>
              <a:t>16</a:t>
            </a:fld>
            <a:endParaRPr lang="en-GB"/>
          </a:p>
        </p:txBody>
      </p:sp>
      <p:sp>
        <p:nvSpPr>
          <p:cNvPr id="5" name="Text Placeholder 3">
            <a:extLst>
              <a:ext uri="{FF2B5EF4-FFF2-40B4-BE49-F238E27FC236}">
                <a16:creationId xmlns:a16="http://schemas.microsoft.com/office/drawing/2014/main" id="{B638DA0A-AB95-D33B-02B9-3458E76BC74D}"/>
              </a:ext>
            </a:extLst>
          </p:cNvPr>
          <p:cNvSpPr>
            <a:spLocks noGrp="1"/>
          </p:cNvSpPr>
          <p:nvPr>
            <p:ph type="body" sz="quarter" idx="13"/>
          </p:nvPr>
        </p:nvSpPr>
        <p:spPr>
          <a:xfrm>
            <a:off x="324000" y="1223999"/>
            <a:ext cx="7070222" cy="4736534"/>
          </a:xfrm>
        </p:spPr>
        <p:txBody>
          <a:bodyPr/>
          <a:lstStyle/>
          <a:p>
            <a:pPr marL="0" indent="0">
              <a:buNone/>
            </a:pPr>
            <a:r>
              <a:rPr lang="en-GB" sz="2800" dirty="0">
                <a:solidFill>
                  <a:schemeClr val="bg2"/>
                </a:solidFill>
              </a:rPr>
              <a:t>Employability, possible selves, and higher education: Disabled students</a:t>
            </a:r>
          </a:p>
          <a:p>
            <a:pPr marL="0" indent="0">
              <a:buNone/>
            </a:pPr>
            <a:r>
              <a:rPr lang="en-GB" dirty="0"/>
              <a:t>How do we provide students with role models for their possible selves?</a:t>
            </a:r>
          </a:p>
          <a:p>
            <a:pPr marL="0" indent="0">
              <a:buNone/>
            </a:pPr>
            <a:r>
              <a:rPr lang="en-GB" dirty="0"/>
              <a:t>What messages do we send students about what is possible and what is not?</a:t>
            </a:r>
          </a:p>
          <a:p>
            <a:pPr marL="0" indent="0">
              <a:buNone/>
            </a:pPr>
            <a:r>
              <a:rPr lang="en-GB" dirty="0">
                <a:hlinkClick r:id="rId2"/>
              </a:rPr>
              <a:t>Hamilton, Hulme, &amp; Harrison (2021)</a:t>
            </a:r>
            <a:endParaRPr lang="en-GB" dirty="0"/>
          </a:p>
          <a:p>
            <a:pPr marL="0" indent="0">
              <a:buNone/>
            </a:pPr>
            <a:r>
              <a:rPr lang="en-GB" sz="1800" dirty="0">
                <a:solidFill>
                  <a:srgbClr val="000000"/>
                </a:solidFill>
                <a:effectLst/>
                <a:latin typeface="Times New Roman" panose="02020603050405020304" pitchFamily="18" charset="0"/>
                <a:ea typeface="Times New Roman" panose="02020603050405020304" pitchFamily="18" charset="0"/>
              </a:rPr>
              <a:t>“I feel as though I am looked at as less than the other students even if this isn’t true… Only 3% of qualified English lawyers have a disability as the profession is so inaccessible so that is also over my head.”</a:t>
            </a:r>
          </a:p>
          <a:p>
            <a:pPr marL="0" indent="0">
              <a:buNone/>
            </a:pPr>
            <a:r>
              <a:rPr lang="en-GB" sz="1800" dirty="0">
                <a:solidFill>
                  <a:srgbClr val="000000"/>
                </a:solidFill>
                <a:effectLst/>
                <a:latin typeface="Times New Roman" panose="02020603050405020304" pitchFamily="18" charset="0"/>
                <a:ea typeface="Times New Roman" panose="02020603050405020304" pitchFamily="18" charset="0"/>
              </a:rPr>
              <a:t>“…At interview I was told ‘we don't want to give a place to someone with your type of disability because you might not be able to do the work post qualification’”</a:t>
            </a:r>
            <a:endParaRPr lang="en-GB" dirty="0"/>
          </a:p>
          <a:p>
            <a:pPr marL="0" indent="0">
              <a:buNone/>
            </a:pPr>
            <a:endParaRPr lang="en-GB" sz="2800" dirty="0">
              <a:solidFill>
                <a:schemeClr val="bg2"/>
              </a:solidFill>
            </a:endParaRPr>
          </a:p>
          <a:p>
            <a:pPr marL="0" indent="0">
              <a:buNone/>
            </a:pPr>
            <a:endParaRPr lang="en-GB" dirty="0"/>
          </a:p>
        </p:txBody>
      </p:sp>
      <p:pic>
        <p:nvPicPr>
          <p:cNvPr id="6" name="Picture 5" descr="Front page of a journal article, Experiences of higher education for students with chronic illnesses, written by Pippa Hamilton, Julie Hulme, Emma Harrison, published in Disability &amp; Society.">
            <a:extLst>
              <a:ext uri="{FF2B5EF4-FFF2-40B4-BE49-F238E27FC236}">
                <a16:creationId xmlns:a16="http://schemas.microsoft.com/office/drawing/2014/main" id="{17D30C5B-ECB6-817B-FDE8-050757548056}"/>
              </a:ext>
            </a:extLst>
          </p:cNvPr>
          <p:cNvPicPr>
            <a:picLocks noChangeAspect="1"/>
          </p:cNvPicPr>
          <p:nvPr/>
        </p:nvPicPr>
        <p:blipFill>
          <a:blip r:embed="rId3"/>
          <a:stretch>
            <a:fillRect/>
          </a:stretch>
        </p:blipFill>
        <p:spPr>
          <a:xfrm>
            <a:off x="7610454" y="1443638"/>
            <a:ext cx="4378346" cy="3970723"/>
          </a:xfrm>
          <a:prstGeom prst="rect">
            <a:avLst/>
          </a:prstGeom>
        </p:spPr>
      </p:pic>
    </p:spTree>
    <p:extLst>
      <p:ext uri="{BB962C8B-B14F-4D97-AF65-F5344CB8AC3E}">
        <p14:creationId xmlns:p14="http://schemas.microsoft.com/office/powerpoint/2010/main" val="174582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5CE5B7-E09F-B26C-26CB-9616C629D5BF}"/>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E8ED522E-823B-FA1A-F450-31A7DDD7B06F}"/>
              </a:ext>
            </a:extLst>
          </p:cNvPr>
          <p:cNvSpPr>
            <a:spLocks noGrp="1"/>
          </p:cNvSpPr>
          <p:nvPr>
            <p:ph type="sldNum" sz="quarter" idx="12"/>
          </p:nvPr>
        </p:nvSpPr>
        <p:spPr/>
        <p:txBody>
          <a:bodyPr/>
          <a:lstStyle/>
          <a:p>
            <a:fld id="{2987031C-9901-4EF0-9F2F-2A2E1AE069F5}" type="slidenum">
              <a:rPr lang="en-GB" smtClean="0"/>
              <a:t>17</a:t>
            </a:fld>
            <a:endParaRPr lang="en-GB"/>
          </a:p>
        </p:txBody>
      </p:sp>
      <p:sp>
        <p:nvSpPr>
          <p:cNvPr id="4" name="Text Placeholder 3">
            <a:extLst>
              <a:ext uri="{FF2B5EF4-FFF2-40B4-BE49-F238E27FC236}">
                <a16:creationId xmlns:a16="http://schemas.microsoft.com/office/drawing/2014/main" id="{8563B082-39A8-3ACC-FD98-BE44FD087041}"/>
              </a:ext>
            </a:extLst>
          </p:cNvPr>
          <p:cNvSpPr>
            <a:spLocks noGrp="1"/>
          </p:cNvSpPr>
          <p:nvPr>
            <p:ph type="body" sz="quarter" idx="13"/>
          </p:nvPr>
        </p:nvSpPr>
        <p:spPr/>
        <p:txBody>
          <a:bodyPr/>
          <a:lstStyle/>
          <a:p>
            <a:pPr marL="0" indent="0">
              <a:buNone/>
            </a:pPr>
            <a:r>
              <a:rPr lang="en-GB" sz="2800" dirty="0">
                <a:solidFill>
                  <a:schemeClr val="bg2"/>
                </a:solidFill>
              </a:rPr>
              <a:t>Implications</a:t>
            </a:r>
          </a:p>
          <a:p>
            <a:pPr marL="0" indent="0">
              <a:buNone/>
            </a:pPr>
            <a:r>
              <a:rPr lang="en-GB" dirty="0"/>
              <a:t>Reflect on who students ‘meet’ in the curriculum – work experience, teaching staff, engaged employers, peers, more advanced students, authors of books and journal articles:</a:t>
            </a:r>
          </a:p>
          <a:p>
            <a:pPr marL="0" indent="0">
              <a:buNone/>
            </a:pPr>
            <a:r>
              <a:rPr lang="en-GB" dirty="0">
                <a:solidFill>
                  <a:schemeClr val="bg2"/>
                </a:solidFill>
              </a:rPr>
              <a:t>Diversity needs to be visibly represented if we want students to be empowered to aspire to ambitious possible selves</a:t>
            </a:r>
          </a:p>
          <a:p>
            <a:pPr marL="0" indent="0">
              <a:buNone/>
            </a:pPr>
            <a:r>
              <a:rPr lang="en-GB" dirty="0"/>
              <a:t>Students need safe opportunities to try out their skills and their ‘fit’ with different careers – authentic assessment, employment-relevant teaching, error-friendly learning, reflection.</a:t>
            </a:r>
          </a:p>
          <a:p>
            <a:pPr marL="0" indent="0">
              <a:buNone/>
            </a:pPr>
            <a:r>
              <a:rPr lang="en-GB" dirty="0">
                <a:solidFill>
                  <a:schemeClr val="bg2"/>
                </a:solidFill>
              </a:rPr>
              <a:t>How can we empower our students to truly appreciate their own potential, and motivate them to work towards a positive future?</a:t>
            </a:r>
          </a:p>
        </p:txBody>
      </p:sp>
    </p:spTree>
    <p:extLst>
      <p:ext uri="{BB962C8B-B14F-4D97-AF65-F5344CB8AC3E}">
        <p14:creationId xmlns:p14="http://schemas.microsoft.com/office/powerpoint/2010/main" val="31712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09AC14-04E7-4B70-BA87-D307625C178F}"/>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03CC6871-5374-4B67-B63B-B6A3C0A7665F}"/>
              </a:ext>
            </a:extLst>
          </p:cNvPr>
          <p:cNvSpPr>
            <a:spLocks noGrp="1"/>
          </p:cNvSpPr>
          <p:nvPr>
            <p:ph type="sldNum" sz="quarter" idx="12"/>
          </p:nvPr>
        </p:nvSpPr>
        <p:spPr/>
        <p:txBody>
          <a:bodyPr/>
          <a:lstStyle/>
          <a:p>
            <a:fld id="{2987031C-9901-4EF0-9F2F-2A2E1AE069F5}" type="slidenum">
              <a:rPr lang="en-GB" smtClean="0"/>
              <a:t>2</a:t>
            </a:fld>
            <a:endParaRPr lang="en-GB"/>
          </a:p>
        </p:txBody>
      </p:sp>
      <p:sp>
        <p:nvSpPr>
          <p:cNvPr id="4" name="Text Placeholder 3">
            <a:extLst>
              <a:ext uri="{FF2B5EF4-FFF2-40B4-BE49-F238E27FC236}">
                <a16:creationId xmlns:a16="http://schemas.microsoft.com/office/drawing/2014/main" id="{D28625E6-2815-6FA5-A9BD-4C1D051F4663}"/>
              </a:ext>
            </a:extLst>
          </p:cNvPr>
          <p:cNvSpPr>
            <a:spLocks noGrp="1"/>
          </p:cNvSpPr>
          <p:nvPr>
            <p:ph type="body" sz="quarter" idx="13"/>
          </p:nvPr>
        </p:nvSpPr>
        <p:spPr>
          <a:xfrm>
            <a:off x="324000" y="1223999"/>
            <a:ext cx="8515200" cy="4860000"/>
          </a:xfrm>
        </p:spPr>
        <p:txBody>
          <a:bodyPr/>
          <a:lstStyle/>
          <a:p>
            <a:pPr marL="0" indent="0">
              <a:buNone/>
            </a:pPr>
            <a:r>
              <a:rPr lang="en-GB" sz="2800" dirty="0">
                <a:solidFill>
                  <a:srgbClr val="FF0000"/>
                </a:solidFill>
              </a:rPr>
              <a:t>Outline</a:t>
            </a:r>
          </a:p>
          <a:p>
            <a:r>
              <a:rPr lang="en-GB" dirty="0"/>
              <a:t>Transitions research</a:t>
            </a:r>
          </a:p>
          <a:p>
            <a:r>
              <a:rPr lang="en-GB" dirty="0"/>
              <a:t>Being, belonging, becoming in the context of transitions</a:t>
            </a:r>
          </a:p>
          <a:p>
            <a:r>
              <a:rPr lang="en-GB" dirty="0"/>
              <a:t>Who might I become? – possible selves</a:t>
            </a:r>
          </a:p>
          <a:p>
            <a:r>
              <a:rPr lang="en-GB" dirty="0"/>
              <a:t>Including diverse possible selves – disability research</a:t>
            </a:r>
          </a:p>
          <a:p>
            <a:r>
              <a:rPr lang="en-GB" dirty="0"/>
              <a:t>Practical approaches to developing opportunities around possible selves</a:t>
            </a:r>
          </a:p>
        </p:txBody>
      </p:sp>
    </p:spTree>
    <p:extLst>
      <p:ext uri="{BB962C8B-B14F-4D97-AF65-F5344CB8AC3E}">
        <p14:creationId xmlns:p14="http://schemas.microsoft.com/office/powerpoint/2010/main" val="1320574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284860-ADB6-864C-EC07-8118496BD1D0}"/>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7CA6C99D-8A5A-2E2D-4CE5-DE625226F596}"/>
              </a:ext>
            </a:extLst>
          </p:cNvPr>
          <p:cNvSpPr>
            <a:spLocks noGrp="1"/>
          </p:cNvSpPr>
          <p:nvPr>
            <p:ph type="sldNum" sz="quarter" idx="12"/>
          </p:nvPr>
        </p:nvSpPr>
        <p:spPr/>
        <p:txBody>
          <a:bodyPr/>
          <a:lstStyle/>
          <a:p>
            <a:fld id="{2987031C-9901-4EF0-9F2F-2A2E1AE069F5}" type="slidenum">
              <a:rPr lang="en-GB" smtClean="0"/>
              <a:t>3</a:t>
            </a:fld>
            <a:endParaRPr lang="en-GB"/>
          </a:p>
        </p:txBody>
      </p:sp>
      <p:sp>
        <p:nvSpPr>
          <p:cNvPr id="4" name="Text Placeholder 3">
            <a:extLst>
              <a:ext uri="{FF2B5EF4-FFF2-40B4-BE49-F238E27FC236}">
                <a16:creationId xmlns:a16="http://schemas.microsoft.com/office/drawing/2014/main" id="{E50DA9F9-7DA2-8DDC-CCFB-4F0260CF3741}"/>
              </a:ext>
            </a:extLst>
          </p:cNvPr>
          <p:cNvSpPr>
            <a:spLocks noGrp="1"/>
          </p:cNvSpPr>
          <p:nvPr>
            <p:ph type="body" sz="quarter" idx="13"/>
          </p:nvPr>
        </p:nvSpPr>
        <p:spPr/>
        <p:txBody>
          <a:bodyPr/>
          <a:lstStyle/>
          <a:p>
            <a:pPr marL="0" indent="0">
              <a:buNone/>
            </a:pPr>
            <a:r>
              <a:rPr lang="en-GB" sz="2800" dirty="0">
                <a:solidFill>
                  <a:srgbClr val="FF0000"/>
                </a:solidFill>
              </a:rPr>
              <a:t>Transitions in context</a:t>
            </a:r>
          </a:p>
          <a:p>
            <a:r>
              <a:rPr lang="en-GB" dirty="0"/>
              <a:t>Transitions as change…a journey?</a:t>
            </a:r>
          </a:p>
          <a:p>
            <a:r>
              <a:rPr lang="en-GB" dirty="0"/>
              <a:t>Often focus on initial start at university – but we also experience transitions between levels (years) and again at graduation</a:t>
            </a:r>
          </a:p>
          <a:p>
            <a:r>
              <a:rPr lang="en-GB" dirty="0"/>
              <a:t>Framed as a challenge – leaving home, changes in teaching and learning environment, independent living, social group changes, expectation vs reality ‘gap’</a:t>
            </a:r>
          </a:p>
          <a:p>
            <a:r>
              <a:rPr lang="en-GB" dirty="0"/>
              <a:t>Focus on deficits – the unprepared student, the ‘misfit’, lacking skills.</a:t>
            </a:r>
          </a:p>
          <a:p>
            <a:pPr marL="0" indent="0">
              <a:buNone/>
            </a:pPr>
            <a:endParaRPr lang="en-GB" dirty="0"/>
          </a:p>
        </p:txBody>
      </p:sp>
    </p:spTree>
    <p:extLst>
      <p:ext uri="{BB962C8B-B14F-4D97-AF65-F5344CB8AC3E}">
        <p14:creationId xmlns:p14="http://schemas.microsoft.com/office/powerpoint/2010/main" val="153186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8E5635-8610-A08A-994B-38759FECB7C6}"/>
              </a:ext>
            </a:extLst>
          </p:cNvPr>
          <p:cNvSpPr>
            <a:spLocks noGrp="1"/>
          </p:cNvSpPr>
          <p:nvPr>
            <p:ph type="ftr" sz="quarter" idx="11"/>
          </p:nvPr>
        </p:nvSpPr>
        <p:spPr/>
        <p:txBody>
          <a:bodyPr/>
          <a:lstStyle/>
          <a:p>
            <a:r>
              <a:rPr lang="en-GB" dirty="0"/>
              <a:t>Being Belonging Becoming</a:t>
            </a:r>
          </a:p>
          <a:p>
            <a:endParaRPr lang="en-GB" dirty="0"/>
          </a:p>
        </p:txBody>
      </p:sp>
      <p:sp>
        <p:nvSpPr>
          <p:cNvPr id="3" name="Slide Number Placeholder 2">
            <a:extLst>
              <a:ext uri="{FF2B5EF4-FFF2-40B4-BE49-F238E27FC236}">
                <a16:creationId xmlns:a16="http://schemas.microsoft.com/office/drawing/2014/main" id="{D2650F20-C2A2-AC27-083A-13D87F5FDB61}"/>
              </a:ext>
            </a:extLst>
          </p:cNvPr>
          <p:cNvSpPr>
            <a:spLocks noGrp="1"/>
          </p:cNvSpPr>
          <p:nvPr>
            <p:ph type="sldNum" sz="quarter" idx="12"/>
          </p:nvPr>
        </p:nvSpPr>
        <p:spPr/>
        <p:txBody>
          <a:bodyPr/>
          <a:lstStyle/>
          <a:p>
            <a:fld id="{2987031C-9901-4EF0-9F2F-2A2E1AE069F5}" type="slidenum">
              <a:rPr lang="en-GB" smtClean="0"/>
              <a:t>4</a:t>
            </a:fld>
            <a:endParaRPr lang="en-GB"/>
          </a:p>
        </p:txBody>
      </p:sp>
      <p:sp>
        <p:nvSpPr>
          <p:cNvPr id="4" name="Text Placeholder 3">
            <a:extLst>
              <a:ext uri="{FF2B5EF4-FFF2-40B4-BE49-F238E27FC236}">
                <a16:creationId xmlns:a16="http://schemas.microsoft.com/office/drawing/2014/main" id="{440DFE20-307B-DCF5-1B95-3A6A7CF08711}"/>
              </a:ext>
            </a:extLst>
          </p:cNvPr>
          <p:cNvSpPr>
            <a:spLocks noGrp="1"/>
          </p:cNvSpPr>
          <p:nvPr>
            <p:ph type="body" sz="quarter" idx="13"/>
          </p:nvPr>
        </p:nvSpPr>
        <p:spPr>
          <a:xfrm>
            <a:off x="324000" y="835378"/>
            <a:ext cx="7596000" cy="5248621"/>
          </a:xfrm>
        </p:spPr>
        <p:txBody>
          <a:bodyPr/>
          <a:lstStyle/>
          <a:p>
            <a:pPr marL="0" indent="0">
              <a:buNone/>
            </a:pPr>
            <a:r>
              <a:rPr lang="en-GB" sz="2800" dirty="0">
                <a:solidFill>
                  <a:srgbClr val="FF0000"/>
                </a:solidFill>
              </a:rPr>
              <a:t>Tackling transitions in STEM disciplines</a:t>
            </a:r>
          </a:p>
          <a:p>
            <a:pPr marL="0" indent="0">
              <a:buNone/>
            </a:pPr>
            <a:r>
              <a:rPr lang="en-GB" dirty="0"/>
              <a:t>Hulme &amp; De Wilde (2014) – </a:t>
            </a:r>
            <a:r>
              <a:rPr lang="en-GB" dirty="0">
                <a:hlinkClick r:id="rId2"/>
              </a:rPr>
              <a:t>tackling transitions in STEM disciplines</a:t>
            </a:r>
            <a:endParaRPr lang="en-GB" dirty="0"/>
          </a:p>
          <a:p>
            <a:pPr marL="0" indent="0">
              <a:buNone/>
            </a:pPr>
            <a:r>
              <a:rPr lang="en-GB" dirty="0"/>
              <a:t>Workshop series – 381 participants including students, teachers, university staff +</a:t>
            </a:r>
          </a:p>
          <a:p>
            <a:pPr>
              <a:defRPr/>
            </a:pPr>
            <a:r>
              <a:rPr lang="en-US" sz="2000" dirty="0"/>
              <a:t>Skills and knowledge gaps – especially “Thinking like a…” – pre-</a:t>
            </a:r>
            <a:r>
              <a:rPr lang="en-US" sz="2000" dirty="0" err="1"/>
              <a:t>uni</a:t>
            </a:r>
            <a:r>
              <a:rPr lang="en-US" sz="2000" dirty="0"/>
              <a:t> qualifications as “poor” preparation</a:t>
            </a:r>
          </a:p>
          <a:p>
            <a:pPr>
              <a:defRPr/>
            </a:pPr>
            <a:r>
              <a:rPr lang="en-US" sz="2000" dirty="0"/>
              <a:t>Lack of explicit signposting (making the unknown known) about different expectations</a:t>
            </a:r>
          </a:p>
          <a:p>
            <a:pPr>
              <a:defRPr/>
            </a:pPr>
            <a:r>
              <a:rPr lang="en-US" sz="2000" dirty="0"/>
              <a:t>Anonymity and class sizes</a:t>
            </a:r>
          </a:p>
          <a:p>
            <a:pPr>
              <a:defRPr/>
            </a:pPr>
            <a:r>
              <a:rPr lang="en-US" sz="2000" dirty="0"/>
              <a:t>Tension between sectors – different teaching styles, lack of understanding and co-operation – resources and research</a:t>
            </a:r>
          </a:p>
          <a:p>
            <a:pPr>
              <a:defRPr/>
            </a:pPr>
            <a:r>
              <a:rPr lang="en-US" sz="2000" dirty="0"/>
              <a:t>Students keen to engage and support</a:t>
            </a:r>
            <a:endParaRPr lang="en-AU" sz="2000" dirty="0"/>
          </a:p>
          <a:p>
            <a:pPr marL="0" indent="0">
              <a:buNone/>
            </a:pPr>
            <a:endParaRPr lang="en-GB" dirty="0"/>
          </a:p>
          <a:p>
            <a:pPr marL="0" indent="0">
              <a:buNone/>
            </a:pPr>
            <a:endParaRPr lang="en-GB" dirty="0"/>
          </a:p>
        </p:txBody>
      </p:sp>
      <p:pic>
        <p:nvPicPr>
          <p:cNvPr id="5" name="Picture 4" descr="Cover of 'Tackling transition in STEM disciplines' report by Julie Hulme and Janet De Wilde (2014). A person can be seen on a small landing, with stairs going up and down on each side. ">
            <a:extLst>
              <a:ext uri="{FF2B5EF4-FFF2-40B4-BE49-F238E27FC236}">
                <a16:creationId xmlns:a16="http://schemas.microsoft.com/office/drawing/2014/main" id="{C3418FD7-10D9-369F-598F-AD9357C46892}"/>
              </a:ext>
            </a:extLst>
          </p:cNvPr>
          <p:cNvPicPr>
            <a:picLocks noChangeAspect="1"/>
          </p:cNvPicPr>
          <p:nvPr/>
        </p:nvPicPr>
        <p:blipFill>
          <a:blip r:embed="rId3"/>
          <a:stretch>
            <a:fillRect/>
          </a:stretch>
        </p:blipFill>
        <p:spPr>
          <a:xfrm>
            <a:off x="8219893" y="1223999"/>
            <a:ext cx="3373797" cy="4237125"/>
          </a:xfrm>
          <a:prstGeom prst="rect">
            <a:avLst/>
          </a:prstGeom>
        </p:spPr>
      </p:pic>
    </p:spTree>
    <p:extLst>
      <p:ext uri="{BB962C8B-B14F-4D97-AF65-F5344CB8AC3E}">
        <p14:creationId xmlns:p14="http://schemas.microsoft.com/office/powerpoint/2010/main" val="254038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8C469E-6CD4-3670-D0F1-F1F437AA1574}"/>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0BE5745F-93D1-0D3C-9D08-CD74080BAB4F}"/>
              </a:ext>
            </a:extLst>
          </p:cNvPr>
          <p:cNvSpPr>
            <a:spLocks noGrp="1"/>
          </p:cNvSpPr>
          <p:nvPr>
            <p:ph type="sldNum" sz="quarter" idx="12"/>
          </p:nvPr>
        </p:nvSpPr>
        <p:spPr/>
        <p:txBody>
          <a:bodyPr/>
          <a:lstStyle/>
          <a:p>
            <a:fld id="{2987031C-9901-4EF0-9F2F-2A2E1AE069F5}" type="slidenum">
              <a:rPr lang="en-GB" smtClean="0"/>
              <a:t>5</a:t>
            </a:fld>
            <a:endParaRPr lang="en-GB"/>
          </a:p>
        </p:txBody>
      </p:sp>
      <p:sp>
        <p:nvSpPr>
          <p:cNvPr id="4" name="Text Placeholder 3">
            <a:extLst>
              <a:ext uri="{FF2B5EF4-FFF2-40B4-BE49-F238E27FC236}">
                <a16:creationId xmlns:a16="http://schemas.microsoft.com/office/drawing/2014/main" id="{7342EA38-0EE6-C8C6-5D62-D28C05FE5395}"/>
              </a:ext>
            </a:extLst>
          </p:cNvPr>
          <p:cNvSpPr>
            <a:spLocks noGrp="1"/>
          </p:cNvSpPr>
          <p:nvPr>
            <p:ph type="body" sz="quarter" idx="13"/>
          </p:nvPr>
        </p:nvSpPr>
        <p:spPr/>
        <p:txBody>
          <a:bodyPr/>
          <a:lstStyle/>
          <a:p>
            <a:pPr marL="0" indent="0">
              <a:buNone/>
            </a:pPr>
            <a:r>
              <a:rPr lang="en-GB" sz="2800" dirty="0">
                <a:solidFill>
                  <a:schemeClr val="bg2"/>
                </a:solidFill>
              </a:rPr>
              <a:t>Transitions in context – social support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srgbClr val="253244"/>
                </a:solidFill>
                <a:effectLst/>
                <a:uLnTx/>
                <a:uFillTx/>
                <a:latin typeface="Arial"/>
                <a:ea typeface="MS PGothic" panose="020B0600070205080204" pitchFamily="34" charset="-128"/>
                <a:hlinkClick r:id="rId3"/>
              </a:rPr>
              <a:t>Holliman, Hulme &amp; Wilson-Smith (2019) </a:t>
            </a:r>
            <a:r>
              <a:rPr kumimoji="0" lang="en-US" altLang="en-US" b="0" i="0" u="none" strike="noStrike" kern="1200" cap="none" spc="0" normalizeH="0" baseline="0" noProof="0" dirty="0">
                <a:ln>
                  <a:noFill/>
                </a:ln>
                <a:solidFill>
                  <a:srgbClr val="253244"/>
                </a:solidFill>
                <a:effectLst/>
                <a:uLnTx/>
                <a:uFillTx/>
                <a:latin typeface="Arial"/>
                <a:ea typeface="MS PGothic" panose="020B0600070205080204" pitchFamily="34" charset="-128"/>
              </a:rPr>
              <a:t>– a series of short reflections on transitions research from different perspectives:</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253244"/>
                </a:solidFill>
                <a:effectLst/>
                <a:uLnTx/>
                <a:uFillTx/>
                <a:latin typeface="Arial"/>
                <a:ea typeface="MS PGothic" panose="020B0600070205080204" pitchFamily="34" charset="-128"/>
                <a:cs typeface="+mn-cs"/>
              </a:rPr>
              <a:t>Adaptability can be developed and predicts engagement and success</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253244"/>
                </a:solidFill>
                <a:effectLst/>
                <a:uLnTx/>
                <a:uFillTx/>
                <a:latin typeface="Arial"/>
                <a:ea typeface="MS PGothic" panose="020B0600070205080204" pitchFamily="34" charset="-128"/>
                <a:cs typeface="+mn-cs"/>
              </a:rPr>
              <a:t>Transitions as a challenging time in a novel environment for which one must be prepared</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253244"/>
                </a:solidFill>
                <a:effectLst/>
                <a:uLnTx/>
                <a:uFillTx/>
                <a:latin typeface="Arial"/>
                <a:ea typeface="MS PGothic" panose="020B0600070205080204" pitchFamily="34" charset="-128"/>
                <a:cs typeface="+mn-cs"/>
              </a:rPr>
              <a:t>Autoethnographic account of transition to PhD/ECR – importance of social support</a:t>
            </a:r>
          </a:p>
          <a:p>
            <a:pPr marL="742950" marR="0" lvl="1"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253244"/>
                </a:solidFill>
                <a:effectLst/>
                <a:uLnTx/>
                <a:uFillTx/>
                <a:latin typeface="Arial"/>
                <a:ea typeface="MS PGothic" panose="020B0600070205080204" pitchFamily="34" charset="-128"/>
                <a:cs typeface="+mn-cs"/>
              </a:rPr>
              <a:t>Academic kindness – for students and staff – in the face of competition, reward and recognition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53244"/>
                </a:solidFill>
                <a:effectLst/>
                <a:uLnTx/>
                <a:uFillTx/>
                <a:latin typeface="Arial"/>
                <a:ea typeface="MS PGothic" panose="020B0600070205080204" pitchFamily="34" charset="-128"/>
              </a:rPr>
              <a:t>Social support as a buffer – for all transitions</a:t>
            </a:r>
            <a:endParaRPr lang="en-GB" dirty="0"/>
          </a:p>
        </p:txBody>
      </p:sp>
      <p:pic>
        <p:nvPicPr>
          <p:cNvPr id="6" name="Picture 5" descr="Front page of a journal article - Transition and adaptability in educational and organisational contexts, written by Andrew Holliman, Julie Hulme, and Kevin Wilson-Smith.">
            <a:extLst>
              <a:ext uri="{FF2B5EF4-FFF2-40B4-BE49-F238E27FC236}">
                <a16:creationId xmlns:a16="http://schemas.microsoft.com/office/drawing/2014/main" id="{B367811A-1440-D08E-1ED8-0904A943DA5C}"/>
              </a:ext>
            </a:extLst>
          </p:cNvPr>
          <p:cNvPicPr>
            <a:picLocks noChangeAspect="1"/>
          </p:cNvPicPr>
          <p:nvPr/>
        </p:nvPicPr>
        <p:blipFill>
          <a:blip r:embed="rId4"/>
          <a:stretch>
            <a:fillRect/>
          </a:stretch>
        </p:blipFill>
        <p:spPr>
          <a:xfrm>
            <a:off x="8089256" y="1223999"/>
            <a:ext cx="3922122" cy="4454756"/>
          </a:xfrm>
          <a:prstGeom prst="rect">
            <a:avLst/>
          </a:prstGeom>
        </p:spPr>
      </p:pic>
    </p:spTree>
    <p:extLst>
      <p:ext uri="{BB962C8B-B14F-4D97-AF65-F5344CB8AC3E}">
        <p14:creationId xmlns:p14="http://schemas.microsoft.com/office/powerpoint/2010/main" val="281799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286EA9-7A76-90A0-8DF1-B6EFD786B013}"/>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BAC01F1F-5669-4800-357E-2BC5D9915418}"/>
              </a:ext>
            </a:extLst>
          </p:cNvPr>
          <p:cNvSpPr>
            <a:spLocks noGrp="1"/>
          </p:cNvSpPr>
          <p:nvPr>
            <p:ph type="sldNum" sz="quarter" idx="12"/>
          </p:nvPr>
        </p:nvSpPr>
        <p:spPr/>
        <p:txBody>
          <a:bodyPr/>
          <a:lstStyle/>
          <a:p>
            <a:fld id="{2987031C-9901-4EF0-9F2F-2A2E1AE069F5}" type="slidenum">
              <a:rPr lang="en-GB" smtClean="0"/>
              <a:t>6</a:t>
            </a:fld>
            <a:endParaRPr lang="en-GB"/>
          </a:p>
        </p:txBody>
      </p:sp>
      <p:sp>
        <p:nvSpPr>
          <p:cNvPr id="4" name="Text Placeholder 3">
            <a:extLst>
              <a:ext uri="{FF2B5EF4-FFF2-40B4-BE49-F238E27FC236}">
                <a16:creationId xmlns:a16="http://schemas.microsoft.com/office/drawing/2014/main" id="{10F047CE-D531-C04F-79D2-9A08A25173F6}"/>
              </a:ext>
            </a:extLst>
          </p:cNvPr>
          <p:cNvSpPr>
            <a:spLocks noGrp="1"/>
          </p:cNvSpPr>
          <p:nvPr>
            <p:ph type="body" sz="quarter" idx="13"/>
          </p:nvPr>
        </p:nvSpPr>
        <p:spPr>
          <a:xfrm>
            <a:off x="324000" y="1223999"/>
            <a:ext cx="5772000" cy="4860000"/>
          </a:xfrm>
        </p:spPr>
        <p:txBody>
          <a:bodyPr/>
          <a:lstStyle/>
          <a:p>
            <a:pPr marL="0" indent="0">
              <a:buNone/>
            </a:pPr>
            <a:r>
              <a:rPr lang="en-GB" sz="2800" dirty="0">
                <a:solidFill>
                  <a:schemeClr val="bg2"/>
                </a:solidFill>
              </a:rPr>
              <a:t>Transitions in a social context</a:t>
            </a:r>
          </a:p>
          <a:p>
            <a:r>
              <a:rPr kumimoji="0" lang="en-US" altLang="en-US" sz="2400" b="0" i="0" u="none" strike="noStrike" kern="1200" cap="none" spc="0" normalizeH="0" baseline="0" noProof="0" dirty="0">
                <a:ln>
                  <a:noFill/>
                </a:ln>
                <a:solidFill>
                  <a:srgbClr val="253244"/>
                </a:solidFill>
                <a:effectLst/>
                <a:uLnTx/>
                <a:uFillTx/>
                <a:latin typeface="Arial"/>
                <a:ea typeface="MS PGothic" panose="020B0600070205080204" pitchFamily="34" charset="-128"/>
              </a:rPr>
              <a:t>Gale &amp; Parker (2014): </a:t>
            </a:r>
            <a:r>
              <a:rPr kumimoji="0" lang="en-AU" altLang="en-US" sz="2400" b="0" i="0" u="none" strike="noStrike" kern="1200" cap="none" spc="0" normalizeH="0" baseline="0" noProof="0" dirty="0">
                <a:ln>
                  <a:noFill/>
                </a:ln>
                <a:solidFill>
                  <a:srgbClr val="253244"/>
                </a:solidFill>
                <a:effectLst/>
                <a:uLnTx/>
                <a:uFillTx/>
                <a:latin typeface="Arial"/>
                <a:ea typeface="MS PGothic" panose="020B0600070205080204" pitchFamily="34" charset="-128"/>
              </a:rPr>
              <a:t>“taken-for-granted notions of transition…and…the normative and the universal discourses of transition do not capture the diversity of student lives, their experiences of university, or of universities themselves”</a:t>
            </a:r>
            <a:endParaRPr lang="en-GB" sz="2800" dirty="0"/>
          </a:p>
          <a:p>
            <a:pPr marL="0" indent="0">
              <a:buNone/>
            </a:pPr>
            <a:endParaRPr lang="en-GB" sz="2800" dirty="0">
              <a:solidFill>
                <a:schemeClr val="bg2"/>
              </a:solidFill>
            </a:endParaRPr>
          </a:p>
        </p:txBody>
      </p:sp>
      <p:pic>
        <p:nvPicPr>
          <p:cNvPr id="5" name="Picture 2" descr="Bronfenbrenner's ecological systems theory is depicted by a series of concentric circles. The individual is at the centre, surrounded by the microsystem, then the mesosystem, then the exosystem, and then the macrosystem. ">
            <a:extLst>
              <a:ext uri="{FF2B5EF4-FFF2-40B4-BE49-F238E27FC236}">
                <a16:creationId xmlns:a16="http://schemas.microsoft.com/office/drawing/2014/main" id="{79E1DDC3-ABCB-CE50-728C-92A748840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864129"/>
            <a:ext cx="5129742" cy="512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FC1A59-C2BC-A57B-36C7-5F1AD58EF2D2}"/>
              </a:ext>
            </a:extLst>
          </p:cNvPr>
          <p:cNvSpPr txBox="1"/>
          <p:nvPr/>
        </p:nvSpPr>
        <p:spPr>
          <a:xfrm>
            <a:off x="7920000" y="6161600"/>
            <a:ext cx="3528000" cy="491200"/>
          </a:xfrm>
          <a:prstGeom prst="rect">
            <a:avLst/>
          </a:prstGeom>
          <a:noFill/>
        </p:spPr>
        <p:txBody>
          <a:bodyPr wrap="square" lIns="0" tIns="0" rIns="0" bIns="0" rtlCol="0">
            <a:noAutofit/>
          </a:bodyPr>
          <a:lstStyle/>
          <a:p>
            <a:pPr algn="l"/>
            <a:r>
              <a:rPr lang="en-GB" sz="2000" dirty="0">
                <a:solidFill>
                  <a:schemeClr val="accent6">
                    <a:lumMod val="50000"/>
                  </a:schemeClr>
                </a:solidFill>
              </a:rPr>
              <a:t>(Bronfenbrenner, 1992 – ecological systems theory)</a:t>
            </a:r>
            <a:endParaRPr lang="en-GB" sz="2000" dirty="0">
              <a:solidFill>
                <a:schemeClr val="tx1"/>
              </a:solidFill>
            </a:endParaRPr>
          </a:p>
        </p:txBody>
      </p:sp>
    </p:spTree>
    <p:extLst>
      <p:ext uri="{BB962C8B-B14F-4D97-AF65-F5344CB8AC3E}">
        <p14:creationId xmlns:p14="http://schemas.microsoft.com/office/powerpoint/2010/main" val="419080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66643F-35EC-01C9-A64E-B93D16CB70C0}"/>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2066F4C5-B2C9-E738-F3B5-4C0D88C9C29F}"/>
              </a:ext>
            </a:extLst>
          </p:cNvPr>
          <p:cNvSpPr>
            <a:spLocks noGrp="1"/>
          </p:cNvSpPr>
          <p:nvPr>
            <p:ph type="sldNum" sz="quarter" idx="12"/>
          </p:nvPr>
        </p:nvSpPr>
        <p:spPr/>
        <p:txBody>
          <a:bodyPr/>
          <a:lstStyle/>
          <a:p>
            <a:fld id="{2987031C-9901-4EF0-9F2F-2A2E1AE069F5}" type="slidenum">
              <a:rPr lang="en-GB" smtClean="0"/>
              <a:t>7</a:t>
            </a:fld>
            <a:endParaRPr lang="en-GB"/>
          </a:p>
        </p:txBody>
      </p:sp>
      <p:sp>
        <p:nvSpPr>
          <p:cNvPr id="4" name="Text Placeholder 3">
            <a:extLst>
              <a:ext uri="{FF2B5EF4-FFF2-40B4-BE49-F238E27FC236}">
                <a16:creationId xmlns:a16="http://schemas.microsoft.com/office/drawing/2014/main" id="{06AD5013-E80C-19F5-6F93-D6A17F608B38}"/>
              </a:ext>
            </a:extLst>
          </p:cNvPr>
          <p:cNvSpPr>
            <a:spLocks noGrp="1"/>
          </p:cNvSpPr>
          <p:nvPr>
            <p:ph type="body" sz="quarter" idx="13"/>
          </p:nvPr>
        </p:nvSpPr>
        <p:spPr/>
        <p:txBody>
          <a:bodyPr/>
          <a:lstStyle/>
          <a:p>
            <a:pPr marL="0" indent="0">
              <a:buNone/>
            </a:pPr>
            <a:r>
              <a:rPr lang="en-GB" sz="2800" dirty="0">
                <a:solidFill>
                  <a:schemeClr val="bg2"/>
                </a:solidFill>
              </a:rPr>
              <a:t>Transitions as transformative</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AU" altLang="en-US" sz="2400" b="0" i="0" u="none" strike="noStrike" kern="1200" cap="none" spc="0" normalizeH="0" baseline="0" noProof="0" dirty="0">
                <a:ln>
                  <a:noFill/>
                </a:ln>
                <a:solidFill>
                  <a:srgbClr val="253244"/>
                </a:solidFill>
                <a:effectLst/>
                <a:uLnTx/>
                <a:uFillTx/>
                <a:latin typeface="Arial"/>
                <a:ea typeface="MS PGothic" panose="020B0600070205080204" pitchFamily="34" charset="-128"/>
              </a:rPr>
              <a:t>“…transitions can lead to profound change and be an impetus for new learning, or they can be unsettling, difficult and unproductive. Yet, while certain transitions are unsettling and difficult for some people, risk, challenge and even difficulty might also be important factors in successful transitions for others.” (Ecclestone, Biesta, &amp; Hughes, 2010, p. 2)</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253244"/>
                </a:solidFill>
                <a:effectLst/>
                <a:uLnTx/>
                <a:uFillTx/>
                <a:latin typeface="Arial"/>
                <a:ea typeface="MS PGothic" panose="020B0600070205080204" pitchFamily="34" charset="-128"/>
              </a:rPr>
              <a:t>Transition as navigating threshold concepts, liminality, transformation (Meyer &amp; Land, 2010)</a:t>
            </a:r>
            <a:endParaRPr kumimoji="0" lang="en-AU" altLang="en-US" sz="2400" b="0" i="0" u="none" strike="noStrike" kern="1200" cap="none" spc="0" normalizeH="0" baseline="0" noProof="0" dirty="0">
              <a:ln>
                <a:noFill/>
              </a:ln>
              <a:solidFill>
                <a:srgbClr val="253244"/>
              </a:solidFill>
              <a:effectLst/>
              <a:uLnTx/>
              <a:uFillTx/>
              <a:latin typeface="Arial"/>
              <a:ea typeface="MS PGothic" panose="020B0600070205080204" pitchFamily="34" charset="-128"/>
            </a:endParaRPr>
          </a:p>
          <a:p>
            <a:pPr marL="0" indent="0">
              <a:buNone/>
            </a:pPr>
            <a:endParaRPr lang="en-GB" sz="2800" dirty="0">
              <a:solidFill>
                <a:schemeClr val="bg2"/>
              </a:solidFill>
            </a:endParaRPr>
          </a:p>
        </p:txBody>
      </p:sp>
      <p:pic>
        <p:nvPicPr>
          <p:cNvPr id="5" name="Picture 2" descr="Picture has been taken from inside a dark room. It shows open doors, revealing a bright light on the other side, shining through the doorway. ">
            <a:extLst>
              <a:ext uri="{FF2B5EF4-FFF2-40B4-BE49-F238E27FC236}">
                <a16:creationId xmlns:a16="http://schemas.microsoft.com/office/drawing/2014/main" id="{93467A24-6FA0-D048-D422-CB1DA0AA8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586" y="2266177"/>
            <a:ext cx="3417569" cy="256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78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9CD2D4-5151-1278-44B8-5D65BAD4E9B1}"/>
              </a:ext>
            </a:extLst>
          </p:cNvPr>
          <p:cNvSpPr>
            <a:spLocks noGrp="1"/>
          </p:cNvSpPr>
          <p:nvPr>
            <p:ph type="ftr" sz="quarter" idx="11"/>
          </p:nvPr>
        </p:nvSpPr>
        <p:spPr/>
        <p:txBody>
          <a:bodyPr/>
          <a:lstStyle/>
          <a:p>
            <a:r>
              <a:rPr lang="en-GB" dirty="0"/>
              <a:t>Being Belonging Becoming</a:t>
            </a:r>
          </a:p>
          <a:p>
            <a:endParaRPr lang="en-GB" dirty="0"/>
          </a:p>
        </p:txBody>
      </p:sp>
      <p:sp>
        <p:nvSpPr>
          <p:cNvPr id="3" name="Slide Number Placeholder 2">
            <a:extLst>
              <a:ext uri="{FF2B5EF4-FFF2-40B4-BE49-F238E27FC236}">
                <a16:creationId xmlns:a16="http://schemas.microsoft.com/office/drawing/2014/main" id="{A0EA6824-E74E-E077-0D95-B387DF2B0237}"/>
              </a:ext>
            </a:extLst>
          </p:cNvPr>
          <p:cNvSpPr>
            <a:spLocks noGrp="1"/>
          </p:cNvSpPr>
          <p:nvPr>
            <p:ph type="sldNum" sz="quarter" idx="12"/>
          </p:nvPr>
        </p:nvSpPr>
        <p:spPr/>
        <p:txBody>
          <a:bodyPr/>
          <a:lstStyle/>
          <a:p>
            <a:fld id="{2987031C-9901-4EF0-9F2F-2A2E1AE069F5}" type="slidenum">
              <a:rPr lang="en-GB" smtClean="0"/>
              <a:t>8</a:t>
            </a:fld>
            <a:endParaRPr lang="en-GB"/>
          </a:p>
        </p:txBody>
      </p:sp>
      <p:sp>
        <p:nvSpPr>
          <p:cNvPr id="4" name="Text Placeholder 3">
            <a:extLst>
              <a:ext uri="{FF2B5EF4-FFF2-40B4-BE49-F238E27FC236}">
                <a16:creationId xmlns:a16="http://schemas.microsoft.com/office/drawing/2014/main" id="{4FE6520C-D63B-23C0-60DA-49DC3A97BFF8}"/>
              </a:ext>
            </a:extLst>
          </p:cNvPr>
          <p:cNvSpPr>
            <a:spLocks noGrp="1"/>
          </p:cNvSpPr>
          <p:nvPr>
            <p:ph type="body" sz="quarter" idx="13"/>
          </p:nvPr>
        </p:nvSpPr>
        <p:spPr/>
        <p:txBody>
          <a:bodyPr/>
          <a:lstStyle/>
          <a:p>
            <a:pPr marL="0" indent="0">
              <a:buNone/>
            </a:pPr>
            <a:r>
              <a:rPr lang="en-GB" sz="2800" dirty="0">
                <a:solidFill>
                  <a:schemeClr val="bg2"/>
                </a:solidFill>
              </a:rPr>
              <a:t>Transition for diverse students: Ducks to water or fish out of water?</a:t>
            </a:r>
          </a:p>
          <a:p>
            <a:r>
              <a:rPr lang="en-US" altLang="en-US" dirty="0"/>
              <a:t>Assumptions that low SES, </a:t>
            </a:r>
            <a:r>
              <a:rPr lang="en-US" altLang="en-US" dirty="0" err="1"/>
              <a:t>minoritised</a:t>
            </a:r>
            <a:r>
              <a:rPr lang="en-US" altLang="en-US" dirty="0"/>
              <a:t> groups, first in family might find transitions harder</a:t>
            </a:r>
          </a:p>
          <a:p>
            <a:r>
              <a:rPr lang="en-US" altLang="en-US" dirty="0"/>
              <a:t>Knowledge ‘about’ vs knowledge ‘of’ university – knowledge ‘of’ is missing for all</a:t>
            </a:r>
          </a:p>
          <a:p>
            <a:r>
              <a:rPr lang="en-US" altLang="en-US" dirty="0"/>
              <a:t>Predictive value? – but not certainties. Unable to target students – all may be at risk?</a:t>
            </a:r>
          </a:p>
          <a:p>
            <a:r>
              <a:rPr lang="en-US" altLang="en-US" dirty="0"/>
              <a:t>Do students experience transitions into, through, and out of university like “ducks to water” or like “fish out of water”?</a:t>
            </a:r>
            <a:endParaRPr lang="en-AU" altLang="en-US" dirty="0"/>
          </a:p>
          <a:p>
            <a:endParaRPr lang="en-GB" dirty="0"/>
          </a:p>
        </p:txBody>
      </p:sp>
      <p:pic>
        <p:nvPicPr>
          <p:cNvPr id="1026" name="Picture 2" descr="A duck (female mallard) is swimming on the surface of a calm pond. Below the water, we can see numerous fish swimming.">
            <a:extLst>
              <a:ext uri="{FF2B5EF4-FFF2-40B4-BE49-F238E27FC236}">
                <a16:creationId xmlns:a16="http://schemas.microsoft.com/office/drawing/2014/main" id="{AB06BA09-3F98-60C6-75C8-E660856C9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579" y="2285550"/>
            <a:ext cx="3049200" cy="228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6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E0E78D-B56F-BD45-21FA-2644D1BEEAFA}"/>
              </a:ext>
            </a:extLst>
          </p:cNvPr>
          <p:cNvSpPr>
            <a:spLocks noGrp="1"/>
          </p:cNvSpPr>
          <p:nvPr>
            <p:ph type="ftr" sz="quarter" idx="11"/>
          </p:nvPr>
        </p:nvSpPr>
        <p:spPr/>
        <p:txBody>
          <a:bodyPr/>
          <a:lstStyle/>
          <a:p>
            <a:r>
              <a:rPr lang="en-GB" dirty="0"/>
              <a:t>Being Belonging Becoming</a:t>
            </a:r>
          </a:p>
        </p:txBody>
      </p:sp>
      <p:sp>
        <p:nvSpPr>
          <p:cNvPr id="3" name="Slide Number Placeholder 2">
            <a:extLst>
              <a:ext uri="{FF2B5EF4-FFF2-40B4-BE49-F238E27FC236}">
                <a16:creationId xmlns:a16="http://schemas.microsoft.com/office/drawing/2014/main" id="{F75B1B33-4916-1A11-62EC-C563F30A5919}"/>
              </a:ext>
            </a:extLst>
          </p:cNvPr>
          <p:cNvSpPr>
            <a:spLocks noGrp="1"/>
          </p:cNvSpPr>
          <p:nvPr>
            <p:ph type="sldNum" sz="quarter" idx="12"/>
          </p:nvPr>
        </p:nvSpPr>
        <p:spPr/>
        <p:txBody>
          <a:bodyPr/>
          <a:lstStyle/>
          <a:p>
            <a:fld id="{2987031C-9901-4EF0-9F2F-2A2E1AE069F5}" type="slidenum">
              <a:rPr lang="en-GB" smtClean="0"/>
              <a:t>9</a:t>
            </a:fld>
            <a:endParaRPr lang="en-GB"/>
          </a:p>
        </p:txBody>
      </p:sp>
      <p:sp>
        <p:nvSpPr>
          <p:cNvPr id="4" name="Text Placeholder 3">
            <a:extLst>
              <a:ext uri="{FF2B5EF4-FFF2-40B4-BE49-F238E27FC236}">
                <a16:creationId xmlns:a16="http://schemas.microsoft.com/office/drawing/2014/main" id="{DB3DD044-30E9-C63D-40FB-3714937A24CA}"/>
              </a:ext>
            </a:extLst>
          </p:cNvPr>
          <p:cNvSpPr>
            <a:spLocks noGrp="1"/>
          </p:cNvSpPr>
          <p:nvPr>
            <p:ph type="body" sz="quarter" idx="13"/>
          </p:nvPr>
        </p:nvSpPr>
        <p:spPr/>
        <p:txBody>
          <a:bodyPr/>
          <a:lstStyle/>
          <a:p>
            <a:pPr marL="0" indent="0">
              <a:buNone/>
            </a:pPr>
            <a:r>
              <a:rPr lang="en-GB" sz="2800" dirty="0" err="1">
                <a:solidFill>
                  <a:schemeClr val="bg2"/>
                </a:solidFill>
                <a:hlinkClick r:id="rId2"/>
              </a:rPr>
              <a:t>Winstone</a:t>
            </a:r>
            <a:r>
              <a:rPr lang="en-GB" sz="2800" dirty="0">
                <a:solidFill>
                  <a:schemeClr val="bg2"/>
                </a:solidFill>
                <a:hlinkClick r:id="rId2"/>
              </a:rPr>
              <a:t> and Hulme (2019): </a:t>
            </a:r>
            <a:r>
              <a:rPr lang="en-GB" sz="2800" dirty="0">
                <a:solidFill>
                  <a:schemeClr val="bg2"/>
                </a:solidFill>
              </a:rPr>
              <a:t>How do diverse students experience transitions?</a:t>
            </a:r>
          </a:p>
          <a:p>
            <a:pPr>
              <a:defRPr/>
            </a:pPr>
            <a:r>
              <a:rPr lang="en-US" dirty="0"/>
              <a:t>“</a:t>
            </a:r>
            <a:r>
              <a:rPr lang="en-US" dirty="0" err="1"/>
              <a:t>Problematisation</a:t>
            </a:r>
            <a:r>
              <a:rPr lang="en-US" dirty="0"/>
              <a:t>” of transitions is not helpful – can be challenging, but can be exciting/transformational. Or both!</a:t>
            </a:r>
          </a:p>
          <a:p>
            <a:pPr>
              <a:defRPr/>
            </a:pPr>
            <a:r>
              <a:rPr lang="en-US" dirty="0"/>
              <a:t>Need to capture student experience, rather than make assumptions.</a:t>
            </a:r>
          </a:p>
          <a:p>
            <a:pPr>
              <a:defRPr/>
            </a:pPr>
            <a:r>
              <a:rPr lang="en-US" dirty="0"/>
              <a:t>What can we learn from students themselves about how to facilitate successful transitions?</a:t>
            </a:r>
          </a:p>
          <a:p>
            <a:pPr>
              <a:defRPr/>
            </a:pPr>
            <a:r>
              <a:rPr lang="en-US" dirty="0"/>
              <a:t>Survey – Likert scale responses and open questions</a:t>
            </a:r>
          </a:p>
          <a:p>
            <a:pPr marL="0" indent="0">
              <a:buNone/>
            </a:pPr>
            <a:endParaRPr lang="en-GB" sz="2800" dirty="0">
              <a:solidFill>
                <a:schemeClr val="bg2"/>
              </a:solidFill>
            </a:endParaRPr>
          </a:p>
        </p:txBody>
      </p:sp>
      <p:pic>
        <p:nvPicPr>
          <p:cNvPr id="6" name="Picture 5" descr="The cover of a book - called Engaging Student Voices in Higher Education: Diverse Perspectives and Expectations in Partnership. The book was edited by Simon Lygo-Baker, Ian Kinchin, and Naomi Winstone. The image on the cover shows hands belonging to diverse people (skin colour and gender) joining together. ">
            <a:extLst>
              <a:ext uri="{FF2B5EF4-FFF2-40B4-BE49-F238E27FC236}">
                <a16:creationId xmlns:a16="http://schemas.microsoft.com/office/drawing/2014/main" id="{C23B9984-3659-A1F6-353E-71610B65B0ED}"/>
              </a:ext>
            </a:extLst>
          </p:cNvPr>
          <p:cNvPicPr>
            <a:picLocks noChangeAspect="1"/>
          </p:cNvPicPr>
          <p:nvPr/>
        </p:nvPicPr>
        <p:blipFill>
          <a:blip r:embed="rId3"/>
          <a:stretch>
            <a:fillRect/>
          </a:stretch>
        </p:blipFill>
        <p:spPr>
          <a:xfrm>
            <a:off x="8075624" y="774001"/>
            <a:ext cx="3792376" cy="5418667"/>
          </a:xfrm>
          <a:prstGeom prst="rect">
            <a:avLst/>
          </a:prstGeom>
        </p:spPr>
      </p:pic>
    </p:spTree>
    <p:extLst>
      <p:ext uri="{BB962C8B-B14F-4D97-AF65-F5344CB8AC3E}">
        <p14:creationId xmlns:p14="http://schemas.microsoft.com/office/powerpoint/2010/main" val="141572561"/>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1813</Words>
  <Application>Microsoft Office PowerPoint</Application>
  <PresentationFormat>Widescreen</PresentationFormat>
  <Paragraphs>330</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vt:lpstr>
      <vt:lpstr>System Font Regular</vt:lpstr>
      <vt:lpstr>Arial</vt:lpstr>
      <vt:lpstr>Calibri</vt:lpstr>
      <vt:lpstr>Cambria</vt:lpstr>
      <vt:lpstr>Times New Roman</vt:lpstr>
      <vt:lpstr>Office Theme</vt:lpstr>
      <vt:lpstr>Belonging, being, and becoming: Exploring possible selves through the transitions into, through, and beyond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44</cp:revision>
  <dcterms:created xsi:type="dcterms:W3CDTF">2019-08-05T19:02:23Z</dcterms:created>
  <dcterms:modified xsi:type="dcterms:W3CDTF">2025-04-28T10:24:58Z</dcterms:modified>
</cp:coreProperties>
</file>