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8" r:id="rId2"/>
    <p:sldId id="262" r:id="rId3"/>
    <p:sldId id="281" r:id="rId4"/>
    <p:sldId id="282" r:id="rId5"/>
    <p:sldId id="283" r:id="rId6"/>
    <p:sldId id="284" r:id="rId7"/>
    <p:sldId id="285" r:id="rId8"/>
    <p:sldId id="286" r:id="rId9"/>
    <p:sldId id="287" r:id="rId10"/>
    <p:sldId id="288" r:id="rId11"/>
    <p:sldId id="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B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65EC45-B5C3-446C-BBF3-2879668FCAFD}" v="1" dt="2023-04-25T17:32:09.7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78812" autoAdjust="0"/>
  </p:normalViewPr>
  <p:slideViewPr>
    <p:cSldViewPr snapToGrid="0">
      <p:cViewPr varScale="1">
        <p:scale>
          <a:sx n="87" d="100"/>
          <a:sy n="87" d="100"/>
        </p:scale>
        <p:origin x="207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B0876A-0DDD-E847-A973-D2A459CBE5F4}" type="datetimeFigureOut">
              <a:rPr lang="en-GB" smtClean="0"/>
              <a:t>28/04/2025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4A42A4-5C61-AF44-A7BD-628F26FD0418}" type="slidenum">
              <a:rPr lang="en-GB" smtClean="0"/>
              <a:t>‹#›</a:t>
            </a:fld>
            <a:endParaRPr lang="en-GB"/>
          </a:p>
        </p:txBody>
      </p:sp>
    </p:spTree>
    <p:extLst>
      <p:ext uri="{BB962C8B-B14F-4D97-AF65-F5344CB8AC3E}">
        <p14:creationId xmlns:p14="http://schemas.microsoft.com/office/powerpoint/2010/main" val="67044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4A42A4-5C61-AF44-A7BD-628F26FD0418}" type="slidenum">
              <a:rPr lang="en-GB" smtClean="0"/>
              <a:t>1</a:t>
            </a:fld>
            <a:endParaRPr lang="en-GB"/>
          </a:p>
        </p:txBody>
      </p:sp>
    </p:spTree>
    <p:extLst>
      <p:ext uri="{BB962C8B-B14F-4D97-AF65-F5344CB8AC3E}">
        <p14:creationId xmlns:p14="http://schemas.microsoft.com/office/powerpoint/2010/main" val="11168537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ink">
    <p:bg>
      <p:bgPr>
        <a:solidFill>
          <a:schemeClr val="bg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A95DA28-5082-4466-8610-52F8C0DC1E32}"/>
              </a:ext>
            </a:extLst>
          </p:cNvPr>
          <p:cNvSpPr>
            <a:spLocks noGrp="1"/>
          </p:cNvSpPr>
          <p:nvPr>
            <p:ph type="subTitle" idx="1" hasCustomPrompt="1"/>
          </p:nvPr>
        </p:nvSpPr>
        <p:spPr>
          <a:xfrm>
            <a:off x="344393" y="2664000"/>
            <a:ext cx="7503607" cy="540000"/>
          </a:xfrm>
        </p:spPr>
        <p:txBody>
          <a:bodyPr lIns="0" tIns="0" rIns="0" bIns="0">
            <a:noAutofit/>
          </a:bodyPr>
          <a:lstStyle>
            <a:lvl1pPr marL="0" indent="0" algn="l">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title</a:t>
            </a:r>
            <a:endParaRPr lang="en-GB" dirty="0"/>
          </a:p>
        </p:txBody>
      </p:sp>
      <p:pic>
        <p:nvPicPr>
          <p:cNvPr id="8" name="Picture 7">
            <a:extLst>
              <a:ext uri="{FF2B5EF4-FFF2-40B4-BE49-F238E27FC236}">
                <a16:creationId xmlns:a16="http://schemas.microsoft.com/office/drawing/2014/main" id="{EAD84A32-8CF7-0049-A245-A2495A258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
        <p:nvSpPr>
          <p:cNvPr id="14" name="Title 1">
            <a:extLst>
              <a:ext uri="{FF2B5EF4-FFF2-40B4-BE49-F238E27FC236}">
                <a16:creationId xmlns:a16="http://schemas.microsoft.com/office/drawing/2014/main" id="{125EDCB8-9E51-CA4D-8A4A-6A87534B0587}"/>
              </a:ext>
            </a:extLst>
          </p:cNvPr>
          <p:cNvSpPr>
            <a:spLocks noGrp="1"/>
          </p:cNvSpPr>
          <p:nvPr>
            <p:ph type="ctrTitle" hasCustomPrompt="1"/>
          </p:nvPr>
        </p:nvSpPr>
        <p:spPr>
          <a:xfrm>
            <a:off x="324001" y="1224000"/>
            <a:ext cx="7523999" cy="1243488"/>
          </a:xfrm>
        </p:spPr>
        <p:txBody>
          <a:bodyPr lIns="0" tIns="0" rIns="0" bIns="0" anchor="b">
            <a:noAutofit/>
          </a:bodyPr>
          <a:lstStyle>
            <a:lvl1pPr algn="l">
              <a:lnSpc>
                <a:spcPts val="4700"/>
              </a:lnSpc>
              <a:defRPr sz="4500" b="1">
                <a:solidFill>
                  <a:schemeClr val="bg1"/>
                </a:solidFill>
              </a:defRPr>
            </a:lvl1pPr>
          </a:lstStyle>
          <a:p>
            <a:r>
              <a:rPr lang="en-US" dirty="0"/>
              <a:t>Presentation Title maximum two lines</a:t>
            </a:r>
            <a:endParaRPr lang="en-GB" dirty="0"/>
          </a:p>
        </p:txBody>
      </p:sp>
    </p:spTree>
    <p:extLst>
      <p:ext uri="{BB962C8B-B14F-4D97-AF65-F5344CB8AC3E}">
        <p14:creationId xmlns:p14="http://schemas.microsoft.com/office/powerpoint/2010/main" val="3796757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 Wicket">
    <p:bg>
      <p:bgPr>
        <a:solidFill>
          <a:schemeClr val="accent3"/>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3E741239-9A37-4941-BA83-4069A20C590D}"/>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2496110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 image">
    <p:bg>
      <p:bgPr>
        <a:solidFill>
          <a:schemeClr val="bg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3" name="Picture Placeholder 2">
            <a:extLst>
              <a:ext uri="{FF2B5EF4-FFF2-40B4-BE49-F238E27FC236}">
                <a16:creationId xmlns:a16="http://schemas.microsoft.com/office/drawing/2014/main" id="{31DBAAFC-86C6-AD4A-A765-832C511BCBA1}"/>
              </a:ext>
            </a:extLst>
          </p:cNvPr>
          <p:cNvSpPr>
            <a:spLocks noGrp="1"/>
          </p:cNvSpPr>
          <p:nvPr>
            <p:ph type="pic" sz="quarter" idx="13"/>
          </p:nvPr>
        </p:nvSpPr>
        <p:spPr>
          <a:xfrm>
            <a:off x="6089999" y="2318400"/>
            <a:ext cx="5778000" cy="3906000"/>
          </a:xfrm>
          <a:solidFill>
            <a:schemeClr val="bg1">
              <a:lumMod val="95000"/>
            </a:schemeClr>
          </a:solidFill>
        </p:spPr>
        <p:txBody>
          <a:bodyPr/>
          <a:lstStyle>
            <a:lvl1pPr marL="0" indent="0">
              <a:buNone/>
              <a:defRPr/>
            </a:lvl1pPr>
          </a:lstStyle>
          <a:p>
            <a:endParaRPr lang="en-GB" dirty="0"/>
          </a:p>
        </p:txBody>
      </p:sp>
      <p:sp>
        <p:nvSpPr>
          <p:cNvPr id="8" name="TextBox 7">
            <a:extLst>
              <a:ext uri="{FF2B5EF4-FFF2-40B4-BE49-F238E27FC236}">
                <a16:creationId xmlns:a16="http://schemas.microsoft.com/office/drawing/2014/main" id="{EB9DF5D7-A65F-BB40-B682-1D4D8558ED33}"/>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3465172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p>
            <a:fld id="{2987031C-9901-4EF0-9F2F-2A2E1AE069F5}" type="slidenum">
              <a:rPr lang="en-GB" smtClean="0"/>
              <a:t>‹#›</a:t>
            </a:fld>
            <a:endParaRPr lang="en-GB"/>
          </a:p>
        </p:txBody>
      </p:sp>
      <p:sp>
        <p:nvSpPr>
          <p:cNvPr id="8" name="Text Placeholder 7">
            <a:extLst>
              <a:ext uri="{FF2B5EF4-FFF2-40B4-BE49-F238E27FC236}">
                <a16:creationId xmlns:a16="http://schemas.microsoft.com/office/drawing/2014/main" id="{14E34C90-5B76-634C-9EA9-F3936B09497B}"/>
              </a:ext>
            </a:extLst>
          </p:cNvPr>
          <p:cNvSpPr>
            <a:spLocks noGrp="1"/>
          </p:cNvSpPr>
          <p:nvPr>
            <p:ph type="body" sz="quarter" idx="13"/>
          </p:nvPr>
        </p:nvSpPr>
        <p:spPr>
          <a:xfrm>
            <a:off x="324000" y="1223999"/>
            <a:ext cx="7596000" cy="4860000"/>
          </a:xfrm>
        </p:spPr>
        <p:txBody>
          <a:bodyPr numCol="1" spcCol="288000"/>
          <a:lstStyle>
            <a:lvl1pPr>
              <a:spcBef>
                <a:spcPts val="500"/>
              </a:spcBef>
              <a:spcAft>
                <a:spcPts val="1000"/>
              </a:spcAft>
              <a:defRPr/>
            </a:lvl1pPr>
            <a:lvl5pPr indent="-288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TextBox 8">
            <a:extLst>
              <a:ext uri="{FF2B5EF4-FFF2-40B4-BE49-F238E27FC236}">
                <a16:creationId xmlns:a16="http://schemas.microsoft.com/office/drawing/2014/main" id="{261AB5ED-D4D9-0C40-9A3D-4DE1F924FE12}"/>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Tree>
    <p:extLst>
      <p:ext uri="{BB962C8B-B14F-4D97-AF65-F5344CB8AC3E}">
        <p14:creationId xmlns:p14="http://schemas.microsoft.com/office/powerpoint/2010/main" val="468243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Text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p>
            <a:fld id="{2987031C-9901-4EF0-9F2F-2A2E1AE069F5}" type="slidenum">
              <a:rPr lang="en-GB" smtClean="0"/>
              <a:t>‹#›</a:t>
            </a:fld>
            <a:endParaRPr lang="en-GB"/>
          </a:p>
        </p:txBody>
      </p:sp>
      <p:sp>
        <p:nvSpPr>
          <p:cNvPr id="8" name="Text Placeholder 7">
            <a:extLst>
              <a:ext uri="{FF2B5EF4-FFF2-40B4-BE49-F238E27FC236}">
                <a16:creationId xmlns:a16="http://schemas.microsoft.com/office/drawing/2014/main" id="{14E34C90-5B76-634C-9EA9-F3936B09497B}"/>
              </a:ext>
            </a:extLst>
          </p:cNvPr>
          <p:cNvSpPr>
            <a:spLocks noGrp="1"/>
          </p:cNvSpPr>
          <p:nvPr>
            <p:ph type="body" sz="quarter" idx="13"/>
          </p:nvPr>
        </p:nvSpPr>
        <p:spPr>
          <a:xfrm>
            <a:off x="324000" y="1223999"/>
            <a:ext cx="7596000" cy="4860000"/>
          </a:xfrm>
        </p:spPr>
        <p:txBody>
          <a:bodyPr numCol="1" spcCol="288000"/>
          <a:lstStyle>
            <a:lvl1pPr marL="288000" indent="-288000">
              <a:spcBef>
                <a:spcPts val="500"/>
              </a:spcBef>
              <a:spcAft>
                <a:spcPts val="1000"/>
              </a:spcAft>
              <a:defRPr sz="3000"/>
            </a:lvl1pPr>
            <a:lvl4pPr marL="180000" indent="-180000">
              <a:spcBef>
                <a:spcPts val="0"/>
              </a:spcBef>
              <a:spcAft>
                <a:spcPts val="500"/>
              </a:spcAft>
              <a:defRPr sz="2000"/>
            </a:lvl4pPr>
            <a:lvl5pPr marL="576000" indent="-288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Box 6">
            <a:extLst>
              <a:ext uri="{FF2B5EF4-FFF2-40B4-BE49-F238E27FC236}">
                <a16:creationId xmlns:a16="http://schemas.microsoft.com/office/drawing/2014/main" id="{4DD44D8D-8ECB-7A4C-A709-836F52699E2E}"/>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Tree>
    <p:extLst>
      <p:ext uri="{BB962C8B-B14F-4D97-AF65-F5344CB8AC3E}">
        <p14:creationId xmlns:p14="http://schemas.microsoft.com/office/powerpoint/2010/main" val="447232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llout or Statement">
    <p:bg>
      <p:bgPr>
        <a:solidFill>
          <a:schemeClr val="bg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bg1"/>
                </a:solidFill>
              </a:defRPr>
            </a:lvl1pPr>
          </a:lstStyle>
          <a:p>
            <a:fld id="{2987031C-9901-4EF0-9F2F-2A2E1AE069F5}" type="slidenum">
              <a:rPr lang="en-GB" smtClean="0"/>
              <a:pPr/>
              <a:t>‹#›</a:t>
            </a:fld>
            <a:endParaRPr lang="en-GB"/>
          </a:p>
        </p:txBody>
      </p:sp>
      <p:cxnSp>
        <p:nvCxnSpPr>
          <p:cNvPr id="7" name="Straight Connector 6">
            <a:extLst>
              <a:ext uri="{FF2B5EF4-FFF2-40B4-BE49-F238E27FC236}">
                <a16:creationId xmlns:a16="http://schemas.microsoft.com/office/drawing/2014/main" id="{55FA48F5-F95E-F449-A67A-4E87364237D5}"/>
              </a:ext>
            </a:extLst>
          </p:cNvPr>
          <p:cNvCxnSpPr/>
          <p:nvPr userDrawn="1"/>
        </p:nvCxnSpPr>
        <p:spPr>
          <a:xfrm>
            <a:off x="324000" y="1260000"/>
            <a:ext cx="759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7C6666F-B809-F34E-83C2-46549C97B90C}"/>
              </a:ext>
            </a:extLst>
          </p:cNvPr>
          <p:cNvSpPr>
            <a:spLocks noGrp="1"/>
          </p:cNvSpPr>
          <p:nvPr>
            <p:ph type="body" sz="quarter" idx="13" hasCustomPrompt="1"/>
          </p:nvPr>
        </p:nvSpPr>
        <p:spPr>
          <a:xfrm>
            <a:off x="323999" y="1296000"/>
            <a:ext cx="7596000" cy="4560888"/>
          </a:xfrm>
        </p:spPr>
        <p:txBody>
          <a:bodyPr/>
          <a:lstStyle>
            <a:lvl1pPr marL="0" indent="0">
              <a:spcAft>
                <a:spcPts val="1000"/>
              </a:spcAft>
              <a:buNone/>
              <a:tabLst>
                <a:tab pos="176213" algn="l"/>
              </a:tabLst>
              <a:defRPr lang="en-GB" sz="3000" b="1" dirty="0" smtClean="0">
                <a:solidFill>
                  <a:schemeClr val="bg1"/>
                </a:solidFill>
                <a:latin typeface="+mj-lt"/>
              </a:defRPr>
            </a:lvl1pPr>
            <a:lvl2pPr>
              <a:defRPr b="0">
                <a:solidFill>
                  <a:schemeClr val="bg1"/>
                </a:solidFill>
                <a:latin typeface="+mn-lt"/>
              </a:defRPr>
            </a:lvl2pPr>
          </a:lstStyle>
          <a:p>
            <a:pPr lvl="0"/>
            <a:r>
              <a:rPr lang="en-GB" dirty="0"/>
              <a:t>“	Add </a:t>
            </a:r>
            <a:r>
              <a:rPr lang="en-GB" dirty="0" err="1"/>
              <a:t>pullout</a:t>
            </a:r>
            <a:r>
              <a:rPr lang="en-GB" dirty="0"/>
              <a:t> quote or fact”</a:t>
            </a:r>
          </a:p>
          <a:p>
            <a:pPr lvl="1"/>
            <a:r>
              <a:rPr lang="en-GB" dirty="0"/>
              <a:t>Second level</a:t>
            </a:r>
          </a:p>
        </p:txBody>
      </p:sp>
      <p:sp>
        <p:nvSpPr>
          <p:cNvPr id="12" name="TextBox 11">
            <a:extLst>
              <a:ext uri="{FF2B5EF4-FFF2-40B4-BE49-F238E27FC236}">
                <a16:creationId xmlns:a16="http://schemas.microsoft.com/office/drawing/2014/main" id="{69330D62-B85E-4142-A75E-1E04D726549B}"/>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
        <p:nvSpPr>
          <p:cNvPr id="13" name="Footer Placeholder 4">
            <a:extLst>
              <a:ext uri="{FF2B5EF4-FFF2-40B4-BE49-F238E27FC236}">
                <a16:creationId xmlns:a16="http://schemas.microsoft.com/office/drawing/2014/main" id="{329C5556-DC37-A343-889A-534923949DD3}"/>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bg1"/>
                </a:solidFill>
              </a:defRPr>
            </a:lvl1pPr>
          </a:lstStyle>
          <a:p>
            <a:r>
              <a:rPr lang="en-GB"/>
              <a:t>Presentation title</a:t>
            </a:r>
            <a:endParaRPr lang="en-GB" dirty="0"/>
          </a:p>
        </p:txBody>
      </p:sp>
    </p:spTree>
    <p:extLst>
      <p:ext uri="{BB962C8B-B14F-4D97-AF65-F5344CB8AC3E}">
        <p14:creationId xmlns:p14="http://schemas.microsoft.com/office/powerpoint/2010/main" val="1424254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 Text Right">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tx1"/>
                </a:solidFill>
              </a:defRPr>
            </a:lvl1pPr>
          </a:lstStyle>
          <a:p>
            <a:fld id="{2987031C-9901-4EF0-9F2F-2A2E1AE069F5}" type="slidenum">
              <a:rPr lang="en-GB" smtClean="0"/>
              <a:pPr/>
              <a:t>‹#›</a:t>
            </a:fld>
            <a:endParaRPr lang="en-GB"/>
          </a:p>
        </p:txBody>
      </p:sp>
      <p:sp>
        <p:nvSpPr>
          <p:cNvPr id="8" name="Text Placeholder 7">
            <a:extLst>
              <a:ext uri="{FF2B5EF4-FFF2-40B4-BE49-F238E27FC236}">
                <a16:creationId xmlns:a16="http://schemas.microsoft.com/office/drawing/2014/main" id="{B19EC4DB-4465-564B-ABC6-584C8D982335}"/>
              </a:ext>
            </a:extLst>
          </p:cNvPr>
          <p:cNvSpPr>
            <a:spLocks noGrp="1"/>
          </p:cNvSpPr>
          <p:nvPr>
            <p:ph type="body" sz="quarter" idx="15"/>
          </p:nvPr>
        </p:nvSpPr>
        <p:spPr>
          <a:xfrm>
            <a:off x="8208000" y="1260475"/>
            <a:ext cx="3660151" cy="49498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Content Placeholder 11">
            <a:extLst>
              <a:ext uri="{FF2B5EF4-FFF2-40B4-BE49-F238E27FC236}">
                <a16:creationId xmlns:a16="http://schemas.microsoft.com/office/drawing/2014/main" id="{586B5653-247B-6F4C-B7A6-2510ADC6F0EC}"/>
              </a:ext>
            </a:extLst>
          </p:cNvPr>
          <p:cNvSpPr>
            <a:spLocks noGrp="1"/>
          </p:cNvSpPr>
          <p:nvPr>
            <p:ph sz="quarter" idx="17" hasCustomPrompt="1"/>
          </p:nvPr>
        </p:nvSpPr>
        <p:spPr>
          <a:xfrm>
            <a:off x="323850" y="1260300"/>
            <a:ext cx="7596188" cy="4950000"/>
          </a:xfrm>
        </p:spPr>
        <p:txBody>
          <a:bodyPr/>
          <a:lstStyle>
            <a:lvl1pPr marL="0" indent="0">
              <a:buNone/>
              <a:defRPr/>
            </a:lvl1pPr>
          </a:lstStyle>
          <a:p>
            <a:pPr lvl="0"/>
            <a:r>
              <a:rPr lang="en-GB" dirty="0"/>
              <a:t>Add content</a:t>
            </a:r>
          </a:p>
        </p:txBody>
      </p:sp>
      <p:sp>
        <p:nvSpPr>
          <p:cNvPr id="14" name="Content Placeholder 11">
            <a:extLst>
              <a:ext uri="{FF2B5EF4-FFF2-40B4-BE49-F238E27FC236}">
                <a16:creationId xmlns:a16="http://schemas.microsoft.com/office/drawing/2014/main" id="{BE4F0786-54FD-6D49-A748-C4FDB6C01E40}"/>
              </a:ext>
            </a:extLst>
          </p:cNvPr>
          <p:cNvSpPr>
            <a:spLocks noGrp="1"/>
          </p:cNvSpPr>
          <p:nvPr>
            <p:ph sz="quarter" idx="18" hasCustomPrompt="1"/>
          </p:nvPr>
        </p:nvSpPr>
        <p:spPr>
          <a:xfrm>
            <a:off x="4269000" y="1260300"/>
            <a:ext cx="3648075" cy="4950000"/>
          </a:xfrm>
        </p:spPr>
        <p:txBody>
          <a:bodyPr/>
          <a:lstStyle>
            <a:lvl1pPr marL="0" indent="0">
              <a:buNone/>
              <a:defRPr/>
            </a:lvl1pPr>
          </a:lstStyle>
          <a:p>
            <a:pPr lvl="0"/>
            <a:r>
              <a:rPr lang="en-GB" dirty="0"/>
              <a:t>Add content</a:t>
            </a:r>
          </a:p>
        </p:txBody>
      </p:sp>
      <p:sp>
        <p:nvSpPr>
          <p:cNvPr id="15" name="TextBox 14">
            <a:extLst>
              <a:ext uri="{FF2B5EF4-FFF2-40B4-BE49-F238E27FC236}">
                <a16:creationId xmlns:a16="http://schemas.microsoft.com/office/drawing/2014/main" id="{C615F6D4-A8E9-304C-88AD-E74B2AC9A89F}"/>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
        <p:nvSpPr>
          <p:cNvPr id="16" name="Footer Placeholder 4">
            <a:extLst>
              <a:ext uri="{FF2B5EF4-FFF2-40B4-BE49-F238E27FC236}">
                <a16:creationId xmlns:a16="http://schemas.microsoft.com/office/drawing/2014/main" id="{CA55B5E3-A309-EB43-8193-1C648D07DE79}"/>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Tree>
    <p:extLst>
      <p:ext uri="{BB962C8B-B14F-4D97-AF65-F5344CB8AC3E}">
        <p14:creationId xmlns:p14="http://schemas.microsoft.com/office/powerpoint/2010/main" val="999814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 Text Left">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tx1"/>
                </a:solidFill>
              </a:defRPr>
            </a:lvl1pPr>
          </a:lstStyle>
          <a:p>
            <a:fld id="{2987031C-9901-4EF0-9F2F-2A2E1AE069F5}" type="slidenum">
              <a:rPr lang="en-GB" smtClean="0"/>
              <a:pPr/>
              <a:t>‹#›</a:t>
            </a:fld>
            <a:endParaRPr lang="en-GB"/>
          </a:p>
        </p:txBody>
      </p:sp>
      <p:sp>
        <p:nvSpPr>
          <p:cNvPr id="8" name="Text Placeholder 7">
            <a:extLst>
              <a:ext uri="{FF2B5EF4-FFF2-40B4-BE49-F238E27FC236}">
                <a16:creationId xmlns:a16="http://schemas.microsoft.com/office/drawing/2014/main" id="{B19EC4DB-4465-564B-ABC6-584C8D982335}"/>
              </a:ext>
            </a:extLst>
          </p:cNvPr>
          <p:cNvSpPr>
            <a:spLocks noGrp="1"/>
          </p:cNvSpPr>
          <p:nvPr>
            <p:ph type="body" sz="quarter" idx="15"/>
          </p:nvPr>
        </p:nvSpPr>
        <p:spPr>
          <a:xfrm>
            <a:off x="323849" y="1260475"/>
            <a:ext cx="3660151" cy="49498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Content Placeholder 11">
            <a:extLst>
              <a:ext uri="{FF2B5EF4-FFF2-40B4-BE49-F238E27FC236}">
                <a16:creationId xmlns:a16="http://schemas.microsoft.com/office/drawing/2014/main" id="{4FBF2011-D452-5546-8550-A1A4A7F62AEA}"/>
              </a:ext>
            </a:extLst>
          </p:cNvPr>
          <p:cNvSpPr>
            <a:spLocks noGrp="1"/>
          </p:cNvSpPr>
          <p:nvPr>
            <p:ph sz="quarter" idx="17" hasCustomPrompt="1"/>
          </p:nvPr>
        </p:nvSpPr>
        <p:spPr>
          <a:xfrm>
            <a:off x="4274926" y="1272918"/>
            <a:ext cx="7596188" cy="4950000"/>
          </a:xfrm>
        </p:spPr>
        <p:txBody>
          <a:bodyPr/>
          <a:lstStyle>
            <a:lvl1pPr marL="0" indent="0">
              <a:buNone/>
              <a:defRPr/>
            </a:lvl1pPr>
          </a:lstStyle>
          <a:p>
            <a:pPr lvl="0"/>
            <a:r>
              <a:rPr lang="en-GB" dirty="0"/>
              <a:t>Add content</a:t>
            </a:r>
          </a:p>
        </p:txBody>
      </p:sp>
      <p:sp>
        <p:nvSpPr>
          <p:cNvPr id="10" name="Content Placeholder 11">
            <a:extLst>
              <a:ext uri="{FF2B5EF4-FFF2-40B4-BE49-F238E27FC236}">
                <a16:creationId xmlns:a16="http://schemas.microsoft.com/office/drawing/2014/main" id="{78C93D45-DA0E-BF49-AE04-E6E405C922F5}"/>
              </a:ext>
            </a:extLst>
          </p:cNvPr>
          <p:cNvSpPr>
            <a:spLocks noGrp="1"/>
          </p:cNvSpPr>
          <p:nvPr>
            <p:ph sz="quarter" idx="18" hasCustomPrompt="1"/>
          </p:nvPr>
        </p:nvSpPr>
        <p:spPr>
          <a:xfrm>
            <a:off x="4265402" y="1272918"/>
            <a:ext cx="3648075" cy="4950000"/>
          </a:xfrm>
        </p:spPr>
        <p:txBody>
          <a:bodyPr/>
          <a:lstStyle>
            <a:lvl1pPr marL="0" indent="0">
              <a:buNone/>
              <a:defRPr/>
            </a:lvl1pPr>
          </a:lstStyle>
          <a:p>
            <a:pPr lvl="0"/>
            <a:r>
              <a:rPr lang="en-GB" dirty="0"/>
              <a:t>Add content</a:t>
            </a:r>
          </a:p>
        </p:txBody>
      </p:sp>
      <p:sp>
        <p:nvSpPr>
          <p:cNvPr id="11" name="TextBox 10">
            <a:extLst>
              <a:ext uri="{FF2B5EF4-FFF2-40B4-BE49-F238E27FC236}">
                <a16:creationId xmlns:a16="http://schemas.microsoft.com/office/drawing/2014/main" id="{A08B0208-82DF-FE48-8712-D2BF9D499DB6}"/>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
        <p:nvSpPr>
          <p:cNvPr id="12" name="Footer Placeholder 4">
            <a:extLst>
              <a:ext uri="{FF2B5EF4-FFF2-40B4-BE49-F238E27FC236}">
                <a16:creationId xmlns:a16="http://schemas.microsoft.com/office/drawing/2014/main" id="{B58F480A-4EB8-3D42-B4A4-ED9A574CF3BE}"/>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Tree>
    <p:extLst>
      <p:ext uri="{BB962C8B-B14F-4D97-AF65-F5344CB8AC3E}">
        <p14:creationId xmlns:p14="http://schemas.microsoft.com/office/powerpoint/2010/main" val="3087815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Only">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tx1"/>
                </a:solidFill>
              </a:defRPr>
            </a:lvl1pPr>
          </a:lstStyle>
          <a:p>
            <a:fld id="{2987031C-9901-4EF0-9F2F-2A2E1AE069F5}" type="slidenum">
              <a:rPr lang="en-GB" smtClean="0"/>
              <a:pPr/>
              <a:t>‹#›</a:t>
            </a:fld>
            <a:endParaRPr lang="en-GB"/>
          </a:p>
        </p:txBody>
      </p:sp>
      <p:sp>
        <p:nvSpPr>
          <p:cNvPr id="3" name="Picture Placeholder 2">
            <a:extLst>
              <a:ext uri="{FF2B5EF4-FFF2-40B4-BE49-F238E27FC236}">
                <a16:creationId xmlns:a16="http://schemas.microsoft.com/office/drawing/2014/main" id="{3AE7A02D-4B67-2E46-824F-75F75A628A06}"/>
              </a:ext>
            </a:extLst>
          </p:cNvPr>
          <p:cNvSpPr>
            <a:spLocks noGrp="1"/>
          </p:cNvSpPr>
          <p:nvPr>
            <p:ph type="pic" sz="quarter" idx="14"/>
          </p:nvPr>
        </p:nvSpPr>
        <p:spPr>
          <a:xfrm>
            <a:off x="323999" y="324000"/>
            <a:ext cx="11545200" cy="5886000"/>
          </a:xfrm>
        </p:spPr>
        <p:txBody>
          <a:bodyPr/>
          <a:lstStyle>
            <a:lvl1pPr marL="0" indent="0">
              <a:buNone/>
              <a:defRPr/>
            </a:lvl1pPr>
          </a:lstStyle>
          <a:p>
            <a:endParaRPr lang="en-GB" dirty="0"/>
          </a:p>
        </p:txBody>
      </p:sp>
      <p:sp>
        <p:nvSpPr>
          <p:cNvPr id="7" name="TextBox 6">
            <a:extLst>
              <a:ext uri="{FF2B5EF4-FFF2-40B4-BE49-F238E27FC236}">
                <a16:creationId xmlns:a16="http://schemas.microsoft.com/office/drawing/2014/main" id="{A06938DA-B81E-194D-B946-FE34DDBA95E3}"/>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
        <p:nvSpPr>
          <p:cNvPr id="9" name="Footer Placeholder 4">
            <a:extLst>
              <a:ext uri="{FF2B5EF4-FFF2-40B4-BE49-F238E27FC236}">
                <a16:creationId xmlns:a16="http://schemas.microsoft.com/office/drawing/2014/main" id="{6B25E5C4-A64B-BC41-B4E9-728278108889}"/>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Tree>
    <p:extLst>
      <p:ext uri="{BB962C8B-B14F-4D97-AF65-F5344CB8AC3E}">
        <p14:creationId xmlns:p14="http://schemas.microsoft.com/office/powerpoint/2010/main" val="2288725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23D09D-8DB0-7649-9F5F-1604580C22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
        <p:nvSpPr>
          <p:cNvPr id="8" name="TextBox 7">
            <a:extLst>
              <a:ext uri="{FF2B5EF4-FFF2-40B4-BE49-F238E27FC236}">
                <a16:creationId xmlns:a16="http://schemas.microsoft.com/office/drawing/2014/main" id="{E1ACF111-2B15-3941-9C86-55179E8F03A2}"/>
              </a:ext>
            </a:extLst>
          </p:cNvPr>
          <p:cNvSpPr txBox="1"/>
          <p:nvPr userDrawn="1"/>
        </p:nvSpPr>
        <p:spPr>
          <a:xfrm>
            <a:off x="347730" y="1184856"/>
            <a:ext cx="3636000" cy="720000"/>
          </a:xfrm>
          <a:prstGeom prst="rect">
            <a:avLst/>
          </a:prstGeom>
          <a:noFill/>
        </p:spPr>
        <p:txBody>
          <a:bodyPr wrap="square" lIns="0" tIns="0" rIns="0" bIns="0" rtlCol="0">
            <a:noAutofit/>
          </a:bodyPr>
          <a:lstStyle/>
          <a:p>
            <a:r>
              <a:rPr lang="en-GB" sz="4500" b="1" dirty="0">
                <a:solidFill>
                  <a:schemeClr val="bg1"/>
                </a:solidFill>
                <a:latin typeface="+mj-lt"/>
              </a:rPr>
              <a:t>Thank you!</a:t>
            </a:r>
          </a:p>
        </p:txBody>
      </p:sp>
      <p:sp>
        <p:nvSpPr>
          <p:cNvPr id="9" name="TextBox 8">
            <a:extLst>
              <a:ext uri="{FF2B5EF4-FFF2-40B4-BE49-F238E27FC236}">
                <a16:creationId xmlns:a16="http://schemas.microsoft.com/office/drawing/2014/main" id="{EC19BDC4-5E78-344A-B818-82367CCDED7C}"/>
              </a:ext>
            </a:extLst>
          </p:cNvPr>
          <p:cNvSpPr txBox="1"/>
          <p:nvPr userDrawn="1"/>
        </p:nvSpPr>
        <p:spPr>
          <a:xfrm>
            <a:off x="324001" y="1890000"/>
            <a:ext cx="3659730" cy="504000"/>
          </a:xfrm>
          <a:prstGeom prst="rect">
            <a:avLst/>
          </a:prstGeom>
          <a:noFill/>
        </p:spPr>
        <p:txBody>
          <a:bodyPr wrap="square" lIns="0" tIns="0" rIns="0" bIns="0" rtlCol="0">
            <a:noAutofit/>
          </a:bodyPr>
          <a:lstStyle/>
          <a:p>
            <a:r>
              <a:rPr lang="en-GB" sz="2500" b="1" dirty="0" err="1">
                <a:solidFill>
                  <a:schemeClr val="tx1"/>
                </a:solidFill>
                <a:latin typeface="+mn-lt"/>
              </a:rPr>
              <a:t>ntu.ac.uk</a:t>
            </a:r>
            <a:endParaRPr lang="en-GB" sz="2500" b="1" dirty="0">
              <a:solidFill>
                <a:schemeClr val="tx1"/>
              </a:solidFill>
              <a:latin typeface="+mn-lt"/>
            </a:endParaRPr>
          </a:p>
        </p:txBody>
      </p:sp>
    </p:spTree>
    <p:extLst>
      <p:ext uri="{BB962C8B-B14F-4D97-AF65-F5344CB8AC3E}">
        <p14:creationId xmlns:p14="http://schemas.microsoft.com/office/powerpoint/2010/main" val="3025205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School/Dept – Pink">
    <p:bg>
      <p:bgPr>
        <a:solidFill>
          <a:schemeClr val="bg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A95DA28-5082-4466-8610-52F8C0DC1E32}"/>
              </a:ext>
            </a:extLst>
          </p:cNvPr>
          <p:cNvSpPr>
            <a:spLocks noGrp="1"/>
          </p:cNvSpPr>
          <p:nvPr>
            <p:ph type="subTitle" idx="1" hasCustomPrompt="1"/>
          </p:nvPr>
        </p:nvSpPr>
        <p:spPr>
          <a:xfrm>
            <a:off x="344393" y="2664000"/>
            <a:ext cx="7503607" cy="540000"/>
          </a:xfrm>
        </p:spPr>
        <p:txBody>
          <a:bodyPr lIns="0" tIns="0" rIns="0" bIns="0">
            <a:noAutofit/>
          </a:bodyPr>
          <a:lstStyle>
            <a:lvl1pPr marL="0" indent="0" algn="l">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title</a:t>
            </a:r>
            <a:endParaRPr lang="en-GB" dirty="0"/>
          </a:p>
        </p:txBody>
      </p:sp>
      <p:pic>
        <p:nvPicPr>
          <p:cNvPr id="8" name="Picture 7">
            <a:extLst>
              <a:ext uri="{FF2B5EF4-FFF2-40B4-BE49-F238E27FC236}">
                <a16:creationId xmlns:a16="http://schemas.microsoft.com/office/drawing/2014/main" id="{EAD84A32-8CF7-0049-A245-A2495A258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
        <p:nvSpPr>
          <p:cNvPr id="11" name="Text Placeholder 10">
            <a:extLst>
              <a:ext uri="{FF2B5EF4-FFF2-40B4-BE49-F238E27FC236}">
                <a16:creationId xmlns:a16="http://schemas.microsoft.com/office/drawing/2014/main" id="{6D35024E-B893-6F4F-BC39-A12ABB859998}"/>
              </a:ext>
            </a:extLst>
          </p:cNvPr>
          <p:cNvSpPr>
            <a:spLocks noGrp="1"/>
          </p:cNvSpPr>
          <p:nvPr>
            <p:ph type="body" sz="quarter" idx="13" hasCustomPrompt="1"/>
          </p:nvPr>
        </p:nvSpPr>
        <p:spPr>
          <a:xfrm>
            <a:off x="324000" y="324000"/>
            <a:ext cx="3600000" cy="216000"/>
          </a:xfrm>
        </p:spPr>
        <p:txBody>
          <a:bodyPr lIns="0" tIns="0" rIns="0" bIns="0">
            <a:noAutofit/>
          </a:bodyPr>
          <a:lstStyle>
            <a:lvl1pPr marL="0" indent="0">
              <a:buNone/>
              <a:defRPr sz="15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School/Department name</a:t>
            </a:r>
          </a:p>
        </p:txBody>
      </p:sp>
      <p:cxnSp>
        <p:nvCxnSpPr>
          <p:cNvPr id="13" name="Straight Connector 12">
            <a:extLst>
              <a:ext uri="{FF2B5EF4-FFF2-40B4-BE49-F238E27FC236}">
                <a16:creationId xmlns:a16="http://schemas.microsoft.com/office/drawing/2014/main" id="{00BB5783-DC9F-0347-A2E3-6B93EA160538}"/>
              </a:ext>
            </a:extLst>
          </p:cNvPr>
          <p:cNvCxnSpPr/>
          <p:nvPr userDrawn="1"/>
        </p:nvCxnSpPr>
        <p:spPr>
          <a:xfrm>
            <a:off x="324000" y="612000"/>
            <a:ext cx="25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D0B284BF-2AAD-0A47-9DF9-0F3F421F43D8}"/>
              </a:ext>
            </a:extLst>
          </p:cNvPr>
          <p:cNvSpPr>
            <a:spLocks noGrp="1"/>
          </p:cNvSpPr>
          <p:nvPr>
            <p:ph type="ctrTitle" hasCustomPrompt="1"/>
          </p:nvPr>
        </p:nvSpPr>
        <p:spPr>
          <a:xfrm>
            <a:off x="324001" y="1224000"/>
            <a:ext cx="7523999" cy="1243488"/>
          </a:xfrm>
        </p:spPr>
        <p:txBody>
          <a:bodyPr lIns="0" tIns="0" rIns="0" bIns="0" anchor="b">
            <a:noAutofit/>
          </a:bodyPr>
          <a:lstStyle>
            <a:lvl1pPr algn="l">
              <a:lnSpc>
                <a:spcPts val="4700"/>
              </a:lnSpc>
              <a:defRPr sz="4500" b="1">
                <a:solidFill>
                  <a:schemeClr val="bg1"/>
                </a:solidFill>
              </a:defRPr>
            </a:lvl1pPr>
          </a:lstStyle>
          <a:p>
            <a:r>
              <a:rPr lang="en-US" dirty="0"/>
              <a:t>Presentation Title maximum two lines</a:t>
            </a:r>
            <a:endParaRPr lang="en-GB" dirty="0"/>
          </a:p>
        </p:txBody>
      </p:sp>
    </p:spTree>
    <p:extLst>
      <p:ext uri="{BB962C8B-B14F-4D97-AF65-F5344CB8AC3E}">
        <p14:creationId xmlns:p14="http://schemas.microsoft.com/office/powerpoint/2010/main" val="4201215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u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A997A-29B3-4A30-84B9-9B95E3A7A2E9}"/>
              </a:ext>
            </a:extLst>
          </p:cNvPr>
          <p:cNvSpPr>
            <a:spLocks noGrp="1"/>
          </p:cNvSpPr>
          <p:nvPr>
            <p:ph type="ctrTitle" hasCustomPrompt="1"/>
          </p:nvPr>
        </p:nvSpPr>
        <p:spPr>
          <a:xfrm>
            <a:off x="324001" y="1224000"/>
            <a:ext cx="7523999" cy="1243488"/>
          </a:xfrm>
        </p:spPr>
        <p:txBody>
          <a:bodyPr lIns="0" tIns="0" rIns="0" bIns="0" anchor="b">
            <a:noAutofit/>
          </a:bodyPr>
          <a:lstStyle>
            <a:lvl1pPr algn="l">
              <a:lnSpc>
                <a:spcPts val="4700"/>
              </a:lnSpc>
              <a:defRPr sz="4500" b="1">
                <a:solidFill>
                  <a:schemeClr val="bg1"/>
                </a:solidFill>
              </a:defRPr>
            </a:lvl1pPr>
          </a:lstStyle>
          <a:p>
            <a:r>
              <a:rPr lang="en-US" dirty="0"/>
              <a:t>Presentation Title maximum two lines</a:t>
            </a:r>
            <a:endParaRPr lang="en-GB" dirty="0"/>
          </a:p>
        </p:txBody>
      </p:sp>
      <p:sp>
        <p:nvSpPr>
          <p:cNvPr id="3" name="Subtitle 2">
            <a:extLst>
              <a:ext uri="{FF2B5EF4-FFF2-40B4-BE49-F238E27FC236}">
                <a16:creationId xmlns:a16="http://schemas.microsoft.com/office/drawing/2014/main" id="{BA95DA28-5082-4466-8610-52F8C0DC1E32}"/>
              </a:ext>
            </a:extLst>
          </p:cNvPr>
          <p:cNvSpPr>
            <a:spLocks noGrp="1"/>
          </p:cNvSpPr>
          <p:nvPr>
            <p:ph type="subTitle" idx="1" hasCustomPrompt="1"/>
          </p:nvPr>
        </p:nvSpPr>
        <p:spPr>
          <a:xfrm>
            <a:off x="344393" y="2664000"/>
            <a:ext cx="7503607" cy="540000"/>
          </a:xfrm>
        </p:spPr>
        <p:txBody>
          <a:bodyPr lIns="0" tIns="0" rIns="0" bIns="0">
            <a:noAutofit/>
          </a:bodyPr>
          <a:lstStyle>
            <a:lvl1pPr marL="0" indent="0" algn="l">
              <a:buNone/>
              <a:defRPr sz="25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title</a:t>
            </a:r>
            <a:endParaRPr lang="en-GB" dirty="0"/>
          </a:p>
        </p:txBody>
      </p:sp>
      <p:pic>
        <p:nvPicPr>
          <p:cNvPr id="8" name="Picture 7">
            <a:extLst>
              <a:ext uri="{FF2B5EF4-FFF2-40B4-BE49-F238E27FC236}">
                <a16:creationId xmlns:a16="http://schemas.microsoft.com/office/drawing/2014/main" id="{EAD84A32-8CF7-0049-A245-A2495A258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Tree>
    <p:extLst>
      <p:ext uri="{BB962C8B-B14F-4D97-AF65-F5344CB8AC3E}">
        <p14:creationId xmlns:p14="http://schemas.microsoft.com/office/powerpoint/2010/main" val="1325077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 Blue">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lvl1pPr>
              <a:defRPr>
                <a:solidFill>
                  <a:schemeClr val="bg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dirty="0"/>
          </a:p>
        </p:txBody>
      </p:sp>
      <p:sp>
        <p:nvSpPr>
          <p:cNvPr id="9" name="TextBox 8">
            <a:extLst>
              <a:ext uri="{FF2B5EF4-FFF2-40B4-BE49-F238E27FC236}">
                <a16:creationId xmlns:a16="http://schemas.microsoft.com/office/drawing/2014/main" id="{06011D95-32D0-814C-9A48-F7B44C407708}"/>
              </a:ext>
            </a:extLst>
          </p:cNvPr>
          <p:cNvSpPr txBox="1"/>
          <p:nvPr userDrawn="1"/>
        </p:nvSpPr>
        <p:spPr>
          <a:xfrm>
            <a:off x="324000" y="1224000"/>
            <a:ext cx="3670479" cy="396000"/>
          </a:xfrm>
          <a:prstGeom prst="rect">
            <a:avLst/>
          </a:prstGeom>
          <a:noFill/>
        </p:spPr>
        <p:txBody>
          <a:bodyPr wrap="square" lIns="0" tIns="0" rIns="0" bIns="0" rtlCol="0">
            <a:noAutofit/>
          </a:bodyPr>
          <a:lstStyle/>
          <a:p>
            <a:r>
              <a:rPr lang="en-GB" sz="2500" b="1" dirty="0">
                <a:solidFill>
                  <a:schemeClr val="bg1"/>
                </a:solidFill>
                <a:latin typeface="+mj-lt"/>
              </a:rPr>
              <a:t>Contents</a:t>
            </a:r>
          </a:p>
        </p:txBody>
      </p:sp>
      <p:sp>
        <p:nvSpPr>
          <p:cNvPr id="11" name="Text Placeholder 10">
            <a:extLst>
              <a:ext uri="{FF2B5EF4-FFF2-40B4-BE49-F238E27FC236}">
                <a16:creationId xmlns:a16="http://schemas.microsoft.com/office/drawing/2014/main" id="{76E290D6-7C7C-2546-9617-67F3725528B9}"/>
              </a:ext>
            </a:extLst>
          </p:cNvPr>
          <p:cNvSpPr>
            <a:spLocks noGrp="1"/>
          </p:cNvSpPr>
          <p:nvPr>
            <p:ph type="body" sz="quarter" idx="13" hasCustomPrompt="1"/>
          </p:nvPr>
        </p:nvSpPr>
        <p:spPr>
          <a:xfrm>
            <a:off x="323850" y="1825625"/>
            <a:ext cx="11545350" cy="4351338"/>
          </a:xfrm>
        </p:spPr>
        <p:txBody>
          <a:bodyPr numCol="2" spcCol="180000"/>
          <a:lstStyle>
            <a:lvl1pPr marL="0" indent="0">
              <a:spcBef>
                <a:spcPts val="1500"/>
              </a:spcBef>
              <a:spcAft>
                <a:spcPts val="1000"/>
              </a:spcAft>
              <a:buFont typeface="+mj-lt"/>
              <a:buNone/>
              <a:defRPr b="1">
                <a:solidFill>
                  <a:schemeClr val="bg2"/>
                </a:solidFill>
                <a:latin typeface="+mj-lt"/>
              </a:defRPr>
            </a:lvl1pPr>
          </a:lstStyle>
          <a:p>
            <a:pPr lvl="0"/>
            <a:r>
              <a:rPr lang="en-GB" dirty="0"/>
              <a:t>1	Section title</a:t>
            </a:r>
          </a:p>
        </p:txBody>
      </p:sp>
      <p:sp>
        <p:nvSpPr>
          <p:cNvPr id="13" name="TextBox 12">
            <a:extLst>
              <a:ext uri="{FF2B5EF4-FFF2-40B4-BE49-F238E27FC236}">
                <a16:creationId xmlns:a16="http://schemas.microsoft.com/office/drawing/2014/main" id="{7546A7A3-BC67-F048-95F5-AFC6279852FA}"/>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16827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 White">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lvl1pPr>
              <a:defRPr>
                <a:solidFill>
                  <a:schemeClr val="tx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lvl1pPr>
              <a:defRPr>
                <a:solidFill>
                  <a:schemeClr val="tx1"/>
                </a:solidFill>
              </a:defRPr>
            </a:lvl1pPr>
          </a:lstStyle>
          <a:p>
            <a:fld id="{2987031C-9901-4EF0-9F2F-2A2E1AE069F5}" type="slidenum">
              <a:rPr lang="en-GB" smtClean="0"/>
              <a:pPr/>
              <a:t>‹#›</a:t>
            </a:fld>
            <a:endParaRPr lang="en-GB" dirty="0"/>
          </a:p>
        </p:txBody>
      </p:sp>
      <p:sp>
        <p:nvSpPr>
          <p:cNvPr id="9" name="TextBox 8">
            <a:extLst>
              <a:ext uri="{FF2B5EF4-FFF2-40B4-BE49-F238E27FC236}">
                <a16:creationId xmlns:a16="http://schemas.microsoft.com/office/drawing/2014/main" id="{06011D95-32D0-814C-9A48-F7B44C407708}"/>
              </a:ext>
            </a:extLst>
          </p:cNvPr>
          <p:cNvSpPr txBox="1"/>
          <p:nvPr userDrawn="1"/>
        </p:nvSpPr>
        <p:spPr>
          <a:xfrm>
            <a:off x="324000" y="1224000"/>
            <a:ext cx="3670479" cy="396000"/>
          </a:xfrm>
          <a:prstGeom prst="rect">
            <a:avLst/>
          </a:prstGeom>
          <a:noFill/>
        </p:spPr>
        <p:txBody>
          <a:bodyPr wrap="square" lIns="0" tIns="0" rIns="0" bIns="0" rtlCol="0">
            <a:noAutofit/>
          </a:bodyPr>
          <a:lstStyle/>
          <a:p>
            <a:r>
              <a:rPr lang="en-GB" sz="2500" b="1" dirty="0">
                <a:solidFill>
                  <a:schemeClr val="tx1"/>
                </a:solidFill>
                <a:latin typeface="+mj-lt"/>
              </a:rPr>
              <a:t>Contents</a:t>
            </a:r>
          </a:p>
        </p:txBody>
      </p:sp>
      <p:sp>
        <p:nvSpPr>
          <p:cNvPr id="11" name="Text Placeholder 10">
            <a:extLst>
              <a:ext uri="{FF2B5EF4-FFF2-40B4-BE49-F238E27FC236}">
                <a16:creationId xmlns:a16="http://schemas.microsoft.com/office/drawing/2014/main" id="{76E290D6-7C7C-2546-9617-67F3725528B9}"/>
              </a:ext>
            </a:extLst>
          </p:cNvPr>
          <p:cNvSpPr>
            <a:spLocks noGrp="1"/>
          </p:cNvSpPr>
          <p:nvPr>
            <p:ph type="body" sz="quarter" idx="13" hasCustomPrompt="1"/>
          </p:nvPr>
        </p:nvSpPr>
        <p:spPr>
          <a:xfrm>
            <a:off x="323850" y="1825625"/>
            <a:ext cx="11545350" cy="4351338"/>
          </a:xfrm>
        </p:spPr>
        <p:txBody>
          <a:bodyPr numCol="2" spcCol="180000"/>
          <a:lstStyle>
            <a:lvl1pPr marL="0" indent="0">
              <a:spcBef>
                <a:spcPts val="1500"/>
              </a:spcBef>
              <a:spcAft>
                <a:spcPts val="1000"/>
              </a:spcAft>
              <a:buFont typeface="+mj-lt"/>
              <a:buNone/>
              <a:defRPr b="1">
                <a:solidFill>
                  <a:schemeClr val="bg2"/>
                </a:solidFill>
                <a:latin typeface="+mj-lt"/>
              </a:defRPr>
            </a:lvl1pPr>
          </a:lstStyle>
          <a:p>
            <a:pPr lvl="0"/>
            <a:r>
              <a:rPr lang="en-GB" dirty="0"/>
              <a:t>1	Section title</a:t>
            </a:r>
          </a:p>
        </p:txBody>
      </p:sp>
      <p:sp>
        <p:nvSpPr>
          <p:cNvPr id="7" name="TextBox 6">
            <a:extLst>
              <a:ext uri="{FF2B5EF4-FFF2-40B4-BE49-F238E27FC236}">
                <a16:creationId xmlns:a16="http://schemas.microsoft.com/office/drawing/2014/main" id="{EF2BDF74-B5F5-7440-9AF9-FA6126BAF386}"/>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Tree>
    <p:extLst>
      <p:ext uri="{BB962C8B-B14F-4D97-AF65-F5344CB8AC3E}">
        <p14:creationId xmlns:p14="http://schemas.microsoft.com/office/powerpoint/2010/main" val="2257939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 Pink">
    <p:bg>
      <p:bgPr>
        <a:solidFill>
          <a:schemeClr val="bg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2D2607D2-D289-294A-ACDB-F03D11118D40}"/>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
        <p:nvSpPr>
          <p:cNvPr id="9" name="Footer Placeholder 4">
            <a:extLst>
              <a:ext uri="{FF2B5EF4-FFF2-40B4-BE49-F238E27FC236}">
                <a16:creationId xmlns:a16="http://schemas.microsoft.com/office/drawing/2014/main" id="{43F59733-EF0C-C743-A417-826D8B4375C4}"/>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bg1"/>
                </a:solidFill>
              </a:defRPr>
            </a:lvl1pPr>
          </a:lstStyle>
          <a:p>
            <a:r>
              <a:rPr lang="en-GB"/>
              <a:t>Presentation title</a:t>
            </a:r>
            <a:endParaRPr lang="en-GB" dirty="0"/>
          </a:p>
        </p:txBody>
      </p:sp>
    </p:spTree>
    <p:extLst>
      <p:ext uri="{BB962C8B-B14F-4D97-AF65-F5344CB8AC3E}">
        <p14:creationId xmlns:p14="http://schemas.microsoft.com/office/powerpoint/2010/main" val="3890765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 Blue">
    <p:bg>
      <p:bgPr>
        <a:solidFill>
          <a:schemeClr val="tx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B2D2E867-DA05-474B-A9C6-43D24D676CEF}"/>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
        <p:nvSpPr>
          <p:cNvPr id="9" name="Footer Placeholder 4">
            <a:extLst>
              <a:ext uri="{FF2B5EF4-FFF2-40B4-BE49-F238E27FC236}">
                <a16:creationId xmlns:a16="http://schemas.microsoft.com/office/drawing/2014/main" id="{2692BC60-4A4D-2743-8A0A-C1F74D0C6023}"/>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bg1"/>
                </a:solidFill>
              </a:defRPr>
            </a:lvl1pPr>
          </a:lstStyle>
          <a:p>
            <a:r>
              <a:rPr lang="en-GB"/>
              <a:t>Presentation title</a:t>
            </a:r>
            <a:endParaRPr lang="en-GB" dirty="0"/>
          </a:p>
        </p:txBody>
      </p:sp>
    </p:spTree>
    <p:extLst>
      <p:ext uri="{BB962C8B-B14F-4D97-AF65-F5344CB8AC3E}">
        <p14:creationId xmlns:p14="http://schemas.microsoft.com/office/powerpoint/2010/main" val="4039548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 Lioness">
    <p:bg>
      <p:bgPr>
        <a:solidFill>
          <a:srgbClr val="E6B10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A96F7CA0-B041-6E4F-A8C6-AF5B4774BBCB}"/>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723693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 Mod">
    <p:bg>
      <p:bgPr>
        <a:solidFill>
          <a:schemeClr val="accent4"/>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DDCD95EF-BB28-5447-9EBE-A306C2F8957F}"/>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222196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D54132-F77C-4460-A060-0C95D721D34F}"/>
              </a:ext>
            </a:extLst>
          </p:cNvPr>
          <p:cNvSpPr>
            <a:spLocks noGrp="1"/>
          </p:cNvSpPr>
          <p:nvPr>
            <p:ph type="title"/>
          </p:nvPr>
        </p:nvSpPr>
        <p:spPr>
          <a:xfrm>
            <a:off x="324000" y="365125"/>
            <a:ext cx="10515600" cy="1325563"/>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AEFBCE2-512F-4BAE-B355-37A017AF8A27}"/>
              </a:ext>
            </a:extLst>
          </p:cNvPr>
          <p:cNvSpPr>
            <a:spLocks noGrp="1"/>
          </p:cNvSpPr>
          <p:nvPr>
            <p:ph type="body" idx="1"/>
          </p:nvPr>
        </p:nvSpPr>
        <p:spPr>
          <a:xfrm>
            <a:off x="324000" y="1825625"/>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5" name="Footer Placeholder 4">
            <a:extLst>
              <a:ext uri="{FF2B5EF4-FFF2-40B4-BE49-F238E27FC236}">
                <a16:creationId xmlns:a16="http://schemas.microsoft.com/office/drawing/2014/main" id="{30C13F1E-105A-454F-B830-C15EDA0E5047}"/>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865425A4-9E09-4BEE-9CB7-E3DB4D1C953D}"/>
              </a:ext>
            </a:extLst>
          </p:cNvPr>
          <p:cNvSpPr>
            <a:spLocks noGrp="1"/>
          </p:cNvSpPr>
          <p:nvPr>
            <p:ph type="sldNum" sz="quarter" idx="4"/>
          </p:nvPr>
        </p:nvSpPr>
        <p:spPr>
          <a:xfrm>
            <a:off x="10969200" y="6436800"/>
            <a:ext cx="900000" cy="252000"/>
          </a:xfrm>
          <a:prstGeom prst="rect">
            <a:avLst/>
          </a:prstGeom>
        </p:spPr>
        <p:txBody>
          <a:bodyPr vert="horz" lIns="0" tIns="0" rIns="0" bIns="0" rtlCol="0" anchor="t" anchorCtr="0"/>
          <a:lstStyle>
            <a:lvl1pPr algn="r">
              <a:defRPr sz="1000">
                <a:solidFill>
                  <a:schemeClr val="tx1"/>
                </a:solidFill>
              </a:defRPr>
            </a:lvl1pPr>
          </a:lstStyle>
          <a:p>
            <a:fld id="{2987031C-9901-4EF0-9F2F-2A2E1AE069F5}" type="slidenum">
              <a:rPr lang="en-GB" smtClean="0"/>
              <a:pPr/>
              <a:t>‹#›</a:t>
            </a:fld>
            <a:endParaRPr lang="en-GB"/>
          </a:p>
        </p:txBody>
      </p:sp>
    </p:spTree>
    <p:extLst>
      <p:ext uri="{BB962C8B-B14F-4D97-AF65-F5344CB8AC3E}">
        <p14:creationId xmlns:p14="http://schemas.microsoft.com/office/powerpoint/2010/main" val="70336342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51" r:id="rId6"/>
    <p:sldLayoutId id="2147483670" r:id="rId7"/>
    <p:sldLayoutId id="2147483671" r:id="rId8"/>
    <p:sldLayoutId id="2147483672" r:id="rId9"/>
    <p:sldLayoutId id="2147483673" r:id="rId10"/>
    <p:sldLayoutId id="2147483669" r:id="rId11"/>
    <p:sldLayoutId id="2147483650" r:id="rId12"/>
    <p:sldLayoutId id="2147483674" r:id="rId13"/>
    <p:sldLayoutId id="2147483675" r:id="rId14"/>
    <p:sldLayoutId id="2147483676" r:id="rId15"/>
    <p:sldLayoutId id="2147483677" r:id="rId16"/>
    <p:sldLayoutId id="2147483678" r:id="rId17"/>
    <p:sldLayoutId id="2147483654" r:id="rId18"/>
  </p:sldLayoutIdLst>
  <p:hf hdr="0" dt="0"/>
  <p:txStyles>
    <p:titleStyle>
      <a:lvl1pPr algn="l" defTabSz="914400" rtl="0" eaLnBrk="1" latinLnBrk="0" hangingPunct="1">
        <a:lnSpc>
          <a:spcPct val="90000"/>
        </a:lnSpc>
        <a:spcBef>
          <a:spcPct val="0"/>
        </a:spcBef>
        <a:buNone/>
        <a:defRPr sz="2500" b="1" kern="1200">
          <a:solidFill>
            <a:schemeClr val="tx1"/>
          </a:solidFill>
          <a:latin typeface="+mj-lt"/>
          <a:ea typeface="+mj-ea"/>
          <a:cs typeface="+mj-cs"/>
        </a:defRPr>
      </a:lvl1pPr>
    </p:titleStyle>
    <p:bodyStyle>
      <a:lvl1pPr marL="180000" indent="-180000" algn="l" defTabSz="468000" rtl="0" eaLnBrk="1" latinLnBrk="0" hangingPunct="1">
        <a:lnSpc>
          <a:spcPct val="95000"/>
        </a:lnSpc>
        <a:spcBef>
          <a:spcPts val="500"/>
        </a:spcBef>
        <a:spcAft>
          <a:spcPts val="10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1pPr>
      <a:lvl2pPr marL="0" indent="0" algn="l" defTabSz="468000" rtl="0" eaLnBrk="1" latinLnBrk="0" hangingPunct="1">
        <a:lnSpc>
          <a:spcPct val="90000"/>
        </a:lnSpc>
        <a:spcBef>
          <a:spcPts val="500"/>
        </a:spcBef>
        <a:spcAft>
          <a:spcPts val="2000"/>
        </a:spcAft>
        <a:buFont typeface="Arial" panose="020B0604020202020204" pitchFamily="34" charset="0"/>
        <a:buNone/>
        <a:tabLst>
          <a:tab pos="468000" algn="l"/>
        </a:tabLst>
        <a:defRPr sz="2500" b="1" kern="1200">
          <a:solidFill>
            <a:schemeClr val="bg2"/>
          </a:solidFill>
          <a:latin typeface="+mj-lt"/>
          <a:ea typeface="+mn-ea"/>
          <a:cs typeface="+mn-cs"/>
        </a:defRPr>
      </a:lvl2pPr>
      <a:lvl3pPr marL="0" indent="0" algn="l" defTabSz="468000" rtl="0" eaLnBrk="1" latinLnBrk="0" hangingPunct="1">
        <a:lnSpc>
          <a:spcPct val="95000"/>
        </a:lnSpc>
        <a:spcBef>
          <a:spcPts val="500"/>
        </a:spcBef>
        <a:spcAft>
          <a:spcPts val="1000"/>
        </a:spcAft>
        <a:buFont typeface="Arial" panose="020B0604020202020204" pitchFamily="34" charset="0"/>
        <a:buNone/>
        <a:tabLst>
          <a:tab pos="468000" algn="l"/>
        </a:tabLst>
        <a:defRPr sz="2000" b="1" kern="1200">
          <a:solidFill>
            <a:schemeClr val="tx1"/>
          </a:solidFill>
          <a:latin typeface="+mn-lt"/>
          <a:ea typeface="+mn-ea"/>
          <a:cs typeface="+mn-cs"/>
        </a:defRPr>
      </a:lvl3pPr>
      <a:lvl4pPr marL="288000" indent="-288000" algn="l" defTabSz="468000" rtl="0" eaLnBrk="1" latinLnBrk="0" hangingPunct="1">
        <a:lnSpc>
          <a:spcPct val="95000"/>
        </a:lnSpc>
        <a:spcBef>
          <a:spcPts val="500"/>
        </a:spcBef>
        <a:spcAft>
          <a:spcPts val="1000"/>
        </a:spcAft>
        <a:buClr>
          <a:schemeClr val="bg2"/>
        </a:buClr>
        <a:buFont typeface="Arial" panose="020B0604020202020204" pitchFamily="34" charset="0"/>
        <a:buChar char="•"/>
        <a:tabLst>
          <a:tab pos="468000" algn="l"/>
        </a:tabLst>
        <a:defRPr sz="3000" kern="1200">
          <a:solidFill>
            <a:schemeClr val="tx1"/>
          </a:solidFill>
          <a:latin typeface="+mn-lt"/>
          <a:ea typeface="+mn-ea"/>
          <a:cs typeface="+mn-cs"/>
        </a:defRPr>
      </a:lvl4pPr>
      <a:lvl5pPr marL="576000" indent="-288000" algn="l" defTabSz="468000" rtl="0" eaLnBrk="1" latinLnBrk="0" hangingPunct="1">
        <a:lnSpc>
          <a:spcPct val="95000"/>
        </a:lnSpc>
        <a:spcBef>
          <a:spcPts val="500"/>
        </a:spcBef>
        <a:spcAft>
          <a:spcPts val="1000"/>
        </a:spcAft>
        <a:buClr>
          <a:schemeClr val="bg2"/>
        </a:buClr>
        <a:buFont typeface="System Font Regular"/>
        <a:buChar char="–"/>
        <a:tabLst>
          <a:tab pos="468000" algn="l"/>
        </a:tabLst>
        <a:defRPr sz="2000" kern="1200">
          <a:solidFill>
            <a:schemeClr val="tx1"/>
          </a:solidFill>
          <a:latin typeface="+mn-lt"/>
          <a:ea typeface="+mn-ea"/>
          <a:cs typeface="+mn-cs"/>
        </a:defRPr>
      </a:lvl5pPr>
      <a:lvl6pPr marL="720000" indent="-432000" algn="l" defTabSz="468000" rtl="0" eaLnBrk="1" latinLnBrk="0" hangingPunct="1">
        <a:lnSpc>
          <a:spcPct val="95000"/>
        </a:lnSpc>
        <a:spcBef>
          <a:spcPts val="0"/>
        </a:spcBef>
        <a:spcAft>
          <a:spcPts val="500"/>
        </a:spcAft>
        <a:buClr>
          <a:schemeClr val="bg2"/>
        </a:buClr>
        <a:buFont typeface="System Font Regular"/>
        <a:buChar char="–"/>
        <a:tabLst>
          <a:tab pos="468000" algn="l"/>
        </a:tabLst>
        <a:defRPr sz="3000" kern="1200">
          <a:solidFill>
            <a:schemeClr val="tx1"/>
          </a:solidFill>
          <a:latin typeface="+mn-lt"/>
          <a:ea typeface="+mn-ea"/>
          <a:cs typeface="+mn-cs"/>
        </a:defRPr>
      </a:lvl6pPr>
      <a:lvl7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7pPr>
      <a:lvl8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8pPr>
      <a:lvl9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ulie.Hulme@ntu.ac.uk"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higherpsyched.home.blog/"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frontiersin.org/articles/10.3389/feduc.2022.790600/full" TargetMode="External"/><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groups.psychology.org.au/assets/files/cranney_ntf_final_report_231112_final_pdf.pdf" TargetMode="External"/><Relationship Id="rId2" Type="http://schemas.openxmlformats.org/officeDocument/2006/relationships/hyperlink" Target="https://www.tandfonline.com/doi/full/10.1111/ajpy.12278" TargetMode="Externa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hyperlink" Target="https://eric.ed.gov/?id=EJ1304625" TargetMode="External"/><Relationship Id="rId3" Type="http://schemas.openxmlformats.org/officeDocument/2006/relationships/hyperlink" Target="https://www.advance-he.ac.uk/knowledge-hub/employability-psychology-guide-departments" TargetMode="External"/><Relationship Id="rId7" Type="http://schemas.openxmlformats.org/officeDocument/2006/relationships/hyperlink" Target="https://cms.bps.org.uk/sites/default/files/2022-07/Undergraduate%20Accreditation%20Handbook%202019.pdf" TargetMode="External"/><Relationship Id="rId2" Type="http://schemas.openxmlformats.org/officeDocument/2006/relationships/hyperlink" Target="https://www.advance-he.ac.uk/knowledge-hub/future-undergraduate-psychology-united-kingdom" TargetMode="External"/><Relationship Id="rId1" Type="http://schemas.openxmlformats.org/officeDocument/2006/relationships/slideLayout" Target="../slideLayouts/slideLayout12.xml"/><Relationship Id="rId6" Type="http://schemas.openxmlformats.org/officeDocument/2006/relationships/hyperlink" Target="https://www.qaa.ac.uk/docs/qaa/subject-benchmark-statements/subject-benchmark-statement-psychology.pdf" TargetMode="External"/><Relationship Id="rId5" Type="http://schemas.openxmlformats.org/officeDocument/2006/relationships/hyperlink" Target="https://eprints.bournemouth.ac.uk/22906/4/psychological_literacy_compendium_final2._amended.pdf" TargetMode="External"/><Relationship Id="rId4" Type="http://schemas.openxmlformats.org/officeDocument/2006/relationships/hyperlink" Target="https://www.advance-he.ac.uk/knowledge-hub/introductory-guide-psychological-literacy-and-psychologically-literate-citizenship" TargetMode="Externa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sdgs.un.org/goals" TargetMode="External"/><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www.bps.org.uk/psychologist/psychological-literacy-classroom-real-world" TargetMode="External"/><Relationship Id="rId2" Type="http://schemas.openxmlformats.org/officeDocument/2006/relationships/hyperlink" Target="https://static1.squarespace.com/static/57058d3cf850825efa99f692/t/60dc2a9e48fd727d3ecc9f0e/1625041567414/Hulme_Cranney_Submitted+PL+chapter+REVISED+18012020.pdf" TargetMode="Externa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openresearch.surrey.ac.uk/esploro/outputs/journalArticle/Do-no-harm-Risk-aversion-versus/99512709202346"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1">
            <a:extLst>
              <a:ext uri="{FF2B5EF4-FFF2-40B4-BE49-F238E27FC236}">
                <a16:creationId xmlns:a16="http://schemas.microsoft.com/office/drawing/2014/main" id="{56455F76-A407-47A0-77F9-F588A626ADE2}"/>
              </a:ext>
            </a:extLst>
          </p:cNvPr>
          <p:cNvSpPr>
            <a:spLocks noGrp="1"/>
          </p:cNvSpPr>
          <p:nvPr>
            <p:ph type="subTitle" idx="1"/>
          </p:nvPr>
        </p:nvSpPr>
        <p:spPr>
          <a:xfrm>
            <a:off x="324001" y="3429000"/>
            <a:ext cx="9170873" cy="1547037"/>
          </a:xfrm>
        </p:spPr>
        <p:txBody>
          <a:bodyPr/>
          <a:lstStyle/>
          <a:p>
            <a:r>
              <a:rPr lang="en-GB" sz="3200" dirty="0"/>
              <a:t>Professor Julie Hulme </a:t>
            </a:r>
            <a:r>
              <a:rPr lang="en-GB" dirty="0"/>
              <a:t>(she/her): </a:t>
            </a:r>
          </a:p>
          <a:p>
            <a:r>
              <a:rPr lang="en-GB" dirty="0">
                <a:hlinkClick r:id="rId3">
                  <a:extLst>
                    <a:ext uri="{A12FA001-AC4F-418D-AE19-62706E023703}">
                      <ahyp:hlinkClr xmlns:ahyp="http://schemas.microsoft.com/office/drawing/2018/hyperlinkcolor" val="tx"/>
                    </a:ext>
                  </a:extLst>
                </a:hlinkClick>
              </a:rPr>
              <a:t>Julie.Hulme@ntu.ac.uk</a:t>
            </a:r>
            <a:r>
              <a:rPr lang="en-GB" dirty="0"/>
              <a:t>; @JulieH_Psyc</a:t>
            </a:r>
          </a:p>
          <a:p>
            <a:r>
              <a:rPr lang="en-GB" dirty="0">
                <a:hlinkClick r:id="rId4">
                  <a:extLst>
                    <a:ext uri="{A12FA001-AC4F-418D-AE19-62706E023703}">
                      <ahyp:hlinkClr xmlns:ahyp="http://schemas.microsoft.com/office/drawing/2018/hyperlinkcolor" val="tx"/>
                    </a:ext>
                  </a:extLst>
                </a:hlinkClick>
              </a:rPr>
              <a:t>https://higherpsyched.home.blog/</a:t>
            </a:r>
            <a:r>
              <a:rPr lang="en-GB" dirty="0"/>
              <a:t> </a:t>
            </a:r>
          </a:p>
        </p:txBody>
      </p:sp>
      <p:sp>
        <p:nvSpPr>
          <p:cNvPr id="9" name="Title 3">
            <a:extLst>
              <a:ext uri="{FF2B5EF4-FFF2-40B4-BE49-F238E27FC236}">
                <a16:creationId xmlns:a16="http://schemas.microsoft.com/office/drawing/2014/main" id="{145F7664-65B9-6D3B-C72B-875084806261}"/>
              </a:ext>
            </a:extLst>
          </p:cNvPr>
          <p:cNvSpPr>
            <a:spLocks noGrp="1"/>
          </p:cNvSpPr>
          <p:nvPr>
            <p:ph type="ctrTitle"/>
          </p:nvPr>
        </p:nvSpPr>
        <p:spPr>
          <a:xfrm>
            <a:off x="324001" y="593124"/>
            <a:ext cx="10166885" cy="2418061"/>
          </a:xfrm>
        </p:spPr>
        <p:txBody>
          <a:bodyPr/>
          <a:lstStyle/>
          <a:p>
            <a:r>
              <a:rPr lang="en-GB" sz="3600" dirty="0"/>
              <a:t>Psychological literacy in the UK: Outcomes and pedagogy</a:t>
            </a:r>
          </a:p>
        </p:txBody>
      </p:sp>
      <p:sp>
        <p:nvSpPr>
          <p:cNvPr id="2" name="TextBox 1">
            <a:extLst>
              <a:ext uri="{FF2B5EF4-FFF2-40B4-BE49-F238E27FC236}">
                <a16:creationId xmlns:a16="http://schemas.microsoft.com/office/drawing/2014/main" id="{A88102B0-F1A1-9791-4764-B14F9E7536F5}"/>
              </a:ext>
            </a:extLst>
          </p:cNvPr>
          <p:cNvSpPr txBox="1"/>
          <p:nvPr/>
        </p:nvSpPr>
        <p:spPr>
          <a:xfrm>
            <a:off x="7325832" y="5924634"/>
            <a:ext cx="4136065" cy="680484"/>
          </a:xfrm>
          <a:prstGeom prst="rect">
            <a:avLst/>
          </a:prstGeom>
          <a:noFill/>
        </p:spPr>
        <p:txBody>
          <a:bodyPr wrap="square" lIns="0" tIns="0" rIns="0" bIns="0" rtlCol="0">
            <a:noAutofit/>
          </a:bodyPr>
          <a:lstStyle/>
          <a:p>
            <a:pPr algn="ctr"/>
            <a:r>
              <a:rPr lang="en-GB" sz="2000" dirty="0">
                <a:solidFill>
                  <a:schemeClr val="bg1">
                    <a:lumMod val="85000"/>
                  </a:schemeClr>
                </a:solidFill>
              </a:rPr>
              <a:t>Note: most references on slides are hyperlinked for your convenience</a:t>
            </a:r>
          </a:p>
        </p:txBody>
      </p:sp>
    </p:spTree>
    <p:extLst>
      <p:ext uri="{BB962C8B-B14F-4D97-AF65-F5344CB8AC3E}">
        <p14:creationId xmlns:p14="http://schemas.microsoft.com/office/powerpoint/2010/main" val="3819292188"/>
      </p:ext>
    </p:extLst>
  </p:cSld>
  <p:clrMapOvr>
    <a:masterClrMapping/>
  </p:clrMapOvr>
  <mc:AlternateContent xmlns:mc="http://schemas.openxmlformats.org/markup-compatibility/2006" xmlns:p14="http://schemas.microsoft.com/office/powerpoint/2010/main">
    <mc:Choice Requires="p14">
      <p:transition spd="slow" p14:dur="2000" advTm="62982"/>
    </mc:Choice>
    <mc:Fallback xmlns="">
      <p:transition spd="slow" advTm="6298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F69FBB4-2E47-4605-F4FA-294DB6BDFCE7}"/>
              </a:ext>
            </a:extLst>
          </p:cNvPr>
          <p:cNvSpPr>
            <a:spLocks noGrp="1"/>
          </p:cNvSpPr>
          <p:nvPr>
            <p:ph type="ftr" sz="quarter" idx="11"/>
          </p:nvPr>
        </p:nvSpPr>
        <p:spPr/>
        <p:txBody>
          <a:bodyPr/>
          <a:lstStyle/>
          <a:p>
            <a:r>
              <a:rPr lang="en-GB" dirty="0"/>
              <a:t>Psychological literacy in the UK</a:t>
            </a:r>
          </a:p>
        </p:txBody>
      </p:sp>
      <p:sp>
        <p:nvSpPr>
          <p:cNvPr id="3" name="Slide Number Placeholder 2">
            <a:extLst>
              <a:ext uri="{FF2B5EF4-FFF2-40B4-BE49-F238E27FC236}">
                <a16:creationId xmlns:a16="http://schemas.microsoft.com/office/drawing/2014/main" id="{4BC539B1-3F85-5F79-72DA-C8840AE0FDA8}"/>
              </a:ext>
            </a:extLst>
          </p:cNvPr>
          <p:cNvSpPr>
            <a:spLocks noGrp="1"/>
          </p:cNvSpPr>
          <p:nvPr>
            <p:ph type="sldNum" sz="quarter" idx="12"/>
          </p:nvPr>
        </p:nvSpPr>
        <p:spPr/>
        <p:txBody>
          <a:bodyPr/>
          <a:lstStyle/>
          <a:p>
            <a:fld id="{2987031C-9901-4EF0-9F2F-2A2E1AE069F5}" type="slidenum">
              <a:rPr lang="en-GB" smtClean="0"/>
              <a:t>10</a:t>
            </a:fld>
            <a:endParaRPr lang="en-GB"/>
          </a:p>
        </p:txBody>
      </p:sp>
      <p:sp>
        <p:nvSpPr>
          <p:cNvPr id="4" name="Text Placeholder 3">
            <a:extLst>
              <a:ext uri="{FF2B5EF4-FFF2-40B4-BE49-F238E27FC236}">
                <a16:creationId xmlns:a16="http://schemas.microsoft.com/office/drawing/2014/main" id="{80FC7200-1307-2B32-0543-4CF32FDC9A2A}"/>
              </a:ext>
            </a:extLst>
          </p:cNvPr>
          <p:cNvSpPr>
            <a:spLocks noGrp="1"/>
          </p:cNvSpPr>
          <p:nvPr>
            <p:ph type="body" sz="quarter" idx="13"/>
          </p:nvPr>
        </p:nvSpPr>
        <p:spPr>
          <a:xfrm>
            <a:off x="324000" y="1223999"/>
            <a:ext cx="11148530" cy="4860000"/>
          </a:xfrm>
        </p:spPr>
        <p:txBody>
          <a:bodyPr/>
          <a:lstStyle/>
          <a:p>
            <a:pPr marL="0" indent="0">
              <a:buNone/>
            </a:pPr>
            <a:r>
              <a:rPr lang="en-GB" sz="2000" dirty="0">
                <a:solidFill>
                  <a:schemeClr val="bg2"/>
                </a:solidFill>
              </a:rPr>
              <a:t>Provocation: </a:t>
            </a:r>
          </a:p>
          <a:p>
            <a:endParaRPr lang="en-GB" dirty="0">
              <a:solidFill>
                <a:schemeClr val="bg2"/>
              </a:solidFill>
            </a:endParaRPr>
          </a:p>
          <a:p>
            <a:pPr marL="0" indent="0">
              <a:buNone/>
            </a:pPr>
            <a:r>
              <a:rPr lang="en-GB" sz="2400" dirty="0"/>
              <a:t>We must innovate to create psychology education that is truly inclusive, and prepares students to thrive and make a difference in an uncertain future. We have a responsibility to empower our students with psychological literacy.</a:t>
            </a:r>
          </a:p>
          <a:p>
            <a:endParaRPr lang="en-GB" dirty="0"/>
          </a:p>
        </p:txBody>
      </p:sp>
      <p:pic>
        <p:nvPicPr>
          <p:cNvPr id="3074" name="Picture 2" descr="Lee Donald - Personal Training | Turkish Challenge - Can You Do it?">
            <a:extLst>
              <a:ext uri="{FF2B5EF4-FFF2-40B4-BE49-F238E27FC236}">
                <a16:creationId xmlns:a16="http://schemas.microsoft.com/office/drawing/2014/main" id="{C507FCE2-F927-0E19-8CCB-4BE91B99B7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4111" y="3653999"/>
            <a:ext cx="3583778" cy="23891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3D2BCE-B6B2-D387-E864-0E8982622B6E}"/>
              </a:ext>
            </a:extLst>
          </p:cNvPr>
          <p:cNvSpPr txBox="1"/>
          <p:nvPr/>
        </p:nvSpPr>
        <p:spPr>
          <a:xfrm>
            <a:off x="9548037" y="5762847"/>
            <a:ext cx="2190307" cy="673953"/>
          </a:xfrm>
          <a:prstGeom prst="rect">
            <a:avLst/>
          </a:prstGeom>
          <a:noFill/>
        </p:spPr>
        <p:txBody>
          <a:bodyPr wrap="square" lIns="0" tIns="0" rIns="0" bIns="0" rtlCol="0">
            <a:noAutofit/>
          </a:bodyPr>
          <a:lstStyle/>
          <a:p>
            <a:pPr algn="l"/>
            <a:r>
              <a:rPr lang="en-GB" sz="2000" dirty="0">
                <a:solidFill>
                  <a:schemeClr val="tx1"/>
                </a:solidFill>
              </a:rPr>
              <a:t>See also: </a:t>
            </a:r>
            <a:r>
              <a:rPr lang="en-GB" sz="2000" dirty="0">
                <a:solidFill>
                  <a:schemeClr val="tx1"/>
                </a:solidFill>
                <a:hlinkClick r:id="rId3"/>
              </a:rPr>
              <a:t>Cranney et al. (2022)</a:t>
            </a:r>
            <a:endParaRPr lang="en-GB" sz="2000" dirty="0">
              <a:solidFill>
                <a:schemeClr val="tx1"/>
              </a:solidFill>
            </a:endParaRPr>
          </a:p>
        </p:txBody>
      </p:sp>
    </p:spTree>
    <p:extLst>
      <p:ext uri="{BB962C8B-B14F-4D97-AF65-F5344CB8AC3E}">
        <p14:creationId xmlns:p14="http://schemas.microsoft.com/office/powerpoint/2010/main" val="2789711245"/>
      </p:ext>
    </p:extLst>
  </p:cSld>
  <p:clrMapOvr>
    <a:masterClrMapping/>
  </p:clrMapOvr>
  <mc:AlternateContent xmlns:mc="http://schemas.openxmlformats.org/markup-compatibility/2006" xmlns:p14="http://schemas.microsoft.com/office/powerpoint/2010/main">
    <mc:Choice Requires="p14">
      <p:transition spd="slow" p14:dur="2000" advTm="28508"/>
    </mc:Choice>
    <mc:Fallback xmlns="">
      <p:transition spd="slow" advTm="2850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9817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744CF7D-5375-0041-A6BB-F12AD1F2DF04}"/>
              </a:ext>
            </a:extLst>
          </p:cNvPr>
          <p:cNvSpPr>
            <a:spLocks noGrp="1"/>
          </p:cNvSpPr>
          <p:nvPr>
            <p:ph type="ftr" sz="quarter" idx="11"/>
          </p:nvPr>
        </p:nvSpPr>
        <p:spPr/>
        <p:txBody>
          <a:bodyPr/>
          <a:lstStyle/>
          <a:p>
            <a:r>
              <a:rPr lang="en-GB" dirty="0"/>
              <a:t>Psychological literacy in the UK</a:t>
            </a:r>
          </a:p>
        </p:txBody>
      </p:sp>
      <p:sp>
        <p:nvSpPr>
          <p:cNvPr id="3" name="Text Placeholder 2">
            <a:extLst>
              <a:ext uri="{FF2B5EF4-FFF2-40B4-BE49-F238E27FC236}">
                <a16:creationId xmlns:a16="http://schemas.microsoft.com/office/drawing/2014/main" id="{673BCB42-4BF0-2F4A-82F3-4AC2700959D4}"/>
              </a:ext>
            </a:extLst>
          </p:cNvPr>
          <p:cNvSpPr>
            <a:spLocks noGrp="1"/>
          </p:cNvSpPr>
          <p:nvPr>
            <p:ph type="body" sz="quarter" idx="13"/>
          </p:nvPr>
        </p:nvSpPr>
        <p:spPr/>
        <p:txBody>
          <a:bodyPr/>
          <a:lstStyle/>
          <a:p>
            <a:pPr lvl="1"/>
            <a:r>
              <a:rPr lang="en-GB" dirty="0"/>
              <a:t>Outline</a:t>
            </a:r>
          </a:p>
          <a:p>
            <a:r>
              <a:rPr lang="en-GB" dirty="0"/>
              <a:t>What do we mean by psychological literacy?</a:t>
            </a:r>
          </a:p>
          <a:p>
            <a:r>
              <a:rPr lang="en-GB" dirty="0"/>
              <a:t>Developments in the UK</a:t>
            </a:r>
          </a:p>
          <a:p>
            <a:r>
              <a:rPr lang="en-GB" dirty="0"/>
              <a:t>Implications for teaching – pedagogic frailty and resilience</a:t>
            </a:r>
          </a:p>
          <a:p>
            <a:r>
              <a:rPr lang="en-GB" dirty="0"/>
              <a:t>Provocation</a:t>
            </a:r>
          </a:p>
        </p:txBody>
      </p:sp>
      <p:sp>
        <p:nvSpPr>
          <p:cNvPr id="4" name="Slide Number Placeholder 3">
            <a:extLst>
              <a:ext uri="{FF2B5EF4-FFF2-40B4-BE49-F238E27FC236}">
                <a16:creationId xmlns:a16="http://schemas.microsoft.com/office/drawing/2014/main" id="{54CB068D-E486-9A4B-83AC-D99B9AE4B666}"/>
              </a:ext>
            </a:extLst>
          </p:cNvPr>
          <p:cNvSpPr>
            <a:spLocks noGrp="1"/>
          </p:cNvSpPr>
          <p:nvPr>
            <p:ph type="sldNum" sz="quarter" idx="12"/>
          </p:nvPr>
        </p:nvSpPr>
        <p:spPr/>
        <p:txBody>
          <a:bodyPr/>
          <a:lstStyle/>
          <a:p>
            <a:fld id="{2987031C-9901-4EF0-9F2F-2A2E1AE069F5}" type="slidenum">
              <a:rPr lang="en-GB" smtClean="0"/>
              <a:t>2</a:t>
            </a:fld>
            <a:endParaRPr lang="en-GB"/>
          </a:p>
        </p:txBody>
      </p:sp>
    </p:spTree>
    <p:extLst>
      <p:ext uri="{BB962C8B-B14F-4D97-AF65-F5344CB8AC3E}">
        <p14:creationId xmlns:p14="http://schemas.microsoft.com/office/powerpoint/2010/main" val="1778794174"/>
      </p:ext>
    </p:extLst>
  </p:cSld>
  <p:clrMapOvr>
    <a:masterClrMapping/>
  </p:clrMapOvr>
  <mc:AlternateContent xmlns:mc="http://schemas.openxmlformats.org/markup-compatibility/2006" xmlns:p14="http://schemas.microsoft.com/office/powerpoint/2010/main">
    <mc:Choice Requires="p14">
      <p:transition spd="slow" p14:dur="2000" advTm="27465"/>
    </mc:Choice>
    <mc:Fallback xmlns="">
      <p:transition spd="slow" advTm="2746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75ED821-55FE-726D-5263-9CD8FAEACBE1}"/>
              </a:ext>
            </a:extLst>
          </p:cNvPr>
          <p:cNvSpPr>
            <a:spLocks noGrp="1"/>
          </p:cNvSpPr>
          <p:nvPr>
            <p:ph type="ftr" sz="quarter" idx="11"/>
          </p:nvPr>
        </p:nvSpPr>
        <p:spPr/>
        <p:txBody>
          <a:bodyPr/>
          <a:lstStyle/>
          <a:p>
            <a:r>
              <a:rPr lang="en-GB" dirty="0"/>
              <a:t>Psychological literacy in the UK</a:t>
            </a:r>
          </a:p>
        </p:txBody>
      </p:sp>
      <p:sp>
        <p:nvSpPr>
          <p:cNvPr id="3" name="Slide Number Placeholder 2">
            <a:extLst>
              <a:ext uri="{FF2B5EF4-FFF2-40B4-BE49-F238E27FC236}">
                <a16:creationId xmlns:a16="http://schemas.microsoft.com/office/drawing/2014/main" id="{61CC7381-FBA3-B9C7-96B0-453668B4F4FE}"/>
              </a:ext>
            </a:extLst>
          </p:cNvPr>
          <p:cNvSpPr>
            <a:spLocks noGrp="1"/>
          </p:cNvSpPr>
          <p:nvPr>
            <p:ph type="sldNum" sz="quarter" idx="12"/>
          </p:nvPr>
        </p:nvSpPr>
        <p:spPr/>
        <p:txBody>
          <a:bodyPr/>
          <a:lstStyle/>
          <a:p>
            <a:fld id="{2987031C-9901-4EF0-9F2F-2A2E1AE069F5}" type="slidenum">
              <a:rPr lang="en-GB" smtClean="0"/>
              <a:t>3</a:t>
            </a:fld>
            <a:endParaRPr lang="en-GB"/>
          </a:p>
        </p:txBody>
      </p:sp>
      <p:sp>
        <p:nvSpPr>
          <p:cNvPr id="4" name="Text Placeholder 3">
            <a:extLst>
              <a:ext uri="{FF2B5EF4-FFF2-40B4-BE49-F238E27FC236}">
                <a16:creationId xmlns:a16="http://schemas.microsoft.com/office/drawing/2014/main" id="{7A025856-D015-0633-7151-1E5BD1FCAD4F}"/>
              </a:ext>
            </a:extLst>
          </p:cNvPr>
          <p:cNvSpPr>
            <a:spLocks noGrp="1"/>
          </p:cNvSpPr>
          <p:nvPr>
            <p:ph type="body" sz="quarter" idx="13"/>
          </p:nvPr>
        </p:nvSpPr>
        <p:spPr>
          <a:xfrm>
            <a:off x="324001" y="1223999"/>
            <a:ext cx="5523906" cy="4860000"/>
          </a:xfrm>
        </p:spPr>
        <p:txBody>
          <a:bodyPr/>
          <a:lstStyle/>
          <a:p>
            <a:pPr marL="0" indent="0">
              <a:buNone/>
            </a:pPr>
            <a:r>
              <a:rPr lang="en-GB" dirty="0">
                <a:solidFill>
                  <a:schemeClr val="bg2"/>
                </a:solidFill>
                <a:latin typeface="+mj-lt"/>
              </a:rPr>
              <a:t>What do we mean by psychological literacy?</a:t>
            </a:r>
          </a:p>
          <a:p>
            <a:r>
              <a:rPr lang="en-GB" dirty="0"/>
              <a:t>Contested definitions and understandings (</a:t>
            </a:r>
            <a:r>
              <a:rPr lang="en-GB" dirty="0">
                <a:hlinkClick r:id="rId2"/>
              </a:rPr>
              <a:t>Newell, 2020</a:t>
            </a:r>
            <a:r>
              <a:rPr lang="en-GB" dirty="0"/>
              <a:t>)</a:t>
            </a:r>
          </a:p>
          <a:p>
            <a:r>
              <a:rPr lang="en-GB" sz="2000" dirty="0"/>
              <a:t>“The general capacity to adaptively and intentionally apply psychology to meet personal, professional and societal needs</a:t>
            </a:r>
            <a:r>
              <a:rPr lang="en-GB" dirty="0"/>
              <a:t>” (</a:t>
            </a:r>
            <a:r>
              <a:rPr lang="en-GB" dirty="0">
                <a:hlinkClick r:id="rId3"/>
              </a:rPr>
              <a:t>Cranney et al, 2012</a:t>
            </a:r>
            <a:r>
              <a:rPr lang="en-GB" dirty="0"/>
              <a:t>).</a:t>
            </a:r>
          </a:p>
          <a:p>
            <a:endParaRPr lang="en-GB" dirty="0"/>
          </a:p>
          <a:p>
            <a:endParaRPr lang="en-GB" dirty="0"/>
          </a:p>
        </p:txBody>
      </p:sp>
      <p:pic>
        <p:nvPicPr>
          <p:cNvPr id="7" name="Picture 6">
            <a:extLst>
              <a:ext uri="{FF2B5EF4-FFF2-40B4-BE49-F238E27FC236}">
                <a16:creationId xmlns:a16="http://schemas.microsoft.com/office/drawing/2014/main" id="{2CAC32BA-E228-CE2E-1117-2E43A1A1BDC8}"/>
              </a:ext>
            </a:extLst>
          </p:cNvPr>
          <p:cNvPicPr>
            <a:picLocks noChangeAspect="1"/>
          </p:cNvPicPr>
          <p:nvPr/>
        </p:nvPicPr>
        <p:blipFill>
          <a:blip r:embed="rId4"/>
          <a:stretch>
            <a:fillRect/>
          </a:stretch>
        </p:blipFill>
        <p:spPr>
          <a:xfrm>
            <a:off x="5348176" y="1128391"/>
            <a:ext cx="6635635" cy="4601217"/>
          </a:xfrm>
          <a:prstGeom prst="rect">
            <a:avLst/>
          </a:prstGeom>
        </p:spPr>
      </p:pic>
    </p:spTree>
    <p:extLst>
      <p:ext uri="{BB962C8B-B14F-4D97-AF65-F5344CB8AC3E}">
        <p14:creationId xmlns:p14="http://schemas.microsoft.com/office/powerpoint/2010/main" val="2062425161"/>
      </p:ext>
    </p:extLst>
  </p:cSld>
  <p:clrMapOvr>
    <a:masterClrMapping/>
  </p:clrMapOvr>
  <mc:AlternateContent xmlns:mc="http://schemas.openxmlformats.org/markup-compatibility/2006" xmlns:p14="http://schemas.microsoft.com/office/powerpoint/2010/main">
    <mc:Choice Requires="p14">
      <p:transition spd="slow" p14:dur="2000" advTm="148162"/>
    </mc:Choice>
    <mc:Fallback xmlns="">
      <p:transition spd="slow" advTm="14816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99F8615-389C-986D-BCAF-AECDA4A013FF}"/>
              </a:ext>
            </a:extLst>
          </p:cNvPr>
          <p:cNvSpPr>
            <a:spLocks noGrp="1"/>
          </p:cNvSpPr>
          <p:nvPr>
            <p:ph type="ftr" sz="quarter" idx="11"/>
          </p:nvPr>
        </p:nvSpPr>
        <p:spPr/>
        <p:txBody>
          <a:bodyPr/>
          <a:lstStyle/>
          <a:p>
            <a:r>
              <a:rPr lang="en-GB" dirty="0"/>
              <a:t>Psychological literacy in the UK</a:t>
            </a:r>
          </a:p>
        </p:txBody>
      </p:sp>
      <p:sp>
        <p:nvSpPr>
          <p:cNvPr id="3" name="Slide Number Placeholder 2">
            <a:extLst>
              <a:ext uri="{FF2B5EF4-FFF2-40B4-BE49-F238E27FC236}">
                <a16:creationId xmlns:a16="http://schemas.microsoft.com/office/drawing/2014/main" id="{14F43FEF-DAEE-30F1-6283-89E1E535151C}"/>
              </a:ext>
            </a:extLst>
          </p:cNvPr>
          <p:cNvSpPr>
            <a:spLocks noGrp="1"/>
          </p:cNvSpPr>
          <p:nvPr>
            <p:ph type="sldNum" sz="quarter" idx="12"/>
          </p:nvPr>
        </p:nvSpPr>
        <p:spPr/>
        <p:txBody>
          <a:bodyPr/>
          <a:lstStyle/>
          <a:p>
            <a:fld id="{2987031C-9901-4EF0-9F2F-2A2E1AE069F5}" type="slidenum">
              <a:rPr lang="en-GB" smtClean="0"/>
              <a:t>4</a:t>
            </a:fld>
            <a:endParaRPr lang="en-GB"/>
          </a:p>
        </p:txBody>
      </p:sp>
      <p:sp>
        <p:nvSpPr>
          <p:cNvPr id="4" name="Text Placeholder 3">
            <a:extLst>
              <a:ext uri="{FF2B5EF4-FFF2-40B4-BE49-F238E27FC236}">
                <a16:creationId xmlns:a16="http://schemas.microsoft.com/office/drawing/2014/main" id="{DEA9ACC2-CECC-7C4E-4EC8-C721FB4BFBE7}"/>
              </a:ext>
            </a:extLst>
          </p:cNvPr>
          <p:cNvSpPr>
            <a:spLocks noGrp="1"/>
          </p:cNvSpPr>
          <p:nvPr>
            <p:ph type="body" sz="quarter" idx="13"/>
          </p:nvPr>
        </p:nvSpPr>
        <p:spPr>
          <a:xfrm>
            <a:off x="324000" y="1223999"/>
            <a:ext cx="6906140" cy="4860000"/>
          </a:xfrm>
        </p:spPr>
        <p:txBody>
          <a:bodyPr/>
          <a:lstStyle/>
          <a:p>
            <a:pPr marL="0" indent="0">
              <a:buNone/>
            </a:pPr>
            <a:r>
              <a:rPr lang="en-GB" dirty="0">
                <a:solidFill>
                  <a:schemeClr val="bg2"/>
                </a:solidFill>
              </a:rPr>
              <a:t>Psychological literacy in the UK – a brief history</a:t>
            </a:r>
          </a:p>
          <a:p>
            <a:pPr marL="0" indent="0">
              <a:buNone/>
            </a:pPr>
            <a:r>
              <a:rPr lang="en-GB" dirty="0">
                <a:solidFill>
                  <a:schemeClr val="bg2"/>
                </a:solidFill>
              </a:rPr>
              <a:t>2011</a:t>
            </a:r>
            <a:r>
              <a:rPr lang="en-GB" dirty="0"/>
              <a:t> – Trapp et al, </a:t>
            </a:r>
            <a:r>
              <a:rPr lang="en-GB" dirty="0">
                <a:hlinkClick r:id="rId2"/>
              </a:rPr>
              <a:t>Future of Undergraduate Psychology (UK) Report</a:t>
            </a:r>
            <a:endParaRPr lang="en-GB" dirty="0"/>
          </a:p>
          <a:p>
            <a:pPr marL="0" indent="0">
              <a:buNone/>
            </a:pPr>
            <a:r>
              <a:rPr lang="en-GB" dirty="0">
                <a:solidFill>
                  <a:schemeClr val="bg2"/>
                </a:solidFill>
              </a:rPr>
              <a:t>2013</a:t>
            </a:r>
            <a:r>
              <a:rPr lang="en-GB" dirty="0"/>
              <a:t> – </a:t>
            </a:r>
            <a:r>
              <a:rPr lang="en-GB" dirty="0" err="1"/>
              <a:t>AdvanceHE</a:t>
            </a:r>
            <a:r>
              <a:rPr lang="en-GB" dirty="0"/>
              <a:t> report on </a:t>
            </a:r>
            <a:r>
              <a:rPr lang="en-GB" dirty="0">
                <a:hlinkClick r:id="rId3"/>
              </a:rPr>
              <a:t>employability</a:t>
            </a:r>
            <a:r>
              <a:rPr lang="en-GB" dirty="0"/>
              <a:t>; </a:t>
            </a:r>
            <a:r>
              <a:rPr lang="en-GB" dirty="0">
                <a:hlinkClick r:id="rId4"/>
              </a:rPr>
              <a:t>introductory guide </a:t>
            </a:r>
            <a:r>
              <a:rPr lang="en-GB" dirty="0"/>
              <a:t>to psychological literacy; </a:t>
            </a:r>
            <a:r>
              <a:rPr lang="en-GB" dirty="0">
                <a:hlinkClick r:id="rId5"/>
              </a:rPr>
              <a:t>compendium of case studies</a:t>
            </a:r>
            <a:r>
              <a:rPr lang="en-GB" dirty="0"/>
              <a:t>.</a:t>
            </a:r>
          </a:p>
          <a:p>
            <a:pPr marL="0" indent="0">
              <a:buNone/>
            </a:pPr>
            <a:r>
              <a:rPr lang="en-GB" dirty="0">
                <a:solidFill>
                  <a:schemeClr val="bg2"/>
                </a:solidFill>
              </a:rPr>
              <a:t>2016</a:t>
            </a:r>
            <a:r>
              <a:rPr lang="en-GB" dirty="0"/>
              <a:t> – </a:t>
            </a:r>
            <a:r>
              <a:rPr lang="en-GB" dirty="0">
                <a:hlinkClick r:id="rId6"/>
              </a:rPr>
              <a:t>revised QAA subject benchmark </a:t>
            </a:r>
            <a:r>
              <a:rPr lang="en-GB" dirty="0"/>
              <a:t>and </a:t>
            </a:r>
            <a:r>
              <a:rPr lang="en-GB" dirty="0">
                <a:hlinkClick r:id="rId7"/>
              </a:rPr>
              <a:t>BPS accreditation criteria</a:t>
            </a:r>
            <a:r>
              <a:rPr lang="en-GB" dirty="0"/>
              <a:t> introduce psychological literacy into UK standards for the first time</a:t>
            </a:r>
          </a:p>
          <a:p>
            <a:pPr marL="0" indent="0">
              <a:buNone/>
            </a:pPr>
            <a:r>
              <a:rPr lang="en-GB" dirty="0">
                <a:solidFill>
                  <a:schemeClr val="bg2"/>
                </a:solidFill>
              </a:rPr>
              <a:t>2021</a:t>
            </a:r>
            <a:r>
              <a:rPr lang="en-GB" dirty="0"/>
              <a:t> – </a:t>
            </a:r>
            <a:r>
              <a:rPr lang="en-GB" dirty="0">
                <a:hlinkClick r:id="rId8"/>
              </a:rPr>
              <a:t>Harris et al. (2021) </a:t>
            </a:r>
            <a:r>
              <a:rPr lang="en-GB" dirty="0"/>
              <a:t>– students unaware of term, but value and are developing the attributes associated with psychological literacy </a:t>
            </a:r>
          </a:p>
          <a:p>
            <a:pPr marL="0" indent="0">
              <a:buNone/>
            </a:pPr>
            <a:r>
              <a:rPr lang="en-GB" dirty="0">
                <a:solidFill>
                  <a:schemeClr val="bg2"/>
                </a:solidFill>
              </a:rPr>
              <a:t>2023 </a:t>
            </a:r>
            <a:r>
              <a:rPr lang="en-GB" dirty="0"/>
              <a:t>– new QAA subject benchmark is coming out soon! – strong emphasis on psychological literacy</a:t>
            </a:r>
          </a:p>
        </p:txBody>
      </p:sp>
      <p:pic>
        <p:nvPicPr>
          <p:cNvPr id="6" name="Picture 5">
            <a:extLst>
              <a:ext uri="{FF2B5EF4-FFF2-40B4-BE49-F238E27FC236}">
                <a16:creationId xmlns:a16="http://schemas.microsoft.com/office/drawing/2014/main" id="{936E25D2-B797-6BFD-31A3-70BC31092A17}"/>
              </a:ext>
            </a:extLst>
          </p:cNvPr>
          <p:cNvPicPr>
            <a:picLocks noChangeAspect="1"/>
          </p:cNvPicPr>
          <p:nvPr/>
        </p:nvPicPr>
        <p:blipFill>
          <a:blip r:embed="rId9"/>
          <a:stretch>
            <a:fillRect/>
          </a:stretch>
        </p:blipFill>
        <p:spPr>
          <a:xfrm>
            <a:off x="7920000" y="1030103"/>
            <a:ext cx="4067313" cy="4603898"/>
          </a:xfrm>
          <a:prstGeom prst="rect">
            <a:avLst/>
          </a:prstGeom>
        </p:spPr>
      </p:pic>
    </p:spTree>
    <p:extLst>
      <p:ext uri="{BB962C8B-B14F-4D97-AF65-F5344CB8AC3E}">
        <p14:creationId xmlns:p14="http://schemas.microsoft.com/office/powerpoint/2010/main" val="3065290896"/>
      </p:ext>
    </p:extLst>
  </p:cSld>
  <p:clrMapOvr>
    <a:masterClrMapping/>
  </p:clrMapOvr>
  <mc:AlternateContent xmlns:mc="http://schemas.openxmlformats.org/markup-compatibility/2006" xmlns:p14="http://schemas.microsoft.com/office/powerpoint/2010/main">
    <mc:Choice Requires="p14">
      <p:transition spd="slow" p14:dur="2000" advTm="224156"/>
    </mc:Choice>
    <mc:Fallback xmlns="">
      <p:transition spd="slow" advTm="22415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EA743BA-7E0F-CDF8-6ADA-AB590BAA8063}"/>
              </a:ext>
            </a:extLst>
          </p:cNvPr>
          <p:cNvSpPr>
            <a:spLocks noGrp="1"/>
          </p:cNvSpPr>
          <p:nvPr>
            <p:ph type="ftr" sz="quarter" idx="11"/>
          </p:nvPr>
        </p:nvSpPr>
        <p:spPr/>
        <p:txBody>
          <a:bodyPr/>
          <a:lstStyle/>
          <a:p>
            <a:r>
              <a:rPr lang="en-GB" dirty="0"/>
              <a:t>Psychological literacy in the UK</a:t>
            </a:r>
          </a:p>
        </p:txBody>
      </p:sp>
      <p:sp>
        <p:nvSpPr>
          <p:cNvPr id="3" name="Slide Number Placeholder 2">
            <a:extLst>
              <a:ext uri="{FF2B5EF4-FFF2-40B4-BE49-F238E27FC236}">
                <a16:creationId xmlns:a16="http://schemas.microsoft.com/office/drawing/2014/main" id="{53B83C96-349B-887A-AFB1-DF6AEE1F0287}"/>
              </a:ext>
            </a:extLst>
          </p:cNvPr>
          <p:cNvSpPr>
            <a:spLocks noGrp="1"/>
          </p:cNvSpPr>
          <p:nvPr>
            <p:ph type="sldNum" sz="quarter" idx="12"/>
          </p:nvPr>
        </p:nvSpPr>
        <p:spPr/>
        <p:txBody>
          <a:bodyPr/>
          <a:lstStyle/>
          <a:p>
            <a:fld id="{2987031C-9901-4EF0-9F2F-2A2E1AE069F5}" type="slidenum">
              <a:rPr lang="en-GB" smtClean="0"/>
              <a:t>5</a:t>
            </a:fld>
            <a:endParaRPr lang="en-GB"/>
          </a:p>
        </p:txBody>
      </p:sp>
      <p:sp>
        <p:nvSpPr>
          <p:cNvPr id="4" name="Text Placeholder 3">
            <a:extLst>
              <a:ext uri="{FF2B5EF4-FFF2-40B4-BE49-F238E27FC236}">
                <a16:creationId xmlns:a16="http://schemas.microsoft.com/office/drawing/2014/main" id="{5D67DA51-F176-D2A2-64CA-F53EED605176}"/>
              </a:ext>
            </a:extLst>
          </p:cNvPr>
          <p:cNvSpPr>
            <a:spLocks noGrp="1"/>
          </p:cNvSpPr>
          <p:nvPr>
            <p:ph type="body" sz="quarter" idx="13"/>
          </p:nvPr>
        </p:nvSpPr>
        <p:spPr>
          <a:xfrm>
            <a:off x="324000" y="1223999"/>
            <a:ext cx="6778549" cy="4860000"/>
          </a:xfrm>
        </p:spPr>
        <p:txBody>
          <a:bodyPr/>
          <a:lstStyle/>
          <a:p>
            <a:pPr marL="0" indent="0">
              <a:buNone/>
            </a:pPr>
            <a:r>
              <a:rPr lang="en-US" sz="2400" dirty="0">
                <a:solidFill>
                  <a:schemeClr val="bg2"/>
                </a:solidFill>
              </a:rPr>
              <a:t>Key changes from the previous Subject Benchmark Statement include a revised structure for the Statement which includes the introduction of cross-cutting themes of: ­ </a:t>
            </a:r>
          </a:p>
          <a:p>
            <a:r>
              <a:rPr lang="en-US" dirty="0"/>
              <a:t>equality, diversity and inclusion ­ </a:t>
            </a:r>
          </a:p>
          <a:p>
            <a:r>
              <a:rPr lang="en-US" dirty="0"/>
              <a:t>education for sustainable development ­ </a:t>
            </a:r>
          </a:p>
          <a:p>
            <a:r>
              <a:rPr lang="en-US" dirty="0"/>
              <a:t>employability, entrepreneurship and enterprise education </a:t>
            </a:r>
          </a:p>
          <a:p>
            <a:r>
              <a:rPr lang="en-US" dirty="0"/>
              <a:t>a comprehensive review updating the context and purposes of Psychology, including course design and content in order to inform and underpin the revised benchmark standards.</a:t>
            </a:r>
            <a:endParaRPr lang="en-GB" dirty="0"/>
          </a:p>
        </p:txBody>
      </p:sp>
      <p:pic>
        <p:nvPicPr>
          <p:cNvPr id="6" name="Picture 5">
            <a:extLst>
              <a:ext uri="{FF2B5EF4-FFF2-40B4-BE49-F238E27FC236}">
                <a16:creationId xmlns:a16="http://schemas.microsoft.com/office/drawing/2014/main" id="{212CF9D9-B2A4-0032-6639-48D63C5B6660}"/>
              </a:ext>
            </a:extLst>
          </p:cNvPr>
          <p:cNvPicPr>
            <a:picLocks noChangeAspect="1"/>
          </p:cNvPicPr>
          <p:nvPr/>
        </p:nvPicPr>
        <p:blipFill rotWithShape="1">
          <a:blip r:embed="rId2"/>
          <a:srcRect l="9213"/>
          <a:stretch/>
        </p:blipFill>
        <p:spPr>
          <a:xfrm>
            <a:off x="7442791" y="1223999"/>
            <a:ext cx="4425209" cy="4667855"/>
          </a:xfrm>
          <a:prstGeom prst="rect">
            <a:avLst/>
          </a:prstGeom>
        </p:spPr>
      </p:pic>
    </p:spTree>
    <p:extLst>
      <p:ext uri="{BB962C8B-B14F-4D97-AF65-F5344CB8AC3E}">
        <p14:creationId xmlns:p14="http://schemas.microsoft.com/office/powerpoint/2010/main" val="1649261979"/>
      </p:ext>
    </p:extLst>
  </p:cSld>
  <p:clrMapOvr>
    <a:masterClrMapping/>
  </p:clrMapOvr>
  <mc:AlternateContent xmlns:mc="http://schemas.openxmlformats.org/markup-compatibility/2006" xmlns:p14="http://schemas.microsoft.com/office/powerpoint/2010/main">
    <mc:Choice Requires="p14">
      <p:transition spd="slow" p14:dur="2000" advTm="54066"/>
    </mc:Choice>
    <mc:Fallback xmlns="">
      <p:transition spd="slow" advTm="5406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017B356-8418-1A8B-17AD-8EA078D352AB}"/>
              </a:ext>
            </a:extLst>
          </p:cNvPr>
          <p:cNvSpPr>
            <a:spLocks noGrp="1"/>
          </p:cNvSpPr>
          <p:nvPr>
            <p:ph type="ftr" sz="quarter" idx="11"/>
          </p:nvPr>
        </p:nvSpPr>
        <p:spPr/>
        <p:txBody>
          <a:bodyPr/>
          <a:lstStyle/>
          <a:p>
            <a:r>
              <a:rPr lang="en-GB" dirty="0"/>
              <a:t>Psychological literacy in the UK</a:t>
            </a:r>
          </a:p>
        </p:txBody>
      </p:sp>
      <p:sp>
        <p:nvSpPr>
          <p:cNvPr id="3" name="Slide Number Placeholder 2">
            <a:extLst>
              <a:ext uri="{FF2B5EF4-FFF2-40B4-BE49-F238E27FC236}">
                <a16:creationId xmlns:a16="http://schemas.microsoft.com/office/drawing/2014/main" id="{8EB74049-7FA6-619C-A9CB-75DEF1CEFF81}"/>
              </a:ext>
            </a:extLst>
          </p:cNvPr>
          <p:cNvSpPr>
            <a:spLocks noGrp="1"/>
          </p:cNvSpPr>
          <p:nvPr>
            <p:ph type="sldNum" sz="quarter" idx="12"/>
          </p:nvPr>
        </p:nvSpPr>
        <p:spPr/>
        <p:txBody>
          <a:bodyPr/>
          <a:lstStyle/>
          <a:p>
            <a:fld id="{2987031C-9901-4EF0-9F2F-2A2E1AE069F5}" type="slidenum">
              <a:rPr lang="en-GB" smtClean="0"/>
              <a:t>6</a:t>
            </a:fld>
            <a:endParaRPr lang="en-GB"/>
          </a:p>
        </p:txBody>
      </p:sp>
      <p:sp>
        <p:nvSpPr>
          <p:cNvPr id="4" name="Text Placeholder 3">
            <a:extLst>
              <a:ext uri="{FF2B5EF4-FFF2-40B4-BE49-F238E27FC236}">
                <a16:creationId xmlns:a16="http://schemas.microsoft.com/office/drawing/2014/main" id="{864F6EE7-C3EF-D946-C8F4-F267A7C44627}"/>
              </a:ext>
            </a:extLst>
          </p:cNvPr>
          <p:cNvSpPr>
            <a:spLocks noGrp="1"/>
          </p:cNvSpPr>
          <p:nvPr>
            <p:ph type="body" sz="quarter" idx="13"/>
          </p:nvPr>
        </p:nvSpPr>
        <p:spPr>
          <a:xfrm>
            <a:off x="323999" y="1223999"/>
            <a:ext cx="11435609" cy="4860000"/>
          </a:xfrm>
        </p:spPr>
        <p:txBody>
          <a:bodyPr/>
          <a:lstStyle/>
          <a:p>
            <a:r>
              <a:rPr lang="en-GB" dirty="0">
                <a:solidFill>
                  <a:schemeClr val="bg2"/>
                </a:solidFill>
              </a:rPr>
              <a:t>Personal</a:t>
            </a:r>
            <a:r>
              <a:rPr lang="en-GB" dirty="0"/>
              <a:t> – mental health and wellbeing; self-awareness; reflection; accessibility; inclusion; belonging.</a:t>
            </a:r>
          </a:p>
          <a:p>
            <a:r>
              <a:rPr lang="en-GB" dirty="0">
                <a:solidFill>
                  <a:schemeClr val="bg2"/>
                </a:solidFill>
              </a:rPr>
              <a:t>Professional</a:t>
            </a:r>
            <a:r>
              <a:rPr lang="en-GB" dirty="0"/>
              <a:t> – employability and entrepreneurship; psychology and non-psychology career pathways; work experience; employer engagement.</a:t>
            </a:r>
          </a:p>
          <a:p>
            <a:r>
              <a:rPr lang="en-GB" dirty="0">
                <a:solidFill>
                  <a:schemeClr val="bg2"/>
                </a:solidFill>
              </a:rPr>
              <a:t>Societal</a:t>
            </a:r>
            <a:r>
              <a:rPr lang="en-GB" dirty="0"/>
              <a:t> – community psychology, decolonial perspectives, sustainable development goals, structural inequalities.</a:t>
            </a:r>
          </a:p>
        </p:txBody>
      </p:sp>
      <p:pic>
        <p:nvPicPr>
          <p:cNvPr id="6" name="Picture 5">
            <a:extLst>
              <a:ext uri="{FF2B5EF4-FFF2-40B4-BE49-F238E27FC236}">
                <a16:creationId xmlns:a16="http://schemas.microsoft.com/office/drawing/2014/main" id="{87185C9D-CBAC-DDBD-E337-04C66FDE4E4B}"/>
              </a:ext>
            </a:extLst>
          </p:cNvPr>
          <p:cNvPicPr>
            <a:picLocks noChangeAspect="1"/>
          </p:cNvPicPr>
          <p:nvPr/>
        </p:nvPicPr>
        <p:blipFill>
          <a:blip r:embed="rId2"/>
          <a:stretch>
            <a:fillRect/>
          </a:stretch>
        </p:blipFill>
        <p:spPr>
          <a:xfrm>
            <a:off x="3109284" y="3479858"/>
            <a:ext cx="5973432" cy="3208942"/>
          </a:xfrm>
          <a:prstGeom prst="rect">
            <a:avLst/>
          </a:prstGeom>
        </p:spPr>
      </p:pic>
      <p:sp>
        <p:nvSpPr>
          <p:cNvPr id="7" name="TextBox 6">
            <a:extLst>
              <a:ext uri="{FF2B5EF4-FFF2-40B4-BE49-F238E27FC236}">
                <a16:creationId xmlns:a16="http://schemas.microsoft.com/office/drawing/2014/main" id="{87268846-052A-7D09-6156-4B956B9F1135}"/>
              </a:ext>
            </a:extLst>
          </p:cNvPr>
          <p:cNvSpPr txBox="1"/>
          <p:nvPr/>
        </p:nvSpPr>
        <p:spPr>
          <a:xfrm>
            <a:off x="727111" y="4297520"/>
            <a:ext cx="1924493" cy="786809"/>
          </a:xfrm>
          <a:prstGeom prst="rect">
            <a:avLst/>
          </a:prstGeom>
          <a:noFill/>
        </p:spPr>
        <p:txBody>
          <a:bodyPr wrap="square" lIns="0" tIns="0" rIns="0" bIns="0" rtlCol="0">
            <a:noAutofit/>
          </a:bodyPr>
          <a:lstStyle/>
          <a:p>
            <a:pPr algn="l"/>
            <a:r>
              <a:rPr lang="en-US" sz="2000" dirty="0">
                <a:hlinkClick r:id="rId3"/>
              </a:rPr>
              <a:t>THE 17 GOALS | Sustainable Development (un.org)</a:t>
            </a:r>
            <a:endParaRPr lang="en-GB" sz="2000" dirty="0">
              <a:solidFill>
                <a:schemeClr val="tx1"/>
              </a:solidFill>
            </a:endParaRPr>
          </a:p>
        </p:txBody>
      </p:sp>
    </p:spTree>
    <p:extLst>
      <p:ext uri="{BB962C8B-B14F-4D97-AF65-F5344CB8AC3E}">
        <p14:creationId xmlns:p14="http://schemas.microsoft.com/office/powerpoint/2010/main" val="172516393"/>
      </p:ext>
    </p:extLst>
  </p:cSld>
  <p:clrMapOvr>
    <a:masterClrMapping/>
  </p:clrMapOvr>
  <mc:AlternateContent xmlns:mc="http://schemas.openxmlformats.org/markup-compatibility/2006" xmlns:p14="http://schemas.microsoft.com/office/powerpoint/2010/main">
    <mc:Choice Requires="p14">
      <p:transition spd="slow" p14:dur="2000" advTm="149360"/>
    </mc:Choice>
    <mc:Fallback xmlns="">
      <p:transition spd="slow" advTm="14936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EEFDD5D-6514-A02C-02D5-45E74036B1DB}"/>
              </a:ext>
            </a:extLst>
          </p:cNvPr>
          <p:cNvSpPr>
            <a:spLocks noGrp="1"/>
          </p:cNvSpPr>
          <p:nvPr>
            <p:ph type="ftr" sz="quarter" idx="11"/>
          </p:nvPr>
        </p:nvSpPr>
        <p:spPr/>
        <p:txBody>
          <a:bodyPr/>
          <a:lstStyle/>
          <a:p>
            <a:r>
              <a:rPr lang="en-GB" dirty="0"/>
              <a:t>Psychological literacy in the UK</a:t>
            </a:r>
          </a:p>
        </p:txBody>
      </p:sp>
      <p:sp>
        <p:nvSpPr>
          <p:cNvPr id="3" name="Slide Number Placeholder 2">
            <a:extLst>
              <a:ext uri="{FF2B5EF4-FFF2-40B4-BE49-F238E27FC236}">
                <a16:creationId xmlns:a16="http://schemas.microsoft.com/office/drawing/2014/main" id="{4EB22837-832E-A034-B423-8823B17B32B2}"/>
              </a:ext>
            </a:extLst>
          </p:cNvPr>
          <p:cNvSpPr>
            <a:spLocks noGrp="1"/>
          </p:cNvSpPr>
          <p:nvPr>
            <p:ph type="sldNum" sz="quarter" idx="12"/>
          </p:nvPr>
        </p:nvSpPr>
        <p:spPr/>
        <p:txBody>
          <a:bodyPr/>
          <a:lstStyle/>
          <a:p>
            <a:fld id="{2987031C-9901-4EF0-9F2F-2A2E1AE069F5}" type="slidenum">
              <a:rPr lang="en-GB" smtClean="0"/>
              <a:t>7</a:t>
            </a:fld>
            <a:endParaRPr lang="en-GB"/>
          </a:p>
        </p:txBody>
      </p:sp>
      <p:sp>
        <p:nvSpPr>
          <p:cNvPr id="4" name="Text Placeholder 3">
            <a:extLst>
              <a:ext uri="{FF2B5EF4-FFF2-40B4-BE49-F238E27FC236}">
                <a16:creationId xmlns:a16="http://schemas.microsoft.com/office/drawing/2014/main" id="{7F9446B2-DC06-722A-BEC3-D98703174CF3}"/>
              </a:ext>
            </a:extLst>
          </p:cNvPr>
          <p:cNvSpPr>
            <a:spLocks noGrp="1"/>
          </p:cNvSpPr>
          <p:nvPr>
            <p:ph type="body" sz="quarter" idx="13"/>
          </p:nvPr>
        </p:nvSpPr>
        <p:spPr>
          <a:xfrm>
            <a:off x="324000" y="1223999"/>
            <a:ext cx="11414344" cy="4860000"/>
          </a:xfrm>
        </p:spPr>
        <p:txBody>
          <a:bodyPr/>
          <a:lstStyle/>
          <a:p>
            <a:pPr marL="0" indent="0">
              <a:buNone/>
            </a:pPr>
            <a:r>
              <a:rPr lang="en-GB" sz="2400" dirty="0">
                <a:solidFill>
                  <a:schemeClr val="bg2"/>
                </a:solidFill>
              </a:rPr>
              <a:t>What is higher education for?</a:t>
            </a:r>
          </a:p>
          <a:p>
            <a:pPr marL="0" indent="0">
              <a:buNone/>
              <a:defRPr/>
            </a:pPr>
            <a:endParaRPr lang="en-GB" sz="2000" dirty="0">
              <a:latin typeface="+mn-lt"/>
            </a:endParaRPr>
          </a:p>
          <a:p>
            <a:pPr marL="0" indent="0">
              <a:buNone/>
              <a:defRPr/>
            </a:pPr>
            <a:endParaRPr lang="en-GB" sz="2000" dirty="0">
              <a:latin typeface="+mn-lt"/>
            </a:endParaRPr>
          </a:p>
          <a:p>
            <a:pPr>
              <a:defRPr/>
            </a:pPr>
            <a:r>
              <a:rPr lang="en-GB" sz="2400" dirty="0">
                <a:latin typeface="+mn-lt"/>
              </a:rPr>
              <a:t>“The aim of education is not only to prepare students for productive careers, but also to enable them to live lives of dignity and purpose; not only to generate new knowledge, but to help shape a citizenry that can promote the public good. Thus, higher education’s vision must be widened if the nation is to be rescued from the problems that threaten to diminish permanently the quality of life.”</a:t>
            </a:r>
          </a:p>
          <a:p>
            <a:pPr marL="0" indent="0" algn="ctr">
              <a:buFont typeface="Arial" panose="020B0604020202020204" pitchFamily="34" charset="0"/>
              <a:buNone/>
              <a:defRPr/>
            </a:pPr>
            <a:r>
              <a:rPr lang="en-GB" sz="2400" dirty="0">
                <a:latin typeface="+mn-lt"/>
              </a:rPr>
              <a:t>(Boyer, 1990, p77-78).</a:t>
            </a:r>
            <a:endParaRPr lang="en-GB" sz="2400" dirty="0"/>
          </a:p>
        </p:txBody>
      </p:sp>
    </p:spTree>
    <p:extLst>
      <p:ext uri="{BB962C8B-B14F-4D97-AF65-F5344CB8AC3E}">
        <p14:creationId xmlns:p14="http://schemas.microsoft.com/office/powerpoint/2010/main" val="2741958268"/>
      </p:ext>
    </p:extLst>
  </p:cSld>
  <p:clrMapOvr>
    <a:masterClrMapping/>
  </p:clrMapOvr>
  <mc:AlternateContent xmlns:mc="http://schemas.openxmlformats.org/markup-compatibility/2006" xmlns:p14="http://schemas.microsoft.com/office/powerpoint/2010/main">
    <mc:Choice Requires="p14">
      <p:transition spd="slow" p14:dur="2000" advTm="56044"/>
    </mc:Choice>
    <mc:Fallback xmlns="">
      <p:transition spd="slow" advTm="5604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48B858D-D463-4992-6195-527AD2EE2A48}"/>
              </a:ext>
            </a:extLst>
          </p:cNvPr>
          <p:cNvSpPr>
            <a:spLocks noGrp="1"/>
          </p:cNvSpPr>
          <p:nvPr>
            <p:ph type="ftr" sz="quarter" idx="11"/>
          </p:nvPr>
        </p:nvSpPr>
        <p:spPr/>
        <p:txBody>
          <a:bodyPr/>
          <a:lstStyle/>
          <a:p>
            <a:r>
              <a:rPr lang="en-GB" dirty="0"/>
              <a:t>Psychological literacy in the UK</a:t>
            </a:r>
          </a:p>
        </p:txBody>
      </p:sp>
      <p:sp>
        <p:nvSpPr>
          <p:cNvPr id="3" name="Slide Number Placeholder 2">
            <a:extLst>
              <a:ext uri="{FF2B5EF4-FFF2-40B4-BE49-F238E27FC236}">
                <a16:creationId xmlns:a16="http://schemas.microsoft.com/office/drawing/2014/main" id="{DE09A683-491B-6CA2-835A-ABA39E02DFAC}"/>
              </a:ext>
            </a:extLst>
          </p:cNvPr>
          <p:cNvSpPr>
            <a:spLocks noGrp="1"/>
          </p:cNvSpPr>
          <p:nvPr>
            <p:ph type="sldNum" sz="quarter" idx="12"/>
          </p:nvPr>
        </p:nvSpPr>
        <p:spPr/>
        <p:txBody>
          <a:bodyPr/>
          <a:lstStyle/>
          <a:p>
            <a:fld id="{2987031C-9901-4EF0-9F2F-2A2E1AE069F5}" type="slidenum">
              <a:rPr lang="en-GB" smtClean="0"/>
              <a:t>8</a:t>
            </a:fld>
            <a:endParaRPr lang="en-GB"/>
          </a:p>
        </p:txBody>
      </p:sp>
      <p:sp>
        <p:nvSpPr>
          <p:cNvPr id="4" name="Text Placeholder 3">
            <a:extLst>
              <a:ext uri="{FF2B5EF4-FFF2-40B4-BE49-F238E27FC236}">
                <a16:creationId xmlns:a16="http://schemas.microsoft.com/office/drawing/2014/main" id="{6DBF5F80-B5AF-0155-CBB0-4695D2DDA21E}"/>
              </a:ext>
            </a:extLst>
          </p:cNvPr>
          <p:cNvSpPr>
            <a:spLocks noGrp="1"/>
          </p:cNvSpPr>
          <p:nvPr>
            <p:ph type="body" sz="quarter" idx="13"/>
          </p:nvPr>
        </p:nvSpPr>
        <p:spPr>
          <a:xfrm>
            <a:off x="324000" y="1223999"/>
            <a:ext cx="6395777" cy="4860000"/>
          </a:xfrm>
        </p:spPr>
        <p:txBody>
          <a:bodyPr/>
          <a:lstStyle/>
          <a:p>
            <a:pPr marL="0" indent="0">
              <a:buNone/>
            </a:pPr>
            <a:r>
              <a:rPr lang="en-GB" sz="2400" dirty="0">
                <a:solidFill>
                  <a:schemeClr val="bg2"/>
                </a:solidFill>
              </a:rPr>
              <a:t>Implications for psychology educators </a:t>
            </a:r>
            <a:r>
              <a:rPr lang="en-GB" sz="1800" dirty="0">
                <a:solidFill>
                  <a:schemeClr val="bg2"/>
                </a:solidFill>
              </a:rPr>
              <a:t>(</a:t>
            </a:r>
            <a:r>
              <a:rPr lang="en-GB" sz="1800" dirty="0">
                <a:solidFill>
                  <a:schemeClr val="bg2"/>
                </a:solidFill>
                <a:hlinkClick r:id="rId2"/>
              </a:rPr>
              <a:t>Hulme &amp; Cranney, 2021</a:t>
            </a:r>
            <a:r>
              <a:rPr lang="en-GB" sz="1800" dirty="0">
                <a:solidFill>
                  <a:schemeClr val="bg2"/>
                </a:solidFill>
              </a:rPr>
              <a:t>; </a:t>
            </a:r>
            <a:r>
              <a:rPr lang="en-GB" sz="1800" dirty="0">
                <a:solidFill>
                  <a:schemeClr val="bg2"/>
                </a:solidFill>
                <a:hlinkClick r:id="rId3"/>
              </a:rPr>
              <a:t>Hulme, 2014</a:t>
            </a:r>
            <a:r>
              <a:rPr lang="en-GB" sz="1800" dirty="0">
                <a:solidFill>
                  <a:schemeClr val="bg2"/>
                </a:solidFill>
              </a:rPr>
              <a:t>)</a:t>
            </a:r>
            <a:endParaRPr lang="en-GB" dirty="0">
              <a:solidFill>
                <a:schemeClr val="bg2"/>
              </a:solidFill>
            </a:endParaRPr>
          </a:p>
          <a:p>
            <a:r>
              <a:rPr lang="en-GB" dirty="0"/>
              <a:t>Curriculum development and constructive alignment – learning outcomes, teaching and learning activities, assessment that scaffold learning towards psychological literacy. </a:t>
            </a:r>
          </a:p>
          <a:p>
            <a:r>
              <a:rPr lang="en-GB" dirty="0"/>
              <a:t>Professional development needs – especially for academics who have followed traditional psychology education pathways to date.</a:t>
            </a:r>
          </a:p>
          <a:p>
            <a:r>
              <a:rPr lang="en-GB" dirty="0"/>
              <a:t>Role modelling psychological literacy in our practice with students.</a:t>
            </a:r>
          </a:p>
          <a:p>
            <a:pPr marL="0" indent="0">
              <a:buNone/>
            </a:pPr>
            <a:endParaRPr lang="en-GB" dirty="0"/>
          </a:p>
        </p:txBody>
      </p:sp>
      <p:pic>
        <p:nvPicPr>
          <p:cNvPr id="1026" name="Picture 2" descr="Scared young girl - Free Image by Akshay Gupta on PixaHive.com">
            <a:extLst>
              <a:ext uri="{FF2B5EF4-FFF2-40B4-BE49-F238E27FC236}">
                <a16:creationId xmlns:a16="http://schemas.microsoft.com/office/drawing/2014/main" id="{68DA8521-F34C-1B45-15E0-A8B251E2DA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667" y="2069732"/>
            <a:ext cx="4075814" cy="2718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141832"/>
      </p:ext>
    </p:extLst>
  </p:cSld>
  <p:clrMapOvr>
    <a:masterClrMapping/>
  </p:clrMapOvr>
  <mc:AlternateContent xmlns:mc="http://schemas.openxmlformats.org/markup-compatibility/2006" xmlns:p14="http://schemas.microsoft.com/office/powerpoint/2010/main">
    <mc:Choice Requires="p14">
      <p:transition spd="slow" p14:dur="2000" advTm="96628"/>
    </mc:Choice>
    <mc:Fallback xmlns="">
      <p:transition spd="slow" advTm="9662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6727368-E6AE-41C4-7FEE-14D7E4E6F2B8}"/>
              </a:ext>
            </a:extLst>
          </p:cNvPr>
          <p:cNvSpPr>
            <a:spLocks noGrp="1"/>
          </p:cNvSpPr>
          <p:nvPr>
            <p:ph type="ftr" sz="quarter" idx="11"/>
          </p:nvPr>
        </p:nvSpPr>
        <p:spPr/>
        <p:txBody>
          <a:bodyPr/>
          <a:lstStyle/>
          <a:p>
            <a:r>
              <a:rPr lang="en-GB" dirty="0"/>
              <a:t>Psychological literacy in the UK</a:t>
            </a:r>
          </a:p>
        </p:txBody>
      </p:sp>
      <p:sp>
        <p:nvSpPr>
          <p:cNvPr id="3" name="Slide Number Placeholder 2">
            <a:extLst>
              <a:ext uri="{FF2B5EF4-FFF2-40B4-BE49-F238E27FC236}">
                <a16:creationId xmlns:a16="http://schemas.microsoft.com/office/drawing/2014/main" id="{892D9969-3996-FDD3-80CB-37352F3C6EE6}"/>
              </a:ext>
            </a:extLst>
          </p:cNvPr>
          <p:cNvSpPr>
            <a:spLocks noGrp="1"/>
          </p:cNvSpPr>
          <p:nvPr>
            <p:ph type="sldNum" sz="quarter" idx="12"/>
          </p:nvPr>
        </p:nvSpPr>
        <p:spPr/>
        <p:txBody>
          <a:bodyPr/>
          <a:lstStyle/>
          <a:p>
            <a:fld id="{2987031C-9901-4EF0-9F2F-2A2E1AE069F5}" type="slidenum">
              <a:rPr lang="en-GB" smtClean="0"/>
              <a:t>9</a:t>
            </a:fld>
            <a:endParaRPr lang="en-GB"/>
          </a:p>
        </p:txBody>
      </p:sp>
      <p:sp>
        <p:nvSpPr>
          <p:cNvPr id="4" name="Text Placeholder 3">
            <a:extLst>
              <a:ext uri="{FF2B5EF4-FFF2-40B4-BE49-F238E27FC236}">
                <a16:creationId xmlns:a16="http://schemas.microsoft.com/office/drawing/2014/main" id="{02C7B7C3-705D-240D-1544-72EAACD7E432}"/>
              </a:ext>
            </a:extLst>
          </p:cNvPr>
          <p:cNvSpPr>
            <a:spLocks noGrp="1"/>
          </p:cNvSpPr>
          <p:nvPr>
            <p:ph type="body" sz="quarter" idx="13"/>
          </p:nvPr>
        </p:nvSpPr>
        <p:spPr>
          <a:xfrm>
            <a:off x="324000" y="1223999"/>
            <a:ext cx="7033730" cy="4860000"/>
          </a:xfrm>
        </p:spPr>
        <p:txBody>
          <a:bodyPr/>
          <a:lstStyle/>
          <a:p>
            <a:pPr marL="0" indent="0">
              <a:buNone/>
            </a:pPr>
            <a:r>
              <a:rPr lang="en-GB" sz="2400" dirty="0">
                <a:solidFill>
                  <a:schemeClr val="bg2"/>
                </a:solidFill>
              </a:rPr>
              <a:t>Overcoming ‘pedagogic frailty’ </a:t>
            </a:r>
            <a:r>
              <a:rPr lang="en-GB" sz="1800" dirty="0">
                <a:solidFill>
                  <a:schemeClr val="bg2"/>
                </a:solidFill>
              </a:rPr>
              <a:t>(</a:t>
            </a:r>
            <a:r>
              <a:rPr lang="en-GB" sz="1800" dirty="0">
                <a:solidFill>
                  <a:schemeClr val="bg2"/>
                </a:solidFill>
                <a:hlinkClick r:id="rId2"/>
              </a:rPr>
              <a:t>Hulme &amp; </a:t>
            </a:r>
            <a:r>
              <a:rPr lang="en-GB" sz="1800" dirty="0" err="1">
                <a:solidFill>
                  <a:schemeClr val="bg2"/>
                </a:solidFill>
                <a:hlinkClick r:id="rId2"/>
              </a:rPr>
              <a:t>Winstone</a:t>
            </a:r>
            <a:r>
              <a:rPr lang="en-GB" sz="1800" dirty="0">
                <a:solidFill>
                  <a:schemeClr val="bg2"/>
                </a:solidFill>
                <a:hlinkClick r:id="rId2"/>
              </a:rPr>
              <a:t>, 2017</a:t>
            </a:r>
            <a:r>
              <a:rPr lang="en-GB" sz="1800" dirty="0">
                <a:solidFill>
                  <a:schemeClr val="bg2"/>
                </a:solidFill>
              </a:rPr>
              <a:t>)</a:t>
            </a:r>
          </a:p>
          <a:p>
            <a:r>
              <a:rPr lang="en-GB" sz="1800" dirty="0"/>
              <a:t>Evidence-based approaches to innovation – pedagogic/SOTL literature, evaluation, networks – scientist-educators.</a:t>
            </a:r>
          </a:p>
          <a:p>
            <a:r>
              <a:rPr lang="en-GB" sz="1800" dirty="0"/>
              <a:t>Ethical and values-based innovation – students as co-creators, duty of care, contingency plans</a:t>
            </a:r>
          </a:p>
          <a:p>
            <a:r>
              <a:rPr lang="en-GB" sz="1800" dirty="0"/>
              <a:t>Professional competence – continuing professional development, scholarship, peer observation. Academics as professional learners! </a:t>
            </a:r>
            <a:endParaRPr lang="en-GB" sz="1800" dirty="0">
              <a:solidFill>
                <a:schemeClr val="bg2"/>
              </a:solidFill>
            </a:endParaRPr>
          </a:p>
        </p:txBody>
      </p:sp>
      <p:pic>
        <p:nvPicPr>
          <p:cNvPr id="2050" name="Picture 2" descr="Student Graduate Bright Future - Free image on Pixabay">
            <a:extLst>
              <a:ext uri="{FF2B5EF4-FFF2-40B4-BE49-F238E27FC236}">
                <a16:creationId xmlns:a16="http://schemas.microsoft.com/office/drawing/2014/main" id="{0A2DD0F8-D99A-43CF-CDE0-7749C28940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5256" y="1223999"/>
            <a:ext cx="3650191"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517292"/>
      </p:ext>
    </p:extLst>
  </p:cSld>
  <p:clrMapOvr>
    <a:masterClrMapping/>
  </p:clrMapOvr>
  <mc:AlternateContent xmlns:mc="http://schemas.openxmlformats.org/markup-compatibility/2006" xmlns:p14="http://schemas.microsoft.com/office/powerpoint/2010/main">
    <mc:Choice Requires="p14">
      <p:transition spd="slow" p14:dur="2000" advTm="89058"/>
    </mc:Choice>
    <mc:Fallback xmlns="">
      <p:transition spd="slow" advTm="89058"/>
    </mc:Fallback>
  </mc:AlternateContent>
</p:sld>
</file>

<file path=ppt/theme/theme1.xml><?xml version="1.0" encoding="utf-8"?>
<a:theme xmlns:a="http://schemas.openxmlformats.org/drawingml/2006/main" name="Office Theme">
  <a:themeElements>
    <a:clrScheme name="NTU">
      <a:dk1>
        <a:srgbClr val="002B4B"/>
      </a:dk1>
      <a:lt1>
        <a:sysClr val="window" lastClr="FFFFFF"/>
      </a:lt1>
      <a:dk2>
        <a:srgbClr val="8D044E"/>
      </a:dk2>
      <a:lt2>
        <a:srgbClr val="E5005B"/>
      </a:lt2>
      <a:accent1>
        <a:srgbClr val="FFD500"/>
      </a:accent1>
      <a:accent2>
        <a:srgbClr val="6B8B9E"/>
      </a:accent2>
      <a:accent3>
        <a:srgbClr val="9DC41A"/>
      </a:accent3>
      <a:accent4>
        <a:srgbClr val="63C2CD"/>
      </a:accent4>
      <a:accent5>
        <a:srgbClr val="D7510C"/>
      </a:accent5>
      <a:accent6>
        <a:srgbClr val="AAC7D8"/>
      </a:accent6>
      <a:hlink>
        <a:srgbClr val="002B4B"/>
      </a:hlink>
      <a:folHlink>
        <a:srgbClr val="002B4B"/>
      </a:folHlink>
    </a:clrScheme>
    <a:fontScheme name="NTU">
      <a:majorFont>
        <a:latin typeface="Cambr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alpha val="75000"/>
          </a:schemeClr>
        </a:solidFill>
        <a:ln>
          <a:noFill/>
        </a:ln>
      </a:spPr>
      <a:bodyPr lIns="36000" tIns="36000" rIns="36000" bIns="36000" rtlCol="0" anchor="ctr"/>
      <a:lstStyle>
        <a:defPPr algn="ctr">
          <a:defRPr sz="2000" b="1" dirty="0" smtClean="0">
            <a:solidFill>
              <a:schemeClr val="bg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2000" dirty="0">
            <a:solidFill>
              <a:schemeClr val="tx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667</Words>
  <Application>Microsoft Office PowerPoint</Application>
  <PresentationFormat>Widescreen</PresentationFormat>
  <Paragraphs>64</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System Font Regular</vt:lpstr>
      <vt:lpstr>Arial</vt:lpstr>
      <vt:lpstr>Calibri</vt:lpstr>
      <vt:lpstr>Cambria</vt:lpstr>
      <vt:lpstr>Office Theme</vt:lpstr>
      <vt:lpstr>Psychological literacy in the UK: Outcomes and pedagogy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Klair Clarke</dc:creator>
  <cp:lastModifiedBy>Ward, Laura</cp:lastModifiedBy>
  <cp:revision>45</cp:revision>
  <dcterms:created xsi:type="dcterms:W3CDTF">2019-08-05T19:02:23Z</dcterms:created>
  <dcterms:modified xsi:type="dcterms:W3CDTF">2025-04-28T10:33:34Z</dcterms:modified>
</cp:coreProperties>
</file>