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8" r:id="rId2"/>
    <p:sldId id="281" r:id="rId3"/>
    <p:sldId id="282" r:id="rId4"/>
    <p:sldId id="283" r:id="rId5"/>
    <p:sldId id="284" r:id="rId6"/>
    <p:sldId id="285" r:id="rId7"/>
    <p:sldId id="288" r:id="rId8"/>
    <p:sldId id="287"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71E04-6757-4609-9CCE-7F0E23C55DD9}" v="28" dt="2024-05-28T11:31:06.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74971" autoAdjust="0"/>
  </p:normalViewPr>
  <p:slideViewPr>
    <p:cSldViewPr snapToGrid="0">
      <p:cViewPr varScale="1">
        <p:scale>
          <a:sx n="84" d="100"/>
          <a:sy n="84" d="100"/>
        </p:scale>
        <p:origin x="219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effectLst/>
                <a:latin typeface="-apple-system"/>
              </a:rPr>
            </a:br>
            <a:endParaRPr lang="en-US" b="0" i="0" dirty="0">
              <a:effectLst/>
              <a:latin typeface="-apple-system"/>
            </a:endParaRPr>
          </a:p>
          <a:p>
            <a:pPr algn="l" fontAlgn="base"/>
            <a:r>
              <a:rPr lang="en-US" sz="1800" b="0" i="0" u="none" strike="noStrike" dirty="0">
                <a:solidFill>
                  <a:srgbClr val="000000"/>
                </a:solidFill>
                <a:effectLst/>
                <a:highlight>
                  <a:srgbClr val="FFFFFF"/>
                </a:highlight>
                <a:latin typeface="Arial" panose="020B0604020202020204" pitchFamily="34" charset="0"/>
              </a:rPr>
              <a:t>Julie: Buy One Get One Free - getting maximum value, impact and profile out of your teaching and </a:t>
            </a:r>
            <a:r>
              <a:rPr lang="en-US" sz="1800" b="0" i="0" u="none" strike="noStrike" dirty="0" err="1">
                <a:solidFill>
                  <a:srgbClr val="000000"/>
                </a:solidFill>
                <a:effectLst/>
                <a:highlight>
                  <a:srgbClr val="FFFFFF"/>
                </a:highlight>
                <a:latin typeface="Arial" panose="020B0604020202020204" pitchFamily="34" charset="0"/>
              </a:rPr>
              <a:t>SoTL</a:t>
            </a:r>
            <a:r>
              <a:rPr lang="en-US" sz="1800" b="0" i="0" u="none" strike="noStrike" dirty="0">
                <a:solidFill>
                  <a:srgbClr val="000000"/>
                </a:solidFill>
                <a:effectLst/>
                <a:highlight>
                  <a:srgbClr val="FFFFFF"/>
                </a:highlight>
                <a:latin typeface="Arial" panose="020B0604020202020204" pitchFamily="34" charset="0"/>
              </a:rPr>
              <a:t> ideas</a:t>
            </a:r>
            <a:br>
              <a:rPr lang="en-US" sz="1800" b="0" i="0" dirty="0">
                <a:solidFill>
                  <a:srgbClr val="000000"/>
                </a:solidFill>
                <a:effectLst/>
                <a:highlight>
                  <a:srgbClr val="FFFFFF"/>
                </a:highlight>
                <a:latin typeface="Calibri" panose="020F0502020204030204" pitchFamily="34" charset="0"/>
              </a:rPr>
            </a:br>
            <a:endParaRPr lang="en-US" sz="1800" b="0" i="0" dirty="0">
              <a:solidFill>
                <a:srgbClr val="000000"/>
              </a:solidFill>
              <a:effectLst/>
              <a:highlight>
                <a:srgbClr val="FFFFFF"/>
              </a:highlight>
              <a:latin typeface="Calibri" panose="020F0502020204030204" pitchFamily="34" charset="0"/>
            </a:endParaRPr>
          </a:p>
          <a:p>
            <a:br>
              <a:rPr lang="en-US" dirty="0"/>
            </a:br>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r>
              <a:rPr lang="en-US" b="0" i="0" dirty="0">
                <a:effectLst/>
                <a:latin typeface="-apple-system"/>
              </a:rPr>
              <a:t>up, please do invite them! I've scheduled a 90 minute session to ensure we have plenty of time for discussion, but please don't be put off if you can only attend for part of it.</a:t>
            </a: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604358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088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ntf-association.com/amplifying-disabled-student-voices/" TargetMode="External"/><Relationship Id="rId2" Type="http://schemas.openxmlformats.org/officeDocument/2006/relationships/hyperlink" Target="https://taso.org.uk/wp-content/uploads/Uni-Lincoln-Disability-Evidence-Review-with-TASO.pdf" TargetMode="External"/><Relationship Id="rId1" Type="http://schemas.openxmlformats.org/officeDocument/2006/relationships/slideLayout" Target="../slideLayouts/slideLayout12.xml"/><Relationship Id="rId6" Type="http://schemas.openxmlformats.org/officeDocument/2006/relationships/hyperlink" Target="https://changingstatesofmind.libsyn.com/social-identity-and-disability-in-the-classroom-with-dr-julie-hulme" TargetMode="External"/><Relationship Id="rId5" Type="http://schemas.openxmlformats.org/officeDocument/2006/relationships/hyperlink" Target="https://wonkhe.com/blogs/why-are-so-many-students-locked-out-of-their-education/" TargetMode="External"/><Relationship Id="rId4" Type="http://schemas.openxmlformats.org/officeDocument/2006/relationships/hyperlink" Target="https://youtu.be/p-SmwpbPtu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cholarworks.iu.edu/journals/index.php/josotl/article/view/13623"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44393" y="656622"/>
            <a:ext cx="8865155" cy="3025422"/>
          </a:xfrm>
        </p:spPr>
        <p:txBody>
          <a:bodyPr/>
          <a:lstStyle/>
          <a:p>
            <a:r>
              <a:rPr lang="en-GB" dirty="0"/>
              <a:t>Buy one get one free: getting maximum value, impact, and profile out of your teaching and </a:t>
            </a:r>
            <a:r>
              <a:rPr lang="en-GB" dirty="0" err="1"/>
              <a:t>SoTL</a:t>
            </a:r>
            <a:r>
              <a:rPr lang="en-GB" dirty="0"/>
              <a:t> ideas</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44393" y="4447644"/>
            <a:ext cx="7503607" cy="540000"/>
          </a:xfrm>
        </p:spPr>
        <p:txBody>
          <a:bodyPr/>
          <a:lstStyle/>
          <a:p>
            <a:r>
              <a:rPr lang="en-GB" dirty="0"/>
              <a:t>Prof Julie Hulme (she/her)</a:t>
            </a:r>
          </a:p>
          <a:p>
            <a:r>
              <a:rPr lang="en-GB" dirty="0">
                <a:hlinkClick r:id="rId3">
                  <a:extLst>
                    <a:ext uri="{A12FA001-AC4F-418D-AE19-62706E023703}">
                      <ahyp:hlinkClr xmlns:ahyp="http://schemas.microsoft.com/office/drawing/2018/hyperlinkcolor" val="tx"/>
                    </a:ext>
                  </a:extLst>
                </a:hlinkClick>
              </a:rPr>
              <a:t>Julie.Hulme@ntu.ac.uk</a:t>
            </a:r>
            <a:r>
              <a:rPr lang="en-GB" dirty="0"/>
              <a:t>; @JulieH_Psyc</a:t>
            </a:r>
          </a:p>
        </p:txBody>
      </p:sp>
    </p:spTree>
    <p:extLst>
      <p:ext uri="{BB962C8B-B14F-4D97-AF65-F5344CB8AC3E}">
        <p14:creationId xmlns:p14="http://schemas.microsoft.com/office/powerpoint/2010/main" val="381929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09AC14-04E7-4B70-BA87-D307625C178F}"/>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03CC6871-5374-4B67-B63B-B6A3C0A7665F}"/>
              </a:ext>
            </a:extLst>
          </p:cNvPr>
          <p:cNvSpPr>
            <a:spLocks noGrp="1"/>
          </p:cNvSpPr>
          <p:nvPr>
            <p:ph type="sldNum" sz="quarter" idx="12"/>
          </p:nvPr>
        </p:nvSpPr>
        <p:spPr/>
        <p:txBody>
          <a:bodyPr/>
          <a:lstStyle/>
          <a:p>
            <a:fld id="{2987031C-9901-4EF0-9F2F-2A2E1AE069F5}" type="slidenum">
              <a:rPr lang="en-GB" smtClean="0"/>
              <a:t>2</a:t>
            </a:fld>
            <a:endParaRPr lang="en-GB"/>
          </a:p>
        </p:txBody>
      </p:sp>
      <p:sp>
        <p:nvSpPr>
          <p:cNvPr id="4" name="Text Placeholder 3">
            <a:extLst>
              <a:ext uri="{FF2B5EF4-FFF2-40B4-BE49-F238E27FC236}">
                <a16:creationId xmlns:a16="http://schemas.microsoft.com/office/drawing/2014/main" id="{D28625E6-2815-6FA5-A9BD-4C1D051F4663}"/>
              </a:ext>
            </a:extLst>
          </p:cNvPr>
          <p:cNvSpPr>
            <a:spLocks noGrp="1"/>
          </p:cNvSpPr>
          <p:nvPr>
            <p:ph type="body" sz="quarter" idx="13"/>
          </p:nvPr>
        </p:nvSpPr>
        <p:spPr>
          <a:xfrm>
            <a:off x="324000" y="1223999"/>
            <a:ext cx="8515200" cy="4860000"/>
          </a:xfrm>
        </p:spPr>
        <p:txBody>
          <a:bodyPr/>
          <a:lstStyle/>
          <a:p>
            <a:pPr marL="0" indent="0">
              <a:buNone/>
            </a:pPr>
            <a:r>
              <a:rPr lang="en-GB" sz="2800" dirty="0">
                <a:solidFill>
                  <a:srgbClr val="FF0000"/>
                </a:solidFill>
              </a:rPr>
              <a:t>Outline</a:t>
            </a:r>
          </a:p>
          <a:p>
            <a:r>
              <a:rPr lang="en-GB" dirty="0"/>
              <a:t>Overview - areas of interest</a:t>
            </a:r>
          </a:p>
          <a:p>
            <a:r>
              <a:rPr lang="en-GB" dirty="0"/>
              <a:t>BOGOF – an example of how it has worked for me</a:t>
            </a:r>
          </a:p>
        </p:txBody>
      </p:sp>
    </p:spTree>
    <p:extLst>
      <p:ext uri="{BB962C8B-B14F-4D97-AF65-F5344CB8AC3E}">
        <p14:creationId xmlns:p14="http://schemas.microsoft.com/office/powerpoint/2010/main" val="132057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3A8238-A5E8-059C-601D-5FCFFBE3D26E}"/>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3F07206F-AC97-9103-68E9-A50A293C7D02}"/>
              </a:ext>
            </a:extLst>
          </p:cNvPr>
          <p:cNvSpPr>
            <a:spLocks noGrp="1"/>
          </p:cNvSpPr>
          <p:nvPr>
            <p:ph type="sldNum" sz="quarter" idx="12"/>
          </p:nvPr>
        </p:nvSpPr>
        <p:spPr/>
        <p:txBody>
          <a:bodyPr/>
          <a:lstStyle/>
          <a:p>
            <a:fld id="{2987031C-9901-4EF0-9F2F-2A2E1AE069F5}" type="slidenum">
              <a:rPr lang="en-GB" smtClean="0"/>
              <a:t>3</a:t>
            </a:fld>
            <a:endParaRPr lang="en-GB"/>
          </a:p>
        </p:txBody>
      </p:sp>
      <p:sp>
        <p:nvSpPr>
          <p:cNvPr id="4" name="Text Placeholder 3">
            <a:extLst>
              <a:ext uri="{FF2B5EF4-FFF2-40B4-BE49-F238E27FC236}">
                <a16:creationId xmlns:a16="http://schemas.microsoft.com/office/drawing/2014/main" id="{B6D9C1A4-8232-AA04-71CE-0DF2946DC237}"/>
              </a:ext>
            </a:extLst>
          </p:cNvPr>
          <p:cNvSpPr>
            <a:spLocks noGrp="1"/>
          </p:cNvSpPr>
          <p:nvPr>
            <p:ph type="body" sz="quarter" idx="13"/>
          </p:nvPr>
        </p:nvSpPr>
        <p:spPr>
          <a:xfrm>
            <a:off x="323999" y="1223999"/>
            <a:ext cx="7326867" cy="4860000"/>
          </a:xfrm>
        </p:spPr>
        <p:txBody>
          <a:bodyPr/>
          <a:lstStyle/>
          <a:p>
            <a:pPr marL="0" indent="0">
              <a:buNone/>
            </a:pPr>
            <a:r>
              <a:rPr lang="en-GB" sz="3200" dirty="0">
                <a:solidFill>
                  <a:schemeClr val="tx2">
                    <a:lumMod val="60000"/>
                    <a:lumOff val="40000"/>
                  </a:schemeClr>
                </a:solidFill>
              </a:rPr>
              <a:t>Areas of interest</a:t>
            </a:r>
          </a:p>
          <a:p>
            <a:r>
              <a:rPr lang="en-GB" dirty="0"/>
              <a:t>Psychological literacy (and psychology education more broadly)</a:t>
            </a:r>
          </a:p>
          <a:p>
            <a:r>
              <a:rPr lang="en-GB" dirty="0"/>
              <a:t>Inclusive education – across disciplines</a:t>
            </a:r>
          </a:p>
          <a:p>
            <a:r>
              <a:rPr lang="en-GB" dirty="0"/>
              <a:t>Supporting reward and recognition for education-focused colleagues</a:t>
            </a:r>
          </a:p>
          <a:p>
            <a:r>
              <a:rPr lang="en-GB" dirty="0"/>
              <a:t>With interests around transitions into/through university, feedback on assessment, decolonising curricula…</a:t>
            </a:r>
          </a:p>
          <a:p>
            <a:endParaRPr lang="en-GB" dirty="0"/>
          </a:p>
          <a:p>
            <a:endParaRPr lang="en-GB" dirty="0">
              <a:solidFill>
                <a:schemeClr val="tx2">
                  <a:lumMod val="60000"/>
                  <a:lumOff val="40000"/>
                </a:schemeClr>
              </a:solidFill>
              <a:latin typeface="+mj-lt"/>
            </a:endParaRPr>
          </a:p>
        </p:txBody>
      </p:sp>
      <p:pic>
        <p:nvPicPr>
          <p:cNvPr id="1026" name="Picture 2" descr="Magpie | These birds fascinated me as a child. Growing up in… | Flickr">
            <a:extLst>
              <a:ext uri="{FF2B5EF4-FFF2-40B4-BE49-F238E27FC236}">
                <a16:creationId xmlns:a16="http://schemas.microsoft.com/office/drawing/2014/main" id="{4D25F181-39AB-4201-EB26-D3B3026A7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211" y="1918504"/>
            <a:ext cx="4027989" cy="302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2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F883C6-90C9-B057-CD0B-C244605158B6}"/>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D5D2B862-747C-D1BA-C34A-1FD7772D1753}"/>
              </a:ext>
            </a:extLst>
          </p:cNvPr>
          <p:cNvSpPr>
            <a:spLocks noGrp="1"/>
          </p:cNvSpPr>
          <p:nvPr>
            <p:ph type="sldNum" sz="quarter" idx="12"/>
          </p:nvPr>
        </p:nvSpPr>
        <p:spPr/>
        <p:txBody>
          <a:bodyPr/>
          <a:lstStyle/>
          <a:p>
            <a:fld id="{2987031C-9901-4EF0-9F2F-2A2E1AE069F5}" type="slidenum">
              <a:rPr lang="en-GB" smtClean="0"/>
              <a:t>4</a:t>
            </a:fld>
            <a:endParaRPr lang="en-GB"/>
          </a:p>
        </p:txBody>
      </p:sp>
      <p:sp>
        <p:nvSpPr>
          <p:cNvPr id="4" name="Text Placeholder 3">
            <a:extLst>
              <a:ext uri="{FF2B5EF4-FFF2-40B4-BE49-F238E27FC236}">
                <a16:creationId xmlns:a16="http://schemas.microsoft.com/office/drawing/2014/main" id="{4B6CFC6B-AE7B-23AB-DA55-3B3DE1E3F47A}"/>
              </a:ext>
            </a:extLst>
          </p:cNvPr>
          <p:cNvSpPr>
            <a:spLocks noGrp="1"/>
          </p:cNvSpPr>
          <p:nvPr>
            <p:ph type="body" sz="quarter" idx="13"/>
          </p:nvPr>
        </p:nvSpPr>
        <p:spPr>
          <a:xfrm>
            <a:off x="772800" y="671827"/>
            <a:ext cx="7596000" cy="4860000"/>
          </a:xfrm>
        </p:spPr>
        <p:txBody>
          <a:bodyPr/>
          <a:lstStyle/>
          <a:p>
            <a:pPr marL="0" indent="0">
              <a:buNone/>
            </a:pPr>
            <a:r>
              <a:rPr lang="en-GB" sz="2800" dirty="0">
                <a:solidFill>
                  <a:schemeClr val="tx2">
                    <a:lumMod val="60000"/>
                    <a:lumOff val="40000"/>
                  </a:schemeClr>
                </a:solidFill>
              </a:rPr>
              <a:t>Inclusive education – how to grow a BOGOF system!</a:t>
            </a:r>
          </a:p>
          <a:p>
            <a:r>
              <a:rPr lang="en-GB" dirty="0"/>
              <a:t>Teaching disabled (and other marginalised) students – allyship</a:t>
            </a:r>
          </a:p>
          <a:p>
            <a:r>
              <a:rPr lang="en-GB" dirty="0"/>
              <a:t>Students wanting to understand their own university experience from a psychological perspective</a:t>
            </a:r>
          </a:p>
          <a:p>
            <a:r>
              <a:rPr lang="en-GB" dirty="0"/>
              <a:t>Final year project supervision – and eventually a whole lab on MS Teams</a:t>
            </a:r>
          </a:p>
          <a:p>
            <a:r>
              <a:rPr lang="en-GB" dirty="0">
                <a:solidFill>
                  <a:schemeClr val="bg2"/>
                </a:solidFill>
              </a:rPr>
              <a:t>Output 1: </a:t>
            </a:r>
            <a:r>
              <a:rPr lang="en-GB" dirty="0"/>
              <a:t>Co-authored paper with Pippa Hamilton on experiences of UK HE students with chronic illness – more journal articles in prep</a:t>
            </a:r>
          </a:p>
          <a:p>
            <a:endParaRPr lang="en-GB" dirty="0"/>
          </a:p>
        </p:txBody>
      </p:sp>
      <p:pic>
        <p:nvPicPr>
          <p:cNvPr id="5" name="Picture 2" descr="Stacey Lyons ">
            <a:extLst>
              <a:ext uri="{FF2B5EF4-FFF2-40B4-BE49-F238E27FC236}">
                <a16:creationId xmlns:a16="http://schemas.microsoft.com/office/drawing/2014/main" id="{D5A836DD-DE9D-76DB-68EE-C490585F9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075" y="4587739"/>
            <a:ext cx="1421125" cy="19370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ippa Hamilton">
            <a:extLst>
              <a:ext uri="{FF2B5EF4-FFF2-40B4-BE49-F238E27FC236}">
                <a16:creationId xmlns:a16="http://schemas.microsoft.com/office/drawing/2014/main" id="{17166BC7-C8F3-061A-9F41-BE7F1524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321" y="671827"/>
            <a:ext cx="1582514" cy="1625980"/>
          </a:xfrm>
          <a:prstGeom prst="rect">
            <a:avLst/>
          </a:prstGeom>
        </p:spPr>
      </p:pic>
      <p:pic>
        <p:nvPicPr>
          <p:cNvPr id="7" name="Picture 6" descr="Emma Crabb">
            <a:extLst>
              <a:ext uri="{FF2B5EF4-FFF2-40B4-BE49-F238E27FC236}">
                <a16:creationId xmlns:a16="http://schemas.microsoft.com/office/drawing/2014/main" id="{16B7C176-66B0-1220-FC92-983DB49BA69A}"/>
              </a:ext>
            </a:extLst>
          </p:cNvPr>
          <p:cNvPicPr>
            <a:picLocks noChangeAspect="1"/>
          </p:cNvPicPr>
          <p:nvPr/>
        </p:nvPicPr>
        <p:blipFill rotWithShape="1">
          <a:blip r:embed="rId4">
            <a:extLst>
              <a:ext uri="{28A0092B-C50C-407E-A947-70E740481C1C}">
                <a14:useLocalDpi xmlns:a14="http://schemas.microsoft.com/office/drawing/2010/main" val="0"/>
              </a:ext>
            </a:extLst>
          </a:blip>
          <a:srcRect b="18532"/>
          <a:stretch/>
        </p:blipFill>
        <p:spPr>
          <a:xfrm>
            <a:off x="9940197" y="2391165"/>
            <a:ext cx="1505638" cy="2075669"/>
          </a:xfrm>
          <a:prstGeom prst="rect">
            <a:avLst/>
          </a:prstGeom>
        </p:spPr>
      </p:pic>
      <p:sp>
        <p:nvSpPr>
          <p:cNvPr id="8" name="TextBox 7">
            <a:extLst>
              <a:ext uri="{FF2B5EF4-FFF2-40B4-BE49-F238E27FC236}">
                <a16:creationId xmlns:a16="http://schemas.microsoft.com/office/drawing/2014/main" id="{552DED9A-4627-4960-4D45-B1DB106174A4}"/>
              </a:ext>
            </a:extLst>
          </p:cNvPr>
          <p:cNvSpPr txBox="1"/>
          <p:nvPr/>
        </p:nvSpPr>
        <p:spPr>
          <a:xfrm>
            <a:off x="9797116" y="6140458"/>
            <a:ext cx="1823041" cy="350874"/>
          </a:xfrm>
          <a:prstGeom prst="rect">
            <a:avLst/>
          </a:prstGeom>
          <a:solidFill>
            <a:schemeClr val="bg1"/>
          </a:solidFill>
        </p:spPr>
        <p:txBody>
          <a:bodyPr wrap="square" lIns="0" tIns="0" rIns="0" bIns="0" rtlCol="0">
            <a:noAutofit/>
          </a:bodyPr>
          <a:lstStyle/>
          <a:p>
            <a:pPr algn="ctr"/>
            <a:r>
              <a:rPr lang="en-GB" sz="2000" dirty="0">
                <a:solidFill>
                  <a:schemeClr val="tx1"/>
                </a:solidFill>
              </a:rPr>
              <a:t>Stacey Lyons</a:t>
            </a:r>
          </a:p>
        </p:txBody>
      </p:sp>
      <p:sp>
        <p:nvSpPr>
          <p:cNvPr id="9" name="TextBox 8">
            <a:extLst>
              <a:ext uri="{FF2B5EF4-FFF2-40B4-BE49-F238E27FC236}">
                <a16:creationId xmlns:a16="http://schemas.microsoft.com/office/drawing/2014/main" id="{2A6876AA-A69F-1661-48BE-503DF6FC2A5A}"/>
              </a:ext>
            </a:extLst>
          </p:cNvPr>
          <p:cNvSpPr txBox="1"/>
          <p:nvPr/>
        </p:nvSpPr>
        <p:spPr>
          <a:xfrm>
            <a:off x="9781495" y="4088694"/>
            <a:ext cx="1823041" cy="350874"/>
          </a:xfrm>
          <a:prstGeom prst="rect">
            <a:avLst/>
          </a:prstGeom>
          <a:solidFill>
            <a:schemeClr val="bg1"/>
          </a:solidFill>
        </p:spPr>
        <p:txBody>
          <a:bodyPr wrap="square" lIns="0" tIns="0" rIns="0" bIns="0" rtlCol="0">
            <a:noAutofit/>
          </a:bodyPr>
          <a:lstStyle/>
          <a:p>
            <a:pPr algn="ctr"/>
            <a:r>
              <a:rPr lang="en-GB" sz="2000" dirty="0">
                <a:solidFill>
                  <a:schemeClr val="tx1"/>
                </a:solidFill>
              </a:rPr>
              <a:t>Emma Crabb</a:t>
            </a:r>
          </a:p>
        </p:txBody>
      </p:sp>
      <p:sp>
        <p:nvSpPr>
          <p:cNvPr id="10" name="TextBox 9">
            <a:extLst>
              <a:ext uri="{FF2B5EF4-FFF2-40B4-BE49-F238E27FC236}">
                <a16:creationId xmlns:a16="http://schemas.microsoft.com/office/drawing/2014/main" id="{E5C67931-AF79-3213-6753-9774B96ECD9D}"/>
              </a:ext>
            </a:extLst>
          </p:cNvPr>
          <p:cNvSpPr txBox="1"/>
          <p:nvPr/>
        </p:nvSpPr>
        <p:spPr>
          <a:xfrm>
            <a:off x="9797116" y="1919386"/>
            <a:ext cx="1823041" cy="350874"/>
          </a:xfrm>
          <a:prstGeom prst="rect">
            <a:avLst/>
          </a:prstGeom>
          <a:solidFill>
            <a:schemeClr val="bg1"/>
          </a:solidFill>
        </p:spPr>
        <p:txBody>
          <a:bodyPr wrap="square" lIns="0" tIns="0" rIns="0" bIns="0" rtlCol="0">
            <a:noAutofit/>
          </a:bodyPr>
          <a:lstStyle/>
          <a:p>
            <a:pPr algn="ctr"/>
            <a:r>
              <a:rPr lang="en-GB" sz="2000" dirty="0">
                <a:solidFill>
                  <a:schemeClr val="tx1"/>
                </a:solidFill>
              </a:rPr>
              <a:t>Pippa Hamilton</a:t>
            </a:r>
          </a:p>
        </p:txBody>
      </p:sp>
      <p:pic>
        <p:nvPicPr>
          <p:cNvPr id="12" name="Picture 11">
            <a:extLst>
              <a:ext uri="{FF2B5EF4-FFF2-40B4-BE49-F238E27FC236}">
                <a16:creationId xmlns:a16="http://schemas.microsoft.com/office/drawing/2014/main" id="{CAB86C8E-A1F4-4BBB-0E81-E621F2EA5687}"/>
              </a:ext>
            </a:extLst>
          </p:cNvPr>
          <p:cNvPicPr>
            <a:picLocks noChangeAspect="1"/>
          </p:cNvPicPr>
          <p:nvPr/>
        </p:nvPicPr>
        <p:blipFill rotWithShape="1">
          <a:blip r:embed="rId5"/>
          <a:srcRect t="17142" b="43521"/>
          <a:stretch/>
        </p:blipFill>
        <p:spPr>
          <a:xfrm>
            <a:off x="973759" y="4820349"/>
            <a:ext cx="7596000" cy="1495546"/>
          </a:xfrm>
          <a:prstGeom prst="rect">
            <a:avLst/>
          </a:prstGeom>
        </p:spPr>
      </p:pic>
    </p:spTree>
    <p:extLst>
      <p:ext uri="{BB962C8B-B14F-4D97-AF65-F5344CB8AC3E}">
        <p14:creationId xmlns:p14="http://schemas.microsoft.com/office/powerpoint/2010/main" val="50980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56B339-B573-44B7-98DB-82399F7B0046}"/>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13437469-4F8C-95BE-B1A9-7F999C61B4CE}"/>
              </a:ext>
            </a:extLst>
          </p:cNvPr>
          <p:cNvSpPr>
            <a:spLocks noGrp="1"/>
          </p:cNvSpPr>
          <p:nvPr>
            <p:ph type="sldNum" sz="quarter" idx="12"/>
          </p:nvPr>
        </p:nvSpPr>
        <p:spPr/>
        <p:txBody>
          <a:bodyPr/>
          <a:lstStyle/>
          <a:p>
            <a:fld id="{2987031C-9901-4EF0-9F2F-2A2E1AE069F5}" type="slidenum">
              <a:rPr lang="en-GB" smtClean="0"/>
              <a:t>5</a:t>
            </a:fld>
            <a:endParaRPr lang="en-GB"/>
          </a:p>
        </p:txBody>
      </p:sp>
      <p:sp>
        <p:nvSpPr>
          <p:cNvPr id="4" name="Text Placeholder 3">
            <a:extLst>
              <a:ext uri="{FF2B5EF4-FFF2-40B4-BE49-F238E27FC236}">
                <a16:creationId xmlns:a16="http://schemas.microsoft.com/office/drawing/2014/main" id="{F55AA0D2-7CCB-6E25-4ECC-9A8312FE3764}"/>
              </a:ext>
            </a:extLst>
          </p:cNvPr>
          <p:cNvSpPr>
            <a:spLocks noGrp="1"/>
          </p:cNvSpPr>
          <p:nvPr>
            <p:ph type="body" sz="quarter" idx="13"/>
          </p:nvPr>
        </p:nvSpPr>
        <p:spPr>
          <a:xfrm>
            <a:off x="324000" y="205200"/>
            <a:ext cx="11250684" cy="6091428"/>
          </a:xfrm>
        </p:spPr>
        <p:txBody>
          <a:bodyPr/>
          <a:lstStyle/>
          <a:p>
            <a:pPr marL="0" indent="0">
              <a:buNone/>
            </a:pPr>
            <a:r>
              <a:rPr lang="en-GB" sz="2400" dirty="0">
                <a:solidFill>
                  <a:schemeClr val="bg2"/>
                </a:solidFill>
              </a:rPr>
              <a:t>That one output and the lab collectively became very productive:</a:t>
            </a:r>
          </a:p>
          <a:p>
            <a:pPr marL="0" indent="0">
              <a:buNone/>
            </a:pPr>
            <a:r>
              <a:rPr lang="en-GB" sz="1600" dirty="0">
                <a:effectLst/>
                <a:latin typeface="Calibri" panose="020F0502020204030204" pitchFamily="34" charset="0"/>
                <a:ea typeface="Times New Roman" panose="02020603050405020304" pitchFamily="18" charset="0"/>
              </a:rPr>
              <a:t>Hamilton, P., </a:t>
            </a:r>
            <a:r>
              <a:rPr lang="en-GB" sz="1600" b="1" dirty="0">
                <a:effectLst/>
                <a:latin typeface="Calibri" panose="020F0502020204030204" pitchFamily="34" charset="0"/>
                <a:ea typeface="Times New Roman" panose="02020603050405020304" pitchFamily="18" charset="0"/>
              </a:rPr>
              <a:t>Hulme, J.A.</a:t>
            </a:r>
            <a:r>
              <a:rPr lang="en-GB" sz="1600" dirty="0">
                <a:effectLst/>
                <a:latin typeface="Calibri" panose="020F0502020204030204" pitchFamily="34" charset="0"/>
                <a:ea typeface="Times New Roman" panose="02020603050405020304" pitchFamily="18" charset="0"/>
              </a:rPr>
              <a:t> &amp; Harrison, E.D. (2023 – online 2021). Experiences of higher education students with chronic illnesses.</a:t>
            </a:r>
            <a:r>
              <a:rPr lang="en-GB" sz="1600" i="1" dirty="0">
                <a:effectLst/>
                <a:latin typeface="Calibri" panose="020F0502020204030204" pitchFamily="34" charset="0"/>
                <a:ea typeface="Times New Roman" panose="02020603050405020304" pitchFamily="18" charset="0"/>
              </a:rPr>
              <a:t> Disability and Society. </a:t>
            </a:r>
            <a:r>
              <a:rPr lang="en-GB" sz="1600" dirty="0">
                <a:effectLst/>
                <a:latin typeface="Calibri" panose="020F0502020204030204" pitchFamily="34" charset="0"/>
                <a:ea typeface="Times New Roman" panose="02020603050405020304" pitchFamily="18" charset="0"/>
              </a:rPr>
              <a:t>DOI: 10.1080/09687599.2021.1907549.</a:t>
            </a:r>
          </a:p>
          <a:p>
            <a:pPr marL="0" indent="0">
              <a:buNone/>
            </a:pPr>
            <a:r>
              <a:rPr lang="en-GB" sz="1600" b="1" dirty="0">
                <a:effectLst/>
                <a:latin typeface="Calibri" panose="020F0502020204030204" pitchFamily="34" charset="0"/>
                <a:ea typeface="Times New Roman" panose="02020603050405020304" pitchFamily="18" charset="0"/>
              </a:rPr>
              <a:t>Hulme, J.A., </a:t>
            </a:r>
            <a:r>
              <a:rPr lang="en-GB" sz="1600" dirty="0">
                <a:effectLst/>
                <a:latin typeface="Calibri" panose="020F0502020204030204" pitchFamily="34" charset="0"/>
                <a:ea typeface="Times New Roman" panose="02020603050405020304" pitchFamily="18" charset="0"/>
              </a:rPr>
              <a:t>Hamilton, P., Lyons, S., Crabb, E., </a:t>
            </a:r>
            <a:r>
              <a:rPr lang="en-GB" sz="1600" dirty="0" err="1">
                <a:effectLst/>
                <a:latin typeface="Calibri" panose="020F0502020204030204" pitchFamily="34" charset="0"/>
                <a:ea typeface="Times New Roman" panose="02020603050405020304" pitchFamily="18" charset="0"/>
              </a:rPr>
              <a:t>Cascone</a:t>
            </a:r>
            <a:r>
              <a:rPr lang="en-GB" sz="1600" dirty="0">
                <a:effectLst/>
                <a:latin typeface="Calibri" panose="020F0502020204030204" pitchFamily="34" charset="0"/>
                <a:ea typeface="Times New Roman" panose="02020603050405020304" pitchFamily="18" charset="0"/>
              </a:rPr>
              <a:t>, C., Davis, S., Fahey, C., Holland, B., Hussain, M., </a:t>
            </a:r>
            <a:r>
              <a:rPr lang="en-GB" sz="1600" dirty="0">
                <a:latin typeface="Calibri" panose="020F0502020204030204" pitchFamily="34" charset="0"/>
                <a:ea typeface="Times New Roman" panose="02020603050405020304" pitchFamily="18" charset="0"/>
              </a:rPr>
              <a:t>&amp; </a:t>
            </a:r>
            <a:r>
              <a:rPr lang="en-GB" sz="1600" dirty="0">
                <a:effectLst/>
                <a:latin typeface="Calibri" panose="020F0502020204030204" pitchFamily="34" charset="0"/>
                <a:ea typeface="Times New Roman" panose="02020603050405020304" pitchFamily="18" charset="0"/>
              </a:rPr>
              <a:t>Knight, E. (2023). Students as researchers: Amplifying disabled student voices. In: </a:t>
            </a:r>
            <a:r>
              <a:rPr lang="en-GB" sz="1600" i="1" dirty="0">
                <a:effectLst/>
                <a:latin typeface="Calibri" panose="020F0502020204030204" pitchFamily="34" charset="0"/>
                <a:ea typeface="Times New Roman" panose="02020603050405020304" pitchFamily="18" charset="0"/>
              </a:rPr>
              <a:t>Disability Evidence Review with TASO</a:t>
            </a:r>
            <a:r>
              <a:rPr lang="en-GB" sz="1600" dirty="0">
                <a:effectLst/>
                <a:latin typeface="Calibri" panose="020F0502020204030204" pitchFamily="34" charset="0"/>
                <a:ea typeface="Times New Roman" panose="02020603050405020304" pitchFamily="18" charset="0"/>
              </a:rPr>
              <a:t>. </a:t>
            </a:r>
            <a:r>
              <a:rPr lang="en-GB" sz="1600" u="sng" dirty="0">
                <a:solidFill>
                  <a:srgbClr val="0000FF"/>
                </a:solidFill>
                <a:effectLst/>
                <a:latin typeface="Calibri" panose="020F0502020204030204" pitchFamily="34" charset="0"/>
                <a:ea typeface="Times New Roman" panose="02020603050405020304" pitchFamily="18" charset="0"/>
                <a:hlinkClick r:id="rId2"/>
              </a:rPr>
              <a:t>https://taso.org.uk/wp-content/uploads/Uni-Lincoln-Disability-Evidence-Review-with-TASO.pdf</a:t>
            </a:r>
            <a:r>
              <a:rPr lang="en-GB" sz="1600" dirty="0">
                <a:effectLst/>
                <a:latin typeface="Calibri" panose="020F0502020204030204" pitchFamily="34" charset="0"/>
                <a:ea typeface="Times New Roman" panose="02020603050405020304" pitchFamily="18" charset="0"/>
              </a:rPr>
              <a:t> </a:t>
            </a:r>
          </a:p>
          <a:p>
            <a:pPr marL="0" indent="0">
              <a:buNone/>
            </a:pPr>
            <a:r>
              <a:rPr lang="en-GB" sz="1600" b="1" dirty="0">
                <a:latin typeface="Calibri" panose="020F0502020204030204" pitchFamily="34" charset="0"/>
                <a:ea typeface="Times New Roman" panose="02020603050405020304" pitchFamily="18" charset="0"/>
              </a:rPr>
              <a:t>Hulme, J.A.</a:t>
            </a:r>
            <a:r>
              <a:rPr lang="en-GB" sz="1600" dirty="0">
                <a:latin typeface="Calibri" panose="020F0502020204030204" pitchFamily="34" charset="0"/>
                <a:ea typeface="Times New Roman" panose="02020603050405020304" pitchFamily="18" charset="0"/>
              </a:rPr>
              <a:t> &amp; Lyons, S.M. (2023). Disability across disciplines: Exploring lived experiences of disabled students through psychological and disability studies theoretical lenses. NTU Theory Aloud Seminar Series.</a:t>
            </a:r>
            <a:endParaRPr lang="en-GB" sz="1600" dirty="0">
              <a:effectLst/>
              <a:latin typeface="Calibri" panose="020F0502020204030204" pitchFamily="34" charset="0"/>
              <a:ea typeface="Times New Roman" panose="02020603050405020304" pitchFamily="18" charset="0"/>
            </a:endParaRPr>
          </a:p>
          <a:p>
            <a:pPr marL="0" indent="0">
              <a:buNone/>
            </a:pPr>
            <a:r>
              <a:rPr lang="en-GB" sz="1600" b="1" dirty="0">
                <a:effectLst/>
                <a:latin typeface="Calibri" panose="020F0502020204030204" pitchFamily="34" charset="0"/>
                <a:ea typeface="Times New Roman" panose="02020603050405020304" pitchFamily="18" charset="0"/>
              </a:rPr>
              <a:t>Hulme, J.A. </a:t>
            </a:r>
            <a:r>
              <a:rPr lang="en-GB" sz="1600" dirty="0">
                <a:effectLst/>
                <a:latin typeface="Calibri" panose="020F0502020204030204" pitchFamily="34" charset="0"/>
                <a:ea typeface="Times New Roman" panose="02020603050405020304" pitchFamily="18" charset="0"/>
              </a:rPr>
              <a:t>(2022). Amplifying disabled students’ voices. </a:t>
            </a:r>
            <a:r>
              <a:rPr lang="de-DE" sz="1600" dirty="0">
                <a:effectLst/>
                <a:latin typeface="Calibri" panose="020F0502020204030204" pitchFamily="34" charset="0"/>
                <a:ea typeface="Times New Roman" panose="02020603050405020304" pitchFamily="18" charset="0"/>
              </a:rPr>
              <a:t>ANTF blog, 25/03/2022. </a:t>
            </a:r>
            <a:r>
              <a:rPr lang="de-DE" sz="1600" u="sng" dirty="0">
                <a:solidFill>
                  <a:srgbClr val="0000FF"/>
                </a:solidFill>
                <a:effectLst/>
                <a:latin typeface="Calibri" panose="020F0502020204030204" pitchFamily="34" charset="0"/>
                <a:ea typeface="Times New Roman" panose="02020603050405020304" pitchFamily="18" charset="0"/>
                <a:hlinkClick r:id="rId3"/>
              </a:rPr>
              <a:t>https://ntf-association.com/amplifying-disabled-student-voices/</a:t>
            </a:r>
            <a:r>
              <a:rPr lang="de-DE" sz="1600" dirty="0">
                <a:effectLst/>
                <a:latin typeface="Calibri" panose="020F0502020204030204" pitchFamily="34" charset="0"/>
                <a:ea typeface="Times New Roman" panose="02020603050405020304" pitchFamily="18" charset="0"/>
              </a:rPr>
              <a:t> </a:t>
            </a:r>
          </a:p>
          <a:p>
            <a:pPr marL="0" indent="0">
              <a:buNone/>
            </a:pPr>
            <a:r>
              <a:rPr lang="en-GB" sz="1600" b="1" dirty="0">
                <a:effectLst/>
                <a:latin typeface="Calibri" panose="020F0502020204030204" pitchFamily="34" charset="0"/>
                <a:ea typeface="Times New Roman" panose="02020603050405020304" pitchFamily="18" charset="0"/>
              </a:rPr>
              <a:t>Hulm</a:t>
            </a:r>
            <a:r>
              <a:rPr lang="en-GB" sz="1600" b="1" dirty="0">
                <a:latin typeface="Calibri" panose="020F0502020204030204" pitchFamily="34" charset="0"/>
                <a:ea typeface="Times New Roman" panose="02020603050405020304" pitchFamily="18" charset="0"/>
              </a:rPr>
              <a:t>e, J.A.</a:t>
            </a:r>
            <a:r>
              <a:rPr lang="en-GB" sz="1600" dirty="0">
                <a:latin typeface="Calibri" panose="020F0502020204030204" pitchFamily="34" charset="0"/>
                <a:ea typeface="Times New Roman" panose="02020603050405020304" pitchFamily="18" charset="0"/>
              </a:rPr>
              <a:t> (2021)</a:t>
            </a:r>
            <a:r>
              <a:rPr lang="en-GB" sz="1600" dirty="0">
                <a:effectLst/>
                <a:latin typeface="Calibri" panose="020F0502020204030204" pitchFamily="34" charset="0"/>
                <a:ea typeface="Times New Roman" panose="02020603050405020304" pitchFamily="18" charset="0"/>
              </a:rPr>
              <a:t>: Inclusive learning: Engaging student voices. </a:t>
            </a:r>
            <a:r>
              <a:rPr lang="en-GB" sz="1600" dirty="0" err="1">
                <a:effectLst/>
                <a:latin typeface="Calibri" panose="020F0502020204030204" pitchFamily="34" charset="0"/>
                <a:ea typeface="Times New Roman" panose="02020603050405020304" pitchFamily="18" charset="0"/>
              </a:rPr>
              <a:t>GlobalMindED</a:t>
            </a:r>
            <a:r>
              <a:rPr lang="en-GB" sz="1600" dirty="0">
                <a:effectLst/>
                <a:latin typeface="Calibri" panose="020F0502020204030204" pitchFamily="34" charset="0"/>
                <a:ea typeface="Times New Roman" panose="02020603050405020304" pitchFamily="18" charset="0"/>
              </a:rPr>
              <a:t> expert talk, 28</a:t>
            </a:r>
            <a:r>
              <a:rPr lang="en-GB" sz="1600" baseline="30000" dirty="0">
                <a:effectLst/>
                <a:latin typeface="Calibri" panose="020F0502020204030204" pitchFamily="34" charset="0"/>
                <a:ea typeface="Times New Roman" panose="02020603050405020304" pitchFamily="18" charset="0"/>
              </a:rPr>
              <a:t>th</a:t>
            </a:r>
            <a:r>
              <a:rPr lang="en-GB" sz="1600" dirty="0">
                <a:effectLst/>
                <a:latin typeface="Calibri" panose="020F0502020204030204" pitchFamily="34" charset="0"/>
                <a:ea typeface="Times New Roman" panose="02020603050405020304" pitchFamily="18" charset="0"/>
              </a:rPr>
              <a:t> May 2021. Available to view at: </a:t>
            </a:r>
            <a:r>
              <a:rPr lang="en-GB" sz="1600" u="sng" dirty="0">
                <a:solidFill>
                  <a:srgbClr val="0000FF"/>
                </a:solidFill>
                <a:effectLst/>
                <a:latin typeface="Calibri" panose="020F0502020204030204" pitchFamily="34" charset="0"/>
                <a:ea typeface="Times New Roman" panose="02020603050405020304" pitchFamily="18" charset="0"/>
                <a:hlinkClick r:id="rId4"/>
              </a:rPr>
              <a:t>https://youtu.be/p-SmwpbPtuU</a:t>
            </a:r>
            <a:r>
              <a:rPr lang="en-GB" sz="1600" dirty="0">
                <a:effectLst/>
                <a:latin typeface="Calibri" panose="020F0502020204030204" pitchFamily="34" charset="0"/>
                <a:ea typeface="Times New Roman" panose="02020603050405020304" pitchFamily="18" charset="0"/>
              </a:rPr>
              <a:t> (from 27 minutes).</a:t>
            </a:r>
            <a:endParaRPr lang="en-GB" sz="1600" dirty="0">
              <a:effectLst/>
              <a:latin typeface="Times New Roman" panose="02020603050405020304" pitchFamily="18" charset="0"/>
              <a:ea typeface="Times New Roman" panose="02020603050405020304" pitchFamily="18" charset="0"/>
            </a:endParaRPr>
          </a:p>
          <a:p>
            <a:pPr marL="0" indent="0">
              <a:buNone/>
            </a:pPr>
            <a:r>
              <a:rPr lang="en-GB" sz="1600" dirty="0">
                <a:effectLst/>
                <a:latin typeface="Calibri" panose="020F0502020204030204" pitchFamily="34" charset="0"/>
                <a:ea typeface="Times New Roman" panose="02020603050405020304" pitchFamily="18" charset="0"/>
              </a:rPr>
              <a:t>Lyons, S.M. &amp; </a:t>
            </a:r>
            <a:r>
              <a:rPr lang="en-GB" sz="1600" b="1" dirty="0">
                <a:effectLst/>
                <a:latin typeface="Calibri" panose="020F0502020204030204" pitchFamily="34" charset="0"/>
                <a:ea typeface="Times New Roman" panose="02020603050405020304" pitchFamily="18" charset="0"/>
              </a:rPr>
              <a:t>Hulme, J.A.</a:t>
            </a:r>
            <a:r>
              <a:rPr lang="en-GB" sz="1600" dirty="0">
                <a:effectLst/>
                <a:latin typeface="Calibri" panose="020F0502020204030204" pitchFamily="34" charset="0"/>
                <a:ea typeface="Times New Roman" panose="02020603050405020304" pitchFamily="18" charset="0"/>
              </a:rPr>
              <a:t> (June, 2021). Why are so many students locked out of their education? </a:t>
            </a:r>
            <a:r>
              <a:rPr lang="en-GB" sz="1600" dirty="0" err="1">
                <a:effectLst/>
                <a:latin typeface="Calibri" panose="020F0502020204030204" pitchFamily="34" charset="0"/>
                <a:ea typeface="Times New Roman" panose="02020603050405020304" pitchFamily="18" charset="0"/>
              </a:rPr>
              <a:t>WonkHE</a:t>
            </a:r>
            <a:r>
              <a:rPr lang="en-GB" sz="1600" dirty="0">
                <a:effectLst/>
                <a:latin typeface="Calibri" panose="020F0502020204030204" pitchFamily="34" charset="0"/>
                <a:ea typeface="Times New Roman" panose="02020603050405020304" pitchFamily="18" charset="0"/>
              </a:rPr>
              <a:t> (18/06/2021). </a:t>
            </a:r>
            <a:r>
              <a:rPr lang="en-GB" sz="1600" u="sng" dirty="0">
                <a:solidFill>
                  <a:srgbClr val="0000FF"/>
                </a:solidFill>
                <a:effectLst/>
                <a:latin typeface="Calibri" panose="020F0502020204030204" pitchFamily="34" charset="0"/>
                <a:ea typeface="Times New Roman" panose="02020603050405020304" pitchFamily="18" charset="0"/>
                <a:hlinkClick r:id="rId5"/>
              </a:rPr>
              <a:t>https://wonkhe.com/blogs/why-are-so-many-students-locked-out-of-their-education/</a:t>
            </a:r>
            <a:endParaRPr lang="en-GB" sz="1600" u="sng" dirty="0">
              <a:solidFill>
                <a:srgbClr val="0000FF"/>
              </a:solidFill>
              <a:latin typeface="Calibri" panose="020F0502020204030204" pitchFamily="34" charset="0"/>
              <a:ea typeface="Times New Roman" panose="02020603050405020304" pitchFamily="18" charset="0"/>
            </a:endParaRPr>
          </a:p>
          <a:p>
            <a:pPr marL="0" indent="0">
              <a:buNone/>
            </a:pPr>
            <a:r>
              <a:rPr lang="en-GB" sz="1600" b="1" dirty="0">
                <a:effectLst/>
                <a:latin typeface="Calibri" panose="020F0502020204030204" pitchFamily="34" charset="0"/>
                <a:ea typeface="Times New Roman" panose="02020603050405020304" pitchFamily="18" charset="0"/>
              </a:rPr>
              <a:t>Hulme, J.A. </a:t>
            </a:r>
            <a:r>
              <a:rPr lang="en-GB" sz="1600" dirty="0">
                <a:effectLst/>
                <a:latin typeface="Calibri" panose="020F0502020204030204" pitchFamily="34" charset="0"/>
                <a:ea typeface="Times New Roman" panose="02020603050405020304" pitchFamily="18" charset="0"/>
              </a:rPr>
              <a:t>(September, 2021). Social identity and disability in the classroom. Changing States of Mind podcast. </a:t>
            </a:r>
            <a:r>
              <a:rPr lang="en-GB" sz="1600" u="sng" dirty="0">
                <a:solidFill>
                  <a:srgbClr val="0000FF"/>
                </a:solidFill>
                <a:effectLst/>
                <a:latin typeface="Calibri" panose="020F0502020204030204" pitchFamily="34" charset="0"/>
                <a:ea typeface="Times New Roman" panose="02020603050405020304" pitchFamily="18" charset="0"/>
                <a:hlinkClick r:id="rId6"/>
              </a:rPr>
              <a:t>https://changingstatesofmind.libsyn.com/social-identity-and-disability-in-the-classroom-with-dr-julie-hulme</a:t>
            </a:r>
            <a:endParaRPr lang="en-GB" sz="1600" u="sng" dirty="0">
              <a:solidFill>
                <a:srgbClr val="0000FF"/>
              </a:solidFill>
              <a:effectLst/>
              <a:latin typeface="Calibri" panose="020F0502020204030204" pitchFamily="34" charset="0"/>
              <a:ea typeface="Times New Roman" panose="02020603050405020304" pitchFamily="18" charset="0"/>
            </a:endParaRPr>
          </a:p>
          <a:p>
            <a:pPr marL="0" indent="0">
              <a:buNone/>
            </a:pPr>
            <a:r>
              <a:rPr lang="en-GB" sz="1600" b="1" dirty="0">
                <a:latin typeface="Calibri" panose="020F0502020204030204" pitchFamily="34" charset="0"/>
                <a:ea typeface="Times New Roman" panose="02020603050405020304" pitchFamily="18" charset="0"/>
              </a:rPr>
              <a:t>Hulme, J.A. </a:t>
            </a:r>
            <a:r>
              <a:rPr lang="en-GB" sz="1600" dirty="0">
                <a:latin typeface="Calibri" panose="020F0502020204030204" pitchFamily="34" charset="0"/>
                <a:ea typeface="Times New Roman" panose="02020603050405020304" pitchFamily="18" charset="0"/>
              </a:rPr>
              <a:t>(2021). There’s no such thing as the student voice: Listening to the throng. </a:t>
            </a:r>
            <a:r>
              <a:rPr lang="en-GB" sz="1600" i="1" dirty="0" err="1">
                <a:latin typeface="Calibri" panose="020F0502020204030204" pitchFamily="34" charset="0"/>
                <a:ea typeface="Times New Roman" panose="02020603050405020304" pitchFamily="18" charset="0"/>
              </a:rPr>
              <a:t>HigherPsychEd</a:t>
            </a:r>
            <a:r>
              <a:rPr lang="en-GB" sz="1600" dirty="0">
                <a:latin typeface="Calibri" panose="020F0502020204030204" pitchFamily="34" charset="0"/>
                <a:ea typeface="Times New Roman" panose="02020603050405020304" pitchFamily="18" charset="0"/>
              </a:rPr>
              <a:t>, August 2021.</a:t>
            </a:r>
          </a:p>
          <a:p>
            <a:pPr marL="0" indent="0">
              <a:buNone/>
            </a:pPr>
            <a:r>
              <a:rPr lang="en-GB" dirty="0">
                <a:solidFill>
                  <a:schemeClr val="bg2"/>
                </a:solidFill>
                <a:effectLst/>
                <a:ea typeface="Times New Roman" panose="02020603050405020304" pitchFamily="18" charset="0"/>
              </a:rPr>
              <a:t>And a whole new project – Autistic Voices in Geosciences – coming soon…!</a:t>
            </a:r>
          </a:p>
          <a:p>
            <a:pPr marL="0" indent="0">
              <a:buNone/>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683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A0A357-E67D-6928-1B5F-3F3012CB69B0}"/>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4F7C758B-BC83-B570-D1DB-ABB514F377E1}"/>
              </a:ext>
            </a:extLst>
          </p:cNvPr>
          <p:cNvSpPr>
            <a:spLocks noGrp="1"/>
          </p:cNvSpPr>
          <p:nvPr>
            <p:ph type="sldNum" sz="quarter" idx="12"/>
          </p:nvPr>
        </p:nvSpPr>
        <p:spPr/>
        <p:txBody>
          <a:bodyPr/>
          <a:lstStyle/>
          <a:p>
            <a:fld id="{2987031C-9901-4EF0-9F2F-2A2E1AE069F5}" type="slidenum">
              <a:rPr lang="en-GB" smtClean="0"/>
              <a:t>6</a:t>
            </a:fld>
            <a:endParaRPr lang="en-GB"/>
          </a:p>
        </p:txBody>
      </p:sp>
      <p:sp>
        <p:nvSpPr>
          <p:cNvPr id="8" name="Title 1">
            <a:extLst>
              <a:ext uri="{FF2B5EF4-FFF2-40B4-BE49-F238E27FC236}">
                <a16:creationId xmlns:a16="http://schemas.microsoft.com/office/drawing/2014/main" id="{46E949D3-17D0-B011-69D3-E2A985930625}"/>
              </a:ext>
            </a:extLst>
          </p:cNvPr>
          <p:cNvSpPr txBox="1">
            <a:spLocks/>
          </p:cNvSpPr>
          <p:nvPr/>
        </p:nvSpPr>
        <p:spPr>
          <a:xfrm>
            <a:off x="556345" y="2310645"/>
            <a:ext cx="2035628" cy="2236709"/>
          </a:xfrm>
          <a:prstGeom prst="rect">
            <a:avLst/>
          </a:prstGeom>
        </p:spPr>
        <p:txBody>
          <a:bodyPr>
            <a:normAutofit fontScale="90000" lnSpcReduction="20000"/>
          </a:bodyPr>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pPr>
              <a:lnSpc>
                <a:spcPct val="110000"/>
              </a:lnSpc>
            </a:pPr>
            <a:r>
              <a:rPr lang="en-GB" sz="2800" dirty="0">
                <a:solidFill>
                  <a:schemeClr val="accent6">
                    <a:lumMod val="50000"/>
                  </a:schemeClr>
                </a:solidFill>
                <a:latin typeface="+mn-lt"/>
                <a:hlinkClick r:id="rId2"/>
              </a:rPr>
              <a:t>Kern et al (2015)</a:t>
            </a:r>
            <a:endParaRPr lang="en-GB" sz="2800" dirty="0">
              <a:solidFill>
                <a:schemeClr val="accent6">
                  <a:lumMod val="50000"/>
                </a:schemeClr>
              </a:solidFill>
              <a:latin typeface="+mn-lt"/>
            </a:endParaRPr>
          </a:p>
          <a:p>
            <a:pPr>
              <a:lnSpc>
                <a:spcPct val="110000"/>
              </a:lnSpc>
            </a:pPr>
            <a:r>
              <a:rPr lang="en-GB" sz="2200" dirty="0">
                <a:solidFill>
                  <a:schemeClr val="bg2"/>
                </a:solidFill>
                <a:latin typeface="+mn-lt"/>
              </a:rPr>
              <a:t>Dimensions of activity relating to teaching (DART)</a:t>
            </a:r>
            <a:endParaRPr lang="en-GB" sz="2800" dirty="0">
              <a:solidFill>
                <a:schemeClr val="bg2"/>
              </a:solidFill>
              <a:latin typeface="+mn-lt"/>
            </a:endParaRPr>
          </a:p>
        </p:txBody>
      </p:sp>
      <p:pic>
        <p:nvPicPr>
          <p:cNvPr id="9" name="Content Placeholder 3" descr="Figure showing dimensions of activity relating to teaching - DART from Kern et al (2015). From top to bottom, activities can be systematic or informal (along the vertical axis). From left to right, they can be public or private (along the horizontal axis). For a detailed description, ask Julie!">
            <a:extLst>
              <a:ext uri="{FF2B5EF4-FFF2-40B4-BE49-F238E27FC236}">
                <a16:creationId xmlns:a16="http://schemas.microsoft.com/office/drawing/2014/main" id="{11FCB428-0B6F-7C47-72DD-160DED04B0D0}"/>
              </a:ext>
            </a:extLst>
          </p:cNvPr>
          <p:cNvPicPr>
            <a:picLocks noChangeAspect="1"/>
          </p:cNvPicPr>
          <p:nvPr/>
        </p:nvPicPr>
        <p:blipFill>
          <a:blip r:embed="rId3"/>
          <a:stretch>
            <a:fillRect/>
          </a:stretch>
        </p:blipFill>
        <p:spPr>
          <a:xfrm>
            <a:off x="2818507" y="0"/>
            <a:ext cx="9050693" cy="6314190"/>
          </a:xfrm>
          <a:prstGeom prst="rect">
            <a:avLst/>
          </a:prstGeom>
        </p:spPr>
      </p:pic>
    </p:spTree>
    <p:extLst>
      <p:ext uri="{BB962C8B-B14F-4D97-AF65-F5344CB8AC3E}">
        <p14:creationId xmlns:p14="http://schemas.microsoft.com/office/powerpoint/2010/main" val="203422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67AFED-C0B9-5D08-9DCC-2B1E04410CE5}"/>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0D7EA8FC-E35B-CDC7-D43F-475BCC7D6069}"/>
              </a:ext>
            </a:extLst>
          </p:cNvPr>
          <p:cNvSpPr>
            <a:spLocks noGrp="1"/>
          </p:cNvSpPr>
          <p:nvPr>
            <p:ph type="sldNum" sz="quarter" idx="12"/>
          </p:nvPr>
        </p:nvSpPr>
        <p:spPr/>
        <p:txBody>
          <a:bodyPr/>
          <a:lstStyle/>
          <a:p>
            <a:fld id="{2987031C-9901-4EF0-9F2F-2A2E1AE069F5}" type="slidenum">
              <a:rPr lang="en-GB" smtClean="0"/>
              <a:t>7</a:t>
            </a:fld>
            <a:endParaRPr lang="en-GB"/>
          </a:p>
        </p:txBody>
      </p:sp>
      <p:pic>
        <p:nvPicPr>
          <p:cNvPr id="6" name="Picture 5">
            <a:extLst>
              <a:ext uri="{FF2B5EF4-FFF2-40B4-BE49-F238E27FC236}">
                <a16:creationId xmlns:a16="http://schemas.microsoft.com/office/drawing/2014/main" id="{17EAB8BD-1962-B312-0873-7D14D646DD40}"/>
              </a:ext>
            </a:extLst>
          </p:cNvPr>
          <p:cNvPicPr>
            <a:picLocks noChangeAspect="1"/>
          </p:cNvPicPr>
          <p:nvPr/>
        </p:nvPicPr>
        <p:blipFill>
          <a:blip r:embed="rId2"/>
          <a:stretch>
            <a:fillRect/>
          </a:stretch>
        </p:blipFill>
        <p:spPr>
          <a:xfrm>
            <a:off x="538858" y="671332"/>
            <a:ext cx="5557142" cy="5023656"/>
          </a:xfrm>
          <a:prstGeom prst="rect">
            <a:avLst/>
          </a:prstGeom>
        </p:spPr>
      </p:pic>
      <p:pic>
        <p:nvPicPr>
          <p:cNvPr id="8" name="Picture 7">
            <a:extLst>
              <a:ext uri="{FF2B5EF4-FFF2-40B4-BE49-F238E27FC236}">
                <a16:creationId xmlns:a16="http://schemas.microsoft.com/office/drawing/2014/main" id="{BCE2A1BC-9BFB-5AB8-2036-1AE4BC2D97E0}"/>
              </a:ext>
            </a:extLst>
          </p:cNvPr>
          <p:cNvPicPr>
            <a:picLocks noChangeAspect="1"/>
          </p:cNvPicPr>
          <p:nvPr/>
        </p:nvPicPr>
        <p:blipFill>
          <a:blip r:embed="rId3"/>
          <a:stretch>
            <a:fillRect/>
          </a:stretch>
        </p:blipFill>
        <p:spPr>
          <a:xfrm>
            <a:off x="6285052" y="589653"/>
            <a:ext cx="5683169" cy="5204723"/>
          </a:xfrm>
          <a:prstGeom prst="rect">
            <a:avLst/>
          </a:prstGeom>
        </p:spPr>
      </p:pic>
    </p:spTree>
    <p:extLst>
      <p:ext uri="{BB962C8B-B14F-4D97-AF65-F5344CB8AC3E}">
        <p14:creationId xmlns:p14="http://schemas.microsoft.com/office/powerpoint/2010/main" val="55162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t>The BOGOF model of scholarship</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779" y="1551262"/>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528320" y="1551262"/>
            <a:ext cx="4612640" cy="4116316"/>
          </a:xfrm>
          <a:prstGeom prst="rect">
            <a:avLst/>
          </a:prstGeom>
          <a:noFill/>
        </p:spPr>
        <p:txBody>
          <a:bodyPr wrap="square" lIns="0" tIns="0" rIns="0" bIns="0" rtlCol="0" anchor="t" anchorCtr="0">
            <a:normAutofit/>
          </a:bodyPr>
          <a:lstStyle/>
          <a:p>
            <a:pPr marL="285750" indent="-285750">
              <a:spcAft>
                <a:spcPts val="1200"/>
              </a:spcAft>
              <a:buFont typeface="Arial" panose="020B0604020202020204" pitchFamily="34" charset="0"/>
              <a:buChar char="•"/>
            </a:pPr>
            <a:r>
              <a:rPr lang="en-GB" sz="2200" dirty="0"/>
              <a:t>Scholarship – the </a:t>
            </a:r>
            <a:r>
              <a:rPr lang="en-GB" sz="2200" dirty="0">
                <a:solidFill>
                  <a:schemeClr val="bg2"/>
                </a:solidFill>
              </a:rPr>
              <a:t>evidence</a:t>
            </a:r>
            <a:r>
              <a:rPr lang="en-GB" sz="2200" dirty="0"/>
              <a:t> that underpins the decisions you make (that achieves teaching success)</a:t>
            </a:r>
          </a:p>
          <a:p>
            <a:pPr marL="285750" indent="-285750">
              <a:spcAft>
                <a:spcPts val="1200"/>
              </a:spcAft>
              <a:buFont typeface="Arial" panose="020B0604020202020204" pitchFamily="34" charset="0"/>
              <a:buChar char="•"/>
            </a:pPr>
            <a:r>
              <a:rPr lang="en-GB" sz="2200" dirty="0"/>
              <a:t>Scholarship – the </a:t>
            </a:r>
            <a:r>
              <a:rPr lang="en-GB" sz="2200" dirty="0">
                <a:solidFill>
                  <a:schemeClr val="bg2"/>
                </a:solidFill>
              </a:rPr>
              <a:t>products or resources </a:t>
            </a:r>
            <a:r>
              <a:rPr lang="en-GB" sz="2200" dirty="0"/>
              <a:t>you produce that deliver teaching, can be turned into OER</a:t>
            </a:r>
          </a:p>
          <a:p>
            <a:pPr marL="285750" indent="-285750">
              <a:spcAft>
                <a:spcPts val="1200"/>
              </a:spcAft>
              <a:buFont typeface="Arial" panose="020B0604020202020204" pitchFamily="34" charset="0"/>
              <a:buChar char="•"/>
            </a:pPr>
            <a:r>
              <a:rPr lang="en-GB" sz="2200" dirty="0"/>
              <a:t>Scholarship – the </a:t>
            </a:r>
            <a:r>
              <a:rPr lang="en-GB" sz="2200" dirty="0">
                <a:solidFill>
                  <a:schemeClr val="bg2"/>
                </a:solidFill>
              </a:rPr>
              <a:t>evaluation </a:t>
            </a:r>
            <a:r>
              <a:rPr lang="en-GB" sz="2200" dirty="0"/>
              <a:t>of the design, the development, the delivery, the products, the outcomes, the formal outputs…</a:t>
            </a:r>
          </a:p>
        </p:txBody>
      </p:sp>
      <p:sp>
        <p:nvSpPr>
          <p:cNvPr id="6" name="TextBox 5">
            <a:extLst>
              <a:ext uri="{FF2B5EF4-FFF2-40B4-BE49-F238E27FC236}">
                <a16:creationId xmlns:a16="http://schemas.microsoft.com/office/drawing/2014/main" id="{0D92F1D8-E875-6282-A8BC-9456334F675E}"/>
              </a:ext>
            </a:extLst>
          </p:cNvPr>
          <p:cNvSpPr txBox="1"/>
          <p:nvPr/>
        </p:nvSpPr>
        <p:spPr>
          <a:xfrm>
            <a:off x="670560" y="5950104"/>
            <a:ext cx="5283200" cy="550468"/>
          </a:xfrm>
          <a:prstGeom prst="rect">
            <a:avLst/>
          </a:prstGeom>
          <a:noFill/>
        </p:spPr>
        <p:txBody>
          <a:bodyPr wrap="square" lIns="0" tIns="0" rIns="0" bIns="0" rtlCol="0" anchor="b" anchorCtr="0">
            <a:normAutofit/>
          </a:bodyPr>
          <a:lstStyle/>
          <a:p>
            <a:pPr algn="r"/>
            <a:r>
              <a:rPr lang="en-GB" sz="2400" dirty="0">
                <a:solidFill>
                  <a:schemeClr val="bg2"/>
                </a:solidFill>
              </a:rPr>
              <a:t>Where’s your BOGOF opportunity?</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696</Words>
  <Application>Microsoft Office PowerPoint</Application>
  <PresentationFormat>Widescreen</PresentationFormat>
  <Paragraphs>86</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vt:lpstr>
      <vt:lpstr>System Font Regular</vt:lpstr>
      <vt:lpstr>Arial</vt:lpstr>
      <vt:lpstr>Calibri</vt:lpstr>
      <vt:lpstr>Cambria</vt:lpstr>
      <vt:lpstr>Times New Roman</vt:lpstr>
      <vt:lpstr>Office Theme</vt:lpstr>
      <vt:lpstr>Buy one get one free: getting maximum value, impact, and profile out of your teaching and SoTL ideas</vt:lpstr>
      <vt:lpstr>PowerPoint Presentation</vt:lpstr>
      <vt:lpstr>PowerPoint Presentation</vt:lpstr>
      <vt:lpstr>PowerPoint Presentation</vt:lpstr>
      <vt:lpstr>PowerPoint Presentation</vt:lpstr>
      <vt:lpstr>PowerPoint Presentation</vt:lpstr>
      <vt:lpstr>PowerPoint Presentation</vt:lpstr>
      <vt:lpstr>The BOGOF model of scholarship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Gallacher, Jonathan</cp:lastModifiedBy>
  <cp:revision>45</cp:revision>
  <dcterms:created xsi:type="dcterms:W3CDTF">2019-08-05T19:02:23Z</dcterms:created>
  <dcterms:modified xsi:type="dcterms:W3CDTF">2025-04-28T11:02:56Z</dcterms:modified>
</cp:coreProperties>
</file>