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262" r:id="rId3"/>
    <p:sldId id="283" r:id="rId4"/>
    <p:sldId id="285" r:id="rId5"/>
    <p:sldId id="286" r:id="rId6"/>
    <p:sldId id="288" r:id="rId7"/>
    <p:sldId id="297" r:id="rId8"/>
    <p:sldId id="299" r:id="rId9"/>
    <p:sldId id="298" r:id="rId10"/>
    <p:sldId id="304" r:id="rId11"/>
    <p:sldId id="290" r:id="rId12"/>
    <p:sldId id="294" r:id="rId13"/>
    <p:sldId id="300" r:id="rId14"/>
    <p:sldId id="306" r:id="rId15"/>
    <p:sldId id="301" r:id="rId16"/>
    <p:sldId id="302" r:id="rId17"/>
    <p:sldId id="296" r:id="rId18"/>
    <p:sldId id="307" r:id="rId19"/>
    <p:sldId id="308" r:id="rId20"/>
    <p:sldId id="309" r:id="rId21"/>
    <p:sldId id="310" r:id="rId22"/>
    <p:sldId id="311" r:id="rId23"/>
    <p:sldId id="312" r:id="rId24"/>
    <p:sldId id="313" r:id="rId25"/>
    <p:sldId id="314"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6F4B7-1E42-4CFA-9EDB-70CEED7BC961}" v="21" dt="2024-12-04T16:18: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53511" autoAdjust="0"/>
  </p:normalViewPr>
  <p:slideViewPr>
    <p:cSldViewPr snapToGrid="0">
      <p:cViewPr varScale="1">
        <p:scale>
          <a:sx n="59" d="100"/>
          <a:sy n="59" d="100"/>
        </p:scale>
        <p:origin x="3150"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1" i="0" dirty="0">
                <a:solidFill>
                  <a:srgbClr val="000000"/>
                </a:solidFill>
                <a:effectLst/>
                <a:latin typeface="Calibri" panose="020F0502020204030204" pitchFamily="34" charset="0"/>
              </a:rPr>
              <a:t>Title: </a:t>
            </a:r>
            <a:r>
              <a:rPr lang="en-US" sz="1800" b="0" i="0" dirty="0">
                <a:solidFill>
                  <a:srgbClr val="000000"/>
                </a:solidFill>
                <a:effectLst/>
                <a:latin typeface="Calibri" panose="020F0502020204030204" pitchFamily="34" charset="0"/>
              </a:rPr>
              <a:t>Developing and progressing an education-focused career in psychology</a:t>
            </a:r>
          </a:p>
          <a:p>
            <a:pPr algn="l" fontAlgn="base"/>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algn="l" fontAlgn="base"/>
            <a:r>
              <a:rPr lang="en-US" sz="1800" b="1" i="0" dirty="0">
                <a:solidFill>
                  <a:srgbClr val="000000"/>
                </a:solidFill>
                <a:effectLst/>
                <a:latin typeface="Calibri" panose="020F0502020204030204" pitchFamily="34" charset="0"/>
              </a:rPr>
              <a:t>Abstract: </a:t>
            </a:r>
            <a:r>
              <a:rPr lang="en-US" sz="1800" b="0" i="0" dirty="0">
                <a:solidFill>
                  <a:srgbClr val="000000"/>
                </a:solidFill>
                <a:effectLst/>
                <a:latin typeface="Calibri" panose="020F0502020204030204" pitchFamily="34" charset="0"/>
              </a:rPr>
              <a:t>Getting promoted in higher education is hard, and getting promoted in the context of an education-focused career is even harder! In this talk, and the subsequent workshop, we will explore how we can turn our teaching into outputs, and use the impact from those to evidence impact for reward and recognition. Julie will take us on a journey using her own career development as a stimulus, and will support us in reflecting on where we are now, identifying our own expertise, and planning what we might want to do next. As an added bonus, she'll also help us to think about the ways we can do all of that while still having a life outside of the job!</a:t>
            </a:r>
          </a:p>
          <a:p>
            <a:pPr algn="l" fontAlgn="base"/>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algn="l" fontAlgn="base"/>
            <a:r>
              <a:rPr lang="en-US" sz="1800" b="1" i="0" dirty="0">
                <a:solidFill>
                  <a:srgbClr val="000000"/>
                </a:solidFill>
                <a:effectLst/>
                <a:latin typeface="Calibri" panose="020F0502020204030204" pitchFamily="34" charset="0"/>
              </a:rPr>
              <a:t>Bio:</a:t>
            </a:r>
            <a:r>
              <a:rPr lang="en-US" sz="1800" b="0" i="0" dirty="0">
                <a:solidFill>
                  <a:srgbClr val="000000"/>
                </a:solidFill>
                <a:effectLst/>
                <a:latin typeface="Calibri" panose="020F0502020204030204" pitchFamily="34" charset="0"/>
              </a:rPr>
              <a:t> Julie Hulme is a Professor of Psychology Education at Nottingham Trent University, where she is proudly employed on the 'Teaching and Scholarship' career pathway. A former Chair and current member of DART-P, she is a Chartered Psychologist, Principal Fellow of the HEA, and a National Teaching Fellow. She enjoys applying her psychological skills and knowledge to making a difference in higher education, particularly around inclusion, and has a national reputation for championing education-focused academic careers. A self-described "positive disruptor", Julie is always willing to challenge the status quo.</a:t>
            </a:r>
          </a:p>
          <a:p>
            <a:pPr algn="l" fontAlgn="base"/>
            <a:endParaRPr lang="en-US" sz="1800" b="0" i="0" dirty="0">
              <a:solidFill>
                <a:srgbClr val="000000"/>
              </a:solidFill>
              <a:effectLst/>
              <a:latin typeface="Calibri" panose="020F0502020204030204" pitchFamily="34" charset="0"/>
            </a:endParaRPr>
          </a:p>
          <a:p>
            <a:pPr algn="l"/>
            <a:r>
              <a:rPr lang="en-US" sz="2800" b="0" i="0" dirty="0">
                <a:solidFill>
                  <a:srgbClr val="06020F"/>
                </a:solidFill>
                <a:effectLst/>
                <a:latin typeface="DM Serif Display" panose="020F0502020204030204" pitchFamily="2" charset="0"/>
              </a:rPr>
              <a:t>14:00</a:t>
            </a:r>
          </a:p>
          <a:p>
            <a:pPr algn="l"/>
            <a:r>
              <a:rPr lang="en-US" sz="2800" b="1" i="0" dirty="0">
                <a:solidFill>
                  <a:srgbClr val="06020F"/>
                </a:solidFill>
                <a:effectLst/>
                <a:latin typeface="Karla" panose="020F0502020204030204" pitchFamily="2" charset="0"/>
              </a:rPr>
              <a:t>Keynote 2: Professor Julie Hulme – Developing and progressing an education-focused career in psychology</a:t>
            </a:r>
            <a:endParaRPr lang="en-US" sz="2800" b="0" i="0" dirty="0">
              <a:solidFill>
                <a:srgbClr val="06020F"/>
              </a:solidFill>
              <a:effectLst/>
              <a:latin typeface="Karla" panose="020F0502020204030204" pitchFamily="2" charset="0"/>
            </a:endParaRPr>
          </a:p>
          <a:p>
            <a:pPr algn="l"/>
            <a:r>
              <a:rPr lang="en-US" sz="2800" b="1" i="0" dirty="0">
                <a:solidFill>
                  <a:srgbClr val="06020F"/>
                </a:solidFill>
                <a:effectLst/>
                <a:latin typeface="Karla" panose="020F0502020204030204" pitchFamily="2" charset="0"/>
              </a:rPr>
              <a:t>Abstract: </a:t>
            </a:r>
            <a:r>
              <a:rPr lang="en-US" sz="2800" b="0" i="0" dirty="0">
                <a:solidFill>
                  <a:srgbClr val="06020F"/>
                </a:solidFill>
                <a:effectLst/>
                <a:latin typeface="Karla" panose="020F0502020204030204" pitchFamily="2" charset="0"/>
              </a:rPr>
              <a:t>Getting promoted in higher education is hard, and getting promoted in the context of an education-focused career is even harder! In this talk, and the subsequent workshop, we will explore how we can turn our teaching into outputs, and use the impact from those to evidence impact for reward and recognition. Julie will take us on a journey using her own career development as a stimulus, and will support us in reflecting on where we are now, identifying our own expertise, and planning what we might want to do next. As an added bonus, she'll also help us to think about the ways we can do all of that while still having a life outside of the job!</a:t>
            </a:r>
          </a:p>
          <a:p>
            <a:pPr algn="l"/>
            <a:r>
              <a:rPr lang="en-US" sz="2800" b="0" i="0" dirty="0">
                <a:solidFill>
                  <a:srgbClr val="06020F"/>
                </a:solidFill>
                <a:effectLst/>
                <a:latin typeface="DM Serif Display" panose="020F0502020204030204" pitchFamily="2" charset="0"/>
              </a:rPr>
              <a:t>14:45</a:t>
            </a:r>
          </a:p>
          <a:p>
            <a:pPr algn="l"/>
            <a:r>
              <a:rPr lang="en-US" sz="2800" b="0" i="0" dirty="0">
                <a:solidFill>
                  <a:srgbClr val="06020F"/>
                </a:solidFill>
                <a:effectLst/>
                <a:latin typeface="Karla" panose="020F0502020204030204" pitchFamily="2" charset="0"/>
              </a:rPr>
              <a:t>Break</a:t>
            </a:r>
          </a:p>
          <a:p>
            <a:pPr algn="l"/>
            <a:r>
              <a:rPr lang="en-US" sz="2800" b="0" i="0" dirty="0">
                <a:solidFill>
                  <a:srgbClr val="06020F"/>
                </a:solidFill>
                <a:effectLst/>
                <a:latin typeface="DM Serif Display" panose="020F0502020204030204" pitchFamily="2" charset="0"/>
              </a:rPr>
              <a:t>15:00</a:t>
            </a:r>
          </a:p>
          <a:p>
            <a:pPr algn="l"/>
            <a:r>
              <a:rPr lang="en-US" sz="2800" b="1" i="0" dirty="0">
                <a:solidFill>
                  <a:srgbClr val="06020F"/>
                </a:solidFill>
                <a:effectLst/>
                <a:latin typeface="Karla" panose="020F0502020204030204" pitchFamily="2" charset="0"/>
              </a:rPr>
              <a:t>Workshop led by Professor Julie Hulme: Developing and progressing an education-focused career in psychology</a:t>
            </a:r>
            <a:endParaRPr lang="en-US" sz="2800" b="0" i="0" dirty="0">
              <a:solidFill>
                <a:srgbClr val="06020F"/>
              </a:solidFill>
              <a:effectLst/>
              <a:latin typeface="Karla" panose="020F0502020204030204" pitchFamily="2" charset="0"/>
            </a:endParaRPr>
          </a:p>
          <a:p>
            <a:pPr algn="l"/>
            <a:r>
              <a:rPr lang="en-US" sz="2800" b="0" i="0" dirty="0">
                <a:solidFill>
                  <a:srgbClr val="06020F"/>
                </a:solidFill>
                <a:effectLst/>
                <a:latin typeface="DM Serif Display" panose="020F0502020204030204" pitchFamily="2" charset="0"/>
              </a:rPr>
              <a:t>16:00</a:t>
            </a:r>
          </a:p>
          <a:p>
            <a:pPr algn="l"/>
            <a:r>
              <a:rPr lang="en-US" sz="2800" b="0" i="0" dirty="0">
                <a:solidFill>
                  <a:srgbClr val="06020F"/>
                </a:solidFill>
                <a:effectLst/>
                <a:latin typeface="Karla" panose="020F0502020204030204" pitchFamily="2" charset="0"/>
              </a:rPr>
              <a:t>Reflection and close</a:t>
            </a:r>
          </a:p>
          <a:p>
            <a:pPr algn="l" fontAlgn="base"/>
            <a:endParaRPr lang="en-US"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957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5989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7" Type="http://schemas.openxmlformats.org/officeDocument/2006/relationships/image" Target="../media/image5.jpeg"/><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changingstatesofmind.libsyn.com/social-identity-and-disability-in-the-classroom-with-dr-julie-hulm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19.xml"/><Relationship Id="rId6" Type="http://schemas.openxmlformats.org/officeDocument/2006/relationships/hyperlink" Target="https://t-fun.co.uk/" TargetMode="External"/><Relationship Id="rId5" Type="http://schemas.openxmlformats.org/officeDocument/2006/relationships/hyperlink" Target="https://ntrepository.com/home/" TargetMode="External"/><Relationship Id="rId4" Type="http://schemas.openxmlformats.org/officeDocument/2006/relationships/hyperlink" Target="https://jiscmail.ac.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higherpsyched.home.blog/2024/11/17/the-buy-one-get-one-free-bogof-model-of-scholarship-in-higher-education/" TargetMode="External"/><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614418"/>
            <a:ext cx="9088447" cy="1243488"/>
          </a:xfrm>
        </p:spPr>
        <p:txBody>
          <a:bodyPr/>
          <a:lstStyle/>
          <a:p>
            <a:r>
              <a:rPr lang="en-GB" dirty="0"/>
              <a:t>Developing and progressing an education-focused career in psychology</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187982"/>
            <a:ext cx="7503607" cy="1520374"/>
          </a:xfrm>
        </p:spPr>
        <p:txBody>
          <a:bodyPr/>
          <a:lstStyle/>
          <a:p>
            <a:r>
              <a:rPr lang="en-GB" dirty="0"/>
              <a:t>Professor Julie Hulme (she/her)</a:t>
            </a:r>
          </a:p>
          <a:p>
            <a:r>
              <a:rPr lang="en-GB" dirty="0">
                <a:hlinkClick r:id="rId3">
                  <a:extLst>
                    <a:ext uri="{A12FA001-AC4F-418D-AE19-62706E023703}">
                      <ahyp:hlinkClr xmlns:ahyp="http://schemas.microsoft.com/office/drawing/2018/hyperlinkcolor" val="tx"/>
                    </a:ext>
                  </a:extLst>
                </a:hlinkClick>
              </a:rPr>
              <a:t>Julie.Hulme@ntu.ac.</a:t>
            </a:r>
            <a:r>
              <a:rPr lang="en-GB" dirty="0">
                <a:solidFill>
                  <a:srgbClr val="002B4B"/>
                </a:solidFill>
                <a:hlinkClick r:id="rId3">
                  <a:extLst>
                    <a:ext uri="{A12FA001-AC4F-418D-AE19-62706E023703}">
                      <ahyp:hlinkClr xmlns:ahyp="http://schemas.microsoft.com/office/drawing/2018/hyperlinkcolor" val="tx"/>
                    </a:ext>
                  </a:extLst>
                </a:hlinkClick>
              </a:rPr>
              <a:t>uk</a:t>
            </a:r>
            <a:endParaRPr lang="en-GB" dirty="0"/>
          </a:p>
          <a:p>
            <a:r>
              <a:rPr lang="en-GB" dirty="0" err="1"/>
              <a:t>Bsky</a:t>
            </a:r>
            <a:r>
              <a:rPr lang="en-GB" dirty="0"/>
              <a:t>: @JulieHulme-psyc.bsky.social </a:t>
            </a:r>
          </a:p>
          <a:p>
            <a:r>
              <a:rPr lang="en-GB" dirty="0"/>
              <a:t>X: @JulieH_Psyc </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C3E8E-67D0-873A-44BF-00B78653B66C}"/>
              </a:ext>
            </a:extLst>
          </p:cNvPr>
          <p:cNvSpPr>
            <a:spLocks noGrp="1"/>
          </p:cNvSpPr>
          <p:nvPr>
            <p:ph sz="half" idx="1"/>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None/>
              <a:tabLst>
                <a:tab pos="468000" algn="l"/>
              </a:tabLst>
              <a:defRPr/>
            </a:pPr>
            <a:r>
              <a:rPr kumimoji="0" lang="en-GB" sz="2400" b="0" i="0" u="none" strike="noStrike" kern="1200" cap="none" spc="0" normalizeH="0" baseline="0" noProof="0" dirty="0">
                <a:ln>
                  <a:noFill/>
                </a:ln>
                <a:solidFill>
                  <a:srgbClr val="E5005B"/>
                </a:solidFill>
                <a:effectLst/>
                <a:uLnTx/>
                <a:uFillTx/>
                <a:latin typeface="Arial"/>
                <a:ea typeface="+mn-ea"/>
                <a:cs typeface="+mn-cs"/>
              </a:rPr>
              <a:t>Finding your own expertise – or turning your teaching into outputs</a:t>
            </a:r>
          </a:p>
          <a:p>
            <a:r>
              <a:rPr lang="en-GB" sz="1800" dirty="0"/>
              <a:t> </a:t>
            </a:r>
            <a:r>
              <a:rPr lang="en-GB" sz="2000" dirty="0"/>
              <a:t>What are the ‘big questions’ for you at the moment?</a:t>
            </a:r>
          </a:p>
          <a:p>
            <a:r>
              <a:rPr lang="en-GB" sz="2000" dirty="0"/>
              <a:t> What are the problems? (or what can improve?)</a:t>
            </a:r>
          </a:p>
          <a:p>
            <a:r>
              <a:rPr lang="en-GB" sz="2000" dirty="0"/>
              <a:t> How do you find or develop solutions?</a:t>
            </a:r>
          </a:p>
          <a:p>
            <a:r>
              <a:rPr lang="en-GB" sz="2000" dirty="0"/>
              <a:t> How do you know if your solution works?</a:t>
            </a:r>
            <a:endParaRPr lang="en-GB" dirty="0"/>
          </a:p>
        </p:txBody>
      </p:sp>
      <p:sp>
        <p:nvSpPr>
          <p:cNvPr id="3" name="Title 2">
            <a:extLst>
              <a:ext uri="{FF2B5EF4-FFF2-40B4-BE49-F238E27FC236}">
                <a16:creationId xmlns:a16="http://schemas.microsoft.com/office/drawing/2014/main" id="{FEC4504C-08BA-EBCA-1515-98FE4999C062}"/>
              </a:ext>
            </a:extLst>
          </p:cNvPr>
          <p:cNvSpPr>
            <a:spLocks noGrp="1"/>
          </p:cNvSpPr>
          <p:nvPr>
            <p:ph type="title"/>
          </p:nvPr>
        </p:nvSpPr>
        <p:spPr/>
        <p:txBody>
          <a:bodyPr/>
          <a:lstStyle/>
          <a:p>
            <a:r>
              <a:rPr lang="en-GB" dirty="0">
                <a:solidFill>
                  <a:schemeClr val="bg2"/>
                </a:solidFill>
              </a:rPr>
              <a:t>Thinking about BOGOF scholarship</a:t>
            </a:r>
          </a:p>
        </p:txBody>
      </p:sp>
      <p:pic>
        <p:nvPicPr>
          <p:cNvPr id="5" name="Picture 2" descr="Bev Webb, 2012">
            <a:extLst>
              <a:ext uri="{FF2B5EF4-FFF2-40B4-BE49-F238E27FC236}">
                <a16:creationId xmlns:a16="http://schemas.microsoft.com/office/drawing/2014/main" id="{48B42E02-9F87-AAD8-BF6D-256A8E0DE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26" y="4552122"/>
            <a:ext cx="5998435" cy="204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2" name="Straight Arrow Connector 1">
            <a:extLst>
              <a:ext uri="{FF2B5EF4-FFF2-40B4-BE49-F238E27FC236}">
                <a16:creationId xmlns:a16="http://schemas.microsoft.com/office/drawing/2014/main" id="{BF43F985-373A-22ED-291B-FC53B5826BD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ADC1D9-78BD-60A0-D5D6-2680377EC8E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7" name="Straight Arrow Connector 6">
            <a:extLst>
              <a:ext uri="{FF2B5EF4-FFF2-40B4-BE49-F238E27FC236}">
                <a16:creationId xmlns:a16="http://schemas.microsoft.com/office/drawing/2014/main" id="{4009FA7E-3057-D144-0230-F1B618FFB27E}"/>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6A74-8298-4D04-B640-00DF4073A1B0}"/>
              </a:ext>
            </a:extLst>
          </p:cNvPr>
          <p:cNvSpPr>
            <a:spLocks noGrp="1"/>
          </p:cNvSpPr>
          <p:nvPr>
            <p:ph sz="half" idx="1"/>
          </p:nvPr>
        </p:nvSpPr>
        <p:spPr>
          <a:xfrm>
            <a:off x="442913" y="1989138"/>
            <a:ext cx="7542847" cy="3708400"/>
          </a:xfrm>
        </p:spPr>
        <p:txBody>
          <a:bodyPr>
            <a:normAutofit/>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evaluation from the start – who has the skills?</a:t>
            </a:r>
          </a:p>
          <a:p>
            <a:r>
              <a:rPr lang="en-GB" dirty="0"/>
              <a:t>Disseminate how? where?</a:t>
            </a:r>
          </a:p>
          <a:p>
            <a:r>
              <a:rPr lang="en-GB" dirty="0"/>
              <a:t>How to assess reach, impact, value?</a:t>
            </a:r>
          </a:p>
        </p:txBody>
      </p:sp>
      <p:sp>
        <p:nvSpPr>
          <p:cNvPr id="3" name="Title 2">
            <a:extLst>
              <a:ext uri="{FF2B5EF4-FFF2-40B4-BE49-F238E27FC236}">
                <a16:creationId xmlns:a16="http://schemas.microsoft.com/office/drawing/2014/main" id="{60ED035D-4CF7-E9F7-47D3-84A21BED45E4}"/>
              </a:ext>
            </a:extLst>
          </p:cNvPr>
          <p:cNvSpPr>
            <a:spLocks noGrp="1"/>
          </p:cNvSpPr>
          <p:nvPr>
            <p:ph type="title"/>
          </p:nvPr>
        </p:nvSpPr>
        <p:spPr/>
        <p:txBody>
          <a:bodyPr/>
          <a:lstStyle/>
          <a:p>
            <a:r>
              <a:rPr lang="en-GB" dirty="0"/>
              <a:t>Purposeful planning for impact</a:t>
            </a:r>
          </a:p>
        </p:txBody>
      </p:sp>
      <p:pic>
        <p:nvPicPr>
          <p:cNvPr id="5" name="Picture 2" descr="Winding road © Richard Webb cc-by-sa/2.0 :: Geograph Britain and Ireland">
            <a:extLst>
              <a:ext uri="{FF2B5EF4-FFF2-40B4-BE49-F238E27FC236}">
                <a16:creationId xmlns:a16="http://schemas.microsoft.com/office/drawing/2014/main" id="{761FFB47-F93A-436E-85E2-18B9A12B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40" y="2522638"/>
            <a:ext cx="3793807" cy="21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7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lnSpcReduction="1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BPS DART-P HEPTOTY award?</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20A84-4B6A-C163-ED78-DABA6AC3B556}"/>
              </a:ext>
            </a:extLst>
          </p:cNvPr>
          <p:cNvSpPr>
            <a:spLocks noGrp="1"/>
          </p:cNvSpPr>
          <p:nvPr>
            <p:ph sz="half" idx="1"/>
          </p:nvPr>
        </p:nvSpPr>
        <p:spPr>
          <a:xfrm>
            <a:off x="442913" y="1331843"/>
            <a:ext cx="7299670" cy="4365695"/>
          </a:xfrm>
        </p:spPr>
        <p:txBody>
          <a:bodyPr/>
          <a:lstStyle/>
          <a:p>
            <a:pPr marL="0" indent="0">
              <a:buNone/>
            </a:pPr>
            <a:r>
              <a:rPr lang="en-GB" sz="1400" dirty="0">
                <a:effectLst/>
                <a:latin typeface="Calibri" panose="020F0502020204030204" pitchFamily="34" charset="0"/>
                <a:ea typeface="Times New Roman" panose="02020603050405020304" pitchFamily="18" charset="0"/>
              </a:rPr>
              <a:t>Hamilton, 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400" i="1" dirty="0">
                <a:effectLst/>
                <a:latin typeface="Calibri" panose="020F0502020204030204" pitchFamily="34" charset="0"/>
                <a:ea typeface="Times New Roman" panose="02020603050405020304" pitchFamily="18" charset="0"/>
              </a:rPr>
              <a:t> Disability and Society. </a:t>
            </a:r>
            <a:r>
              <a:rPr lang="en-GB" sz="1400" dirty="0">
                <a:effectLst/>
                <a:latin typeface="Calibri" panose="020F0502020204030204" pitchFamily="34" charset="0"/>
                <a:ea typeface="Times New Roman" panose="02020603050405020304" pitchFamily="18" charset="0"/>
              </a:rPr>
              <a:t>DOI: 10.1080/09687599.2021.1907549 </a:t>
            </a: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Hamilton, P., Lyons, S., Crabb, E., </a:t>
            </a:r>
            <a:r>
              <a:rPr lang="en-GB" sz="1400" dirty="0" err="1">
                <a:effectLst/>
                <a:latin typeface="Calibri" panose="020F0502020204030204" pitchFamily="34" charset="0"/>
                <a:ea typeface="Times New Roman" panose="02020603050405020304" pitchFamily="18" charset="0"/>
              </a:rPr>
              <a:t>Cascone</a:t>
            </a:r>
            <a:r>
              <a:rPr lang="en-GB" sz="1400" dirty="0">
                <a:effectLst/>
                <a:latin typeface="Calibri" panose="020F0502020204030204" pitchFamily="34" charset="0"/>
                <a:ea typeface="Times New Roman" panose="02020603050405020304" pitchFamily="18" charset="0"/>
              </a:rPr>
              <a:t>, C., Davis, S., Fahey, C., Holland, B., Hussain, M., &amp; Knight, E. (2023). Students as researchers: Amplifying disabled student voices. In: </a:t>
            </a:r>
            <a:r>
              <a:rPr lang="en-GB" sz="1400" i="1" dirty="0">
                <a:effectLst/>
                <a:latin typeface="Calibri" panose="020F0502020204030204" pitchFamily="34" charset="0"/>
                <a:ea typeface="Times New Roman" panose="02020603050405020304" pitchFamily="18" charset="0"/>
              </a:rPr>
              <a:t>Disability Evidence Review with TASO</a:t>
            </a:r>
            <a:r>
              <a:rPr lang="en-GB" sz="1400" dirty="0">
                <a:effectLst/>
                <a:latin typeface="Calibri" panose="020F0502020204030204" pitchFamily="34" charset="0"/>
                <a:ea typeface="Times New Roman" panose="02020603050405020304" pitchFamily="18" charset="0"/>
              </a:rPr>
              <a:t>. </a:t>
            </a:r>
            <a:r>
              <a:rPr lang="en-GB" sz="14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(2022). Amplifying disabled students voices. </a:t>
            </a:r>
            <a:r>
              <a:rPr lang="de-DE" sz="1400" dirty="0">
                <a:effectLst/>
                <a:latin typeface="Calibri" panose="020F0502020204030204" pitchFamily="34" charset="0"/>
                <a:ea typeface="Times New Roman" panose="02020603050405020304" pitchFamily="18" charset="0"/>
              </a:rPr>
              <a:t>ANTF </a:t>
            </a:r>
            <a:r>
              <a:rPr lang="de-DE" sz="1400" dirty="0" err="1">
                <a:effectLst/>
                <a:latin typeface="Calibri" panose="020F0502020204030204" pitchFamily="34" charset="0"/>
                <a:ea typeface="Times New Roman" panose="02020603050405020304" pitchFamily="18" charset="0"/>
              </a:rPr>
              <a:t>blog</a:t>
            </a:r>
            <a:r>
              <a:rPr lang="de-DE" sz="1400" dirty="0">
                <a:effectLst/>
                <a:latin typeface="Calibri" panose="020F0502020204030204" pitchFamily="34" charset="0"/>
                <a:ea typeface="Times New Roman" panose="02020603050405020304" pitchFamily="18" charset="0"/>
              </a:rPr>
              <a:t>, 25/03/2022. </a:t>
            </a:r>
            <a:r>
              <a:rPr lang="de-DE" sz="14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endParaRPr lang="de-DE" sz="14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400" u="sng" dirty="0">
                <a:solidFill>
                  <a:srgbClr val="0000FF"/>
                </a:solidFill>
                <a:effectLst/>
                <a:latin typeface="Calibri" panose="020F0502020204030204" pitchFamily="34" charset="0"/>
                <a:ea typeface="Times New Roman" panose="02020603050405020304" pitchFamily="18" charset="0"/>
                <a:hlinkClick r:id="rId4"/>
              </a:rPr>
              <a:t>https://changingstatesofmind.libsyn.com/social-identity-and-disability-in-the-classroom-with-dr-julie-hulme</a:t>
            </a:r>
            <a:r>
              <a:rPr lang="en-GB" sz="1400" dirty="0">
                <a:effectLst/>
                <a:latin typeface="Calibri" panose="020F0502020204030204" pitchFamily="34" charset="0"/>
                <a:ea typeface="Times New Roman" panose="02020603050405020304" pitchFamily="18" charset="0"/>
              </a:rPr>
              <a:t>. </a:t>
            </a:r>
          </a:p>
          <a:p>
            <a:pPr marL="0" indent="0">
              <a:buNone/>
            </a:pPr>
            <a:r>
              <a:rPr lang="en-GB" sz="1400" dirty="0">
                <a:effectLst/>
                <a:latin typeface="Calibri" panose="020F0502020204030204" pitchFamily="34" charset="0"/>
                <a:ea typeface="Times New Roman" panose="02020603050405020304" pitchFamily="18" charset="0"/>
              </a:rPr>
              <a:t>Lyons, S.M. &amp;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(June, 2021). Why are so many students locked out of their education? </a:t>
            </a:r>
            <a:r>
              <a:rPr lang="en-GB" sz="1400" dirty="0" err="1">
                <a:effectLst/>
                <a:latin typeface="Calibri" panose="020F0502020204030204" pitchFamily="34" charset="0"/>
                <a:ea typeface="Times New Roman" panose="02020603050405020304" pitchFamily="18" charset="0"/>
              </a:rPr>
              <a:t>WonkHE</a:t>
            </a:r>
            <a:r>
              <a:rPr lang="en-GB" sz="1400" dirty="0">
                <a:effectLst/>
                <a:latin typeface="Calibri" panose="020F0502020204030204" pitchFamily="34" charset="0"/>
                <a:ea typeface="Times New Roman" panose="02020603050405020304" pitchFamily="18" charset="0"/>
              </a:rPr>
              <a:t> (18/06/2021). </a:t>
            </a:r>
            <a:r>
              <a:rPr lang="en-GB" sz="14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r>
              <a:rPr lang="en-GB" sz="1400" dirty="0">
                <a:effectLst/>
                <a:latin typeface="Calibri" panose="020F0502020204030204" pitchFamily="34" charset="0"/>
                <a:ea typeface="Times New Roman" panose="02020603050405020304" pitchFamily="18" charset="0"/>
              </a:rPr>
              <a:t> </a:t>
            </a:r>
          </a:p>
          <a:p>
            <a:pPr marL="0" indent="0">
              <a:buNone/>
            </a:pP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McDermott, H. &amp; Kent, A. (2022). Truly inclusive education: Teaching qualitative methods in psychology to enhance inclusion in the higher education psychology curriculum. </a:t>
            </a:r>
            <a:r>
              <a:rPr lang="en-GB" sz="1400" i="1" dirty="0" err="1">
                <a:effectLst/>
                <a:latin typeface="Calibri" panose="020F0502020204030204" pitchFamily="34" charset="0"/>
                <a:ea typeface="Times New Roman" panose="02020603050405020304" pitchFamily="18" charset="0"/>
              </a:rPr>
              <a:t>QMiP</a:t>
            </a:r>
            <a:r>
              <a:rPr lang="en-GB" sz="1400" i="1" dirty="0">
                <a:effectLst/>
                <a:latin typeface="Calibri" panose="020F0502020204030204" pitchFamily="34" charset="0"/>
                <a:ea typeface="Times New Roman" panose="02020603050405020304" pitchFamily="18" charset="0"/>
              </a:rPr>
              <a:t> Bulletin,</a:t>
            </a:r>
            <a:r>
              <a:rPr lang="en-GB" sz="1400" dirty="0">
                <a:effectLst/>
                <a:latin typeface="Calibri" panose="020F0502020204030204" pitchFamily="34" charset="0"/>
                <a:ea typeface="Times New Roman" panose="02020603050405020304" pitchFamily="18" charset="0"/>
              </a:rPr>
              <a:t> 34, 22-29</a:t>
            </a:r>
            <a:r>
              <a:rPr lang="en-GB" sz="1400" i="1"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p>
        </p:txBody>
      </p:sp>
      <p:sp>
        <p:nvSpPr>
          <p:cNvPr id="3" name="Title 2">
            <a:extLst>
              <a:ext uri="{FF2B5EF4-FFF2-40B4-BE49-F238E27FC236}">
                <a16:creationId xmlns:a16="http://schemas.microsoft.com/office/drawing/2014/main" id="{12B4A154-485E-72DF-D482-904DE371125D}"/>
              </a:ext>
            </a:extLst>
          </p:cNvPr>
          <p:cNvSpPr>
            <a:spLocks noGrp="1"/>
          </p:cNvSpPr>
          <p:nvPr>
            <p:ph type="title"/>
          </p:nvPr>
        </p:nvSpPr>
        <p:spPr/>
        <p:txBody>
          <a:bodyPr/>
          <a:lstStyle/>
          <a:p>
            <a:r>
              <a:rPr lang="en-GB" dirty="0">
                <a:solidFill>
                  <a:schemeClr val="bg2"/>
                </a:solidFill>
              </a:rPr>
              <a:t>More BOGOF thinking</a:t>
            </a:r>
          </a:p>
        </p:txBody>
      </p:sp>
      <p:pic>
        <p:nvPicPr>
          <p:cNvPr id="6" name="Picture 5">
            <a:extLst>
              <a:ext uri="{FF2B5EF4-FFF2-40B4-BE49-F238E27FC236}">
                <a16:creationId xmlns:a16="http://schemas.microsoft.com/office/drawing/2014/main" id="{71579162-F4D0-B770-F968-36DE16CECB29}"/>
              </a:ext>
            </a:extLst>
          </p:cNvPr>
          <p:cNvPicPr>
            <a:picLocks noChangeAspect="1"/>
          </p:cNvPicPr>
          <p:nvPr/>
        </p:nvPicPr>
        <p:blipFill>
          <a:blip r:embed="rId6"/>
          <a:stretch>
            <a:fillRect/>
          </a:stretch>
        </p:blipFill>
        <p:spPr>
          <a:xfrm>
            <a:off x="8081542" y="800100"/>
            <a:ext cx="3780531" cy="3607904"/>
          </a:xfrm>
          <a:prstGeom prst="rect">
            <a:avLst/>
          </a:prstGeom>
        </p:spPr>
      </p:pic>
      <p:pic>
        <p:nvPicPr>
          <p:cNvPr id="7" name="Picture 2" descr="Bev Webb, 2012">
            <a:extLst>
              <a:ext uri="{FF2B5EF4-FFF2-40B4-BE49-F238E27FC236}">
                <a16:creationId xmlns:a16="http://schemas.microsoft.com/office/drawing/2014/main" id="{DF99C4E3-AF9F-8A57-3145-407571E3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42" y="5055918"/>
            <a:ext cx="3938683" cy="13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5"/>
              </a:rPr>
              <a:t>National Teaching Repository</a:t>
            </a:r>
            <a:endParaRPr lang="en-GB" b="0" i="0" dirty="0">
              <a:solidFill>
                <a:srgbClr val="050505"/>
              </a:solidFill>
              <a:effectLst/>
              <a:latin typeface="Segoe UI Historic" panose="020B0502040204020203" pitchFamily="34" charset="0"/>
            </a:endParaRPr>
          </a:p>
          <a:p>
            <a:r>
              <a:rPr lang="en-GB" b="0" i="0" dirty="0">
                <a:solidFill>
                  <a:srgbClr val="050505"/>
                </a:solidFill>
                <a:effectLst/>
                <a:latin typeface="Segoe UI Historic" panose="020B0502040204020203" pitchFamily="34" charset="0"/>
                <a:hlinkClick r:id="rId6"/>
              </a:rPr>
              <a:t>T-F</a:t>
            </a:r>
            <a:r>
              <a:rPr lang="el-GR" b="0" i="0" dirty="0">
                <a:solidFill>
                  <a:srgbClr val="050505"/>
                </a:solidFill>
                <a:effectLst/>
                <a:latin typeface="Segoe UI Historic" panose="020B0502040204020203" pitchFamily="34" charset="0"/>
                <a:hlinkClick r:id="rId6"/>
              </a:rPr>
              <a:t>Ψ</a:t>
            </a:r>
            <a:r>
              <a:rPr lang="en-GB" b="0" i="0" dirty="0">
                <a:solidFill>
                  <a:srgbClr val="050505"/>
                </a:solidFill>
                <a:effectLst/>
                <a:latin typeface="Segoe UI Historic" panose="020B0502040204020203" pitchFamily="34" charset="0"/>
                <a:hlinkClick r:id="rId6"/>
              </a:rPr>
              <a:t>N</a:t>
            </a:r>
            <a:r>
              <a:rPr lang="en-GB" b="0" i="0" dirty="0">
                <a:solidFill>
                  <a:srgbClr val="050505"/>
                </a:solidFill>
                <a:effectLst/>
                <a:latin typeface="Segoe UI Historic" panose="020B0502040204020203" pitchFamily="34" charset="0"/>
              </a:rPr>
              <a:t> (Teaching-Focused University Network - Psychology) </a:t>
            </a:r>
          </a:p>
          <a:p>
            <a:r>
              <a:rPr lang="en-GB" dirty="0"/>
              <a:t>Start your own?</a:t>
            </a:r>
          </a:p>
          <a:p>
            <a:r>
              <a:rPr lang="en-GB" dirty="0">
                <a:solidFill>
                  <a:schemeClr val="bg2"/>
                </a:solidFill>
              </a:rPr>
              <a:t>Networks enable you to disseminate your work (reach), to see it being implemented and evaluated (impact), open up new opportunities, raise your profile, provide a pool of peer reviewers, referees and assessors.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a:t>
            </a:r>
          </a:p>
        </p:txBody>
      </p:sp>
    </p:spTree>
    <p:extLst>
      <p:ext uri="{BB962C8B-B14F-4D97-AF65-F5344CB8AC3E}">
        <p14:creationId xmlns:p14="http://schemas.microsoft.com/office/powerpoint/2010/main" val="426043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Where (topics?) can you build your expertise?</a:t>
            </a:r>
          </a:p>
          <a:p>
            <a:r>
              <a:rPr lang="en-GB" sz="2800" dirty="0"/>
              <a:t>What actions can you take to increase your success in doing impactful and visible scholarship?</a:t>
            </a:r>
          </a:p>
          <a:p>
            <a:r>
              <a:rPr lang="en-GB" sz="2800" dirty="0"/>
              <a:t>Where can positive disruption be useful in all this? </a:t>
            </a:r>
          </a:p>
          <a:p>
            <a:r>
              <a:rPr lang="en-GB" sz="2800" dirty="0"/>
              <a:t>Who can help?</a:t>
            </a:r>
          </a:p>
          <a:p>
            <a:r>
              <a:rPr lang="en-GB" sz="2800" dirty="0"/>
              <a:t>Some other thoughts?</a:t>
            </a:r>
            <a:r>
              <a:rPr lang="en-GB" sz="2800" dirty="0">
                <a:solidFill>
                  <a:schemeClr val="bg2"/>
                </a:solidFill>
              </a:rPr>
              <a:t> – over to you</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sz="3600" i="0" dirty="0">
                <a:solidFill>
                  <a:schemeClr val="bg2"/>
                </a:solidFill>
                <a:effectLst/>
                <a:latin typeface="Calibri" panose="020F0502020204030204" pitchFamily="34" charset="0"/>
              </a:rPr>
              <a:t>What difference will you make, and how can you plan to achieve it?</a:t>
            </a:r>
            <a:endParaRPr lang="en-GB" sz="3600" dirty="0">
              <a:solidFill>
                <a:schemeClr val="bg2"/>
              </a:solidFill>
            </a:endParaRP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spTree>
    <p:extLst>
      <p:ext uri="{BB962C8B-B14F-4D97-AF65-F5344CB8AC3E}">
        <p14:creationId xmlns:p14="http://schemas.microsoft.com/office/powerpoint/2010/main" val="110373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llpaper cat, cat, look, face, pose, bottle, window, red for mobile and  desktop, section кошки, resolution 2560x1440 - download">
            <a:extLst>
              <a:ext uri="{FF2B5EF4-FFF2-40B4-BE49-F238E27FC236}">
                <a16:creationId xmlns:a16="http://schemas.microsoft.com/office/drawing/2014/main" id="{EB191392-4CF9-A158-AC35-3DB8103396E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r="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E90EBFA-1913-CD2B-1D29-3FA3E332A0A2}"/>
              </a:ext>
            </a:extLst>
          </p:cNvPr>
          <p:cNvSpPr>
            <a:spLocks noGrp="1"/>
          </p:cNvSpPr>
          <p:nvPr>
            <p:ph type="ctrTitle"/>
          </p:nvPr>
        </p:nvSpPr>
        <p:spPr>
          <a:xfrm>
            <a:off x="1524000" y="1122363"/>
            <a:ext cx="9144000" cy="3063240"/>
          </a:xfrm>
        </p:spPr>
        <p:txBody>
          <a:bodyPr vert="horz" lIns="91440" tIns="45720" rIns="91440" bIns="45720" rtlCol="0" anchor="b">
            <a:normAutofit/>
          </a:bodyPr>
          <a:lstStyle/>
          <a:p>
            <a:pPr algn="ctr">
              <a:lnSpc>
                <a:spcPct val="90000"/>
              </a:lnSpc>
            </a:pPr>
            <a:r>
              <a:rPr lang="en-US" sz="6600"/>
              <a:t>Break…</a:t>
            </a:r>
          </a:p>
        </p:txBody>
      </p:sp>
      <p:sp>
        <p:nvSpPr>
          <p:cNvPr id="103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163FC74-BA8A-FFD2-D158-F18EB6145116}"/>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defRPr/>
            </a:pPr>
            <a:r>
              <a:rPr lang="en-US" sz="1200" kern="1200">
                <a:solidFill>
                  <a:srgbClr val="FFFFFF"/>
                </a:solidFill>
                <a:latin typeface="Calibri" panose="020F0502020204030204"/>
                <a:ea typeface="+mn-ea"/>
                <a:cs typeface="+mn-cs"/>
              </a:rPr>
              <a:t>DART-P</a:t>
            </a:r>
          </a:p>
        </p:txBody>
      </p:sp>
      <p:sp>
        <p:nvSpPr>
          <p:cNvPr id="2" name="Slide Number Placeholder 1">
            <a:extLst>
              <a:ext uri="{FF2B5EF4-FFF2-40B4-BE49-F238E27FC236}">
                <a16:creationId xmlns:a16="http://schemas.microsoft.com/office/drawing/2014/main" id="{EE70B010-5792-449E-3F15-734B509EB5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987031C-9901-4EF0-9F2F-2A2E1AE069F5}" type="slidenum">
              <a:rPr lang="en-US" sz="1200">
                <a:solidFill>
                  <a:srgbClr val="FFFFFF"/>
                </a:solidFill>
                <a:latin typeface="Calibri" panose="020F0502020204030204"/>
              </a:rPr>
              <a:pPr>
                <a:spcAft>
                  <a:spcPts val="600"/>
                </a:spcAft>
                <a:defRPr/>
              </a:pPr>
              <a:t>18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85713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72E93-D757-170C-F269-E8975DE482EF}"/>
              </a:ext>
            </a:extLst>
          </p:cNvPr>
          <p:cNvSpPr>
            <a:spLocks noGrp="1"/>
          </p:cNvSpPr>
          <p:nvPr>
            <p:ph type="sldNum" sz="quarter" idx="12"/>
          </p:nvPr>
        </p:nvSpPr>
        <p:spPr/>
        <p:txBody>
          <a:bodyPr/>
          <a:lstStyle/>
          <a:p>
            <a:fld id="{2987031C-9901-4EF0-9F2F-2A2E1AE069F5}" type="slidenum">
              <a:rPr lang="en-GB" smtClean="0"/>
              <a:pPr/>
              <a:t>19</a:t>
            </a:fld>
            <a:endParaRPr lang="en-GB"/>
          </a:p>
        </p:txBody>
      </p:sp>
      <p:sp>
        <p:nvSpPr>
          <p:cNvPr id="3" name="Title 2">
            <a:extLst>
              <a:ext uri="{FF2B5EF4-FFF2-40B4-BE49-F238E27FC236}">
                <a16:creationId xmlns:a16="http://schemas.microsoft.com/office/drawing/2014/main" id="{8293234B-2B86-6BEC-045C-EEEF92608001}"/>
              </a:ext>
            </a:extLst>
          </p:cNvPr>
          <p:cNvSpPr>
            <a:spLocks noGrp="1"/>
          </p:cNvSpPr>
          <p:nvPr>
            <p:ph type="ctrTitle"/>
          </p:nvPr>
        </p:nvSpPr>
        <p:spPr>
          <a:xfrm>
            <a:off x="406194" y="2282238"/>
            <a:ext cx="9939882" cy="1243488"/>
          </a:xfrm>
        </p:spPr>
        <p:txBody>
          <a:bodyPr/>
          <a:lstStyle/>
          <a:p>
            <a:r>
              <a:rPr lang="en-GB" dirty="0"/>
              <a:t>Workshop: Exploring the DARSHE</a:t>
            </a:r>
            <a:br>
              <a:rPr lang="en-GB" dirty="0"/>
            </a:br>
            <a:r>
              <a:rPr lang="en-GB" dirty="0"/>
              <a:t>(</a:t>
            </a:r>
            <a:r>
              <a:rPr lang="en-GB" sz="3200" dirty="0"/>
              <a:t>Descriptions of activity related to scholarship of higher education)</a:t>
            </a:r>
            <a:endParaRPr lang="en-GB" dirty="0"/>
          </a:p>
        </p:txBody>
      </p:sp>
      <p:sp>
        <p:nvSpPr>
          <p:cNvPr id="4" name="Footer Placeholder 3">
            <a:extLst>
              <a:ext uri="{FF2B5EF4-FFF2-40B4-BE49-F238E27FC236}">
                <a16:creationId xmlns:a16="http://schemas.microsoft.com/office/drawing/2014/main" id="{BC893359-BD06-0A1E-969B-7597574BEB51}"/>
              </a:ext>
            </a:extLst>
          </p:cNvPr>
          <p:cNvSpPr>
            <a:spLocks noGrp="1"/>
          </p:cNvSpPr>
          <p:nvPr>
            <p:ph type="ftr" sz="quarter" idx="3"/>
          </p:nvPr>
        </p:nvSpPr>
        <p:spPr/>
        <p:txBody>
          <a:bodyPr/>
          <a:lstStyle/>
          <a:p>
            <a:r>
              <a:rPr lang="en-GB" dirty="0"/>
              <a:t>DART-P</a:t>
            </a:r>
          </a:p>
        </p:txBody>
      </p:sp>
      <p:sp>
        <p:nvSpPr>
          <p:cNvPr id="5" name="TextBox 4">
            <a:extLst>
              <a:ext uri="{FF2B5EF4-FFF2-40B4-BE49-F238E27FC236}">
                <a16:creationId xmlns:a16="http://schemas.microsoft.com/office/drawing/2014/main" id="{70EE0275-706F-FC0B-70C8-CF1BE05854D5}"/>
              </a:ext>
            </a:extLst>
          </p:cNvPr>
          <p:cNvSpPr txBox="1"/>
          <p:nvPr/>
        </p:nvSpPr>
        <p:spPr>
          <a:xfrm>
            <a:off x="482885" y="4438436"/>
            <a:ext cx="6883686" cy="1078786"/>
          </a:xfrm>
          <a:prstGeom prst="rect">
            <a:avLst/>
          </a:prstGeom>
          <a:noFill/>
        </p:spPr>
        <p:txBody>
          <a:bodyPr wrap="square" lIns="0" tIns="0" rIns="0" bIns="0" rtlCol="0">
            <a:noAutofit/>
          </a:bodyPr>
          <a:lstStyle/>
          <a:p>
            <a:r>
              <a:rPr lang="en-GB" sz="1800" dirty="0">
                <a:solidFill>
                  <a:schemeClr val="bg1"/>
                </a:solidFill>
                <a:effectLst/>
                <a:latin typeface="Calibri" panose="020F0502020204030204" pitchFamily="34" charset="0"/>
                <a:ea typeface="Times New Roman" panose="02020603050405020304" pitchFamily="18" charset="0"/>
              </a:rPr>
              <a:t>Gann, R.J. &amp; </a:t>
            </a:r>
            <a:r>
              <a:rPr lang="en-GB" sz="1800" b="1" dirty="0">
                <a:solidFill>
                  <a:schemeClr val="bg1"/>
                </a:solidFill>
                <a:effectLst/>
                <a:latin typeface="Calibri" panose="020F0502020204030204" pitchFamily="34" charset="0"/>
                <a:ea typeface="Times New Roman" panose="02020603050405020304" pitchFamily="18" charset="0"/>
              </a:rPr>
              <a:t>Hulme, J.A.</a:t>
            </a:r>
            <a:r>
              <a:rPr lang="en-GB" sz="1800" dirty="0">
                <a:solidFill>
                  <a:schemeClr val="bg1"/>
                </a:solidFill>
                <a:effectLst/>
                <a:latin typeface="Calibri" panose="020F0502020204030204" pitchFamily="34" charset="0"/>
                <a:ea typeface="Times New Roman" panose="02020603050405020304" pitchFamily="18" charset="0"/>
              </a:rPr>
              <a:t> (under review). Scholarship reimagined: Creating the DARSHE, an inclusive and flexible model for scholarship in higher education. </a:t>
            </a:r>
            <a:r>
              <a:rPr lang="en-GB" sz="1800" i="1" dirty="0">
                <a:solidFill>
                  <a:schemeClr val="bg1"/>
                </a:solidFill>
                <a:effectLst/>
                <a:latin typeface="Calibri" panose="020F0502020204030204" pitchFamily="34" charset="0"/>
                <a:ea typeface="Times New Roman" panose="02020603050405020304" pitchFamily="18" charset="0"/>
              </a:rPr>
              <a:t>Higher Education.</a:t>
            </a:r>
            <a:endParaRPr lang="en-GB" sz="1800" dirty="0">
              <a:solidFill>
                <a:schemeClr val="bg1"/>
              </a:solidFill>
              <a:effectLst/>
              <a:latin typeface="Times New Roman" panose="02020603050405020304" pitchFamily="18" charset="0"/>
              <a:ea typeface="Times New Roman" panose="02020603050405020304" pitchFamily="18" charset="0"/>
            </a:endParaRPr>
          </a:p>
          <a:p>
            <a:pPr algn="l"/>
            <a:endParaRPr lang="en-GB" sz="2000" dirty="0">
              <a:solidFill>
                <a:schemeClr val="tx1"/>
              </a:solidFill>
            </a:endParaRPr>
          </a:p>
        </p:txBody>
      </p:sp>
    </p:spTree>
    <p:extLst>
      <p:ext uri="{BB962C8B-B14F-4D97-AF65-F5344CB8AC3E}">
        <p14:creationId xmlns:p14="http://schemas.microsoft.com/office/powerpoint/2010/main" val="74612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44CF7D-5375-0041-A6BB-F12AD1F2DF04}"/>
              </a:ext>
            </a:extLst>
          </p:cNvPr>
          <p:cNvSpPr>
            <a:spLocks noGrp="1"/>
          </p:cNvSpPr>
          <p:nvPr>
            <p:ph type="ftr" sz="quarter" idx="11"/>
          </p:nvPr>
        </p:nvSpPr>
        <p:spPr/>
        <p:txBody>
          <a:bodyPr/>
          <a:lstStyle/>
          <a:p>
            <a:r>
              <a:rPr lang="en-GB" dirty="0"/>
              <a:t>DART-P</a:t>
            </a:r>
          </a:p>
        </p:txBody>
      </p:sp>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2"/>
            <a:r>
              <a:rPr lang="en-GB" sz="3200" dirty="0">
                <a:solidFill>
                  <a:schemeClr val="bg2"/>
                </a:solidFill>
                <a:latin typeface="+mj-lt"/>
              </a:rPr>
              <a:t>Outline</a:t>
            </a:r>
          </a:p>
          <a:p>
            <a:r>
              <a:rPr lang="en-GB" dirty="0"/>
              <a:t>Education-focused academics</a:t>
            </a:r>
          </a:p>
          <a:p>
            <a:r>
              <a:rPr lang="en-GB" dirty="0"/>
              <a:t>Finding your own expertise</a:t>
            </a:r>
          </a:p>
          <a:p>
            <a:r>
              <a:rPr lang="en-GB" dirty="0"/>
              <a:t>Building a reputation for ‘making a difference’ – impact and profile</a:t>
            </a:r>
          </a:p>
          <a:p>
            <a:r>
              <a:rPr lang="en-GB" dirty="0"/>
              <a:t>Pathways to reward and recognition</a:t>
            </a:r>
          </a:p>
          <a:p>
            <a:r>
              <a:rPr lang="en-GB" dirty="0"/>
              <a:t>Call to action – we’re in it together!</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E795F-9FB2-9025-DAE7-5EAB1A169FF3}"/>
              </a:ext>
            </a:extLst>
          </p:cNvPr>
          <p:cNvSpPr>
            <a:spLocks noGrp="1"/>
          </p:cNvSpPr>
          <p:nvPr>
            <p:ph type="sldNum" sz="quarter" idx="12"/>
          </p:nvPr>
        </p:nvSpPr>
        <p:spPr/>
        <p:txBody>
          <a:bodyPr/>
          <a:lstStyle/>
          <a:p>
            <a:fld id="{2987031C-9901-4EF0-9F2F-2A2E1AE069F5}" type="slidenum">
              <a:rPr lang="en-GB" smtClean="0"/>
              <a:pPr/>
              <a:t>20</a:t>
            </a:fld>
            <a:endParaRPr lang="en-GB"/>
          </a:p>
        </p:txBody>
      </p:sp>
      <p:sp>
        <p:nvSpPr>
          <p:cNvPr id="4" name="Footer Placeholder 3">
            <a:extLst>
              <a:ext uri="{FF2B5EF4-FFF2-40B4-BE49-F238E27FC236}">
                <a16:creationId xmlns:a16="http://schemas.microsoft.com/office/drawing/2014/main" id="{66FF3807-70AF-A4CC-E352-566DFE605FAB}"/>
              </a:ext>
            </a:extLst>
          </p:cNvPr>
          <p:cNvSpPr>
            <a:spLocks noGrp="1"/>
          </p:cNvSpPr>
          <p:nvPr>
            <p:ph type="ftr" sz="quarter" idx="3"/>
          </p:nvPr>
        </p:nvSpPr>
        <p:spPr/>
        <p:txBody>
          <a:bodyPr/>
          <a:lstStyle/>
          <a:p>
            <a:r>
              <a:rPr lang="en-GB" dirty="0"/>
              <a:t>DART-P</a:t>
            </a:r>
          </a:p>
        </p:txBody>
      </p:sp>
      <p:pic>
        <p:nvPicPr>
          <p:cNvPr id="5" name="Picture Placeholder 4">
            <a:extLst>
              <a:ext uri="{FF2B5EF4-FFF2-40B4-BE49-F238E27FC236}">
                <a16:creationId xmlns:a16="http://schemas.microsoft.com/office/drawing/2014/main" id="{90F46FC0-E795-0285-A389-C744FCA127A7}"/>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339842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40F91-3C33-5F7C-3FC7-6736D566431B}"/>
              </a:ext>
            </a:extLst>
          </p:cNvPr>
          <p:cNvSpPr>
            <a:spLocks noGrp="1"/>
          </p:cNvSpPr>
          <p:nvPr>
            <p:ph type="sldNum" sz="quarter" idx="12"/>
          </p:nvPr>
        </p:nvSpPr>
        <p:spPr/>
        <p:txBody>
          <a:bodyPr/>
          <a:lstStyle/>
          <a:p>
            <a:fld id="{2987031C-9901-4EF0-9F2F-2A2E1AE069F5}" type="slidenum">
              <a:rPr lang="en-GB" smtClean="0"/>
              <a:pPr/>
              <a:t>21</a:t>
            </a:fld>
            <a:endParaRPr lang="en-GB"/>
          </a:p>
        </p:txBody>
      </p:sp>
      <p:sp>
        <p:nvSpPr>
          <p:cNvPr id="4" name="Footer Placeholder 3">
            <a:extLst>
              <a:ext uri="{FF2B5EF4-FFF2-40B4-BE49-F238E27FC236}">
                <a16:creationId xmlns:a16="http://schemas.microsoft.com/office/drawing/2014/main" id="{E494D665-1A8C-6CE1-FFCE-32A8133EC326}"/>
              </a:ext>
            </a:extLst>
          </p:cNvPr>
          <p:cNvSpPr>
            <a:spLocks noGrp="1"/>
          </p:cNvSpPr>
          <p:nvPr>
            <p:ph type="ftr" sz="quarter" idx="3"/>
          </p:nvPr>
        </p:nvSpPr>
        <p:spPr/>
        <p:txBody>
          <a:bodyPr/>
          <a:lstStyle/>
          <a:p>
            <a:r>
              <a:rPr lang="en-GB" dirty="0"/>
              <a:t>DART-P</a:t>
            </a:r>
          </a:p>
        </p:txBody>
      </p:sp>
      <p:pic>
        <p:nvPicPr>
          <p:cNvPr id="5" name="Picture Placeholder 4">
            <a:extLst>
              <a:ext uri="{FF2B5EF4-FFF2-40B4-BE49-F238E27FC236}">
                <a16:creationId xmlns:a16="http://schemas.microsoft.com/office/drawing/2014/main" id="{09F66FFC-CBC2-C9A5-0856-9E54A181AB8A}"/>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27215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22</a:t>
            </a:fld>
            <a:endParaRPr lang="en-GB"/>
          </a:p>
        </p:txBody>
      </p:sp>
      <p:sp>
        <p:nvSpPr>
          <p:cNvPr id="4" name="Footer Placeholder 3">
            <a:extLst>
              <a:ext uri="{FF2B5EF4-FFF2-40B4-BE49-F238E27FC236}">
                <a16:creationId xmlns:a16="http://schemas.microsoft.com/office/drawing/2014/main" id="{E902CBC1-9E11-6F47-AE39-3AA936296AAC}"/>
              </a:ext>
            </a:extLst>
          </p:cNvPr>
          <p:cNvSpPr>
            <a:spLocks noGrp="1"/>
          </p:cNvSpPr>
          <p:nvPr>
            <p:ph type="ftr" sz="quarter" idx="3"/>
          </p:nvPr>
        </p:nvSpPr>
        <p:spPr/>
        <p:txBody>
          <a:bodyPr/>
          <a:lstStyle/>
          <a:p>
            <a:r>
              <a:rPr lang="en-GB" dirty="0"/>
              <a:t>DART-P</a:t>
            </a:r>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7306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96A0F-5818-B346-6942-509D279B6AF4}"/>
              </a:ext>
            </a:extLst>
          </p:cNvPr>
          <p:cNvSpPr>
            <a:spLocks noGrp="1"/>
          </p:cNvSpPr>
          <p:nvPr>
            <p:ph type="sldNum" sz="quarter" idx="12"/>
          </p:nvPr>
        </p:nvSpPr>
        <p:spPr/>
        <p:txBody>
          <a:bodyPr/>
          <a:lstStyle/>
          <a:p>
            <a:fld id="{2987031C-9901-4EF0-9F2F-2A2E1AE069F5}" type="slidenum">
              <a:rPr lang="en-GB" smtClean="0"/>
              <a:pPr/>
              <a:t>23</a:t>
            </a:fld>
            <a:endParaRPr lang="en-GB"/>
          </a:p>
        </p:txBody>
      </p:sp>
      <p:sp>
        <p:nvSpPr>
          <p:cNvPr id="4" name="Footer Placeholder 3">
            <a:extLst>
              <a:ext uri="{FF2B5EF4-FFF2-40B4-BE49-F238E27FC236}">
                <a16:creationId xmlns:a16="http://schemas.microsoft.com/office/drawing/2014/main" id="{305ECCDC-E817-36E6-EE6A-20AFA50DDC1D}"/>
              </a:ext>
            </a:extLst>
          </p:cNvPr>
          <p:cNvSpPr>
            <a:spLocks noGrp="1"/>
          </p:cNvSpPr>
          <p:nvPr>
            <p:ph type="ftr" sz="quarter" idx="3"/>
          </p:nvPr>
        </p:nvSpPr>
        <p:spPr/>
        <p:txBody>
          <a:bodyPr/>
          <a:lstStyle/>
          <a:p>
            <a:r>
              <a:rPr lang="en-GB" dirty="0"/>
              <a:t>DART-P</a:t>
            </a:r>
          </a:p>
        </p:txBody>
      </p:sp>
      <p:pic>
        <p:nvPicPr>
          <p:cNvPr id="5" name="Picture Placeholder 4" descr="A close-up of a diagram&#10;&#10;Description automatically generated">
            <a:extLst>
              <a:ext uri="{FF2B5EF4-FFF2-40B4-BE49-F238E27FC236}">
                <a16:creationId xmlns:a16="http://schemas.microsoft.com/office/drawing/2014/main" id="{EA09203E-74B7-38FE-8355-61646776344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4667" b="4667"/>
          <a:stretch>
            <a:fillRect/>
          </a:stretch>
        </p:blipFill>
        <p:spPr bwMode="auto">
          <a:prstGeom prst="rect">
            <a:avLst/>
          </a:prstGeom>
          <a:noFill/>
          <a:ln>
            <a:noFill/>
          </a:ln>
        </p:spPr>
      </p:pic>
    </p:spTree>
    <p:extLst>
      <p:ext uri="{BB962C8B-B14F-4D97-AF65-F5344CB8AC3E}">
        <p14:creationId xmlns:p14="http://schemas.microsoft.com/office/powerpoint/2010/main" val="155162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24</a:t>
            </a:fld>
            <a:endParaRPr lang="en-GB"/>
          </a:p>
        </p:txBody>
      </p:sp>
      <p:sp>
        <p:nvSpPr>
          <p:cNvPr id="4" name="Footer Placeholder 3">
            <a:extLst>
              <a:ext uri="{FF2B5EF4-FFF2-40B4-BE49-F238E27FC236}">
                <a16:creationId xmlns:a16="http://schemas.microsoft.com/office/drawing/2014/main" id="{E902CBC1-9E11-6F47-AE39-3AA936296AAC}"/>
              </a:ext>
            </a:extLst>
          </p:cNvPr>
          <p:cNvSpPr>
            <a:spLocks noGrp="1"/>
          </p:cNvSpPr>
          <p:nvPr>
            <p:ph type="ftr" sz="quarter" idx="3"/>
          </p:nvPr>
        </p:nvSpPr>
        <p:spPr/>
        <p:txBody>
          <a:bodyPr/>
          <a:lstStyle/>
          <a:p>
            <a:r>
              <a:rPr lang="en-GB" dirty="0"/>
              <a:t>DART-P</a:t>
            </a:r>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
        <p:nvSpPr>
          <p:cNvPr id="3" name="TextBox 2">
            <a:extLst>
              <a:ext uri="{FF2B5EF4-FFF2-40B4-BE49-F238E27FC236}">
                <a16:creationId xmlns:a16="http://schemas.microsoft.com/office/drawing/2014/main" id="{1B3F23A5-8135-7BA6-8154-D45677F72269}"/>
              </a:ext>
            </a:extLst>
          </p:cNvPr>
          <p:cNvSpPr txBox="1"/>
          <p:nvPr/>
        </p:nvSpPr>
        <p:spPr>
          <a:xfrm>
            <a:off x="323999" y="324000"/>
            <a:ext cx="1997961" cy="672593"/>
          </a:xfrm>
          <a:prstGeom prst="rect">
            <a:avLst/>
          </a:prstGeom>
          <a:solidFill>
            <a:schemeClr val="accent6">
              <a:lumMod val="75000"/>
            </a:schemeClr>
          </a:solidFill>
        </p:spPr>
        <p:txBody>
          <a:bodyPr wrap="square" lIns="0" tIns="0" rIns="0" bIns="0" rtlCol="0">
            <a:noAutofit/>
          </a:bodyPr>
          <a:lstStyle/>
          <a:p>
            <a:pPr algn="l"/>
            <a:r>
              <a:rPr lang="en-GB" sz="3600" dirty="0">
                <a:solidFill>
                  <a:schemeClr val="tx1"/>
                </a:solidFill>
              </a:rPr>
              <a:t>Your turn!</a:t>
            </a:r>
          </a:p>
        </p:txBody>
      </p:sp>
    </p:spTree>
    <p:extLst>
      <p:ext uri="{BB962C8B-B14F-4D97-AF65-F5344CB8AC3E}">
        <p14:creationId xmlns:p14="http://schemas.microsoft.com/office/powerpoint/2010/main" val="62232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7257EE-47D0-59AD-D583-262654C2BA78}"/>
              </a:ext>
            </a:extLst>
          </p:cNvPr>
          <p:cNvSpPr>
            <a:spLocks noGrp="1"/>
          </p:cNvSpPr>
          <p:nvPr>
            <p:ph type="ftr" sz="quarter" idx="11"/>
          </p:nvPr>
        </p:nvSpPr>
        <p:spPr/>
        <p:txBody>
          <a:bodyPr/>
          <a:lstStyle/>
          <a:p>
            <a:r>
              <a:rPr lang="en-GB" dirty="0"/>
              <a:t>DART-P</a:t>
            </a:r>
          </a:p>
        </p:txBody>
      </p:sp>
      <p:sp>
        <p:nvSpPr>
          <p:cNvPr id="2" name="Slide Number Placeholder 1">
            <a:extLst>
              <a:ext uri="{FF2B5EF4-FFF2-40B4-BE49-F238E27FC236}">
                <a16:creationId xmlns:a16="http://schemas.microsoft.com/office/drawing/2014/main" id="{85BF92C2-0CB3-B887-641D-966C917EA734}"/>
              </a:ext>
            </a:extLst>
          </p:cNvPr>
          <p:cNvSpPr>
            <a:spLocks noGrp="1"/>
          </p:cNvSpPr>
          <p:nvPr>
            <p:ph type="sldNum" sz="quarter" idx="12"/>
          </p:nvPr>
        </p:nvSpPr>
        <p:spPr/>
        <p:txBody>
          <a:bodyPr/>
          <a:lstStyle/>
          <a:p>
            <a:fld id="{2987031C-9901-4EF0-9F2F-2A2E1AE069F5}" type="slidenum">
              <a:rPr lang="en-GB" smtClean="0"/>
              <a:pPr/>
              <a:t>25</a:t>
            </a:fld>
            <a:endParaRPr lang="en-GB"/>
          </a:p>
        </p:txBody>
      </p:sp>
      <p:sp>
        <p:nvSpPr>
          <p:cNvPr id="5" name="Text Placeholder 4">
            <a:extLst>
              <a:ext uri="{FF2B5EF4-FFF2-40B4-BE49-F238E27FC236}">
                <a16:creationId xmlns:a16="http://schemas.microsoft.com/office/drawing/2014/main" id="{D07F41D3-1A19-CAEC-2AC7-7D577A51DF52}"/>
              </a:ext>
            </a:extLst>
          </p:cNvPr>
          <p:cNvSpPr>
            <a:spLocks noGrp="1"/>
          </p:cNvSpPr>
          <p:nvPr>
            <p:ph type="body" sz="quarter" idx="13"/>
          </p:nvPr>
        </p:nvSpPr>
        <p:spPr/>
        <p:txBody>
          <a:bodyPr/>
          <a:lstStyle/>
          <a:p>
            <a:r>
              <a:rPr lang="en-GB" sz="3200" dirty="0"/>
              <a:t>Where are your strengths?</a:t>
            </a:r>
          </a:p>
          <a:p>
            <a:r>
              <a:rPr lang="en-GB" sz="3200" dirty="0"/>
              <a:t>Where can you grow?</a:t>
            </a:r>
          </a:p>
          <a:p>
            <a:r>
              <a:rPr lang="en-GB" sz="3200" dirty="0"/>
              <a:t>Where can you collaborate?</a:t>
            </a:r>
          </a:p>
          <a:p>
            <a:r>
              <a:rPr lang="en-GB" sz="3200" dirty="0"/>
              <a:t>How can you develop reach, impact, value?</a:t>
            </a:r>
          </a:p>
          <a:p>
            <a:r>
              <a:rPr lang="en-GB" sz="3200" dirty="0">
                <a:solidFill>
                  <a:schemeClr val="bg2"/>
                </a:solidFill>
              </a:rPr>
              <a:t>What do you still need to know?</a:t>
            </a:r>
            <a:endParaRPr lang="en-GB" dirty="0">
              <a:solidFill>
                <a:schemeClr val="bg2"/>
              </a:solidFill>
            </a:endParaRPr>
          </a:p>
        </p:txBody>
      </p:sp>
      <p:pic>
        <p:nvPicPr>
          <p:cNvPr id="2050" name="Picture 2" descr="Tree of life emoji | AI Emoji Generator">
            <a:extLst>
              <a:ext uri="{FF2B5EF4-FFF2-40B4-BE49-F238E27FC236}">
                <a16:creationId xmlns:a16="http://schemas.microsoft.com/office/drawing/2014/main" id="{8F701651-2076-76CE-31F0-54268AF37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910" y="871198"/>
            <a:ext cx="4224784" cy="42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a:bodyPr>
          <a:lstStyle/>
          <a:p>
            <a:r>
              <a:rPr lang="en-GB" dirty="0"/>
              <a:t>How many people do you know who “only” teach?</a:t>
            </a:r>
          </a:p>
          <a:p>
            <a:r>
              <a:rPr lang="en-GB" dirty="0"/>
              <a:t>E.g. </a:t>
            </a:r>
          </a:p>
          <a:p>
            <a:pPr lvl="1"/>
            <a:r>
              <a:rPr lang="en-GB" dirty="0"/>
              <a:t>NTU – Teaching </a:t>
            </a:r>
            <a:r>
              <a:rPr lang="en-GB" dirty="0">
                <a:solidFill>
                  <a:schemeClr val="accent2">
                    <a:lumMod val="60000"/>
                    <a:lumOff val="40000"/>
                  </a:schemeClr>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So what is scholarship? </a:t>
            </a:r>
          </a:p>
        </p:txBody>
      </p:sp>
    </p:spTree>
    <p:extLst>
      <p:ext uri="{BB962C8B-B14F-4D97-AF65-F5344CB8AC3E}">
        <p14:creationId xmlns:p14="http://schemas.microsoft.com/office/powerpoint/2010/main" val="351266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solidFill>
                  <a:schemeClr val="bg2"/>
                </a:solidFill>
              </a:rPr>
              <a:t>The BOGOF model of scholarship – what are you already doing that can gain more benefits?</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8" y="1429298"/>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442912" y="1694237"/>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products/resources</a:t>
            </a:r>
            <a:r>
              <a:rPr lang="en-GB" sz="2200" dirty="0"/>
              <a:t> 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710317" y="5782666"/>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
        <p:nvSpPr>
          <p:cNvPr id="2" name="TextBox 1">
            <a:extLst>
              <a:ext uri="{FF2B5EF4-FFF2-40B4-BE49-F238E27FC236}">
                <a16:creationId xmlns:a16="http://schemas.microsoft.com/office/drawing/2014/main" id="{7E09B3CE-6AC2-393C-9E08-F66B80BF0E81}"/>
              </a:ext>
            </a:extLst>
          </p:cNvPr>
          <p:cNvSpPr txBox="1"/>
          <p:nvPr/>
        </p:nvSpPr>
        <p:spPr>
          <a:xfrm>
            <a:off x="7756989" y="5525812"/>
            <a:ext cx="3992098" cy="700327"/>
          </a:xfrm>
          <a:prstGeom prst="rect">
            <a:avLst/>
          </a:prstGeom>
          <a:noFill/>
        </p:spPr>
        <p:txBody>
          <a:bodyPr wrap="square" lIns="0" tIns="0" rIns="0" bIns="0" rtlCol="0">
            <a:noAutofit/>
          </a:bodyPr>
          <a:lstStyle/>
          <a:p>
            <a:pPr algn="l"/>
            <a:r>
              <a:rPr lang="en-GB" sz="2000" dirty="0">
                <a:solidFill>
                  <a:schemeClr val="tx1"/>
                </a:solidFill>
                <a:hlinkClick r:id="rId3"/>
              </a:rPr>
              <a:t>https://higherpsyched.home.blog/2024/11/17/the-buy-one-get-one-free-bogof-model-of-scholarship-in-higher-education/</a:t>
            </a:r>
            <a:r>
              <a:rPr lang="en-GB" sz="2000" dirty="0">
                <a:solidFill>
                  <a:schemeClr val="tx1"/>
                </a:solidFill>
              </a:rPr>
              <a:t> </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146</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System Font Regular</vt:lpstr>
      <vt:lpstr>Arial</vt:lpstr>
      <vt:lpstr>Calibri</vt:lpstr>
      <vt:lpstr>Cambria</vt:lpstr>
      <vt:lpstr>DM Serif Display</vt:lpstr>
      <vt:lpstr>Karla</vt:lpstr>
      <vt:lpstr>Segoe UI Historic</vt:lpstr>
      <vt:lpstr>Times New Roman</vt:lpstr>
      <vt:lpstr>Office Theme</vt:lpstr>
      <vt:lpstr>Developing and progressing an education-focused career in psychology</vt:lpstr>
      <vt:lpstr>PowerPoint Presentation</vt:lpstr>
      <vt:lpstr>Academic staff in UK universities (HESA)</vt:lpstr>
      <vt:lpstr>Teaching “only”?</vt:lpstr>
      <vt:lpstr>Example – Teaching Fellow / Senior Teaching Fellow roles</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So what is scholarship? </vt:lpstr>
      <vt:lpstr>The BOGOF model of scholarship – what are you already doing that can gain more benefits?</vt:lpstr>
      <vt:lpstr>Thinking about BOGOF scholarship</vt:lpstr>
      <vt:lpstr>Scholarship means “going meta”</vt:lpstr>
      <vt:lpstr>Purposeful planning for impact</vt:lpstr>
      <vt:lpstr>Reward and recognition</vt:lpstr>
      <vt:lpstr>More BOGOF thinking</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What difference will you make, and how can you plan to achieve it?</vt:lpstr>
      <vt:lpstr>Break…</vt:lpstr>
      <vt:lpstr>Workshop: Exploring the DARSHE (Descriptions of activity related to scholarship of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43</cp:revision>
  <dcterms:created xsi:type="dcterms:W3CDTF">2019-08-05T19:02:23Z</dcterms:created>
  <dcterms:modified xsi:type="dcterms:W3CDTF">2025-04-28T11:27:20Z</dcterms:modified>
</cp:coreProperties>
</file>